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Roboto Thin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La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Thin-regular.fntdata"/><Relationship Id="rId22" Type="http://schemas.openxmlformats.org/officeDocument/2006/relationships/font" Target="fonts/RobotoThin-italic.fntdata"/><Relationship Id="rId21" Type="http://schemas.openxmlformats.org/officeDocument/2006/relationships/font" Target="fonts/RobotoThin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RobotoThin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obotoMedium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33" Type="http://schemas.openxmlformats.org/officeDocument/2006/relationships/font" Target="fonts/Lato-bold.fntdata"/><Relationship Id="rId10" Type="http://schemas.openxmlformats.org/officeDocument/2006/relationships/slide" Target="slides/slide5.xml"/><Relationship Id="rId32" Type="http://schemas.openxmlformats.org/officeDocument/2006/relationships/font" Target="fonts/Lato-regular.fntdata"/><Relationship Id="rId13" Type="http://schemas.openxmlformats.org/officeDocument/2006/relationships/slide" Target="slides/slide8.xml"/><Relationship Id="rId35" Type="http://schemas.openxmlformats.org/officeDocument/2006/relationships/font" Target="fonts/Lato-boldItalic.fntdata"/><Relationship Id="rId12" Type="http://schemas.openxmlformats.org/officeDocument/2006/relationships/slide" Target="slides/slide7.xml"/><Relationship Id="rId34" Type="http://schemas.openxmlformats.org/officeDocument/2006/relationships/font" Target="fonts/Lat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19" Type="http://schemas.openxmlformats.org/officeDocument/2006/relationships/font" Target="fonts/Raleway-boldItalic.fntdata"/><Relationship Id="rId18" Type="http://schemas.openxmlformats.org/officeDocument/2006/relationships/font" Target="fonts/Raleway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e7a105c67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e7a105c67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7a105c67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7a105c67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7a105c67e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7a105c67e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7a105c67e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7a105c67e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7a105c67e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7a105c67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e7a105c67e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e7a105c67e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7a20064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7a20064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7a105c67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e7a105c67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7a105c67e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7a105c67e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Cyclistic-bike share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Presented by:</a:t>
            </a:r>
            <a:r>
              <a:rPr lang="en"/>
              <a:t> Rion Sutradhar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Last Updated:</a:t>
            </a:r>
            <a:r>
              <a:rPr lang="en"/>
              <a:t> 23-06-2024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 you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I’m open to questions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Table of Contents</a:t>
            </a:r>
            <a:endParaRPr sz="304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Purpose Statement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Story (with Data!)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Conclusion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➔"/>
            </a:pPr>
            <a:r>
              <a:rPr lang="en" sz="1900"/>
              <a:t>Appendix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What are we talking about?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/>
              <a:t>Objective</a:t>
            </a:r>
            <a:endParaRPr sz="304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Identifying</a:t>
            </a:r>
            <a:r>
              <a:rPr lang="en" sz="2000"/>
              <a:t> </a:t>
            </a:r>
            <a:r>
              <a:rPr lang="en" sz="2000">
                <a:solidFill>
                  <a:schemeClr val="dk1"/>
                </a:solidFill>
              </a:rPr>
              <a:t>trends</a:t>
            </a:r>
            <a:r>
              <a:rPr lang="en" sz="2000"/>
              <a:t> about how </a:t>
            </a:r>
            <a:r>
              <a:rPr lang="en" sz="2000">
                <a:solidFill>
                  <a:schemeClr val="accent3"/>
                </a:solidFill>
              </a:rPr>
              <a:t>casual</a:t>
            </a:r>
            <a:r>
              <a:rPr lang="en" sz="2000"/>
              <a:t> and </a:t>
            </a:r>
            <a:r>
              <a:rPr lang="en" sz="2000">
                <a:solidFill>
                  <a:schemeClr val="accent3"/>
                </a:solidFill>
              </a:rPr>
              <a:t>member</a:t>
            </a:r>
            <a:r>
              <a:rPr lang="en" sz="2000"/>
              <a:t> riders use the Cyclistic bikes differently and also </a:t>
            </a:r>
            <a:r>
              <a:rPr lang="en" sz="2000">
                <a:solidFill>
                  <a:schemeClr val="dk1"/>
                </a:solidFill>
              </a:rPr>
              <a:t>addressing</a:t>
            </a:r>
            <a:r>
              <a:rPr lang="en" sz="2000"/>
              <a:t> the possible </a:t>
            </a:r>
            <a:r>
              <a:rPr lang="en" sz="2000">
                <a:solidFill>
                  <a:schemeClr val="dk1"/>
                </a:solidFill>
              </a:rPr>
              <a:t>factors </a:t>
            </a:r>
            <a:r>
              <a:rPr lang="en" sz="2000"/>
              <a:t>that could play a role in it.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3617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and Median of Trip Duration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496263"/>
            <a:ext cx="30174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Casual riders tend to ride for a longer duration of time than member riders.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3134100"/>
            <a:ext cx="30174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No reason as to why casual riders ride more than member riders.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525" y="902525"/>
            <a:ext cx="4006474" cy="36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142150" y="1326825"/>
            <a:ext cx="4061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Trips by Day of Week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142150" y="1948350"/>
            <a:ext cx="412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Total trips by member riders are more than casual riders on any day.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50" y="959700"/>
            <a:ext cx="4373475" cy="371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42150" y="2794300"/>
            <a:ext cx="412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Member riders tend to make more trips on weekdays whereas casual riders tend to make more trips on weekends.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142150" y="3640275"/>
            <a:ext cx="4126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possible reason can be that member riders use the bikes for daily commute whereas casual riders use the bikes for weekend outings.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60575" y="1318650"/>
            <a:ext cx="409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Trips by Hour of Day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60575" y="2078875"/>
            <a:ext cx="4061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Casual riders has a steady increase in number of trips as the day goes by.</a:t>
            </a:r>
            <a:endParaRPr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0275" y="617225"/>
            <a:ext cx="4880400" cy="436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79775" y="2791713"/>
            <a:ext cx="4061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Member riders take more trips during 8AM and 9AM and then it again increases during 4PM - 6PM.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9775" y="3582750"/>
            <a:ext cx="4061400" cy="5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This does support our </a:t>
            </a:r>
            <a:r>
              <a:rPr lang="en"/>
              <a:t>hypothesis that members tend to use the platform for daily commutes.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grpSp>
        <p:nvGrpSpPr>
          <p:cNvPr id="136" name="Google Shape;136;p20"/>
          <p:cNvGrpSpPr/>
          <p:nvPr/>
        </p:nvGrpSpPr>
        <p:grpSpPr>
          <a:xfrm>
            <a:off x="729436" y="3865096"/>
            <a:ext cx="7688823" cy="643356"/>
            <a:chOff x="1593000" y="2322568"/>
            <a:chExt cx="2939827" cy="643356"/>
          </a:xfrm>
        </p:grpSpPr>
        <p:sp>
          <p:nvSpPr>
            <p:cNvPr id="137" name="Google Shape;137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This is further backed up by the fact that casual members do not have a specific time frame during which they use the platform.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42" name="Google Shape;142;p20"/>
          <p:cNvGrpSpPr/>
          <p:nvPr/>
        </p:nvGrpSpPr>
        <p:grpSpPr>
          <a:xfrm>
            <a:off x="727635" y="2932896"/>
            <a:ext cx="7688823" cy="643356"/>
            <a:chOff x="1593000" y="2322568"/>
            <a:chExt cx="2939827" cy="643356"/>
          </a:xfrm>
        </p:grpSpPr>
        <p:sp>
          <p:nvSpPr>
            <p:cNvPr id="143" name="Google Shape;143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Member riders use the platform for daily commutes as they take more trips during weekdays.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48" name="Google Shape;148;p20"/>
          <p:cNvGrpSpPr/>
          <p:nvPr/>
        </p:nvGrpSpPr>
        <p:grpSpPr>
          <a:xfrm>
            <a:off x="729442" y="2000721"/>
            <a:ext cx="7688823" cy="643356"/>
            <a:chOff x="1593000" y="2322568"/>
            <a:chExt cx="2939827" cy="643356"/>
          </a:xfrm>
        </p:grpSpPr>
        <p:sp>
          <p:nvSpPr>
            <p:cNvPr id="149" name="Google Shape;149;p20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0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Individual trip durations are more for casual members as they use it for weekend outings.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2" name="Google Shape;152;p20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B02B20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1"/>
          <p:cNvGrpSpPr/>
          <p:nvPr/>
        </p:nvGrpSpPr>
        <p:grpSpPr>
          <a:xfrm>
            <a:off x="722602" y="3714550"/>
            <a:ext cx="6810012" cy="731700"/>
            <a:chOff x="773871" y="2958100"/>
            <a:chExt cx="5990511" cy="731700"/>
          </a:xfrm>
        </p:grpSpPr>
        <p:sp>
          <p:nvSpPr>
            <p:cNvPr id="159" name="Google Shape;159;p21"/>
            <p:cNvSpPr/>
            <p:nvPr/>
          </p:nvSpPr>
          <p:spPr>
            <a:xfrm>
              <a:off x="773871" y="2958100"/>
              <a:ext cx="59904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 txBox="1"/>
            <p:nvPr/>
          </p:nvSpPr>
          <p:spPr>
            <a:xfrm>
              <a:off x="854681" y="3048021"/>
              <a:ext cx="59097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Casual riders also get to enjoy their weekend rides for much cheaper prices than they had to pay for individual trips.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1" name="Google Shape;161;p21"/>
          <p:cNvGrpSpPr/>
          <p:nvPr/>
        </p:nvGrpSpPr>
        <p:grpSpPr>
          <a:xfrm>
            <a:off x="729449" y="2784200"/>
            <a:ext cx="6810012" cy="731700"/>
            <a:chOff x="773871" y="2958100"/>
            <a:chExt cx="5990511" cy="731700"/>
          </a:xfrm>
        </p:grpSpPr>
        <p:sp>
          <p:nvSpPr>
            <p:cNvPr id="162" name="Google Shape;162;p21"/>
            <p:cNvSpPr/>
            <p:nvPr/>
          </p:nvSpPr>
          <p:spPr>
            <a:xfrm>
              <a:off x="773871" y="2958100"/>
              <a:ext cx="59904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1"/>
            <p:cNvSpPr txBox="1"/>
            <p:nvPr/>
          </p:nvSpPr>
          <p:spPr>
            <a:xfrm>
              <a:off x="854681" y="3048021"/>
              <a:ext cx="59097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Benefits include the use case of daily commute without any extra cost.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21"/>
          <p:cNvGrpSpPr/>
          <p:nvPr/>
        </p:nvGrpSpPr>
        <p:grpSpPr>
          <a:xfrm>
            <a:off x="729460" y="1853850"/>
            <a:ext cx="6810004" cy="731700"/>
            <a:chOff x="773871" y="2958100"/>
            <a:chExt cx="5990504" cy="731700"/>
          </a:xfrm>
        </p:grpSpPr>
        <p:sp>
          <p:nvSpPr>
            <p:cNvPr id="165" name="Google Shape;165;p21"/>
            <p:cNvSpPr/>
            <p:nvPr/>
          </p:nvSpPr>
          <p:spPr>
            <a:xfrm>
              <a:off x="773871" y="2958100"/>
              <a:ext cx="5990400" cy="731700"/>
            </a:xfrm>
            <a:prstGeom prst="rect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 txBox="1"/>
            <p:nvPr/>
          </p:nvSpPr>
          <p:spPr>
            <a:xfrm>
              <a:off x="854674" y="3048025"/>
              <a:ext cx="5909700" cy="5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We can market the platform to show the casual riders the benefit of getting the membership.</a:t>
              </a:r>
              <a:endParaRPr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7" name="Google Shape;167;p21"/>
          <p:cNvSpPr txBox="1"/>
          <p:nvPr>
            <p:ph type="title"/>
          </p:nvPr>
        </p:nvSpPr>
        <p:spPr>
          <a:xfrm>
            <a:off x="722594" y="1245225"/>
            <a:ext cx="7616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recommendations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