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1" r:id="rId3"/>
    <p:sldId id="256" r:id="rId4"/>
    <p:sldId id="257" r:id="rId6"/>
    <p:sldId id="260" r:id="rId7"/>
    <p:sldId id="258" r:id="rId8"/>
    <p:sldId id="259"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59" d="100"/>
          <a:sy n="59" d="100"/>
        </p:scale>
        <p:origin x="10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6E0D4-561B-4811-AF90-6865D9982CC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7C448-E95B-4E4B-B4E9-3DF6B5CBC28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5</a:t>
            </a:r>
            <a:endParaRPr lang="en-IN" dirty="0"/>
          </a:p>
        </p:txBody>
      </p:sp>
      <p:sp>
        <p:nvSpPr>
          <p:cNvPr id="4" name="Slide Number Placeholder 3"/>
          <p:cNvSpPr>
            <a:spLocks noGrp="1"/>
          </p:cNvSpPr>
          <p:nvPr>
            <p:ph type="sldNum" sz="quarter" idx="5"/>
          </p:nvPr>
        </p:nvSpPr>
        <p:spPr/>
        <p:txBody>
          <a:bodyPr/>
          <a:lstStyle/>
          <a:p>
            <a:fld id="{ED97C448-E95B-4E4B-B4E9-3DF6B5CBC289}"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773C4D-D057-4349-8127-DB19BAC3C1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804BD-2071-4124-B18E-6214196535F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6773C4D-D057-4349-8127-DB19BAC3C1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804BD-2071-4124-B18E-6214196535F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6773C4D-D057-4349-8127-DB19BAC3C1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804BD-2071-4124-B18E-6214196535F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6773C4D-D057-4349-8127-DB19BAC3C1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804BD-2071-4124-B18E-6214196535F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6773C4D-D057-4349-8127-DB19BAC3C1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804BD-2071-4124-B18E-6214196535F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6773C4D-D057-4349-8127-DB19BAC3C1A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804BD-2071-4124-B18E-6214196535F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6773C4D-D057-4349-8127-DB19BAC3C1A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1804BD-2071-4124-B18E-6214196535F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773C4D-D057-4349-8127-DB19BAC3C1A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1804BD-2071-4124-B18E-6214196535F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73C4D-D057-4349-8127-DB19BAC3C1A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1804BD-2071-4124-B18E-6214196535F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6773C4D-D057-4349-8127-DB19BAC3C1A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804BD-2071-4124-B18E-6214196535F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6773C4D-D057-4349-8127-DB19BAC3C1A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804BD-2071-4124-B18E-6214196535F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73C4D-D057-4349-8127-DB19BAC3C1A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804BD-2071-4124-B18E-6214196535F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microsoft.com/office/2007/relationships/hdphoto" Target="../media/image7.wdp"/><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jpe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14" y="1234077"/>
            <a:ext cx="5773609" cy="562392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569" y="1267525"/>
            <a:ext cx="4865915" cy="5409883"/>
          </a:xfrm>
          <a:prstGeom prst="rect">
            <a:avLst/>
          </a:prstGeom>
        </p:spPr>
      </p:pic>
      <p:sp>
        <p:nvSpPr>
          <p:cNvPr id="10" name="Rectangle 9"/>
          <p:cNvSpPr/>
          <p:nvPr/>
        </p:nvSpPr>
        <p:spPr>
          <a:xfrm>
            <a:off x="-348341" y="180592"/>
            <a:ext cx="12714514"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as-IN" sz="5400" u="sng" noProof="0" dirty="0">
                <a:ln w="0"/>
                <a:effectLst>
                  <a:outerShdw blurRad="38100" dist="19050" dir="2700000" algn="tl" rotWithShape="0">
                    <a:schemeClr val="dk1">
                      <a:alpha val="40000"/>
                    </a:schemeClr>
                  </a:outerShdw>
                </a:effectLst>
              </a:rPr>
              <a:t> </a:t>
            </a:r>
            <a:r>
              <a:rPr lang="as-IN" sz="2800" u="sng" noProof="0" dirty="0">
                <a:ln w="0"/>
                <a:effectLst>
                  <a:outerShdw blurRad="38100" dist="19050" dir="2700000" algn="tl" rotWithShape="0">
                    <a:schemeClr val="dk1">
                      <a:alpha val="40000"/>
                    </a:schemeClr>
                  </a:outerShdw>
                </a:effectLst>
              </a:rPr>
              <a:t>শংকৰদেৱৰ দ্বাৰা ধৰ্ম প্ৰচাৰ আৰু দ্বিতীয় বিবাহ ,শান্তিজান, শান্তিকন্যা সতী ৰাধিকা</a:t>
            </a:r>
            <a:endParaRPr lang="as-IN" sz="5400" u="sng" noProof="0" dirty="0">
              <a:ln w="0"/>
              <a:effectLst>
                <a:outerShdw blurRad="38100" dist="19050" dir="2700000" algn="tl" rotWithShape="0">
                  <a:schemeClr val="dk1">
                    <a:alpha val="40000"/>
                  </a:schemeClr>
                </a:outerShdw>
              </a:effectLs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750"/>
                                        <p:tgtEl>
                                          <p:spTgt spid="5"/>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16" presetClass="entr" presetSubtype="2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sp>
        <p:nvSpPr>
          <p:cNvPr id="7" name="TextBox 6"/>
          <p:cNvSpPr txBox="1"/>
          <p:nvPr/>
        </p:nvSpPr>
        <p:spPr>
          <a:xfrm>
            <a:off x="402772" y="574825"/>
            <a:ext cx="12192000" cy="830997"/>
          </a:xfrm>
          <a:prstGeom prst="rect">
            <a:avLst/>
          </a:prstGeom>
          <a:noFill/>
        </p:spPr>
        <p:txBody>
          <a:bodyPr wrap="square">
            <a:spAutoFit/>
          </a:bodyPr>
          <a:lstStyle/>
          <a:p>
            <a:r>
              <a:rPr lang="as-IN" sz="4800" b="1" noProof="0" dirty="0"/>
              <a:t>৩/ শংকৰদেৱৰ দ্বিতীয় পত্নীৰ নাম কি আছিল ? </a:t>
            </a:r>
            <a:endParaRPr lang="as-IN" sz="4800" b="1" noProof="0" dirty="0"/>
          </a:p>
        </p:txBody>
      </p:sp>
      <p:sp>
        <p:nvSpPr>
          <p:cNvPr id="8" name="TextBox 7"/>
          <p:cNvSpPr txBox="1"/>
          <p:nvPr/>
        </p:nvSpPr>
        <p:spPr>
          <a:xfrm>
            <a:off x="500743" y="2873829"/>
            <a:ext cx="4452257" cy="769441"/>
          </a:xfrm>
          <a:prstGeom prst="rect">
            <a:avLst/>
          </a:prstGeom>
          <a:noFill/>
        </p:spPr>
        <p:txBody>
          <a:bodyPr wrap="square" rtlCol="0">
            <a:spAutoFit/>
          </a:bodyPr>
          <a:lstStyle/>
          <a:p>
            <a:r>
              <a:rPr lang="as-IN" sz="4400" noProof="0" dirty="0"/>
              <a:t>ক) খেৰসূতী</a:t>
            </a:r>
            <a:endParaRPr lang="as-IN" sz="4400" noProof="0" dirty="0"/>
          </a:p>
        </p:txBody>
      </p:sp>
      <p:sp>
        <p:nvSpPr>
          <p:cNvPr id="9" name="TextBox 8"/>
          <p:cNvSpPr txBox="1"/>
          <p:nvPr/>
        </p:nvSpPr>
        <p:spPr>
          <a:xfrm>
            <a:off x="7032171" y="2873828"/>
            <a:ext cx="4288972" cy="769441"/>
          </a:xfrm>
          <a:prstGeom prst="rect">
            <a:avLst/>
          </a:prstGeom>
          <a:noFill/>
        </p:spPr>
        <p:txBody>
          <a:bodyPr wrap="square" rtlCol="0">
            <a:spAutoFit/>
          </a:bodyPr>
          <a:lstStyle/>
          <a:p>
            <a:r>
              <a:rPr lang="as-IN" sz="4400" noProof="0" dirty="0"/>
              <a:t>খ) সুন্দৰী আই</a:t>
            </a:r>
            <a:endParaRPr lang="as-IN" sz="4400" noProof="0" dirty="0"/>
          </a:p>
        </p:txBody>
      </p:sp>
      <p:sp>
        <p:nvSpPr>
          <p:cNvPr id="10" name="TextBox 9"/>
          <p:cNvSpPr txBox="1"/>
          <p:nvPr/>
        </p:nvSpPr>
        <p:spPr>
          <a:xfrm>
            <a:off x="500743" y="4528458"/>
            <a:ext cx="4060371" cy="769441"/>
          </a:xfrm>
          <a:prstGeom prst="rect">
            <a:avLst/>
          </a:prstGeom>
          <a:noFill/>
        </p:spPr>
        <p:txBody>
          <a:bodyPr wrap="square" rtlCol="0">
            <a:spAutoFit/>
          </a:bodyPr>
          <a:lstStyle/>
          <a:p>
            <a:r>
              <a:rPr lang="as-IN" sz="4400" noProof="0" dirty="0"/>
              <a:t>গ) কালিন্দী আই</a:t>
            </a:r>
            <a:endParaRPr lang="as-IN" sz="4400" noProof="0" dirty="0"/>
          </a:p>
        </p:txBody>
      </p:sp>
      <p:sp>
        <p:nvSpPr>
          <p:cNvPr id="11" name="TextBox 10"/>
          <p:cNvSpPr txBox="1"/>
          <p:nvPr/>
        </p:nvSpPr>
        <p:spPr>
          <a:xfrm>
            <a:off x="7032171" y="4528458"/>
            <a:ext cx="4582886" cy="769441"/>
          </a:xfrm>
          <a:prstGeom prst="rect">
            <a:avLst/>
          </a:prstGeom>
          <a:noFill/>
        </p:spPr>
        <p:txBody>
          <a:bodyPr wrap="square" rtlCol="0">
            <a:spAutoFit/>
          </a:bodyPr>
          <a:lstStyle/>
          <a:p>
            <a:r>
              <a:rPr lang="as-IN" sz="4400" noProof="0" dirty="0"/>
              <a:t>ঘ) কাদম্বিনী দেবী</a:t>
            </a:r>
            <a:endParaRPr lang="as-IN" sz="4400"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0-#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750"/>
                            </p:stCondLst>
                            <p:childTnLst>
                              <p:par>
                                <p:cTn id="16" presetID="2" presetClass="entr" presetSubtype="2"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250" fill="hold"/>
                                        <p:tgtEl>
                                          <p:spTgt spid="9"/>
                                        </p:tgtEl>
                                        <p:attrNameLst>
                                          <p:attrName>ppt_x</p:attrName>
                                        </p:attrNameLst>
                                      </p:cBhvr>
                                      <p:tavLst>
                                        <p:tav tm="0">
                                          <p:val>
                                            <p:strVal val="1+#ppt_w/2"/>
                                          </p:val>
                                        </p:tav>
                                        <p:tav tm="100000">
                                          <p:val>
                                            <p:strVal val="#ppt_x"/>
                                          </p:val>
                                        </p:tav>
                                      </p:tavLst>
                                    </p:anim>
                                    <p:anim calcmode="lin" valueType="num">
                                      <p:cBhvr additive="base">
                                        <p:cTn id="19" dur="25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225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750"/>
                            </p:stCondLst>
                            <p:childTnLst>
                              <p:par>
                                <p:cTn id="26" presetID="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250" fill="hold"/>
                                        <p:tgtEl>
                                          <p:spTgt spid="11"/>
                                        </p:tgtEl>
                                        <p:attrNameLst>
                                          <p:attrName>ppt_x</p:attrName>
                                        </p:attrNameLst>
                                      </p:cBhvr>
                                      <p:tavLst>
                                        <p:tav tm="0">
                                          <p:val>
                                            <p:strVal val="#ppt_x"/>
                                          </p:val>
                                        </p:tav>
                                        <p:tav tm="100000">
                                          <p:val>
                                            <p:strVal val="#ppt_x"/>
                                          </p:val>
                                        </p:tav>
                                      </p:tavLst>
                                    </p:anim>
                                    <p:anim calcmode="lin" valueType="num">
                                      <p:cBhvr additive="base">
                                        <p:cTn id="29"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sp>
        <p:nvSpPr>
          <p:cNvPr id="5" name="TextBox 4"/>
          <p:cNvSpPr txBox="1"/>
          <p:nvPr/>
        </p:nvSpPr>
        <p:spPr>
          <a:xfrm>
            <a:off x="4049486" y="414048"/>
            <a:ext cx="6096000" cy="1446550"/>
          </a:xfrm>
          <a:prstGeom prst="rect">
            <a:avLst/>
          </a:prstGeom>
          <a:noFill/>
        </p:spPr>
        <p:txBody>
          <a:bodyPr wrap="square">
            <a:spAutoFit/>
          </a:bodyPr>
          <a:lstStyle/>
          <a:p>
            <a:r>
              <a:rPr lang="as-IN" sz="8800" noProof="0" dirty="0"/>
              <a:t>উত্তৰ : - </a:t>
            </a:r>
            <a:endParaRPr lang="as-IN" sz="8800" noProof="0" dirty="0"/>
          </a:p>
        </p:txBody>
      </p:sp>
      <p:sp>
        <p:nvSpPr>
          <p:cNvPr id="7" name="TextBox 6"/>
          <p:cNvSpPr txBox="1"/>
          <p:nvPr/>
        </p:nvSpPr>
        <p:spPr>
          <a:xfrm>
            <a:off x="3048000" y="2561588"/>
            <a:ext cx="6096000" cy="769441"/>
          </a:xfrm>
          <a:prstGeom prst="rect">
            <a:avLst/>
          </a:prstGeom>
          <a:noFill/>
        </p:spPr>
        <p:txBody>
          <a:bodyPr wrap="square">
            <a:spAutoFit/>
          </a:bodyPr>
          <a:lstStyle/>
          <a:p>
            <a:r>
              <a:rPr lang="as-IN" sz="4400" noProof="0" dirty="0"/>
              <a:t>গ) কালিন্দী আই</a:t>
            </a:r>
            <a:endParaRPr lang="as-IN" sz="4400"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sp>
        <p:nvSpPr>
          <p:cNvPr id="6" name="TextBox 5"/>
          <p:cNvSpPr txBox="1"/>
          <p:nvPr/>
        </p:nvSpPr>
        <p:spPr>
          <a:xfrm>
            <a:off x="0" y="509510"/>
            <a:ext cx="12366171" cy="1569660"/>
          </a:xfrm>
          <a:prstGeom prst="rect">
            <a:avLst/>
          </a:prstGeom>
          <a:noFill/>
        </p:spPr>
        <p:txBody>
          <a:bodyPr wrap="square">
            <a:spAutoFit/>
          </a:bodyPr>
          <a:lstStyle/>
          <a:p>
            <a:r>
              <a:rPr lang="as-IN" sz="4800" b="1" noProof="0" dirty="0"/>
              <a:t>৪/ শংকৰদেৱে কিমান বছৰ বয়সত দ্বিতীয় বিবাহ কৰাইছিল ?</a:t>
            </a:r>
            <a:endParaRPr lang="as-IN" sz="4800" b="1" noProof="0" dirty="0"/>
          </a:p>
        </p:txBody>
      </p:sp>
      <p:sp>
        <p:nvSpPr>
          <p:cNvPr id="8" name="TextBox 7"/>
          <p:cNvSpPr txBox="1"/>
          <p:nvPr/>
        </p:nvSpPr>
        <p:spPr>
          <a:xfrm>
            <a:off x="500743" y="2873829"/>
            <a:ext cx="5170714" cy="769441"/>
          </a:xfrm>
          <a:prstGeom prst="rect">
            <a:avLst/>
          </a:prstGeom>
          <a:noFill/>
        </p:spPr>
        <p:txBody>
          <a:bodyPr wrap="square" rtlCol="0">
            <a:spAutoFit/>
          </a:bodyPr>
          <a:lstStyle/>
          <a:p>
            <a:r>
              <a:rPr lang="as-IN" sz="4400" noProof="0" dirty="0"/>
              <a:t>ক) ৫৪ বছৰ বয়সত</a:t>
            </a:r>
            <a:endParaRPr lang="as-IN" sz="4400" noProof="0" dirty="0"/>
          </a:p>
        </p:txBody>
      </p:sp>
      <p:sp>
        <p:nvSpPr>
          <p:cNvPr id="9" name="TextBox 8"/>
          <p:cNvSpPr txBox="1"/>
          <p:nvPr/>
        </p:nvSpPr>
        <p:spPr>
          <a:xfrm>
            <a:off x="7032171" y="2873828"/>
            <a:ext cx="4876800" cy="769441"/>
          </a:xfrm>
          <a:prstGeom prst="rect">
            <a:avLst/>
          </a:prstGeom>
          <a:noFill/>
        </p:spPr>
        <p:txBody>
          <a:bodyPr wrap="square" rtlCol="0">
            <a:spAutoFit/>
          </a:bodyPr>
          <a:lstStyle/>
          <a:p>
            <a:r>
              <a:rPr lang="as-IN" sz="4400" noProof="0" dirty="0"/>
              <a:t>খ) ৪৫ বছৰ বয়সত</a:t>
            </a:r>
            <a:endParaRPr lang="as-IN" sz="4400" noProof="0" dirty="0"/>
          </a:p>
        </p:txBody>
      </p:sp>
      <p:sp>
        <p:nvSpPr>
          <p:cNvPr id="10" name="TextBox 9"/>
          <p:cNvSpPr txBox="1"/>
          <p:nvPr/>
        </p:nvSpPr>
        <p:spPr>
          <a:xfrm>
            <a:off x="500743" y="4528458"/>
            <a:ext cx="5018314" cy="769441"/>
          </a:xfrm>
          <a:prstGeom prst="rect">
            <a:avLst/>
          </a:prstGeom>
          <a:noFill/>
        </p:spPr>
        <p:txBody>
          <a:bodyPr wrap="square" rtlCol="0">
            <a:spAutoFit/>
          </a:bodyPr>
          <a:lstStyle/>
          <a:p>
            <a:r>
              <a:rPr lang="as-IN" sz="4400" noProof="0" dirty="0"/>
              <a:t>গ) ৬৪ বছৰ বয়সত</a:t>
            </a:r>
            <a:endParaRPr lang="as-IN" sz="4400" noProof="0" dirty="0"/>
          </a:p>
        </p:txBody>
      </p:sp>
      <p:sp>
        <p:nvSpPr>
          <p:cNvPr id="11" name="TextBox 10"/>
          <p:cNvSpPr txBox="1"/>
          <p:nvPr/>
        </p:nvSpPr>
        <p:spPr>
          <a:xfrm>
            <a:off x="7032171" y="4528458"/>
            <a:ext cx="5018314" cy="769441"/>
          </a:xfrm>
          <a:prstGeom prst="rect">
            <a:avLst/>
          </a:prstGeom>
          <a:noFill/>
        </p:spPr>
        <p:txBody>
          <a:bodyPr wrap="square" rtlCol="0">
            <a:spAutoFit/>
          </a:bodyPr>
          <a:lstStyle/>
          <a:p>
            <a:r>
              <a:rPr lang="as-IN" sz="4400" noProof="0" dirty="0"/>
              <a:t>ঘ) ৩৫ বছৰ বয়সত</a:t>
            </a:r>
            <a:endParaRPr lang="as-IN" sz="4400"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0-#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750"/>
                            </p:stCondLst>
                            <p:childTnLst>
                              <p:par>
                                <p:cTn id="16" presetID="2" presetClass="entr" presetSubtype="2"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250" fill="hold"/>
                                        <p:tgtEl>
                                          <p:spTgt spid="9"/>
                                        </p:tgtEl>
                                        <p:attrNameLst>
                                          <p:attrName>ppt_x</p:attrName>
                                        </p:attrNameLst>
                                      </p:cBhvr>
                                      <p:tavLst>
                                        <p:tav tm="0">
                                          <p:val>
                                            <p:strVal val="1+#ppt_w/2"/>
                                          </p:val>
                                        </p:tav>
                                        <p:tav tm="100000">
                                          <p:val>
                                            <p:strVal val="#ppt_x"/>
                                          </p:val>
                                        </p:tav>
                                      </p:tavLst>
                                    </p:anim>
                                    <p:anim calcmode="lin" valueType="num">
                                      <p:cBhvr additive="base">
                                        <p:cTn id="19" dur="25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225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750"/>
                            </p:stCondLst>
                            <p:childTnLst>
                              <p:par>
                                <p:cTn id="26" presetID="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250" fill="hold"/>
                                        <p:tgtEl>
                                          <p:spTgt spid="11"/>
                                        </p:tgtEl>
                                        <p:attrNameLst>
                                          <p:attrName>ppt_x</p:attrName>
                                        </p:attrNameLst>
                                      </p:cBhvr>
                                      <p:tavLst>
                                        <p:tav tm="0">
                                          <p:val>
                                            <p:strVal val="#ppt_x"/>
                                          </p:val>
                                        </p:tav>
                                        <p:tav tm="100000">
                                          <p:val>
                                            <p:strVal val="#ppt_x"/>
                                          </p:val>
                                        </p:tav>
                                      </p:tavLst>
                                    </p:anim>
                                    <p:anim calcmode="lin" valueType="num">
                                      <p:cBhvr additive="base">
                                        <p:cTn id="29"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sp>
        <p:nvSpPr>
          <p:cNvPr id="4" name="TextBox 3"/>
          <p:cNvSpPr txBox="1"/>
          <p:nvPr/>
        </p:nvSpPr>
        <p:spPr>
          <a:xfrm>
            <a:off x="4049486" y="414048"/>
            <a:ext cx="6096000" cy="1446550"/>
          </a:xfrm>
          <a:prstGeom prst="rect">
            <a:avLst/>
          </a:prstGeom>
          <a:noFill/>
        </p:spPr>
        <p:txBody>
          <a:bodyPr wrap="square">
            <a:spAutoFit/>
          </a:bodyPr>
          <a:lstStyle/>
          <a:p>
            <a:r>
              <a:rPr lang="as-IN" sz="8800" noProof="0" dirty="0"/>
              <a:t>উত্তৰ : - </a:t>
            </a:r>
            <a:endParaRPr lang="as-IN" sz="8800" noProof="0" dirty="0"/>
          </a:p>
        </p:txBody>
      </p:sp>
      <p:sp>
        <p:nvSpPr>
          <p:cNvPr id="5" name="TextBox 4"/>
          <p:cNvSpPr txBox="1"/>
          <p:nvPr/>
        </p:nvSpPr>
        <p:spPr>
          <a:xfrm>
            <a:off x="3048000" y="2561588"/>
            <a:ext cx="6096000" cy="1446550"/>
          </a:xfrm>
          <a:prstGeom prst="rect">
            <a:avLst/>
          </a:prstGeom>
          <a:noFill/>
        </p:spPr>
        <p:txBody>
          <a:bodyPr wrap="square">
            <a:spAutoFit/>
          </a:bodyPr>
          <a:lstStyle/>
          <a:p>
            <a:r>
              <a:rPr lang="as-IN" sz="4400" noProof="0" dirty="0"/>
              <a:t>ক) ৫৪ বছৰ বয়সত</a:t>
            </a:r>
            <a:endParaRPr lang="as-IN" sz="4400" noProof="0" dirty="0"/>
          </a:p>
          <a:p>
            <a:endParaRPr lang="as-IN" sz="4400"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sp>
        <p:nvSpPr>
          <p:cNvPr id="7" name="TextBox 6"/>
          <p:cNvSpPr txBox="1"/>
          <p:nvPr/>
        </p:nvSpPr>
        <p:spPr>
          <a:xfrm>
            <a:off x="0" y="509510"/>
            <a:ext cx="12366171" cy="1569660"/>
          </a:xfrm>
          <a:prstGeom prst="rect">
            <a:avLst/>
          </a:prstGeom>
          <a:noFill/>
        </p:spPr>
        <p:txBody>
          <a:bodyPr wrap="square">
            <a:spAutoFit/>
          </a:bodyPr>
          <a:lstStyle/>
          <a:p>
            <a:r>
              <a:rPr lang="as-IN" sz="4800" b="1" noProof="0" dirty="0"/>
              <a:t>৫/ সতী ৰাধিকা</a:t>
            </a:r>
            <a:r>
              <a:rPr lang="en-IN" sz="4800" b="1" noProof="0" dirty="0"/>
              <a:t> </a:t>
            </a:r>
            <a:r>
              <a:rPr lang="as-IN" sz="4800" b="1" noProof="0" dirty="0"/>
              <a:t>য় কোনখন জান বন্ধ</a:t>
            </a:r>
            <a:r>
              <a:rPr lang="en-IN" sz="4800" b="1" noProof="0" dirty="0"/>
              <a:t> </a:t>
            </a:r>
            <a:r>
              <a:rPr lang="as-IN" sz="4800" b="1" noProof="0" dirty="0"/>
              <a:t>কৰিবলৈ পানীত  প্ৰবেশ কৰিছিল ? </a:t>
            </a:r>
            <a:endParaRPr lang="as-IN" sz="4800" b="1" noProof="0" dirty="0"/>
          </a:p>
        </p:txBody>
      </p:sp>
      <p:sp>
        <p:nvSpPr>
          <p:cNvPr id="8" name="TextBox 7"/>
          <p:cNvSpPr txBox="1"/>
          <p:nvPr/>
        </p:nvSpPr>
        <p:spPr>
          <a:xfrm>
            <a:off x="500743" y="2873829"/>
            <a:ext cx="5170714" cy="769441"/>
          </a:xfrm>
          <a:prstGeom prst="rect">
            <a:avLst/>
          </a:prstGeom>
          <a:noFill/>
        </p:spPr>
        <p:txBody>
          <a:bodyPr wrap="square" rtlCol="0">
            <a:spAutoFit/>
          </a:bodyPr>
          <a:lstStyle/>
          <a:p>
            <a:r>
              <a:rPr lang="as-IN" sz="4400" dirty="0"/>
              <a:t>ক) কলা জান</a:t>
            </a:r>
            <a:endParaRPr lang="as-IN" sz="4400" noProof="0" dirty="0"/>
          </a:p>
        </p:txBody>
      </p:sp>
      <p:sp>
        <p:nvSpPr>
          <p:cNvPr id="9" name="TextBox 8"/>
          <p:cNvSpPr txBox="1"/>
          <p:nvPr/>
        </p:nvSpPr>
        <p:spPr>
          <a:xfrm>
            <a:off x="7032171" y="2873828"/>
            <a:ext cx="4876800" cy="769441"/>
          </a:xfrm>
          <a:prstGeom prst="rect">
            <a:avLst/>
          </a:prstGeom>
          <a:noFill/>
        </p:spPr>
        <p:txBody>
          <a:bodyPr wrap="square" rtlCol="0">
            <a:spAutoFit/>
          </a:bodyPr>
          <a:lstStyle/>
          <a:p>
            <a:r>
              <a:rPr lang="as-IN" sz="4400" dirty="0"/>
              <a:t>খ) বৰনদী জান</a:t>
            </a:r>
            <a:endParaRPr lang="as-IN" sz="4400" noProof="0" dirty="0"/>
          </a:p>
        </p:txBody>
      </p:sp>
      <p:sp>
        <p:nvSpPr>
          <p:cNvPr id="10" name="TextBox 9"/>
          <p:cNvSpPr txBox="1"/>
          <p:nvPr/>
        </p:nvSpPr>
        <p:spPr>
          <a:xfrm>
            <a:off x="500743" y="4528458"/>
            <a:ext cx="5018314" cy="769441"/>
          </a:xfrm>
          <a:prstGeom prst="rect">
            <a:avLst/>
          </a:prstGeom>
          <a:noFill/>
        </p:spPr>
        <p:txBody>
          <a:bodyPr wrap="square" rtlCol="0">
            <a:spAutoFit/>
          </a:bodyPr>
          <a:lstStyle/>
          <a:p>
            <a:r>
              <a:rPr lang="as-IN" sz="4400" dirty="0"/>
              <a:t>গ) ডিব্ৰু জান</a:t>
            </a:r>
            <a:endParaRPr lang="as-IN" sz="4400" noProof="0" dirty="0"/>
          </a:p>
        </p:txBody>
      </p:sp>
      <p:sp>
        <p:nvSpPr>
          <p:cNvPr id="11" name="TextBox 10"/>
          <p:cNvSpPr txBox="1"/>
          <p:nvPr/>
        </p:nvSpPr>
        <p:spPr>
          <a:xfrm>
            <a:off x="7032171" y="4528458"/>
            <a:ext cx="5018314" cy="769441"/>
          </a:xfrm>
          <a:prstGeom prst="rect">
            <a:avLst/>
          </a:prstGeom>
          <a:noFill/>
        </p:spPr>
        <p:txBody>
          <a:bodyPr wrap="square" rtlCol="0">
            <a:spAutoFit/>
          </a:bodyPr>
          <a:lstStyle/>
          <a:p>
            <a:r>
              <a:rPr lang="en-IN" sz="4400" noProof="0" dirty="0"/>
              <a:t> </a:t>
            </a:r>
            <a:r>
              <a:rPr lang="as-IN" sz="4400" dirty="0"/>
              <a:t>ঘ) টেম্বুৱানী জান</a:t>
            </a:r>
            <a:endParaRPr lang="as-IN" sz="4400"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0-#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750"/>
                            </p:stCondLst>
                            <p:childTnLst>
                              <p:par>
                                <p:cTn id="16" presetID="2" presetClass="entr" presetSubtype="2"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250" fill="hold"/>
                                        <p:tgtEl>
                                          <p:spTgt spid="9"/>
                                        </p:tgtEl>
                                        <p:attrNameLst>
                                          <p:attrName>ppt_x</p:attrName>
                                        </p:attrNameLst>
                                      </p:cBhvr>
                                      <p:tavLst>
                                        <p:tav tm="0">
                                          <p:val>
                                            <p:strVal val="1+#ppt_w/2"/>
                                          </p:val>
                                        </p:tav>
                                        <p:tav tm="100000">
                                          <p:val>
                                            <p:strVal val="#ppt_x"/>
                                          </p:val>
                                        </p:tav>
                                      </p:tavLst>
                                    </p:anim>
                                    <p:anim calcmode="lin" valueType="num">
                                      <p:cBhvr additive="base">
                                        <p:cTn id="19" dur="25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225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750"/>
                            </p:stCondLst>
                            <p:childTnLst>
                              <p:par>
                                <p:cTn id="26" presetID="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250" fill="hold"/>
                                        <p:tgtEl>
                                          <p:spTgt spid="11"/>
                                        </p:tgtEl>
                                        <p:attrNameLst>
                                          <p:attrName>ppt_x</p:attrName>
                                        </p:attrNameLst>
                                      </p:cBhvr>
                                      <p:tavLst>
                                        <p:tav tm="0">
                                          <p:val>
                                            <p:strVal val="#ppt_x"/>
                                          </p:val>
                                        </p:tav>
                                        <p:tav tm="100000">
                                          <p:val>
                                            <p:strVal val="#ppt_x"/>
                                          </p:val>
                                        </p:tav>
                                      </p:tavLst>
                                    </p:anim>
                                    <p:anim calcmode="lin" valueType="num">
                                      <p:cBhvr additive="base">
                                        <p:cTn id="29"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sp>
        <p:nvSpPr>
          <p:cNvPr id="4" name="TextBox 3"/>
          <p:cNvSpPr txBox="1"/>
          <p:nvPr/>
        </p:nvSpPr>
        <p:spPr>
          <a:xfrm>
            <a:off x="4049486" y="414048"/>
            <a:ext cx="6096000" cy="1446550"/>
          </a:xfrm>
          <a:prstGeom prst="rect">
            <a:avLst/>
          </a:prstGeom>
          <a:noFill/>
        </p:spPr>
        <p:txBody>
          <a:bodyPr wrap="square">
            <a:spAutoFit/>
          </a:bodyPr>
          <a:lstStyle/>
          <a:p>
            <a:r>
              <a:rPr lang="as-IN" sz="8800" noProof="0" dirty="0"/>
              <a:t>উত্তৰ :</a:t>
            </a:r>
            <a:r>
              <a:rPr lang="en-IN" sz="8800" noProof="0" dirty="0"/>
              <a:t> </a:t>
            </a:r>
            <a:r>
              <a:rPr lang="as-IN" sz="8800" noProof="0" dirty="0"/>
              <a:t>- </a:t>
            </a:r>
            <a:endParaRPr lang="as-IN" sz="8800" noProof="0" dirty="0"/>
          </a:p>
        </p:txBody>
      </p:sp>
      <p:sp>
        <p:nvSpPr>
          <p:cNvPr id="6" name="TextBox 5"/>
          <p:cNvSpPr txBox="1"/>
          <p:nvPr/>
        </p:nvSpPr>
        <p:spPr>
          <a:xfrm>
            <a:off x="3048000" y="2561588"/>
            <a:ext cx="6096000" cy="1446550"/>
          </a:xfrm>
          <a:prstGeom prst="rect">
            <a:avLst/>
          </a:prstGeom>
          <a:noFill/>
        </p:spPr>
        <p:txBody>
          <a:bodyPr wrap="square">
            <a:spAutoFit/>
          </a:bodyPr>
          <a:lstStyle/>
          <a:p>
            <a:r>
              <a:rPr lang="en-IN" sz="4400" dirty="0"/>
              <a:t> </a:t>
            </a:r>
            <a:r>
              <a:rPr lang="as-IN" sz="4400" dirty="0"/>
              <a:t>ঘ) টেম্বুৱানী জান</a:t>
            </a:r>
            <a:endParaRPr lang="as-IN" sz="4400" dirty="0"/>
          </a:p>
          <a:p>
            <a:endParaRPr lang="as-IN" sz="4400"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sp>
        <p:nvSpPr>
          <p:cNvPr id="7" name="TextBox 6"/>
          <p:cNvSpPr txBox="1"/>
          <p:nvPr/>
        </p:nvSpPr>
        <p:spPr>
          <a:xfrm>
            <a:off x="3679371" y="316077"/>
            <a:ext cx="6096000" cy="1323439"/>
          </a:xfrm>
          <a:prstGeom prst="rect">
            <a:avLst/>
          </a:prstGeom>
          <a:noFill/>
        </p:spPr>
        <p:txBody>
          <a:bodyPr wrap="square">
            <a:spAutoFit/>
          </a:bodyPr>
          <a:lstStyle/>
          <a:p>
            <a:r>
              <a:rPr lang="en-IN" sz="80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ধন্যবাদ</a:t>
            </a:r>
            <a:endParaRPr lang="en-IN"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b="7089"/>
          <a:stretch>
            <a:fillRect/>
          </a:stretch>
        </p:blipFill>
        <p:spPr>
          <a:xfrm>
            <a:off x="3510009" y="1765881"/>
            <a:ext cx="4374696" cy="40645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54286" cy="323169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b="6653"/>
          <a:stretch>
            <a:fillRect/>
          </a:stretch>
        </p:blipFill>
        <p:spPr>
          <a:xfrm>
            <a:off x="4354286" y="-1"/>
            <a:ext cx="3333750" cy="3231697"/>
          </a:xfrm>
          <a:prstGeom prst="rect">
            <a:avLst/>
          </a:prstGeom>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25540" r="26979"/>
          <a:stretch>
            <a:fillRect/>
          </a:stretch>
        </p:blipFill>
        <p:spPr>
          <a:xfrm>
            <a:off x="0" y="3231696"/>
            <a:ext cx="12279086" cy="3626304"/>
          </a:xfrm>
          <a:prstGeom prst="rect">
            <a:avLst/>
          </a:prstGeom>
        </p:spPr>
      </p:pic>
      <p:sp>
        <p:nvSpPr>
          <p:cNvPr id="11" name="TextBox 10"/>
          <p:cNvSpPr txBox="1"/>
          <p:nvPr/>
        </p:nvSpPr>
        <p:spPr>
          <a:xfrm>
            <a:off x="87085" y="3891251"/>
            <a:ext cx="11930743" cy="2306955"/>
          </a:xfrm>
          <a:prstGeom prst="rect">
            <a:avLst/>
          </a:prstGeom>
          <a:noFill/>
        </p:spPr>
        <p:txBody>
          <a:bodyPr wrap="square">
            <a:spAutoFit/>
          </a:bodyPr>
          <a:lstStyle/>
          <a:p>
            <a:r>
              <a:rPr lang="as-IN" sz="2400" b="1" noProof="0" dirty="0"/>
              <a:t>☆</a:t>
            </a:r>
            <a:r>
              <a:rPr lang="as-IN" sz="2400" b="1" noProof="0" dirty="0">
                <a:solidFill>
                  <a:srgbClr val="002060"/>
                </a:solidFill>
              </a:rPr>
              <a:t> শংকৰদেৱে নৱবৈষ্ণৱ ধৰ্ম বা একশৰণ নাম ধৰ্মৰ প্ৰচাৰ কৰিছিল। এই ধৰ্মৰ মূল মন্ত্ৰ আছিল “এক দেৱ, এক সেৱ, এক বিনে নাই কেৱ”, যাৰ অৰ্থ হৈছে কেৱল নাম লোৱাৰ মাধ্যমৰে ভগৱান লাভ কৰা। তেওঁ ধৰ্ম প্ৰচাৰৰ বাবে সাহিত্য ৰচনা কৰিছিল, যিয়ে সমাজ আৰু জাতি গঠনত সহায় কৰিছিল। তেওঁৰ ধৰ্মীয় অনুশাসনৰ জৰিয়তে সমাজ আৰু সামাজিক জীৱনৰ আসোঁৱাহ দূৰ কৰিবলৈ যত্ন কৰিছিল। তেওঁৰ ধৰ্ম প্ৰচাৰত সাংস্কৃতিক দিশবোৰো অন্তৰ্ভুক্ত আছিল, যিয়ে অসমীয়া সমাজক একত্ৰিত কৰিছিল।</a:t>
            </a:r>
            <a:endParaRPr lang="as-IN" sz="2400" b="1" noProof="0" dirty="0">
              <a:solidFill>
                <a:srgbClr val="002060"/>
              </a:solidFill>
            </a:endParaRPr>
          </a:p>
        </p:txBody>
      </p:sp>
      <p:sp>
        <p:nvSpPr>
          <p:cNvPr id="13" name="Rectangle 12"/>
          <p:cNvSpPr/>
          <p:nvPr/>
        </p:nvSpPr>
        <p:spPr>
          <a:xfrm>
            <a:off x="8072005" y="583660"/>
            <a:ext cx="3667991" cy="1754326"/>
          </a:xfrm>
          <a:prstGeom prst="rect">
            <a:avLst/>
          </a:prstGeom>
          <a:noFill/>
        </p:spPr>
        <p:txBody>
          <a:bodyPr wrap="none" lIns="91440" tIns="45720" rIns="91440" bIns="45720">
            <a:spAutoFit/>
          </a:bodyPr>
          <a:lstStyle/>
          <a:p>
            <a:pPr algn="ctr"/>
            <a:r>
              <a:rPr lang="as-IN" sz="5400" b="1"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শংকৰদেৱৰ </a:t>
            </a:r>
            <a:endParaRPr lang="as-IN" sz="5400" b="1"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as-IN" sz="5400" b="1"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ধৰ্ম প্ৰচাৰ :</a:t>
            </a:r>
            <a:endParaRPr lang="as-IN" sz="5400" b="1"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750"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750"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ppt_w</p:attrName>
                                        </p:attrNameLst>
                                      </p:cBhvr>
                                      <p:tavLst>
                                        <p:tav tm="0">
                                          <p:val>
                                            <p:fltVal val="0"/>
                                          </p:val>
                                        </p:tav>
                                        <p:tav tm="100000">
                                          <p:val>
                                            <p:strVal val="#ppt_w"/>
                                          </p:val>
                                        </p:tav>
                                      </p:tavLst>
                                    </p:anim>
                                    <p:anim calcmode="lin" valueType="num">
                                      <p:cBhvr>
                                        <p:cTn id="12" dur="750" fill="hold"/>
                                        <p:tgtEl>
                                          <p:spTgt spid="7"/>
                                        </p:tgtEl>
                                        <p:attrNameLst>
                                          <p:attrName>ppt_h</p:attrName>
                                        </p:attrNameLst>
                                      </p:cBhvr>
                                      <p:tavLst>
                                        <p:tav tm="0">
                                          <p:val>
                                            <p:fltVal val="0"/>
                                          </p:val>
                                        </p:tav>
                                        <p:tav tm="100000">
                                          <p:val>
                                            <p:strVal val="#ppt_h"/>
                                          </p:val>
                                        </p:tav>
                                      </p:tavLst>
                                    </p:anim>
                                    <p:animEffect transition="in" filter="fade">
                                      <p:cBhvr>
                                        <p:cTn id="13" dur="750"/>
                                        <p:tgtEl>
                                          <p:spTgt spid="7"/>
                                        </p:tgtEl>
                                      </p:cBhvr>
                                    </p:animEffect>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750"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ppt_x"/>
                                          </p:val>
                                        </p:tav>
                                        <p:tav tm="100000">
                                          <p:val>
                                            <p:strVal val="#ppt_x"/>
                                          </p:val>
                                        </p:tav>
                                      </p:tavLst>
                                    </p:anim>
                                    <p:anim calcmode="lin" valueType="num">
                                      <p:cBhvr additive="base">
                                        <p:cTn id="18" dur="75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42"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750"/>
                                        <p:tgtEl>
                                          <p:spTgt spid="9"/>
                                        </p:tgtEl>
                                      </p:cBhvr>
                                    </p:animEffect>
                                    <p:anim calcmode="lin" valueType="num">
                                      <p:cBhvr>
                                        <p:cTn id="23" dur="750" fill="hold"/>
                                        <p:tgtEl>
                                          <p:spTgt spid="9"/>
                                        </p:tgtEl>
                                        <p:attrNameLst>
                                          <p:attrName>ppt_x</p:attrName>
                                        </p:attrNameLst>
                                      </p:cBhvr>
                                      <p:tavLst>
                                        <p:tav tm="0">
                                          <p:val>
                                            <p:strVal val="#ppt_x"/>
                                          </p:val>
                                        </p:tav>
                                        <p:tav tm="100000">
                                          <p:val>
                                            <p:strVal val="#ppt_x"/>
                                          </p:val>
                                        </p:tav>
                                      </p:tavLst>
                                    </p:anim>
                                    <p:anim calcmode="lin" valueType="num">
                                      <p:cBhvr>
                                        <p:cTn id="24" dur="75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40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5540" r="26979"/>
          <a:stretch>
            <a:fillRect/>
          </a:stretch>
        </p:blipFill>
        <p:spPr>
          <a:xfrm>
            <a:off x="0" y="2841170"/>
            <a:ext cx="12192000" cy="39624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951514" cy="2895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3027" y="0"/>
            <a:ext cx="3559630" cy="2895599"/>
          </a:xfrm>
          <a:prstGeom prst="rect">
            <a:avLst/>
          </a:prstGeom>
        </p:spPr>
      </p:pic>
      <p:sp>
        <p:nvSpPr>
          <p:cNvPr id="9" name="TextBox 8"/>
          <p:cNvSpPr txBox="1"/>
          <p:nvPr/>
        </p:nvSpPr>
        <p:spPr>
          <a:xfrm>
            <a:off x="0" y="3604370"/>
            <a:ext cx="12192000" cy="2246769"/>
          </a:xfrm>
          <a:prstGeom prst="rect">
            <a:avLst/>
          </a:prstGeom>
          <a:noFill/>
        </p:spPr>
        <p:txBody>
          <a:bodyPr wrap="square">
            <a:spAutoFit/>
          </a:bodyPr>
          <a:lstStyle/>
          <a:p>
            <a:r>
              <a:rPr lang="as-IN" sz="2800" b="1" noProof="0" dirty="0">
                <a:solidFill>
                  <a:schemeClr val="accent6">
                    <a:lumMod val="75000"/>
                  </a:schemeClr>
                </a:solidFill>
              </a:rPr>
              <a:t>তীৰ্থ ভ্ৰমণৰ পৰা উভতি অহাৰ পিছত শংকৰদেৱে ৫৪ বছৰ বয়সত কালিন্দী আইক পুনৰ বিবাহ কৰে। শংকৰদেৱৰ প্ৰথম পত্নীৰ নাম আছিল সুন্দৰী। সুন্দৰীৰ মৃত্যুৰ পিছত, তেওঁ পুনৰ বিবাহ কৰাবলৈ সিদ্ধান্ত লৈছিল।তেওঁৰ দ্বিতীয় পত্নীৰ নাম আছিল কালিন্দী আই। কালিন্দী আইৰ পিতৃৰ নাম আছিল ৰাম ভূঞা । শংকৰদেৱে ধৰ্ম প্ৰচাৰৰ লগতে ব্যক্তিগত জীৱনকো সুচাৰুৰূপে চলাই লৈ গৈছিল।</a:t>
            </a:r>
            <a:endParaRPr lang="as-IN" sz="2800" b="1" noProof="0" dirty="0">
              <a:solidFill>
                <a:schemeClr val="accent6">
                  <a:lumMod val="75000"/>
                </a:schemeClr>
              </a:solidFill>
            </a:endParaRPr>
          </a:p>
        </p:txBody>
      </p:sp>
      <p:sp>
        <p:nvSpPr>
          <p:cNvPr id="11" name="Rectangle 10"/>
          <p:cNvSpPr/>
          <p:nvPr/>
        </p:nvSpPr>
        <p:spPr>
          <a:xfrm>
            <a:off x="7715623" y="570636"/>
            <a:ext cx="4296369" cy="1754326"/>
          </a:xfrm>
          <a:prstGeom prst="rect">
            <a:avLst/>
          </a:prstGeom>
          <a:noFill/>
        </p:spPr>
        <p:txBody>
          <a:bodyPr wrap="none" lIns="91440" tIns="45720" rIns="91440" bIns="45720">
            <a:spAutoFit/>
          </a:bodyPr>
          <a:lstStyle/>
          <a:p>
            <a:pPr algn="ctr"/>
            <a:r>
              <a:rPr lang="as-IN" sz="5400" b="1"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শংকৰদেৱৰ </a:t>
            </a:r>
            <a:endParaRPr lang="as-IN" sz="5400" b="1"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as-IN" sz="5400" b="1"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দ্বিতীয় বিবাহ :</a:t>
            </a:r>
            <a:endParaRPr lang="as-IN" sz="5400" b="1"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250"/>
                                        <p:tgtEl>
                                          <p:spTgt spid="5"/>
                                        </p:tgtEl>
                                      </p:cBhvr>
                                    </p:animEffect>
                                  </p:childTnLst>
                                </p:cTn>
                              </p:par>
                            </p:childTnLst>
                          </p:cTn>
                        </p:par>
                        <p:par>
                          <p:cTn id="8" fill="hold">
                            <p:stCondLst>
                              <p:cond delay="1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2000"/>
                            </p:stCondLst>
                            <p:childTnLst>
                              <p:par>
                                <p:cTn id="13" presetID="6"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ircle(in)">
                                      <p:cBhvr>
                                        <p:cTn id="15" dur="750"/>
                                        <p:tgtEl>
                                          <p:spTgt spid="11"/>
                                        </p:tgtEl>
                                      </p:cBhvr>
                                    </p:animEffect>
                                  </p:childTnLst>
                                </p:cTn>
                              </p:par>
                            </p:childTnLst>
                          </p:cTn>
                        </p:par>
                        <p:par>
                          <p:cTn id="16" fill="hold">
                            <p:stCondLst>
                              <p:cond delay="300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anim calcmode="lin" valueType="num">
                                      <p:cBhvr>
                                        <p:cTn id="20" dur="750" fill="hold"/>
                                        <p:tgtEl>
                                          <p:spTgt spid="10"/>
                                        </p:tgtEl>
                                        <p:attrNameLst>
                                          <p:attrName>ppt_x</p:attrName>
                                        </p:attrNameLst>
                                      </p:cBhvr>
                                      <p:tavLst>
                                        <p:tav tm="0">
                                          <p:val>
                                            <p:strVal val="#ppt_x"/>
                                          </p:val>
                                        </p:tav>
                                        <p:tav tm="100000">
                                          <p:val>
                                            <p:strVal val="#ppt_x"/>
                                          </p:val>
                                        </p:tav>
                                      </p:tavLst>
                                    </p:anim>
                                    <p:anim calcmode="lin" valueType="num">
                                      <p:cBhvr>
                                        <p:cTn id="21" dur="7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40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5540" t="7333" r="26979" b="7028"/>
          <a:stretch>
            <a:fillRect/>
          </a:stretch>
        </p:blipFill>
        <p:spPr>
          <a:xfrm>
            <a:off x="0" y="2850463"/>
            <a:ext cx="12192000" cy="4007537"/>
          </a:xfrm>
          <a:prstGeom prst="rect">
            <a:avLst/>
          </a:prstGeom>
        </p:spPr>
      </p:pic>
      <p:sp>
        <p:nvSpPr>
          <p:cNvPr id="6" name="TextBox 5"/>
          <p:cNvSpPr txBox="1"/>
          <p:nvPr/>
        </p:nvSpPr>
        <p:spPr>
          <a:xfrm>
            <a:off x="59871" y="3299959"/>
            <a:ext cx="12072257" cy="3108543"/>
          </a:xfrm>
          <a:prstGeom prst="rect">
            <a:avLst/>
          </a:prstGeom>
          <a:noFill/>
        </p:spPr>
        <p:txBody>
          <a:bodyPr wrap="square">
            <a:spAutoFit/>
          </a:bodyPr>
          <a:lstStyle/>
          <a:p>
            <a:r>
              <a:rPr lang="as-IN" sz="2800" b="1" noProof="0" dirty="0"/>
              <a:t>শংকৰদেৱৰ দ্বিতীয় বিবাহৰ ধৰ্ম প্ৰচাৰত প্ৰভাৱ — ধৰ্মীয় সমৰ্থন – দ্বিতীয় পত্নী কালিন্দী শংকৰদেৱৰ এক শৰণ নাম ধৰ্মৰ দৃঢ় সমৰ্থক আছিল। প্ৰচাৰত সহায় – কালিন্দীয়ে নামঘৰ, কীৰ্তন, ভক্তি-সভা আদি কাৰ্যত সক্ৰিয় সহায় দিছিল। গৃহস্থালি স্থিৰতা – কালিন্দীৰ যত্নৰ ফলত শংকৰদেৱে গৃহস্থালি চিন্তা নোহোৱাকৈ ধৰ্ম প্ৰচাৰত মনোনিৱেশ কৰিব পাৰিছিল। আন্দোলনৰ বিস্তাৰ – কালিন্দীৰ সহযোগত বহু স্থান ভ্ৰমণ আৰু নাম প্ৰচাৰৰ সুযোগ লাভ হৈছিল। ইতিবাচক প্ৰভাৱ – দ্বিতীয় বিবাহে শংকৰদেৱৰ ধৰ্মীয় কাৰ্যত নতুন উৎসাহ আৰু শক্তি যোগাইছিল।</a:t>
            </a:r>
            <a:endParaRPr lang="as-IN" sz="2800" b="1" noProof="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6358" y="0"/>
            <a:ext cx="5393872" cy="28504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750"/>
                                        <p:tgtEl>
                                          <p:spTgt spid="3"/>
                                        </p:tgtEl>
                                      </p:cBhvr>
                                    </p:animEffect>
                                    <p:anim calcmode="lin" valueType="num">
                                      <p:cBhvr>
                                        <p:cTn id="14" dur="750" fill="hold"/>
                                        <p:tgtEl>
                                          <p:spTgt spid="3"/>
                                        </p:tgtEl>
                                        <p:attrNameLst>
                                          <p:attrName>ppt_x</p:attrName>
                                        </p:attrNameLst>
                                      </p:cBhvr>
                                      <p:tavLst>
                                        <p:tav tm="0">
                                          <p:val>
                                            <p:strVal val="#ppt_x"/>
                                          </p:val>
                                        </p:tav>
                                        <p:tav tm="100000">
                                          <p:val>
                                            <p:strVal val="#ppt_x"/>
                                          </p:val>
                                        </p:tav>
                                      </p:tavLst>
                                    </p:anim>
                                    <p:anim calcmode="lin" valueType="num">
                                      <p:cBhvr>
                                        <p:cTn id="15" dur="7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5540" t="6515" r="26979" b="8334"/>
          <a:stretch>
            <a:fillRect/>
          </a:stretch>
        </p:blipFill>
        <p:spPr>
          <a:xfrm>
            <a:off x="0" y="2808512"/>
            <a:ext cx="12279086" cy="40494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3244114" cy="280851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4114" y="1"/>
            <a:ext cx="3613886" cy="2808514"/>
          </a:xfrm>
          <a:prstGeom prst="rect">
            <a:avLst/>
          </a:prstGeom>
        </p:spPr>
      </p:pic>
      <p:sp>
        <p:nvSpPr>
          <p:cNvPr id="9" name="TextBox 8"/>
          <p:cNvSpPr txBox="1"/>
          <p:nvPr/>
        </p:nvSpPr>
        <p:spPr>
          <a:xfrm>
            <a:off x="0" y="3150490"/>
            <a:ext cx="12192000" cy="3416320"/>
          </a:xfrm>
          <a:prstGeom prst="rect">
            <a:avLst/>
          </a:prstGeom>
          <a:noFill/>
        </p:spPr>
        <p:txBody>
          <a:bodyPr wrap="square">
            <a:spAutoFit/>
          </a:bodyPr>
          <a:lstStyle/>
          <a:p>
            <a:r>
              <a:rPr lang="as-IN" sz="2400" b="1" noProof="0" dirty="0">
                <a:solidFill>
                  <a:srgbClr val="7030A0"/>
                </a:solidFill>
              </a:rPr>
              <a:t>শান্তি জIন , শান্তি কন্যা সতী ৰাধিকা হৈছে অসমৰ এক ঐতিহাসিক চৰিত্ৰ। তেওঁ এগৰাকী কৈৱৰ্ত সম্প্ৰদায়ৰ মহিলা আছিল, যি নিজৰ সাহস আৰু ত্যাগৰ বাবে জনাজাত। তেওঁ টেম্বুৱানী জান বন্ধ কৰিবলৈ পানীৰ মাজত প্ৰৱেশ কৰিছিল আৰু এই কাৰ্যৰ বাবে "শান্তি কন্যা" হিচাপে পৰিচিত হৈছিল। সতী ৰাধিকাৰ বিষয়ে কিছু তথ্য: তেওঁ শ্ৰীমন্ত শংকৰদেৱৰ সমসাময়িক আছিল।তেওঁৰ সাহস আৰু ত্যাগৰ বাবে তেওঁক "শান্তি কন্যা" হিচাপে সন্মান জনোৱা হয়।তেওঁ টেম্বুৱানী জান বন্ধ কৰিবলৈ পানীৰ মাজত প্ৰৱেশ কৰিছিল।এই ঘটনাৰ পিছত, শংকৰদেৱে তেওঁৰ বাসস্থানৰ ওচৰতে ৰাধিকাৰ নামত এখন থান স্থাপন কৰে।সতী ৰাধিকাৰ স্মৃতি যুগ যুগ ধৰি অসমৰ জনসাধাৰণৰ মাজত সুৰক্ষিত হৈ আছে।তেওঁৰ আদৰ্শ নতুন প্ৰজন্মৰ বাবে এক অনুপ্ৰেৰণা।এইবোৰ কাৰণত, সতী ৰাধিকা অসমৰ লোককথাত এক গুৰুত্বপূৰ্ণ স্থান অধিকাৰ কৰি আছে।</a:t>
            </a:r>
            <a:endParaRPr lang="as-IN" sz="2400" b="1" noProof="0" dirty="0">
              <a:solidFill>
                <a:srgbClr val="7030A0"/>
              </a:solidFill>
            </a:endParaRPr>
          </a:p>
        </p:txBody>
      </p:sp>
      <p:sp>
        <p:nvSpPr>
          <p:cNvPr id="10" name="Rectangle 9"/>
          <p:cNvSpPr/>
          <p:nvPr/>
        </p:nvSpPr>
        <p:spPr>
          <a:xfrm>
            <a:off x="7168792" y="337489"/>
            <a:ext cx="4168129" cy="2585323"/>
          </a:xfrm>
          <a:prstGeom prst="rect">
            <a:avLst/>
          </a:prstGeom>
          <a:noFill/>
        </p:spPr>
        <p:txBody>
          <a:bodyPr wrap="none" lIns="91440" tIns="45720" rIns="91440" bIns="45720">
            <a:spAutoFit/>
          </a:bodyPr>
          <a:lstStyle/>
          <a:p>
            <a:pPr algn="ctr"/>
            <a:r>
              <a:rPr lang="as-IN" sz="5400" b="1" cap="none" spc="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শান্তি জIন  </a:t>
            </a:r>
            <a:endParaRPr lang="as-IN" sz="5400" b="1" cap="none" spc="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as-IN" sz="5400" b="1" cap="none" spc="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শান্তি কন্যা </a:t>
            </a:r>
            <a:endParaRPr lang="as-IN" sz="5400" b="1" cap="none" spc="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as-IN" sz="5400" b="1" cap="none" spc="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সতী ৰাধিকা :</a:t>
            </a:r>
            <a:endParaRPr lang="as-IN" sz="5400" b="1" cap="none" spc="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ppt_w</p:attrName>
                                        </p:attrNameLst>
                                      </p:cBhvr>
                                      <p:tavLst>
                                        <p:tav tm="0" fmla="#ppt_w*sin(2.5*pi*$)">
                                          <p:val>
                                            <p:fltVal val="0"/>
                                          </p:val>
                                        </p:tav>
                                        <p:tav tm="100000">
                                          <p:val>
                                            <p:fltVal val="1"/>
                                          </p:val>
                                        </p:tav>
                                      </p:tavLst>
                                    </p:anim>
                                    <p:anim calcmode="lin" valueType="num">
                                      <p:cBhvr>
                                        <p:cTn id="9" dur="1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500"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ppt_x"/>
                                          </p:val>
                                        </p:tav>
                                        <p:tav tm="100000">
                                          <p:val>
                                            <p:strVal val="#ppt_x"/>
                                          </p:val>
                                        </p:tav>
                                      </p:tavLst>
                                    </p:anim>
                                    <p:anim calcmode="lin" valueType="num">
                                      <p:cBhvr additive="base">
                                        <p:cTn id="20" dur="10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16" presetClass="entr" presetSubtype="2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par>
                          <p:cTn id="25" fill="hold">
                            <p:stCondLst>
                              <p:cond delay="3000"/>
                            </p:stCondLst>
                            <p:childTnLst>
                              <p:par>
                                <p:cTn id="26" presetID="42" presetClass="entr" presetSubtype="0" fill="hold" grpId="0" nodeType="afterEffect">
                                  <p:stCondLst>
                                    <p:cond delay="0"/>
                                  </p:stCondLst>
                                  <p:childTnLst>
                                    <p:set>
                                      <p:cBhvr>
                                        <p:cTn id="27" dur="750"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anim calcmode="lin" valueType="num">
                                      <p:cBhvr>
                                        <p:cTn id="29" dur="750" fill="hold"/>
                                        <p:tgtEl>
                                          <p:spTgt spid="9"/>
                                        </p:tgtEl>
                                        <p:attrNameLst>
                                          <p:attrName>ppt_x</p:attrName>
                                        </p:attrNameLst>
                                      </p:cBhvr>
                                      <p:tavLst>
                                        <p:tav tm="0">
                                          <p:val>
                                            <p:strVal val="#ppt_x"/>
                                          </p:val>
                                        </p:tav>
                                        <p:tav tm="100000">
                                          <p:val>
                                            <p:strVal val="#ppt_x"/>
                                          </p:val>
                                        </p:tav>
                                      </p:tavLst>
                                    </p:anim>
                                    <p:anim calcmode="lin" valueType="num">
                                      <p:cBhvr>
                                        <p:cTn id="30"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sp>
        <p:nvSpPr>
          <p:cNvPr id="5" name="TextBox 4"/>
          <p:cNvSpPr txBox="1"/>
          <p:nvPr/>
        </p:nvSpPr>
        <p:spPr>
          <a:xfrm>
            <a:off x="2590799" y="185449"/>
            <a:ext cx="10156372" cy="923330"/>
          </a:xfrm>
          <a:prstGeom prst="rect">
            <a:avLst/>
          </a:prstGeom>
          <a:noFill/>
        </p:spPr>
        <p:txBody>
          <a:bodyPr wrap="square">
            <a:spAutoFit/>
          </a:bodyPr>
          <a:lstStyle/>
          <a:p>
            <a:r>
              <a:rPr lang="as-IN" sz="5400" b="1" noProof="0" dirty="0">
                <a:ln w="22225">
                  <a:solidFill>
                    <a:schemeClr val="accent2"/>
                  </a:solidFill>
                  <a:prstDash val="solid"/>
                </a:ln>
                <a:solidFill>
                  <a:schemeClr val="accent2">
                    <a:lumMod val="40000"/>
                    <a:lumOff val="60000"/>
                  </a:schemeClr>
                </a:solidFill>
              </a:rPr>
              <a:t>প্ৰশ্নোত্তৰ প্ৰতিযোগিতা</a:t>
            </a:r>
            <a:endParaRPr lang="as-IN" sz="5400" b="1" noProof="0" dirty="0">
              <a:ln w="22225">
                <a:solidFill>
                  <a:schemeClr val="accent2"/>
                </a:solidFill>
                <a:prstDash val="solid"/>
              </a:ln>
              <a:solidFill>
                <a:schemeClr val="accent2">
                  <a:lumMod val="40000"/>
                  <a:lumOff val="60000"/>
                </a:schemeClr>
              </a:solidFill>
            </a:endParaRPr>
          </a:p>
        </p:txBody>
      </p:sp>
      <p:sp>
        <p:nvSpPr>
          <p:cNvPr id="4" name="TextBox 3"/>
          <p:cNvSpPr txBox="1"/>
          <p:nvPr/>
        </p:nvSpPr>
        <p:spPr>
          <a:xfrm>
            <a:off x="0" y="1405822"/>
            <a:ext cx="12192000" cy="830997"/>
          </a:xfrm>
          <a:prstGeom prst="rect">
            <a:avLst/>
          </a:prstGeom>
          <a:noFill/>
        </p:spPr>
        <p:txBody>
          <a:bodyPr wrap="square">
            <a:spAutoFit/>
          </a:bodyPr>
          <a:lstStyle/>
          <a:p>
            <a:r>
              <a:rPr lang="as-IN" sz="4800" b="1" noProof="0" dirty="0"/>
              <a:t>১/ শঙ্কৰদেৱে প্ৰচাৰ কৰা ধৰ্মৰ নাম কি আছিল ? </a:t>
            </a:r>
            <a:endParaRPr lang="as-IN" sz="4800" b="1" noProof="0" dirty="0"/>
          </a:p>
        </p:txBody>
      </p:sp>
      <p:sp>
        <p:nvSpPr>
          <p:cNvPr id="6" name="TextBox 5"/>
          <p:cNvSpPr txBox="1"/>
          <p:nvPr/>
        </p:nvSpPr>
        <p:spPr>
          <a:xfrm>
            <a:off x="500743" y="2873829"/>
            <a:ext cx="3526971" cy="769441"/>
          </a:xfrm>
          <a:prstGeom prst="rect">
            <a:avLst/>
          </a:prstGeom>
          <a:noFill/>
        </p:spPr>
        <p:txBody>
          <a:bodyPr wrap="square" rtlCol="0">
            <a:spAutoFit/>
          </a:bodyPr>
          <a:lstStyle/>
          <a:p>
            <a:r>
              <a:rPr lang="as-IN" sz="4400" noProof="0" dirty="0"/>
              <a:t>ক) বৌদ্ধ ধৰ্ম</a:t>
            </a:r>
            <a:endParaRPr lang="as-IN" sz="4400" noProof="0" dirty="0"/>
          </a:p>
        </p:txBody>
      </p:sp>
      <p:sp>
        <p:nvSpPr>
          <p:cNvPr id="7" name="TextBox 6"/>
          <p:cNvSpPr txBox="1"/>
          <p:nvPr/>
        </p:nvSpPr>
        <p:spPr>
          <a:xfrm>
            <a:off x="7032171" y="2873828"/>
            <a:ext cx="4288972" cy="769441"/>
          </a:xfrm>
          <a:prstGeom prst="rect">
            <a:avLst/>
          </a:prstGeom>
          <a:noFill/>
        </p:spPr>
        <p:txBody>
          <a:bodyPr wrap="square" rtlCol="0">
            <a:spAutoFit/>
          </a:bodyPr>
          <a:lstStyle/>
          <a:p>
            <a:r>
              <a:rPr lang="as-IN" sz="4400" noProof="0" dirty="0"/>
              <a:t>খ)একশৰণ নামধৰ্ম</a:t>
            </a:r>
            <a:endParaRPr lang="as-IN" sz="4400" noProof="0" dirty="0"/>
          </a:p>
        </p:txBody>
      </p:sp>
      <p:sp>
        <p:nvSpPr>
          <p:cNvPr id="8" name="TextBox 7"/>
          <p:cNvSpPr txBox="1"/>
          <p:nvPr/>
        </p:nvSpPr>
        <p:spPr>
          <a:xfrm>
            <a:off x="500743" y="4682737"/>
            <a:ext cx="3526971" cy="769441"/>
          </a:xfrm>
          <a:prstGeom prst="rect">
            <a:avLst/>
          </a:prstGeom>
          <a:noFill/>
        </p:spPr>
        <p:txBody>
          <a:bodyPr wrap="square" rtlCol="0">
            <a:spAutoFit/>
          </a:bodyPr>
          <a:lstStyle/>
          <a:p>
            <a:r>
              <a:rPr lang="as-IN" sz="4400" noProof="0" dirty="0"/>
              <a:t>গ) শিখ ধৰ্ম</a:t>
            </a:r>
            <a:endParaRPr lang="as-IN" sz="4400" noProof="0" dirty="0"/>
          </a:p>
        </p:txBody>
      </p:sp>
      <p:sp>
        <p:nvSpPr>
          <p:cNvPr id="9" name="TextBox 8"/>
          <p:cNvSpPr txBox="1"/>
          <p:nvPr/>
        </p:nvSpPr>
        <p:spPr>
          <a:xfrm>
            <a:off x="7032171" y="4528458"/>
            <a:ext cx="3526971" cy="769441"/>
          </a:xfrm>
          <a:prstGeom prst="rect">
            <a:avLst/>
          </a:prstGeom>
          <a:noFill/>
        </p:spPr>
        <p:txBody>
          <a:bodyPr wrap="square" rtlCol="0">
            <a:spAutoFit/>
          </a:bodyPr>
          <a:lstStyle/>
          <a:p>
            <a:r>
              <a:rPr lang="as-IN" sz="4400" noProof="0" dirty="0"/>
              <a:t>ঘ) হিন্দু ধৰ্ম</a:t>
            </a:r>
            <a:endParaRPr lang="as-IN" sz="4400"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anim calcmode="lin" valueType="num">
                                      <p:cBhvr>
                                        <p:cTn id="13" dur="750" fill="hold"/>
                                        <p:tgtEl>
                                          <p:spTgt spid="4"/>
                                        </p:tgtEl>
                                        <p:attrNameLst>
                                          <p:attrName>ppt_x</p:attrName>
                                        </p:attrNameLst>
                                      </p:cBhvr>
                                      <p:tavLst>
                                        <p:tav tm="0">
                                          <p:val>
                                            <p:strVal val="#ppt_x"/>
                                          </p:val>
                                        </p:tav>
                                        <p:tav tm="100000">
                                          <p:val>
                                            <p:strVal val="#ppt_x"/>
                                          </p:val>
                                        </p:tav>
                                      </p:tavLst>
                                    </p:anim>
                                    <p:anim calcmode="lin" valueType="num">
                                      <p:cBhvr>
                                        <p:cTn id="14" dur="75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750"/>
                            </p:stCondLst>
                            <p:childTnLst>
                              <p:par>
                                <p:cTn id="16" presetID="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250" fill="hold"/>
                                        <p:tgtEl>
                                          <p:spTgt spid="6"/>
                                        </p:tgtEl>
                                        <p:attrNameLst>
                                          <p:attrName>ppt_x</p:attrName>
                                        </p:attrNameLst>
                                      </p:cBhvr>
                                      <p:tavLst>
                                        <p:tav tm="0">
                                          <p:val>
                                            <p:strVal val="0-#ppt_w/2"/>
                                          </p:val>
                                        </p:tav>
                                        <p:tav tm="100000">
                                          <p:val>
                                            <p:strVal val="#ppt_x"/>
                                          </p:val>
                                        </p:tav>
                                      </p:tavLst>
                                    </p:anim>
                                    <p:anim calcmode="lin" valueType="num">
                                      <p:cBhvr additive="base">
                                        <p:cTn id="19" dur="25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250"/>
                            </p:stCondLst>
                            <p:childTnLst>
                              <p:par>
                                <p:cTn id="21" presetID="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250" fill="hold"/>
                                        <p:tgtEl>
                                          <p:spTgt spid="8"/>
                                        </p:tgtEl>
                                        <p:attrNameLst>
                                          <p:attrName>ppt_x</p:attrName>
                                        </p:attrNameLst>
                                      </p:cBhvr>
                                      <p:tavLst>
                                        <p:tav tm="0">
                                          <p:val>
                                            <p:strVal val="#ppt_x"/>
                                          </p:val>
                                        </p:tav>
                                        <p:tav tm="100000">
                                          <p:val>
                                            <p:strVal val="#ppt_x"/>
                                          </p:val>
                                        </p:tav>
                                      </p:tavLst>
                                    </p:anim>
                                    <p:anim calcmode="lin" valueType="num">
                                      <p:cBhvr additive="base">
                                        <p:cTn id="24" dur="25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2750"/>
                            </p:stCondLst>
                            <p:childTnLst>
                              <p:par>
                                <p:cTn id="26" presetID="2" presetClass="entr" presetSubtype="2"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250" fill="hold"/>
                                        <p:tgtEl>
                                          <p:spTgt spid="7"/>
                                        </p:tgtEl>
                                        <p:attrNameLst>
                                          <p:attrName>ppt_x</p:attrName>
                                        </p:attrNameLst>
                                      </p:cBhvr>
                                      <p:tavLst>
                                        <p:tav tm="0">
                                          <p:val>
                                            <p:strVal val="1+#ppt_w/2"/>
                                          </p:val>
                                        </p:tav>
                                        <p:tav tm="100000">
                                          <p:val>
                                            <p:strVal val="#ppt_x"/>
                                          </p:val>
                                        </p:tav>
                                      </p:tavLst>
                                    </p:anim>
                                    <p:anim calcmode="lin" valueType="num">
                                      <p:cBhvr additive="base">
                                        <p:cTn id="29" dur="25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325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250" fill="hold"/>
                                        <p:tgtEl>
                                          <p:spTgt spid="9"/>
                                        </p:tgtEl>
                                        <p:attrNameLst>
                                          <p:attrName>ppt_x</p:attrName>
                                        </p:attrNameLst>
                                      </p:cBhvr>
                                      <p:tavLst>
                                        <p:tav tm="0">
                                          <p:val>
                                            <p:strVal val="#ppt_x"/>
                                          </p:val>
                                        </p:tav>
                                        <p:tav tm="100000">
                                          <p:val>
                                            <p:strVal val="#ppt_x"/>
                                          </p:val>
                                        </p:tav>
                                      </p:tavLst>
                                    </p:anim>
                                    <p:anim calcmode="lin" valueType="num">
                                      <p:cBhvr additive="base">
                                        <p:cTn id="34" dur="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sp>
        <p:nvSpPr>
          <p:cNvPr id="5" name="TextBox 4"/>
          <p:cNvSpPr txBox="1"/>
          <p:nvPr/>
        </p:nvSpPr>
        <p:spPr>
          <a:xfrm>
            <a:off x="3048000" y="2659559"/>
            <a:ext cx="6096000" cy="769441"/>
          </a:xfrm>
          <a:prstGeom prst="rect">
            <a:avLst/>
          </a:prstGeom>
          <a:noFill/>
        </p:spPr>
        <p:txBody>
          <a:bodyPr wrap="square">
            <a:spAutoFit/>
          </a:bodyPr>
          <a:lstStyle/>
          <a:p>
            <a:r>
              <a:rPr lang="as-IN" sz="4400" noProof="0" dirty="0"/>
              <a:t>খ)একশৰণ নামধৰ্ম</a:t>
            </a:r>
            <a:endParaRPr lang="as-IN" sz="4400" noProof="0" dirty="0"/>
          </a:p>
        </p:txBody>
      </p:sp>
      <p:sp>
        <p:nvSpPr>
          <p:cNvPr id="7" name="TextBox 6"/>
          <p:cNvSpPr txBox="1"/>
          <p:nvPr/>
        </p:nvSpPr>
        <p:spPr>
          <a:xfrm>
            <a:off x="4049486" y="414048"/>
            <a:ext cx="6096000" cy="1446550"/>
          </a:xfrm>
          <a:prstGeom prst="rect">
            <a:avLst/>
          </a:prstGeom>
          <a:noFill/>
        </p:spPr>
        <p:txBody>
          <a:bodyPr wrap="square">
            <a:spAutoFit/>
          </a:bodyPr>
          <a:lstStyle/>
          <a:p>
            <a:r>
              <a:rPr lang="as-IN" sz="8800" noProof="0" dirty="0"/>
              <a:t>উত্তৰ : - </a:t>
            </a:r>
            <a:endParaRPr lang="as-IN" sz="8800"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sp>
        <p:nvSpPr>
          <p:cNvPr id="4" name="TextBox 3"/>
          <p:cNvSpPr txBox="1"/>
          <p:nvPr/>
        </p:nvSpPr>
        <p:spPr>
          <a:xfrm>
            <a:off x="435429" y="741794"/>
            <a:ext cx="12192000" cy="830997"/>
          </a:xfrm>
          <a:prstGeom prst="rect">
            <a:avLst/>
          </a:prstGeom>
          <a:noFill/>
        </p:spPr>
        <p:txBody>
          <a:bodyPr wrap="square">
            <a:spAutoFit/>
          </a:bodyPr>
          <a:lstStyle/>
          <a:p>
            <a:r>
              <a:rPr lang="as-IN" sz="4800" b="1" noProof="0" dirty="0"/>
              <a:t>২/শঙ্কৰদেৱে ধৰ্ম প্ৰচাৰৰ বাবে কি কৰিছিল ?</a:t>
            </a:r>
            <a:endParaRPr lang="as-IN" sz="4800" b="1" noProof="0" dirty="0"/>
          </a:p>
        </p:txBody>
      </p:sp>
      <p:sp>
        <p:nvSpPr>
          <p:cNvPr id="6" name="TextBox 5"/>
          <p:cNvSpPr txBox="1"/>
          <p:nvPr/>
        </p:nvSpPr>
        <p:spPr>
          <a:xfrm>
            <a:off x="500743" y="2873829"/>
            <a:ext cx="4452257" cy="769441"/>
          </a:xfrm>
          <a:prstGeom prst="rect">
            <a:avLst/>
          </a:prstGeom>
          <a:noFill/>
        </p:spPr>
        <p:txBody>
          <a:bodyPr wrap="square" rtlCol="0">
            <a:spAutoFit/>
          </a:bodyPr>
          <a:lstStyle/>
          <a:p>
            <a:r>
              <a:rPr lang="as-IN" sz="4400" noProof="0" dirty="0"/>
              <a:t>ক) সাহিত্য ৰচনা</a:t>
            </a:r>
            <a:endParaRPr lang="as-IN" sz="4400" noProof="0" dirty="0"/>
          </a:p>
        </p:txBody>
      </p:sp>
      <p:sp>
        <p:nvSpPr>
          <p:cNvPr id="7" name="TextBox 6"/>
          <p:cNvSpPr txBox="1"/>
          <p:nvPr/>
        </p:nvSpPr>
        <p:spPr>
          <a:xfrm>
            <a:off x="7032171" y="2873828"/>
            <a:ext cx="4288972" cy="769441"/>
          </a:xfrm>
          <a:prstGeom prst="rect">
            <a:avLst/>
          </a:prstGeom>
          <a:noFill/>
        </p:spPr>
        <p:txBody>
          <a:bodyPr wrap="square" rtlCol="0">
            <a:spAutoFit/>
          </a:bodyPr>
          <a:lstStyle/>
          <a:p>
            <a:r>
              <a:rPr lang="as-IN" sz="4400" noProof="0" dirty="0"/>
              <a:t>খ) গল্প ৰচনা</a:t>
            </a:r>
            <a:endParaRPr lang="as-IN" sz="4400" noProof="0" dirty="0"/>
          </a:p>
        </p:txBody>
      </p:sp>
      <p:sp>
        <p:nvSpPr>
          <p:cNvPr id="9" name="TextBox 8"/>
          <p:cNvSpPr txBox="1"/>
          <p:nvPr/>
        </p:nvSpPr>
        <p:spPr>
          <a:xfrm>
            <a:off x="500743" y="4682737"/>
            <a:ext cx="4060371" cy="769441"/>
          </a:xfrm>
          <a:prstGeom prst="rect">
            <a:avLst/>
          </a:prstGeom>
          <a:noFill/>
        </p:spPr>
        <p:txBody>
          <a:bodyPr wrap="square" rtlCol="0">
            <a:spAutoFit/>
          </a:bodyPr>
          <a:lstStyle/>
          <a:p>
            <a:r>
              <a:rPr lang="as-IN" sz="4400" noProof="0" dirty="0"/>
              <a:t>গ) কবিতা ৰচনা</a:t>
            </a:r>
            <a:endParaRPr lang="as-IN" sz="4400" noProof="0" dirty="0"/>
          </a:p>
        </p:txBody>
      </p:sp>
      <p:sp>
        <p:nvSpPr>
          <p:cNvPr id="10" name="TextBox 9"/>
          <p:cNvSpPr txBox="1"/>
          <p:nvPr/>
        </p:nvSpPr>
        <p:spPr>
          <a:xfrm>
            <a:off x="7032171" y="4528458"/>
            <a:ext cx="4582886" cy="769441"/>
          </a:xfrm>
          <a:prstGeom prst="rect">
            <a:avLst/>
          </a:prstGeom>
          <a:noFill/>
        </p:spPr>
        <p:txBody>
          <a:bodyPr wrap="square" rtlCol="0">
            <a:spAutoFit/>
          </a:bodyPr>
          <a:lstStyle/>
          <a:p>
            <a:r>
              <a:rPr lang="as-IN" sz="4400" noProof="0" dirty="0"/>
              <a:t>ঘ) উপন্যাস ৰচনা</a:t>
            </a:r>
            <a:endParaRPr lang="as-IN" sz="4400"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50" fill="hold"/>
                                        <p:tgtEl>
                                          <p:spTgt spid="6"/>
                                        </p:tgtEl>
                                        <p:attrNameLst>
                                          <p:attrName>ppt_x</p:attrName>
                                        </p:attrNameLst>
                                      </p:cBhvr>
                                      <p:tavLst>
                                        <p:tav tm="0">
                                          <p:val>
                                            <p:strVal val="0-#ppt_w/2"/>
                                          </p:val>
                                        </p:tav>
                                        <p:tav tm="100000">
                                          <p:val>
                                            <p:strVal val="#ppt_x"/>
                                          </p:val>
                                        </p:tav>
                                      </p:tavLst>
                                    </p:anim>
                                    <p:anim calcmode="lin" valueType="num">
                                      <p:cBhvr additive="base">
                                        <p:cTn id="14" dur="25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750"/>
                            </p:stCondLst>
                            <p:childTnLst>
                              <p:par>
                                <p:cTn id="16" presetID="2" presetClass="entr" presetSubtype="2"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250" fill="hold"/>
                                        <p:tgtEl>
                                          <p:spTgt spid="7"/>
                                        </p:tgtEl>
                                        <p:attrNameLst>
                                          <p:attrName>ppt_x</p:attrName>
                                        </p:attrNameLst>
                                      </p:cBhvr>
                                      <p:tavLst>
                                        <p:tav tm="0">
                                          <p:val>
                                            <p:strVal val="1+#ppt_w/2"/>
                                          </p:val>
                                        </p:tav>
                                        <p:tav tm="100000">
                                          <p:val>
                                            <p:strVal val="#ppt_x"/>
                                          </p:val>
                                        </p:tav>
                                      </p:tavLst>
                                    </p:anim>
                                    <p:anim calcmode="lin" valueType="num">
                                      <p:cBhvr additive="base">
                                        <p:cTn id="19" dur="25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2250"/>
                            </p:stCondLst>
                            <p:childTnLst>
                              <p:par>
                                <p:cTn id="21" presetID="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250" fill="hold"/>
                                        <p:tgtEl>
                                          <p:spTgt spid="9"/>
                                        </p:tgtEl>
                                        <p:attrNameLst>
                                          <p:attrName>ppt_x</p:attrName>
                                        </p:attrNameLst>
                                      </p:cBhvr>
                                      <p:tavLst>
                                        <p:tav tm="0">
                                          <p:val>
                                            <p:strVal val="#ppt_x"/>
                                          </p:val>
                                        </p:tav>
                                        <p:tav tm="100000">
                                          <p:val>
                                            <p:strVal val="#ppt_x"/>
                                          </p:val>
                                        </p:tav>
                                      </p:tavLst>
                                    </p:anim>
                                    <p:anim calcmode="lin" valueType="num">
                                      <p:cBhvr additive="base">
                                        <p:cTn id="24" dur="250" fill="hold"/>
                                        <p:tgtEl>
                                          <p:spTgt spid="9"/>
                                        </p:tgtEl>
                                        <p:attrNameLst>
                                          <p:attrName>ppt_y</p:attrName>
                                        </p:attrNameLst>
                                      </p:cBhvr>
                                      <p:tavLst>
                                        <p:tav tm="0">
                                          <p:val>
                                            <p:strVal val="1+#ppt_h/2"/>
                                          </p:val>
                                        </p:tav>
                                        <p:tav tm="100000">
                                          <p:val>
                                            <p:strVal val="#ppt_y"/>
                                          </p:val>
                                        </p:tav>
                                      </p:tavLst>
                                    </p:anim>
                                  </p:childTnLst>
                                </p:cTn>
                              </p:par>
                            </p:childTnLst>
                          </p:cTn>
                        </p:par>
                        <p:par>
                          <p:cTn id="25" fill="hold">
                            <p:stCondLst>
                              <p:cond delay="2750"/>
                            </p:stCondLst>
                            <p:childTnLst>
                              <p:par>
                                <p:cTn id="26" presetID="2" presetClass="entr" presetSubtype="4"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250" fill="hold"/>
                                        <p:tgtEl>
                                          <p:spTgt spid="10"/>
                                        </p:tgtEl>
                                        <p:attrNameLst>
                                          <p:attrName>ppt_x</p:attrName>
                                        </p:attrNameLst>
                                      </p:cBhvr>
                                      <p:tavLst>
                                        <p:tav tm="0">
                                          <p:val>
                                            <p:strVal val="#ppt_x"/>
                                          </p:val>
                                        </p:tav>
                                        <p:tav tm="100000">
                                          <p:val>
                                            <p:strVal val="#ppt_x"/>
                                          </p:val>
                                        </p:tav>
                                      </p:tavLst>
                                    </p:anim>
                                    <p:anim calcmode="lin" valueType="num">
                                      <p:cBhvr additive="base">
                                        <p:cTn id="29"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Yellow-Background-Vedic-School-Slide-3-1024x304"/>
          <p:cNvPicPr>
            <a:picLocks noChangeAspect="1"/>
          </p:cNvPicPr>
          <p:nvPr/>
        </p:nvPicPr>
        <p:blipFill>
          <a:blip r:embed="rId1"/>
          <a:stretch>
            <a:fillRect/>
          </a:stretch>
        </p:blipFill>
        <p:spPr>
          <a:xfrm>
            <a:off x="0" y="0"/>
            <a:ext cx="12192000" cy="6858000"/>
          </a:xfrm>
          <a:prstGeom prst="rect">
            <a:avLst/>
          </a:prstGeom>
        </p:spPr>
      </p:pic>
      <p:sp>
        <p:nvSpPr>
          <p:cNvPr id="4" name="TextBox 3"/>
          <p:cNvSpPr txBox="1"/>
          <p:nvPr/>
        </p:nvSpPr>
        <p:spPr>
          <a:xfrm>
            <a:off x="4049486" y="414048"/>
            <a:ext cx="6096000" cy="1446550"/>
          </a:xfrm>
          <a:prstGeom prst="rect">
            <a:avLst/>
          </a:prstGeom>
          <a:noFill/>
        </p:spPr>
        <p:txBody>
          <a:bodyPr wrap="square">
            <a:spAutoFit/>
          </a:bodyPr>
          <a:lstStyle/>
          <a:p>
            <a:r>
              <a:rPr lang="as-IN" sz="8800" noProof="0" dirty="0"/>
              <a:t>উত্তৰ : - </a:t>
            </a:r>
            <a:endParaRPr lang="as-IN" sz="8800" noProof="0" dirty="0"/>
          </a:p>
        </p:txBody>
      </p:sp>
      <p:sp>
        <p:nvSpPr>
          <p:cNvPr id="6" name="TextBox 5"/>
          <p:cNvSpPr txBox="1"/>
          <p:nvPr/>
        </p:nvSpPr>
        <p:spPr>
          <a:xfrm>
            <a:off x="3135086" y="2561588"/>
            <a:ext cx="6096000" cy="769441"/>
          </a:xfrm>
          <a:prstGeom prst="rect">
            <a:avLst/>
          </a:prstGeom>
          <a:noFill/>
        </p:spPr>
        <p:txBody>
          <a:bodyPr wrap="square">
            <a:spAutoFit/>
          </a:bodyPr>
          <a:lstStyle/>
          <a:p>
            <a:r>
              <a:rPr lang="as-IN" sz="4400" noProof="0" dirty="0"/>
              <a:t>ক) সাহিত্য ৰচনা</a:t>
            </a:r>
            <a:endParaRPr lang="as-IN" sz="4400"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0</TotalTime>
  <Words>2825</Words>
  <Application>WPS Presentation</Application>
  <PresentationFormat>Widescreen</PresentationFormat>
  <Paragraphs>96</Paragraphs>
  <Slides>16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Calibri</vt:lpstr>
      <vt:lpstr>Nirmala Text</vt:lpstr>
      <vt:lpstr>Vrinda</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 Chatterjee</dc:creator>
  <cp:lastModifiedBy>Aryan Chatterjee</cp:lastModifiedBy>
  <cp:revision>8</cp:revision>
  <dcterms:created xsi:type="dcterms:W3CDTF">2025-08-10T08:25:00Z</dcterms:created>
  <dcterms:modified xsi:type="dcterms:W3CDTF">2025-08-20T15:43:29Z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0D18EE1CE6E14D4CA48CE0DA0E542A8B_12</vt:lpwstr>
  </property>
  <property fmtid="{D5CDD505-2E9C-101B-9397-08002B2CF9AE}" pid="3" name="KSOProductBuildVer">
    <vt:lpwstr>1033-12.2.0.22222</vt:lpwstr>
  </property>
</Properties>
</file>