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ert David Mouncer [rdm10]" initials="RDM[" lastIdx="1" clrIdx="0">
    <p:extLst>
      <p:ext uri="{19B8F6BF-5375-455C-9EA6-DF929625EA0E}">
        <p15:presenceInfo xmlns:p15="http://schemas.microsoft.com/office/powerpoint/2012/main" userId="S-1-12-1-3477429548-1179678031-2663806344-80350299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62" autoAdjust="0"/>
  </p:normalViewPr>
  <p:slideViewPr>
    <p:cSldViewPr snapToGrid="0">
      <p:cViewPr varScale="1">
        <p:scale>
          <a:sx n="36" d="100"/>
          <a:sy n="36" d="100"/>
        </p:scale>
        <p:origin x="13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diagrams/_rels/data3.xml.rels><?xml version="1.0" encoding="UTF-8" standalone="yes"?>
<Relationships xmlns="http://schemas.openxmlformats.org/package/2006/relationships"><Relationship Id="rId1" Type="http://schemas.openxmlformats.org/officeDocument/2006/relationships/hyperlink" Target="http://users.aber.ac.uk/rdm10/wordpress/" TargetMode="External"/></Relationships>
</file>

<file path=ppt/diagrams/_rels/data5.xml.rels><?xml version="1.0" encoding="UTF-8" standalone="yes"?>
<Relationships xmlns="http://schemas.openxmlformats.org/package/2006/relationships"><Relationship Id="rId3" Type="http://schemas.openxmlformats.org/officeDocument/2006/relationships/hyperlink" Target="https://www.rcplondon.ac.uk/projects/outputs/every-breath-we-take-lifelong-impact-air-pollution" TargetMode="External"/><Relationship Id="rId2" Type="http://schemas.openxmlformats.org/officeDocument/2006/relationships/hyperlink" Target="https://www.rcplondon.ac.uk/file/2914/download?token=qjVXtDGo" TargetMode="External"/><Relationship Id="rId1" Type="http://schemas.openxmlformats.org/officeDocument/2006/relationships/hyperlink" Target="https://pixabay.com/en/uk-england-country-map-london-2178613/" TargetMode="External"/><Relationship Id="rId5" Type="http://schemas.openxmlformats.org/officeDocument/2006/relationships/hyperlink" Target="https://wiki.openstreetmap.org/wiki/API_v0.6" TargetMode="External"/><Relationship Id="rId4" Type="http://schemas.openxmlformats.org/officeDocument/2006/relationships/hyperlink" Target="https://developers.google.com/maps/" TargetMode="External"/></Relationships>
</file>

<file path=ppt/diagrams/_rels/drawing3.xml.rels><?xml version="1.0" encoding="UTF-8" standalone="yes"?>
<Relationships xmlns="http://schemas.openxmlformats.org/package/2006/relationships"><Relationship Id="rId1" Type="http://schemas.openxmlformats.org/officeDocument/2006/relationships/hyperlink" Target="http://users.aber.ac.uk/rdm10/wordpress/" TargetMode="External"/></Relationships>
</file>

<file path=ppt/diagrams/_rels/drawing5.xml.rels><?xml version="1.0" encoding="UTF-8" standalone="yes"?>
<Relationships xmlns="http://schemas.openxmlformats.org/package/2006/relationships"><Relationship Id="rId3" Type="http://schemas.openxmlformats.org/officeDocument/2006/relationships/hyperlink" Target="https://www.rcplondon.ac.uk/projects/outputs/every-breath-we-take-lifelong-impact-air-pollution" TargetMode="External"/><Relationship Id="rId2" Type="http://schemas.openxmlformats.org/officeDocument/2006/relationships/hyperlink" Target="https://www.rcplondon.ac.uk/file/2914/download?token=qjVXtDGo" TargetMode="External"/><Relationship Id="rId1" Type="http://schemas.openxmlformats.org/officeDocument/2006/relationships/hyperlink" Target="https://pixabay.com/en/uk-england-country-map-london-2178613/" TargetMode="External"/><Relationship Id="rId5" Type="http://schemas.openxmlformats.org/officeDocument/2006/relationships/hyperlink" Target="https://wiki.openstreetmap.org/wiki/API_v0.6" TargetMode="External"/><Relationship Id="rId4" Type="http://schemas.openxmlformats.org/officeDocument/2006/relationships/hyperlink" Target="https://developers.google.com/maps/"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4A3D85-7B18-4713-99B5-AB83203CE59C}"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GB"/>
        </a:p>
      </dgm:t>
    </dgm:pt>
    <dgm:pt modelId="{B008EB2E-16F7-4F66-9689-AFB624541074}">
      <dgm:prSet phldrT="[Text]" custT="1"/>
      <dgm:spPr/>
      <dgm:t>
        <a:bodyPr/>
        <a:lstStyle/>
        <a:p>
          <a:r>
            <a:rPr lang="en-GB" sz="3500" b="1" u="none" dirty="0"/>
            <a:t>Project</a:t>
          </a:r>
          <a:r>
            <a:rPr lang="en-GB" sz="3500" b="1" u="none" baseline="0" dirty="0"/>
            <a:t> Information</a:t>
          </a:r>
        </a:p>
        <a:p>
          <a:r>
            <a:rPr lang="en-GB" sz="2400" dirty="0"/>
            <a:t>With our improving knowledge on pollution and climate change, it has become more apparent that many health issues can be related to pollution in the air causing poor air quality.</a:t>
          </a:r>
        </a:p>
        <a:p>
          <a:r>
            <a:rPr lang="en-GB" sz="2400" dirty="0"/>
            <a:t>Roughly 40,000 people in the United Kingdom die annually from causes related to pollution, 9,000 of these deaths are in London alone. China has one of the highest death rates due to air pollution with 1.6 million deaths annually. </a:t>
          </a:r>
        </a:p>
        <a:p>
          <a:r>
            <a:rPr lang="en-GB" sz="2400" dirty="0"/>
            <a:t>A necessary action needed to improve the air quality according to the royal college of physicians is to “</a:t>
          </a:r>
          <a:r>
            <a:rPr lang="en-GB" sz="2400" i="1" dirty="0"/>
            <a:t>monitor air pollution effectively</a:t>
          </a:r>
          <a:r>
            <a:rPr lang="en-GB" sz="2400" dirty="0"/>
            <a:t>” in urban areas then “</a:t>
          </a:r>
          <a:r>
            <a:rPr lang="en-GB" sz="2400" i="1" dirty="0"/>
            <a:t>these results should be communicated proactively to the public</a:t>
          </a:r>
          <a:r>
            <a:rPr lang="en-GB" sz="2400" dirty="0"/>
            <a:t>”.</a:t>
          </a:r>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r>
            <a:rPr lang="en-GB" sz="2400" dirty="0"/>
            <a:t>This Major Project for my Aberystwyth University degree aims to complete this action by developing a monitoring and visualisation system for air pollution in public areas. A device installed in vehicles will take air quality measurements and match the data to a GPS location. Once the device is within range of a known WLAN it will upload the data to a server. </a:t>
          </a:r>
        </a:p>
        <a:p>
          <a:r>
            <a:rPr lang="en-GB" sz="2400" dirty="0"/>
            <a:t>The data can then be used with the visualisation tool to educate people about the air quality in their surrounding areas. The visualisation tool will use an online map provider to show the location and an overlay of a contour plot.</a:t>
          </a:r>
        </a:p>
        <a:p>
          <a:r>
            <a:rPr lang="en-GB" sz="2400" dirty="0"/>
            <a:t>The Raspberry Pi hardware is complete and the software is currently being developed. No work has currently been done for the visualisation tool.</a:t>
          </a:r>
        </a:p>
        <a:p>
          <a:r>
            <a:rPr lang="en-GB" sz="2400" b="0" u="none" baseline="0" dirty="0"/>
            <a:t>Due to the extent of this project, all harmful gases cannot be measured so volatile organic compounds will be measured and a C02 approximation can be made. The project will be classed as a “</a:t>
          </a:r>
          <a:r>
            <a:rPr lang="en-GB" sz="2400" b="0" i="1" u="none" baseline="0" dirty="0"/>
            <a:t>proof of concept</a:t>
          </a:r>
          <a:r>
            <a:rPr lang="en-GB" sz="2400" b="0" u="none" baseline="0" dirty="0"/>
            <a:t>”</a:t>
          </a:r>
          <a:endParaRPr lang="en-GB" sz="2400" baseline="0" dirty="0"/>
        </a:p>
        <a:p>
          <a:endParaRPr lang="en-GB" sz="3500" baseline="0" dirty="0"/>
        </a:p>
      </dgm:t>
    </dgm:pt>
    <dgm:pt modelId="{578D8BEE-1FBF-48B5-8E89-2B50DA7EBE94}" type="parTrans" cxnId="{4F675348-CA31-4B1B-B89A-0CCE95455444}">
      <dgm:prSet/>
      <dgm:spPr/>
      <dgm:t>
        <a:bodyPr/>
        <a:lstStyle/>
        <a:p>
          <a:endParaRPr lang="en-GB"/>
        </a:p>
      </dgm:t>
    </dgm:pt>
    <dgm:pt modelId="{D49CD794-D789-48C9-BC16-A9CB0D3F19B2}" type="sibTrans" cxnId="{4F675348-CA31-4B1B-B89A-0CCE95455444}">
      <dgm:prSet/>
      <dgm:spPr/>
      <dgm:t>
        <a:bodyPr/>
        <a:lstStyle/>
        <a:p>
          <a:endParaRPr lang="en-GB"/>
        </a:p>
      </dgm:t>
    </dgm:pt>
    <dgm:pt modelId="{3C4316A1-10F3-4D74-B3DF-2B6FF2420D52}" type="pres">
      <dgm:prSet presAssocID="{404A3D85-7B18-4713-99B5-AB83203CE59C}" presName="vert0" presStyleCnt="0">
        <dgm:presLayoutVars>
          <dgm:dir/>
          <dgm:animOne val="branch"/>
          <dgm:animLvl val="lvl"/>
        </dgm:presLayoutVars>
      </dgm:prSet>
      <dgm:spPr/>
    </dgm:pt>
    <dgm:pt modelId="{3F7AAA99-7FF1-49E6-831D-5BD7DB467464}" type="pres">
      <dgm:prSet presAssocID="{B008EB2E-16F7-4F66-9689-AFB624541074}" presName="thickLine" presStyleLbl="alignNode1" presStyleIdx="0" presStyleCnt="1"/>
      <dgm:spPr/>
    </dgm:pt>
    <dgm:pt modelId="{8020B028-0295-4B9C-AB5C-C7C03B750EA4}" type="pres">
      <dgm:prSet presAssocID="{B008EB2E-16F7-4F66-9689-AFB624541074}" presName="horz1" presStyleCnt="0"/>
      <dgm:spPr/>
    </dgm:pt>
    <dgm:pt modelId="{E89E2D1C-8F36-41A2-BA23-62F80E8C3EF0}" type="pres">
      <dgm:prSet presAssocID="{B008EB2E-16F7-4F66-9689-AFB624541074}" presName="tx1" presStyleLbl="revTx" presStyleIdx="0" presStyleCnt="1"/>
      <dgm:spPr/>
    </dgm:pt>
    <dgm:pt modelId="{88060CA9-8161-4FFA-8138-81E51C20784C}" type="pres">
      <dgm:prSet presAssocID="{B008EB2E-16F7-4F66-9689-AFB624541074}" presName="vert1" presStyleCnt="0"/>
      <dgm:spPr/>
    </dgm:pt>
  </dgm:ptLst>
  <dgm:cxnLst>
    <dgm:cxn modelId="{669D2C45-DA3F-4658-93C4-2ACFD099B987}" type="presOf" srcId="{404A3D85-7B18-4713-99B5-AB83203CE59C}" destId="{3C4316A1-10F3-4D74-B3DF-2B6FF2420D52}" srcOrd="0" destOrd="0" presId="urn:microsoft.com/office/officeart/2008/layout/LinedList"/>
    <dgm:cxn modelId="{4F675348-CA31-4B1B-B89A-0CCE95455444}" srcId="{404A3D85-7B18-4713-99B5-AB83203CE59C}" destId="{B008EB2E-16F7-4F66-9689-AFB624541074}" srcOrd="0" destOrd="0" parTransId="{578D8BEE-1FBF-48B5-8E89-2B50DA7EBE94}" sibTransId="{D49CD794-D789-48C9-BC16-A9CB0D3F19B2}"/>
    <dgm:cxn modelId="{63F298EA-5349-4DDF-AE1E-EC892649EAF9}" type="presOf" srcId="{B008EB2E-16F7-4F66-9689-AFB624541074}" destId="{E89E2D1C-8F36-41A2-BA23-62F80E8C3EF0}" srcOrd="0" destOrd="0" presId="urn:microsoft.com/office/officeart/2008/layout/LinedList"/>
    <dgm:cxn modelId="{81529348-8939-4DA6-9C9B-ACE036222728}" type="presParOf" srcId="{3C4316A1-10F3-4D74-B3DF-2B6FF2420D52}" destId="{3F7AAA99-7FF1-49E6-831D-5BD7DB467464}" srcOrd="0" destOrd="0" presId="urn:microsoft.com/office/officeart/2008/layout/LinedList"/>
    <dgm:cxn modelId="{9823C615-3FED-4D00-B69C-A8DBE73FA8A0}" type="presParOf" srcId="{3C4316A1-10F3-4D74-B3DF-2B6FF2420D52}" destId="{8020B028-0295-4B9C-AB5C-C7C03B750EA4}" srcOrd="1" destOrd="0" presId="urn:microsoft.com/office/officeart/2008/layout/LinedList"/>
    <dgm:cxn modelId="{9C774C5F-62DF-4608-A19D-C85D5FC6BB02}" type="presParOf" srcId="{8020B028-0295-4B9C-AB5C-C7C03B750EA4}" destId="{E89E2D1C-8F36-41A2-BA23-62F80E8C3EF0}" srcOrd="0" destOrd="0" presId="urn:microsoft.com/office/officeart/2008/layout/LinedList"/>
    <dgm:cxn modelId="{18EAFCBA-70FF-4A59-B3BC-BEBDC2598158}" type="presParOf" srcId="{8020B028-0295-4B9C-AB5C-C7C03B750EA4}" destId="{88060CA9-8161-4FFA-8138-81E51C20784C}"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4A3D85-7B18-4713-99B5-AB83203CE59C}" type="doc">
      <dgm:prSet loTypeId="urn:microsoft.com/office/officeart/2008/layout/LinedList" loCatId="list" qsTypeId="urn:microsoft.com/office/officeart/2005/8/quickstyle/simple1" qsCatId="simple" csTypeId="urn:microsoft.com/office/officeart/2005/8/colors/accent6_3" csCatId="accent6" phldr="1"/>
      <dgm:spPr/>
      <dgm:t>
        <a:bodyPr/>
        <a:lstStyle/>
        <a:p>
          <a:endParaRPr lang="en-GB"/>
        </a:p>
      </dgm:t>
    </dgm:pt>
    <dgm:pt modelId="{B008EB2E-16F7-4F66-9689-AFB624541074}">
      <dgm:prSet phldrT="[Text]" custT="1"/>
      <dgm:spPr/>
      <dgm:t>
        <a:bodyPr/>
        <a:lstStyle/>
        <a:p>
          <a:r>
            <a:rPr lang="en-GB" sz="3500" b="1" u="none" dirty="0"/>
            <a:t>Technical</a:t>
          </a:r>
          <a:r>
            <a:rPr lang="en-GB" sz="3500" b="1" u="none" baseline="0" dirty="0"/>
            <a:t> Information</a:t>
          </a:r>
        </a:p>
        <a:p>
          <a:r>
            <a:rPr lang="en-GB" sz="2400" b="0" u="none" baseline="0" dirty="0"/>
            <a:t>The GPS module uses a u</a:t>
          </a:r>
          <a:r>
            <a:rPr lang="en-GB" sz="2400" b="0" i="0" dirty="0"/>
            <a:t>niversal asynchronous receiver-transmitter (UART) protocol to communicate data to the Raspberry Pi. The Air quality sensor uses a I2C protocol to communicate with the Raspberry Pi. Both of these protocols are very well known and luckily a lot of support is available online. Having very little knowledge of hardware and protocols, the support online has pushed me in the right direction to connect the hardware up correctly and begin communicating with the components.</a:t>
          </a:r>
        </a:p>
        <a:p>
          <a:endParaRPr lang="en-GB" sz="2400" b="0" i="0" dirty="0"/>
        </a:p>
        <a:p>
          <a:endParaRPr lang="en-GB" sz="2400" b="0" i="0" dirty="0"/>
        </a:p>
        <a:p>
          <a:endParaRPr lang="en-GB" sz="2400" b="0" i="0" dirty="0"/>
        </a:p>
        <a:p>
          <a:endParaRPr lang="en-GB" sz="2400" b="0" i="0" dirty="0"/>
        </a:p>
        <a:p>
          <a:endParaRPr lang="en-GB" sz="2400" b="0" i="0" dirty="0"/>
        </a:p>
        <a:p>
          <a:endParaRPr lang="en-GB" sz="2400" b="0" i="0" dirty="0"/>
        </a:p>
        <a:p>
          <a:endParaRPr lang="en-GB" sz="2400" b="0" i="0" dirty="0"/>
        </a:p>
        <a:p>
          <a:endParaRPr lang="en-GB" sz="2400" b="0" i="0" dirty="0"/>
        </a:p>
        <a:p>
          <a:endParaRPr lang="en-GB" sz="2400" b="0" i="0" dirty="0"/>
        </a:p>
        <a:p>
          <a:endParaRPr lang="en-GB" sz="2400" b="0" i="0" dirty="0"/>
        </a:p>
        <a:p>
          <a:endParaRPr lang="en-GB" sz="2400" b="0" i="0" dirty="0"/>
        </a:p>
        <a:p>
          <a:endParaRPr lang="en-GB" sz="2400" b="0" i="0" dirty="0"/>
        </a:p>
        <a:p>
          <a:endParaRPr lang="en-GB" sz="2400" b="0" i="0" dirty="0"/>
        </a:p>
        <a:p>
          <a:endParaRPr lang="en-GB" sz="2400" b="0" i="0" dirty="0"/>
        </a:p>
        <a:p>
          <a:endParaRPr lang="en-GB" sz="2400" b="0" i="0" dirty="0"/>
        </a:p>
        <a:p>
          <a:endParaRPr lang="en-GB" sz="2400" b="0" i="0" dirty="0"/>
        </a:p>
        <a:p>
          <a:r>
            <a:rPr lang="en-GB" sz="2400" b="0" u="none" baseline="0" dirty="0"/>
            <a:t>The Raspberry Pi is running Raspbian LITE, a lightweight GUI-free Linux distribution. This is due to the monitoring system not needing a GUI once completed. Another benefit was to increase my experience with Linux command line.</a:t>
          </a:r>
        </a:p>
        <a:p>
          <a:r>
            <a:rPr lang="en-GB" sz="2400" b="0" u="none" baseline="0" dirty="0"/>
            <a:t>For development a samba server has been set up to use the standard client-server setup, development can be done on an operating system with a GUI over a network and then can be tested using SSH to run the software.</a:t>
          </a:r>
        </a:p>
        <a:p>
          <a:r>
            <a:rPr lang="en-GB" sz="2400" b="0" u="none" baseline="0" dirty="0"/>
            <a:t>Two separate python scripts will be created to run the monitoring system. One will collect data from the two hardware components and save them as a file. The other script will upload the files once the device is within range of WLAN. The two scripts will automatically be run using crontab jobs.</a:t>
          </a:r>
        </a:p>
        <a:p>
          <a:r>
            <a:rPr lang="en-GB" sz="2400" b="0" u="none" baseline="0" dirty="0"/>
            <a:t>The visualisation tool will be a web-based application using an online map provider API such as Google Maps or Open Street Map with an overlay showing the air quality levels in different locations. Planning and design for this web-based application has not yet been completed.</a:t>
          </a:r>
        </a:p>
        <a:p>
          <a:endParaRPr lang="en-GB" sz="2400" b="0" u="none" baseline="0" dirty="0"/>
        </a:p>
      </dgm:t>
    </dgm:pt>
    <dgm:pt modelId="{578D8BEE-1FBF-48B5-8E89-2B50DA7EBE94}" type="parTrans" cxnId="{4F675348-CA31-4B1B-B89A-0CCE95455444}">
      <dgm:prSet/>
      <dgm:spPr/>
      <dgm:t>
        <a:bodyPr/>
        <a:lstStyle/>
        <a:p>
          <a:endParaRPr lang="en-GB"/>
        </a:p>
      </dgm:t>
    </dgm:pt>
    <dgm:pt modelId="{D49CD794-D789-48C9-BC16-A9CB0D3F19B2}" type="sibTrans" cxnId="{4F675348-CA31-4B1B-B89A-0CCE95455444}">
      <dgm:prSet/>
      <dgm:spPr/>
      <dgm:t>
        <a:bodyPr/>
        <a:lstStyle/>
        <a:p>
          <a:endParaRPr lang="en-GB"/>
        </a:p>
      </dgm:t>
    </dgm:pt>
    <dgm:pt modelId="{3C4316A1-10F3-4D74-B3DF-2B6FF2420D52}" type="pres">
      <dgm:prSet presAssocID="{404A3D85-7B18-4713-99B5-AB83203CE59C}" presName="vert0" presStyleCnt="0">
        <dgm:presLayoutVars>
          <dgm:dir/>
          <dgm:animOne val="branch"/>
          <dgm:animLvl val="lvl"/>
        </dgm:presLayoutVars>
      </dgm:prSet>
      <dgm:spPr/>
    </dgm:pt>
    <dgm:pt modelId="{3F7AAA99-7FF1-49E6-831D-5BD7DB467464}" type="pres">
      <dgm:prSet presAssocID="{B008EB2E-16F7-4F66-9689-AFB624541074}" presName="thickLine" presStyleLbl="alignNode1" presStyleIdx="0" presStyleCnt="1" custLinFactNeighborX="286"/>
      <dgm:spPr/>
    </dgm:pt>
    <dgm:pt modelId="{8020B028-0295-4B9C-AB5C-C7C03B750EA4}" type="pres">
      <dgm:prSet presAssocID="{B008EB2E-16F7-4F66-9689-AFB624541074}" presName="horz1" presStyleCnt="0"/>
      <dgm:spPr/>
    </dgm:pt>
    <dgm:pt modelId="{E89E2D1C-8F36-41A2-BA23-62F80E8C3EF0}" type="pres">
      <dgm:prSet presAssocID="{B008EB2E-16F7-4F66-9689-AFB624541074}" presName="tx1" presStyleLbl="revTx" presStyleIdx="0" presStyleCnt="1" custLinFactNeighborX="51" custLinFactNeighborY="-13577"/>
      <dgm:spPr/>
    </dgm:pt>
    <dgm:pt modelId="{88060CA9-8161-4FFA-8138-81E51C20784C}" type="pres">
      <dgm:prSet presAssocID="{B008EB2E-16F7-4F66-9689-AFB624541074}" presName="vert1" presStyleCnt="0"/>
      <dgm:spPr/>
    </dgm:pt>
  </dgm:ptLst>
  <dgm:cxnLst>
    <dgm:cxn modelId="{669D2C45-DA3F-4658-93C4-2ACFD099B987}" type="presOf" srcId="{404A3D85-7B18-4713-99B5-AB83203CE59C}" destId="{3C4316A1-10F3-4D74-B3DF-2B6FF2420D52}" srcOrd="0" destOrd="0" presId="urn:microsoft.com/office/officeart/2008/layout/LinedList"/>
    <dgm:cxn modelId="{4F675348-CA31-4B1B-B89A-0CCE95455444}" srcId="{404A3D85-7B18-4713-99B5-AB83203CE59C}" destId="{B008EB2E-16F7-4F66-9689-AFB624541074}" srcOrd="0" destOrd="0" parTransId="{578D8BEE-1FBF-48B5-8E89-2B50DA7EBE94}" sibTransId="{D49CD794-D789-48C9-BC16-A9CB0D3F19B2}"/>
    <dgm:cxn modelId="{63F298EA-5349-4DDF-AE1E-EC892649EAF9}" type="presOf" srcId="{B008EB2E-16F7-4F66-9689-AFB624541074}" destId="{E89E2D1C-8F36-41A2-BA23-62F80E8C3EF0}" srcOrd="0" destOrd="0" presId="urn:microsoft.com/office/officeart/2008/layout/LinedList"/>
    <dgm:cxn modelId="{81529348-8939-4DA6-9C9B-ACE036222728}" type="presParOf" srcId="{3C4316A1-10F3-4D74-B3DF-2B6FF2420D52}" destId="{3F7AAA99-7FF1-49E6-831D-5BD7DB467464}" srcOrd="0" destOrd="0" presId="urn:microsoft.com/office/officeart/2008/layout/LinedList"/>
    <dgm:cxn modelId="{9823C615-3FED-4D00-B69C-A8DBE73FA8A0}" type="presParOf" srcId="{3C4316A1-10F3-4D74-B3DF-2B6FF2420D52}" destId="{8020B028-0295-4B9C-AB5C-C7C03B750EA4}" srcOrd="1" destOrd="0" presId="urn:microsoft.com/office/officeart/2008/layout/LinedList"/>
    <dgm:cxn modelId="{9C774C5F-62DF-4608-A19D-C85D5FC6BB02}" type="presParOf" srcId="{8020B028-0295-4B9C-AB5C-C7C03B750EA4}" destId="{E89E2D1C-8F36-41A2-BA23-62F80E8C3EF0}" srcOrd="0" destOrd="0" presId="urn:microsoft.com/office/officeart/2008/layout/LinedList"/>
    <dgm:cxn modelId="{18EAFCBA-70FF-4A59-B3BC-BEBDC2598158}" type="presParOf" srcId="{8020B028-0295-4B9C-AB5C-C7C03B750EA4}" destId="{88060CA9-8161-4FFA-8138-81E51C20784C}" srcOrd="1" destOrd="0" presId="urn:microsoft.com/office/officeart/2008/layout/LinedList"/>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4A3D85-7B18-4713-99B5-AB83203CE59C}" type="doc">
      <dgm:prSet loTypeId="urn:microsoft.com/office/officeart/2008/layout/LinedList" loCatId="list" qsTypeId="urn:microsoft.com/office/officeart/2005/8/quickstyle/simple1" qsCatId="simple" csTypeId="urn:microsoft.com/office/officeart/2005/8/colors/accent6_3" csCatId="accent6" phldr="1"/>
      <dgm:spPr/>
      <dgm:t>
        <a:bodyPr/>
        <a:lstStyle/>
        <a:p>
          <a:endParaRPr lang="en-GB"/>
        </a:p>
      </dgm:t>
    </dgm:pt>
    <dgm:pt modelId="{B008EB2E-16F7-4F66-9689-AFB624541074}">
      <dgm:prSet phldrT="[Text]" custT="1"/>
      <dgm:spPr/>
      <dgm:t>
        <a:bodyPr/>
        <a:lstStyle/>
        <a:p>
          <a:pPr algn="l"/>
          <a:r>
            <a:rPr lang="en-GB" sz="3500" b="1" u="none" dirty="0"/>
            <a:t>Further Information</a:t>
          </a:r>
        </a:p>
        <a:p>
          <a:pPr algn="l"/>
          <a:r>
            <a:rPr lang="en-GB" sz="2400" b="0" u="none" dirty="0"/>
            <a:t>A blog descripting my process through the major project Is live at </a:t>
          </a:r>
          <a:r>
            <a:rPr lang="en-GB" sz="2400" b="0" u="none" dirty="0">
              <a:hlinkClick xmlns:r="http://schemas.openxmlformats.org/officeDocument/2006/relationships" r:id="rId1"/>
            </a:rPr>
            <a:t>http://users.aber.ac.uk/rdm10/wordpress/</a:t>
          </a:r>
          <a:r>
            <a:rPr lang="en-GB" sz="2400" b="0" u="none" dirty="0"/>
            <a:t> but is not updated as frequently as it should be.</a:t>
          </a:r>
        </a:p>
        <a:p>
          <a:pPr algn="l"/>
          <a:r>
            <a:rPr lang="en-GB" sz="2400" b="0" u="none" dirty="0"/>
            <a:t>The documents and source code are being version controlled using Git and are hosted on GitHub. The current repository is set to private but will be made public after the submission of the major project.</a:t>
          </a:r>
          <a:endParaRPr lang="en-GB" sz="2400" b="1" u="none" dirty="0"/>
        </a:p>
        <a:p>
          <a:pPr algn="l"/>
          <a:endParaRPr lang="en-GB" sz="2400" b="0" u="none" baseline="0" dirty="0"/>
        </a:p>
      </dgm:t>
    </dgm:pt>
    <dgm:pt modelId="{578D8BEE-1FBF-48B5-8E89-2B50DA7EBE94}" type="parTrans" cxnId="{4F675348-CA31-4B1B-B89A-0CCE95455444}">
      <dgm:prSet/>
      <dgm:spPr/>
      <dgm:t>
        <a:bodyPr/>
        <a:lstStyle/>
        <a:p>
          <a:endParaRPr lang="en-GB"/>
        </a:p>
      </dgm:t>
    </dgm:pt>
    <dgm:pt modelId="{D49CD794-D789-48C9-BC16-A9CB0D3F19B2}" type="sibTrans" cxnId="{4F675348-CA31-4B1B-B89A-0CCE95455444}">
      <dgm:prSet/>
      <dgm:spPr/>
      <dgm:t>
        <a:bodyPr/>
        <a:lstStyle/>
        <a:p>
          <a:endParaRPr lang="en-GB"/>
        </a:p>
      </dgm:t>
    </dgm:pt>
    <dgm:pt modelId="{3C4316A1-10F3-4D74-B3DF-2B6FF2420D52}" type="pres">
      <dgm:prSet presAssocID="{404A3D85-7B18-4713-99B5-AB83203CE59C}" presName="vert0" presStyleCnt="0">
        <dgm:presLayoutVars>
          <dgm:dir/>
          <dgm:animOne val="branch"/>
          <dgm:animLvl val="lvl"/>
        </dgm:presLayoutVars>
      </dgm:prSet>
      <dgm:spPr/>
    </dgm:pt>
    <dgm:pt modelId="{3F7AAA99-7FF1-49E6-831D-5BD7DB467464}" type="pres">
      <dgm:prSet presAssocID="{B008EB2E-16F7-4F66-9689-AFB624541074}" presName="thickLine" presStyleLbl="alignNode1" presStyleIdx="0" presStyleCnt="1"/>
      <dgm:spPr/>
    </dgm:pt>
    <dgm:pt modelId="{8020B028-0295-4B9C-AB5C-C7C03B750EA4}" type="pres">
      <dgm:prSet presAssocID="{B008EB2E-16F7-4F66-9689-AFB624541074}" presName="horz1" presStyleCnt="0"/>
      <dgm:spPr/>
    </dgm:pt>
    <dgm:pt modelId="{E89E2D1C-8F36-41A2-BA23-62F80E8C3EF0}" type="pres">
      <dgm:prSet presAssocID="{B008EB2E-16F7-4F66-9689-AFB624541074}" presName="tx1" presStyleLbl="revTx" presStyleIdx="0" presStyleCnt="1" custLinFactNeighborX="51" custLinFactNeighborY="-13577"/>
      <dgm:spPr/>
    </dgm:pt>
    <dgm:pt modelId="{88060CA9-8161-4FFA-8138-81E51C20784C}" type="pres">
      <dgm:prSet presAssocID="{B008EB2E-16F7-4F66-9689-AFB624541074}" presName="vert1" presStyleCnt="0"/>
      <dgm:spPr/>
    </dgm:pt>
  </dgm:ptLst>
  <dgm:cxnLst>
    <dgm:cxn modelId="{669D2C45-DA3F-4658-93C4-2ACFD099B987}" type="presOf" srcId="{404A3D85-7B18-4713-99B5-AB83203CE59C}" destId="{3C4316A1-10F3-4D74-B3DF-2B6FF2420D52}" srcOrd="0" destOrd="0" presId="urn:microsoft.com/office/officeart/2008/layout/LinedList"/>
    <dgm:cxn modelId="{4F675348-CA31-4B1B-B89A-0CCE95455444}" srcId="{404A3D85-7B18-4713-99B5-AB83203CE59C}" destId="{B008EB2E-16F7-4F66-9689-AFB624541074}" srcOrd="0" destOrd="0" parTransId="{578D8BEE-1FBF-48B5-8E89-2B50DA7EBE94}" sibTransId="{D49CD794-D789-48C9-BC16-A9CB0D3F19B2}"/>
    <dgm:cxn modelId="{63F298EA-5349-4DDF-AE1E-EC892649EAF9}" type="presOf" srcId="{B008EB2E-16F7-4F66-9689-AFB624541074}" destId="{E89E2D1C-8F36-41A2-BA23-62F80E8C3EF0}" srcOrd="0" destOrd="0" presId="urn:microsoft.com/office/officeart/2008/layout/LinedList"/>
    <dgm:cxn modelId="{81529348-8939-4DA6-9C9B-ACE036222728}" type="presParOf" srcId="{3C4316A1-10F3-4D74-B3DF-2B6FF2420D52}" destId="{3F7AAA99-7FF1-49E6-831D-5BD7DB467464}" srcOrd="0" destOrd="0" presId="urn:microsoft.com/office/officeart/2008/layout/LinedList"/>
    <dgm:cxn modelId="{9823C615-3FED-4D00-B69C-A8DBE73FA8A0}" type="presParOf" srcId="{3C4316A1-10F3-4D74-B3DF-2B6FF2420D52}" destId="{8020B028-0295-4B9C-AB5C-C7C03B750EA4}" srcOrd="1" destOrd="0" presId="urn:microsoft.com/office/officeart/2008/layout/LinedList"/>
    <dgm:cxn modelId="{9C774C5F-62DF-4608-A19D-C85D5FC6BB02}" type="presParOf" srcId="{8020B028-0295-4B9C-AB5C-C7C03B750EA4}" destId="{E89E2D1C-8F36-41A2-BA23-62F80E8C3EF0}" srcOrd="0" destOrd="0" presId="urn:microsoft.com/office/officeart/2008/layout/LinedList"/>
    <dgm:cxn modelId="{18EAFCBA-70FF-4A59-B3BC-BEBDC2598158}" type="presParOf" srcId="{8020B028-0295-4B9C-AB5C-C7C03B750EA4}" destId="{88060CA9-8161-4FFA-8138-81E51C20784C}" srcOrd="1" destOrd="0" presId="urn:microsoft.com/office/officeart/2008/layout/LinedList"/>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4A3D85-7B18-4713-99B5-AB83203CE59C}" type="doc">
      <dgm:prSet loTypeId="urn:microsoft.com/office/officeart/2008/layout/LinedList" loCatId="list" qsTypeId="urn:microsoft.com/office/officeart/2005/8/quickstyle/simple1" qsCatId="simple" csTypeId="urn:microsoft.com/office/officeart/2005/8/colors/accent6_3" csCatId="accent6" phldr="1"/>
      <dgm:spPr/>
      <dgm:t>
        <a:bodyPr/>
        <a:lstStyle/>
        <a:p>
          <a:endParaRPr lang="en-GB"/>
        </a:p>
      </dgm:t>
    </dgm:pt>
    <dgm:pt modelId="{B008EB2E-16F7-4F66-9689-AFB624541074}">
      <dgm:prSet phldrT="[Text]" custT="1"/>
      <dgm:spPr/>
      <dgm:t>
        <a:bodyPr/>
        <a:lstStyle/>
        <a:p>
          <a:r>
            <a:rPr lang="en-GB" sz="3500" b="1" u="none" dirty="0"/>
            <a:t>Remaining and Future Work</a:t>
          </a:r>
          <a:endParaRPr lang="en-GB" sz="2400" b="0" u="none" baseline="0" dirty="0"/>
        </a:p>
        <a:p>
          <a:r>
            <a:rPr lang="en-GB" sz="2400" b="0" u="none" baseline="0" dirty="0"/>
            <a:t>The software development for the Raspberry Pi device is almost complete, there was a problem with the hardware connection to the air quality sensor but this has since been fixed and development can continue. The python script to upload the files to the server has not been completed yet and needs to be created.</a:t>
          </a:r>
        </a:p>
        <a:p>
          <a:r>
            <a:rPr lang="en-GB" sz="2400" b="0" u="none" baseline="0" dirty="0"/>
            <a:t>Either a database or file storage server needs to be created to upload the data collected from the Raspberry Pi device.</a:t>
          </a:r>
        </a:p>
        <a:p>
          <a:r>
            <a:rPr lang="en-GB" sz="2400" b="0" u="none" baseline="0" dirty="0"/>
            <a:t>The development of the web-based visualisation application has not been started. Research needs to be conducted into the API’s that can be used. The site will be hosted within my /</a:t>
          </a:r>
          <a:r>
            <a:rPr lang="en-GB" sz="2400" b="0" u="none" baseline="0" dirty="0" err="1"/>
            <a:t>public_html</a:t>
          </a:r>
          <a:r>
            <a:rPr lang="en-GB" sz="2400" b="0" u="none" baseline="0" dirty="0"/>
            <a:t>/ directory that Aberystwyth University hosts.</a:t>
          </a:r>
        </a:p>
        <a:p>
          <a:r>
            <a:rPr lang="en-GB" sz="2400" b="0" u="none" baseline="0" dirty="0"/>
            <a:t>Future work that could be completed after the Major Project submission could be to add additional sensors onto the Raspberry Pi device to detect harmful gases and not just TVOC (total volatile organic compounds). The data could be used in future with machine learning techniques to estimate the pollution in areas that data hasn’t been collected.</a:t>
          </a:r>
        </a:p>
        <a:p>
          <a:endParaRPr lang="en-GB" sz="2400" b="0" u="none" baseline="0" dirty="0"/>
        </a:p>
      </dgm:t>
    </dgm:pt>
    <dgm:pt modelId="{578D8BEE-1FBF-48B5-8E89-2B50DA7EBE94}" type="parTrans" cxnId="{4F675348-CA31-4B1B-B89A-0CCE95455444}">
      <dgm:prSet/>
      <dgm:spPr/>
      <dgm:t>
        <a:bodyPr/>
        <a:lstStyle/>
        <a:p>
          <a:endParaRPr lang="en-GB"/>
        </a:p>
      </dgm:t>
    </dgm:pt>
    <dgm:pt modelId="{D49CD794-D789-48C9-BC16-A9CB0D3F19B2}" type="sibTrans" cxnId="{4F675348-CA31-4B1B-B89A-0CCE95455444}">
      <dgm:prSet/>
      <dgm:spPr/>
      <dgm:t>
        <a:bodyPr/>
        <a:lstStyle/>
        <a:p>
          <a:endParaRPr lang="en-GB"/>
        </a:p>
      </dgm:t>
    </dgm:pt>
    <dgm:pt modelId="{3C4316A1-10F3-4D74-B3DF-2B6FF2420D52}" type="pres">
      <dgm:prSet presAssocID="{404A3D85-7B18-4713-99B5-AB83203CE59C}" presName="vert0" presStyleCnt="0">
        <dgm:presLayoutVars>
          <dgm:dir/>
          <dgm:animOne val="branch"/>
          <dgm:animLvl val="lvl"/>
        </dgm:presLayoutVars>
      </dgm:prSet>
      <dgm:spPr/>
    </dgm:pt>
    <dgm:pt modelId="{3F7AAA99-7FF1-49E6-831D-5BD7DB467464}" type="pres">
      <dgm:prSet presAssocID="{B008EB2E-16F7-4F66-9689-AFB624541074}" presName="thickLine" presStyleLbl="alignNode1" presStyleIdx="0" presStyleCnt="1"/>
      <dgm:spPr/>
    </dgm:pt>
    <dgm:pt modelId="{8020B028-0295-4B9C-AB5C-C7C03B750EA4}" type="pres">
      <dgm:prSet presAssocID="{B008EB2E-16F7-4F66-9689-AFB624541074}" presName="horz1" presStyleCnt="0"/>
      <dgm:spPr/>
    </dgm:pt>
    <dgm:pt modelId="{E89E2D1C-8F36-41A2-BA23-62F80E8C3EF0}" type="pres">
      <dgm:prSet presAssocID="{B008EB2E-16F7-4F66-9689-AFB624541074}" presName="tx1" presStyleLbl="revTx" presStyleIdx="0" presStyleCnt="1" custLinFactNeighborX="51" custLinFactNeighborY="-13577"/>
      <dgm:spPr/>
    </dgm:pt>
    <dgm:pt modelId="{88060CA9-8161-4FFA-8138-81E51C20784C}" type="pres">
      <dgm:prSet presAssocID="{B008EB2E-16F7-4F66-9689-AFB624541074}" presName="vert1" presStyleCnt="0"/>
      <dgm:spPr/>
    </dgm:pt>
  </dgm:ptLst>
  <dgm:cxnLst>
    <dgm:cxn modelId="{669D2C45-DA3F-4658-93C4-2ACFD099B987}" type="presOf" srcId="{404A3D85-7B18-4713-99B5-AB83203CE59C}" destId="{3C4316A1-10F3-4D74-B3DF-2B6FF2420D52}" srcOrd="0" destOrd="0" presId="urn:microsoft.com/office/officeart/2008/layout/LinedList"/>
    <dgm:cxn modelId="{4F675348-CA31-4B1B-B89A-0CCE95455444}" srcId="{404A3D85-7B18-4713-99B5-AB83203CE59C}" destId="{B008EB2E-16F7-4F66-9689-AFB624541074}" srcOrd="0" destOrd="0" parTransId="{578D8BEE-1FBF-48B5-8E89-2B50DA7EBE94}" sibTransId="{D49CD794-D789-48C9-BC16-A9CB0D3F19B2}"/>
    <dgm:cxn modelId="{63F298EA-5349-4DDF-AE1E-EC892649EAF9}" type="presOf" srcId="{B008EB2E-16F7-4F66-9689-AFB624541074}" destId="{E89E2D1C-8F36-41A2-BA23-62F80E8C3EF0}" srcOrd="0" destOrd="0" presId="urn:microsoft.com/office/officeart/2008/layout/LinedList"/>
    <dgm:cxn modelId="{81529348-8939-4DA6-9C9B-ACE036222728}" type="presParOf" srcId="{3C4316A1-10F3-4D74-B3DF-2B6FF2420D52}" destId="{3F7AAA99-7FF1-49E6-831D-5BD7DB467464}" srcOrd="0" destOrd="0" presId="urn:microsoft.com/office/officeart/2008/layout/LinedList"/>
    <dgm:cxn modelId="{9823C615-3FED-4D00-B69C-A8DBE73FA8A0}" type="presParOf" srcId="{3C4316A1-10F3-4D74-B3DF-2B6FF2420D52}" destId="{8020B028-0295-4B9C-AB5C-C7C03B750EA4}" srcOrd="1" destOrd="0" presId="urn:microsoft.com/office/officeart/2008/layout/LinedList"/>
    <dgm:cxn modelId="{9C774C5F-62DF-4608-A19D-C85D5FC6BB02}" type="presParOf" srcId="{8020B028-0295-4B9C-AB5C-C7C03B750EA4}" destId="{E89E2D1C-8F36-41A2-BA23-62F80E8C3EF0}" srcOrd="0" destOrd="0" presId="urn:microsoft.com/office/officeart/2008/layout/LinedList"/>
    <dgm:cxn modelId="{18EAFCBA-70FF-4A59-B3BC-BEBDC2598158}" type="presParOf" srcId="{8020B028-0295-4B9C-AB5C-C7C03B750EA4}" destId="{88060CA9-8161-4FFA-8138-81E51C20784C}" srcOrd="1" destOrd="0" presId="urn:microsoft.com/office/officeart/2008/layout/LinedList"/>
  </dgm:cxnLst>
  <dgm:bg/>
  <dgm:whole/>
  <dgm:extLst>
    <a:ext uri="http://schemas.microsoft.com/office/drawing/2008/diagram">
      <dsp:dataModelExt xmlns:dsp="http://schemas.microsoft.com/office/drawing/2008/diagram" relId="rId24"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04A3D85-7B18-4713-99B5-AB83203CE59C}" type="doc">
      <dgm:prSet loTypeId="urn:microsoft.com/office/officeart/2008/layout/LinedList" loCatId="list" qsTypeId="urn:microsoft.com/office/officeart/2005/8/quickstyle/simple1" qsCatId="simple" csTypeId="urn:microsoft.com/office/officeart/2005/8/colors/accent6_3" csCatId="accent6" phldr="1"/>
      <dgm:spPr/>
      <dgm:t>
        <a:bodyPr/>
        <a:lstStyle/>
        <a:p>
          <a:endParaRPr lang="en-GB"/>
        </a:p>
      </dgm:t>
    </dgm:pt>
    <dgm:pt modelId="{B008EB2E-16F7-4F66-9689-AFB624541074}">
      <dgm:prSet phldrT="[Text]" custT="1"/>
      <dgm:spPr/>
      <dgm:t>
        <a:bodyPr/>
        <a:lstStyle/>
        <a:p>
          <a:r>
            <a:rPr lang="en-GB" sz="3500" b="1" u="none" dirty="0"/>
            <a:t>References</a:t>
          </a:r>
          <a:endParaRPr lang="en-GB" sz="3500" b="1" u="none" baseline="0" dirty="0"/>
        </a:p>
        <a:p>
          <a:r>
            <a:rPr lang="en-GB" sz="2400" b="0" u="none" dirty="0"/>
            <a:t>UK Map image, </a:t>
          </a:r>
          <a:r>
            <a:rPr lang="en-GB" sz="2400" dirty="0"/>
            <a:t>Accessed – 07/03/2018</a:t>
          </a:r>
          <a:r>
            <a:rPr lang="en-GB" sz="2400" b="0" u="none" dirty="0"/>
            <a:t> - </a:t>
          </a:r>
          <a:r>
            <a:rPr lang="en-GB" sz="2400" dirty="0">
              <a:hlinkClick xmlns:r="http://schemas.openxmlformats.org/officeDocument/2006/relationships" r:id="rId1"/>
            </a:rPr>
            <a:t>https://pixabay.com/en/uk-england-country-map-london-2178613/</a:t>
          </a:r>
          <a:endParaRPr lang="en-GB" sz="2400" dirty="0"/>
        </a:p>
        <a:p>
          <a:endParaRPr lang="en-GB" sz="2400" dirty="0"/>
        </a:p>
        <a:p>
          <a:r>
            <a:rPr lang="en-GB" sz="2400" dirty="0"/>
            <a:t>The Royal College of Physicians (Published 2016) - </a:t>
          </a:r>
          <a:r>
            <a:rPr lang="en-GB" sz="2400" i="1" dirty="0">
              <a:hlinkClick xmlns:r="http://schemas.openxmlformats.org/officeDocument/2006/relationships" r:id="rId2"/>
            </a:rPr>
            <a:t>Every breath we take: the lifelong impact of air pollution</a:t>
          </a:r>
          <a:r>
            <a:rPr lang="en-GB" sz="2400" dirty="0"/>
            <a:t>, Accessed – 01/02/2018 </a:t>
          </a:r>
          <a:r>
            <a:rPr lang="en-GB" sz="2400" dirty="0">
              <a:hlinkClick xmlns:r="http://schemas.openxmlformats.org/officeDocument/2006/relationships" r:id="rId3"/>
            </a:rPr>
            <a:t>https://www.rcplondon.ac.uk/projects/outputs/every-breath-we-take-lifelong-impact-air-pollution</a:t>
          </a:r>
          <a:endParaRPr lang="en-GB" sz="2400" dirty="0"/>
        </a:p>
        <a:p>
          <a:endParaRPr lang="en-GB" sz="2400" dirty="0"/>
        </a:p>
        <a:p>
          <a:r>
            <a:rPr lang="en-GB" sz="2400" dirty="0"/>
            <a:t>Google Developers (2018), </a:t>
          </a:r>
          <a:r>
            <a:rPr lang="en-GB" sz="2400" i="1" dirty="0"/>
            <a:t>Google Maps APIs,</a:t>
          </a:r>
          <a:r>
            <a:rPr lang="en-GB" sz="2400" dirty="0"/>
            <a:t> Accessed 11 Feb. 2018 </a:t>
          </a:r>
          <a:r>
            <a:rPr lang="en-GB" sz="2400" dirty="0">
              <a:hlinkClick xmlns:r="http://schemas.openxmlformats.org/officeDocument/2006/relationships" r:id="rId4"/>
            </a:rPr>
            <a:t>https://developers.google.com/maps/</a:t>
          </a:r>
          <a:r>
            <a:rPr lang="en-GB" sz="2400" dirty="0"/>
            <a:t> </a:t>
          </a:r>
        </a:p>
        <a:p>
          <a:endParaRPr lang="en-GB" sz="2400" dirty="0"/>
        </a:p>
        <a:p>
          <a:r>
            <a:rPr lang="en-GB" sz="2400" dirty="0"/>
            <a:t>Wiki.openstreetmap.org. (2018). </a:t>
          </a:r>
          <a:r>
            <a:rPr lang="en-GB" sz="2400" i="1" dirty="0"/>
            <a:t>API v0.6 - OpenStreetMap Wiki</a:t>
          </a:r>
          <a:r>
            <a:rPr lang="en-GB" sz="2400" dirty="0"/>
            <a:t>, Accessed –  01/02/2018 </a:t>
          </a:r>
          <a:r>
            <a:rPr lang="en-GB" sz="2400" dirty="0">
              <a:hlinkClick xmlns:r="http://schemas.openxmlformats.org/officeDocument/2006/relationships" r:id="rId5"/>
            </a:rPr>
            <a:t>https://wiki.openstreetmap.org/wiki/API_v0.6</a:t>
          </a:r>
          <a:r>
            <a:rPr lang="en-GB" sz="2400" dirty="0"/>
            <a:t> </a:t>
          </a:r>
          <a:r>
            <a:rPr lang="en-GB" sz="2400" b="0" u="none" baseline="0" dirty="0"/>
            <a:t>.</a:t>
          </a:r>
        </a:p>
        <a:p>
          <a:endParaRPr lang="en-GB" sz="2400" b="0" u="none" baseline="0" dirty="0"/>
        </a:p>
      </dgm:t>
    </dgm:pt>
    <dgm:pt modelId="{578D8BEE-1FBF-48B5-8E89-2B50DA7EBE94}" type="parTrans" cxnId="{4F675348-CA31-4B1B-B89A-0CCE95455444}">
      <dgm:prSet/>
      <dgm:spPr/>
      <dgm:t>
        <a:bodyPr/>
        <a:lstStyle/>
        <a:p>
          <a:endParaRPr lang="en-GB"/>
        </a:p>
      </dgm:t>
    </dgm:pt>
    <dgm:pt modelId="{D49CD794-D789-48C9-BC16-A9CB0D3F19B2}" type="sibTrans" cxnId="{4F675348-CA31-4B1B-B89A-0CCE95455444}">
      <dgm:prSet/>
      <dgm:spPr/>
      <dgm:t>
        <a:bodyPr/>
        <a:lstStyle/>
        <a:p>
          <a:endParaRPr lang="en-GB"/>
        </a:p>
      </dgm:t>
    </dgm:pt>
    <dgm:pt modelId="{3C4316A1-10F3-4D74-B3DF-2B6FF2420D52}" type="pres">
      <dgm:prSet presAssocID="{404A3D85-7B18-4713-99B5-AB83203CE59C}" presName="vert0" presStyleCnt="0">
        <dgm:presLayoutVars>
          <dgm:dir/>
          <dgm:animOne val="branch"/>
          <dgm:animLvl val="lvl"/>
        </dgm:presLayoutVars>
      </dgm:prSet>
      <dgm:spPr/>
    </dgm:pt>
    <dgm:pt modelId="{3F7AAA99-7FF1-49E6-831D-5BD7DB467464}" type="pres">
      <dgm:prSet presAssocID="{B008EB2E-16F7-4F66-9689-AFB624541074}" presName="thickLine" presStyleLbl="alignNode1" presStyleIdx="0" presStyleCnt="1" custLinFactNeighborX="286"/>
      <dgm:spPr/>
    </dgm:pt>
    <dgm:pt modelId="{8020B028-0295-4B9C-AB5C-C7C03B750EA4}" type="pres">
      <dgm:prSet presAssocID="{B008EB2E-16F7-4F66-9689-AFB624541074}" presName="horz1" presStyleCnt="0"/>
      <dgm:spPr/>
    </dgm:pt>
    <dgm:pt modelId="{E89E2D1C-8F36-41A2-BA23-62F80E8C3EF0}" type="pres">
      <dgm:prSet presAssocID="{B008EB2E-16F7-4F66-9689-AFB624541074}" presName="tx1" presStyleLbl="revTx" presStyleIdx="0" presStyleCnt="1" custLinFactNeighborX="51" custLinFactNeighborY="-13577"/>
      <dgm:spPr/>
    </dgm:pt>
    <dgm:pt modelId="{88060CA9-8161-4FFA-8138-81E51C20784C}" type="pres">
      <dgm:prSet presAssocID="{B008EB2E-16F7-4F66-9689-AFB624541074}" presName="vert1" presStyleCnt="0"/>
      <dgm:spPr/>
    </dgm:pt>
  </dgm:ptLst>
  <dgm:cxnLst>
    <dgm:cxn modelId="{669D2C45-DA3F-4658-93C4-2ACFD099B987}" type="presOf" srcId="{404A3D85-7B18-4713-99B5-AB83203CE59C}" destId="{3C4316A1-10F3-4D74-B3DF-2B6FF2420D52}" srcOrd="0" destOrd="0" presId="urn:microsoft.com/office/officeart/2008/layout/LinedList"/>
    <dgm:cxn modelId="{4F675348-CA31-4B1B-B89A-0CCE95455444}" srcId="{404A3D85-7B18-4713-99B5-AB83203CE59C}" destId="{B008EB2E-16F7-4F66-9689-AFB624541074}" srcOrd="0" destOrd="0" parTransId="{578D8BEE-1FBF-48B5-8E89-2B50DA7EBE94}" sibTransId="{D49CD794-D789-48C9-BC16-A9CB0D3F19B2}"/>
    <dgm:cxn modelId="{63F298EA-5349-4DDF-AE1E-EC892649EAF9}" type="presOf" srcId="{B008EB2E-16F7-4F66-9689-AFB624541074}" destId="{E89E2D1C-8F36-41A2-BA23-62F80E8C3EF0}" srcOrd="0" destOrd="0" presId="urn:microsoft.com/office/officeart/2008/layout/LinedList"/>
    <dgm:cxn modelId="{81529348-8939-4DA6-9C9B-ACE036222728}" type="presParOf" srcId="{3C4316A1-10F3-4D74-B3DF-2B6FF2420D52}" destId="{3F7AAA99-7FF1-49E6-831D-5BD7DB467464}" srcOrd="0" destOrd="0" presId="urn:microsoft.com/office/officeart/2008/layout/LinedList"/>
    <dgm:cxn modelId="{9823C615-3FED-4D00-B69C-A8DBE73FA8A0}" type="presParOf" srcId="{3C4316A1-10F3-4D74-B3DF-2B6FF2420D52}" destId="{8020B028-0295-4B9C-AB5C-C7C03B750EA4}" srcOrd="1" destOrd="0" presId="urn:microsoft.com/office/officeart/2008/layout/LinedList"/>
    <dgm:cxn modelId="{9C774C5F-62DF-4608-A19D-C85D5FC6BB02}" type="presParOf" srcId="{8020B028-0295-4B9C-AB5C-C7C03B750EA4}" destId="{E89E2D1C-8F36-41A2-BA23-62F80E8C3EF0}" srcOrd="0" destOrd="0" presId="urn:microsoft.com/office/officeart/2008/layout/LinedList"/>
    <dgm:cxn modelId="{18EAFCBA-70FF-4A59-B3BC-BEBDC2598158}" type="presParOf" srcId="{8020B028-0295-4B9C-AB5C-C7C03B750EA4}" destId="{88060CA9-8161-4FFA-8138-81E51C20784C}" srcOrd="1" destOrd="0" presId="urn:microsoft.com/office/officeart/2008/layout/LinedList"/>
  </dgm:cxnLst>
  <dgm:bg/>
  <dgm:whole/>
  <dgm:extLst>
    <a:ext uri="http://schemas.microsoft.com/office/drawing/2008/diagram">
      <dsp:dataModelExt xmlns:dsp="http://schemas.microsoft.com/office/drawing/2008/diagram" relId="rId2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7AAA99-7FF1-49E6-831D-5BD7DB467464}">
      <dsp:nvSpPr>
        <dsp:cNvPr id="0" name=""/>
        <dsp:cNvSpPr/>
      </dsp:nvSpPr>
      <dsp:spPr>
        <a:xfrm>
          <a:off x="0" y="8156"/>
          <a:ext cx="9146996"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9E2D1C-8F36-41A2-BA23-62F80E8C3EF0}">
      <dsp:nvSpPr>
        <dsp:cNvPr id="0" name=""/>
        <dsp:cNvSpPr/>
      </dsp:nvSpPr>
      <dsp:spPr>
        <a:xfrm>
          <a:off x="0" y="8156"/>
          <a:ext cx="9146996" cy="16689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GB" sz="3500" b="1" u="none" kern="1200" dirty="0"/>
            <a:t>Project</a:t>
          </a:r>
          <a:r>
            <a:rPr lang="en-GB" sz="3500" b="1" u="none" kern="1200" baseline="0" dirty="0"/>
            <a:t> Information</a:t>
          </a:r>
        </a:p>
        <a:p>
          <a:pPr marL="0" lvl="0" indent="0" algn="l" defTabSz="1555750">
            <a:lnSpc>
              <a:spcPct val="90000"/>
            </a:lnSpc>
            <a:spcBef>
              <a:spcPct val="0"/>
            </a:spcBef>
            <a:spcAft>
              <a:spcPct val="35000"/>
            </a:spcAft>
            <a:buNone/>
          </a:pPr>
          <a:r>
            <a:rPr lang="en-GB" sz="2400" kern="1200" dirty="0"/>
            <a:t>With our improving knowledge on pollution and climate change, it has become more apparent that many health issues can be related to pollution in the air causing poor air quality.</a:t>
          </a:r>
        </a:p>
        <a:p>
          <a:pPr marL="0" lvl="0" indent="0" algn="l" defTabSz="1555750">
            <a:lnSpc>
              <a:spcPct val="90000"/>
            </a:lnSpc>
            <a:spcBef>
              <a:spcPct val="0"/>
            </a:spcBef>
            <a:spcAft>
              <a:spcPct val="35000"/>
            </a:spcAft>
            <a:buNone/>
          </a:pPr>
          <a:r>
            <a:rPr lang="en-GB" sz="2400" kern="1200" dirty="0"/>
            <a:t>Roughly 40,000 people in the United Kingdom die annually from causes related to pollution, 9,000 of these deaths are in London alone. China has one of the highest death rates due to air pollution with 1.6 million deaths annually. </a:t>
          </a:r>
        </a:p>
        <a:p>
          <a:pPr marL="0" lvl="0" indent="0" algn="l" defTabSz="1555750">
            <a:lnSpc>
              <a:spcPct val="90000"/>
            </a:lnSpc>
            <a:spcBef>
              <a:spcPct val="0"/>
            </a:spcBef>
            <a:spcAft>
              <a:spcPct val="35000"/>
            </a:spcAft>
            <a:buNone/>
          </a:pPr>
          <a:r>
            <a:rPr lang="en-GB" sz="2400" kern="1200" dirty="0"/>
            <a:t>A necessary action needed to improve the air quality according to the royal college of physicians is to “</a:t>
          </a:r>
          <a:r>
            <a:rPr lang="en-GB" sz="2400" i="1" kern="1200" dirty="0"/>
            <a:t>monitor air pollution effectively</a:t>
          </a:r>
          <a:r>
            <a:rPr lang="en-GB" sz="2400" kern="1200" dirty="0"/>
            <a:t>” in urban areas then “</a:t>
          </a:r>
          <a:r>
            <a:rPr lang="en-GB" sz="2400" i="1" kern="1200" dirty="0"/>
            <a:t>these results should be communicated proactively to the public</a:t>
          </a:r>
          <a:r>
            <a:rPr lang="en-GB" sz="2400" kern="1200" dirty="0"/>
            <a:t>”.</a:t>
          </a:r>
        </a:p>
        <a:p>
          <a:pPr marL="0" lvl="0" indent="0" algn="l" defTabSz="1555750">
            <a:lnSpc>
              <a:spcPct val="90000"/>
            </a:lnSpc>
            <a:spcBef>
              <a:spcPct val="0"/>
            </a:spcBef>
            <a:spcAft>
              <a:spcPct val="35000"/>
            </a:spcAft>
            <a:buNone/>
          </a:pPr>
          <a:endParaRPr lang="en-GB" sz="2400" kern="1200" dirty="0"/>
        </a:p>
        <a:p>
          <a:pPr marL="0" lvl="0" indent="0" algn="l" defTabSz="1555750">
            <a:lnSpc>
              <a:spcPct val="90000"/>
            </a:lnSpc>
            <a:spcBef>
              <a:spcPct val="0"/>
            </a:spcBef>
            <a:spcAft>
              <a:spcPct val="35000"/>
            </a:spcAft>
            <a:buNone/>
          </a:pPr>
          <a:endParaRPr lang="en-GB" sz="2400" kern="1200" dirty="0"/>
        </a:p>
        <a:p>
          <a:pPr marL="0" lvl="0" indent="0" algn="l" defTabSz="1555750">
            <a:lnSpc>
              <a:spcPct val="90000"/>
            </a:lnSpc>
            <a:spcBef>
              <a:spcPct val="0"/>
            </a:spcBef>
            <a:spcAft>
              <a:spcPct val="35000"/>
            </a:spcAft>
            <a:buNone/>
          </a:pPr>
          <a:endParaRPr lang="en-GB" sz="2400" kern="1200" dirty="0"/>
        </a:p>
        <a:p>
          <a:pPr marL="0" lvl="0" indent="0" algn="l" defTabSz="1555750">
            <a:lnSpc>
              <a:spcPct val="90000"/>
            </a:lnSpc>
            <a:spcBef>
              <a:spcPct val="0"/>
            </a:spcBef>
            <a:spcAft>
              <a:spcPct val="35000"/>
            </a:spcAft>
            <a:buNone/>
          </a:pPr>
          <a:endParaRPr lang="en-GB" sz="2400" kern="1200" dirty="0"/>
        </a:p>
        <a:p>
          <a:pPr marL="0" lvl="0" indent="0" algn="l" defTabSz="1555750">
            <a:lnSpc>
              <a:spcPct val="90000"/>
            </a:lnSpc>
            <a:spcBef>
              <a:spcPct val="0"/>
            </a:spcBef>
            <a:spcAft>
              <a:spcPct val="35000"/>
            </a:spcAft>
            <a:buNone/>
          </a:pPr>
          <a:endParaRPr lang="en-GB" sz="2400" kern="1200" dirty="0"/>
        </a:p>
        <a:p>
          <a:pPr marL="0" lvl="0" indent="0" algn="l" defTabSz="1555750">
            <a:lnSpc>
              <a:spcPct val="90000"/>
            </a:lnSpc>
            <a:spcBef>
              <a:spcPct val="0"/>
            </a:spcBef>
            <a:spcAft>
              <a:spcPct val="35000"/>
            </a:spcAft>
            <a:buNone/>
          </a:pPr>
          <a:endParaRPr lang="en-GB" sz="2400" kern="1200" dirty="0"/>
        </a:p>
        <a:p>
          <a:pPr marL="0" lvl="0" indent="0" algn="l" defTabSz="1555750">
            <a:lnSpc>
              <a:spcPct val="90000"/>
            </a:lnSpc>
            <a:spcBef>
              <a:spcPct val="0"/>
            </a:spcBef>
            <a:spcAft>
              <a:spcPct val="35000"/>
            </a:spcAft>
            <a:buNone/>
          </a:pPr>
          <a:endParaRPr lang="en-GB" sz="2400" kern="1200" dirty="0"/>
        </a:p>
        <a:p>
          <a:pPr marL="0" lvl="0" indent="0" algn="l" defTabSz="1555750">
            <a:lnSpc>
              <a:spcPct val="90000"/>
            </a:lnSpc>
            <a:spcBef>
              <a:spcPct val="0"/>
            </a:spcBef>
            <a:spcAft>
              <a:spcPct val="35000"/>
            </a:spcAft>
            <a:buNone/>
          </a:pPr>
          <a:endParaRPr lang="en-GB" sz="2400" kern="1200" dirty="0"/>
        </a:p>
        <a:p>
          <a:pPr marL="0" lvl="0" indent="0" algn="l" defTabSz="1555750">
            <a:lnSpc>
              <a:spcPct val="90000"/>
            </a:lnSpc>
            <a:spcBef>
              <a:spcPct val="0"/>
            </a:spcBef>
            <a:spcAft>
              <a:spcPct val="35000"/>
            </a:spcAft>
            <a:buNone/>
          </a:pPr>
          <a:endParaRPr lang="en-GB" sz="2400" kern="1200" dirty="0"/>
        </a:p>
        <a:p>
          <a:pPr marL="0" lvl="0" indent="0" algn="l" defTabSz="1555750">
            <a:lnSpc>
              <a:spcPct val="90000"/>
            </a:lnSpc>
            <a:spcBef>
              <a:spcPct val="0"/>
            </a:spcBef>
            <a:spcAft>
              <a:spcPct val="35000"/>
            </a:spcAft>
            <a:buNone/>
          </a:pPr>
          <a:endParaRPr lang="en-GB" sz="2400" kern="1200" dirty="0"/>
        </a:p>
        <a:p>
          <a:pPr marL="0" lvl="0" indent="0" algn="l" defTabSz="1555750">
            <a:lnSpc>
              <a:spcPct val="90000"/>
            </a:lnSpc>
            <a:spcBef>
              <a:spcPct val="0"/>
            </a:spcBef>
            <a:spcAft>
              <a:spcPct val="35000"/>
            </a:spcAft>
            <a:buNone/>
          </a:pPr>
          <a:endParaRPr lang="en-GB" sz="2400" kern="1200" dirty="0"/>
        </a:p>
        <a:p>
          <a:pPr marL="0" lvl="0" indent="0" algn="l" defTabSz="1555750">
            <a:lnSpc>
              <a:spcPct val="90000"/>
            </a:lnSpc>
            <a:spcBef>
              <a:spcPct val="0"/>
            </a:spcBef>
            <a:spcAft>
              <a:spcPct val="35000"/>
            </a:spcAft>
            <a:buNone/>
          </a:pPr>
          <a:endParaRPr lang="en-GB" sz="2400" kern="1200" dirty="0"/>
        </a:p>
        <a:p>
          <a:pPr marL="0" lvl="0" indent="0" algn="l" defTabSz="1555750">
            <a:lnSpc>
              <a:spcPct val="90000"/>
            </a:lnSpc>
            <a:spcBef>
              <a:spcPct val="0"/>
            </a:spcBef>
            <a:spcAft>
              <a:spcPct val="35000"/>
            </a:spcAft>
            <a:buNone/>
          </a:pPr>
          <a:endParaRPr lang="en-GB" sz="2400" kern="1200" dirty="0"/>
        </a:p>
        <a:p>
          <a:pPr marL="0" lvl="0" indent="0" algn="l" defTabSz="1555750">
            <a:lnSpc>
              <a:spcPct val="90000"/>
            </a:lnSpc>
            <a:spcBef>
              <a:spcPct val="0"/>
            </a:spcBef>
            <a:spcAft>
              <a:spcPct val="35000"/>
            </a:spcAft>
            <a:buNone/>
          </a:pPr>
          <a:r>
            <a:rPr lang="en-GB" sz="2400" kern="1200" dirty="0"/>
            <a:t>This Major Project for my Aberystwyth University degree aims to complete this action by developing a monitoring and visualisation system for air pollution in public areas. A device installed in vehicles will take air quality measurements and match the data to a GPS location. Once the device is within range of a known WLAN it will upload the data to a server. </a:t>
          </a:r>
        </a:p>
        <a:p>
          <a:pPr marL="0" lvl="0" indent="0" algn="l" defTabSz="1555750">
            <a:lnSpc>
              <a:spcPct val="90000"/>
            </a:lnSpc>
            <a:spcBef>
              <a:spcPct val="0"/>
            </a:spcBef>
            <a:spcAft>
              <a:spcPct val="35000"/>
            </a:spcAft>
            <a:buNone/>
          </a:pPr>
          <a:r>
            <a:rPr lang="en-GB" sz="2400" kern="1200" dirty="0"/>
            <a:t>The data can then be used with the visualisation tool to educate people about the air quality in their surrounding areas. The visualisation tool will use an online map provider to show the location and an overlay of a contour plot.</a:t>
          </a:r>
        </a:p>
        <a:p>
          <a:pPr marL="0" lvl="0" indent="0" algn="l" defTabSz="1555750">
            <a:lnSpc>
              <a:spcPct val="90000"/>
            </a:lnSpc>
            <a:spcBef>
              <a:spcPct val="0"/>
            </a:spcBef>
            <a:spcAft>
              <a:spcPct val="35000"/>
            </a:spcAft>
            <a:buNone/>
          </a:pPr>
          <a:r>
            <a:rPr lang="en-GB" sz="2400" kern="1200" dirty="0"/>
            <a:t>The Raspberry Pi hardware is complete and the software is currently being developed. No work has currently been done for the visualisation tool.</a:t>
          </a:r>
        </a:p>
        <a:p>
          <a:pPr marL="0" lvl="0" indent="0" algn="l" defTabSz="1555750">
            <a:lnSpc>
              <a:spcPct val="90000"/>
            </a:lnSpc>
            <a:spcBef>
              <a:spcPct val="0"/>
            </a:spcBef>
            <a:spcAft>
              <a:spcPct val="35000"/>
            </a:spcAft>
            <a:buNone/>
          </a:pPr>
          <a:r>
            <a:rPr lang="en-GB" sz="2400" b="0" u="none" kern="1200" baseline="0" dirty="0"/>
            <a:t>Due to the extent of this project, all harmful gases cannot be measured so volatile organic compounds will be measured and a C02 approximation can be made. The project will be classed as a “</a:t>
          </a:r>
          <a:r>
            <a:rPr lang="en-GB" sz="2400" b="0" i="1" u="none" kern="1200" baseline="0" dirty="0"/>
            <a:t>proof of concept</a:t>
          </a:r>
          <a:r>
            <a:rPr lang="en-GB" sz="2400" b="0" u="none" kern="1200" baseline="0" dirty="0"/>
            <a:t>”</a:t>
          </a:r>
          <a:endParaRPr lang="en-GB" sz="2400" kern="1200" baseline="0" dirty="0"/>
        </a:p>
        <a:p>
          <a:pPr marL="0" lvl="0" indent="0" algn="l" defTabSz="1555750">
            <a:lnSpc>
              <a:spcPct val="90000"/>
            </a:lnSpc>
            <a:spcBef>
              <a:spcPct val="0"/>
            </a:spcBef>
            <a:spcAft>
              <a:spcPct val="35000"/>
            </a:spcAft>
            <a:buNone/>
          </a:pPr>
          <a:endParaRPr lang="en-GB" sz="3500" kern="1200" baseline="0" dirty="0"/>
        </a:p>
      </dsp:txBody>
      <dsp:txXfrm>
        <a:off x="0" y="8156"/>
        <a:ext cx="9146996" cy="166890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7AAA99-7FF1-49E6-831D-5BD7DB467464}">
      <dsp:nvSpPr>
        <dsp:cNvPr id="0" name=""/>
        <dsp:cNvSpPr/>
      </dsp:nvSpPr>
      <dsp:spPr>
        <a:xfrm>
          <a:off x="0" y="4924"/>
          <a:ext cx="9146996" cy="0"/>
        </a:xfrm>
        <a:prstGeom prst="line">
          <a:avLst/>
        </a:prstGeom>
        <a:solidFill>
          <a:schemeClr val="accent6">
            <a:shade val="80000"/>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9E2D1C-8F36-41A2-BA23-62F80E8C3EF0}">
      <dsp:nvSpPr>
        <dsp:cNvPr id="0" name=""/>
        <dsp:cNvSpPr/>
      </dsp:nvSpPr>
      <dsp:spPr>
        <a:xfrm>
          <a:off x="0" y="0"/>
          <a:ext cx="9146996" cy="10075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GB" sz="3500" b="1" u="none" kern="1200" dirty="0"/>
            <a:t>Technical</a:t>
          </a:r>
          <a:r>
            <a:rPr lang="en-GB" sz="3500" b="1" u="none" kern="1200" baseline="0" dirty="0"/>
            <a:t> Information</a:t>
          </a:r>
        </a:p>
        <a:p>
          <a:pPr marL="0" lvl="0" indent="0" algn="l" defTabSz="1555750">
            <a:lnSpc>
              <a:spcPct val="90000"/>
            </a:lnSpc>
            <a:spcBef>
              <a:spcPct val="0"/>
            </a:spcBef>
            <a:spcAft>
              <a:spcPct val="35000"/>
            </a:spcAft>
            <a:buNone/>
          </a:pPr>
          <a:r>
            <a:rPr lang="en-GB" sz="2400" b="0" u="none" kern="1200" baseline="0" dirty="0"/>
            <a:t>The GPS module uses a u</a:t>
          </a:r>
          <a:r>
            <a:rPr lang="en-GB" sz="2400" b="0" i="0" kern="1200" dirty="0"/>
            <a:t>niversal asynchronous receiver-transmitter (UART) protocol to communicate data to the Raspberry Pi. The Air quality sensor uses a I2C protocol to communicate with the Raspberry Pi. Both of these protocols are very well known and luckily a lot of support is available online. Having very little knowledge of hardware and protocols, the support online has pushed me in the right direction to connect the hardware up correctly and begin communicating with the components.</a:t>
          </a:r>
        </a:p>
        <a:p>
          <a:pPr marL="0" lvl="0" indent="0" algn="l" defTabSz="1555750">
            <a:lnSpc>
              <a:spcPct val="90000"/>
            </a:lnSpc>
            <a:spcBef>
              <a:spcPct val="0"/>
            </a:spcBef>
            <a:spcAft>
              <a:spcPct val="35000"/>
            </a:spcAft>
            <a:buNone/>
          </a:pPr>
          <a:endParaRPr lang="en-GB" sz="2400" b="0" i="0" kern="1200" dirty="0"/>
        </a:p>
        <a:p>
          <a:pPr marL="0" lvl="0" indent="0" algn="l" defTabSz="1555750">
            <a:lnSpc>
              <a:spcPct val="90000"/>
            </a:lnSpc>
            <a:spcBef>
              <a:spcPct val="0"/>
            </a:spcBef>
            <a:spcAft>
              <a:spcPct val="35000"/>
            </a:spcAft>
            <a:buNone/>
          </a:pPr>
          <a:endParaRPr lang="en-GB" sz="2400" b="0" i="0" kern="1200" dirty="0"/>
        </a:p>
        <a:p>
          <a:pPr marL="0" lvl="0" indent="0" algn="l" defTabSz="1555750">
            <a:lnSpc>
              <a:spcPct val="90000"/>
            </a:lnSpc>
            <a:spcBef>
              <a:spcPct val="0"/>
            </a:spcBef>
            <a:spcAft>
              <a:spcPct val="35000"/>
            </a:spcAft>
            <a:buNone/>
          </a:pPr>
          <a:endParaRPr lang="en-GB" sz="2400" b="0" i="0" kern="1200" dirty="0"/>
        </a:p>
        <a:p>
          <a:pPr marL="0" lvl="0" indent="0" algn="l" defTabSz="1555750">
            <a:lnSpc>
              <a:spcPct val="90000"/>
            </a:lnSpc>
            <a:spcBef>
              <a:spcPct val="0"/>
            </a:spcBef>
            <a:spcAft>
              <a:spcPct val="35000"/>
            </a:spcAft>
            <a:buNone/>
          </a:pPr>
          <a:endParaRPr lang="en-GB" sz="2400" b="0" i="0" kern="1200" dirty="0"/>
        </a:p>
        <a:p>
          <a:pPr marL="0" lvl="0" indent="0" algn="l" defTabSz="1555750">
            <a:lnSpc>
              <a:spcPct val="90000"/>
            </a:lnSpc>
            <a:spcBef>
              <a:spcPct val="0"/>
            </a:spcBef>
            <a:spcAft>
              <a:spcPct val="35000"/>
            </a:spcAft>
            <a:buNone/>
          </a:pPr>
          <a:endParaRPr lang="en-GB" sz="2400" b="0" i="0" kern="1200" dirty="0"/>
        </a:p>
        <a:p>
          <a:pPr marL="0" lvl="0" indent="0" algn="l" defTabSz="1555750">
            <a:lnSpc>
              <a:spcPct val="90000"/>
            </a:lnSpc>
            <a:spcBef>
              <a:spcPct val="0"/>
            </a:spcBef>
            <a:spcAft>
              <a:spcPct val="35000"/>
            </a:spcAft>
            <a:buNone/>
          </a:pPr>
          <a:endParaRPr lang="en-GB" sz="2400" b="0" i="0" kern="1200" dirty="0"/>
        </a:p>
        <a:p>
          <a:pPr marL="0" lvl="0" indent="0" algn="l" defTabSz="1555750">
            <a:lnSpc>
              <a:spcPct val="90000"/>
            </a:lnSpc>
            <a:spcBef>
              <a:spcPct val="0"/>
            </a:spcBef>
            <a:spcAft>
              <a:spcPct val="35000"/>
            </a:spcAft>
            <a:buNone/>
          </a:pPr>
          <a:endParaRPr lang="en-GB" sz="2400" b="0" i="0" kern="1200" dirty="0"/>
        </a:p>
        <a:p>
          <a:pPr marL="0" lvl="0" indent="0" algn="l" defTabSz="1555750">
            <a:lnSpc>
              <a:spcPct val="90000"/>
            </a:lnSpc>
            <a:spcBef>
              <a:spcPct val="0"/>
            </a:spcBef>
            <a:spcAft>
              <a:spcPct val="35000"/>
            </a:spcAft>
            <a:buNone/>
          </a:pPr>
          <a:endParaRPr lang="en-GB" sz="2400" b="0" i="0" kern="1200" dirty="0"/>
        </a:p>
        <a:p>
          <a:pPr marL="0" lvl="0" indent="0" algn="l" defTabSz="1555750">
            <a:lnSpc>
              <a:spcPct val="90000"/>
            </a:lnSpc>
            <a:spcBef>
              <a:spcPct val="0"/>
            </a:spcBef>
            <a:spcAft>
              <a:spcPct val="35000"/>
            </a:spcAft>
            <a:buNone/>
          </a:pPr>
          <a:endParaRPr lang="en-GB" sz="2400" b="0" i="0" kern="1200" dirty="0"/>
        </a:p>
        <a:p>
          <a:pPr marL="0" lvl="0" indent="0" algn="l" defTabSz="1555750">
            <a:lnSpc>
              <a:spcPct val="90000"/>
            </a:lnSpc>
            <a:spcBef>
              <a:spcPct val="0"/>
            </a:spcBef>
            <a:spcAft>
              <a:spcPct val="35000"/>
            </a:spcAft>
            <a:buNone/>
          </a:pPr>
          <a:endParaRPr lang="en-GB" sz="2400" b="0" i="0" kern="1200" dirty="0"/>
        </a:p>
        <a:p>
          <a:pPr marL="0" lvl="0" indent="0" algn="l" defTabSz="1555750">
            <a:lnSpc>
              <a:spcPct val="90000"/>
            </a:lnSpc>
            <a:spcBef>
              <a:spcPct val="0"/>
            </a:spcBef>
            <a:spcAft>
              <a:spcPct val="35000"/>
            </a:spcAft>
            <a:buNone/>
          </a:pPr>
          <a:endParaRPr lang="en-GB" sz="2400" b="0" i="0" kern="1200" dirty="0"/>
        </a:p>
        <a:p>
          <a:pPr marL="0" lvl="0" indent="0" algn="l" defTabSz="1555750">
            <a:lnSpc>
              <a:spcPct val="90000"/>
            </a:lnSpc>
            <a:spcBef>
              <a:spcPct val="0"/>
            </a:spcBef>
            <a:spcAft>
              <a:spcPct val="35000"/>
            </a:spcAft>
            <a:buNone/>
          </a:pPr>
          <a:endParaRPr lang="en-GB" sz="2400" b="0" i="0" kern="1200" dirty="0"/>
        </a:p>
        <a:p>
          <a:pPr marL="0" lvl="0" indent="0" algn="l" defTabSz="1555750">
            <a:lnSpc>
              <a:spcPct val="90000"/>
            </a:lnSpc>
            <a:spcBef>
              <a:spcPct val="0"/>
            </a:spcBef>
            <a:spcAft>
              <a:spcPct val="35000"/>
            </a:spcAft>
            <a:buNone/>
          </a:pPr>
          <a:endParaRPr lang="en-GB" sz="2400" b="0" i="0" kern="1200" dirty="0"/>
        </a:p>
        <a:p>
          <a:pPr marL="0" lvl="0" indent="0" algn="l" defTabSz="1555750">
            <a:lnSpc>
              <a:spcPct val="90000"/>
            </a:lnSpc>
            <a:spcBef>
              <a:spcPct val="0"/>
            </a:spcBef>
            <a:spcAft>
              <a:spcPct val="35000"/>
            </a:spcAft>
            <a:buNone/>
          </a:pPr>
          <a:endParaRPr lang="en-GB" sz="2400" b="0" i="0" kern="1200" dirty="0"/>
        </a:p>
        <a:p>
          <a:pPr marL="0" lvl="0" indent="0" algn="l" defTabSz="1555750">
            <a:lnSpc>
              <a:spcPct val="90000"/>
            </a:lnSpc>
            <a:spcBef>
              <a:spcPct val="0"/>
            </a:spcBef>
            <a:spcAft>
              <a:spcPct val="35000"/>
            </a:spcAft>
            <a:buNone/>
          </a:pPr>
          <a:endParaRPr lang="en-GB" sz="2400" b="0" i="0" kern="1200" dirty="0"/>
        </a:p>
        <a:p>
          <a:pPr marL="0" lvl="0" indent="0" algn="l" defTabSz="1555750">
            <a:lnSpc>
              <a:spcPct val="90000"/>
            </a:lnSpc>
            <a:spcBef>
              <a:spcPct val="0"/>
            </a:spcBef>
            <a:spcAft>
              <a:spcPct val="35000"/>
            </a:spcAft>
            <a:buNone/>
          </a:pPr>
          <a:endParaRPr lang="en-GB" sz="2400" b="0" i="0" kern="1200" dirty="0"/>
        </a:p>
        <a:p>
          <a:pPr marL="0" lvl="0" indent="0" algn="l" defTabSz="1555750">
            <a:lnSpc>
              <a:spcPct val="90000"/>
            </a:lnSpc>
            <a:spcBef>
              <a:spcPct val="0"/>
            </a:spcBef>
            <a:spcAft>
              <a:spcPct val="35000"/>
            </a:spcAft>
            <a:buNone/>
          </a:pPr>
          <a:r>
            <a:rPr lang="en-GB" sz="2400" b="0" u="none" kern="1200" baseline="0" dirty="0"/>
            <a:t>The Raspberry Pi is running Raspbian LITE, a lightweight GUI-free Linux distribution. This is due to the monitoring system not needing a GUI once completed. Another benefit was to increase my experience with Linux command line.</a:t>
          </a:r>
        </a:p>
        <a:p>
          <a:pPr marL="0" lvl="0" indent="0" algn="l" defTabSz="1555750">
            <a:lnSpc>
              <a:spcPct val="90000"/>
            </a:lnSpc>
            <a:spcBef>
              <a:spcPct val="0"/>
            </a:spcBef>
            <a:spcAft>
              <a:spcPct val="35000"/>
            </a:spcAft>
            <a:buNone/>
          </a:pPr>
          <a:r>
            <a:rPr lang="en-GB" sz="2400" b="0" u="none" kern="1200" baseline="0" dirty="0"/>
            <a:t>For development a samba server has been set up to use the standard client-server setup, development can be done on an operating system with a GUI over a network and then can be tested using SSH to run the software.</a:t>
          </a:r>
        </a:p>
        <a:p>
          <a:pPr marL="0" lvl="0" indent="0" algn="l" defTabSz="1555750">
            <a:lnSpc>
              <a:spcPct val="90000"/>
            </a:lnSpc>
            <a:spcBef>
              <a:spcPct val="0"/>
            </a:spcBef>
            <a:spcAft>
              <a:spcPct val="35000"/>
            </a:spcAft>
            <a:buNone/>
          </a:pPr>
          <a:r>
            <a:rPr lang="en-GB" sz="2400" b="0" u="none" kern="1200" baseline="0" dirty="0"/>
            <a:t>Two separate python scripts will be created to run the monitoring system. One will collect data from the two hardware components and save them as a file. The other script will upload the files once the device is within range of WLAN. The two scripts will automatically be run using crontab jobs.</a:t>
          </a:r>
        </a:p>
        <a:p>
          <a:pPr marL="0" lvl="0" indent="0" algn="l" defTabSz="1555750">
            <a:lnSpc>
              <a:spcPct val="90000"/>
            </a:lnSpc>
            <a:spcBef>
              <a:spcPct val="0"/>
            </a:spcBef>
            <a:spcAft>
              <a:spcPct val="35000"/>
            </a:spcAft>
            <a:buNone/>
          </a:pPr>
          <a:r>
            <a:rPr lang="en-GB" sz="2400" b="0" u="none" kern="1200" baseline="0" dirty="0"/>
            <a:t>The visualisation tool will be a web-based application using an online map provider API such as Google Maps or Open Street Map with an overlay showing the air quality levels in different locations. Planning and design for this web-based application has not yet been completed.</a:t>
          </a:r>
        </a:p>
        <a:p>
          <a:pPr marL="0" lvl="0" indent="0" algn="l" defTabSz="1555750">
            <a:lnSpc>
              <a:spcPct val="90000"/>
            </a:lnSpc>
            <a:spcBef>
              <a:spcPct val="0"/>
            </a:spcBef>
            <a:spcAft>
              <a:spcPct val="35000"/>
            </a:spcAft>
            <a:buNone/>
          </a:pPr>
          <a:endParaRPr lang="en-GB" sz="2400" b="0" u="none" kern="1200" baseline="0" dirty="0"/>
        </a:p>
      </dsp:txBody>
      <dsp:txXfrm>
        <a:off x="0" y="0"/>
        <a:ext cx="9146996" cy="100750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7AAA99-7FF1-49E6-831D-5BD7DB467464}">
      <dsp:nvSpPr>
        <dsp:cNvPr id="0" name=""/>
        <dsp:cNvSpPr/>
      </dsp:nvSpPr>
      <dsp:spPr>
        <a:xfrm>
          <a:off x="0" y="0"/>
          <a:ext cx="9146996" cy="0"/>
        </a:xfrm>
        <a:prstGeom prst="line">
          <a:avLst/>
        </a:prstGeom>
        <a:solidFill>
          <a:schemeClr val="accent6">
            <a:shade val="80000"/>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9E2D1C-8F36-41A2-BA23-62F80E8C3EF0}">
      <dsp:nvSpPr>
        <dsp:cNvPr id="0" name=""/>
        <dsp:cNvSpPr/>
      </dsp:nvSpPr>
      <dsp:spPr>
        <a:xfrm>
          <a:off x="0" y="0"/>
          <a:ext cx="9146996" cy="9515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GB" sz="3500" b="1" u="none" kern="1200" dirty="0"/>
            <a:t>Further Information</a:t>
          </a:r>
        </a:p>
        <a:p>
          <a:pPr marL="0" lvl="0" indent="0" algn="l" defTabSz="1555750">
            <a:lnSpc>
              <a:spcPct val="90000"/>
            </a:lnSpc>
            <a:spcBef>
              <a:spcPct val="0"/>
            </a:spcBef>
            <a:spcAft>
              <a:spcPct val="35000"/>
            </a:spcAft>
            <a:buNone/>
          </a:pPr>
          <a:r>
            <a:rPr lang="en-GB" sz="2400" b="0" u="none" kern="1200" dirty="0"/>
            <a:t>A blog descripting my process through the major project Is live at </a:t>
          </a:r>
          <a:r>
            <a:rPr lang="en-GB" sz="2400" b="0" u="none" kern="1200" dirty="0">
              <a:hlinkClick xmlns:r="http://schemas.openxmlformats.org/officeDocument/2006/relationships" r:id="rId1"/>
            </a:rPr>
            <a:t>http://users.aber.ac.uk/rdm10/wordpress/</a:t>
          </a:r>
          <a:r>
            <a:rPr lang="en-GB" sz="2400" b="0" u="none" kern="1200" dirty="0"/>
            <a:t> but is not updated as frequently as it should be.</a:t>
          </a:r>
        </a:p>
        <a:p>
          <a:pPr marL="0" lvl="0" indent="0" algn="l" defTabSz="1555750">
            <a:lnSpc>
              <a:spcPct val="90000"/>
            </a:lnSpc>
            <a:spcBef>
              <a:spcPct val="0"/>
            </a:spcBef>
            <a:spcAft>
              <a:spcPct val="35000"/>
            </a:spcAft>
            <a:buNone/>
          </a:pPr>
          <a:r>
            <a:rPr lang="en-GB" sz="2400" b="0" u="none" kern="1200" dirty="0"/>
            <a:t>The documents and source code are being version controlled using Git and are hosted on GitHub. The current repository is set to private but will be made public after the submission of the major project.</a:t>
          </a:r>
          <a:endParaRPr lang="en-GB" sz="2400" b="1" u="none" kern="1200" dirty="0"/>
        </a:p>
        <a:p>
          <a:pPr marL="0" lvl="0" indent="0" algn="l" defTabSz="1555750">
            <a:lnSpc>
              <a:spcPct val="90000"/>
            </a:lnSpc>
            <a:spcBef>
              <a:spcPct val="0"/>
            </a:spcBef>
            <a:spcAft>
              <a:spcPct val="35000"/>
            </a:spcAft>
            <a:buNone/>
          </a:pPr>
          <a:endParaRPr lang="en-GB" sz="2400" b="0" u="none" kern="1200" baseline="0" dirty="0"/>
        </a:p>
      </dsp:txBody>
      <dsp:txXfrm>
        <a:off x="0" y="0"/>
        <a:ext cx="9146996" cy="95157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7AAA99-7FF1-49E6-831D-5BD7DB467464}">
      <dsp:nvSpPr>
        <dsp:cNvPr id="0" name=""/>
        <dsp:cNvSpPr/>
      </dsp:nvSpPr>
      <dsp:spPr>
        <a:xfrm>
          <a:off x="0" y="0"/>
          <a:ext cx="9146996" cy="0"/>
        </a:xfrm>
        <a:prstGeom prst="line">
          <a:avLst/>
        </a:prstGeom>
        <a:solidFill>
          <a:schemeClr val="accent6">
            <a:shade val="80000"/>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9E2D1C-8F36-41A2-BA23-62F80E8C3EF0}">
      <dsp:nvSpPr>
        <dsp:cNvPr id="0" name=""/>
        <dsp:cNvSpPr/>
      </dsp:nvSpPr>
      <dsp:spPr>
        <a:xfrm>
          <a:off x="0" y="0"/>
          <a:ext cx="9146996" cy="95157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GB" sz="3500" b="1" u="none" kern="1200" dirty="0"/>
            <a:t>Remaining and Future Work</a:t>
          </a:r>
          <a:endParaRPr lang="en-GB" sz="2400" b="0" u="none" kern="1200" baseline="0" dirty="0"/>
        </a:p>
        <a:p>
          <a:pPr marL="0" lvl="0" indent="0" algn="l" defTabSz="1555750">
            <a:lnSpc>
              <a:spcPct val="90000"/>
            </a:lnSpc>
            <a:spcBef>
              <a:spcPct val="0"/>
            </a:spcBef>
            <a:spcAft>
              <a:spcPct val="35000"/>
            </a:spcAft>
            <a:buNone/>
          </a:pPr>
          <a:r>
            <a:rPr lang="en-GB" sz="2400" b="0" u="none" kern="1200" baseline="0" dirty="0"/>
            <a:t>The software development for the Raspberry Pi device is almost complete, there was a problem with the hardware connection to the air quality sensor but this has since been fixed and development can continue. The python script to upload the files to the server has not been completed yet and needs to be created.</a:t>
          </a:r>
        </a:p>
        <a:p>
          <a:pPr marL="0" lvl="0" indent="0" algn="l" defTabSz="1555750">
            <a:lnSpc>
              <a:spcPct val="90000"/>
            </a:lnSpc>
            <a:spcBef>
              <a:spcPct val="0"/>
            </a:spcBef>
            <a:spcAft>
              <a:spcPct val="35000"/>
            </a:spcAft>
            <a:buNone/>
          </a:pPr>
          <a:r>
            <a:rPr lang="en-GB" sz="2400" b="0" u="none" kern="1200" baseline="0" dirty="0"/>
            <a:t>Either a database or file storage server needs to be created to upload the data collected from the Raspberry Pi device.</a:t>
          </a:r>
        </a:p>
        <a:p>
          <a:pPr marL="0" lvl="0" indent="0" algn="l" defTabSz="1555750">
            <a:lnSpc>
              <a:spcPct val="90000"/>
            </a:lnSpc>
            <a:spcBef>
              <a:spcPct val="0"/>
            </a:spcBef>
            <a:spcAft>
              <a:spcPct val="35000"/>
            </a:spcAft>
            <a:buNone/>
          </a:pPr>
          <a:r>
            <a:rPr lang="en-GB" sz="2400" b="0" u="none" kern="1200" baseline="0" dirty="0"/>
            <a:t>The development of the web-based visualisation application has not been started. Research needs to be conducted into the API’s that can be used. The site will be hosted within my /</a:t>
          </a:r>
          <a:r>
            <a:rPr lang="en-GB" sz="2400" b="0" u="none" kern="1200" baseline="0" dirty="0" err="1"/>
            <a:t>public_html</a:t>
          </a:r>
          <a:r>
            <a:rPr lang="en-GB" sz="2400" b="0" u="none" kern="1200" baseline="0" dirty="0"/>
            <a:t>/ directory that Aberystwyth University hosts.</a:t>
          </a:r>
        </a:p>
        <a:p>
          <a:pPr marL="0" lvl="0" indent="0" algn="l" defTabSz="1555750">
            <a:lnSpc>
              <a:spcPct val="90000"/>
            </a:lnSpc>
            <a:spcBef>
              <a:spcPct val="0"/>
            </a:spcBef>
            <a:spcAft>
              <a:spcPct val="35000"/>
            </a:spcAft>
            <a:buNone/>
          </a:pPr>
          <a:r>
            <a:rPr lang="en-GB" sz="2400" b="0" u="none" kern="1200" baseline="0" dirty="0"/>
            <a:t>Future work that could be completed after the Major Project submission could be to add additional sensors onto the Raspberry Pi device to detect harmful gases and not just TVOC (total volatile organic compounds). The data could be used in future with machine learning techniques to estimate the pollution in areas that data hasn’t been collected.</a:t>
          </a:r>
        </a:p>
        <a:p>
          <a:pPr marL="0" lvl="0" indent="0" algn="l" defTabSz="1555750">
            <a:lnSpc>
              <a:spcPct val="90000"/>
            </a:lnSpc>
            <a:spcBef>
              <a:spcPct val="0"/>
            </a:spcBef>
            <a:spcAft>
              <a:spcPct val="35000"/>
            </a:spcAft>
            <a:buNone/>
          </a:pPr>
          <a:endParaRPr lang="en-GB" sz="2400" b="0" u="none" kern="1200" baseline="0" dirty="0"/>
        </a:p>
      </dsp:txBody>
      <dsp:txXfrm>
        <a:off x="0" y="0"/>
        <a:ext cx="9146996" cy="95157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7AAA99-7FF1-49E6-831D-5BD7DB467464}">
      <dsp:nvSpPr>
        <dsp:cNvPr id="0" name=""/>
        <dsp:cNvSpPr/>
      </dsp:nvSpPr>
      <dsp:spPr>
        <a:xfrm>
          <a:off x="0" y="3156"/>
          <a:ext cx="9146996" cy="0"/>
        </a:xfrm>
        <a:prstGeom prst="line">
          <a:avLst/>
        </a:prstGeom>
        <a:solidFill>
          <a:schemeClr val="accent6">
            <a:shade val="80000"/>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9E2D1C-8F36-41A2-BA23-62F80E8C3EF0}">
      <dsp:nvSpPr>
        <dsp:cNvPr id="0" name=""/>
        <dsp:cNvSpPr/>
      </dsp:nvSpPr>
      <dsp:spPr>
        <a:xfrm>
          <a:off x="0" y="0"/>
          <a:ext cx="9146996" cy="6457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GB" sz="3500" b="1" u="none" kern="1200" dirty="0"/>
            <a:t>References</a:t>
          </a:r>
          <a:endParaRPr lang="en-GB" sz="3500" b="1" u="none" kern="1200" baseline="0" dirty="0"/>
        </a:p>
        <a:p>
          <a:pPr marL="0" lvl="0" indent="0" algn="l" defTabSz="1555750">
            <a:lnSpc>
              <a:spcPct val="90000"/>
            </a:lnSpc>
            <a:spcBef>
              <a:spcPct val="0"/>
            </a:spcBef>
            <a:spcAft>
              <a:spcPct val="35000"/>
            </a:spcAft>
            <a:buNone/>
          </a:pPr>
          <a:r>
            <a:rPr lang="en-GB" sz="2400" b="0" u="none" kern="1200" dirty="0"/>
            <a:t>UK Map image, </a:t>
          </a:r>
          <a:r>
            <a:rPr lang="en-GB" sz="2400" kern="1200" dirty="0"/>
            <a:t>Accessed – 07/03/2018</a:t>
          </a:r>
          <a:r>
            <a:rPr lang="en-GB" sz="2400" b="0" u="none" kern="1200" dirty="0"/>
            <a:t> - </a:t>
          </a:r>
          <a:r>
            <a:rPr lang="en-GB" sz="2400" kern="1200" dirty="0">
              <a:hlinkClick xmlns:r="http://schemas.openxmlformats.org/officeDocument/2006/relationships" r:id="rId1"/>
            </a:rPr>
            <a:t>https://pixabay.com/en/uk-england-country-map-london-2178613/</a:t>
          </a:r>
          <a:endParaRPr lang="en-GB" sz="2400" kern="1200" dirty="0"/>
        </a:p>
        <a:p>
          <a:pPr marL="0" lvl="0" indent="0" algn="l" defTabSz="1555750">
            <a:lnSpc>
              <a:spcPct val="90000"/>
            </a:lnSpc>
            <a:spcBef>
              <a:spcPct val="0"/>
            </a:spcBef>
            <a:spcAft>
              <a:spcPct val="35000"/>
            </a:spcAft>
            <a:buNone/>
          </a:pPr>
          <a:endParaRPr lang="en-GB" sz="2400" kern="1200" dirty="0"/>
        </a:p>
        <a:p>
          <a:pPr marL="0" lvl="0" indent="0" algn="l" defTabSz="1555750">
            <a:lnSpc>
              <a:spcPct val="90000"/>
            </a:lnSpc>
            <a:spcBef>
              <a:spcPct val="0"/>
            </a:spcBef>
            <a:spcAft>
              <a:spcPct val="35000"/>
            </a:spcAft>
            <a:buNone/>
          </a:pPr>
          <a:r>
            <a:rPr lang="en-GB" sz="2400" kern="1200" dirty="0"/>
            <a:t>The Royal College of Physicians (Published 2016) - </a:t>
          </a:r>
          <a:r>
            <a:rPr lang="en-GB" sz="2400" i="1" kern="1200" dirty="0">
              <a:hlinkClick xmlns:r="http://schemas.openxmlformats.org/officeDocument/2006/relationships" r:id="rId2"/>
            </a:rPr>
            <a:t>Every breath we take: the lifelong impact of air pollution</a:t>
          </a:r>
          <a:r>
            <a:rPr lang="en-GB" sz="2400" kern="1200" dirty="0"/>
            <a:t>, Accessed – 01/02/2018 </a:t>
          </a:r>
          <a:r>
            <a:rPr lang="en-GB" sz="2400" kern="1200" dirty="0">
              <a:hlinkClick xmlns:r="http://schemas.openxmlformats.org/officeDocument/2006/relationships" r:id="rId3"/>
            </a:rPr>
            <a:t>https://www.rcplondon.ac.uk/projects/outputs/every-breath-we-take-lifelong-impact-air-pollution</a:t>
          </a:r>
          <a:endParaRPr lang="en-GB" sz="2400" kern="1200" dirty="0"/>
        </a:p>
        <a:p>
          <a:pPr marL="0" lvl="0" indent="0" algn="l" defTabSz="1555750">
            <a:lnSpc>
              <a:spcPct val="90000"/>
            </a:lnSpc>
            <a:spcBef>
              <a:spcPct val="0"/>
            </a:spcBef>
            <a:spcAft>
              <a:spcPct val="35000"/>
            </a:spcAft>
            <a:buNone/>
          </a:pPr>
          <a:endParaRPr lang="en-GB" sz="2400" kern="1200" dirty="0"/>
        </a:p>
        <a:p>
          <a:pPr marL="0" lvl="0" indent="0" algn="l" defTabSz="1555750">
            <a:lnSpc>
              <a:spcPct val="90000"/>
            </a:lnSpc>
            <a:spcBef>
              <a:spcPct val="0"/>
            </a:spcBef>
            <a:spcAft>
              <a:spcPct val="35000"/>
            </a:spcAft>
            <a:buNone/>
          </a:pPr>
          <a:r>
            <a:rPr lang="en-GB" sz="2400" kern="1200" dirty="0"/>
            <a:t>Google Developers (2018), </a:t>
          </a:r>
          <a:r>
            <a:rPr lang="en-GB" sz="2400" i="1" kern="1200" dirty="0"/>
            <a:t>Google Maps APIs,</a:t>
          </a:r>
          <a:r>
            <a:rPr lang="en-GB" sz="2400" kern="1200" dirty="0"/>
            <a:t> Accessed 11 Feb. 2018 </a:t>
          </a:r>
          <a:r>
            <a:rPr lang="en-GB" sz="2400" kern="1200" dirty="0">
              <a:hlinkClick xmlns:r="http://schemas.openxmlformats.org/officeDocument/2006/relationships" r:id="rId4"/>
            </a:rPr>
            <a:t>https://developers.google.com/maps/</a:t>
          </a:r>
          <a:r>
            <a:rPr lang="en-GB" sz="2400" kern="1200" dirty="0"/>
            <a:t> </a:t>
          </a:r>
        </a:p>
        <a:p>
          <a:pPr marL="0" lvl="0" indent="0" algn="l" defTabSz="1555750">
            <a:lnSpc>
              <a:spcPct val="90000"/>
            </a:lnSpc>
            <a:spcBef>
              <a:spcPct val="0"/>
            </a:spcBef>
            <a:spcAft>
              <a:spcPct val="35000"/>
            </a:spcAft>
            <a:buNone/>
          </a:pPr>
          <a:endParaRPr lang="en-GB" sz="2400" kern="1200" dirty="0"/>
        </a:p>
        <a:p>
          <a:pPr marL="0" lvl="0" indent="0" algn="l" defTabSz="1555750">
            <a:lnSpc>
              <a:spcPct val="90000"/>
            </a:lnSpc>
            <a:spcBef>
              <a:spcPct val="0"/>
            </a:spcBef>
            <a:spcAft>
              <a:spcPct val="35000"/>
            </a:spcAft>
            <a:buNone/>
          </a:pPr>
          <a:r>
            <a:rPr lang="en-GB" sz="2400" kern="1200" dirty="0"/>
            <a:t>Wiki.openstreetmap.org. (2018). </a:t>
          </a:r>
          <a:r>
            <a:rPr lang="en-GB" sz="2400" i="1" kern="1200" dirty="0"/>
            <a:t>API v0.6 - OpenStreetMap Wiki</a:t>
          </a:r>
          <a:r>
            <a:rPr lang="en-GB" sz="2400" kern="1200" dirty="0"/>
            <a:t>, Accessed –  01/02/2018 </a:t>
          </a:r>
          <a:r>
            <a:rPr lang="en-GB" sz="2400" kern="1200" dirty="0">
              <a:hlinkClick xmlns:r="http://schemas.openxmlformats.org/officeDocument/2006/relationships" r:id="rId5"/>
            </a:rPr>
            <a:t>https://wiki.openstreetmap.org/wiki/API_v0.6</a:t>
          </a:r>
          <a:r>
            <a:rPr lang="en-GB" sz="2400" kern="1200" dirty="0"/>
            <a:t> </a:t>
          </a:r>
          <a:r>
            <a:rPr lang="en-GB" sz="2400" b="0" u="none" kern="1200" baseline="0" dirty="0"/>
            <a:t>.</a:t>
          </a:r>
        </a:p>
        <a:p>
          <a:pPr marL="0" lvl="0" indent="0" algn="l" defTabSz="1555750">
            <a:lnSpc>
              <a:spcPct val="90000"/>
            </a:lnSpc>
            <a:spcBef>
              <a:spcPct val="0"/>
            </a:spcBef>
            <a:spcAft>
              <a:spcPct val="35000"/>
            </a:spcAft>
            <a:buNone/>
          </a:pPr>
          <a:endParaRPr lang="en-GB" sz="2400" b="0" u="none" kern="1200" baseline="0" dirty="0"/>
        </a:p>
      </dsp:txBody>
      <dsp:txXfrm>
        <a:off x="0" y="0"/>
        <a:ext cx="9146996" cy="645791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29779E-3175-4006-B392-D122894AEC03}" type="datetimeFigureOut">
              <a:rPr lang="en-GB" smtClean="0"/>
              <a:t>08/03/2018</a:t>
            </a:fld>
            <a:endParaRPr lang="en-GB"/>
          </a:p>
        </p:txBody>
      </p:sp>
      <p:sp>
        <p:nvSpPr>
          <p:cNvPr id="4" name="Slide Image Placeholder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7C1501-6E03-4850-927A-A3B75EA0A56E}" type="slidenum">
              <a:rPr lang="en-GB" smtClean="0"/>
              <a:t>‹#›</a:t>
            </a:fld>
            <a:endParaRPr lang="en-GB"/>
          </a:p>
        </p:txBody>
      </p:sp>
    </p:spTree>
    <p:extLst>
      <p:ext uri="{BB962C8B-B14F-4D97-AF65-F5344CB8AC3E}">
        <p14:creationId xmlns:p14="http://schemas.microsoft.com/office/powerpoint/2010/main" val="228109850"/>
      </p:ext>
    </p:extLst>
  </p:cSld>
  <p:clrMap bg1="lt1" tx1="dk1" bg2="lt2" tx2="dk2" accent1="accent1" accent2="accent2" accent3="accent3" accent4="accent4" accent5="accent5" accent6="accent6" hlink="hlink" folHlink="folHlink"/>
  <p:notesStyle>
    <a:lvl1pPr marL="0" algn="l" defTabSz="1816090" rtl="0" eaLnBrk="1" latinLnBrk="0" hangingPunct="1">
      <a:defRPr sz="2383" kern="1200">
        <a:solidFill>
          <a:schemeClr val="tx1"/>
        </a:solidFill>
        <a:latin typeface="+mn-lt"/>
        <a:ea typeface="+mn-ea"/>
        <a:cs typeface="+mn-cs"/>
      </a:defRPr>
    </a:lvl1pPr>
    <a:lvl2pPr marL="908045" algn="l" defTabSz="1816090" rtl="0" eaLnBrk="1" latinLnBrk="0" hangingPunct="1">
      <a:defRPr sz="2383" kern="1200">
        <a:solidFill>
          <a:schemeClr val="tx1"/>
        </a:solidFill>
        <a:latin typeface="+mn-lt"/>
        <a:ea typeface="+mn-ea"/>
        <a:cs typeface="+mn-cs"/>
      </a:defRPr>
    </a:lvl2pPr>
    <a:lvl3pPr marL="1816090" algn="l" defTabSz="1816090" rtl="0" eaLnBrk="1" latinLnBrk="0" hangingPunct="1">
      <a:defRPr sz="2383" kern="1200">
        <a:solidFill>
          <a:schemeClr val="tx1"/>
        </a:solidFill>
        <a:latin typeface="+mn-lt"/>
        <a:ea typeface="+mn-ea"/>
        <a:cs typeface="+mn-cs"/>
      </a:defRPr>
    </a:lvl3pPr>
    <a:lvl4pPr marL="2724135" algn="l" defTabSz="1816090" rtl="0" eaLnBrk="1" latinLnBrk="0" hangingPunct="1">
      <a:defRPr sz="2383" kern="1200">
        <a:solidFill>
          <a:schemeClr val="tx1"/>
        </a:solidFill>
        <a:latin typeface="+mn-lt"/>
        <a:ea typeface="+mn-ea"/>
        <a:cs typeface="+mn-cs"/>
      </a:defRPr>
    </a:lvl4pPr>
    <a:lvl5pPr marL="3632180" algn="l" defTabSz="1816090" rtl="0" eaLnBrk="1" latinLnBrk="0" hangingPunct="1">
      <a:defRPr sz="2383" kern="1200">
        <a:solidFill>
          <a:schemeClr val="tx1"/>
        </a:solidFill>
        <a:latin typeface="+mn-lt"/>
        <a:ea typeface="+mn-ea"/>
        <a:cs typeface="+mn-cs"/>
      </a:defRPr>
    </a:lvl5pPr>
    <a:lvl6pPr marL="4540225" algn="l" defTabSz="1816090" rtl="0" eaLnBrk="1" latinLnBrk="0" hangingPunct="1">
      <a:defRPr sz="2383" kern="1200">
        <a:solidFill>
          <a:schemeClr val="tx1"/>
        </a:solidFill>
        <a:latin typeface="+mn-lt"/>
        <a:ea typeface="+mn-ea"/>
        <a:cs typeface="+mn-cs"/>
      </a:defRPr>
    </a:lvl6pPr>
    <a:lvl7pPr marL="5448270" algn="l" defTabSz="1816090" rtl="0" eaLnBrk="1" latinLnBrk="0" hangingPunct="1">
      <a:defRPr sz="2383" kern="1200">
        <a:solidFill>
          <a:schemeClr val="tx1"/>
        </a:solidFill>
        <a:latin typeface="+mn-lt"/>
        <a:ea typeface="+mn-ea"/>
        <a:cs typeface="+mn-cs"/>
      </a:defRPr>
    </a:lvl7pPr>
    <a:lvl8pPr marL="6356314" algn="l" defTabSz="1816090" rtl="0" eaLnBrk="1" latinLnBrk="0" hangingPunct="1">
      <a:defRPr sz="2383" kern="1200">
        <a:solidFill>
          <a:schemeClr val="tx1"/>
        </a:solidFill>
        <a:latin typeface="+mn-lt"/>
        <a:ea typeface="+mn-ea"/>
        <a:cs typeface="+mn-cs"/>
      </a:defRPr>
    </a:lvl8pPr>
    <a:lvl9pPr marL="7264359" algn="l" defTabSz="1816090" rtl="0" eaLnBrk="1" latinLnBrk="0" hangingPunct="1">
      <a:defRPr sz="238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F7C1501-6E03-4850-927A-A3B75EA0A56E}" type="slidenum">
              <a:rPr lang="en-GB" smtClean="0"/>
              <a:t>1</a:t>
            </a:fld>
            <a:endParaRPr lang="en-GB"/>
          </a:p>
        </p:txBody>
      </p:sp>
    </p:spTree>
    <p:extLst>
      <p:ext uri="{BB962C8B-B14F-4D97-AF65-F5344CB8AC3E}">
        <p14:creationId xmlns:p14="http://schemas.microsoft.com/office/powerpoint/2010/main" val="2786598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D606A7-98D0-4E9E-899B-40A4E2F9A255}" type="datetimeFigureOut">
              <a:rPr lang="en-GB" smtClean="0"/>
              <a:t>08/03/2018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BE3CAA-D7C1-4505-B09F-CB0877956085}" type="slidenum">
              <a:rPr lang="en-GB" smtClean="0"/>
              <a:t>‹#›</a:t>
            </a:fld>
            <a:endParaRPr lang="en-GB"/>
          </a:p>
        </p:txBody>
      </p:sp>
    </p:spTree>
    <p:extLst>
      <p:ext uri="{BB962C8B-B14F-4D97-AF65-F5344CB8AC3E}">
        <p14:creationId xmlns:p14="http://schemas.microsoft.com/office/powerpoint/2010/main" val="1878825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D606A7-98D0-4E9E-899B-40A4E2F9A255}" type="datetimeFigureOut">
              <a:rPr lang="en-GB" smtClean="0"/>
              <a:t>08/03/2018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BE3CAA-D7C1-4505-B09F-CB0877956085}" type="slidenum">
              <a:rPr lang="en-GB" smtClean="0"/>
              <a:t>‹#›</a:t>
            </a:fld>
            <a:endParaRPr lang="en-GB"/>
          </a:p>
        </p:txBody>
      </p:sp>
    </p:spTree>
    <p:extLst>
      <p:ext uri="{BB962C8B-B14F-4D97-AF65-F5344CB8AC3E}">
        <p14:creationId xmlns:p14="http://schemas.microsoft.com/office/powerpoint/2010/main" val="489172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D606A7-98D0-4E9E-899B-40A4E2F9A255}" type="datetimeFigureOut">
              <a:rPr lang="en-GB" smtClean="0"/>
              <a:t>08/03/2018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BE3CAA-D7C1-4505-B09F-CB0877956085}" type="slidenum">
              <a:rPr lang="en-GB" smtClean="0"/>
              <a:t>‹#›</a:t>
            </a:fld>
            <a:endParaRPr lang="en-GB"/>
          </a:p>
        </p:txBody>
      </p:sp>
    </p:spTree>
    <p:extLst>
      <p:ext uri="{BB962C8B-B14F-4D97-AF65-F5344CB8AC3E}">
        <p14:creationId xmlns:p14="http://schemas.microsoft.com/office/powerpoint/2010/main" val="1464902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D606A7-98D0-4E9E-899B-40A4E2F9A255}" type="datetimeFigureOut">
              <a:rPr lang="en-GB" smtClean="0"/>
              <a:t>08/03/2018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BE3CAA-D7C1-4505-B09F-CB0877956085}" type="slidenum">
              <a:rPr lang="en-GB" smtClean="0"/>
              <a:t>‹#›</a:t>
            </a:fld>
            <a:endParaRPr lang="en-GB"/>
          </a:p>
        </p:txBody>
      </p:sp>
    </p:spTree>
    <p:extLst>
      <p:ext uri="{BB962C8B-B14F-4D97-AF65-F5344CB8AC3E}">
        <p14:creationId xmlns:p14="http://schemas.microsoft.com/office/powerpoint/2010/main" val="3151858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D606A7-98D0-4E9E-899B-40A4E2F9A255}" type="datetimeFigureOut">
              <a:rPr lang="en-GB" smtClean="0"/>
              <a:t>08/03/2018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BE3CAA-D7C1-4505-B09F-CB0877956085}" type="slidenum">
              <a:rPr lang="en-GB" smtClean="0"/>
              <a:t>‹#›</a:t>
            </a:fld>
            <a:endParaRPr lang="en-GB"/>
          </a:p>
        </p:txBody>
      </p:sp>
    </p:spTree>
    <p:extLst>
      <p:ext uri="{BB962C8B-B14F-4D97-AF65-F5344CB8AC3E}">
        <p14:creationId xmlns:p14="http://schemas.microsoft.com/office/powerpoint/2010/main" val="4105328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D606A7-98D0-4E9E-899B-40A4E2F9A255}" type="datetimeFigureOut">
              <a:rPr lang="en-GB" smtClean="0"/>
              <a:t>08/03/2018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BE3CAA-D7C1-4505-B09F-CB0877956085}" type="slidenum">
              <a:rPr lang="en-GB" smtClean="0"/>
              <a:t>‹#›</a:t>
            </a:fld>
            <a:endParaRPr lang="en-GB"/>
          </a:p>
        </p:txBody>
      </p:sp>
    </p:spTree>
    <p:extLst>
      <p:ext uri="{BB962C8B-B14F-4D97-AF65-F5344CB8AC3E}">
        <p14:creationId xmlns:p14="http://schemas.microsoft.com/office/powerpoint/2010/main" val="2530249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D606A7-98D0-4E9E-899B-40A4E2F9A255}" type="datetimeFigureOut">
              <a:rPr lang="en-GB" smtClean="0"/>
              <a:t>08/03/2018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BBE3CAA-D7C1-4505-B09F-CB0877956085}" type="slidenum">
              <a:rPr lang="en-GB" smtClean="0"/>
              <a:t>‹#›</a:t>
            </a:fld>
            <a:endParaRPr lang="en-GB"/>
          </a:p>
        </p:txBody>
      </p:sp>
    </p:spTree>
    <p:extLst>
      <p:ext uri="{BB962C8B-B14F-4D97-AF65-F5344CB8AC3E}">
        <p14:creationId xmlns:p14="http://schemas.microsoft.com/office/powerpoint/2010/main" val="1795886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D606A7-98D0-4E9E-899B-40A4E2F9A255}" type="datetimeFigureOut">
              <a:rPr lang="en-GB" smtClean="0"/>
              <a:t>08/03/2018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BBE3CAA-D7C1-4505-B09F-CB0877956085}" type="slidenum">
              <a:rPr lang="en-GB" smtClean="0"/>
              <a:t>‹#›</a:t>
            </a:fld>
            <a:endParaRPr lang="en-GB"/>
          </a:p>
        </p:txBody>
      </p:sp>
    </p:spTree>
    <p:extLst>
      <p:ext uri="{BB962C8B-B14F-4D97-AF65-F5344CB8AC3E}">
        <p14:creationId xmlns:p14="http://schemas.microsoft.com/office/powerpoint/2010/main" val="3915036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D606A7-98D0-4E9E-899B-40A4E2F9A255}" type="datetimeFigureOut">
              <a:rPr lang="en-GB" smtClean="0"/>
              <a:t>08/03/2018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BBE3CAA-D7C1-4505-B09F-CB0877956085}" type="slidenum">
              <a:rPr lang="en-GB" smtClean="0"/>
              <a:t>‹#›</a:t>
            </a:fld>
            <a:endParaRPr lang="en-GB"/>
          </a:p>
        </p:txBody>
      </p:sp>
    </p:spTree>
    <p:extLst>
      <p:ext uri="{BB962C8B-B14F-4D97-AF65-F5344CB8AC3E}">
        <p14:creationId xmlns:p14="http://schemas.microsoft.com/office/powerpoint/2010/main" val="3240655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C9D606A7-98D0-4E9E-899B-40A4E2F9A255}" type="datetimeFigureOut">
              <a:rPr lang="en-GB" smtClean="0"/>
              <a:t>08/03/2018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BE3CAA-D7C1-4505-B09F-CB0877956085}" type="slidenum">
              <a:rPr lang="en-GB" smtClean="0"/>
              <a:t>‹#›</a:t>
            </a:fld>
            <a:endParaRPr lang="en-GB"/>
          </a:p>
        </p:txBody>
      </p:sp>
    </p:spTree>
    <p:extLst>
      <p:ext uri="{BB962C8B-B14F-4D97-AF65-F5344CB8AC3E}">
        <p14:creationId xmlns:p14="http://schemas.microsoft.com/office/powerpoint/2010/main" val="3376792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Edit Master text styles</a:t>
            </a:r>
          </a:p>
        </p:txBody>
      </p:sp>
      <p:sp>
        <p:nvSpPr>
          <p:cNvPr id="5" name="Date Placeholder 4"/>
          <p:cNvSpPr>
            <a:spLocks noGrp="1"/>
          </p:cNvSpPr>
          <p:nvPr>
            <p:ph type="dt" sz="half" idx="10"/>
          </p:nvPr>
        </p:nvSpPr>
        <p:spPr/>
        <p:txBody>
          <a:bodyPr/>
          <a:lstStyle/>
          <a:p>
            <a:fld id="{C9D606A7-98D0-4E9E-899B-40A4E2F9A255}" type="datetimeFigureOut">
              <a:rPr lang="en-GB" smtClean="0"/>
              <a:t>08/03/2018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BE3CAA-D7C1-4505-B09F-CB0877956085}" type="slidenum">
              <a:rPr lang="en-GB" smtClean="0"/>
              <a:t>‹#›</a:t>
            </a:fld>
            <a:endParaRPr lang="en-GB"/>
          </a:p>
        </p:txBody>
      </p:sp>
    </p:spTree>
    <p:extLst>
      <p:ext uri="{BB962C8B-B14F-4D97-AF65-F5344CB8AC3E}">
        <p14:creationId xmlns:p14="http://schemas.microsoft.com/office/powerpoint/2010/main" val="3554312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C9D606A7-98D0-4E9E-899B-40A4E2F9A255}" type="datetimeFigureOut">
              <a:rPr lang="en-GB" smtClean="0"/>
              <a:t>08/03/2018</a:t>
            </a:fld>
            <a:endParaRPr lang="en-GB"/>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5BBE3CAA-D7C1-4505-B09F-CB0877956085}" type="slidenum">
              <a:rPr lang="en-GB" smtClean="0"/>
              <a:t>‹#›</a:t>
            </a:fld>
            <a:endParaRPr lang="en-GB"/>
          </a:p>
        </p:txBody>
      </p:sp>
    </p:spTree>
    <p:extLst>
      <p:ext uri="{BB962C8B-B14F-4D97-AF65-F5344CB8AC3E}">
        <p14:creationId xmlns:p14="http://schemas.microsoft.com/office/powerpoint/2010/main" val="210497339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diagramColors" Target="../diagrams/colors2.xml"/><Relationship Id="rId18" Type="http://schemas.openxmlformats.org/officeDocument/2006/relationships/diagramColors" Target="../diagrams/colors3.xml"/><Relationship Id="rId26" Type="http://schemas.openxmlformats.org/officeDocument/2006/relationships/diagramLayout" Target="../diagrams/layout5.xml"/><Relationship Id="rId3" Type="http://schemas.openxmlformats.org/officeDocument/2006/relationships/image" Target="../media/image1.png"/><Relationship Id="rId21" Type="http://schemas.openxmlformats.org/officeDocument/2006/relationships/diagramLayout" Target="../diagrams/layout4.xml"/><Relationship Id="rId7" Type="http://schemas.openxmlformats.org/officeDocument/2006/relationships/diagramColors" Target="../diagrams/colors1.xml"/><Relationship Id="rId12" Type="http://schemas.openxmlformats.org/officeDocument/2006/relationships/diagramQuickStyle" Target="../diagrams/quickStyle2.xml"/><Relationship Id="rId17" Type="http://schemas.openxmlformats.org/officeDocument/2006/relationships/diagramQuickStyle" Target="../diagrams/quickStyle3.xml"/><Relationship Id="rId25" Type="http://schemas.openxmlformats.org/officeDocument/2006/relationships/diagramData" Target="../diagrams/data5.xml"/><Relationship Id="rId2" Type="http://schemas.openxmlformats.org/officeDocument/2006/relationships/notesSlide" Target="../notesSlides/notesSlide1.xml"/><Relationship Id="rId16" Type="http://schemas.openxmlformats.org/officeDocument/2006/relationships/diagramLayout" Target="../diagrams/layout3.xml"/><Relationship Id="rId20" Type="http://schemas.openxmlformats.org/officeDocument/2006/relationships/diagramData" Target="../diagrams/data4.xml"/><Relationship Id="rId29" Type="http://schemas.microsoft.com/office/2007/relationships/diagramDrawing" Target="../diagrams/drawing5.xml"/><Relationship Id="rId1" Type="http://schemas.openxmlformats.org/officeDocument/2006/relationships/slideLayout" Target="../slideLayouts/slideLayout1.xml"/><Relationship Id="rId6" Type="http://schemas.openxmlformats.org/officeDocument/2006/relationships/diagramQuickStyle" Target="../diagrams/quickStyle1.xml"/><Relationship Id="rId11" Type="http://schemas.openxmlformats.org/officeDocument/2006/relationships/diagramLayout" Target="../diagrams/layout2.xml"/><Relationship Id="rId24" Type="http://schemas.microsoft.com/office/2007/relationships/diagramDrawing" Target="../diagrams/drawing4.xml"/><Relationship Id="rId5" Type="http://schemas.openxmlformats.org/officeDocument/2006/relationships/diagramLayout" Target="../diagrams/layout1.xml"/><Relationship Id="rId15" Type="http://schemas.openxmlformats.org/officeDocument/2006/relationships/diagramData" Target="../diagrams/data3.xml"/><Relationship Id="rId23" Type="http://schemas.openxmlformats.org/officeDocument/2006/relationships/diagramColors" Target="../diagrams/colors4.xml"/><Relationship Id="rId28" Type="http://schemas.openxmlformats.org/officeDocument/2006/relationships/diagramColors" Target="../diagrams/colors5.xml"/><Relationship Id="rId10" Type="http://schemas.openxmlformats.org/officeDocument/2006/relationships/diagramData" Target="../diagrams/data2.xml"/><Relationship Id="rId19" Type="http://schemas.microsoft.com/office/2007/relationships/diagramDrawing" Target="../diagrams/drawing3.xml"/><Relationship Id="rId4" Type="http://schemas.openxmlformats.org/officeDocument/2006/relationships/diagramData" Target="../diagrams/data1.xml"/><Relationship Id="rId9" Type="http://schemas.openxmlformats.org/officeDocument/2006/relationships/image" Target="../media/image2.png"/><Relationship Id="rId14" Type="http://schemas.microsoft.com/office/2007/relationships/diagramDrawing" Target="../diagrams/drawing2.xml"/><Relationship Id="rId22" Type="http://schemas.openxmlformats.org/officeDocument/2006/relationships/diagramQuickStyle" Target="../diagrams/quickStyle4.xml"/><Relationship Id="rId27" Type="http://schemas.openxmlformats.org/officeDocument/2006/relationships/diagramQuickStyle" Target="../diagrams/quickStyle5.xml"/><Relationship Id="rId30"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alpha val="21000"/>
                <a:lumMod val="0"/>
                <a:lumOff val="100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Ribbon: Tilted Up 2">
            <a:extLst>
              <a:ext uri="{FF2B5EF4-FFF2-40B4-BE49-F238E27FC236}">
                <a16:creationId xmlns:a16="http://schemas.microsoft.com/office/drawing/2014/main" id="{6F9BB74E-A056-4864-B1E7-E57B7AB3C424}"/>
              </a:ext>
            </a:extLst>
          </p:cNvPr>
          <p:cNvSpPr/>
          <p:nvPr/>
        </p:nvSpPr>
        <p:spPr>
          <a:xfrm>
            <a:off x="3505200" y="342900"/>
            <a:ext cx="23202900" cy="2672867"/>
          </a:xfrm>
          <a:prstGeom prst="ribbon2">
            <a:avLst>
              <a:gd name="adj1" fmla="val 16667"/>
              <a:gd name="adj2" fmla="val 70690"/>
            </a:avLst>
          </a:prstGeom>
          <a:effectLst>
            <a:glow rad="228600">
              <a:schemeClr val="accent6">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b="1">
              <a:ln w="22225">
                <a:solidFill>
                  <a:schemeClr val="accent2"/>
                </a:solidFill>
                <a:prstDash val="solid"/>
              </a:ln>
              <a:solidFill>
                <a:schemeClr val="accent2">
                  <a:lumMod val="40000"/>
                  <a:lumOff val="60000"/>
                </a:schemeClr>
              </a:solidFill>
            </a:endParaRPr>
          </a:p>
        </p:txBody>
      </p:sp>
      <p:sp>
        <p:nvSpPr>
          <p:cNvPr id="5" name="Rectangle 4">
            <a:extLst>
              <a:ext uri="{FF2B5EF4-FFF2-40B4-BE49-F238E27FC236}">
                <a16:creationId xmlns:a16="http://schemas.microsoft.com/office/drawing/2014/main" id="{D616467B-69B2-47CC-8E53-38B986CA2E4B}"/>
              </a:ext>
            </a:extLst>
          </p:cNvPr>
          <p:cNvSpPr/>
          <p:nvPr/>
        </p:nvSpPr>
        <p:spPr>
          <a:xfrm>
            <a:off x="6853506" y="79133"/>
            <a:ext cx="16568201" cy="1542542"/>
          </a:xfrm>
          <a:prstGeom prst="rect">
            <a:avLst/>
          </a:prstGeom>
          <a:noFill/>
        </p:spPr>
        <p:txBody>
          <a:bodyPr wrap="square" lIns="64585" tIns="32292" rIns="64585" bIns="32292" numCol="1">
            <a:spAutoFit/>
          </a:bodyPr>
          <a:lstStyle/>
          <a:p>
            <a:pPr algn="ctr"/>
            <a:r>
              <a:rPr lang="en-US" sz="9600" dirty="0">
                <a:ln w="0"/>
                <a:effectLst>
                  <a:outerShdw blurRad="38100" dist="19050" dir="2700000" algn="tl" rotWithShape="0">
                    <a:schemeClr val="dk1">
                      <a:alpha val="40000"/>
                    </a:schemeClr>
                  </a:outerShdw>
                </a:effectLst>
              </a:rPr>
              <a:t>Air Quality Mapping</a:t>
            </a:r>
          </a:p>
        </p:txBody>
      </p:sp>
      <p:sp>
        <p:nvSpPr>
          <p:cNvPr id="6" name="Rectangle 5">
            <a:extLst>
              <a:ext uri="{FF2B5EF4-FFF2-40B4-BE49-F238E27FC236}">
                <a16:creationId xmlns:a16="http://schemas.microsoft.com/office/drawing/2014/main" id="{A94DFFB1-61B6-4583-85D5-30711E883802}"/>
              </a:ext>
            </a:extLst>
          </p:cNvPr>
          <p:cNvSpPr/>
          <p:nvPr/>
        </p:nvSpPr>
        <p:spPr>
          <a:xfrm>
            <a:off x="13462532" y="1527942"/>
            <a:ext cx="3350149" cy="1077218"/>
          </a:xfrm>
          <a:prstGeom prst="rect">
            <a:avLst/>
          </a:prstGeom>
        </p:spPr>
        <p:txBody>
          <a:bodyPr wrap="square">
            <a:spAutoFit/>
          </a:bodyPr>
          <a:lstStyle/>
          <a:p>
            <a:pPr algn="ctr"/>
            <a:r>
              <a:rPr lang="en-US" sz="3200" dirty="0">
                <a:ln w="0"/>
                <a:effectLst>
                  <a:outerShdw blurRad="38100" dist="19050" dir="2700000" algn="tl" rotWithShape="0">
                    <a:schemeClr val="dk1">
                      <a:alpha val="40000"/>
                    </a:schemeClr>
                  </a:outerShdw>
                </a:effectLst>
              </a:rPr>
              <a:t>Robert Mouncer</a:t>
            </a:r>
          </a:p>
          <a:p>
            <a:pPr algn="ctr"/>
            <a:r>
              <a:rPr lang="en-US" sz="3200" dirty="0">
                <a:ln w="0"/>
                <a:effectLst>
                  <a:outerShdw blurRad="38100" dist="19050" dir="2700000" algn="tl" rotWithShape="0">
                    <a:schemeClr val="dk1">
                      <a:alpha val="40000"/>
                    </a:schemeClr>
                  </a:outerShdw>
                </a:effectLst>
              </a:rPr>
              <a:t>rdm10@aber.ac.uk</a:t>
            </a:r>
            <a:endParaRPr lang="en-US" sz="5400" dirty="0">
              <a:ln w="0"/>
              <a:effectLst>
                <a:outerShdw blurRad="38100" dist="19050" dir="2700000" algn="tl" rotWithShape="0">
                  <a:schemeClr val="dk1">
                    <a:alpha val="40000"/>
                  </a:schemeClr>
                </a:outerShdw>
              </a:effectLst>
            </a:endParaRPr>
          </a:p>
        </p:txBody>
      </p:sp>
      <p:pic>
        <p:nvPicPr>
          <p:cNvPr id="1026" name="Picture 2" descr="Uk, England, Country, Map, London, United Kingdom">
            <a:extLst>
              <a:ext uri="{FF2B5EF4-FFF2-40B4-BE49-F238E27FC236}">
                <a16:creationId xmlns:a16="http://schemas.microsoft.com/office/drawing/2014/main" id="{7F0C8CDD-7734-4D34-9CFC-33F3867F10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69369" y="0"/>
            <a:ext cx="2260600" cy="36576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Uk, England, Country, Map, London, United Kingdom">
            <a:extLst>
              <a:ext uri="{FF2B5EF4-FFF2-40B4-BE49-F238E27FC236}">
                <a16:creationId xmlns:a16="http://schemas.microsoft.com/office/drawing/2014/main" id="{3822A369-122B-4400-B6D1-D337101B48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44" y="0"/>
            <a:ext cx="2260600" cy="36576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Diagram 14">
            <a:extLst>
              <a:ext uri="{FF2B5EF4-FFF2-40B4-BE49-F238E27FC236}">
                <a16:creationId xmlns:a16="http://schemas.microsoft.com/office/drawing/2014/main" id="{60FF2B44-0E99-4A6C-A3DB-B971AC077BA6}"/>
              </a:ext>
            </a:extLst>
          </p:cNvPr>
          <p:cNvGraphicFramePr/>
          <p:nvPr>
            <p:extLst>
              <p:ext uri="{D42A27DB-BD31-4B8C-83A1-F6EECF244321}">
                <p14:modId xmlns:p14="http://schemas.microsoft.com/office/powerpoint/2010/main" val="1022848512"/>
              </p:ext>
            </p:extLst>
          </p:nvPr>
        </p:nvGraphicFramePr>
        <p:xfrm>
          <a:off x="472370" y="3963987"/>
          <a:ext cx="9146996" cy="1670540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1" name="Picture 20">
            <a:extLst>
              <a:ext uri="{FF2B5EF4-FFF2-40B4-BE49-F238E27FC236}">
                <a16:creationId xmlns:a16="http://schemas.microsoft.com/office/drawing/2014/main" id="{32B9D45F-9F10-4CC0-8D65-D3A5805EED8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09301" y="8330725"/>
            <a:ext cx="5708866" cy="6278077"/>
          </a:xfrm>
          <a:prstGeom prst="rect">
            <a:avLst/>
          </a:prstGeom>
        </p:spPr>
      </p:pic>
      <p:graphicFrame>
        <p:nvGraphicFramePr>
          <p:cNvPr id="25" name="Diagram 24">
            <a:extLst>
              <a:ext uri="{FF2B5EF4-FFF2-40B4-BE49-F238E27FC236}">
                <a16:creationId xmlns:a16="http://schemas.microsoft.com/office/drawing/2014/main" id="{60576679-A72D-48F8-8D96-C9104C59A322}"/>
              </a:ext>
            </a:extLst>
          </p:cNvPr>
          <p:cNvGraphicFramePr/>
          <p:nvPr>
            <p:extLst>
              <p:ext uri="{D42A27DB-BD31-4B8C-83A1-F6EECF244321}">
                <p14:modId xmlns:p14="http://schemas.microsoft.com/office/powerpoint/2010/main" val="1176759109"/>
              </p:ext>
            </p:extLst>
          </p:nvPr>
        </p:nvGraphicFramePr>
        <p:xfrm>
          <a:off x="10530530" y="3049591"/>
          <a:ext cx="9146996" cy="10084905"/>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34" name="Diagram 33">
            <a:extLst>
              <a:ext uri="{FF2B5EF4-FFF2-40B4-BE49-F238E27FC236}">
                <a16:creationId xmlns:a16="http://schemas.microsoft.com/office/drawing/2014/main" id="{DD4C0A7B-12FA-4205-8AB1-3E438097D62A}"/>
              </a:ext>
            </a:extLst>
          </p:cNvPr>
          <p:cNvGraphicFramePr/>
          <p:nvPr>
            <p:extLst>
              <p:ext uri="{D42A27DB-BD31-4B8C-83A1-F6EECF244321}">
                <p14:modId xmlns:p14="http://schemas.microsoft.com/office/powerpoint/2010/main" val="3798802607"/>
              </p:ext>
            </p:extLst>
          </p:nvPr>
        </p:nvGraphicFramePr>
        <p:xfrm>
          <a:off x="20588690" y="11153664"/>
          <a:ext cx="9146996" cy="9515731"/>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aphicFrame>
        <p:nvGraphicFramePr>
          <p:cNvPr id="12" name="Diagram 11">
            <a:extLst>
              <a:ext uri="{FF2B5EF4-FFF2-40B4-BE49-F238E27FC236}">
                <a16:creationId xmlns:a16="http://schemas.microsoft.com/office/drawing/2014/main" id="{859A51B3-F493-492C-995E-9D98D7C2F657}"/>
              </a:ext>
            </a:extLst>
          </p:cNvPr>
          <p:cNvGraphicFramePr/>
          <p:nvPr>
            <p:extLst>
              <p:ext uri="{D42A27DB-BD31-4B8C-83A1-F6EECF244321}">
                <p14:modId xmlns:p14="http://schemas.microsoft.com/office/powerpoint/2010/main" val="4080356074"/>
              </p:ext>
            </p:extLst>
          </p:nvPr>
        </p:nvGraphicFramePr>
        <p:xfrm>
          <a:off x="20588690" y="3963987"/>
          <a:ext cx="9146996" cy="9515731"/>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p:graphicFrame>
        <p:nvGraphicFramePr>
          <p:cNvPr id="14" name="Diagram 13">
            <a:extLst>
              <a:ext uri="{FF2B5EF4-FFF2-40B4-BE49-F238E27FC236}">
                <a16:creationId xmlns:a16="http://schemas.microsoft.com/office/drawing/2014/main" id="{71BB4781-68CE-4C54-9C34-CC32D95DB331}"/>
              </a:ext>
            </a:extLst>
          </p:cNvPr>
          <p:cNvGraphicFramePr/>
          <p:nvPr>
            <p:extLst>
              <p:ext uri="{D42A27DB-BD31-4B8C-83A1-F6EECF244321}">
                <p14:modId xmlns:p14="http://schemas.microsoft.com/office/powerpoint/2010/main" val="1148554395"/>
              </p:ext>
            </p:extLst>
          </p:nvPr>
        </p:nvGraphicFramePr>
        <p:xfrm>
          <a:off x="20588690" y="14427938"/>
          <a:ext cx="9146996" cy="6464223"/>
        </p:xfrm>
        <a:graphic>
          <a:graphicData uri="http://schemas.openxmlformats.org/drawingml/2006/diagram">
            <dgm:relIds xmlns:dgm="http://schemas.openxmlformats.org/drawingml/2006/diagram" xmlns:r="http://schemas.openxmlformats.org/officeDocument/2006/relationships" r:dm="rId25" r:lo="rId26" r:qs="rId27" r:cs="rId28"/>
          </a:graphicData>
        </a:graphic>
      </p:graphicFrame>
      <p:pic>
        <p:nvPicPr>
          <p:cNvPr id="24" name="Picture 23">
            <a:extLst>
              <a:ext uri="{FF2B5EF4-FFF2-40B4-BE49-F238E27FC236}">
                <a16:creationId xmlns:a16="http://schemas.microsoft.com/office/drawing/2014/main" id="{D7C61316-18BD-4699-B1B6-91F2D09B27DA}"/>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0530530" y="7100663"/>
            <a:ext cx="8217400" cy="6379055"/>
          </a:xfrm>
          <a:prstGeom prst="rect">
            <a:avLst/>
          </a:prstGeom>
        </p:spPr>
      </p:pic>
    </p:spTree>
    <p:extLst>
      <p:ext uri="{BB962C8B-B14F-4D97-AF65-F5344CB8AC3E}">
        <p14:creationId xmlns:p14="http://schemas.microsoft.com/office/powerpoint/2010/main" val="15472582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816</TotalTime>
  <Words>899</Words>
  <Application>Microsoft Office PowerPoint</Application>
  <PresentationFormat>Custom</PresentationFormat>
  <Paragraphs>63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David Mouncer [rdm10]</dc:creator>
  <cp:lastModifiedBy>Robert David Mouncer [rdm10]</cp:lastModifiedBy>
  <cp:revision>36</cp:revision>
  <dcterms:created xsi:type="dcterms:W3CDTF">2018-03-07T15:08:38Z</dcterms:created>
  <dcterms:modified xsi:type="dcterms:W3CDTF">2018-03-08T20:53:05Z</dcterms:modified>
</cp:coreProperties>
</file>