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of you had heard of Git and/or GitHub prior to this event?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of you have no clue what you signed up for but someone told you would be a good idea?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of you have used the console and/or terminal before?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of you have already created a GitHub account?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of you have already installed Git onto your computer?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I’m going to walk you through the basics of Git and GitHub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the end of this presentation, you will have a GitHub account and will have cloned your first repository with Git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powerpoint will be made available via GitHub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e56a86c8a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e56a86c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key concept is “Snapshots”. Takes a “picture” of the code at a given point in time.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56a86c8a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56a86c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Commit is how you create a Snapshot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56a86c8a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e56a86c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code is a unique identifier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56a86c8a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e56a86c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56a86c8a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e56a86c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56a86c8a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56a86c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e56a86c8a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e56a86c8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56a86c8a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56a86c8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56a86c8a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56a86c8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56a86c8a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e56a86c8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e56a86c8a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e56a86c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56a86c8a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56a86c8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c96915bc6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c96915bc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96915bc6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96915bc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96915bc6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96915b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96915bc6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96915b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96915bc6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96915bc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get into Git and GitHub, I want to touch on version control.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is how programmers keep their jobs….Just kidding. Kind of.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allows us to track changes in code by author and time.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also allows us to revert to a previous state, aka “version”, of the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might do this for many reasons, but a common scenario could be changing something that causes the code “break”.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96915bc6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c96915bc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is a version control system. By far the most popular and widely-used.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56a86c8a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56a86c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5B6DC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unfoldingsoftwar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join?source=header-hom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github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slideshare.net/HubSpot/git-101-git-and-github-for-beginner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training.github.com/kit/downloads/github-git-cheat-sheet.pdf" TargetMode="External"/><Relationship Id="rId4" Type="http://schemas.openxmlformats.org/officeDocument/2006/relationships/hyperlink" Target="https://www.howtogeek.com/180167/htg-explains-what-is-github-and-what-do-geeks-use-it-for/" TargetMode="External"/><Relationship Id="rId5" Type="http://schemas.openxmlformats.org/officeDocument/2006/relationships/hyperlink" Target="https://www.linkedin.com/company/unfolding-softwar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-scm.com/download/mac" TargetMode="External"/><Relationship Id="rId4" Type="http://schemas.openxmlformats.org/officeDocument/2006/relationships/hyperlink" Target="https://git-scm.com/download/wi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github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Getting started with Git and GitHub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40250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Presented by: Austin Scholl @UnfoldingSoftw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Key Concepts: Snapshots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71900" y="1919075"/>
            <a:ext cx="82221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The means by which Git keeps track of your code history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Essentially records what all your files look like at a given point in time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You decide when to take a Snapshot and of what files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Have the ability to go back to visit any Snapshot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Key Concepts: Commit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71900" y="1919075"/>
            <a:ext cx="82221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The act of creating a Snapshot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Can be a noun or verb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Char char="○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“I committed the code”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Char char="○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“I just made a new commit”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A project is the culmination of Commits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Key Concepts: Commit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71900" y="1919075"/>
            <a:ext cx="82221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Commits contain three pieces of information: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AutoNum type="alphaLcPeriod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Information about how the files changed from the previous Snapshot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AutoNum type="alphaLcPeriod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A reference to the Commit that came before it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Char char="■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Called the </a:t>
            </a: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“</a:t>
            </a:r>
            <a:r>
              <a:rPr b="1" lang="en">
                <a:solidFill>
                  <a:srgbClr val="5B6DCD"/>
                </a:solidFill>
                <a:latin typeface="Lucida Sans"/>
                <a:ea typeface="Lucida Sans"/>
                <a:cs typeface="Lucida Sans"/>
                <a:sym typeface="Lucida Sans"/>
              </a:rPr>
              <a:t>parent-commit</a:t>
            </a: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”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AutoNum type="alphaLcPeriod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A </a:t>
            </a:r>
            <a:r>
              <a:rPr b="1" lang="en">
                <a:solidFill>
                  <a:srgbClr val="5B6DCD"/>
                </a:solidFill>
                <a:latin typeface="Lucida Sans"/>
                <a:ea typeface="Lucida Sans"/>
                <a:cs typeface="Lucida Sans"/>
                <a:sym typeface="Lucida Sans"/>
              </a:rPr>
              <a:t>hash code</a:t>
            </a: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 name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Char char="■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Will look something like: fb2dec5069fc6776c80b3ad6b7cbde3cade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Key Concepts: Repositories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71900" y="1919075"/>
            <a:ext cx="82221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Often shortened to ‘</a:t>
            </a:r>
            <a:r>
              <a:rPr b="1" lang="en">
                <a:solidFill>
                  <a:srgbClr val="5B6DCD"/>
                </a:solidFill>
                <a:latin typeface="Lucida Sans"/>
                <a:ea typeface="Lucida Sans"/>
                <a:cs typeface="Lucida Sans"/>
                <a:sym typeface="Lucida Sans"/>
              </a:rPr>
              <a:t>repo</a:t>
            </a: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’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A collection of all the files and the history of those files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Char char="○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Consists of all your commits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Char char="○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Place where all your hard work is stored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Key Concepts: Repositories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471900" y="1919075"/>
            <a:ext cx="82221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Can live on a local machine and/or a remote server(GitHub)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The act of copying a repository from a remote server is called ‘</a:t>
            </a:r>
            <a:r>
              <a:rPr b="1" lang="en">
                <a:solidFill>
                  <a:srgbClr val="5B6DCD"/>
                </a:solidFill>
                <a:latin typeface="Lucida Sans"/>
                <a:ea typeface="Lucida Sans"/>
                <a:cs typeface="Lucida Sans"/>
                <a:sym typeface="Lucida Sans"/>
              </a:rPr>
              <a:t>cloning</a:t>
            </a: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’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Cloning from a remote server allows remote teams to work together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Key Concepts: Repositories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71900" y="1919075"/>
            <a:ext cx="82221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The process of downloading commits that don’t exist on your machine from a remote server is called ‘</a:t>
            </a:r>
            <a:r>
              <a:rPr b="1" lang="en">
                <a:solidFill>
                  <a:srgbClr val="5B6DCD"/>
                </a:solidFill>
                <a:latin typeface="Lucida Sans"/>
                <a:ea typeface="Lucida Sans"/>
                <a:cs typeface="Lucida Sans"/>
                <a:sym typeface="Lucida Sans"/>
              </a:rPr>
              <a:t>pulling</a:t>
            </a: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’ changes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The process of adding your local changes to the remote repository is called ‘</a:t>
            </a:r>
            <a:r>
              <a:rPr b="1" lang="en">
                <a:solidFill>
                  <a:srgbClr val="5B6DCD"/>
                </a:solidFill>
                <a:latin typeface="Lucida Sans"/>
                <a:ea typeface="Lucida Sans"/>
                <a:cs typeface="Lucida Sans"/>
                <a:sym typeface="Lucida Sans"/>
              </a:rPr>
              <a:t>pushing</a:t>
            </a: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’</a:t>
            </a: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 changes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Key Concepts: Branches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60950" y="2571750"/>
            <a:ext cx="8222100" cy="17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All commits in git live on some branch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There can be many branches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The main branch in a project is called the </a:t>
            </a:r>
            <a:r>
              <a:rPr b="1" lang="en">
                <a:solidFill>
                  <a:srgbClr val="5B6DCD"/>
                </a:solidFill>
                <a:latin typeface="Lucida Sans"/>
                <a:ea typeface="Lucida Sans"/>
                <a:cs typeface="Lucida Sans"/>
                <a:sym typeface="Lucida Sans"/>
              </a:rPr>
              <a:t>master</a:t>
            </a: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 branch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Key Concepts: Branches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460950" y="2571750"/>
            <a:ext cx="82221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When you want to make any changes to your project you make a new branch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Key Concepts: Merging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460950" y="2571750"/>
            <a:ext cx="82221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Once you are done with your feature, you </a:t>
            </a:r>
            <a:r>
              <a:rPr b="1" lang="en">
                <a:solidFill>
                  <a:srgbClr val="5B6DCD"/>
                </a:solidFill>
                <a:latin typeface="Lucida Sans"/>
                <a:ea typeface="Lucida Sans"/>
                <a:cs typeface="Lucida Sans"/>
                <a:sym typeface="Lucida Sans"/>
              </a:rPr>
              <a:t>merge </a:t>
            </a: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it back into master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How do you make a commit?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471900" y="1919075"/>
            <a:ext cx="82221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The process: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Char char="○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Make some changes to a file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Char char="○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Use the ‘</a:t>
            </a:r>
            <a:r>
              <a:rPr b="1" lang="en">
                <a:solidFill>
                  <a:srgbClr val="5B6DCD"/>
                </a:solidFill>
                <a:latin typeface="Lucida Sans"/>
                <a:ea typeface="Lucida Sans"/>
                <a:cs typeface="Lucida Sans"/>
                <a:sym typeface="Lucida Sans"/>
              </a:rPr>
              <a:t>git add</a:t>
            </a: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’ command to put the file onto the </a:t>
            </a:r>
            <a:r>
              <a:rPr b="1" lang="en">
                <a:solidFill>
                  <a:srgbClr val="5B6DCD"/>
                </a:solidFill>
                <a:latin typeface="Lucida Sans"/>
                <a:ea typeface="Lucida Sans"/>
                <a:cs typeface="Lucida Sans"/>
                <a:sym typeface="Lucida Sans"/>
              </a:rPr>
              <a:t>staging environment</a:t>
            </a:r>
            <a:endParaRPr b="1">
              <a:solidFill>
                <a:srgbClr val="5B6DCD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Char char="○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Use the ‘</a:t>
            </a:r>
            <a:r>
              <a:rPr b="1" lang="en">
                <a:solidFill>
                  <a:srgbClr val="5B6DCD"/>
                </a:solidFill>
                <a:latin typeface="Lucida Sans"/>
                <a:ea typeface="Lucida Sans"/>
                <a:cs typeface="Lucida Sans"/>
                <a:sym typeface="Lucida Sans"/>
              </a:rPr>
              <a:t>git commit</a:t>
            </a: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’ command to create a new commit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Background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525350" y="2571750"/>
            <a:ext cx="8222100" cy="14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Eleven Fifty Academy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Salesforce Pathfinder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Unfolding Software - </a:t>
            </a:r>
            <a:r>
              <a:rPr b="1" lang="en" u="sng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www.unfoldingsoftware.com</a:t>
            </a:r>
            <a:endParaRPr b="1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GitHub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1" name="Google Shape;181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Developer Platform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Social Networking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Resume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 u="sng">
                <a:solidFill>
                  <a:srgbClr val="FFFFFF"/>
                </a:solidFill>
                <a:highlight>
                  <a:schemeClr val="accent2"/>
                </a:highlight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Sign-Up</a:t>
            </a:r>
            <a:r>
              <a:rPr b="1" lang="en">
                <a:solidFill>
                  <a:srgbClr val="FFFFFF"/>
                </a:solidFill>
                <a:highlight>
                  <a:schemeClr val="accent2"/>
                </a:highlight>
                <a:latin typeface="Lucida Sans"/>
                <a:ea typeface="Lucida Sans"/>
                <a:cs typeface="Lucida Sans"/>
                <a:sym typeface="Lucida Sans"/>
              </a:rPr>
              <a:t> (link)</a:t>
            </a:r>
            <a:endParaRPr b="1">
              <a:solidFill>
                <a:srgbClr val="FFFFFF"/>
              </a:solidFill>
              <a:highlight>
                <a:schemeClr val="accent2"/>
              </a:highlight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Lucida Sans"/>
              <a:buChar char="●"/>
            </a:pPr>
            <a:r>
              <a:rPr b="1" lang="en">
                <a:solidFill>
                  <a:srgbClr val="FFFFFF"/>
                </a:solidFill>
                <a:highlight>
                  <a:srgbClr val="5B6DCD"/>
                </a:highlight>
                <a:latin typeface="Lucida Sans"/>
                <a:ea typeface="Lucida Sans"/>
                <a:cs typeface="Lucida Sans"/>
                <a:sym typeface="Lucida Sans"/>
              </a:rPr>
              <a:t>Professional Username</a:t>
            </a:r>
            <a:endParaRPr b="1">
              <a:solidFill>
                <a:srgbClr val="FFFFFF"/>
              </a:solidFill>
              <a:highlight>
                <a:srgbClr val="5B6DCD"/>
              </a:highlight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What is GitHub?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471900" y="1919075"/>
            <a:ext cx="82221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●"/>
            </a:pPr>
            <a:r>
              <a:rPr b="1" lang="en" u="sng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www.github.com</a:t>
            </a:r>
            <a:endParaRPr b="1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Largest web-based git repository hosting service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Char char="○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Aka, hosts ‘</a:t>
            </a:r>
            <a:r>
              <a:rPr b="1" lang="en">
                <a:solidFill>
                  <a:srgbClr val="5B6DCD"/>
                </a:solidFill>
                <a:latin typeface="Lucida Sans"/>
                <a:ea typeface="Lucida Sans"/>
                <a:cs typeface="Lucida Sans"/>
                <a:sym typeface="Lucida Sans"/>
              </a:rPr>
              <a:t>remote repositories</a:t>
            </a: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’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Allows for code collaboration with anyone online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Adds extra functionality on top of git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Char char="○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UI, documentation, bug tracking, feature requests, pull requests, etc.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Credits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471900" y="1919075"/>
            <a:ext cx="82221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HubSpot Software Engineer, Meghan Nelson: </a:t>
            </a:r>
            <a:r>
              <a:rPr b="1" lang="en" sz="1100" u="sng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https://www.slideshare.net/HubSpot/git-101-git-and-github-for-beginners</a:t>
            </a:r>
            <a:endParaRPr b="1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Additional Resources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471900" y="1919075"/>
            <a:ext cx="68697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Official git site and tutorial: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Lucida Sans"/>
              <a:buChar char="○"/>
            </a:pPr>
            <a:r>
              <a:rPr b="1" lang="en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https://git-scm.com/</a:t>
            </a:r>
            <a:endParaRPr b="1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GitHub guides: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Lucida Sans"/>
              <a:buChar char="○"/>
            </a:pPr>
            <a:r>
              <a:rPr b="1" lang="en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https://guides.github.com/</a:t>
            </a:r>
            <a:endParaRPr b="1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Command cheatsheet: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Lucida Sans"/>
              <a:buChar char="○"/>
            </a:pPr>
            <a:r>
              <a:rPr b="1" lang="en" u="sng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https://training.github.com/kit/downloads/github-git-cheat-sheet.pdf</a:t>
            </a:r>
            <a:endParaRPr b="1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How To Geek GitHub Tutorial: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Lucida Sans"/>
              <a:buChar char="○"/>
            </a:pPr>
            <a:r>
              <a:rPr b="1" lang="en" sz="1200" u="sng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  <a:hlinkClick r:id="rId4"/>
              </a:rPr>
              <a:t>https://www.howtogeek.com/180167/htg-explains-what-is-github-and-what-do-geeks-use-it-for/</a:t>
            </a:r>
            <a:endParaRPr b="1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Unfolding Software LinkedIn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Lucida Sans"/>
              <a:buChar char="○"/>
            </a:pPr>
            <a:r>
              <a:rPr b="1" lang="en" sz="1200" u="sng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  <a:hlinkClick r:id="rId5"/>
              </a:rPr>
              <a:t>https://www.linkedin.com/company/unfolding-software/</a:t>
            </a:r>
            <a:endParaRPr b="1" sz="1200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Overview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Install git and create a GitHub account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What is git?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How does git work?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What is GitHub?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Quick example using Git and GitHub</a:t>
            </a:r>
            <a:endParaRPr b="1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Install git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Linux (Debian)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Char char="○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- </a:t>
            </a:r>
            <a:r>
              <a:rPr lang="en">
                <a:latin typeface="Lucida Sans"/>
                <a:ea typeface="Lucida Sans"/>
                <a:cs typeface="Lucida Sans"/>
                <a:sym typeface="Lucida Sans"/>
              </a:rPr>
              <a:t>Command:</a:t>
            </a: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 sudo apt-get install git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Linux (Fedora)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ida Sans"/>
              <a:buChar char="○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- </a:t>
            </a:r>
            <a:r>
              <a:rPr lang="en">
                <a:latin typeface="Lucida Sans"/>
                <a:ea typeface="Lucida Sans"/>
                <a:cs typeface="Lucida Sans"/>
                <a:sym typeface="Lucida Sans"/>
              </a:rPr>
              <a:t>Command:</a:t>
            </a: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 sudo yum install git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Mac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Sans"/>
              <a:buChar char="○"/>
            </a:pPr>
            <a:r>
              <a:rPr b="1" lang="en" u="sng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https://git-scm.com/download/mac</a:t>
            </a:r>
            <a:endParaRPr b="1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Windows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Sans"/>
              <a:buChar char="○"/>
            </a:pPr>
            <a:r>
              <a:rPr b="1" lang="en" u="sng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  <a:hlinkClick r:id="rId4"/>
              </a:rPr>
              <a:t>https://git-scm.com/download/win</a:t>
            </a:r>
            <a:endParaRPr b="1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Create GitHub account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●"/>
            </a:pPr>
            <a:r>
              <a:rPr b="1" lang="en" u="sng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www.github.com</a:t>
            </a:r>
            <a:endParaRPr b="1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Free public AND private repositories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What is version control?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A system that keeps records of your changes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Allows for collaborative development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Allows you to know who made what changes and when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 u="sng">
                <a:latin typeface="Lucida Sans"/>
                <a:ea typeface="Lucida Sans"/>
                <a:cs typeface="Lucida Sans"/>
                <a:sym typeface="Lucida Sans"/>
              </a:rPr>
              <a:t>Allows you to revert any changes and go back to a previous state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What is git?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Git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Started in 2005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Created by Linus Torvald, the creator of Linux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Git isn’t the only version control system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Lucida Sans"/>
              <a:buChar char="○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Mercurial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Font typeface="Lucida Sans"/>
              <a:buChar char="○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subversion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How does Git work</a:t>
            </a: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?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71900" y="2571750"/>
            <a:ext cx="82221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Can be complicated at first but there are a few key concepts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ida Sans"/>
              <a:buChar char="●"/>
            </a:pPr>
            <a:r>
              <a:rPr b="1" lang="en">
                <a:latin typeface="Lucida Sans"/>
                <a:ea typeface="Lucida Sans"/>
                <a:cs typeface="Lucida Sans"/>
                <a:sym typeface="Lucida Sans"/>
              </a:rPr>
              <a:t>Important git terminology in the following slides are </a:t>
            </a:r>
            <a:r>
              <a:rPr b="1" lang="en">
                <a:solidFill>
                  <a:srgbClr val="5B6DCD"/>
                </a:solidFill>
                <a:latin typeface="Lucida Sans"/>
                <a:ea typeface="Lucida Sans"/>
                <a:cs typeface="Lucida Sans"/>
                <a:sym typeface="Lucida Sans"/>
              </a:rPr>
              <a:t>blue</a:t>
            </a:r>
            <a:endParaRPr b="1">
              <a:solidFill>
                <a:srgbClr val="5B6DCD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