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331" r:id="rId3"/>
    <p:sldId id="330" r:id="rId5"/>
    <p:sldId id="332" r:id="rId6"/>
    <p:sldId id="336" r:id="rId7"/>
    <p:sldId id="339" r:id="rId8"/>
    <p:sldId id="337" r:id="rId9"/>
    <p:sldId id="413" r:id="rId10"/>
    <p:sldId id="347" r:id="rId11"/>
    <p:sldId id="363" r:id="rId12"/>
    <p:sldId id="378" r:id="rId13"/>
    <p:sldId id="380" r:id="rId14"/>
    <p:sldId id="446" r:id="rId15"/>
    <p:sldId id="448" r:id="rId16"/>
    <p:sldId id="449" r:id="rId17"/>
    <p:sldId id="452" r:id="rId18"/>
    <p:sldId id="453" r:id="rId19"/>
    <p:sldId id="457" r:id="rId20"/>
    <p:sldId id="458" r:id="rId21"/>
    <p:sldId id="459" r:id="rId22"/>
    <p:sldId id="462" r:id="rId23"/>
    <p:sldId id="463" r:id="rId24"/>
    <p:sldId id="465" r:id="rId25"/>
    <p:sldId id="466" r:id="rId26"/>
    <p:sldId id="33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626" y="78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CSF-LAB4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  <a:endParaRPr lang="zh-CN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  <a:endParaRPr lang="zh-CN" altLang="en-US" sz="40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  <a:endParaRPr lang="en-US" altLang="zh-CN" sz="16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  <a:endParaRPr lang="en-US" altLang="zh-CN" sz="1600" b="1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  <a:endParaRPr lang="zh-CN" altLang="en-US" sz="2400" b="1" kern="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  <a:endParaRPr lang="en-US" altLang="zh-CN" sz="1600" b="1" u="sng" kern="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  <a:endParaRPr lang="en-US" altLang="zh-CN" sz="1600" kern="0" dirty="0"/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  <a:endParaRPr lang="en-US" altLang="zh-CN" sz="1600" b="1" kern="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6790" y="366102"/>
            <a:ext cx="869371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6715" y="1279525"/>
            <a:ext cx="8320405" cy="50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实验步骤：</a:t>
            </a:r>
            <a:endParaRPr lang="en-US" altLang="zh-CN" sz="24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）使用</a:t>
            </a:r>
            <a:r>
              <a:rPr lang="en-US" altLang="zh-CN" sz="2000" kern="0" dirty="0" err="1"/>
              <a:t>readelf</a:t>
            </a:r>
            <a:r>
              <a:rPr lang="zh-CN" altLang="en-US" sz="2000" kern="0" dirty="0"/>
              <a:t>和</a:t>
            </a:r>
            <a:r>
              <a:rPr lang="en-US" altLang="zh-CN" sz="2000" kern="0" dirty="0" err="1"/>
              <a:t>objdump</a:t>
            </a:r>
            <a:r>
              <a:rPr lang="zh-CN" altLang="en-US" sz="2000" kern="0" dirty="0"/>
              <a:t>工具，首先确定</a:t>
            </a:r>
            <a:r>
              <a:rPr lang="en-US" altLang="zh-CN" sz="2000" kern="0" dirty="0" err="1"/>
              <a:t>printf</a:t>
            </a:r>
            <a:r>
              <a:rPr lang="zh-CN" altLang="en-US" sz="2000" kern="0" dirty="0"/>
              <a:t>（具体为</a:t>
            </a:r>
            <a:r>
              <a:rPr lang="en-US" altLang="zh-CN" sz="2000" kern="0" dirty="0"/>
              <a:t>puts</a:t>
            </a:r>
            <a:r>
              <a:rPr lang="zh-CN" altLang="en-US" sz="2000" kern="0" dirty="0"/>
              <a:t>）输出函数的第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个调用参数对应的字符串地址（在</a:t>
            </a:r>
            <a:r>
              <a:rPr lang="en-US" altLang="zh-CN" sz="2000" kern="0" dirty="0"/>
              <a:t>.data</a:t>
            </a:r>
            <a:r>
              <a:rPr lang="zh-CN" altLang="en-US" sz="2000" kern="0" dirty="0"/>
              <a:t>节中）</a:t>
            </a:r>
            <a:endParaRPr lang="zh-CN" altLang="en-US" sz="2000" kern="0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zh-CN" altLang="en-US" sz="2000" kern="0" dirty="0"/>
              <a:t>注意：</a:t>
            </a:r>
            <a:r>
              <a:rPr lang="en-US" altLang="zh-CN" sz="2000" kern="0" dirty="0"/>
              <a:t>printf(“%s\n”,s);   </a:t>
            </a:r>
            <a:r>
              <a:rPr lang="zh-CN" altLang="en-US" sz="2000" kern="0" dirty="0"/>
              <a:t>会优化为 </a:t>
            </a:r>
            <a:r>
              <a:rPr lang="en-US" altLang="zh-CN" sz="2000" kern="0" dirty="0"/>
              <a:t>puts(s)      </a:t>
            </a:r>
            <a:r>
              <a:rPr lang="zh-CN" altLang="en-US" sz="2000" kern="0" dirty="0"/>
              <a:t>注意</a:t>
            </a:r>
            <a:r>
              <a:rPr lang="en-US" altLang="zh-CN" sz="2000" kern="0" dirty="0"/>
              <a:t>s</a:t>
            </a:r>
            <a:r>
              <a:rPr lang="zh-CN" altLang="en-US" sz="2000" kern="0" dirty="0"/>
              <a:t>为字符串常数，应该在数据段     </a:t>
            </a:r>
            <a:r>
              <a:rPr lang="zh-CN" altLang="en-US" sz="2000" kern="0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sz="2000" kern="0" dirty="0">
                <a:solidFill>
                  <a:srgbClr val="0000FF"/>
                </a:solidFill>
              </a:rPr>
              <a:t>.data</a:t>
            </a:r>
            <a:r>
              <a:rPr lang="zh-CN" altLang="en-US" sz="2000" kern="0" dirty="0">
                <a:solidFill>
                  <a:srgbClr val="0000FF"/>
                </a:solidFill>
              </a:rPr>
              <a:t>节中偏移量为 </a:t>
            </a:r>
            <a:r>
              <a:rPr lang="en-US" altLang="zh-CN" sz="2000" kern="0" dirty="0">
                <a:solidFill>
                  <a:srgbClr val="0000FF"/>
                </a:solidFill>
              </a:rPr>
              <a:t>xx </a:t>
            </a:r>
            <a:r>
              <a:rPr lang="zh-CN" altLang="en-US" sz="2000" kern="0" dirty="0">
                <a:solidFill>
                  <a:srgbClr val="0000FF"/>
                </a:solidFill>
              </a:rPr>
              <a:t>的位置</a:t>
            </a:r>
            <a:endParaRPr lang="zh-CN" altLang="en-US" sz="2000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2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readelf</a:t>
            </a:r>
            <a:r>
              <a:rPr lang="zh-CN" altLang="en-US" sz="2000" kern="0" dirty="0">
                <a:sym typeface="+mn-ea"/>
              </a:rPr>
              <a:t>或</a:t>
            </a:r>
            <a:r>
              <a:rPr lang="en-US" altLang="zh-CN" sz="2000" kern="0" dirty="0" err="1">
                <a:sym typeface="+mn-ea"/>
              </a:rPr>
              <a:t>objdump</a:t>
            </a:r>
            <a:r>
              <a:rPr lang="zh-CN" altLang="en-US" sz="2000" kern="0" dirty="0">
                <a:sym typeface="+mn-ea"/>
              </a:rPr>
              <a:t>工具，查看</a:t>
            </a:r>
            <a:r>
              <a:rPr lang="en-US" altLang="zh-CN" sz="2000" kern="0" dirty="0">
                <a:sym typeface="+mn-ea"/>
              </a:rPr>
              <a:t>.data</a:t>
            </a:r>
            <a:r>
              <a:rPr lang="zh-CN" altLang="en-US" sz="2000" kern="0" dirty="0">
                <a:sym typeface="+mn-ea"/>
              </a:rPr>
              <a:t>节中的字符串内容并与未修改的</a:t>
            </a:r>
            <a:r>
              <a:rPr lang="en-US" altLang="zh-CN" sz="2000" kern="0" dirty="0">
                <a:sym typeface="+mn-ea"/>
              </a:rPr>
              <a:t>phase1.o</a:t>
            </a:r>
            <a:r>
              <a:rPr lang="zh-CN" altLang="en-US" sz="2000" kern="0" dirty="0">
                <a:sym typeface="+mn-ea"/>
              </a:rPr>
              <a:t>链接后程序输出的字符串比较，确定该字符串为修改的目标</a:t>
            </a:r>
            <a:endParaRPr lang="zh-CN" altLang="en-US" sz="2000" kern="0" dirty="0">
              <a:sym typeface="+mn-ea"/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3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hexedit</a:t>
            </a:r>
            <a:r>
              <a:rPr lang="zh-CN" altLang="en-US" sz="2000" kern="0" dirty="0">
                <a:sym typeface="+mn-ea"/>
              </a:rPr>
              <a:t>或自己写程序该字符串前若干字符替换为目标学号中的字符（其后应有一个</a:t>
            </a:r>
            <a:r>
              <a:rPr lang="en-US" altLang="zh-CN" sz="2000" kern="0" dirty="0">
                <a:sym typeface="+mn-ea"/>
              </a:rPr>
              <a:t>0x00</a:t>
            </a:r>
            <a:r>
              <a:rPr lang="zh-CN" altLang="en-US" sz="2000" kern="0" dirty="0">
                <a:sym typeface="+mn-ea"/>
              </a:rPr>
              <a:t>字节以表示字符串结束</a:t>
            </a:r>
            <a:r>
              <a:rPr lang="en-US" altLang="zh-CN" sz="2000" kern="0" dirty="0">
                <a:sym typeface="+mn-ea"/>
              </a:rPr>
              <a:t>)</a:t>
            </a:r>
            <a:endParaRPr lang="en-US" altLang="zh-CN" sz="2000" kern="0" dirty="0">
              <a:sym typeface="+mn-ea"/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gcc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-m32 -o linkbomb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main.o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phase1.o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./linkbomb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zh-CN" altLang="en-US" sz="1795" dirty="0">
                <a:solidFill>
                  <a:srgbClr val="0000CC"/>
                </a:solidFill>
                <a:sym typeface="+mn-ea"/>
              </a:rPr>
              <a:t>学号 </a:t>
            </a:r>
            <a:endParaRPr lang="zh-CN" altLang="en-US" sz="1795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en-US" altLang="zh-CN" sz="1795" kern="0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zh-CN" altLang="en-US" sz="1800" b="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4015" y="1190625"/>
            <a:ext cx="8229600" cy="52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400" b="1" kern="0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修改二进制可重定位目标文件“</a:t>
            </a:r>
            <a:r>
              <a:rPr lang="en-US" altLang="zh-CN" sz="2400" dirty="0"/>
              <a:t>phase2.o”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代码节</a:t>
            </a:r>
            <a:r>
              <a:rPr lang="zh-CN" altLang="en-US" sz="2400" dirty="0"/>
              <a:t>内容，使其与</a:t>
            </a:r>
            <a:r>
              <a:rPr lang="en-US" altLang="zh-CN" sz="2400" dirty="0" err="1"/>
              <a:t>main.o</a:t>
            </a:r>
            <a:r>
              <a:rPr lang="zh-CN" altLang="en-US" sz="2400" dirty="0"/>
              <a:t>链接后能够运行输出（且仅输出）自己的学号：</a:t>
            </a:r>
            <a:endParaRPr lang="en-US" altLang="zh-CN" sz="24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</a:t>
            </a:r>
            <a:r>
              <a:rPr lang="en-US" altLang="zh-CN" sz="1600" dirty="0" err="1">
                <a:solidFill>
                  <a:srgbClr val="00B0F0"/>
                </a:solidFill>
              </a:rPr>
              <a:t>gcc</a:t>
            </a:r>
            <a:r>
              <a:rPr lang="en-US" altLang="zh-CN" sz="1600" dirty="0">
                <a:solidFill>
                  <a:srgbClr val="00B0F0"/>
                </a:solidFill>
              </a:rPr>
              <a:t> -m32 -o 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main.o</a:t>
            </a:r>
            <a:r>
              <a:rPr lang="en-US" altLang="zh-CN" sz="1600" dirty="0">
                <a:solidFill>
                  <a:srgbClr val="00B0F0"/>
                </a:solidFill>
              </a:rPr>
              <a:t> phase2.o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./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学号 </a:t>
            </a:r>
            <a:endParaRPr lang="en-US" altLang="zh-CN" sz="1600" b="0" kern="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0000FF"/>
                </a:solidFill>
              </a:rPr>
              <a:t>实验提示：</a:t>
            </a:r>
            <a:endParaRPr lang="en-US" altLang="zh-CN" sz="24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检查反汇编代码，定位模块中的各组成函数并推断其功能作用</a:t>
            </a:r>
            <a:endParaRPr lang="en-US" altLang="zh-CN" sz="1800" kern="0" dirty="0"/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修改入口函数</a:t>
            </a:r>
            <a:r>
              <a:rPr lang="en-US" altLang="zh-CN" sz="1800" kern="0" dirty="0" err="1"/>
              <a:t>do_phase</a:t>
            </a:r>
            <a:r>
              <a:rPr lang="en-US" altLang="zh-CN" sz="1800" kern="0" dirty="0"/>
              <a:t>()</a:t>
            </a:r>
            <a:r>
              <a:rPr lang="zh-CN" altLang="en-US" sz="1800" kern="0" dirty="0"/>
              <a:t>中的机器指令（用自己指令替换函数体中的</a:t>
            </a:r>
            <a:r>
              <a:rPr lang="en-US" altLang="zh-CN" sz="1800" kern="0" dirty="0" err="1"/>
              <a:t>nop</a:t>
            </a:r>
            <a:r>
              <a:rPr lang="zh-CN" altLang="en-US" sz="1800" kern="0" dirty="0"/>
              <a:t>指令）以获得期望的输出（学号的</a:t>
            </a:r>
            <a:r>
              <a:rPr lang="en-US" altLang="zh-CN" sz="1800" kern="0" dirty="0"/>
              <a:t>ASCII</a:t>
            </a:r>
            <a:r>
              <a:rPr lang="zh-CN" altLang="en-US" sz="1800" kern="0" dirty="0"/>
              <a:t>编码）</a:t>
            </a:r>
            <a:endParaRPr lang="en-US" altLang="zh-CN" sz="1600" b="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6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071880"/>
            <a:ext cx="8219440" cy="5633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phase2.c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  <a:endParaRPr lang="en-US" altLang="zh-CN" sz="1400" b="1" dirty="0"/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  <a:endParaRPr lang="en-US" altLang="zh-CN" sz="2000" dirty="0">
              <a:sym typeface="+mn-ea"/>
            </a:endParaRP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  <a:endParaRPr lang="zh-CN" altLang="en-US" sz="2000" dirty="0">
              <a:sym typeface="+mn-ea"/>
            </a:endParaRP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  <a:endParaRPr lang="zh-CN" altLang="en-US" sz="2000" dirty="0">
              <a:sym typeface="+mn-ea"/>
            </a:endParaRP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016" y="1424774"/>
            <a:ext cx="82296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/>
              <a:t>：</a:t>
            </a:r>
            <a:r>
              <a:rPr lang="zh-CN" altLang="en-US" sz="1800" b="1" kern="0" dirty="0"/>
              <a:t>创建生成一个名为</a:t>
            </a:r>
            <a:r>
              <a:rPr lang="zh-CN" altLang="en-US" sz="1800" dirty="0"/>
              <a:t>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phase3.o phase3_patch.o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  <a:endParaRPr lang="zh-CN" altLang="en-US" sz="1600" kern="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了解并利用符号解析规则。</a:t>
            </a:r>
            <a:endParaRPr lang="zh-CN" altLang="en-US" sz="160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16303"/>
            <a:ext cx="8219256" cy="4547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phase3.c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  <a:endParaRPr lang="en-US" altLang="zh-CN" sz="1800" b="1" dirty="0"/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  <a:endParaRPr lang="en-US" altLang="zh-CN" sz="1800" b="1" dirty="0"/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  <a:endParaRPr lang="en-US" altLang="zh-CN" sz="1800" b="1" dirty="0"/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  <a:endParaRPr lang="en-US" altLang="zh-CN" sz="1800" b="1" dirty="0"/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  <a:endParaRPr lang="en-US" altLang="zh-CN" sz="1800" b="1" dirty="0"/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  <a:endParaRPr lang="en-US" altLang="zh-CN" sz="1800" b="1" dirty="0"/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  <a:endParaRPr lang="zh-CN" altLang="en-US" sz="1800" dirty="0">
              <a:sym typeface="+mn-ea"/>
            </a:endParaRP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  <a:endParaRPr lang="zh-CN" altLang="en-US" sz="1800" dirty="0"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  <a:endParaRPr lang="zh-CN" altLang="en-US" sz="1800" dirty="0"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  <a:endParaRPr lang="en-US" altLang="zh-CN" sz="1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41755"/>
            <a:ext cx="822960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kern="0" dirty="0">
                <a:solidFill>
                  <a:srgbClr val="00B0F0"/>
                </a:solidFill>
              </a:rPr>
              <a:t>：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phase4.o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b="0" kern="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字符串（由一组互不相同的大写英文字母组成，且总长度与学号字符串相同）中的每一字符，并使用一个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  <a:endParaRPr lang="zh-CN" altLang="en-US" sz="1600" kern="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了解掌握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语句的机器表示的各个组成部分及其特定重定位数据组成。</a:t>
            </a:r>
            <a:endParaRPr lang="zh-CN" altLang="en-US" sz="160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189355"/>
            <a:ext cx="8219440" cy="50025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phase4.c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  <a:endParaRPr lang="en-US" altLang="zh-CN" sz="1400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  <a:endParaRPr lang="en-US" altLang="zh-CN" sz="1400" b="1" dirty="0"/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  <a:endParaRPr lang="en-US" altLang="zh-CN" sz="1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856" y="1556792"/>
            <a:ext cx="82399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en-US" altLang="zh-CN" sz="20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）通过分析</a:t>
            </a:r>
            <a:r>
              <a:rPr lang="en-US" altLang="zh-CN" sz="2400" kern="0" dirty="0" err="1"/>
              <a:t>do_phase</a:t>
            </a:r>
            <a:r>
              <a:rPr lang="zh-CN" altLang="en-US" sz="2400" kern="0" dirty="0"/>
              <a:t>函数的反汇编程序获知</a:t>
            </a:r>
            <a:r>
              <a:rPr lang="en-US" altLang="zh-CN" sz="2400" kern="0" dirty="0"/>
              <a:t>COOKIE</a:t>
            </a:r>
            <a:r>
              <a:rPr lang="zh-CN" altLang="en-US" sz="2400" kern="0" dirty="0"/>
              <a:t>字符串（</a:t>
            </a:r>
            <a:r>
              <a:rPr lang="zh-CN" altLang="en-US" sz="2400" kern="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kern="0" dirty="0"/>
              <a:t>）的组成内容</a:t>
            </a:r>
            <a:endParaRPr lang="zh-CN" altLang="en-US" sz="2400" kern="0" dirty="0"/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2</a:t>
            </a:r>
            <a:r>
              <a:rPr lang="zh-CN" altLang="en-US" sz="2400" kern="0" dirty="0">
                <a:ea typeface="宋体" panose="02010600030101010101" pitchFamily="2" charset="-122"/>
              </a:rPr>
              <a:t>）</a:t>
            </a:r>
            <a:r>
              <a:rPr lang="zh-CN" altLang="en-US" sz="2400" kern="0" dirty="0">
                <a:sym typeface="+mn-ea"/>
              </a:rPr>
              <a:t>确定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跳转表在</a:t>
            </a:r>
            <a:r>
              <a:rPr lang="en-US" altLang="zh-CN" sz="2400" kern="0" dirty="0">
                <a:sym typeface="+mn-ea"/>
              </a:rPr>
              <a:t>.</a:t>
            </a:r>
            <a:r>
              <a:rPr lang="en-US" altLang="zh-CN" sz="2400" kern="0" dirty="0" err="1">
                <a:sym typeface="+mn-ea"/>
              </a:rPr>
              <a:t>rodata</a:t>
            </a:r>
            <a:r>
              <a:rPr lang="zh-CN" altLang="en-US" sz="2400" kern="0" dirty="0">
                <a:sym typeface="+mn-ea"/>
              </a:rPr>
              <a:t>节中的偏移量</a:t>
            </a:r>
            <a:endParaRPr lang="zh-CN" altLang="en-US" sz="2400" kern="0" dirty="0">
              <a:sym typeface="+mn-ea"/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>
                <a:sym typeface="+mn-ea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>
                <a:sym typeface="+mn-ea"/>
              </a:rPr>
              <a:t>定位</a:t>
            </a:r>
            <a:r>
              <a:rPr lang="en-US" altLang="zh-CN" sz="2400" kern="0" dirty="0">
                <a:sym typeface="+mn-ea"/>
              </a:rPr>
              <a:t>COOKIE</a:t>
            </a:r>
            <a:r>
              <a:rPr lang="zh-CN" altLang="en-US" sz="2400" kern="0" dirty="0">
                <a:sym typeface="+mn-ea"/>
              </a:rPr>
              <a:t>中每一字符</a:t>
            </a:r>
            <a:r>
              <a:rPr lang="en-US" altLang="zh-CN" sz="2400" kern="0" dirty="0">
                <a:sym typeface="+mn-ea"/>
              </a:rPr>
              <a:t>’c’</a:t>
            </a:r>
            <a:r>
              <a:rPr lang="zh-CN" altLang="en-US" sz="2400" kern="0" dirty="0">
                <a:sym typeface="+mn-ea"/>
              </a:rPr>
              <a:t>在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跳转表中的对应表项（索引为</a:t>
            </a:r>
            <a:r>
              <a:rPr lang="en-US" altLang="zh-CN" sz="2400" kern="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kern="0" dirty="0">
                <a:sym typeface="+mn-ea"/>
              </a:rPr>
              <a:t>），将其值设为输出目标学号中对应字符的</a:t>
            </a:r>
            <a:r>
              <a:rPr lang="en-US" altLang="zh-CN" sz="2400" kern="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kern="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结构与符号解析与重定位的工作过程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任课教师：史先俊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实验室教师：王宁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：陈翔</a:t>
            </a:r>
            <a:endParaRPr lang="en-US" altLang="zh-CN" sz="2400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zh-CN" altLang="en-US" dirty="0"/>
              <a:t>大数据、人工智能辅修专业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6856" y="1664804"/>
            <a:ext cx="8229600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phase5.o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学号编码后字符串</a:t>
            </a:r>
            <a:endParaRPr lang="en-US" altLang="zh-CN" sz="1400" b="0" kern="0" dirty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56" y="3969060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实验提示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b="0" kern="0" dirty="0">
              <a:solidFill>
                <a:srgbClr val="66CC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028"/>
            <a:ext cx="8147248" cy="3958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phase5.c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1200" b="1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556" y="2096852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 TRAN_ARRAY[] = {… …};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char </a:t>
            </a:r>
            <a:r>
              <a:rPr lang="en-US" altLang="zh-CN" sz="1200" b="0" dirty="0"/>
              <a:t>FDICT[] = FDICTDAT;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 </a:t>
            </a:r>
            <a:r>
              <a:rPr lang="en-US" altLang="zh-CN" sz="1200" b="0" dirty="0"/>
              <a:t>BUF[] = MYID</a:t>
            </a:r>
            <a:r>
              <a:rPr lang="en-US" altLang="zh-CN" sz="1200" b="0" dirty="0">
                <a:solidFill>
                  <a:srgbClr val="0000FF"/>
                </a:solidFill>
              </a:rPr>
              <a:t>; </a:t>
            </a:r>
            <a:endParaRPr lang="en-US" altLang="zh-CN" sz="1200" b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</a:t>
            </a:r>
            <a:r>
              <a:rPr lang="en-US" altLang="zh-CN" sz="1200" b="0" dirty="0"/>
              <a:t> CODE = PHASE5_COOKIE;</a:t>
            </a:r>
            <a:endParaRPr lang="en-US" altLang="zh-CN" sz="1200" b="0" dirty="0"/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code,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mode )  {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switch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 [mode] &amp; 0x00000007 )  {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0: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&amp; (~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[mode]);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1: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^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    … …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}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return</a:t>
            </a:r>
            <a:r>
              <a:rPr lang="en-US" altLang="zh-CN" sz="1200" b="0" dirty="0"/>
              <a:t> code;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  <a:endParaRPr lang="en-US" altLang="zh-CN" sz="1200" b="0" dirty="0"/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void </a:t>
            </a:r>
            <a:r>
              <a:rPr lang="en-US" altLang="zh-CN" sz="1200" b="0" dirty="0" err="1"/>
              <a:t>generate_code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cookie )  {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cookie;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for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=0;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&lt;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(TRAN_ARRAY)/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);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++ )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      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</a:t>
            </a:r>
            <a:r>
              <a:rPr lang="en-US" altLang="zh-CN" sz="1200" b="0" dirty="0" err="1">
                <a:solidFill>
                  <a:srgbClr val="00B050"/>
                </a:solidFill>
              </a:rPr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);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  <a:endParaRPr lang="zh-CN" altLang="en-US" sz="12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4896036" y="209222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/>
              <a:t>encode</a:t>
            </a:r>
            <a:r>
              <a:rPr lang="en-US" altLang="zh-CN" sz="1400" b="0" dirty="0">
                <a:solidFill>
                  <a:srgbClr val="0000FF"/>
                </a:solidFill>
              </a:rPr>
              <a:t>( char</a:t>
            </a:r>
            <a:r>
              <a:rPr lang="en-US" altLang="zh-CN" sz="1400" b="0" dirty="0"/>
              <a:t>*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 )  {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</a:t>
            </a: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 err="1">
                <a:solidFill>
                  <a:srgbClr val="0000FF"/>
                </a:solidFill>
              </a:rPr>
              <a:t>i</a:t>
            </a:r>
            <a:r>
              <a:rPr lang="en-US" altLang="zh-CN" sz="1400" b="0" dirty="0">
                <a:solidFill>
                  <a:srgbClr val="0000FF"/>
                </a:solidFill>
              </a:rPr>
              <a:t>, </a:t>
            </a:r>
            <a:r>
              <a:rPr lang="en-US" altLang="zh-CN" sz="1400" b="0" dirty="0"/>
              <a:t>n = </a:t>
            </a:r>
            <a:r>
              <a:rPr lang="en-US" altLang="zh-CN" sz="1400" b="0" dirty="0" err="1">
                <a:solidFill>
                  <a:srgbClr val="00B050"/>
                </a:solidFill>
              </a:rPr>
              <a:t>strlen</a:t>
            </a:r>
            <a:r>
              <a:rPr lang="en-US" altLang="zh-CN" sz="1400" b="0" dirty="0"/>
              <a:t>(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);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for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=0;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&lt;n;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++ ) {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(</a:t>
            </a:r>
            <a:r>
              <a:rPr lang="en-US" altLang="zh-CN" sz="1400" b="0" dirty="0">
                <a:solidFill>
                  <a:srgbClr val="00B050"/>
                </a:solidFill>
              </a:rPr>
              <a:t>FDICT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]] ^ </a:t>
            </a:r>
            <a:r>
              <a:rPr lang="en-US" altLang="zh-CN" sz="1400" b="0" dirty="0">
                <a:solidFill>
                  <a:srgbClr val="00B050"/>
                </a:solidFill>
              </a:rPr>
              <a:t>CODE</a:t>
            </a:r>
            <a:r>
              <a:rPr lang="en-US" altLang="zh-CN" sz="1400" b="0" dirty="0"/>
              <a:t>) &amp; 0x7F;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>
                <a:solidFill>
                  <a:srgbClr val="0000FF"/>
                </a:solidFill>
              </a:rPr>
              <a:t>if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]&lt;0x20 ||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]&gt;0x7E )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' ';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/>
              <a:t>    }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return</a:t>
            </a:r>
            <a:r>
              <a:rPr lang="en-US" altLang="zh-CN" sz="1400" b="0" dirty="0"/>
              <a:t> n;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/>
              <a:t>}</a:t>
            </a:r>
            <a:endParaRPr lang="en-US" altLang="zh-CN" sz="1400" b="0" dirty="0"/>
          </a:p>
          <a:p>
            <a:endParaRPr lang="en-US" altLang="zh-CN" sz="1400" b="0" dirty="0"/>
          </a:p>
          <a:p>
            <a:r>
              <a:rPr lang="en-US" altLang="zh-CN" sz="1400" b="0" dirty="0"/>
              <a:t>void </a:t>
            </a:r>
            <a:r>
              <a:rPr lang="en-US" altLang="zh-CN" sz="1400" b="0" dirty="0" err="1"/>
              <a:t>do_phase</a:t>
            </a:r>
            <a:r>
              <a:rPr lang="en-US" altLang="zh-CN" sz="1400" b="0" dirty="0"/>
              <a:t>()  {</a:t>
            </a:r>
            <a:endParaRPr lang="en-US" altLang="zh-CN" sz="1400" b="0" dirty="0"/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generate_code</a:t>
            </a:r>
            <a:r>
              <a:rPr lang="en-US" altLang="zh-CN" sz="1400" b="0" dirty="0"/>
              <a:t>(PHASE5_COOKIE);</a:t>
            </a:r>
            <a:endParaRPr lang="en-US" altLang="zh-CN" sz="1400" b="0" dirty="0"/>
          </a:p>
          <a:p>
            <a:r>
              <a:rPr lang="en-US" altLang="zh-CN" sz="1400" b="0" dirty="0"/>
              <a:t>    </a:t>
            </a:r>
            <a:r>
              <a:rPr lang="en-US" altLang="zh-CN" sz="1400" b="0" dirty="0">
                <a:solidFill>
                  <a:srgbClr val="00B050"/>
                </a:solidFill>
              </a:rPr>
              <a:t>encode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  <a:endParaRPr lang="en-US" altLang="zh-CN" sz="1400" b="0" dirty="0"/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printf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"%s\n"</a:t>
            </a:r>
            <a:r>
              <a:rPr lang="en-US" altLang="zh-CN" sz="1400" b="0" dirty="0"/>
              <a:t>, 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  <a:endParaRPr lang="en-US" altLang="zh-CN" sz="1400" b="0" dirty="0"/>
          </a:p>
          <a:p>
            <a:r>
              <a:rPr lang="en-US" altLang="zh-CN" sz="1400" b="0" dirty="0"/>
              <a:t>}</a:t>
            </a:r>
            <a:endParaRPr lang="zh-CN" altLang="en-US" sz="1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7040" y="1083310"/>
            <a:ext cx="8182610" cy="53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zh-CN" altLang="en-US" sz="2000" b="1" kern="0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kern="0" dirty="0">
                <a:sym typeface="+mn-ea"/>
              </a:rPr>
              <a:t>      </a:t>
            </a:r>
            <a:r>
              <a:rPr lang="en-US" altLang="zh-CN" sz="2000" kern="0" dirty="0">
                <a:sym typeface="+mn-ea"/>
              </a:rPr>
              <a:t>1</a:t>
            </a:r>
            <a:r>
              <a:rPr lang="zh-CN" altLang="en-US" sz="2000" kern="0" dirty="0">
                <a:sym typeface="+mn-ea"/>
              </a:rPr>
              <a:t>）对照</a:t>
            </a:r>
            <a:r>
              <a:rPr lang="en-US" altLang="zh-CN" sz="2000" kern="0" dirty="0">
                <a:sym typeface="+mn-ea"/>
              </a:rPr>
              <a:t>phase5.o</a:t>
            </a:r>
            <a:r>
              <a:rPr lang="zh-CN" altLang="en-US" sz="2000" kern="0" dirty="0">
                <a:sym typeface="+mn-ea"/>
              </a:rPr>
              <a:t>的反汇编程序及已有重定位记录，定位每一空重定位记录可能对应的符号引用。</a:t>
            </a:r>
            <a:endParaRPr lang="zh-CN" altLang="en-US" sz="2000" kern="0" dirty="0"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kern="0" dirty="0">
                <a:sym typeface="+mn-ea"/>
              </a:rPr>
              <a:t>    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）对每一待处理的符号引用，按照下列重定位记录结构，构造其二进制表示（</a:t>
            </a:r>
            <a:r>
              <a:rPr lang="en-US" altLang="zh-CN" sz="2000" kern="0" dirty="0"/>
              <a:t>8</a:t>
            </a:r>
            <a:r>
              <a:rPr lang="zh-CN" altLang="en-US" sz="2000" kern="0" dirty="0"/>
              <a:t>字节块）。</a:t>
            </a:r>
            <a:endParaRPr lang="en-US" altLang="zh-CN" sz="20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sz="2000" kern="0" dirty="0"/>
          </a:p>
          <a:p>
            <a:pPr marL="0" lvl="0" indent="0" eaLnBrk="1" hangingPunct="1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zh-CN" altLang="en-US" sz="2605" kern="0" dirty="0"/>
              <a:t>  </a:t>
            </a:r>
            <a:r>
              <a:rPr lang="zh-CN" altLang="en-US" sz="2000" kern="0" dirty="0"/>
              <a:t>3）使用hexedit或编程将生成的重定位记录写入到相应被清空的记录位置中。</a:t>
            </a:r>
            <a:endParaRPr lang="en-US" altLang="zh-CN" sz="2215" kern="0" dirty="0"/>
          </a:p>
          <a:p>
            <a:pPr marL="693420" lvl="2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510" y="3177088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3" y="1736812"/>
            <a:ext cx="8632189" cy="430193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  <a:endParaRPr lang="en-US" altLang="zh-CN" sz="1600" b="1" dirty="0"/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</a:t>
            </a:r>
            <a:r>
              <a:rPr lang="en-US" altLang="zh-CN" sz="2000" b="1" dirty="0"/>
              <a:t>QQID.tar”</a:t>
            </a:r>
            <a:r>
              <a:rPr lang="zh-CN" altLang="en-US" sz="2000" b="1" dirty="0"/>
              <a:t>后提交</a:t>
            </a:r>
            <a:endParaRPr lang="zh-CN" altLang="en-US" sz="20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 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ID.TAR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4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请按顺序写出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70C0"/>
                </a:solidFill>
              </a:rPr>
              <a:t>可执行目标文件的各类信息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</a:t>
            </a:r>
            <a:r>
              <a:rPr lang="en-US" altLang="zh-CN" dirty="0">
                <a:solidFill>
                  <a:srgbClr val="0070C0"/>
                </a:solidFill>
              </a:rPr>
              <a:t>X64</a:t>
            </a:r>
            <a:r>
              <a:rPr lang="zh-CN" altLang="en-US" dirty="0">
                <a:solidFill>
                  <a:srgbClr val="0070C0"/>
                </a:solidFill>
              </a:rPr>
              <a:t>内存映像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按地址循序写出各符号的名称、地址、空间。并按照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  <a:r>
              <a:rPr lang="en-US" altLang="zh-CN" dirty="0"/>
              <a:t> (</a:t>
            </a:r>
            <a:r>
              <a:rPr lang="zh-CN" altLang="en-US" dirty="0"/>
              <a:t>为方便统一，请用</a:t>
            </a:r>
            <a:r>
              <a:rPr lang="en-US" altLang="zh-CN" dirty="0" err="1"/>
              <a:t>gcc</a:t>
            </a:r>
            <a:r>
              <a:rPr lang="en-US" altLang="zh-CN" dirty="0"/>
              <a:t> –no-pie –</a:t>
            </a:r>
            <a:r>
              <a:rPr lang="en-US" altLang="zh-CN" dirty="0" err="1"/>
              <a:t>fno</a:t>
            </a:r>
            <a:r>
              <a:rPr lang="en-US" altLang="zh-CN" dirty="0"/>
              <a:t>-PIC </a:t>
            </a:r>
            <a:r>
              <a:rPr lang="zh-CN" altLang="en-US" dirty="0"/>
              <a:t>编译与连接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后执行的子程序的名字或地址。</a:t>
            </a:r>
            <a:r>
              <a:rPr lang="en-US" altLang="zh-CN" dirty="0"/>
              <a:t>(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linkbomb.tar</a:t>
            </a:r>
            <a:endParaRPr lang="en-US" altLang="zh-CN" dirty="0"/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CMU</a:t>
            </a:r>
            <a:r>
              <a:rPr lang="zh-CN" altLang="en-US" dirty="0"/>
              <a:t>无此实验，</a:t>
            </a:r>
            <a:r>
              <a:rPr lang="en-US" altLang="zh-CN" dirty="0"/>
              <a:t>HIT</a:t>
            </a:r>
            <a:r>
              <a:rPr lang="zh-CN" altLang="en-US" dirty="0"/>
              <a:t>增加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-h 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/>
              <a:t>readelf -s     </a:t>
            </a:r>
            <a:r>
              <a:rPr lang="zh-CN" altLang="en-US" dirty="0"/>
              <a:t>分析符号表与动态符号               </a:t>
            </a:r>
            <a:r>
              <a:rPr lang="en-US" altLang="zh-CN" dirty="0"/>
              <a:t>-x </a:t>
            </a:r>
            <a:r>
              <a:rPr lang="zh-CN" altLang="en-US" dirty="0"/>
              <a:t>看字节  </a:t>
            </a:r>
            <a:r>
              <a:rPr lang="en-US" altLang="zh-CN" dirty="0"/>
              <a:t>-p</a:t>
            </a:r>
            <a:r>
              <a:rPr lang="zh-CN" altLang="en-US" dirty="0"/>
              <a:t>看字符串</a:t>
            </a:r>
            <a:endParaRPr lang="zh-CN" altLang="en-US" dirty="0"/>
          </a:p>
          <a:p>
            <a:pPr lvl="1"/>
            <a:r>
              <a:rPr lang="en-US" altLang="zh-CN" dirty="0"/>
              <a:t>readelf -a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>
                <a:sym typeface="+mn-ea"/>
              </a:rPr>
              <a:t>readelf -r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-a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-h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-l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-t 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-d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-x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             readelf -x.data xxxx.o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-p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  <a:endParaRPr lang="zh-CN" altLang="en-US" sz="2400" dirty="0"/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  <a:endParaRPr lang="en-US" altLang="zh-CN" sz="2400" dirty="0"/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  <a:endParaRPr lang="en-US" altLang="zh-CN" sz="2800" dirty="0"/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  <a:endParaRPr lang="zh-CN" altLang="en-US" sz="2400" dirty="0"/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  <a:endParaRPr lang="zh-CN" altLang="en-US" sz="2400" dirty="0"/>
          </a:p>
          <a:p>
            <a:pPr lvl="1"/>
            <a:r>
              <a:rPr lang="zh-CN" altLang="en-US" sz="2400" dirty="0"/>
              <a:t>请列出各符号的地址、内容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  <a:endParaRPr lang="zh-CN" altLang="zh-CN" sz="2800" dirty="0"/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  <a:endParaRPr lang="zh-CN" altLang="en-US" sz="2400" dirty="0">
              <a:sym typeface="+mn-ea"/>
            </a:endParaRP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zh-CN" altLang="en-US" sz="2800" dirty="0"/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在实验中的每一阶段n，按照阶段的目标要求修改相应可重定位二进制目标模块phasen.o后，使用如下命令生成可执行程序linkbomb：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  <a:endParaRPr lang="zh-CN" altLang="en-US" b="1" dirty="0"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-m32 -o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  <a:endParaRPr lang="en-US" altLang="zh-CN" sz="2400" b="1" dirty="0">
              <a:solidFill>
                <a:srgbClr val="00B0F0"/>
              </a:solidFill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  <a:endParaRPr lang="zh-CN" altLang="en-US" sz="2400" b="1" dirty="0" err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8277</Words>
  <Application>WPS 演示</Application>
  <PresentationFormat>全屏显示(4:3)</PresentationFormat>
  <Paragraphs>386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Segoe Print</vt:lpstr>
      <vt:lpstr>微软雅黑</vt:lpstr>
      <vt:lpstr>Arial Unicode MS</vt:lpstr>
      <vt:lpstr>Wingdings</vt:lpstr>
      <vt:lpstr>template2007</vt:lpstr>
      <vt:lpstr> CSF-LAB4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Administrator</cp:lastModifiedBy>
  <cp:revision>391</cp:revision>
  <cp:lastPrinted>2012-09-05T04:08:00Z</cp:lastPrinted>
  <dcterms:created xsi:type="dcterms:W3CDTF">2012-09-06T15:16:00Z</dcterms:created>
  <dcterms:modified xsi:type="dcterms:W3CDTF">2020-04-28T09:26:31Z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