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2" r:id="rId6"/>
    <p:sldId id="263" r:id="rId7"/>
    <p:sldId id="264" r:id="rId8"/>
    <p:sldId id="265" r:id="rId9"/>
    <p:sldId id="266" r:id="rId10"/>
    <p:sldId id="268" r:id="rId11"/>
    <p:sldId id="267"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ura Brdr" initials="LB" lastIdx="1" clrIdx="0">
    <p:extLst>
      <p:ext uri="{19B8F6BF-5375-455C-9EA6-DF929625EA0E}">
        <p15:presenceInfo xmlns:p15="http://schemas.microsoft.com/office/powerpoint/2012/main" userId="c8ede60cc294ba1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1D02"/>
    <a:srgbClr val="7B1101"/>
    <a:srgbClr val="AC460B"/>
    <a:srgbClr val="7B1110"/>
    <a:srgbClr val="017B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82B60A-3B2A-484F-89D9-9FC2FE3304E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7B669F1-31AF-4F0D-9ED5-8B3B212448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5A85121-7273-42BD-8AE6-9618066ECFB4}"/>
              </a:ext>
            </a:extLst>
          </p:cNvPr>
          <p:cNvSpPr>
            <a:spLocks noGrp="1"/>
          </p:cNvSpPr>
          <p:nvPr>
            <p:ph type="dt" sz="half" idx="10"/>
          </p:nvPr>
        </p:nvSpPr>
        <p:spPr/>
        <p:txBody>
          <a:bodyPr/>
          <a:lstStyle/>
          <a:p>
            <a:fld id="{E3BFE575-736C-4392-AA4A-06A406B5CE99}" type="datetimeFigureOut">
              <a:rPr lang="fr-FR" smtClean="0"/>
              <a:t>11/02/2020</a:t>
            </a:fld>
            <a:endParaRPr lang="fr-FR"/>
          </a:p>
        </p:txBody>
      </p:sp>
      <p:sp>
        <p:nvSpPr>
          <p:cNvPr id="5" name="Espace réservé du pied de page 4">
            <a:extLst>
              <a:ext uri="{FF2B5EF4-FFF2-40B4-BE49-F238E27FC236}">
                <a16:creationId xmlns:a16="http://schemas.microsoft.com/office/drawing/2014/main" id="{4E7D5FCE-C6C6-47A5-B2E2-04588003BD0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35FC6D4-0C07-4445-80D8-E3789D029E56}"/>
              </a:ext>
            </a:extLst>
          </p:cNvPr>
          <p:cNvSpPr>
            <a:spLocks noGrp="1"/>
          </p:cNvSpPr>
          <p:nvPr>
            <p:ph type="sldNum" sz="quarter" idx="12"/>
          </p:nvPr>
        </p:nvSpPr>
        <p:spPr/>
        <p:txBody>
          <a:bodyPr/>
          <a:lstStyle/>
          <a:p>
            <a:fld id="{5580DC17-BB40-413A-B8CC-CB212F46E80B}" type="slidenum">
              <a:rPr lang="fr-FR" smtClean="0"/>
              <a:t>‹N°›</a:t>
            </a:fld>
            <a:endParaRPr lang="fr-FR"/>
          </a:p>
        </p:txBody>
      </p:sp>
    </p:spTree>
    <p:extLst>
      <p:ext uri="{BB962C8B-B14F-4D97-AF65-F5344CB8AC3E}">
        <p14:creationId xmlns:p14="http://schemas.microsoft.com/office/powerpoint/2010/main" val="1739225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7B654-6941-45C3-A069-06C8B277445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C5A1A5B-765B-4216-B8F2-A4B3592C1098}"/>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ADEE45F-B393-4FB3-AA6D-1D525643A9BA}"/>
              </a:ext>
            </a:extLst>
          </p:cNvPr>
          <p:cNvSpPr>
            <a:spLocks noGrp="1"/>
          </p:cNvSpPr>
          <p:nvPr>
            <p:ph type="dt" sz="half" idx="10"/>
          </p:nvPr>
        </p:nvSpPr>
        <p:spPr/>
        <p:txBody>
          <a:bodyPr/>
          <a:lstStyle/>
          <a:p>
            <a:fld id="{E3BFE575-736C-4392-AA4A-06A406B5CE99}" type="datetimeFigureOut">
              <a:rPr lang="fr-FR" smtClean="0"/>
              <a:t>11/02/2020</a:t>
            </a:fld>
            <a:endParaRPr lang="fr-FR"/>
          </a:p>
        </p:txBody>
      </p:sp>
      <p:sp>
        <p:nvSpPr>
          <p:cNvPr id="5" name="Espace réservé du pied de page 4">
            <a:extLst>
              <a:ext uri="{FF2B5EF4-FFF2-40B4-BE49-F238E27FC236}">
                <a16:creationId xmlns:a16="http://schemas.microsoft.com/office/drawing/2014/main" id="{336F3A83-DC1D-4432-9A34-17937CED68D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642FA3F-8FE8-4E87-9A79-8865CDEA7C58}"/>
              </a:ext>
            </a:extLst>
          </p:cNvPr>
          <p:cNvSpPr>
            <a:spLocks noGrp="1"/>
          </p:cNvSpPr>
          <p:nvPr>
            <p:ph type="sldNum" sz="quarter" idx="12"/>
          </p:nvPr>
        </p:nvSpPr>
        <p:spPr/>
        <p:txBody>
          <a:bodyPr/>
          <a:lstStyle/>
          <a:p>
            <a:fld id="{5580DC17-BB40-413A-B8CC-CB212F46E80B}" type="slidenum">
              <a:rPr lang="fr-FR" smtClean="0"/>
              <a:t>‹N°›</a:t>
            </a:fld>
            <a:endParaRPr lang="fr-FR"/>
          </a:p>
        </p:txBody>
      </p:sp>
    </p:spTree>
    <p:extLst>
      <p:ext uri="{BB962C8B-B14F-4D97-AF65-F5344CB8AC3E}">
        <p14:creationId xmlns:p14="http://schemas.microsoft.com/office/powerpoint/2010/main" val="1672470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B0EDE84-26DC-48F6-BA29-BB5869348F2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7F0CBCD-1CA3-4FE3-9B2B-52AB179EB33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F8DB537-346C-4C27-8937-E7818493C250}"/>
              </a:ext>
            </a:extLst>
          </p:cNvPr>
          <p:cNvSpPr>
            <a:spLocks noGrp="1"/>
          </p:cNvSpPr>
          <p:nvPr>
            <p:ph type="dt" sz="half" idx="10"/>
          </p:nvPr>
        </p:nvSpPr>
        <p:spPr/>
        <p:txBody>
          <a:bodyPr/>
          <a:lstStyle/>
          <a:p>
            <a:fld id="{E3BFE575-736C-4392-AA4A-06A406B5CE99}" type="datetimeFigureOut">
              <a:rPr lang="fr-FR" smtClean="0"/>
              <a:t>11/02/2020</a:t>
            </a:fld>
            <a:endParaRPr lang="fr-FR"/>
          </a:p>
        </p:txBody>
      </p:sp>
      <p:sp>
        <p:nvSpPr>
          <p:cNvPr id="5" name="Espace réservé du pied de page 4">
            <a:extLst>
              <a:ext uri="{FF2B5EF4-FFF2-40B4-BE49-F238E27FC236}">
                <a16:creationId xmlns:a16="http://schemas.microsoft.com/office/drawing/2014/main" id="{8E48F24E-7B78-495A-A455-1F4F94172E4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A7E745D-4020-41CD-81DF-A34F21F0AE42}"/>
              </a:ext>
            </a:extLst>
          </p:cNvPr>
          <p:cNvSpPr>
            <a:spLocks noGrp="1"/>
          </p:cNvSpPr>
          <p:nvPr>
            <p:ph type="sldNum" sz="quarter" idx="12"/>
          </p:nvPr>
        </p:nvSpPr>
        <p:spPr/>
        <p:txBody>
          <a:bodyPr/>
          <a:lstStyle/>
          <a:p>
            <a:fld id="{5580DC17-BB40-413A-B8CC-CB212F46E80B}" type="slidenum">
              <a:rPr lang="fr-FR" smtClean="0"/>
              <a:t>‹N°›</a:t>
            </a:fld>
            <a:endParaRPr lang="fr-FR"/>
          </a:p>
        </p:txBody>
      </p:sp>
    </p:spTree>
    <p:extLst>
      <p:ext uri="{BB962C8B-B14F-4D97-AF65-F5344CB8AC3E}">
        <p14:creationId xmlns:p14="http://schemas.microsoft.com/office/powerpoint/2010/main" val="1852758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138478-3774-419D-98C4-C22488920D1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84C8391-9D12-4CAD-8B4F-7F8E33089C5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FF53394-4971-4A39-BE05-713261A9A588}"/>
              </a:ext>
            </a:extLst>
          </p:cNvPr>
          <p:cNvSpPr>
            <a:spLocks noGrp="1"/>
          </p:cNvSpPr>
          <p:nvPr>
            <p:ph type="dt" sz="half" idx="10"/>
          </p:nvPr>
        </p:nvSpPr>
        <p:spPr/>
        <p:txBody>
          <a:bodyPr/>
          <a:lstStyle/>
          <a:p>
            <a:fld id="{E3BFE575-736C-4392-AA4A-06A406B5CE99}" type="datetimeFigureOut">
              <a:rPr lang="fr-FR" smtClean="0"/>
              <a:t>11/02/2020</a:t>
            </a:fld>
            <a:endParaRPr lang="fr-FR"/>
          </a:p>
        </p:txBody>
      </p:sp>
      <p:sp>
        <p:nvSpPr>
          <p:cNvPr id="5" name="Espace réservé du pied de page 4">
            <a:extLst>
              <a:ext uri="{FF2B5EF4-FFF2-40B4-BE49-F238E27FC236}">
                <a16:creationId xmlns:a16="http://schemas.microsoft.com/office/drawing/2014/main" id="{D60ADAC6-53BE-4BC5-A2DB-D70DEBC8FD2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E28C135-BAC7-49F6-AEB9-EC470F7EB2D3}"/>
              </a:ext>
            </a:extLst>
          </p:cNvPr>
          <p:cNvSpPr>
            <a:spLocks noGrp="1"/>
          </p:cNvSpPr>
          <p:nvPr>
            <p:ph type="sldNum" sz="quarter" idx="12"/>
          </p:nvPr>
        </p:nvSpPr>
        <p:spPr/>
        <p:txBody>
          <a:bodyPr/>
          <a:lstStyle/>
          <a:p>
            <a:fld id="{5580DC17-BB40-413A-B8CC-CB212F46E80B}" type="slidenum">
              <a:rPr lang="fr-FR" smtClean="0"/>
              <a:t>‹N°›</a:t>
            </a:fld>
            <a:endParaRPr lang="fr-FR"/>
          </a:p>
        </p:txBody>
      </p:sp>
    </p:spTree>
    <p:extLst>
      <p:ext uri="{BB962C8B-B14F-4D97-AF65-F5344CB8AC3E}">
        <p14:creationId xmlns:p14="http://schemas.microsoft.com/office/powerpoint/2010/main" val="3474193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93FBE3-3029-4E30-8BA9-461414DA099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24065187-328F-4249-BED6-77CDB493A4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1B16888-D24C-454E-B015-60F8F8E9857C}"/>
              </a:ext>
            </a:extLst>
          </p:cNvPr>
          <p:cNvSpPr>
            <a:spLocks noGrp="1"/>
          </p:cNvSpPr>
          <p:nvPr>
            <p:ph type="dt" sz="half" idx="10"/>
          </p:nvPr>
        </p:nvSpPr>
        <p:spPr/>
        <p:txBody>
          <a:bodyPr/>
          <a:lstStyle/>
          <a:p>
            <a:fld id="{E3BFE575-736C-4392-AA4A-06A406B5CE99}" type="datetimeFigureOut">
              <a:rPr lang="fr-FR" smtClean="0"/>
              <a:t>11/02/2020</a:t>
            </a:fld>
            <a:endParaRPr lang="fr-FR"/>
          </a:p>
        </p:txBody>
      </p:sp>
      <p:sp>
        <p:nvSpPr>
          <p:cNvPr id="5" name="Espace réservé du pied de page 4">
            <a:extLst>
              <a:ext uri="{FF2B5EF4-FFF2-40B4-BE49-F238E27FC236}">
                <a16:creationId xmlns:a16="http://schemas.microsoft.com/office/drawing/2014/main" id="{513D8875-A1CC-4F33-A238-DC8DE282B21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BC42269-3FED-4929-83D0-3DEB607DF9A7}"/>
              </a:ext>
            </a:extLst>
          </p:cNvPr>
          <p:cNvSpPr>
            <a:spLocks noGrp="1"/>
          </p:cNvSpPr>
          <p:nvPr>
            <p:ph type="sldNum" sz="quarter" idx="12"/>
          </p:nvPr>
        </p:nvSpPr>
        <p:spPr/>
        <p:txBody>
          <a:bodyPr/>
          <a:lstStyle/>
          <a:p>
            <a:fld id="{5580DC17-BB40-413A-B8CC-CB212F46E80B}" type="slidenum">
              <a:rPr lang="fr-FR" smtClean="0"/>
              <a:t>‹N°›</a:t>
            </a:fld>
            <a:endParaRPr lang="fr-FR"/>
          </a:p>
        </p:txBody>
      </p:sp>
    </p:spTree>
    <p:extLst>
      <p:ext uri="{BB962C8B-B14F-4D97-AF65-F5344CB8AC3E}">
        <p14:creationId xmlns:p14="http://schemas.microsoft.com/office/powerpoint/2010/main" val="1141232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B5093F-BAE5-4810-A332-A92905064A6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DD7890B-0925-4210-A4B9-82E84023460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A123658-BF23-4152-9B57-C9F3BCDBFBB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383CCAF-DFBA-4BB7-9CEC-4C0F46A48974}"/>
              </a:ext>
            </a:extLst>
          </p:cNvPr>
          <p:cNvSpPr>
            <a:spLocks noGrp="1"/>
          </p:cNvSpPr>
          <p:nvPr>
            <p:ph type="dt" sz="half" idx="10"/>
          </p:nvPr>
        </p:nvSpPr>
        <p:spPr/>
        <p:txBody>
          <a:bodyPr/>
          <a:lstStyle/>
          <a:p>
            <a:fld id="{E3BFE575-736C-4392-AA4A-06A406B5CE99}" type="datetimeFigureOut">
              <a:rPr lang="fr-FR" smtClean="0"/>
              <a:t>11/02/2020</a:t>
            </a:fld>
            <a:endParaRPr lang="fr-FR"/>
          </a:p>
        </p:txBody>
      </p:sp>
      <p:sp>
        <p:nvSpPr>
          <p:cNvPr id="6" name="Espace réservé du pied de page 5">
            <a:extLst>
              <a:ext uri="{FF2B5EF4-FFF2-40B4-BE49-F238E27FC236}">
                <a16:creationId xmlns:a16="http://schemas.microsoft.com/office/drawing/2014/main" id="{18BE4B81-D382-46DC-9029-03DAD9B5A53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ABA61F9-83AD-4A55-8062-626A3533D16E}"/>
              </a:ext>
            </a:extLst>
          </p:cNvPr>
          <p:cNvSpPr>
            <a:spLocks noGrp="1"/>
          </p:cNvSpPr>
          <p:nvPr>
            <p:ph type="sldNum" sz="quarter" idx="12"/>
          </p:nvPr>
        </p:nvSpPr>
        <p:spPr/>
        <p:txBody>
          <a:bodyPr/>
          <a:lstStyle/>
          <a:p>
            <a:fld id="{5580DC17-BB40-413A-B8CC-CB212F46E80B}" type="slidenum">
              <a:rPr lang="fr-FR" smtClean="0"/>
              <a:t>‹N°›</a:t>
            </a:fld>
            <a:endParaRPr lang="fr-FR"/>
          </a:p>
        </p:txBody>
      </p:sp>
    </p:spTree>
    <p:extLst>
      <p:ext uri="{BB962C8B-B14F-4D97-AF65-F5344CB8AC3E}">
        <p14:creationId xmlns:p14="http://schemas.microsoft.com/office/powerpoint/2010/main" val="1912936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76BD94-1922-42AF-BF03-A0A53D4754B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9BE15BA-F4C9-4122-A56F-09ED07E7CA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0370929-253D-42B4-882F-59379F738B7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0C108B0-C543-4181-AE5D-4ACA14405F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6C3F2AA-DCA6-4D6A-B149-34361C81E04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7621A526-C0F0-4F89-9477-19108E84C581}"/>
              </a:ext>
            </a:extLst>
          </p:cNvPr>
          <p:cNvSpPr>
            <a:spLocks noGrp="1"/>
          </p:cNvSpPr>
          <p:nvPr>
            <p:ph type="dt" sz="half" idx="10"/>
          </p:nvPr>
        </p:nvSpPr>
        <p:spPr/>
        <p:txBody>
          <a:bodyPr/>
          <a:lstStyle/>
          <a:p>
            <a:fld id="{E3BFE575-736C-4392-AA4A-06A406B5CE99}" type="datetimeFigureOut">
              <a:rPr lang="fr-FR" smtClean="0"/>
              <a:t>11/02/2020</a:t>
            </a:fld>
            <a:endParaRPr lang="fr-FR"/>
          </a:p>
        </p:txBody>
      </p:sp>
      <p:sp>
        <p:nvSpPr>
          <p:cNvPr id="8" name="Espace réservé du pied de page 7">
            <a:extLst>
              <a:ext uri="{FF2B5EF4-FFF2-40B4-BE49-F238E27FC236}">
                <a16:creationId xmlns:a16="http://schemas.microsoft.com/office/drawing/2014/main" id="{D9A4D74C-52CD-4C6D-AFA3-FAF89A59E7D5}"/>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D8389CB-3337-4B7F-B543-BD1678E5B4F1}"/>
              </a:ext>
            </a:extLst>
          </p:cNvPr>
          <p:cNvSpPr>
            <a:spLocks noGrp="1"/>
          </p:cNvSpPr>
          <p:nvPr>
            <p:ph type="sldNum" sz="quarter" idx="12"/>
          </p:nvPr>
        </p:nvSpPr>
        <p:spPr/>
        <p:txBody>
          <a:bodyPr/>
          <a:lstStyle/>
          <a:p>
            <a:fld id="{5580DC17-BB40-413A-B8CC-CB212F46E80B}" type="slidenum">
              <a:rPr lang="fr-FR" smtClean="0"/>
              <a:t>‹N°›</a:t>
            </a:fld>
            <a:endParaRPr lang="fr-FR"/>
          </a:p>
        </p:txBody>
      </p:sp>
    </p:spTree>
    <p:extLst>
      <p:ext uri="{BB962C8B-B14F-4D97-AF65-F5344CB8AC3E}">
        <p14:creationId xmlns:p14="http://schemas.microsoft.com/office/powerpoint/2010/main" val="3684570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5271F2-15B3-4F80-B6BA-B9908358722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5684827-99DD-4469-B4B4-D98FA7805872}"/>
              </a:ext>
            </a:extLst>
          </p:cNvPr>
          <p:cNvSpPr>
            <a:spLocks noGrp="1"/>
          </p:cNvSpPr>
          <p:nvPr>
            <p:ph type="dt" sz="half" idx="10"/>
          </p:nvPr>
        </p:nvSpPr>
        <p:spPr/>
        <p:txBody>
          <a:bodyPr/>
          <a:lstStyle/>
          <a:p>
            <a:fld id="{E3BFE575-736C-4392-AA4A-06A406B5CE99}" type="datetimeFigureOut">
              <a:rPr lang="fr-FR" smtClean="0"/>
              <a:t>11/02/2020</a:t>
            </a:fld>
            <a:endParaRPr lang="fr-FR"/>
          </a:p>
        </p:txBody>
      </p:sp>
      <p:sp>
        <p:nvSpPr>
          <p:cNvPr id="4" name="Espace réservé du pied de page 3">
            <a:extLst>
              <a:ext uri="{FF2B5EF4-FFF2-40B4-BE49-F238E27FC236}">
                <a16:creationId xmlns:a16="http://schemas.microsoft.com/office/drawing/2014/main" id="{696837B7-24E4-456A-A267-F02A11BAAB3E}"/>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47831DB-562B-4C57-AB66-F4531DC97C11}"/>
              </a:ext>
            </a:extLst>
          </p:cNvPr>
          <p:cNvSpPr>
            <a:spLocks noGrp="1"/>
          </p:cNvSpPr>
          <p:nvPr>
            <p:ph type="sldNum" sz="quarter" idx="12"/>
          </p:nvPr>
        </p:nvSpPr>
        <p:spPr/>
        <p:txBody>
          <a:bodyPr/>
          <a:lstStyle/>
          <a:p>
            <a:fld id="{5580DC17-BB40-413A-B8CC-CB212F46E80B}" type="slidenum">
              <a:rPr lang="fr-FR" smtClean="0"/>
              <a:t>‹N°›</a:t>
            </a:fld>
            <a:endParaRPr lang="fr-FR"/>
          </a:p>
        </p:txBody>
      </p:sp>
    </p:spTree>
    <p:extLst>
      <p:ext uri="{BB962C8B-B14F-4D97-AF65-F5344CB8AC3E}">
        <p14:creationId xmlns:p14="http://schemas.microsoft.com/office/powerpoint/2010/main" val="366632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B4EA7BB-5B55-4C00-A3FC-8E43D3AD22F0}"/>
              </a:ext>
            </a:extLst>
          </p:cNvPr>
          <p:cNvSpPr>
            <a:spLocks noGrp="1"/>
          </p:cNvSpPr>
          <p:nvPr>
            <p:ph type="dt" sz="half" idx="10"/>
          </p:nvPr>
        </p:nvSpPr>
        <p:spPr/>
        <p:txBody>
          <a:bodyPr/>
          <a:lstStyle/>
          <a:p>
            <a:fld id="{E3BFE575-736C-4392-AA4A-06A406B5CE99}" type="datetimeFigureOut">
              <a:rPr lang="fr-FR" smtClean="0"/>
              <a:t>11/02/2020</a:t>
            </a:fld>
            <a:endParaRPr lang="fr-FR"/>
          </a:p>
        </p:txBody>
      </p:sp>
      <p:sp>
        <p:nvSpPr>
          <p:cNvPr id="3" name="Espace réservé du pied de page 2">
            <a:extLst>
              <a:ext uri="{FF2B5EF4-FFF2-40B4-BE49-F238E27FC236}">
                <a16:creationId xmlns:a16="http://schemas.microsoft.com/office/drawing/2014/main" id="{AF572467-CC73-4360-9326-B20BE249199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D9E2E74-B534-451C-B4E3-E65082B417CC}"/>
              </a:ext>
            </a:extLst>
          </p:cNvPr>
          <p:cNvSpPr>
            <a:spLocks noGrp="1"/>
          </p:cNvSpPr>
          <p:nvPr>
            <p:ph type="sldNum" sz="quarter" idx="12"/>
          </p:nvPr>
        </p:nvSpPr>
        <p:spPr/>
        <p:txBody>
          <a:bodyPr/>
          <a:lstStyle/>
          <a:p>
            <a:fld id="{5580DC17-BB40-413A-B8CC-CB212F46E80B}" type="slidenum">
              <a:rPr lang="fr-FR" smtClean="0"/>
              <a:t>‹N°›</a:t>
            </a:fld>
            <a:endParaRPr lang="fr-FR"/>
          </a:p>
        </p:txBody>
      </p:sp>
    </p:spTree>
    <p:extLst>
      <p:ext uri="{BB962C8B-B14F-4D97-AF65-F5344CB8AC3E}">
        <p14:creationId xmlns:p14="http://schemas.microsoft.com/office/powerpoint/2010/main" val="1522421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B11B0C-B14C-4073-AB17-AE1EBD6D9C4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D8F8D47-F5E6-417B-9F1C-EFCD1FB81D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6F5FB6E3-05A1-4440-86EA-DE7165049D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4B40F81-C816-456E-8000-C8BC590E2DF0}"/>
              </a:ext>
            </a:extLst>
          </p:cNvPr>
          <p:cNvSpPr>
            <a:spLocks noGrp="1"/>
          </p:cNvSpPr>
          <p:nvPr>
            <p:ph type="dt" sz="half" idx="10"/>
          </p:nvPr>
        </p:nvSpPr>
        <p:spPr/>
        <p:txBody>
          <a:bodyPr/>
          <a:lstStyle/>
          <a:p>
            <a:fld id="{E3BFE575-736C-4392-AA4A-06A406B5CE99}" type="datetimeFigureOut">
              <a:rPr lang="fr-FR" smtClean="0"/>
              <a:t>11/02/2020</a:t>
            </a:fld>
            <a:endParaRPr lang="fr-FR"/>
          </a:p>
        </p:txBody>
      </p:sp>
      <p:sp>
        <p:nvSpPr>
          <p:cNvPr id="6" name="Espace réservé du pied de page 5">
            <a:extLst>
              <a:ext uri="{FF2B5EF4-FFF2-40B4-BE49-F238E27FC236}">
                <a16:creationId xmlns:a16="http://schemas.microsoft.com/office/drawing/2014/main" id="{280371AC-CD17-4EDC-B7D6-4181A6594A7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DE707A1-FD77-4E5B-BCFA-0EAA161DD67F}"/>
              </a:ext>
            </a:extLst>
          </p:cNvPr>
          <p:cNvSpPr>
            <a:spLocks noGrp="1"/>
          </p:cNvSpPr>
          <p:nvPr>
            <p:ph type="sldNum" sz="quarter" idx="12"/>
          </p:nvPr>
        </p:nvSpPr>
        <p:spPr/>
        <p:txBody>
          <a:bodyPr/>
          <a:lstStyle/>
          <a:p>
            <a:fld id="{5580DC17-BB40-413A-B8CC-CB212F46E80B}" type="slidenum">
              <a:rPr lang="fr-FR" smtClean="0"/>
              <a:t>‹N°›</a:t>
            </a:fld>
            <a:endParaRPr lang="fr-FR"/>
          </a:p>
        </p:txBody>
      </p:sp>
    </p:spTree>
    <p:extLst>
      <p:ext uri="{BB962C8B-B14F-4D97-AF65-F5344CB8AC3E}">
        <p14:creationId xmlns:p14="http://schemas.microsoft.com/office/powerpoint/2010/main" val="989036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F90AC2-6D24-407B-B621-8E14DA2F813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D7C3B1E-E03A-42D9-AE98-880C1957E8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4337731-49D8-42A5-97C1-F0F6AE0C4F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63D493F-2DDD-4E98-AA4B-FB9DA618DE95}"/>
              </a:ext>
            </a:extLst>
          </p:cNvPr>
          <p:cNvSpPr>
            <a:spLocks noGrp="1"/>
          </p:cNvSpPr>
          <p:nvPr>
            <p:ph type="dt" sz="half" idx="10"/>
          </p:nvPr>
        </p:nvSpPr>
        <p:spPr/>
        <p:txBody>
          <a:bodyPr/>
          <a:lstStyle/>
          <a:p>
            <a:fld id="{E3BFE575-736C-4392-AA4A-06A406B5CE99}" type="datetimeFigureOut">
              <a:rPr lang="fr-FR" smtClean="0"/>
              <a:t>11/02/2020</a:t>
            </a:fld>
            <a:endParaRPr lang="fr-FR"/>
          </a:p>
        </p:txBody>
      </p:sp>
      <p:sp>
        <p:nvSpPr>
          <p:cNvPr id="6" name="Espace réservé du pied de page 5">
            <a:extLst>
              <a:ext uri="{FF2B5EF4-FFF2-40B4-BE49-F238E27FC236}">
                <a16:creationId xmlns:a16="http://schemas.microsoft.com/office/drawing/2014/main" id="{72E93D1D-EA42-4FDC-8CBD-225B0CA9356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E977FDC-C16E-4F73-998B-E43CA8B29C1E}"/>
              </a:ext>
            </a:extLst>
          </p:cNvPr>
          <p:cNvSpPr>
            <a:spLocks noGrp="1"/>
          </p:cNvSpPr>
          <p:nvPr>
            <p:ph type="sldNum" sz="quarter" idx="12"/>
          </p:nvPr>
        </p:nvSpPr>
        <p:spPr/>
        <p:txBody>
          <a:bodyPr/>
          <a:lstStyle/>
          <a:p>
            <a:fld id="{5580DC17-BB40-413A-B8CC-CB212F46E80B}" type="slidenum">
              <a:rPr lang="fr-FR" smtClean="0"/>
              <a:t>‹N°›</a:t>
            </a:fld>
            <a:endParaRPr lang="fr-FR"/>
          </a:p>
        </p:txBody>
      </p:sp>
    </p:spTree>
    <p:extLst>
      <p:ext uri="{BB962C8B-B14F-4D97-AF65-F5344CB8AC3E}">
        <p14:creationId xmlns:p14="http://schemas.microsoft.com/office/powerpoint/2010/main" val="224776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230B7EB-1A54-44FE-88E0-729048A741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DDA78C1-21B2-42F6-8933-FEB58A63C5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B2F8E91-F902-49A0-B2B2-05DA66F126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BFE575-736C-4392-AA4A-06A406B5CE99}" type="datetimeFigureOut">
              <a:rPr lang="fr-FR" smtClean="0"/>
              <a:t>11/02/2020</a:t>
            </a:fld>
            <a:endParaRPr lang="fr-FR"/>
          </a:p>
        </p:txBody>
      </p:sp>
      <p:sp>
        <p:nvSpPr>
          <p:cNvPr id="5" name="Espace réservé du pied de page 4">
            <a:extLst>
              <a:ext uri="{FF2B5EF4-FFF2-40B4-BE49-F238E27FC236}">
                <a16:creationId xmlns:a16="http://schemas.microsoft.com/office/drawing/2014/main" id="{ADAAF30F-9C12-4B93-834C-BE09D52CC1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6BF8F2F6-E2E4-4FD8-BBAA-B01BFA8F7F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80DC17-BB40-413A-B8CC-CB212F46E80B}" type="slidenum">
              <a:rPr lang="fr-FR" smtClean="0"/>
              <a:t>‹N°›</a:t>
            </a:fld>
            <a:endParaRPr lang="fr-FR"/>
          </a:p>
        </p:txBody>
      </p:sp>
    </p:spTree>
    <p:extLst>
      <p:ext uri="{BB962C8B-B14F-4D97-AF65-F5344CB8AC3E}">
        <p14:creationId xmlns:p14="http://schemas.microsoft.com/office/powerpoint/2010/main" val="3677451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www.utt.fr/"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55E0DE-7E1E-4FE0-B24B-4B817E007819}"/>
              </a:ext>
            </a:extLst>
          </p:cNvPr>
          <p:cNvSpPr/>
          <p:nvPr/>
        </p:nvSpPr>
        <p:spPr>
          <a:xfrm>
            <a:off x="0" y="0"/>
            <a:ext cx="2517913" cy="6858000"/>
          </a:xfrm>
          <a:prstGeom prst="rect">
            <a:avLst/>
          </a:prstGeom>
          <a:solidFill>
            <a:srgbClr val="7B11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solidFill>
                <a:schemeClr val="bg1"/>
              </a:solidFill>
            </a:endParaRPr>
          </a:p>
        </p:txBody>
      </p:sp>
      <p:pic>
        <p:nvPicPr>
          <p:cNvPr id="6" name="Image 5" descr="Une image contenant alimentation, signe&#10;&#10;Description générée automatiquement">
            <a:extLst>
              <a:ext uri="{FF2B5EF4-FFF2-40B4-BE49-F238E27FC236}">
                <a16:creationId xmlns:a16="http://schemas.microsoft.com/office/drawing/2014/main" id="{D3628BB6-33DC-4FC1-AA91-B41128D42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23" y="20637"/>
            <a:ext cx="2683565" cy="2683565"/>
          </a:xfrm>
          <a:prstGeom prst="rect">
            <a:avLst/>
          </a:prstGeom>
        </p:spPr>
      </p:pic>
      <p:sp>
        <p:nvSpPr>
          <p:cNvPr id="8" name="ZoneTexte 7">
            <a:extLst>
              <a:ext uri="{FF2B5EF4-FFF2-40B4-BE49-F238E27FC236}">
                <a16:creationId xmlns:a16="http://schemas.microsoft.com/office/drawing/2014/main" id="{75FF675C-3C79-4255-ABCA-C440BC8B08A1}"/>
              </a:ext>
            </a:extLst>
          </p:cNvPr>
          <p:cNvSpPr txBox="1"/>
          <p:nvPr/>
        </p:nvSpPr>
        <p:spPr>
          <a:xfrm>
            <a:off x="119270" y="3068271"/>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L’association</a:t>
            </a:r>
          </a:p>
        </p:txBody>
      </p:sp>
      <p:sp>
        <p:nvSpPr>
          <p:cNvPr id="9" name="ZoneTexte 8">
            <a:extLst>
              <a:ext uri="{FF2B5EF4-FFF2-40B4-BE49-F238E27FC236}">
                <a16:creationId xmlns:a16="http://schemas.microsoft.com/office/drawing/2014/main" id="{EFD55FC5-48F0-4CEE-A91B-0224A8CB0837}"/>
              </a:ext>
            </a:extLst>
          </p:cNvPr>
          <p:cNvSpPr txBox="1"/>
          <p:nvPr/>
        </p:nvSpPr>
        <p:spPr>
          <a:xfrm>
            <a:off x="119270" y="3582065"/>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Nos partenaires</a:t>
            </a:r>
          </a:p>
        </p:txBody>
      </p:sp>
      <p:sp>
        <p:nvSpPr>
          <p:cNvPr id="10" name="ZoneTexte 9">
            <a:extLst>
              <a:ext uri="{FF2B5EF4-FFF2-40B4-BE49-F238E27FC236}">
                <a16:creationId xmlns:a16="http://schemas.microsoft.com/office/drawing/2014/main" id="{DA8FEE79-B310-4EB5-B3C4-3AAC589E45E2}"/>
              </a:ext>
            </a:extLst>
          </p:cNvPr>
          <p:cNvSpPr txBox="1"/>
          <p:nvPr/>
        </p:nvSpPr>
        <p:spPr>
          <a:xfrm>
            <a:off x="119270" y="4088603"/>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Billetterie</a:t>
            </a:r>
          </a:p>
        </p:txBody>
      </p:sp>
      <p:sp>
        <p:nvSpPr>
          <p:cNvPr id="11" name="ZoneTexte 10">
            <a:extLst>
              <a:ext uri="{FF2B5EF4-FFF2-40B4-BE49-F238E27FC236}">
                <a16:creationId xmlns:a16="http://schemas.microsoft.com/office/drawing/2014/main" id="{28DF52E7-5856-4E02-BD06-326D473CE22C}"/>
              </a:ext>
            </a:extLst>
          </p:cNvPr>
          <p:cNvSpPr txBox="1"/>
          <p:nvPr/>
        </p:nvSpPr>
        <p:spPr>
          <a:xfrm>
            <a:off x="119270" y="4566937"/>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Infos pratiques</a:t>
            </a:r>
          </a:p>
        </p:txBody>
      </p:sp>
      <p:sp>
        <p:nvSpPr>
          <p:cNvPr id="15" name="ZoneTexte 14">
            <a:extLst>
              <a:ext uri="{FF2B5EF4-FFF2-40B4-BE49-F238E27FC236}">
                <a16:creationId xmlns:a16="http://schemas.microsoft.com/office/drawing/2014/main" id="{54E943DC-76BA-4D64-A547-5125F11A4959}"/>
              </a:ext>
            </a:extLst>
          </p:cNvPr>
          <p:cNvSpPr txBox="1"/>
          <p:nvPr/>
        </p:nvSpPr>
        <p:spPr>
          <a:xfrm>
            <a:off x="2517913" y="0"/>
            <a:ext cx="9674087" cy="1200329"/>
          </a:xfrm>
          <a:prstGeom prst="rect">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fr-FR" dirty="0"/>
              <a:t>(image + logo)</a:t>
            </a:r>
          </a:p>
          <a:p>
            <a:pPr algn="ctr"/>
            <a:r>
              <a:rPr lang="fr-FR" dirty="0"/>
              <a:t>1789 </a:t>
            </a:r>
          </a:p>
          <a:p>
            <a:pPr algn="ctr"/>
            <a:r>
              <a:rPr lang="fr-FR" dirty="0"/>
              <a:t>Les amants de la Bastille</a:t>
            </a:r>
          </a:p>
          <a:p>
            <a:pPr algn="ctr"/>
            <a:endParaRPr lang="fr-FR" dirty="0"/>
          </a:p>
        </p:txBody>
      </p:sp>
      <p:sp>
        <p:nvSpPr>
          <p:cNvPr id="16" name="ZoneTexte 15">
            <a:extLst>
              <a:ext uri="{FF2B5EF4-FFF2-40B4-BE49-F238E27FC236}">
                <a16:creationId xmlns:a16="http://schemas.microsoft.com/office/drawing/2014/main" id="{38B50396-40B1-4540-AC0A-44B403C1F5A6}"/>
              </a:ext>
            </a:extLst>
          </p:cNvPr>
          <p:cNvSpPr txBox="1"/>
          <p:nvPr/>
        </p:nvSpPr>
        <p:spPr>
          <a:xfrm>
            <a:off x="0" y="6255026"/>
            <a:ext cx="2517913" cy="600164"/>
          </a:xfrm>
          <a:prstGeom prst="rect">
            <a:avLst/>
          </a:prstGeom>
          <a:noFill/>
        </p:spPr>
        <p:txBody>
          <a:bodyPr wrap="square" rtlCol="0">
            <a:spAutoFit/>
          </a:bodyPr>
          <a:lstStyle/>
          <a:p>
            <a:r>
              <a:rPr lang="fr-FR" sz="1100" dirty="0">
                <a:solidFill>
                  <a:schemeClr val="bg1"/>
                </a:solidFill>
              </a:rPr>
              <a:t>Logo réseaux sociaux </a:t>
            </a:r>
            <a:br>
              <a:rPr lang="fr-FR" sz="1100" dirty="0">
                <a:solidFill>
                  <a:schemeClr val="bg1"/>
                </a:solidFill>
              </a:rPr>
            </a:br>
            <a:r>
              <a:rPr lang="fr-FR" sz="1100" dirty="0">
                <a:solidFill>
                  <a:schemeClr val="bg1"/>
                </a:solidFill>
              </a:rPr>
              <a:t>+</a:t>
            </a:r>
          </a:p>
          <a:p>
            <a:r>
              <a:rPr lang="fr-FR" sz="1100" dirty="0">
                <a:solidFill>
                  <a:schemeClr val="bg1"/>
                </a:solidFill>
              </a:rPr>
              <a:t>Mentions légales</a:t>
            </a:r>
          </a:p>
        </p:txBody>
      </p:sp>
      <p:sp>
        <p:nvSpPr>
          <p:cNvPr id="17" name="ZoneTexte 16">
            <a:extLst>
              <a:ext uri="{FF2B5EF4-FFF2-40B4-BE49-F238E27FC236}">
                <a16:creationId xmlns:a16="http://schemas.microsoft.com/office/drawing/2014/main" id="{EC577F93-1976-4301-A6C1-8CAE45D79070}"/>
              </a:ext>
            </a:extLst>
          </p:cNvPr>
          <p:cNvSpPr txBox="1"/>
          <p:nvPr/>
        </p:nvSpPr>
        <p:spPr>
          <a:xfrm>
            <a:off x="2517912" y="1333827"/>
            <a:ext cx="9674087" cy="584775"/>
          </a:xfrm>
          <a:prstGeom prst="rect">
            <a:avLst/>
          </a:prstGeom>
          <a:noFill/>
        </p:spPr>
        <p:txBody>
          <a:bodyPr wrap="square" rtlCol="0">
            <a:spAutoFit/>
          </a:bodyPr>
          <a:lstStyle/>
          <a:p>
            <a:pPr algn="ctr"/>
            <a:r>
              <a:rPr lang="fr-FR" sz="3200" dirty="0">
                <a:solidFill>
                  <a:srgbClr val="AC460B"/>
                </a:solidFill>
              </a:rPr>
              <a:t>La pièce</a:t>
            </a:r>
          </a:p>
        </p:txBody>
      </p:sp>
      <p:cxnSp>
        <p:nvCxnSpPr>
          <p:cNvPr id="19" name="Connecteur droit 18">
            <a:extLst>
              <a:ext uri="{FF2B5EF4-FFF2-40B4-BE49-F238E27FC236}">
                <a16:creationId xmlns:a16="http://schemas.microsoft.com/office/drawing/2014/main" id="{C4155FDC-0916-4806-BBBF-340D2958C728}"/>
              </a:ext>
            </a:extLst>
          </p:cNvPr>
          <p:cNvCxnSpPr/>
          <p:nvPr/>
        </p:nvCxnSpPr>
        <p:spPr>
          <a:xfrm>
            <a:off x="6592955" y="1945106"/>
            <a:ext cx="1524000" cy="0"/>
          </a:xfrm>
          <a:prstGeom prst="line">
            <a:avLst/>
          </a:prstGeom>
          <a:ln>
            <a:solidFill>
              <a:srgbClr val="7B1101"/>
            </a:solidFill>
          </a:ln>
        </p:spPr>
        <p:style>
          <a:lnRef idx="1">
            <a:schemeClr val="accent2"/>
          </a:lnRef>
          <a:fillRef idx="0">
            <a:schemeClr val="accent2"/>
          </a:fillRef>
          <a:effectRef idx="0">
            <a:schemeClr val="accent2"/>
          </a:effectRef>
          <a:fontRef idx="minor">
            <a:schemeClr val="tx1"/>
          </a:fontRef>
        </p:style>
      </p:cxnSp>
      <p:cxnSp>
        <p:nvCxnSpPr>
          <p:cNvPr id="20" name="Connecteur droit 19">
            <a:extLst>
              <a:ext uri="{FF2B5EF4-FFF2-40B4-BE49-F238E27FC236}">
                <a16:creationId xmlns:a16="http://schemas.microsoft.com/office/drawing/2014/main" id="{2CD728B7-E522-4757-A9E2-AF52E38FAA02}"/>
              </a:ext>
            </a:extLst>
          </p:cNvPr>
          <p:cNvCxnSpPr/>
          <p:nvPr/>
        </p:nvCxnSpPr>
        <p:spPr>
          <a:xfrm>
            <a:off x="6579703" y="1307323"/>
            <a:ext cx="1524000" cy="0"/>
          </a:xfrm>
          <a:prstGeom prst="line">
            <a:avLst/>
          </a:prstGeom>
          <a:ln>
            <a:solidFill>
              <a:srgbClr val="7B1101"/>
            </a:solidFill>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ADF9F35B-208F-4B89-81EF-DA6C097B34EA}"/>
              </a:ext>
            </a:extLst>
          </p:cNvPr>
          <p:cNvSpPr txBox="1"/>
          <p:nvPr/>
        </p:nvSpPr>
        <p:spPr>
          <a:xfrm>
            <a:off x="2572577" y="1989790"/>
            <a:ext cx="9606169" cy="2446824"/>
          </a:xfrm>
          <a:prstGeom prst="rect">
            <a:avLst/>
          </a:prstGeom>
          <a:noFill/>
        </p:spPr>
        <p:txBody>
          <a:bodyPr wrap="square" rtlCol="0">
            <a:spAutoFit/>
          </a:bodyPr>
          <a:lstStyle/>
          <a:p>
            <a:pPr algn="just"/>
            <a:r>
              <a:rPr lang="fr-FR" sz="1700" dirty="0"/>
              <a:t>1789 Les amants de la Bastille est une comédie musicale française écrite par Dove Attia, Albert Cohen et François Chouquet. Cette comédie musicale met en scène deux amants dont l’amour est impossible, lui révolutionnaire et elle gouvernante des enfants de Marie-Antoinette. Tout au long de la pièce cet amour prend forme entre les fastes de la cour Versaillaise et la misère qui règne dans les rues de Paris. A Versailles, on se préoccupe peu des souffrances du peuple : la Reine cherche à tout prix à se divertir en accumulant les amants, bien loin des problèmes du Roi qui tente de calmer la fureur du peuple français. Pendant ce temps, Ronan un jeune paysan se voit obliger de monter sur Paris avec sa sœur Solène pour tenter de survivre et fait la rencontre de Camille Desmoulins, un révolutionnaire convaincu et engagé. L’amour naissant </a:t>
            </a:r>
            <a:r>
              <a:rPr lang="fr-FR" sz="1700" dirty="0" err="1"/>
              <a:t>saura-t-il</a:t>
            </a:r>
            <a:r>
              <a:rPr lang="fr-FR" sz="1700" dirty="0"/>
              <a:t> survivre à leurs divergences dans ce contexte de tensions extrême? </a:t>
            </a:r>
          </a:p>
        </p:txBody>
      </p:sp>
      <p:sp>
        <p:nvSpPr>
          <p:cNvPr id="23" name="ZoneTexte 22">
            <a:extLst>
              <a:ext uri="{FF2B5EF4-FFF2-40B4-BE49-F238E27FC236}">
                <a16:creationId xmlns:a16="http://schemas.microsoft.com/office/drawing/2014/main" id="{97FECB71-DD64-47CD-9C37-D2B51F9F8386}"/>
              </a:ext>
            </a:extLst>
          </p:cNvPr>
          <p:cNvSpPr txBox="1"/>
          <p:nvPr/>
        </p:nvSpPr>
        <p:spPr>
          <a:xfrm>
            <a:off x="2504659" y="4728092"/>
            <a:ext cx="9674087" cy="584775"/>
          </a:xfrm>
          <a:prstGeom prst="rect">
            <a:avLst/>
          </a:prstGeom>
          <a:noFill/>
        </p:spPr>
        <p:txBody>
          <a:bodyPr wrap="square" rtlCol="0">
            <a:spAutoFit/>
          </a:bodyPr>
          <a:lstStyle/>
          <a:p>
            <a:pPr algn="ctr"/>
            <a:r>
              <a:rPr lang="fr-FR" sz="3200" dirty="0">
                <a:solidFill>
                  <a:srgbClr val="AC460B"/>
                </a:solidFill>
              </a:rPr>
              <a:t>Les personnages</a:t>
            </a:r>
          </a:p>
        </p:txBody>
      </p:sp>
      <p:cxnSp>
        <p:nvCxnSpPr>
          <p:cNvPr id="25" name="Connecteur droit 24">
            <a:extLst>
              <a:ext uri="{FF2B5EF4-FFF2-40B4-BE49-F238E27FC236}">
                <a16:creationId xmlns:a16="http://schemas.microsoft.com/office/drawing/2014/main" id="{93CBD571-4AD3-4784-8743-8611D3D31308}"/>
              </a:ext>
            </a:extLst>
          </p:cNvPr>
          <p:cNvCxnSpPr>
            <a:cxnSpLocks/>
          </p:cNvCxnSpPr>
          <p:nvPr/>
        </p:nvCxnSpPr>
        <p:spPr>
          <a:xfrm>
            <a:off x="5910470" y="4675084"/>
            <a:ext cx="2849217" cy="0"/>
          </a:xfrm>
          <a:prstGeom prst="line">
            <a:avLst/>
          </a:prstGeom>
          <a:ln>
            <a:solidFill>
              <a:srgbClr val="7B1101"/>
            </a:solidFill>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F34810F7-B9EC-4910-BA50-83364059ED8C}"/>
              </a:ext>
            </a:extLst>
          </p:cNvPr>
          <p:cNvCxnSpPr>
            <a:cxnSpLocks/>
          </p:cNvCxnSpPr>
          <p:nvPr/>
        </p:nvCxnSpPr>
        <p:spPr>
          <a:xfrm>
            <a:off x="5910469" y="5392860"/>
            <a:ext cx="2849217" cy="0"/>
          </a:xfrm>
          <a:prstGeom prst="line">
            <a:avLst/>
          </a:prstGeom>
          <a:ln>
            <a:solidFill>
              <a:srgbClr val="7B1101"/>
            </a:solidFill>
          </a:ln>
        </p:spPr>
        <p:style>
          <a:lnRef idx="1">
            <a:schemeClr val="accent1"/>
          </a:lnRef>
          <a:fillRef idx="0">
            <a:schemeClr val="accent1"/>
          </a:fillRef>
          <a:effectRef idx="0">
            <a:schemeClr val="accent1"/>
          </a:effectRef>
          <a:fontRef idx="minor">
            <a:schemeClr val="tx1"/>
          </a:fontRef>
        </p:style>
      </p:cxnSp>
      <p:sp>
        <p:nvSpPr>
          <p:cNvPr id="31" name="ZoneTexte 30">
            <a:extLst>
              <a:ext uri="{FF2B5EF4-FFF2-40B4-BE49-F238E27FC236}">
                <a16:creationId xmlns:a16="http://schemas.microsoft.com/office/drawing/2014/main" id="{4FD35A77-9CF9-4F1E-AECB-9B5406E0A324}"/>
              </a:ext>
            </a:extLst>
          </p:cNvPr>
          <p:cNvSpPr txBox="1"/>
          <p:nvPr/>
        </p:nvSpPr>
        <p:spPr>
          <a:xfrm>
            <a:off x="2796209" y="5411658"/>
            <a:ext cx="2517913" cy="400110"/>
          </a:xfrm>
          <a:prstGeom prst="rect">
            <a:avLst/>
          </a:prstGeom>
          <a:noFill/>
        </p:spPr>
        <p:txBody>
          <a:bodyPr wrap="square" rtlCol="0">
            <a:spAutoFit/>
          </a:bodyPr>
          <a:lstStyle/>
          <a:p>
            <a:r>
              <a:rPr lang="fr-FR" sz="2000" dirty="0">
                <a:solidFill>
                  <a:srgbClr val="AC460B"/>
                </a:solidFill>
              </a:rPr>
              <a:t>Olympe et Ronan </a:t>
            </a:r>
          </a:p>
        </p:txBody>
      </p:sp>
      <p:cxnSp>
        <p:nvCxnSpPr>
          <p:cNvPr id="32" name="Connecteur droit 31">
            <a:extLst>
              <a:ext uri="{FF2B5EF4-FFF2-40B4-BE49-F238E27FC236}">
                <a16:creationId xmlns:a16="http://schemas.microsoft.com/office/drawing/2014/main" id="{D566A007-22CD-4557-9DFA-3C4B691D0512}"/>
              </a:ext>
            </a:extLst>
          </p:cNvPr>
          <p:cNvCxnSpPr>
            <a:cxnSpLocks/>
          </p:cNvCxnSpPr>
          <p:nvPr/>
        </p:nvCxnSpPr>
        <p:spPr>
          <a:xfrm>
            <a:off x="2749827" y="5798516"/>
            <a:ext cx="2113723" cy="0"/>
          </a:xfrm>
          <a:prstGeom prst="line">
            <a:avLst/>
          </a:prstGeom>
          <a:ln>
            <a:solidFill>
              <a:srgbClr val="7B1101"/>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1A000207-9678-4306-9678-CBBADE35E557}"/>
              </a:ext>
            </a:extLst>
          </p:cNvPr>
          <p:cNvSpPr/>
          <p:nvPr/>
        </p:nvSpPr>
        <p:spPr>
          <a:xfrm>
            <a:off x="0" y="2544057"/>
            <a:ext cx="2517912" cy="494539"/>
          </a:xfrm>
          <a:prstGeom prst="rect">
            <a:avLst/>
          </a:prstGeom>
          <a:solidFill>
            <a:srgbClr val="C21D02"/>
          </a:solidFill>
          <a:ln>
            <a:solidFill>
              <a:srgbClr val="C21D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ZoneTexte 35">
            <a:extLst>
              <a:ext uri="{FF2B5EF4-FFF2-40B4-BE49-F238E27FC236}">
                <a16:creationId xmlns:a16="http://schemas.microsoft.com/office/drawing/2014/main" id="{E96442DF-49F1-4A77-9C7C-7DE458851BC6}"/>
              </a:ext>
            </a:extLst>
          </p:cNvPr>
          <p:cNvSpPr txBox="1"/>
          <p:nvPr/>
        </p:nvSpPr>
        <p:spPr>
          <a:xfrm>
            <a:off x="2749827" y="5897213"/>
            <a:ext cx="7030277" cy="1477328"/>
          </a:xfrm>
          <a:prstGeom prst="rect">
            <a:avLst/>
          </a:prstGeom>
          <a:noFill/>
        </p:spPr>
        <p:txBody>
          <a:bodyPr wrap="square" rtlCol="0">
            <a:spAutoFit/>
          </a:bodyPr>
          <a:lstStyle/>
          <a:p>
            <a:r>
              <a:rPr lang="fr-FR" dirty="0"/>
              <a:t>Olympe est la gouvernante des enfants de la famille royale française, Ronan quant à lui est un jeune paysans révolutionnaire. Elle, est la sagesse et la tempérance, lui, la fougue et la hargne. Aussi éloignés qu’ils puissent paraître, leur rencontre accidentelle va changer leurs vies et les plonger dans une histoire d’amour interdite et passionnelle. </a:t>
            </a:r>
          </a:p>
        </p:txBody>
      </p:sp>
      <p:sp>
        <p:nvSpPr>
          <p:cNvPr id="2" name="Rectangle 1">
            <a:extLst>
              <a:ext uri="{FF2B5EF4-FFF2-40B4-BE49-F238E27FC236}">
                <a16:creationId xmlns:a16="http://schemas.microsoft.com/office/drawing/2014/main" id="{A872F84C-D3A3-46E4-A62B-E530FDAC23F7}"/>
              </a:ext>
            </a:extLst>
          </p:cNvPr>
          <p:cNvSpPr/>
          <p:nvPr/>
        </p:nvSpPr>
        <p:spPr>
          <a:xfrm>
            <a:off x="9780104" y="5798514"/>
            <a:ext cx="2292626" cy="1695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3E1B9FA0-FA08-4B25-BAE9-59A924B0B6EF}"/>
              </a:ext>
            </a:extLst>
          </p:cNvPr>
          <p:cNvSpPr txBox="1"/>
          <p:nvPr/>
        </p:nvSpPr>
        <p:spPr>
          <a:xfrm>
            <a:off x="10005390" y="6461497"/>
            <a:ext cx="1842053" cy="369332"/>
          </a:xfrm>
          <a:prstGeom prst="rect">
            <a:avLst/>
          </a:prstGeom>
          <a:noFill/>
        </p:spPr>
        <p:txBody>
          <a:bodyPr wrap="square" rtlCol="0">
            <a:spAutoFit/>
          </a:bodyPr>
          <a:lstStyle/>
          <a:p>
            <a:pPr algn="ctr"/>
            <a:r>
              <a:rPr lang="fr-FR" dirty="0"/>
              <a:t>Photo</a:t>
            </a:r>
          </a:p>
        </p:txBody>
      </p:sp>
      <p:sp>
        <p:nvSpPr>
          <p:cNvPr id="7" name="ZoneTexte 6">
            <a:extLst>
              <a:ext uri="{FF2B5EF4-FFF2-40B4-BE49-F238E27FC236}">
                <a16:creationId xmlns:a16="http://schemas.microsoft.com/office/drawing/2014/main" id="{11BE6715-471A-4C72-93D3-E46B8AFC73BF}"/>
              </a:ext>
            </a:extLst>
          </p:cNvPr>
          <p:cNvSpPr txBox="1"/>
          <p:nvPr/>
        </p:nvSpPr>
        <p:spPr>
          <a:xfrm>
            <a:off x="119270" y="2570922"/>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La pièce</a:t>
            </a:r>
          </a:p>
        </p:txBody>
      </p:sp>
    </p:spTree>
    <p:extLst>
      <p:ext uri="{BB962C8B-B14F-4D97-AF65-F5344CB8AC3E}">
        <p14:creationId xmlns:p14="http://schemas.microsoft.com/office/powerpoint/2010/main" val="284221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55E0DE-7E1E-4FE0-B24B-4B817E007819}"/>
              </a:ext>
            </a:extLst>
          </p:cNvPr>
          <p:cNvSpPr/>
          <p:nvPr/>
        </p:nvSpPr>
        <p:spPr>
          <a:xfrm>
            <a:off x="0" y="0"/>
            <a:ext cx="2517913" cy="6858000"/>
          </a:xfrm>
          <a:prstGeom prst="rect">
            <a:avLst/>
          </a:prstGeom>
          <a:solidFill>
            <a:srgbClr val="7B11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solidFill>
                <a:schemeClr val="bg1"/>
              </a:solidFill>
            </a:endParaRPr>
          </a:p>
        </p:txBody>
      </p:sp>
      <p:pic>
        <p:nvPicPr>
          <p:cNvPr id="6" name="Image 5" descr="Une image contenant alimentation, signe&#10;&#10;Description générée automatiquement">
            <a:extLst>
              <a:ext uri="{FF2B5EF4-FFF2-40B4-BE49-F238E27FC236}">
                <a16:creationId xmlns:a16="http://schemas.microsoft.com/office/drawing/2014/main" id="{D3628BB6-33DC-4FC1-AA91-B41128D42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23" y="20637"/>
            <a:ext cx="2683565" cy="2683565"/>
          </a:xfrm>
          <a:prstGeom prst="rect">
            <a:avLst/>
          </a:prstGeom>
        </p:spPr>
      </p:pic>
      <p:sp>
        <p:nvSpPr>
          <p:cNvPr id="11" name="ZoneTexte 10">
            <a:extLst>
              <a:ext uri="{FF2B5EF4-FFF2-40B4-BE49-F238E27FC236}">
                <a16:creationId xmlns:a16="http://schemas.microsoft.com/office/drawing/2014/main" id="{28DF52E7-5856-4E02-BD06-326D473CE22C}"/>
              </a:ext>
            </a:extLst>
          </p:cNvPr>
          <p:cNvSpPr txBox="1"/>
          <p:nvPr/>
        </p:nvSpPr>
        <p:spPr>
          <a:xfrm>
            <a:off x="119270" y="4566937"/>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Infos pratiques</a:t>
            </a:r>
          </a:p>
        </p:txBody>
      </p:sp>
      <p:sp>
        <p:nvSpPr>
          <p:cNvPr id="15" name="ZoneTexte 14">
            <a:extLst>
              <a:ext uri="{FF2B5EF4-FFF2-40B4-BE49-F238E27FC236}">
                <a16:creationId xmlns:a16="http://schemas.microsoft.com/office/drawing/2014/main" id="{54E943DC-76BA-4D64-A547-5125F11A4959}"/>
              </a:ext>
            </a:extLst>
          </p:cNvPr>
          <p:cNvSpPr txBox="1"/>
          <p:nvPr/>
        </p:nvSpPr>
        <p:spPr>
          <a:xfrm>
            <a:off x="2517913" y="0"/>
            <a:ext cx="9674087" cy="1200329"/>
          </a:xfrm>
          <a:prstGeom prst="rect">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fr-FR" dirty="0"/>
              <a:t>(image + logo)</a:t>
            </a:r>
          </a:p>
          <a:p>
            <a:pPr algn="ctr"/>
            <a:r>
              <a:rPr lang="fr-FR" dirty="0"/>
              <a:t>1789 </a:t>
            </a:r>
          </a:p>
          <a:p>
            <a:pPr algn="ctr"/>
            <a:r>
              <a:rPr lang="fr-FR" dirty="0"/>
              <a:t>Les amants de la Bastille</a:t>
            </a:r>
          </a:p>
          <a:p>
            <a:pPr algn="ctr"/>
            <a:endParaRPr lang="fr-FR" dirty="0"/>
          </a:p>
        </p:txBody>
      </p:sp>
      <p:sp>
        <p:nvSpPr>
          <p:cNvPr id="16" name="ZoneTexte 15">
            <a:extLst>
              <a:ext uri="{FF2B5EF4-FFF2-40B4-BE49-F238E27FC236}">
                <a16:creationId xmlns:a16="http://schemas.microsoft.com/office/drawing/2014/main" id="{38B50396-40B1-4540-AC0A-44B403C1F5A6}"/>
              </a:ext>
            </a:extLst>
          </p:cNvPr>
          <p:cNvSpPr txBox="1"/>
          <p:nvPr/>
        </p:nvSpPr>
        <p:spPr>
          <a:xfrm>
            <a:off x="0" y="6255026"/>
            <a:ext cx="2517913" cy="600164"/>
          </a:xfrm>
          <a:prstGeom prst="rect">
            <a:avLst/>
          </a:prstGeom>
          <a:noFill/>
        </p:spPr>
        <p:txBody>
          <a:bodyPr wrap="square" rtlCol="0">
            <a:spAutoFit/>
          </a:bodyPr>
          <a:lstStyle/>
          <a:p>
            <a:r>
              <a:rPr lang="fr-FR" sz="1100" dirty="0">
                <a:solidFill>
                  <a:schemeClr val="bg1"/>
                </a:solidFill>
              </a:rPr>
              <a:t>Logo réseaux sociaux </a:t>
            </a:r>
            <a:br>
              <a:rPr lang="fr-FR" sz="1100" dirty="0">
                <a:solidFill>
                  <a:schemeClr val="bg1"/>
                </a:solidFill>
              </a:rPr>
            </a:br>
            <a:r>
              <a:rPr lang="fr-FR" sz="1100" dirty="0">
                <a:solidFill>
                  <a:schemeClr val="bg1"/>
                </a:solidFill>
              </a:rPr>
              <a:t>+</a:t>
            </a:r>
          </a:p>
          <a:p>
            <a:r>
              <a:rPr lang="fr-FR" sz="1100" dirty="0">
                <a:solidFill>
                  <a:schemeClr val="bg1"/>
                </a:solidFill>
              </a:rPr>
              <a:t>Mentions légales</a:t>
            </a:r>
          </a:p>
        </p:txBody>
      </p:sp>
      <p:sp>
        <p:nvSpPr>
          <p:cNvPr id="17" name="ZoneTexte 16">
            <a:extLst>
              <a:ext uri="{FF2B5EF4-FFF2-40B4-BE49-F238E27FC236}">
                <a16:creationId xmlns:a16="http://schemas.microsoft.com/office/drawing/2014/main" id="{EC577F93-1976-4301-A6C1-8CAE45D79070}"/>
              </a:ext>
            </a:extLst>
          </p:cNvPr>
          <p:cNvSpPr txBox="1"/>
          <p:nvPr/>
        </p:nvSpPr>
        <p:spPr>
          <a:xfrm>
            <a:off x="2517912" y="1333827"/>
            <a:ext cx="9674087" cy="584775"/>
          </a:xfrm>
          <a:prstGeom prst="rect">
            <a:avLst/>
          </a:prstGeom>
          <a:noFill/>
        </p:spPr>
        <p:txBody>
          <a:bodyPr wrap="square" rtlCol="0">
            <a:spAutoFit/>
          </a:bodyPr>
          <a:lstStyle/>
          <a:p>
            <a:pPr algn="ctr"/>
            <a:r>
              <a:rPr lang="fr-FR" sz="3200" dirty="0">
                <a:solidFill>
                  <a:srgbClr val="AC460B"/>
                </a:solidFill>
              </a:rPr>
              <a:t>Billetterie</a:t>
            </a:r>
          </a:p>
        </p:txBody>
      </p:sp>
      <p:cxnSp>
        <p:nvCxnSpPr>
          <p:cNvPr id="20" name="Connecteur droit 19">
            <a:extLst>
              <a:ext uri="{FF2B5EF4-FFF2-40B4-BE49-F238E27FC236}">
                <a16:creationId xmlns:a16="http://schemas.microsoft.com/office/drawing/2014/main" id="{2CD728B7-E522-4757-A9E2-AF52E38FAA02}"/>
              </a:ext>
            </a:extLst>
          </p:cNvPr>
          <p:cNvCxnSpPr>
            <a:cxnSpLocks/>
          </p:cNvCxnSpPr>
          <p:nvPr/>
        </p:nvCxnSpPr>
        <p:spPr>
          <a:xfrm>
            <a:off x="5963478" y="1307323"/>
            <a:ext cx="2703444" cy="0"/>
          </a:xfrm>
          <a:prstGeom prst="line">
            <a:avLst/>
          </a:prstGeom>
          <a:ln>
            <a:solidFill>
              <a:srgbClr val="7B1101"/>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1A000207-9678-4306-9678-CBBADE35E557}"/>
              </a:ext>
            </a:extLst>
          </p:cNvPr>
          <p:cNvSpPr/>
          <p:nvPr/>
        </p:nvSpPr>
        <p:spPr>
          <a:xfrm>
            <a:off x="0" y="4064063"/>
            <a:ext cx="2517912" cy="494539"/>
          </a:xfrm>
          <a:prstGeom prst="rect">
            <a:avLst/>
          </a:prstGeom>
          <a:solidFill>
            <a:srgbClr val="C21D02"/>
          </a:solidFill>
          <a:ln>
            <a:solidFill>
              <a:srgbClr val="C21D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11BE6715-471A-4C72-93D3-E46B8AFC73BF}"/>
              </a:ext>
            </a:extLst>
          </p:cNvPr>
          <p:cNvSpPr txBox="1"/>
          <p:nvPr/>
        </p:nvSpPr>
        <p:spPr>
          <a:xfrm>
            <a:off x="119270" y="2570922"/>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La pièce</a:t>
            </a:r>
          </a:p>
        </p:txBody>
      </p:sp>
      <p:sp>
        <p:nvSpPr>
          <p:cNvPr id="8" name="ZoneTexte 7">
            <a:extLst>
              <a:ext uri="{FF2B5EF4-FFF2-40B4-BE49-F238E27FC236}">
                <a16:creationId xmlns:a16="http://schemas.microsoft.com/office/drawing/2014/main" id="{75FF675C-3C79-4255-ABCA-C440BC8B08A1}"/>
              </a:ext>
            </a:extLst>
          </p:cNvPr>
          <p:cNvSpPr txBox="1"/>
          <p:nvPr/>
        </p:nvSpPr>
        <p:spPr>
          <a:xfrm>
            <a:off x="119270" y="3068271"/>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L’association</a:t>
            </a:r>
          </a:p>
        </p:txBody>
      </p:sp>
      <p:cxnSp>
        <p:nvCxnSpPr>
          <p:cNvPr id="27" name="Connecteur droit 26">
            <a:extLst>
              <a:ext uri="{FF2B5EF4-FFF2-40B4-BE49-F238E27FC236}">
                <a16:creationId xmlns:a16="http://schemas.microsoft.com/office/drawing/2014/main" id="{86EDDD0B-840E-4071-BD2B-B89CA467EFA7}"/>
              </a:ext>
            </a:extLst>
          </p:cNvPr>
          <p:cNvCxnSpPr>
            <a:cxnSpLocks/>
          </p:cNvCxnSpPr>
          <p:nvPr/>
        </p:nvCxnSpPr>
        <p:spPr>
          <a:xfrm>
            <a:off x="5963478" y="1936795"/>
            <a:ext cx="2703444" cy="0"/>
          </a:xfrm>
          <a:prstGeom prst="line">
            <a:avLst/>
          </a:prstGeom>
          <a:ln>
            <a:solidFill>
              <a:srgbClr val="7B1101"/>
            </a:solidFill>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EFD55FC5-48F0-4CEE-A91B-0224A8CB0837}"/>
              </a:ext>
            </a:extLst>
          </p:cNvPr>
          <p:cNvSpPr txBox="1"/>
          <p:nvPr/>
        </p:nvSpPr>
        <p:spPr>
          <a:xfrm>
            <a:off x="119270" y="3582065"/>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Nos partenaires</a:t>
            </a:r>
          </a:p>
        </p:txBody>
      </p:sp>
      <p:sp>
        <p:nvSpPr>
          <p:cNvPr id="10" name="ZoneTexte 9">
            <a:extLst>
              <a:ext uri="{FF2B5EF4-FFF2-40B4-BE49-F238E27FC236}">
                <a16:creationId xmlns:a16="http://schemas.microsoft.com/office/drawing/2014/main" id="{DA8FEE79-B310-4EB5-B3C4-3AAC589E45E2}"/>
              </a:ext>
            </a:extLst>
          </p:cNvPr>
          <p:cNvSpPr txBox="1"/>
          <p:nvPr/>
        </p:nvSpPr>
        <p:spPr>
          <a:xfrm>
            <a:off x="119270" y="4088603"/>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Billetterie</a:t>
            </a:r>
          </a:p>
        </p:txBody>
      </p:sp>
      <p:sp>
        <p:nvSpPr>
          <p:cNvPr id="2" name="ZoneTexte 1">
            <a:extLst>
              <a:ext uri="{FF2B5EF4-FFF2-40B4-BE49-F238E27FC236}">
                <a16:creationId xmlns:a16="http://schemas.microsoft.com/office/drawing/2014/main" id="{4C08FE6C-4266-4628-870A-265C88ACD15E}"/>
              </a:ext>
            </a:extLst>
          </p:cNvPr>
          <p:cNvSpPr txBox="1"/>
          <p:nvPr/>
        </p:nvSpPr>
        <p:spPr>
          <a:xfrm>
            <a:off x="2981739" y="2570922"/>
            <a:ext cx="3949148" cy="1200329"/>
          </a:xfrm>
          <a:prstGeom prst="rect">
            <a:avLst/>
          </a:prstGeom>
          <a:noFill/>
        </p:spPr>
        <p:txBody>
          <a:bodyPr wrap="square" rtlCol="0">
            <a:spAutoFit/>
          </a:bodyPr>
          <a:lstStyle/>
          <a:p>
            <a:r>
              <a:rPr lang="fr-FR" dirty="0"/>
              <a:t>Petite précision : c’est gratuit pour les moins de 5 ans </a:t>
            </a:r>
          </a:p>
          <a:p>
            <a:r>
              <a:rPr lang="fr-FR" dirty="0"/>
              <a:t>Les tarifs vont peut-être bouger d’ici peut on vous tient au courant ;)</a:t>
            </a:r>
          </a:p>
        </p:txBody>
      </p:sp>
    </p:spTree>
    <p:extLst>
      <p:ext uri="{BB962C8B-B14F-4D97-AF65-F5344CB8AC3E}">
        <p14:creationId xmlns:p14="http://schemas.microsoft.com/office/powerpoint/2010/main" val="2820631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55E0DE-7E1E-4FE0-B24B-4B817E007819}"/>
              </a:ext>
            </a:extLst>
          </p:cNvPr>
          <p:cNvSpPr/>
          <p:nvPr/>
        </p:nvSpPr>
        <p:spPr>
          <a:xfrm>
            <a:off x="0" y="0"/>
            <a:ext cx="2517913" cy="6858000"/>
          </a:xfrm>
          <a:prstGeom prst="rect">
            <a:avLst/>
          </a:prstGeom>
          <a:solidFill>
            <a:srgbClr val="7B11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solidFill>
                <a:schemeClr val="bg1"/>
              </a:solidFill>
            </a:endParaRPr>
          </a:p>
        </p:txBody>
      </p:sp>
      <p:pic>
        <p:nvPicPr>
          <p:cNvPr id="6" name="Image 5" descr="Une image contenant alimentation, signe&#10;&#10;Description générée automatiquement">
            <a:extLst>
              <a:ext uri="{FF2B5EF4-FFF2-40B4-BE49-F238E27FC236}">
                <a16:creationId xmlns:a16="http://schemas.microsoft.com/office/drawing/2014/main" id="{D3628BB6-33DC-4FC1-AA91-B41128D42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23" y="20637"/>
            <a:ext cx="2683565" cy="2683565"/>
          </a:xfrm>
          <a:prstGeom prst="rect">
            <a:avLst/>
          </a:prstGeom>
        </p:spPr>
      </p:pic>
      <p:sp>
        <p:nvSpPr>
          <p:cNvPr id="15" name="ZoneTexte 14">
            <a:extLst>
              <a:ext uri="{FF2B5EF4-FFF2-40B4-BE49-F238E27FC236}">
                <a16:creationId xmlns:a16="http://schemas.microsoft.com/office/drawing/2014/main" id="{54E943DC-76BA-4D64-A547-5125F11A4959}"/>
              </a:ext>
            </a:extLst>
          </p:cNvPr>
          <p:cNvSpPr txBox="1"/>
          <p:nvPr/>
        </p:nvSpPr>
        <p:spPr>
          <a:xfrm>
            <a:off x="2517913" y="0"/>
            <a:ext cx="9674087" cy="1200329"/>
          </a:xfrm>
          <a:prstGeom prst="rect">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fr-FR" dirty="0"/>
              <a:t>(image + logo)</a:t>
            </a:r>
          </a:p>
          <a:p>
            <a:pPr algn="ctr"/>
            <a:r>
              <a:rPr lang="fr-FR" dirty="0"/>
              <a:t>1789 </a:t>
            </a:r>
          </a:p>
          <a:p>
            <a:pPr algn="ctr"/>
            <a:r>
              <a:rPr lang="fr-FR" dirty="0"/>
              <a:t>Les amants de la Bastille</a:t>
            </a:r>
          </a:p>
          <a:p>
            <a:pPr algn="ctr"/>
            <a:endParaRPr lang="fr-FR" dirty="0"/>
          </a:p>
        </p:txBody>
      </p:sp>
      <p:sp>
        <p:nvSpPr>
          <p:cNvPr id="16" name="ZoneTexte 15">
            <a:extLst>
              <a:ext uri="{FF2B5EF4-FFF2-40B4-BE49-F238E27FC236}">
                <a16:creationId xmlns:a16="http://schemas.microsoft.com/office/drawing/2014/main" id="{38B50396-40B1-4540-AC0A-44B403C1F5A6}"/>
              </a:ext>
            </a:extLst>
          </p:cNvPr>
          <p:cNvSpPr txBox="1"/>
          <p:nvPr/>
        </p:nvSpPr>
        <p:spPr>
          <a:xfrm>
            <a:off x="0" y="6255026"/>
            <a:ext cx="2517913" cy="600164"/>
          </a:xfrm>
          <a:prstGeom prst="rect">
            <a:avLst/>
          </a:prstGeom>
          <a:noFill/>
        </p:spPr>
        <p:txBody>
          <a:bodyPr wrap="square" rtlCol="0">
            <a:spAutoFit/>
          </a:bodyPr>
          <a:lstStyle/>
          <a:p>
            <a:r>
              <a:rPr lang="fr-FR" sz="1100" dirty="0">
                <a:solidFill>
                  <a:schemeClr val="bg1"/>
                </a:solidFill>
              </a:rPr>
              <a:t>Logo réseaux sociaux </a:t>
            </a:r>
            <a:br>
              <a:rPr lang="fr-FR" sz="1100" dirty="0">
                <a:solidFill>
                  <a:schemeClr val="bg1"/>
                </a:solidFill>
              </a:rPr>
            </a:br>
            <a:r>
              <a:rPr lang="fr-FR" sz="1100" dirty="0">
                <a:solidFill>
                  <a:schemeClr val="bg1"/>
                </a:solidFill>
              </a:rPr>
              <a:t>+</a:t>
            </a:r>
          </a:p>
          <a:p>
            <a:r>
              <a:rPr lang="fr-FR" sz="1100" dirty="0">
                <a:solidFill>
                  <a:schemeClr val="bg1"/>
                </a:solidFill>
              </a:rPr>
              <a:t>Mentions légales</a:t>
            </a:r>
          </a:p>
        </p:txBody>
      </p:sp>
      <p:sp>
        <p:nvSpPr>
          <p:cNvPr id="17" name="ZoneTexte 16">
            <a:extLst>
              <a:ext uri="{FF2B5EF4-FFF2-40B4-BE49-F238E27FC236}">
                <a16:creationId xmlns:a16="http://schemas.microsoft.com/office/drawing/2014/main" id="{EC577F93-1976-4301-A6C1-8CAE45D79070}"/>
              </a:ext>
            </a:extLst>
          </p:cNvPr>
          <p:cNvSpPr txBox="1"/>
          <p:nvPr/>
        </p:nvSpPr>
        <p:spPr>
          <a:xfrm>
            <a:off x="2517912" y="1333827"/>
            <a:ext cx="9674087" cy="584775"/>
          </a:xfrm>
          <a:prstGeom prst="rect">
            <a:avLst/>
          </a:prstGeom>
          <a:noFill/>
        </p:spPr>
        <p:txBody>
          <a:bodyPr wrap="square" rtlCol="0">
            <a:spAutoFit/>
          </a:bodyPr>
          <a:lstStyle/>
          <a:p>
            <a:pPr algn="ctr"/>
            <a:r>
              <a:rPr lang="fr-FR" sz="3200" dirty="0">
                <a:solidFill>
                  <a:srgbClr val="AC460B"/>
                </a:solidFill>
              </a:rPr>
              <a:t>Infos pratiques</a:t>
            </a:r>
          </a:p>
        </p:txBody>
      </p:sp>
      <p:cxnSp>
        <p:nvCxnSpPr>
          <p:cNvPr id="20" name="Connecteur droit 19">
            <a:extLst>
              <a:ext uri="{FF2B5EF4-FFF2-40B4-BE49-F238E27FC236}">
                <a16:creationId xmlns:a16="http://schemas.microsoft.com/office/drawing/2014/main" id="{2CD728B7-E522-4757-A9E2-AF52E38FAA02}"/>
              </a:ext>
            </a:extLst>
          </p:cNvPr>
          <p:cNvCxnSpPr>
            <a:cxnSpLocks/>
          </p:cNvCxnSpPr>
          <p:nvPr/>
        </p:nvCxnSpPr>
        <p:spPr>
          <a:xfrm>
            <a:off x="5963478" y="1307323"/>
            <a:ext cx="2703444" cy="0"/>
          </a:xfrm>
          <a:prstGeom prst="line">
            <a:avLst/>
          </a:prstGeom>
          <a:ln>
            <a:solidFill>
              <a:srgbClr val="7B1101"/>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1A000207-9678-4306-9678-CBBADE35E557}"/>
              </a:ext>
            </a:extLst>
          </p:cNvPr>
          <p:cNvSpPr/>
          <p:nvPr/>
        </p:nvSpPr>
        <p:spPr>
          <a:xfrm>
            <a:off x="0" y="4553424"/>
            <a:ext cx="2517912" cy="494539"/>
          </a:xfrm>
          <a:prstGeom prst="rect">
            <a:avLst/>
          </a:prstGeom>
          <a:solidFill>
            <a:srgbClr val="C21D02"/>
          </a:solidFill>
          <a:ln>
            <a:solidFill>
              <a:srgbClr val="C21D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11BE6715-471A-4C72-93D3-E46B8AFC73BF}"/>
              </a:ext>
            </a:extLst>
          </p:cNvPr>
          <p:cNvSpPr txBox="1"/>
          <p:nvPr/>
        </p:nvSpPr>
        <p:spPr>
          <a:xfrm>
            <a:off x="119270" y="2570922"/>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La pièce</a:t>
            </a:r>
          </a:p>
        </p:txBody>
      </p:sp>
      <p:sp>
        <p:nvSpPr>
          <p:cNvPr id="8" name="ZoneTexte 7">
            <a:extLst>
              <a:ext uri="{FF2B5EF4-FFF2-40B4-BE49-F238E27FC236}">
                <a16:creationId xmlns:a16="http://schemas.microsoft.com/office/drawing/2014/main" id="{75FF675C-3C79-4255-ABCA-C440BC8B08A1}"/>
              </a:ext>
            </a:extLst>
          </p:cNvPr>
          <p:cNvSpPr txBox="1"/>
          <p:nvPr/>
        </p:nvSpPr>
        <p:spPr>
          <a:xfrm>
            <a:off x="119270" y="3068271"/>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L’association</a:t>
            </a:r>
          </a:p>
        </p:txBody>
      </p:sp>
      <p:cxnSp>
        <p:nvCxnSpPr>
          <p:cNvPr id="27" name="Connecteur droit 26">
            <a:extLst>
              <a:ext uri="{FF2B5EF4-FFF2-40B4-BE49-F238E27FC236}">
                <a16:creationId xmlns:a16="http://schemas.microsoft.com/office/drawing/2014/main" id="{86EDDD0B-840E-4071-BD2B-B89CA467EFA7}"/>
              </a:ext>
            </a:extLst>
          </p:cNvPr>
          <p:cNvCxnSpPr>
            <a:cxnSpLocks/>
          </p:cNvCxnSpPr>
          <p:nvPr/>
        </p:nvCxnSpPr>
        <p:spPr>
          <a:xfrm>
            <a:off x="5963478" y="1936795"/>
            <a:ext cx="2703444" cy="0"/>
          </a:xfrm>
          <a:prstGeom prst="line">
            <a:avLst/>
          </a:prstGeom>
          <a:ln>
            <a:solidFill>
              <a:srgbClr val="7B1101"/>
            </a:solidFill>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EFD55FC5-48F0-4CEE-A91B-0224A8CB0837}"/>
              </a:ext>
            </a:extLst>
          </p:cNvPr>
          <p:cNvSpPr txBox="1"/>
          <p:nvPr/>
        </p:nvSpPr>
        <p:spPr>
          <a:xfrm>
            <a:off x="119270" y="3582065"/>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Nos partenaires</a:t>
            </a:r>
          </a:p>
        </p:txBody>
      </p:sp>
      <p:sp>
        <p:nvSpPr>
          <p:cNvPr id="10" name="ZoneTexte 9">
            <a:extLst>
              <a:ext uri="{FF2B5EF4-FFF2-40B4-BE49-F238E27FC236}">
                <a16:creationId xmlns:a16="http://schemas.microsoft.com/office/drawing/2014/main" id="{DA8FEE79-B310-4EB5-B3C4-3AAC589E45E2}"/>
              </a:ext>
            </a:extLst>
          </p:cNvPr>
          <p:cNvSpPr txBox="1"/>
          <p:nvPr/>
        </p:nvSpPr>
        <p:spPr>
          <a:xfrm>
            <a:off x="119270" y="4088603"/>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Billetterie</a:t>
            </a:r>
          </a:p>
        </p:txBody>
      </p:sp>
      <p:sp>
        <p:nvSpPr>
          <p:cNvPr id="11" name="ZoneTexte 10">
            <a:extLst>
              <a:ext uri="{FF2B5EF4-FFF2-40B4-BE49-F238E27FC236}">
                <a16:creationId xmlns:a16="http://schemas.microsoft.com/office/drawing/2014/main" id="{28DF52E7-5856-4E02-BD06-326D473CE22C}"/>
              </a:ext>
            </a:extLst>
          </p:cNvPr>
          <p:cNvSpPr txBox="1"/>
          <p:nvPr/>
        </p:nvSpPr>
        <p:spPr>
          <a:xfrm>
            <a:off x="119270" y="4566937"/>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Infos pratiques</a:t>
            </a:r>
          </a:p>
        </p:txBody>
      </p:sp>
      <p:sp>
        <p:nvSpPr>
          <p:cNvPr id="24" name="ZoneTexte 23">
            <a:extLst>
              <a:ext uri="{FF2B5EF4-FFF2-40B4-BE49-F238E27FC236}">
                <a16:creationId xmlns:a16="http://schemas.microsoft.com/office/drawing/2014/main" id="{A27920B8-EAD1-47F4-B427-0E89CE877521}"/>
              </a:ext>
            </a:extLst>
          </p:cNvPr>
          <p:cNvSpPr txBox="1"/>
          <p:nvPr/>
        </p:nvSpPr>
        <p:spPr>
          <a:xfrm>
            <a:off x="2746512" y="2170812"/>
            <a:ext cx="2517913" cy="400110"/>
          </a:xfrm>
          <a:prstGeom prst="rect">
            <a:avLst/>
          </a:prstGeom>
          <a:noFill/>
        </p:spPr>
        <p:txBody>
          <a:bodyPr wrap="square" rtlCol="0">
            <a:spAutoFit/>
          </a:bodyPr>
          <a:lstStyle/>
          <a:p>
            <a:r>
              <a:rPr lang="fr-FR" sz="2000" dirty="0">
                <a:solidFill>
                  <a:srgbClr val="AC460B"/>
                </a:solidFill>
              </a:rPr>
              <a:t>Accès à la salle</a:t>
            </a:r>
          </a:p>
        </p:txBody>
      </p:sp>
      <p:cxnSp>
        <p:nvCxnSpPr>
          <p:cNvPr id="26" name="Connecteur droit 25">
            <a:extLst>
              <a:ext uri="{FF2B5EF4-FFF2-40B4-BE49-F238E27FC236}">
                <a16:creationId xmlns:a16="http://schemas.microsoft.com/office/drawing/2014/main" id="{4741E38F-BBFA-4E33-9990-4D205BF308B5}"/>
              </a:ext>
            </a:extLst>
          </p:cNvPr>
          <p:cNvCxnSpPr>
            <a:cxnSpLocks/>
          </p:cNvCxnSpPr>
          <p:nvPr/>
        </p:nvCxnSpPr>
        <p:spPr>
          <a:xfrm>
            <a:off x="2779641" y="2570922"/>
            <a:ext cx="1712846" cy="0"/>
          </a:xfrm>
          <a:prstGeom prst="line">
            <a:avLst/>
          </a:prstGeom>
          <a:ln>
            <a:solidFill>
              <a:srgbClr val="7B1101"/>
            </a:solidFill>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14742F19-AE94-410C-960F-8006B74CF71C}"/>
              </a:ext>
            </a:extLst>
          </p:cNvPr>
          <p:cNvSpPr txBox="1"/>
          <p:nvPr/>
        </p:nvSpPr>
        <p:spPr>
          <a:xfrm>
            <a:off x="3458815" y="2801754"/>
            <a:ext cx="2809461" cy="646331"/>
          </a:xfrm>
          <a:prstGeom prst="rect">
            <a:avLst/>
          </a:prstGeom>
          <a:noFill/>
        </p:spPr>
        <p:txBody>
          <a:bodyPr wrap="square" rtlCol="0">
            <a:spAutoFit/>
          </a:bodyPr>
          <a:lstStyle/>
          <a:p>
            <a:r>
              <a:rPr lang="fr-FR" dirty="0"/>
              <a:t>20 Bis boulevard Gambetta, 10000 Troyes</a:t>
            </a:r>
          </a:p>
        </p:txBody>
      </p:sp>
      <p:pic>
        <p:nvPicPr>
          <p:cNvPr id="13" name="Image 12">
            <a:extLst>
              <a:ext uri="{FF2B5EF4-FFF2-40B4-BE49-F238E27FC236}">
                <a16:creationId xmlns:a16="http://schemas.microsoft.com/office/drawing/2014/main" id="{D73BF976-6AD0-4DA2-AB85-A101B58D88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4772" y="2887897"/>
            <a:ext cx="474043" cy="474043"/>
          </a:xfrm>
          <a:prstGeom prst="rect">
            <a:avLst/>
          </a:prstGeom>
        </p:spPr>
      </p:pic>
      <p:pic>
        <p:nvPicPr>
          <p:cNvPr id="19" name="Image 18">
            <a:extLst>
              <a:ext uri="{FF2B5EF4-FFF2-40B4-BE49-F238E27FC236}">
                <a16:creationId xmlns:a16="http://schemas.microsoft.com/office/drawing/2014/main" id="{CCDD2F74-F48E-45C4-990F-5F3A426E6D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4772" y="3678914"/>
            <a:ext cx="474044" cy="474044"/>
          </a:xfrm>
          <a:prstGeom prst="rect">
            <a:avLst/>
          </a:prstGeom>
        </p:spPr>
      </p:pic>
      <p:sp>
        <p:nvSpPr>
          <p:cNvPr id="31" name="ZoneTexte 30">
            <a:extLst>
              <a:ext uri="{FF2B5EF4-FFF2-40B4-BE49-F238E27FC236}">
                <a16:creationId xmlns:a16="http://schemas.microsoft.com/office/drawing/2014/main" id="{D1216B73-375E-4740-97C8-BC7BA054CC59}"/>
              </a:ext>
            </a:extLst>
          </p:cNvPr>
          <p:cNvSpPr txBox="1"/>
          <p:nvPr/>
        </p:nvSpPr>
        <p:spPr>
          <a:xfrm>
            <a:off x="3458815" y="3579518"/>
            <a:ext cx="2809461" cy="646331"/>
          </a:xfrm>
          <a:prstGeom prst="rect">
            <a:avLst/>
          </a:prstGeom>
          <a:noFill/>
        </p:spPr>
        <p:txBody>
          <a:bodyPr wrap="square" rtlCol="0">
            <a:spAutoFit/>
          </a:bodyPr>
          <a:lstStyle/>
          <a:p>
            <a:r>
              <a:rPr lang="fr-FR" dirty="0"/>
              <a:t>05/06/2020 à 20h00</a:t>
            </a:r>
          </a:p>
          <a:p>
            <a:r>
              <a:rPr lang="fr-FR" dirty="0"/>
              <a:t>06/06/2020 à 18h00 </a:t>
            </a:r>
          </a:p>
        </p:txBody>
      </p:sp>
      <p:sp>
        <p:nvSpPr>
          <p:cNvPr id="21" name="Rectangle 20">
            <a:extLst>
              <a:ext uri="{FF2B5EF4-FFF2-40B4-BE49-F238E27FC236}">
                <a16:creationId xmlns:a16="http://schemas.microsoft.com/office/drawing/2014/main" id="{D4EE0458-4D41-4D79-8BC8-9EDE36F154FE}"/>
              </a:ext>
            </a:extLst>
          </p:cNvPr>
          <p:cNvSpPr/>
          <p:nvPr/>
        </p:nvSpPr>
        <p:spPr>
          <a:xfrm>
            <a:off x="7172741" y="2170812"/>
            <a:ext cx="4479235" cy="2683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a:extLst>
              <a:ext uri="{FF2B5EF4-FFF2-40B4-BE49-F238E27FC236}">
                <a16:creationId xmlns:a16="http://schemas.microsoft.com/office/drawing/2014/main" id="{C670125D-4EFA-4D8C-A767-D36D9921F54A}"/>
              </a:ext>
            </a:extLst>
          </p:cNvPr>
          <p:cNvSpPr txBox="1"/>
          <p:nvPr/>
        </p:nvSpPr>
        <p:spPr>
          <a:xfrm>
            <a:off x="7172741" y="3231792"/>
            <a:ext cx="4479235" cy="461665"/>
          </a:xfrm>
          <a:prstGeom prst="rect">
            <a:avLst/>
          </a:prstGeom>
          <a:noFill/>
        </p:spPr>
        <p:txBody>
          <a:bodyPr wrap="square" rtlCol="0">
            <a:spAutoFit/>
          </a:bodyPr>
          <a:lstStyle/>
          <a:p>
            <a:pPr algn="ctr"/>
            <a:r>
              <a:rPr lang="fr-FR" sz="2400" dirty="0"/>
              <a:t>Plan</a:t>
            </a:r>
          </a:p>
        </p:txBody>
      </p:sp>
      <p:sp>
        <p:nvSpPr>
          <p:cNvPr id="37" name="ZoneTexte 36">
            <a:extLst>
              <a:ext uri="{FF2B5EF4-FFF2-40B4-BE49-F238E27FC236}">
                <a16:creationId xmlns:a16="http://schemas.microsoft.com/office/drawing/2014/main" id="{C7C78B2D-D3E0-435E-8401-288914430B8D}"/>
              </a:ext>
            </a:extLst>
          </p:cNvPr>
          <p:cNvSpPr txBox="1"/>
          <p:nvPr/>
        </p:nvSpPr>
        <p:spPr>
          <a:xfrm>
            <a:off x="2779641" y="4894128"/>
            <a:ext cx="2517913" cy="400110"/>
          </a:xfrm>
          <a:prstGeom prst="rect">
            <a:avLst/>
          </a:prstGeom>
          <a:noFill/>
        </p:spPr>
        <p:txBody>
          <a:bodyPr wrap="square" rtlCol="0">
            <a:spAutoFit/>
          </a:bodyPr>
          <a:lstStyle/>
          <a:p>
            <a:r>
              <a:rPr lang="fr-FR" sz="2000" dirty="0">
                <a:solidFill>
                  <a:srgbClr val="AC460B"/>
                </a:solidFill>
              </a:rPr>
              <a:t>Nous contacter</a:t>
            </a:r>
          </a:p>
        </p:txBody>
      </p:sp>
      <p:cxnSp>
        <p:nvCxnSpPr>
          <p:cNvPr id="38" name="Connecteur droit 37">
            <a:extLst>
              <a:ext uri="{FF2B5EF4-FFF2-40B4-BE49-F238E27FC236}">
                <a16:creationId xmlns:a16="http://schemas.microsoft.com/office/drawing/2014/main" id="{64E90E6E-EB9D-4F63-988D-A0FFE09A20E5}"/>
              </a:ext>
            </a:extLst>
          </p:cNvPr>
          <p:cNvCxnSpPr>
            <a:cxnSpLocks/>
          </p:cNvCxnSpPr>
          <p:nvPr/>
        </p:nvCxnSpPr>
        <p:spPr>
          <a:xfrm>
            <a:off x="2812770" y="5294238"/>
            <a:ext cx="1712846" cy="0"/>
          </a:xfrm>
          <a:prstGeom prst="line">
            <a:avLst/>
          </a:prstGeom>
          <a:ln>
            <a:solidFill>
              <a:srgbClr val="7B1101"/>
            </a:solidFill>
          </a:ln>
        </p:spPr>
        <p:style>
          <a:lnRef idx="1">
            <a:schemeClr val="accent1"/>
          </a:lnRef>
          <a:fillRef idx="0">
            <a:schemeClr val="accent1"/>
          </a:fillRef>
          <a:effectRef idx="0">
            <a:schemeClr val="accent1"/>
          </a:effectRef>
          <a:fontRef idx="minor">
            <a:schemeClr val="tx1"/>
          </a:fontRef>
        </p:style>
      </p:cxnSp>
      <p:sp>
        <p:nvSpPr>
          <p:cNvPr id="28" name="ZoneTexte 27">
            <a:extLst>
              <a:ext uri="{FF2B5EF4-FFF2-40B4-BE49-F238E27FC236}">
                <a16:creationId xmlns:a16="http://schemas.microsoft.com/office/drawing/2014/main" id="{22AF2888-E5DC-460D-A89B-D1BCBE802388}"/>
              </a:ext>
            </a:extLst>
          </p:cNvPr>
          <p:cNvSpPr txBox="1"/>
          <p:nvPr/>
        </p:nvSpPr>
        <p:spPr>
          <a:xfrm>
            <a:off x="2812769" y="5565913"/>
            <a:ext cx="5655369" cy="646331"/>
          </a:xfrm>
          <a:prstGeom prst="rect">
            <a:avLst/>
          </a:prstGeom>
          <a:noFill/>
        </p:spPr>
        <p:txBody>
          <a:bodyPr wrap="square" rtlCol="0">
            <a:spAutoFit/>
          </a:bodyPr>
          <a:lstStyle/>
          <a:p>
            <a:pPr marL="285750" indent="-285750">
              <a:buFontTx/>
              <a:buChar char="-"/>
            </a:pPr>
            <a:r>
              <a:rPr lang="fr-FR" dirty="0"/>
              <a:t>Facebook et </a:t>
            </a:r>
            <a:r>
              <a:rPr lang="fr-FR" dirty="0" err="1"/>
              <a:t>insta</a:t>
            </a:r>
            <a:r>
              <a:rPr lang="fr-FR" dirty="0"/>
              <a:t> (logo)</a:t>
            </a:r>
          </a:p>
          <a:p>
            <a:pPr marL="285750" indent="-285750">
              <a:buFontTx/>
              <a:buChar char="-"/>
            </a:pPr>
            <a:r>
              <a:rPr lang="fr-FR" dirty="0"/>
              <a:t>Cadre relié à la boite mail pour envoyer un message ?</a:t>
            </a:r>
          </a:p>
        </p:txBody>
      </p:sp>
    </p:spTree>
    <p:extLst>
      <p:ext uri="{BB962C8B-B14F-4D97-AF65-F5344CB8AC3E}">
        <p14:creationId xmlns:p14="http://schemas.microsoft.com/office/powerpoint/2010/main" val="1811820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55E0DE-7E1E-4FE0-B24B-4B817E007819}"/>
              </a:ext>
            </a:extLst>
          </p:cNvPr>
          <p:cNvSpPr/>
          <p:nvPr/>
        </p:nvSpPr>
        <p:spPr>
          <a:xfrm>
            <a:off x="0" y="0"/>
            <a:ext cx="2517913" cy="6858000"/>
          </a:xfrm>
          <a:prstGeom prst="rect">
            <a:avLst/>
          </a:prstGeom>
          <a:solidFill>
            <a:srgbClr val="7B11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solidFill>
                <a:schemeClr val="bg1"/>
              </a:solidFill>
            </a:endParaRPr>
          </a:p>
        </p:txBody>
      </p:sp>
      <p:pic>
        <p:nvPicPr>
          <p:cNvPr id="6" name="Image 5" descr="Une image contenant alimentation, signe&#10;&#10;Description générée automatiquement">
            <a:extLst>
              <a:ext uri="{FF2B5EF4-FFF2-40B4-BE49-F238E27FC236}">
                <a16:creationId xmlns:a16="http://schemas.microsoft.com/office/drawing/2014/main" id="{D3628BB6-33DC-4FC1-AA91-B41128D42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23" y="20637"/>
            <a:ext cx="2683565" cy="2683565"/>
          </a:xfrm>
          <a:prstGeom prst="rect">
            <a:avLst/>
          </a:prstGeom>
        </p:spPr>
      </p:pic>
      <p:sp>
        <p:nvSpPr>
          <p:cNvPr id="7" name="ZoneTexte 6">
            <a:extLst>
              <a:ext uri="{FF2B5EF4-FFF2-40B4-BE49-F238E27FC236}">
                <a16:creationId xmlns:a16="http://schemas.microsoft.com/office/drawing/2014/main" id="{11BE6715-471A-4C72-93D3-E46B8AFC73BF}"/>
              </a:ext>
            </a:extLst>
          </p:cNvPr>
          <p:cNvSpPr txBox="1"/>
          <p:nvPr/>
        </p:nvSpPr>
        <p:spPr>
          <a:xfrm>
            <a:off x="119270" y="2570922"/>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La pièce</a:t>
            </a:r>
          </a:p>
        </p:txBody>
      </p:sp>
      <p:sp>
        <p:nvSpPr>
          <p:cNvPr id="8" name="ZoneTexte 7">
            <a:extLst>
              <a:ext uri="{FF2B5EF4-FFF2-40B4-BE49-F238E27FC236}">
                <a16:creationId xmlns:a16="http://schemas.microsoft.com/office/drawing/2014/main" id="{75FF675C-3C79-4255-ABCA-C440BC8B08A1}"/>
              </a:ext>
            </a:extLst>
          </p:cNvPr>
          <p:cNvSpPr txBox="1"/>
          <p:nvPr/>
        </p:nvSpPr>
        <p:spPr>
          <a:xfrm>
            <a:off x="119270" y="3068271"/>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L’association</a:t>
            </a:r>
          </a:p>
        </p:txBody>
      </p:sp>
      <p:sp>
        <p:nvSpPr>
          <p:cNvPr id="9" name="ZoneTexte 8">
            <a:extLst>
              <a:ext uri="{FF2B5EF4-FFF2-40B4-BE49-F238E27FC236}">
                <a16:creationId xmlns:a16="http://schemas.microsoft.com/office/drawing/2014/main" id="{EFD55FC5-48F0-4CEE-A91B-0224A8CB0837}"/>
              </a:ext>
            </a:extLst>
          </p:cNvPr>
          <p:cNvSpPr txBox="1"/>
          <p:nvPr/>
        </p:nvSpPr>
        <p:spPr>
          <a:xfrm>
            <a:off x="119270" y="3582065"/>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Nos partenaires</a:t>
            </a:r>
          </a:p>
        </p:txBody>
      </p:sp>
      <p:sp>
        <p:nvSpPr>
          <p:cNvPr id="10" name="ZoneTexte 9">
            <a:extLst>
              <a:ext uri="{FF2B5EF4-FFF2-40B4-BE49-F238E27FC236}">
                <a16:creationId xmlns:a16="http://schemas.microsoft.com/office/drawing/2014/main" id="{DA8FEE79-B310-4EB5-B3C4-3AAC589E45E2}"/>
              </a:ext>
            </a:extLst>
          </p:cNvPr>
          <p:cNvSpPr txBox="1"/>
          <p:nvPr/>
        </p:nvSpPr>
        <p:spPr>
          <a:xfrm>
            <a:off x="119270" y="4088603"/>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Billetterie</a:t>
            </a:r>
          </a:p>
        </p:txBody>
      </p:sp>
      <p:sp>
        <p:nvSpPr>
          <p:cNvPr id="11" name="ZoneTexte 10">
            <a:extLst>
              <a:ext uri="{FF2B5EF4-FFF2-40B4-BE49-F238E27FC236}">
                <a16:creationId xmlns:a16="http://schemas.microsoft.com/office/drawing/2014/main" id="{28DF52E7-5856-4E02-BD06-326D473CE22C}"/>
              </a:ext>
            </a:extLst>
          </p:cNvPr>
          <p:cNvSpPr txBox="1"/>
          <p:nvPr/>
        </p:nvSpPr>
        <p:spPr>
          <a:xfrm>
            <a:off x="119270" y="4566937"/>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Infos pratiques</a:t>
            </a:r>
          </a:p>
        </p:txBody>
      </p:sp>
      <p:sp>
        <p:nvSpPr>
          <p:cNvPr id="15" name="ZoneTexte 14">
            <a:extLst>
              <a:ext uri="{FF2B5EF4-FFF2-40B4-BE49-F238E27FC236}">
                <a16:creationId xmlns:a16="http://schemas.microsoft.com/office/drawing/2014/main" id="{54E943DC-76BA-4D64-A547-5125F11A4959}"/>
              </a:ext>
            </a:extLst>
          </p:cNvPr>
          <p:cNvSpPr txBox="1"/>
          <p:nvPr/>
        </p:nvSpPr>
        <p:spPr>
          <a:xfrm>
            <a:off x="2517913" y="0"/>
            <a:ext cx="9674087" cy="1200329"/>
          </a:xfrm>
          <a:prstGeom prst="rect">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fr-FR" dirty="0"/>
              <a:t>(image + logo)</a:t>
            </a:r>
          </a:p>
          <a:p>
            <a:pPr algn="ctr"/>
            <a:r>
              <a:rPr lang="fr-FR" dirty="0"/>
              <a:t>1789 </a:t>
            </a:r>
          </a:p>
          <a:p>
            <a:pPr algn="ctr"/>
            <a:r>
              <a:rPr lang="fr-FR" dirty="0"/>
              <a:t>Les amants de la Bastille</a:t>
            </a:r>
          </a:p>
          <a:p>
            <a:pPr algn="ctr"/>
            <a:endParaRPr lang="fr-FR" dirty="0"/>
          </a:p>
        </p:txBody>
      </p:sp>
      <p:sp>
        <p:nvSpPr>
          <p:cNvPr id="16" name="ZoneTexte 15">
            <a:extLst>
              <a:ext uri="{FF2B5EF4-FFF2-40B4-BE49-F238E27FC236}">
                <a16:creationId xmlns:a16="http://schemas.microsoft.com/office/drawing/2014/main" id="{38B50396-40B1-4540-AC0A-44B403C1F5A6}"/>
              </a:ext>
            </a:extLst>
          </p:cNvPr>
          <p:cNvSpPr txBox="1"/>
          <p:nvPr/>
        </p:nvSpPr>
        <p:spPr>
          <a:xfrm>
            <a:off x="0" y="6255026"/>
            <a:ext cx="2517913" cy="600164"/>
          </a:xfrm>
          <a:prstGeom prst="rect">
            <a:avLst/>
          </a:prstGeom>
          <a:noFill/>
        </p:spPr>
        <p:txBody>
          <a:bodyPr wrap="square" rtlCol="0">
            <a:spAutoFit/>
          </a:bodyPr>
          <a:lstStyle/>
          <a:p>
            <a:r>
              <a:rPr lang="fr-FR" sz="1100" dirty="0">
                <a:solidFill>
                  <a:schemeClr val="bg1"/>
                </a:solidFill>
              </a:rPr>
              <a:t>Logo réseaux sociaux </a:t>
            </a:r>
            <a:br>
              <a:rPr lang="fr-FR" sz="1100" dirty="0">
                <a:solidFill>
                  <a:schemeClr val="bg1"/>
                </a:solidFill>
              </a:rPr>
            </a:br>
            <a:r>
              <a:rPr lang="fr-FR" sz="1100" dirty="0">
                <a:solidFill>
                  <a:schemeClr val="bg1"/>
                </a:solidFill>
              </a:rPr>
              <a:t>+</a:t>
            </a:r>
          </a:p>
          <a:p>
            <a:r>
              <a:rPr lang="fr-FR" sz="1100" dirty="0">
                <a:solidFill>
                  <a:schemeClr val="bg1"/>
                </a:solidFill>
              </a:rPr>
              <a:t>Mentions légales</a:t>
            </a:r>
          </a:p>
        </p:txBody>
      </p:sp>
      <p:sp>
        <p:nvSpPr>
          <p:cNvPr id="23" name="ZoneTexte 22">
            <a:extLst>
              <a:ext uri="{FF2B5EF4-FFF2-40B4-BE49-F238E27FC236}">
                <a16:creationId xmlns:a16="http://schemas.microsoft.com/office/drawing/2014/main" id="{97FECB71-DD64-47CD-9C37-D2B51F9F8386}"/>
              </a:ext>
            </a:extLst>
          </p:cNvPr>
          <p:cNvSpPr txBox="1"/>
          <p:nvPr/>
        </p:nvSpPr>
        <p:spPr>
          <a:xfrm>
            <a:off x="2517913" y="1511390"/>
            <a:ext cx="9674087" cy="584775"/>
          </a:xfrm>
          <a:prstGeom prst="rect">
            <a:avLst/>
          </a:prstGeom>
          <a:noFill/>
        </p:spPr>
        <p:txBody>
          <a:bodyPr wrap="square" rtlCol="0">
            <a:spAutoFit/>
          </a:bodyPr>
          <a:lstStyle/>
          <a:p>
            <a:pPr algn="ctr"/>
            <a:r>
              <a:rPr lang="fr-FR" sz="3200" dirty="0">
                <a:solidFill>
                  <a:srgbClr val="AC460B"/>
                </a:solidFill>
              </a:rPr>
              <a:t>Les personnages</a:t>
            </a:r>
          </a:p>
        </p:txBody>
      </p:sp>
      <p:cxnSp>
        <p:nvCxnSpPr>
          <p:cNvPr id="25" name="Connecteur droit 24">
            <a:extLst>
              <a:ext uri="{FF2B5EF4-FFF2-40B4-BE49-F238E27FC236}">
                <a16:creationId xmlns:a16="http://schemas.microsoft.com/office/drawing/2014/main" id="{93CBD571-4AD3-4784-8743-8611D3D31308}"/>
              </a:ext>
            </a:extLst>
          </p:cNvPr>
          <p:cNvCxnSpPr>
            <a:cxnSpLocks/>
          </p:cNvCxnSpPr>
          <p:nvPr/>
        </p:nvCxnSpPr>
        <p:spPr>
          <a:xfrm>
            <a:off x="5923724" y="1458382"/>
            <a:ext cx="2849217" cy="0"/>
          </a:xfrm>
          <a:prstGeom prst="line">
            <a:avLst/>
          </a:prstGeom>
          <a:ln>
            <a:solidFill>
              <a:srgbClr val="7B1101"/>
            </a:solidFill>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F34810F7-B9EC-4910-BA50-83364059ED8C}"/>
              </a:ext>
            </a:extLst>
          </p:cNvPr>
          <p:cNvCxnSpPr>
            <a:cxnSpLocks/>
          </p:cNvCxnSpPr>
          <p:nvPr/>
        </p:nvCxnSpPr>
        <p:spPr>
          <a:xfrm>
            <a:off x="5923723" y="2176158"/>
            <a:ext cx="2849217" cy="0"/>
          </a:xfrm>
          <a:prstGeom prst="line">
            <a:avLst/>
          </a:prstGeom>
          <a:ln>
            <a:solidFill>
              <a:srgbClr val="7B1101"/>
            </a:solidFill>
          </a:ln>
        </p:spPr>
        <p:style>
          <a:lnRef idx="1">
            <a:schemeClr val="accent1"/>
          </a:lnRef>
          <a:fillRef idx="0">
            <a:schemeClr val="accent1"/>
          </a:fillRef>
          <a:effectRef idx="0">
            <a:schemeClr val="accent1"/>
          </a:effectRef>
          <a:fontRef idx="minor">
            <a:schemeClr val="tx1"/>
          </a:fontRef>
        </p:style>
      </p:cxnSp>
      <p:sp>
        <p:nvSpPr>
          <p:cNvPr id="31" name="ZoneTexte 30">
            <a:extLst>
              <a:ext uri="{FF2B5EF4-FFF2-40B4-BE49-F238E27FC236}">
                <a16:creationId xmlns:a16="http://schemas.microsoft.com/office/drawing/2014/main" id="{4FD35A77-9CF9-4F1E-AECB-9B5406E0A324}"/>
              </a:ext>
            </a:extLst>
          </p:cNvPr>
          <p:cNvSpPr txBox="1"/>
          <p:nvPr/>
        </p:nvSpPr>
        <p:spPr>
          <a:xfrm>
            <a:off x="2809463" y="2420242"/>
            <a:ext cx="2517913" cy="400110"/>
          </a:xfrm>
          <a:prstGeom prst="rect">
            <a:avLst/>
          </a:prstGeom>
          <a:noFill/>
        </p:spPr>
        <p:txBody>
          <a:bodyPr wrap="square" rtlCol="0">
            <a:spAutoFit/>
          </a:bodyPr>
          <a:lstStyle/>
          <a:p>
            <a:r>
              <a:rPr lang="fr-FR" sz="2000" dirty="0">
                <a:solidFill>
                  <a:srgbClr val="AC460B"/>
                </a:solidFill>
              </a:rPr>
              <a:t>Olympe et Ronan </a:t>
            </a:r>
          </a:p>
        </p:txBody>
      </p:sp>
      <p:cxnSp>
        <p:nvCxnSpPr>
          <p:cNvPr id="32" name="Connecteur droit 31">
            <a:extLst>
              <a:ext uri="{FF2B5EF4-FFF2-40B4-BE49-F238E27FC236}">
                <a16:creationId xmlns:a16="http://schemas.microsoft.com/office/drawing/2014/main" id="{D566A007-22CD-4557-9DFA-3C4B691D0512}"/>
              </a:ext>
            </a:extLst>
          </p:cNvPr>
          <p:cNvCxnSpPr>
            <a:cxnSpLocks/>
          </p:cNvCxnSpPr>
          <p:nvPr/>
        </p:nvCxnSpPr>
        <p:spPr>
          <a:xfrm>
            <a:off x="2763081" y="2807100"/>
            <a:ext cx="2113723" cy="0"/>
          </a:xfrm>
          <a:prstGeom prst="line">
            <a:avLst/>
          </a:prstGeom>
          <a:ln>
            <a:solidFill>
              <a:srgbClr val="7B1101"/>
            </a:solidFill>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E96442DF-49F1-4A77-9C7C-7DE458851BC6}"/>
              </a:ext>
            </a:extLst>
          </p:cNvPr>
          <p:cNvSpPr txBox="1"/>
          <p:nvPr/>
        </p:nvSpPr>
        <p:spPr>
          <a:xfrm>
            <a:off x="2763081" y="3025071"/>
            <a:ext cx="7149545" cy="1477328"/>
          </a:xfrm>
          <a:prstGeom prst="rect">
            <a:avLst/>
          </a:prstGeom>
          <a:noFill/>
        </p:spPr>
        <p:txBody>
          <a:bodyPr wrap="square" rtlCol="0">
            <a:spAutoFit/>
          </a:bodyPr>
          <a:lstStyle/>
          <a:p>
            <a:r>
              <a:rPr lang="fr-FR" dirty="0"/>
              <a:t>Olympe est la gouvernante des enfants de la famille royale française, Ronan quant à lui est un jeune paysans révolutionnaire. Elle, est la sagesse et la tempérance, lui, la fougue et la hargne. Aussi éloignés qu’ils puissent paraître, leur rencontre accidentelle va changer leurs vies et les plonger dans une histoire d’amour interdite et passionnelle. </a:t>
            </a:r>
          </a:p>
        </p:txBody>
      </p:sp>
      <p:sp>
        <p:nvSpPr>
          <p:cNvPr id="21" name="ZoneTexte 20">
            <a:extLst>
              <a:ext uri="{FF2B5EF4-FFF2-40B4-BE49-F238E27FC236}">
                <a16:creationId xmlns:a16="http://schemas.microsoft.com/office/drawing/2014/main" id="{00A8D01C-024F-438C-92B4-0A59700067FF}"/>
              </a:ext>
            </a:extLst>
          </p:cNvPr>
          <p:cNvSpPr txBox="1"/>
          <p:nvPr/>
        </p:nvSpPr>
        <p:spPr>
          <a:xfrm>
            <a:off x="2809463" y="4512654"/>
            <a:ext cx="2517913" cy="400110"/>
          </a:xfrm>
          <a:prstGeom prst="rect">
            <a:avLst/>
          </a:prstGeom>
          <a:noFill/>
        </p:spPr>
        <p:txBody>
          <a:bodyPr wrap="square" rtlCol="0">
            <a:spAutoFit/>
          </a:bodyPr>
          <a:lstStyle/>
          <a:p>
            <a:r>
              <a:rPr lang="fr-FR" sz="2000" dirty="0">
                <a:solidFill>
                  <a:srgbClr val="AC460B"/>
                </a:solidFill>
              </a:rPr>
              <a:t>Camille Desmoulins  </a:t>
            </a:r>
          </a:p>
        </p:txBody>
      </p:sp>
      <p:cxnSp>
        <p:nvCxnSpPr>
          <p:cNvPr id="24" name="Connecteur droit 23">
            <a:extLst>
              <a:ext uri="{FF2B5EF4-FFF2-40B4-BE49-F238E27FC236}">
                <a16:creationId xmlns:a16="http://schemas.microsoft.com/office/drawing/2014/main" id="{57964C76-B3B2-4942-8A02-9F12EC70BEB0}"/>
              </a:ext>
            </a:extLst>
          </p:cNvPr>
          <p:cNvCxnSpPr>
            <a:cxnSpLocks/>
          </p:cNvCxnSpPr>
          <p:nvPr/>
        </p:nvCxnSpPr>
        <p:spPr>
          <a:xfrm>
            <a:off x="2763081" y="4899512"/>
            <a:ext cx="2299249" cy="13252"/>
          </a:xfrm>
          <a:prstGeom prst="line">
            <a:avLst/>
          </a:prstGeom>
          <a:ln>
            <a:solidFill>
              <a:srgbClr val="7B1101"/>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22AA1647-DB9F-4046-95E4-7747648D0FE6}"/>
              </a:ext>
            </a:extLst>
          </p:cNvPr>
          <p:cNvSpPr txBox="1"/>
          <p:nvPr/>
        </p:nvSpPr>
        <p:spPr>
          <a:xfrm>
            <a:off x="2763081" y="5028602"/>
            <a:ext cx="7003771" cy="923330"/>
          </a:xfrm>
          <a:prstGeom prst="rect">
            <a:avLst/>
          </a:prstGeom>
          <a:noFill/>
        </p:spPr>
        <p:txBody>
          <a:bodyPr wrap="square" rtlCol="0">
            <a:spAutoFit/>
          </a:bodyPr>
          <a:lstStyle/>
          <a:p>
            <a:r>
              <a:rPr lang="fr-FR" dirty="0"/>
              <a:t>Avocat et révolutionnaire, Desmoulins est un des piliers de la révolution française. Avec ses amis Danton, Robespierre et Marat, il va écrire le premier journal révolutionnaire et tenter de mettre le feu au poudre. </a:t>
            </a:r>
          </a:p>
        </p:txBody>
      </p:sp>
      <p:sp>
        <p:nvSpPr>
          <p:cNvPr id="26" name="ZoneTexte 25">
            <a:extLst>
              <a:ext uri="{FF2B5EF4-FFF2-40B4-BE49-F238E27FC236}">
                <a16:creationId xmlns:a16="http://schemas.microsoft.com/office/drawing/2014/main" id="{A0845E52-80FD-4953-AF51-0E5107933948}"/>
              </a:ext>
            </a:extLst>
          </p:cNvPr>
          <p:cNvSpPr txBox="1"/>
          <p:nvPr/>
        </p:nvSpPr>
        <p:spPr>
          <a:xfrm>
            <a:off x="2809463" y="6054971"/>
            <a:ext cx="2517913" cy="400110"/>
          </a:xfrm>
          <a:prstGeom prst="rect">
            <a:avLst/>
          </a:prstGeom>
          <a:noFill/>
        </p:spPr>
        <p:txBody>
          <a:bodyPr wrap="square" rtlCol="0">
            <a:spAutoFit/>
          </a:bodyPr>
          <a:lstStyle/>
          <a:p>
            <a:r>
              <a:rPr lang="fr-FR" sz="2000" dirty="0">
                <a:solidFill>
                  <a:srgbClr val="AC460B"/>
                </a:solidFill>
              </a:rPr>
              <a:t>Marie-Antoinette </a:t>
            </a:r>
          </a:p>
        </p:txBody>
      </p:sp>
      <p:cxnSp>
        <p:nvCxnSpPr>
          <p:cNvPr id="27" name="Connecteur droit 26">
            <a:extLst>
              <a:ext uri="{FF2B5EF4-FFF2-40B4-BE49-F238E27FC236}">
                <a16:creationId xmlns:a16="http://schemas.microsoft.com/office/drawing/2014/main" id="{861A85D5-19D3-47EC-A353-F5B39AC5730F}"/>
              </a:ext>
            </a:extLst>
          </p:cNvPr>
          <p:cNvCxnSpPr>
            <a:cxnSpLocks/>
          </p:cNvCxnSpPr>
          <p:nvPr/>
        </p:nvCxnSpPr>
        <p:spPr>
          <a:xfrm>
            <a:off x="2763081" y="6441829"/>
            <a:ext cx="1994449" cy="0"/>
          </a:xfrm>
          <a:prstGeom prst="line">
            <a:avLst/>
          </a:prstGeom>
          <a:ln>
            <a:solidFill>
              <a:srgbClr val="7B1101"/>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75824A4-628E-4F94-A5D7-5C73F22288F7}"/>
              </a:ext>
            </a:extLst>
          </p:cNvPr>
          <p:cNvSpPr/>
          <p:nvPr/>
        </p:nvSpPr>
        <p:spPr>
          <a:xfrm>
            <a:off x="9959008" y="2803709"/>
            <a:ext cx="1868556" cy="1695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ZoneTexte 27">
            <a:extLst>
              <a:ext uri="{FF2B5EF4-FFF2-40B4-BE49-F238E27FC236}">
                <a16:creationId xmlns:a16="http://schemas.microsoft.com/office/drawing/2014/main" id="{9CD157CD-AF66-4606-9ADA-CFBE8D0DC8B1}"/>
              </a:ext>
            </a:extLst>
          </p:cNvPr>
          <p:cNvSpPr txBox="1"/>
          <p:nvPr/>
        </p:nvSpPr>
        <p:spPr>
          <a:xfrm>
            <a:off x="9990682" y="3282026"/>
            <a:ext cx="1842053" cy="369332"/>
          </a:xfrm>
          <a:prstGeom prst="rect">
            <a:avLst/>
          </a:prstGeom>
          <a:noFill/>
        </p:spPr>
        <p:txBody>
          <a:bodyPr wrap="square" rtlCol="0">
            <a:spAutoFit/>
          </a:bodyPr>
          <a:lstStyle/>
          <a:p>
            <a:pPr algn="ctr"/>
            <a:r>
              <a:rPr lang="fr-FR" dirty="0"/>
              <a:t>Photo</a:t>
            </a:r>
          </a:p>
        </p:txBody>
      </p:sp>
      <p:sp>
        <p:nvSpPr>
          <p:cNvPr id="29" name="Rectangle 28">
            <a:extLst>
              <a:ext uri="{FF2B5EF4-FFF2-40B4-BE49-F238E27FC236}">
                <a16:creationId xmlns:a16="http://schemas.microsoft.com/office/drawing/2014/main" id="{4894D833-1C04-4317-8BAC-B168D7056F7C}"/>
              </a:ext>
            </a:extLst>
          </p:cNvPr>
          <p:cNvSpPr/>
          <p:nvPr/>
        </p:nvSpPr>
        <p:spPr>
          <a:xfrm>
            <a:off x="9912626" y="4788340"/>
            <a:ext cx="1914939" cy="1225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ZoneTexte 32">
            <a:extLst>
              <a:ext uri="{FF2B5EF4-FFF2-40B4-BE49-F238E27FC236}">
                <a16:creationId xmlns:a16="http://schemas.microsoft.com/office/drawing/2014/main" id="{7ED6EFC8-2533-4CAD-8BB3-DC20D4D622D1}"/>
              </a:ext>
            </a:extLst>
          </p:cNvPr>
          <p:cNvSpPr txBox="1"/>
          <p:nvPr/>
        </p:nvSpPr>
        <p:spPr>
          <a:xfrm>
            <a:off x="10229949" y="5059888"/>
            <a:ext cx="1280292" cy="369332"/>
          </a:xfrm>
          <a:prstGeom prst="rect">
            <a:avLst/>
          </a:prstGeom>
          <a:noFill/>
        </p:spPr>
        <p:txBody>
          <a:bodyPr wrap="square" rtlCol="0">
            <a:spAutoFit/>
          </a:bodyPr>
          <a:lstStyle/>
          <a:p>
            <a:pPr algn="ctr"/>
            <a:r>
              <a:rPr lang="fr-FR" dirty="0"/>
              <a:t>Photo</a:t>
            </a:r>
          </a:p>
        </p:txBody>
      </p:sp>
      <p:sp>
        <p:nvSpPr>
          <p:cNvPr id="34" name="Rectangle 33">
            <a:extLst>
              <a:ext uri="{FF2B5EF4-FFF2-40B4-BE49-F238E27FC236}">
                <a16:creationId xmlns:a16="http://schemas.microsoft.com/office/drawing/2014/main" id="{A717929D-8E55-4258-ADBB-75CAB1FA6B7B}"/>
              </a:ext>
            </a:extLst>
          </p:cNvPr>
          <p:cNvSpPr/>
          <p:nvPr/>
        </p:nvSpPr>
        <p:spPr>
          <a:xfrm>
            <a:off x="0" y="2577977"/>
            <a:ext cx="2517912" cy="494539"/>
          </a:xfrm>
          <a:prstGeom prst="rect">
            <a:avLst/>
          </a:prstGeom>
          <a:solidFill>
            <a:srgbClr val="C21D02"/>
          </a:solidFill>
          <a:ln>
            <a:solidFill>
              <a:srgbClr val="C21D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ZoneTexte 34">
            <a:extLst>
              <a:ext uri="{FF2B5EF4-FFF2-40B4-BE49-F238E27FC236}">
                <a16:creationId xmlns:a16="http://schemas.microsoft.com/office/drawing/2014/main" id="{7017A198-53EE-4BB5-80B4-99D8D356C61E}"/>
              </a:ext>
            </a:extLst>
          </p:cNvPr>
          <p:cNvSpPr txBox="1"/>
          <p:nvPr/>
        </p:nvSpPr>
        <p:spPr>
          <a:xfrm>
            <a:off x="119270" y="2604842"/>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La pièce</a:t>
            </a:r>
          </a:p>
        </p:txBody>
      </p:sp>
      <p:sp>
        <p:nvSpPr>
          <p:cNvPr id="2" name="ZoneTexte 1">
            <a:extLst>
              <a:ext uri="{FF2B5EF4-FFF2-40B4-BE49-F238E27FC236}">
                <a16:creationId xmlns:a16="http://schemas.microsoft.com/office/drawing/2014/main" id="{E28878B5-4481-4ED7-B902-981F0F44D504}"/>
              </a:ext>
            </a:extLst>
          </p:cNvPr>
          <p:cNvSpPr txBox="1"/>
          <p:nvPr/>
        </p:nvSpPr>
        <p:spPr>
          <a:xfrm>
            <a:off x="9953837" y="3916050"/>
            <a:ext cx="1868556" cy="584775"/>
          </a:xfrm>
          <a:prstGeom prst="rect">
            <a:avLst/>
          </a:prstGeom>
          <a:noFill/>
        </p:spPr>
        <p:txBody>
          <a:bodyPr wrap="square" rtlCol="0">
            <a:spAutoFit/>
          </a:bodyPr>
          <a:lstStyle/>
          <a:p>
            <a:pPr algn="ctr"/>
            <a:r>
              <a:rPr lang="fr-FR" sz="1600" dirty="0">
                <a:solidFill>
                  <a:schemeClr val="bg1"/>
                </a:solidFill>
              </a:rPr>
              <a:t>Enora </a:t>
            </a:r>
            <a:r>
              <a:rPr lang="fr-FR" sz="1600" dirty="0" err="1">
                <a:solidFill>
                  <a:schemeClr val="bg1"/>
                </a:solidFill>
              </a:rPr>
              <a:t>Leroutier</a:t>
            </a:r>
            <a:r>
              <a:rPr lang="fr-FR" sz="1600" dirty="0">
                <a:solidFill>
                  <a:schemeClr val="bg1"/>
                </a:solidFill>
              </a:rPr>
              <a:t> et Yves Devaux</a:t>
            </a:r>
          </a:p>
        </p:txBody>
      </p:sp>
      <p:sp>
        <p:nvSpPr>
          <p:cNvPr id="37" name="ZoneTexte 36">
            <a:extLst>
              <a:ext uri="{FF2B5EF4-FFF2-40B4-BE49-F238E27FC236}">
                <a16:creationId xmlns:a16="http://schemas.microsoft.com/office/drawing/2014/main" id="{2E929B0F-AD6A-46CC-BE45-6B560D639651}"/>
              </a:ext>
            </a:extLst>
          </p:cNvPr>
          <p:cNvSpPr txBox="1"/>
          <p:nvPr/>
        </p:nvSpPr>
        <p:spPr>
          <a:xfrm>
            <a:off x="9935817" y="5447639"/>
            <a:ext cx="1868556" cy="584775"/>
          </a:xfrm>
          <a:prstGeom prst="rect">
            <a:avLst/>
          </a:prstGeom>
          <a:noFill/>
        </p:spPr>
        <p:txBody>
          <a:bodyPr wrap="square" rtlCol="0">
            <a:spAutoFit/>
          </a:bodyPr>
          <a:lstStyle/>
          <a:p>
            <a:pPr algn="ctr"/>
            <a:r>
              <a:rPr lang="fr-FR" sz="1600" dirty="0">
                <a:solidFill>
                  <a:schemeClr val="bg1"/>
                </a:solidFill>
              </a:rPr>
              <a:t>Pierre Charron </a:t>
            </a:r>
            <a:r>
              <a:rPr lang="fr-FR" sz="1600" dirty="0" err="1">
                <a:solidFill>
                  <a:schemeClr val="bg1"/>
                </a:solidFill>
              </a:rPr>
              <a:t>Dubouchet</a:t>
            </a:r>
            <a:endParaRPr lang="fr-FR" sz="1600" dirty="0">
              <a:solidFill>
                <a:schemeClr val="bg1"/>
              </a:solidFill>
            </a:endParaRPr>
          </a:p>
        </p:txBody>
      </p:sp>
    </p:spTree>
    <p:extLst>
      <p:ext uri="{BB962C8B-B14F-4D97-AF65-F5344CB8AC3E}">
        <p14:creationId xmlns:p14="http://schemas.microsoft.com/office/powerpoint/2010/main" val="3062456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55E0DE-7E1E-4FE0-B24B-4B817E007819}"/>
              </a:ext>
            </a:extLst>
          </p:cNvPr>
          <p:cNvSpPr/>
          <p:nvPr/>
        </p:nvSpPr>
        <p:spPr>
          <a:xfrm>
            <a:off x="0" y="0"/>
            <a:ext cx="2517913" cy="6858000"/>
          </a:xfrm>
          <a:prstGeom prst="rect">
            <a:avLst/>
          </a:prstGeom>
          <a:solidFill>
            <a:srgbClr val="7B11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solidFill>
                <a:schemeClr val="bg1"/>
              </a:solidFill>
            </a:endParaRPr>
          </a:p>
        </p:txBody>
      </p:sp>
      <p:pic>
        <p:nvPicPr>
          <p:cNvPr id="6" name="Image 5" descr="Une image contenant alimentation, signe&#10;&#10;Description générée automatiquement">
            <a:extLst>
              <a:ext uri="{FF2B5EF4-FFF2-40B4-BE49-F238E27FC236}">
                <a16:creationId xmlns:a16="http://schemas.microsoft.com/office/drawing/2014/main" id="{D3628BB6-33DC-4FC1-AA91-B41128D42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23" y="20637"/>
            <a:ext cx="2683565" cy="2683565"/>
          </a:xfrm>
          <a:prstGeom prst="rect">
            <a:avLst/>
          </a:prstGeom>
        </p:spPr>
      </p:pic>
      <p:sp>
        <p:nvSpPr>
          <p:cNvPr id="7" name="ZoneTexte 6">
            <a:extLst>
              <a:ext uri="{FF2B5EF4-FFF2-40B4-BE49-F238E27FC236}">
                <a16:creationId xmlns:a16="http://schemas.microsoft.com/office/drawing/2014/main" id="{11BE6715-471A-4C72-93D3-E46B8AFC73BF}"/>
              </a:ext>
            </a:extLst>
          </p:cNvPr>
          <p:cNvSpPr txBox="1"/>
          <p:nvPr/>
        </p:nvSpPr>
        <p:spPr>
          <a:xfrm>
            <a:off x="119270" y="2570922"/>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La pièce</a:t>
            </a:r>
          </a:p>
        </p:txBody>
      </p:sp>
      <p:sp>
        <p:nvSpPr>
          <p:cNvPr id="8" name="ZoneTexte 7">
            <a:extLst>
              <a:ext uri="{FF2B5EF4-FFF2-40B4-BE49-F238E27FC236}">
                <a16:creationId xmlns:a16="http://schemas.microsoft.com/office/drawing/2014/main" id="{75FF675C-3C79-4255-ABCA-C440BC8B08A1}"/>
              </a:ext>
            </a:extLst>
          </p:cNvPr>
          <p:cNvSpPr txBox="1"/>
          <p:nvPr/>
        </p:nvSpPr>
        <p:spPr>
          <a:xfrm>
            <a:off x="119270" y="3068271"/>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L’association</a:t>
            </a:r>
          </a:p>
        </p:txBody>
      </p:sp>
      <p:sp>
        <p:nvSpPr>
          <p:cNvPr id="9" name="ZoneTexte 8">
            <a:extLst>
              <a:ext uri="{FF2B5EF4-FFF2-40B4-BE49-F238E27FC236}">
                <a16:creationId xmlns:a16="http://schemas.microsoft.com/office/drawing/2014/main" id="{EFD55FC5-48F0-4CEE-A91B-0224A8CB0837}"/>
              </a:ext>
            </a:extLst>
          </p:cNvPr>
          <p:cNvSpPr txBox="1"/>
          <p:nvPr/>
        </p:nvSpPr>
        <p:spPr>
          <a:xfrm>
            <a:off x="119270" y="3582065"/>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Nos partenaires</a:t>
            </a:r>
          </a:p>
        </p:txBody>
      </p:sp>
      <p:sp>
        <p:nvSpPr>
          <p:cNvPr id="10" name="ZoneTexte 9">
            <a:extLst>
              <a:ext uri="{FF2B5EF4-FFF2-40B4-BE49-F238E27FC236}">
                <a16:creationId xmlns:a16="http://schemas.microsoft.com/office/drawing/2014/main" id="{DA8FEE79-B310-4EB5-B3C4-3AAC589E45E2}"/>
              </a:ext>
            </a:extLst>
          </p:cNvPr>
          <p:cNvSpPr txBox="1"/>
          <p:nvPr/>
        </p:nvSpPr>
        <p:spPr>
          <a:xfrm>
            <a:off x="119270" y="4088603"/>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Billetterie</a:t>
            </a:r>
          </a:p>
        </p:txBody>
      </p:sp>
      <p:sp>
        <p:nvSpPr>
          <p:cNvPr id="11" name="ZoneTexte 10">
            <a:extLst>
              <a:ext uri="{FF2B5EF4-FFF2-40B4-BE49-F238E27FC236}">
                <a16:creationId xmlns:a16="http://schemas.microsoft.com/office/drawing/2014/main" id="{28DF52E7-5856-4E02-BD06-326D473CE22C}"/>
              </a:ext>
            </a:extLst>
          </p:cNvPr>
          <p:cNvSpPr txBox="1"/>
          <p:nvPr/>
        </p:nvSpPr>
        <p:spPr>
          <a:xfrm>
            <a:off x="119270" y="4566937"/>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Infos pratiques</a:t>
            </a:r>
          </a:p>
        </p:txBody>
      </p:sp>
      <p:sp>
        <p:nvSpPr>
          <p:cNvPr id="15" name="ZoneTexte 14">
            <a:extLst>
              <a:ext uri="{FF2B5EF4-FFF2-40B4-BE49-F238E27FC236}">
                <a16:creationId xmlns:a16="http://schemas.microsoft.com/office/drawing/2014/main" id="{54E943DC-76BA-4D64-A547-5125F11A4959}"/>
              </a:ext>
            </a:extLst>
          </p:cNvPr>
          <p:cNvSpPr txBox="1"/>
          <p:nvPr/>
        </p:nvSpPr>
        <p:spPr>
          <a:xfrm>
            <a:off x="2517913" y="0"/>
            <a:ext cx="9674087" cy="1200329"/>
          </a:xfrm>
          <a:prstGeom prst="rect">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fr-FR" dirty="0"/>
              <a:t>(image + logo)</a:t>
            </a:r>
          </a:p>
          <a:p>
            <a:pPr algn="ctr"/>
            <a:r>
              <a:rPr lang="fr-FR" dirty="0"/>
              <a:t>1789 </a:t>
            </a:r>
          </a:p>
          <a:p>
            <a:pPr algn="ctr"/>
            <a:r>
              <a:rPr lang="fr-FR" dirty="0"/>
              <a:t>Les amants de la Bastille</a:t>
            </a:r>
          </a:p>
          <a:p>
            <a:pPr algn="ctr"/>
            <a:endParaRPr lang="fr-FR" dirty="0"/>
          </a:p>
        </p:txBody>
      </p:sp>
      <p:sp>
        <p:nvSpPr>
          <p:cNvPr id="16" name="ZoneTexte 15">
            <a:extLst>
              <a:ext uri="{FF2B5EF4-FFF2-40B4-BE49-F238E27FC236}">
                <a16:creationId xmlns:a16="http://schemas.microsoft.com/office/drawing/2014/main" id="{38B50396-40B1-4540-AC0A-44B403C1F5A6}"/>
              </a:ext>
            </a:extLst>
          </p:cNvPr>
          <p:cNvSpPr txBox="1"/>
          <p:nvPr/>
        </p:nvSpPr>
        <p:spPr>
          <a:xfrm>
            <a:off x="0" y="6255026"/>
            <a:ext cx="2517913" cy="600164"/>
          </a:xfrm>
          <a:prstGeom prst="rect">
            <a:avLst/>
          </a:prstGeom>
          <a:noFill/>
        </p:spPr>
        <p:txBody>
          <a:bodyPr wrap="square" rtlCol="0">
            <a:spAutoFit/>
          </a:bodyPr>
          <a:lstStyle/>
          <a:p>
            <a:r>
              <a:rPr lang="fr-FR" sz="1100" dirty="0">
                <a:solidFill>
                  <a:schemeClr val="bg1"/>
                </a:solidFill>
              </a:rPr>
              <a:t>Logo réseaux sociaux </a:t>
            </a:r>
            <a:br>
              <a:rPr lang="fr-FR" sz="1100" dirty="0">
                <a:solidFill>
                  <a:schemeClr val="bg1"/>
                </a:solidFill>
              </a:rPr>
            </a:br>
            <a:r>
              <a:rPr lang="fr-FR" sz="1100" dirty="0">
                <a:solidFill>
                  <a:schemeClr val="bg1"/>
                </a:solidFill>
              </a:rPr>
              <a:t>+</a:t>
            </a:r>
          </a:p>
          <a:p>
            <a:r>
              <a:rPr lang="fr-FR" sz="1100" dirty="0">
                <a:solidFill>
                  <a:schemeClr val="bg1"/>
                </a:solidFill>
              </a:rPr>
              <a:t>Mentions légales</a:t>
            </a:r>
          </a:p>
        </p:txBody>
      </p:sp>
      <p:sp>
        <p:nvSpPr>
          <p:cNvPr id="26" name="ZoneTexte 25">
            <a:extLst>
              <a:ext uri="{FF2B5EF4-FFF2-40B4-BE49-F238E27FC236}">
                <a16:creationId xmlns:a16="http://schemas.microsoft.com/office/drawing/2014/main" id="{A0845E52-80FD-4953-AF51-0E5107933948}"/>
              </a:ext>
            </a:extLst>
          </p:cNvPr>
          <p:cNvSpPr txBox="1"/>
          <p:nvPr/>
        </p:nvSpPr>
        <p:spPr>
          <a:xfrm>
            <a:off x="2763077" y="1366247"/>
            <a:ext cx="2517913" cy="400110"/>
          </a:xfrm>
          <a:prstGeom prst="rect">
            <a:avLst/>
          </a:prstGeom>
          <a:noFill/>
        </p:spPr>
        <p:txBody>
          <a:bodyPr wrap="square" rtlCol="0">
            <a:spAutoFit/>
          </a:bodyPr>
          <a:lstStyle/>
          <a:p>
            <a:r>
              <a:rPr lang="fr-FR" sz="2000" dirty="0">
                <a:solidFill>
                  <a:srgbClr val="AC460B"/>
                </a:solidFill>
              </a:rPr>
              <a:t>Marie-Antoinette </a:t>
            </a:r>
          </a:p>
        </p:txBody>
      </p:sp>
      <p:cxnSp>
        <p:nvCxnSpPr>
          <p:cNvPr id="27" name="Connecteur droit 26">
            <a:extLst>
              <a:ext uri="{FF2B5EF4-FFF2-40B4-BE49-F238E27FC236}">
                <a16:creationId xmlns:a16="http://schemas.microsoft.com/office/drawing/2014/main" id="{861A85D5-19D3-47EC-A353-F5B39AC5730F}"/>
              </a:ext>
            </a:extLst>
          </p:cNvPr>
          <p:cNvCxnSpPr>
            <a:cxnSpLocks/>
          </p:cNvCxnSpPr>
          <p:nvPr/>
        </p:nvCxnSpPr>
        <p:spPr>
          <a:xfrm>
            <a:off x="2729947" y="1753105"/>
            <a:ext cx="1994449" cy="0"/>
          </a:xfrm>
          <a:prstGeom prst="line">
            <a:avLst/>
          </a:prstGeom>
          <a:ln>
            <a:solidFill>
              <a:srgbClr val="7B1101"/>
            </a:solidFill>
          </a:ln>
        </p:spPr>
        <p:style>
          <a:lnRef idx="1">
            <a:schemeClr val="accent1"/>
          </a:lnRef>
          <a:fillRef idx="0">
            <a:schemeClr val="accent1"/>
          </a:fillRef>
          <a:effectRef idx="0">
            <a:schemeClr val="accent1"/>
          </a:effectRef>
          <a:fontRef idx="minor">
            <a:schemeClr val="tx1"/>
          </a:fontRef>
        </p:style>
      </p:cxnSp>
      <p:sp>
        <p:nvSpPr>
          <p:cNvPr id="2" name="ZoneTexte 1">
            <a:extLst>
              <a:ext uri="{FF2B5EF4-FFF2-40B4-BE49-F238E27FC236}">
                <a16:creationId xmlns:a16="http://schemas.microsoft.com/office/drawing/2014/main" id="{23209E76-4156-4592-BAAC-3E24EE506B01}"/>
              </a:ext>
            </a:extLst>
          </p:cNvPr>
          <p:cNvSpPr txBox="1"/>
          <p:nvPr/>
        </p:nvSpPr>
        <p:spPr>
          <a:xfrm>
            <a:off x="2729947" y="1850576"/>
            <a:ext cx="6977271" cy="923330"/>
          </a:xfrm>
          <a:prstGeom prst="rect">
            <a:avLst/>
          </a:prstGeom>
          <a:noFill/>
        </p:spPr>
        <p:txBody>
          <a:bodyPr wrap="square" rtlCol="0">
            <a:spAutoFit/>
          </a:bodyPr>
          <a:lstStyle/>
          <a:p>
            <a:r>
              <a:rPr lang="fr-FR" dirty="0"/>
              <a:t>Reine de France et épouse du roi Louis XVI, l’autrichienne mène une vie luxueuse à Versailles multipliant les liaisons et amants, accompagnée de sa suivante et confidente : Yolande De Polignac</a:t>
            </a:r>
          </a:p>
        </p:txBody>
      </p:sp>
      <p:sp>
        <p:nvSpPr>
          <p:cNvPr id="34" name="ZoneTexte 33">
            <a:extLst>
              <a:ext uri="{FF2B5EF4-FFF2-40B4-BE49-F238E27FC236}">
                <a16:creationId xmlns:a16="http://schemas.microsoft.com/office/drawing/2014/main" id="{C43C7491-921C-4632-BFB4-11BEE8104662}"/>
              </a:ext>
            </a:extLst>
          </p:cNvPr>
          <p:cNvSpPr txBox="1"/>
          <p:nvPr/>
        </p:nvSpPr>
        <p:spPr>
          <a:xfrm>
            <a:off x="2729947" y="2868216"/>
            <a:ext cx="2517913" cy="400110"/>
          </a:xfrm>
          <a:prstGeom prst="rect">
            <a:avLst/>
          </a:prstGeom>
          <a:noFill/>
        </p:spPr>
        <p:txBody>
          <a:bodyPr wrap="square" rtlCol="0">
            <a:spAutoFit/>
          </a:bodyPr>
          <a:lstStyle/>
          <a:p>
            <a:r>
              <a:rPr lang="fr-FR" sz="2000" dirty="0">
                <a:solidFill>
                  <a:srgbClr val="AC460B"/>
                </a:solidFill>
              </a:rPr>
              <a:t>Solène </a:t>
            </a:r>
          </a:p>
        </p:txBody>
      </p:sp>
      <p:cxnSp>
        <p:nvCxnSpPr>
          <p:cNvPr id="35" name="Connecteur droit 34">
            <a:extLst>
              <a:ext uri="{FF2B5EF4-FFF2-40B4-BE49-F238E27FC236}">
                <a16:creationId xmlns:a16="http://schemas.microsoft.com/office/drawing/2014/main" id="{B5B75DA9-C866-459F-B436-E31D5519DAF7}"/>
              </a:ext>
            </a:extLst>
          </p:cNvPr>
          <p:cNvCxnSpPr>
            <a:cxnSpLocks/>
          </p:cNvCxnSpPr>
          <p:nvPr/>
        </p:nvCxnSpPr>
        <p:spPr>
          <a:xfrm>
            <a:off x="2763077" y="3255074"/>
            <a:ext cx="841514" cy="0"/>
          </a:xfrm>
          <a:prstGeom prst="line">
            <a:avLst/>
          </a:prstGeom>
          <a:ln>
            <a:solidFill>
              <a:srgbClr val="7B1101"/>
            </a:solidFill>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A09B8C4A-D095-486F-B71C-42F91A879B02}"/>
              </a:ext>
            </a:extLst>
          </p:cNvPr>
          <p:cNvSpPr txBox="1"/>
          <p:nvPr/>
        </p:nvSpPr>
        <p:spPr>
          <a:xfrm>
            <a:off x="2736572" y="3384642"/>
            <a:ext cx="6977271" cy="1200329"/>
          </a:xfrm>
          <a:prstGeom prst="rect">
            <a:avLst/>
          </a:prstGeom>
          <a:noFill/>
        </p:spPr>
        <p:txBody>
          <a:bodyPr wrap="square" rtlCol="0">
            <a:spAutoFit/>
          </a:bodyPr>
          <a:lstStyle/>
          <a:p>
            <a:r>
              <a:rPr lang="fr-FR" dirty="0"/>
              <a:t>Sœur de Ronan, Solène est une femme fougueuse au cœur brulant de haine face aux injustices que les femmes des rues de Paris subissent. Forcée de vendre son corp pour survivre, elle n’a de cesse de se battre pour ses droits et ceux de ses compatriotes.  </a:t>
            </a:r>
          </a:p>
        </p:txBody>
      </p:sp>
      <p:sp>
        <p:nvSpPr>
          <p:cNvPr id="37" name="ZoneTexte 36">
            <a:extLst>
              <a:ext uri="{FF2B5EF4-FFF2-40B4-BE49-F238E27FC236}">
                <a16:creationId xmlns:a16="http://schemas.microsoft.com/office/drawing/2014/main" id="{2A98B0FE-F3ED-49F9-8DA3-124E0F83CD86}"/>
              </a:ext>
            </a:extLst>
          </p:cNvPr>
          <p:cNvSpPr txBox="1"/>
          <p:nvPr/>
        </p:nvSpPr>
        <p:spPr>
          <a:xfrm>
            <a:off x="2729947" y="4658776"/>
            <a:ext cx="2517913" cy="400110"/>
          </a:xfrm>
          <a:prstGeom prst="rect">
            <a:avLst/>
          </a:prstGeom>
          <a:noFill/>
        </p:spPr>
        <p:txBody>
          <a:bodyPr wrap="square" rtlCol="0">
            <a:spAutoFit/>
          </a:bodyPr>
          <a:lstStyle/>
          <a:p>
            <a:r>
              <a:rPr lang="fr-FR" sz="2000" dirty="0">
                <a:solidFill>
                  <a:srgbClr val="AC460B"/>
                </a:solidFill>
              </a:rPr>
              <a:t>Le comte d’Artois</a:t>
            </a:r>
          </a:p>
        </p:txBody>
      </p:sp>
      <p:cxnSp>
        <p:nvCxnSpPr>
          <p:cNvPr id="38" name="Connecteur droit 37">
            <a:extLst>
              <a:ext uri="{FF2B5EF4-FFF2-40B4-BE49-F238E27FC236}">
                <a16:creationId xmlns:a16="http://schemas.microsoft.com/office/drawing/2014/main" id="{F127B2E7-6405-48D3-93D7-3554A735A1BC}"/>
              </a:ext>
            </a:extLst>
          </p:cNvPr>
          <p:cNvCxnSpPr>
            <a:cxnSpLocks/>
          </p:cNvCxnSpPr>
          <p:nvPr/>
        </p:nvCxnSpPr>
        <p:spPr>
          <a:xfrm>
            <a:off x="2696817" y="5045634"/>
            <a:ext cx="1994449" cy="0"/>
          </a:xfrm>
          <a:prstGeom prst="line">
            <a:avLst/>
          </a:prstGeom>
          <a:ln>
            <a:solidFill>
              <a:srgbClr val="7B1101"/>
            </a:solidFill>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4FC40612-ED17-47F7-AC6A-830A2E6421B4}"/>
              </a:ext>
            </a:extLst>
          </p:cNvPr>
          <p:cNvSpPr txBox="1"/>
          <p:nvPr/>
        </p:nvSpPr>
        <p:spPr>
          <a:xfrm>
            <a:off x="2763076" y="5168348"/>
            <a:ext cx="6751985" cy="923330"/>
          </a:xfrm>
          <a:prstGeom prst="rect">
            <a:avLst/>
          </a:prstGeom>
          <a:noFill/>
        </p:spPr>
        <p:txBody>
          <a:bodyPr wrap="square" rtlCol="0">
            <a:spAutoFit/>
          </a:bodyPr>
          <a:lstStyle/>
          <a:p>
            <a:r>
              <a:rPr lang="fr-FR" dirty="0"/>
              <a:t>Frère du Roi de France, le comte d’Artois est un homme impitoyable qui met tout en œuvre pour étouffer l’embrasement de la révolution. Influent auprès du roi, il tire les ficelles du pouvoir royal à Versailles. </a:t>
            </a:r>
          </a:p>
        </p:txBody>
      </p:sp>
      <p:sp>
        <p:nvSpPr>
          <p:cNvPr id="20" name="Rectangle 19">
            <a:extLst>
              <a:ext uri="{FF2B5EF4-FFF2-40B4-BE49-F238E27FC236}">
                <a16:creationId xmlns:a16="http://schemas.microsoft.com/office/drawing/2014/main" id="{2E75D8E5-4A92-4DAF-BD1E-60B186409B8A}"/>
              </a:ext>
            </a:extLst>
          </p:cNvPr>
          <p:cNvSpPr/>
          <p:nvPr/>
        </p:nvSpPr>
        <p:spPr>
          <a:xfrm>
            <a:off x="9872869" y="5020170"/>
            <a:ext cx="1928190" cy="14124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20">
            <a:extLst>
              <a:ext uri="{FF2B5EF4-FFF2-40B4-BE49-F238E27FC236}">
                <a16:creationId xmlns:a16="http://schemas.microsoft.com/office/drawing/2014/main" id="{FD83F075-0279-4DB3-AC48-EB37150D0F0F}"/>
              </a:ext>
            </a:extLst>
          </p:cNvPr>
          <p:cNvSpPr txBox="1"/>
          <p:nvPr/>
        </p:nvSpPr>
        <p:spPr>
          <a:xfrm>
            <a:off x="9912623" y="5355520"/>
            <a:ext cx="1842053" cy="369332"/>
          </a:xfrm>
          <a:prstGeom prst="rect">
            <a:avLst/>
          </a:prstGeom>
          <a:noFill/>
        </p:spPr>
        <p:txBody>
          <a:bodyPr wrap="square" rtlCol="0">
            <a:spAutoFit/>
          </a:bodyPr>
          <a:lstStyle/>
          <a:p>
            <a:pPr algn="ctr"/>
            <a:r>
              <a:rPr lang="fr-FR" dirty="0"/>
              <a:t>Photo</a:t>
            </a:r>
          </a:p>
        </p:txBody>
      </p:sp>
      <p:sp>
        <p:nvSpPr>
          <p:cNvPr id="22" name="Rectangle 21">
            <a:extLst>
              <a:ext uri="{FF2B5EF4-FFF2-40B4-BE49-F238E27FC236}">
                <a16:creationId xmlns:a16="http://schemas.microsoft.com/office/drawing/2014/main" id="{CFE9617E-EDD1-4D2E-B198-62FEF4146947}"/>
              </a:ext>
            </a:extLst>
          </p:cNvPr>
          <p:cNvSpPr/>
          <p:nvPr/>
        </p:nvSpPr>
        <p:spPr>
          <a:xfrm>
            <a:off x="9886119" y="3268326"/>
            <a:ext cx="1888436" cy="1462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ZoneTexte 22">
            <a:extLst>
              <a:ext uri="{FF2B5EF4-FFF2-40B4-BE49-F238E27FC236}">
                <a16:creationId xmlns:a16="http://schemas.microsoft.com/office/drawing/2014/main" id="{1F671795-6DE7-4757-AEC4-0C7349E47ED0}"/>
              </a:ext>
            </a:extLst>
          </p:cNvPr>
          <p:cNvSpPr txBox="1"/>
          <p:nvPr/>
        </p:nvSpPr>
        <p:spPr>
          <a:xfrm>
            <a:off x="9852990" y="3858673"/>
            <a:ext cx="1842053" cy="369332"/>
          </a:xfrm>
          <a:prstGeom prst="rect">
            <a:avLst/>
          </a:prstGeom>
          <a:noFill/>
        </p:spPr>
        <p:txBody>
          <a:bodyPr wrap="square" rtlCol="0">
            <a:spAutoFit/>
          </a:bodyPr>
          <a:lstStyle/>
          <a:p>
            <a:pPr algn="ctr"/>
            <a:r>
              <a:rPr lang="fr-FR" dirty="0"/>
              <a:t>Photo</a:t>
            </a:r>
          </a:p>
        </p:txBody>
      </p:sp>
      <p:sp>
        <p:nvSpPr>
          <p:cNvPr id="24" name="Rectangle 23">
            <a:extLst>
              <a:ext uri="{FF2B5EF4-FFF2-40B4-BE49-F238E27FC236}">
                <a16:creationId xmlns:a16="http://schemas.microsoft.com/office/drawing/2014/main" id="{4C4CAFF3-2926-4CED-927D-8090372C428D}"/>
              </a:ext>
            </a:extLst>
          </p:cNvPr>
          <p:cNvSpPr/>
          <p:nvPr/>
        </p:nvSpPr>
        <p:spPr>
          <a:xfrm>
            <a:off x="9886120" y="1559776"/>
            <a:ext cx="1868556" cy="1506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ZoneTexte 24">
            <a:extLst>
              <a:ext uri="{FF2B5EF4-FFF2-40B4-BE49-F238E27FC236}">
                <a16:creationId xmlns:a16="http://schemas.microsoft.com/office/drawing/2014/main" id="{40EB8B5F-AA93-4AB1-B862-07E7ADFFAF65}"/>
              </a:ext>
            </a:extLst>
          </p:cNvPr>
          <p:cNvSpPr txBox="1"/>
          <p:nvPr/>
        </p:nvSpPr>
        <p:spPr>
          <a:xfrm>
            <a:off x="9899371" y="1942909"/>
            <a:ext cx="1842053" cy="369332"/>
          </a:xfrm>
          <a:prstGeom prst="rect">
            <a:avLst/>
          </a:prstGeom>
          <a:noFill/>
        </p:spPr>
        <p:txBody>
          <a:bodyPr wrap="square" rtlCol="0">
            <a:spAutoFit/>
          </a:bodyPr>
          <a:lstStyle/>
          <a:p>
            <a:pPr algn="ctr"/>
            <a:r>
              <a:rPr lang="fr-FR" dirty="0"/>
              <a:t>Photo</a:t>
            </a:r>
          </a:p>
        </p:txBody>
      </p:sp>
      <p:sp>
        <p:nvSpPr>
          <p:cNvPr id="28" name="Rectangle 27">
            <a:extLst>
              <a:ext uri="{FF2B5EF4-FFF2-40B4-BE49-F238E27FC236}">
                <a16:creationId xmlns:a16="http://schemas.microsoft.com/office/drawing/2014/main" id="{351F7754-7987-4577-9FE8-199C7F8A6120}"/>
              </a:ext>
            </a:extLst>
          </p:cNvPr>
          <p:cNvSpPr/>
          <p:nvPr/>
        </p:nvSpPr>
        <p:spPr>
          <a:xfrm>
            <a:off x="0" y="2577977"/>
            <a:ext cx="2517912" cy="494539"/>
          </a:xfrm>
          <a:prstGeom prst="rect">
            <a:avLst/>
          </a:prstGeom>
          <a:solidFill>
            <a:srgbClr val="C21D02"/>
          </a:solidFill>
          <a:ln>
            <a:solidFill>
              <a:srgbClr val="C21D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ZoneTexte 28">
            <a:extLst>
              <a:ext uri="{FF2B5EF4-FFF2-40B4-BE49-F238E27FC236}">
                <a16:creationId xmlns:a16="http://schemas.microsoft.com/office/drawing/2014/main" id="{E2FEE0A0-1630-4F9B-B7BC-BA87AB231C36}"/>
              </a:ext>
            </a:extLst>
          </p:cNvPr>
          <p:cNvSpPr txBox="1"/>
          <p:nvPr/>
        </p:nvSpPr>
        <p:spPr>
          <a:xfrm>
            <a:off x="119270" y="2604842"/>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La pièce</a:t>
            </a:r>
          </a:p>
        </p:txBody>
      </p:sp>
      <p:sp>
        <p:nvSpPr>
          <p:cNvPr id="30" name="ZoneTexte 29">
            <a:extLst>
              <a:ext uri="{FF2B5EF4-FFF2-40B4-BE49-F238E27FC236}">
                <a16:creationId xmlns:a16="http://schemas.microsoft.com/office/drawing/2014/main" id="{DC5DDFDC-48B0-427C-A02C-8A35A55AFE0E}"/>
              </a:ext>
            </a:extLst>
          </p:cNvPr>
          <p:cNvSpPr txBox="1"/>
          <p:nvPr/>
        </p:nvSpPr>
        <p:spPr>
          <a:xfrm>
            <a:off x="9872868" y="2640629"/>
            <a:ext cx="1868556" cy="338554"/>
          </a:xfrm>
          <a:prstGeom prst="rect">
            <a:avLst/>
          </a:prstGeom>
          <a:noFill/>
        </p:spPr>
        <p:txBody>
          <a:bodyPr wrap="square" rtlCol="0">
            <a:spAutoFit/>
          </a:bodyPr>
          <a:lstStyle/>
          <a:p>
            <a:pPr algn="ctr"/>
            <a:r>
              <a:rPr lang="fr-FR" sz="1600" dirty="0">
                <a:solidFill>
                  <a:schemeClr val="bg1"/>
                </a:solidFill>
              </a:rPr>
              <a:t>Laura </a:t>
            </a:r>
            <a:r>
              <a:rPr lang="fr-FR" sz="1600" dirty="0" err="1">
                <a:solidFill>
                  <a:schemeClr val="bg1"/>
                </a:solidFill>
              </a:rPr>
              <a:t>Mirgalet</a:t>
            </a:r>
            <a:endParaRPr lang="fr-FR" sz="1600" dirty="0">
              <a:solidFill>
                <a:schemeClr val="bg1"/>
              </a:solidFill>
            </a:endParaRPr>
          </a:p>
        </p:txBody>
      </p:sp>
      <p:sp>
        <p:nvSpPr>
          <p:cNvPr id="31" name="ZoneTexte 30">
            <a:extLst>
              <a:ext uri="{FF2B5EF4-FFF2-40B4-BE49-F238E27FC236}">
                <a16:creationId xmlns:a16="http://schemas.microsoft.com/office/drawing/2014/main" id="{B9B711EE-91BD-46B4-8AC4-2C65A510B0E0}"/>
              </a:ext>
            </a:extLst>
          </p:cNvPr>
          <p:cNvSpPr txBox="1"/>
          <p:nvPr/>
        </p:nvSpPr>
        <p:spPr>
          <a:xfrm>
            <a:off x="9886120" y="4285533"/>
            <a:ext cx="1868556" cy="338554"/>
          </a:xfrm>
          <a:prstGeom prst="rect">
            <a:avLst/>
          </a:prstGeom>
          <a:noFill/>
        </p:spPr>
        <p:txBody>
          <a:bodyPr wrap="square" rtlCol="0">
            <a:spAutoFit/>
          </a:bodyPr>
          <a:lstStyle/>
          <a:p>
            <a:pPr algn="ctr"/>
            <a:r>
              <a:rPr lang="fr-FR" sz="1600" dirty="0">
                <a:solidFill>
                  <a:schemeClr val="bg1"/>
                </a:solidFill>
              </a:rPr>
              <a:t>Orianne </a:t>
            </a:r>
            <a:r>
              <a:rPr lang="fr-FR" sz="1600" dirty="0" err="1">
                <a:solidFill>
                  <a:schemeClr val="bg1"/>
                </a:solidFill>
              </a:rPr>
              <a:t>Brodar</a:t>
            </a:r>
            <a:endParaRPr lang="fr-FR" sz="1600" dirty="0">
              <a:solidFill>
                <a:schemeClr val="bg1"/>
              </a:solidFill>
            </a:endParaRPr>
          </a:p>
        </p:txBody>
      </p:sp>
      <p:sp>
        <p:nvSpPr>
          <p:cNvPr id="32" name="ZoneTexte 31">
            <a:extLst>
              <a:ext uri="{FF2B5EF4-FFF2-40B4-BE49-F238E27FC236}">
                <a16:creationId xmlns:a16="http://schemas.microsoft.com/office/drawing/2014/main" id="{4DABA78D-91F4-4EF8-96A6-E1E1764F2E9F}"/>
              </a:ext>
            </a:extLst>
          </p:cNvPr>
          <p:cNvSpPr txBox="1"/>
          <p:nvPr/>
        </p:nvSpPr>
        <p:spPr>
          <a:xfrm>
            <a:off x="9932503" y="5927400"/>
            <a:ext cx="1868556" cy="338554"/>
          </a:xfrm>
          <a:prstGeom prst="rect">
            <a:avLst/>
          </a:prstGeom>
          <a:noFill/>
        </p:spPr>
        <p:txBody>
          <a:bodyPr wrap="square" rtlCol="0">
            <a:spAutoFit/>
          </a:bodyPr>
          <a:lstStyle/>
          <a:p>
            <a:pPr algn="ctr"/>
            <a:r>
              <a:rPr lang="fr-FR" sz="1600" dirty="0">
                <a:solidFill>
                  <a:schemeClr val="bg1"/>
                </a:solidFill>
              </a:rPr>
              <a:t>Amine Bouzid</a:t>
            </a:r>
          </a:p>
        </p:txBody>
      </p:sp>
    </p:spTree>
    <p:extLst>
      <p:ext uri="{BB962C8B-B14F-4D97-AF65-F5344CB8AC3E}">
        <p14:creationId xmlns:p14="http://schemas.microsoft.com/office/powerpoint/2010/main" val="1472792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55E0DE-7E1E-4FE0-B24B-4B817E007819}"/>
              </a:ext>
            </a:extLst>
          </p:cNvPr>
          <p:cNvSpPr/>
          <p:nvPr/>
        </p:nvSpPr>
        <p:spPr>
          <a:xfrm>
            <a:off x="0" y="0"/>
            <a:ext cx="2517913" cy="6858000"/>
          </a:xfrm>
          <a:prstGeom prst="rect">
            <a:avLst/>
          </a:prstGeom>
          <a:solidFill>
            <a:srgbClr val="7B11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solidFill>
                <a:schemeClr val="bg1"/>
              </a:solidFill>
            </a:endParaRPr>
          </a:p>
        </p:txBody>
      </p:sp>
      <p:pic>
        <p:nvPicPr>
          <p:cNvPr id="6" name="Image 5" descr="Une image contenant alimentation, signe&#10;&#10;Description générée automatiquement">
            <a:extLst>
              <a:ext uri="{FF2B5EF4-FFF2-40B4-BE49-F238E27FC236}">
                <a16:creationId xmlns:a16="http://schemas.microsoft.com/office/drawing/2014/main" id="{D3628BB6-33DC-4FC1-AA91-B41128D42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23" y="20637"/>
            <a:ext cx="2683565" cy="2683565"/>
          </a:xfrm>
          <a:prstGeom prst="rect">
            <a:avLst/>
          </a:prstGeom>
        </p:spPr>
      </p:pic>
      <p:sp>
        <p:nvSpPr>
          <p:cNvPr id="7" name="ZoneTexte 6">
            <a:extLst>
              <a:ext uri="{FF2B5EF4-FFF2-40B4-BE49-F238E27FC236}">
                <a16:creationId xmlns:a16="http://schemas.microsoft.com/office/drawing/2014/main" id="{11BE6715-471A-4C72-93D3-E46B8AFC73BF}"/>
              </a:ext>
            </a:extLst>
          </p:cNvPr>
          <p:cNvSpPr txBox="1"/>
          <p:nvPr/>
        </p:nvSpPr>
        <p:spPr>
          <a:xfrm>
            <a:off x="119270" y="2570922"/>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La pièce</a:t>
            </a:r>
          </a:p>
        </p:txBody>
      </p:sp>
      <p:sp>
        <p:nvSpPr>
          <p:cNvPr id="8" name="ZoneTexte 7">
            <a:extLst>
              <a:ext uri="{FF2B5EF4-FFF2-40B4-BE49-F238E27FC236}">
                <a16:creationId xmlns:a16="http://schemas.microsoft.com/office/drawing/2014/main" id="{75FF675C-3C79-4255-ABCA-C440BC8B08A1}"/>
              </a:ext>
            </a:extLst>
          </p:cNvPr>
          <p:cNvSpPr txBox="1"/>
          <p:nvPr/>
        </p:nvSpPr>
        <p:spPr>
          <a:xfrm>
            <a:off x="119270" y="3068271"/>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L’association</a:t>
            </a:r>
          </a:p>
        </p:txBody>
      </p:sp>
      <p:sp>
        <p:nvSpPr>
          <p:cNvPr id="9" name="ZoneTexte 8">
            <a:extLst>
              <a:ext uri="{FF2B5EF4-FFF2-40B4-BE49-F238E27FC236}">
                <a16:creationId xmlns:a16="http://schemas.microsoft.com/office/drawing/2014/main" id="{EFD55FC5-48F0-4CEE-A91B-0224A8CB0837}"/>
              </a:ext>
            </a:extLst>
          </p:cNvPr>
          <p:cNvSpPr txBox="1"/>
          <p:nvPr/>
        </p:nvSpPr>
        <p:spPr>
          <a:xfrm>
            <a:off x="119270" y="3582065"/>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Nos partenaires</a:t>
            </a:r>
          </a:p>
        </p:txBody>
      </p:sp>
      <p:sp>
        <p:nvSpPr>
          <p:cNvPr id="10" name="ZoneTexte 9">
            <a:extLst>
              <a:ext uri="{FF2B5EF4-FFF2-40B4-BE49-F238E27FC236}">
                <a16:creationId xmlns:a16="http://schemas.microsoft.com/office/drawing/2014/main" id="{DA8FEE79-B310-4EB5-B3C4-3AAC589E45E2}"/>
              </a:ext>
            </a:extLst>
          </p:cNvPr>
          <p:cNvSpPr txBox="1"/>
          <p:nvPr/>
        </p:nvSpPr>
        <p:spPr>
          <a:xfrm>
            <a:off x="119270" y="4088603"/>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Billetterie</a:t>
            </a:r>
          </a:p>
        </p:txBody>
      </p:sp>
      <p:sp>
        <p:nvSpPr>
          <p:cNvPr id="11" name="ZoneTexte 10">
            <a:extLst>
              <a:ext uri="{FF2B5EF4-FFF2-40B4-BE49-F238E27FC236}">
                <a16:creationId xmlns:a16="http://schemas.microsoft.com/office/drawing/2014/main" id="{28DF52E7-5856-4E02-BD06-326D473CE22C}"/>
              </a:ext>
            </a:extLst>
          </p:cNvPr>
          <p:cNvSpPr txBox="1"/>
          <p:nvPr/>
        </p:nvSpPr>
        <p:spPr>
          <a:xfrm>
            <a:off x="119270" y="4566937"/>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Infos pratiques</a:t>
            </a:r>
          </a:p>
        </p:txBody>
      </p:sp>
      <p:sp>
        <p:nvSpPr>
          <p:cNvPr id="15" name="ZoneTexte 14">
            <a:extLst>
              <a:ext uri="{FF2B5EF4-FFF2-40B4-BE49-F238E27FC236}">
                <a16:creationId xmlns:a16="http://schemas.microsoft.com/office/drawing/2014/main" id="{54E943DC-76BA-4D64-A547-5125F11A4959}"/>
              </a:ext>
            </a:extLst>
          </p:cNvPr>
          <p:cNvSpPr txBox="1"/>
          <p:nvPr/>
        </p:nvSpPr>
        <p:spPr>
          <a:xfrm>
            <a:off x="2517913" y="0"/>
            <a:ext cx="9674087" cy="1200329"/>
          </a:xfrm>
          <a:prstGeom prst="rect">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fr-FR" dirty="0"/>
              <a:t>(image + logo)</a:t>
            </a:r>
          </a:p>
          <a:p>
            <a:pPr algn="ctr"/>
            <a:r>
              <a:rPr lang="fr-FR" dirty="0"/>
              <a:t>1789 </a:t>
            </a:r>
          </a:p>
          <a:p>
            <a:pPr algn="ctr"/>
            <a:r>
              <a:rPr lang="fr-FR" dirty="0"/>
              <a:t>Les amants de la Bastille</a:t>
            </a:r>
          </a:p>
          <a:p>
            <a:pPr algn="ctr"/>
            <a:endParaRPr lang="fr-FR" dirty="0"/>
          </a:p>
        </p:txBody>
      </p:sp>
      <p:sp>
        <p:nvSpPr>
          <p:cNvPr id="16" name="ZoneTexte 15">
            <a:extLst>
              <a:ext uri="{FF2B5EF4-FFF2-40B4-BE49-F238E27FC236}">
                <a16:creationId xmlns:a16="http://schemas.microsoft.com/office/drawing/2014/main" id="{38B50396-40B1-4540-AC0A-44B403C1F5A6}"/>
              </a:ext>
            </a:extLst>
          </p:cNvPr>
          <p:cNvSpPr txBox="1"/>
          <p:nvPr/>
        </p:nvSpPr>
        <p:spPr>
          <a:xfrm>
            <a:off x="0" y="6255026"/>
            <a:ext cx="2517913" cy="600164"/>
          </a:xfrm>
          <a:prstGeom prst="rect">
            <a:avLst/>
          </a:prstGeom>
          <a:noFill/>
        </p:spPr>
        <p:txBody>
          <a:bodyPr wrap="square" rtlCol="0">
            <a:spAutoFit/>
          </a:bodyPr>
          <a:lstStyle/>
          <a:p>
            <a:r>
              <a:rPr lang="fr-FR" sz="1100" dirty="0">
                <a:solidFill>
                  <a:schemeClr val="bg1"/>
                </a:solidFill>
              </a:rPr>
              <a:t>Logo réseaux sociaux </a:t>
            </a:r>
            <a:br>
              <a:rPr lang="fr-FR" sz="1100" dirty="0">
                <a:solidFill>
                  <a:schemeClr val="bg1"/>
                </a:solidFill>
              </a:rPr>
            </a:br>
            <a:r>
              <a:rPr lang="fr-FR" sz="1100" dirty="0">
                <a:solidFill>
                  <a:schemeClr val="bg1"/>
                </a:solidFill>
              </a:rPr>
              <a:t>+</a:t>
            </a:r>
          </a:p>
          <a:p>
            <a:r>
              <a:rPr lang="fr-FR" sz="1100" dirty="0">
                <a:solidFill>
                  <a:schemeClr val="bg1"/>
                </a:solidFill>
              </a:rPr>
              <a:t>Mentions légales</a:t>
            </a:r>
          </a:p>
        </p:txBody>
      </p:sp>
      <p:sp>
        <p:nvSpPr>
          <p:cNvPr id="26" name="ZoneTexte 25">
            <a:extLst>
              <a:ext uri="{FF2B5EF4-FFF2-40B4-BE49-F238E27FC236}">
                <a16:creationId xmlns:a16="http://schemas.microsoft.com/office/drawing/2014/main" id="{A0845E52-80FD-4953-AF51-0E5107933948}"/>
              </a:ext>
            </a:extLst>
          </p:cNvPr>
          <p:cNvSpPr txBox="1"/>
          <p:nvPr/>
        </p:nvSpPr>
        <p:spPr>
          <a:xfrm>
            <a:off x="2763077" y="1366247"/>
            <a:ext cx="2517913" cy="400110"/>
          </a:xfrm>
          <a:prstGeom prst="rect">
            <a:avLst/>
          </a:prstGeom>
          <a:noFill/>
        </p:spPr>
        <p:txBody>
          <a:bodyPr wrap="square" rtlCol="0">
            <a:spAutoFit/>
          </a:bodyPr>
          <a:lstStyle/>
          <a:p>
            <a:r>
              <a:rPr lang="fr-FR" sz="2000" dirty="0">
                <a:solidFill>
                  <a:srgbClr val="AC460B"/>
                </a:solidFill>
              </a:rPr>
              <a:t>Charlotte </a:t>
            </a:r>
          </a:p>
        </p:txBody>
      </p:sp>
      <p:cxnSp>
        <p:nvCxnSpPr>
          <p:cNvPr id="27" name="Connecteur droit 26">
            <a:extLst>
              <a:ext uri="{FF2B5EF4-FFF2-40B4-BE49-F238E27FC236}">
                <a16:creationId xmlns:a16="http://schemas.microsoft.com/office/drawing/2014/main" id="{861A85D5-19D3-47EC-A353-F5B39AC5730F}"/>
              </a:ext>
            </a:extLst>
          </p:cNvPr>
          <p:cNvCxnSpPr>
            <a:cxnSpLocks/>
          </p:cNvCxnSpPr>
          <p:nvPr/>
        </p:nvCxnSpPr>
        <p:spPr>
          <a:xfrm>
            <a:off x="2763076" y="1766357"/>
            <a:ext cx="1146315" cy="0"/>
          </a:xfrm>
          <a:prstGeom prst="line">
            <a:avLst/>
          </a:prstGeom>
          <a:ln>
            <a:solidFill>
              <a:srgbClr val="7B1101"/>
            </a:solidFill>
          </a:ln>
        </p:spPr>
        <p:style>
          <a:lnRef idx="1">
            <a:schemeClr val="accent1"/>
          </a:lnRef>
          <a:fillRef idx="0">
            <a:schemeClr val="accent1"/>
          </a:fillRef>
          <a:effectRef idx="0">
            <a:schemeClr val="accent1"/>
          </a:effectRef>
          <a:fontRef idx="minor">
            <a:schemeClr val="tx1"/>
          </a:fontRef>
        </p:style>
      </p:cxnSp>
      <p:sp>
        <p:nvSpPr>
          <p:cNvPr id="2" name="ZoneTexte 1">
            <a:extLst>
              <a:ext uri="{FF2B5EF4-FFF2-40B4-BE49-F238E27FC236}">
                <a16:creationId xmlns:a16="http://schemas.microsoft.com/office/drawing/2014/main" id="{23209E76-4156-4592-BAAC-3E24EE506B01}"/>
              </a:ext>
            </a:extLst>
          </p:cNvPr>
          <p:cNvSpPr txBox="1"/>
          <p:nvPr/>
        </p:nvSpPr>
        <p:spPr>
          <a:xfrm>
            <a:off x="2695160" y="1771550"/>
            <a:ext cx="7399684" cy="1477328"/>
          </a:xfrm>
          <a:prstGeom prst="rect">
            <a:avLst/>
          </a:prstGeom>
          <a:noFill/>
        </p:spPr>
        <p:txBody>
          <a:bodyPr wrap="square" rtlCol="0">
            <a:spAutoFit/>
          </a:bodyPr>
          <a:lstStyle/>
          <a:p>
            <a:r>
              <a:rPr lang="fr-FR" dirty="0"/>
              <a:t>Gamine des rues connue de tous, Charlotte est la petite mascotte des révolutionnaires et elle n‘hésite pas à rallier le peuple à leur cause. Grâce à sa connaissance de tous les recoins de Paris et ses relations dans les deux camps, la petite Gavroche aide nos deux protagonistes à vivre leur histoire d’amour en secret. </a:t>
            </a:r>
          </a:p>
        </p:txBody>
      </p:sp>
      <p:sp>
        <p:nvSpPr>
          <p:cNvPr id="20" name="Rectangle 19">
            <a:extLst>
              <a:ext uri="{FF2B5EF4-FFF2-40B4-BE49-F238E27FC236}">
                <a16:creationId xmlns:a16="http://schemas.microsoft.com/office/drawing/2014/main" id="{7B36E362-1421-4B0E-B4D2-01BAB8CB1D68}"/>
              </a:ext>
            </a:extLst>
          </p:cNvPr>
          <p:cNvSpPr/>
          <p:nvPr/>
        </p:nvSpPr>
        <p:spPr>
          <a:xfrm>
            <a:off x="0" y="2577977"/>
            <a:ext cx="2517912" cy="494539"/>
          </a:xfrm>
          <a:prstGeom prst="rect">
            <a:avLst/>
          </a:prstGeom>
          <a:solidFill>
            <a:srgbClr val="C21D02"/>
          </a:solidFill>
          <a:ln>
            <a:solidFill>
              <a:srgbClr val="C21D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20">
            <a:extLst>
              <a:ext uri="{FF2B5EF4-FFF2-40B4-BE49-F238E27FC236}">
                <a16:creationId xmlns:a16="http://schemas.microsoft.com/office/drawing/2014/main" id="{CD3054C4-A534-466C-88DA-FE6FB8FE26AB}"/>
              </a:ext>
            </a:extLst>
          </p:cNvPr>
          <p:cNvSpPr txBox="1"/>
          <p:nvPr/>
        </p:nvSpPr>
        <p:spPr>
          <a:xfrm>
            <a:off x="119270" y="2604842"/>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La pièce</a:t>
            </a:r>
          </a:p>
        </p:txBody>
      </p:sp>
      <p:sp>
        <p:nvSpPr>
          <p:cNvPr id="28" name="Rectangle 27">
            <a:extLst>
              <a:ext uri="{FF2B5EF4-FFF2-40B4-BE49-F238E27FC236}">
                <a16:creationId xmlns:a16="http://schemas.microsoft.com/office/drawing/2014/main" id="{68F722A0-592E-4A75-B5C0-A6AFEB21E09E}"/>
              </a:ext>
            </a:extLst>
          </p:cNvPr>
          <p:cNvSpPr/>
          <p:nvPr/>
        </p:nvSpPr>
        <p:spPr>
          <a:xfrm>
            <a:off x="10162760" y="1566302"/>
            <a:ext cx="1868556" cy="1506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ZoneTexte 28">
            <a:extLst>
              <a:ext uri="{FF2B5EF4-FFF2-40B4-BE49-F238E27FC236}">
                <a16:creationId xmlns:a16="http://schemas.microsoft.com/office/drawing/2014/main" id="{DCDF7BAC-8445-4E91-A083-2AA46AF2F88C}"/>
              </a:ext>
            </a:extLst>
          </p:cNvPr>
          <p:cNvSpPr txBox="1"/>
          <p:nvPr/>
        </p:nvSpPr>
        <p:spPr>
          <a:xfrm>
            <a:off x="10204174" y="2062728"/>
            <a:ext cx="1842053" cy="369332"/>
          </a:xfrm>
          <a:prstGeom prst="rect">
            <a:avLst/>
          </a:prstGeom>
          <a:noFill/>
        </p:spPr>
        <p:txBody>
          <a:bodyPr wrap="square" rtlCol="0">
            <a:spAutoFit/>
          </a:bodyPr>
          <a:lstStyle/>
          <a:p>
            <a:pPr algn="ctr"/>
            <a:r>
              <a:rPr lang="fr-FR" dirty="0"/>
              <a:t>Photo</a:t>
            </a:r>
          </a:p>
        </p:txBody>
      </p:sp>
      <p:sp>
        <p:nvSpPr>
          <p:cNvPr id="36" name="ZoneTexte 35">
            <a:extLst>
              <a:ext uri="{FF2B5EF4-FFF2-40B4-BE49-F238E27FC236}">
                <a16:creationId xmlns:a16="http://schemas.microsoft.com/office/drawing/2014/main" id="{559659D2-795C-4A37-9B77-62F85F3C0136}"/>
              </a:ext>
            </a:extLst>
          </p:cNvPr>
          <p:cNvSpPr txBox="1"/>
          <p:nvPr/>
        </p:nvSpPr>
        <p:spPr>
          <a:xfrm>
            <a:off x="10147849" y="2633340"/>
            <a:ext cx="1868556" cy="338554"/>
          </a:xfrm>
          <a:prstGeom prst="rect">
            <a:avLst/>
          </a:prstGeom>
          <a:noFill/>
        </p:spPr>
        <p:txBody>
          <a:bodyPr wrap="square" rtlCol="0">
            <a:spAutoFit/>
          </a:bodyPr>
          <a:lstStyle/>
          <a:p>
            <a:pPr algn="ctr"/>
            <a:r>
              <a:rPr lang="fr-FR" sz="1600" dirty="0">
                <a:solidFill>
                  <a:schemeClr val="bg1"/>
                </a:solidFill>
              </a:rPr>
              <a:t>Léna Le Goff</a:t>
            </a:r>
          </a:p>
        </p:txBody>
      </p:sp>
      <p:grpSp>
        <p:nvGrpSpPr>
          <p:cNvPr id="5" name="Groupe 4">
            <a:extLst>
              <a:ext uri="{FF2B5EF4-FFF2-40B4-BE49-F238E27FC236}">
                <a16:creationId xmlns:a16="http://schemas.microsoft.com/office/drawing/2014/main" id="{943299D0-C362-4924-A743-B7681BE21C8D}"/>
              </a:ext>
            </a:extLst>
          </p:cNvPr>
          <p:cNvGrpSpPr/>
          <p:nvPr/>
        </p:nvGrpSpPr>
        <p:grpSpPr>
          <a:xfrm>
            <a:off x="2690190" y="3262436"/>
            <a:ext cx="9329531" cy="1835857"/>
            <a:chOff x="2729947" y="4592516"/>
            <a:chExt cx="9329531" cy="1835857"/>
          </a:xfrm>
        </p:grpSpPr>
        <p:sp>
          <p:nvSpPr>
            <p:cNvPr id="37" name="ZoneTexte 36">
              <a:extLst>
                <a:ext uri="{FF2B5EF4-FFF2-40B4-BE49-F238E27FC236}">
                  <a16:creationId xmlns:a16="http://schemas.microsoft.com/office/drawing/2014/main" id="{2A98B0FE-F3ED-49F9-8DA3-124E0F83CD86}"/>
                </a:ext>
              </a:extLst>
            </p:cNvPr>
            <p:cNvSpPr txBox="1"/>
            <p:nvPr/>
          </p:nvSpPr>
          <p:spPr>
            <a:xfrm>
              <a:off x="2729947" y="4592516"/>
              <a:ext cx="2517913" cy="400110"/>
            </a:xfrm>
            <a:prstGeom prst="rect">
              <a:avLst/>
            </a:prstGeom>
            <a:noFill/>
          </p:spPr>
          <p:txBody>
            <a:bodyPr wrap="square" rtlCol="0">
              <a:spAutoFit/>
            </a:bodyPr>
            <a:lstStyle/>
            <a:p>
              <a:r>
                <a:rPr lang="fr-FR" sz="2000" dirty="0">
                  <a:solidFill>
                    <a:srgbClr val="AC460B"/>
                  </a:solidFill>
                </a:rPr>
                <a:t>Georges Danton</a:t>
              </a:r>
            </a:p>
          </p:txBody>
        </p:sp>
        <p:cxnSp>
          <p:nvCxnSpPr>
            <p:cNvPr id="38" name="Connecteur droit 37">
              <a:extLst>
                <a:ext uri="{FF2B5EF4-FFF2-40B4-BE49-F238E27FC236}">
                  <a16:creationId xmlns:a16="http://schemas.microsoft.com/office/drawing/2014/main" id="{F127B2E7-6405-48D3-93D7-3554A735A1BC}"/>
                </a:ext>
              </a:extLst>
            </p:cNvPr>
            <p:cNvCxnSpPr>
              <a:cxnSpLocks/>
            </p:cNvCxnSpPr>
            <p:nvPr/>
          </p:nvCxnSpPr>
          <p:spPr>
            <a:xfrm>
              <a:off x="2763076" y="4992626"/>
              <a:ext cx="1835428" cy="0"/>
            </a:xfrm>
            <a:prstGeom prst="line">
              <a:avLst/>
            </a:prstGeom>
            <a:ln>
              <a:solidFill>
                <a:srgbClr val="7B1101"/>
              </a:solidFill>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4FC40612-ED17-47F7-AC6A-830A2E6421B4}"/>
                </a:ext>
              </a:extLst>
            </p:cNvPr>
            <p:cNvSpPr txBox="1"/>
            <p:nvPr/>
          </p:nvSpPr>
          <p:spPr>
            <a:xfrm>
              <a:off x="2763076" y="5088836"/>
              <a:ext cx="6751985" cy="923330"/>
            </a:xfrm>
            <a:prstGeom prst="rect">
              <a:avLst/>
            </a:prstGeom>
            <a:noFill/>
          </p:spPr>
          <p:txBody>
            <a:bodyPr wrap="square" rtlCol="0">
              <a:spAutoFit/>
            </a:bodyPr>
            <a:lstStyle/>
            <a:p>
              <a:r>
                <a:rPr lang="fr-FR" dirty="0"/>
                <a:t>Révolutionnaire éloquent, Danton est avant tout un homme qui aime la vie, les femmes et le vin. Il se dédie corps et âme à la cause et n’hésite pas à prendre les armes le moment venu. </a:t>
              </a:r>
            </a:p>
          </p:txBody>
        </p:sp>
        <p:sp>
          <p:nvSpPr>
            <p:cNvPr id="32" name="Rectangle 31">
              <a:extLst>
                <a:ext uri="{FF2B5EF4-FFF2-40B4-BE49-F238E27FC236}">
                  <a16:creationId xmlns:a16="http://schemas.microsoft.com/office/drawing/2014/main" id="{A72EDA5B-58BD-4C64-89FB-D61E8CBDFCE3}"/>
                </a:ext>
              </a:extLst>
            </p:cNvPr>
            <p:cNvSpPr/>
            <p:nvPr/>
          </p:nvSpPr>
          <p:spPr>
            <a:xfrm>
              <a:off x="10187606" y="4921641"/>
              <a:ext cx="1868556" cy="1506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3" name="ZoneTexte 32">
              <a:extLst>
                <a:ext uri="{FF2B5EF4-FFF2-40B4-BE49-F238E27FC236}">
                  <a16:creationId xmlns:a16="http://schemas.microsoft.com/office/drawing/2014/main" id="{A3753DB4-0503-4F9A-A83A-48FE195E4CD0}"/>
                </a:ext>
              </a:extLst>
            </p:cNvPr>
            <p:cNvSpPr txBox="1"/>
            <p:nvPr/>
          </p:nvSpPr>
          <p:spPr>
            <a:xfrm>
              <a:off x="10204174" y="5508871"/>
              <a:ext cx="1842053" cy="369332"/>
            </a:xfrm>
            <a:prstGeom prst="rect">
              <a:avLst/>
            </a:prstGeom>
            <a:noFill/>
          </p:spPr>
          <p:txBody>
            <a:bodyPr wrap="square" rtlCol="0">
              <a:spAutoFit/>
            </a:bodyPr>
            <a:lstStyle/>
            <a:p>
              <a:pPr algn="ctr"/>
              <a:r>
                <a:rPr lang="fr-FR" dirty="0"/>
                <a:t>Photo</a:t>
              </a:r>
            </a:p>
          </p:txBody>
        </p:sp>
        <p:sp>
          <p:nvSpPr>
            <p:cNvPr id="40" name="ZoneTexte 39">
              <a:extLst>
                <a:ext uri="{FF2B5EF4-FFF2-40B4-BE49-F238E27FC236}">
                  <a16:creationId xmlns:a16="http://schemas.microsoft.com/office/drawing/2014/main" id="{97BD5ABB-70DC-423D-BB7F-0A5F6CFE038B}"/>
                </a:ext>
              </a:extLst>
            </p:cNvPr>
            <p:cNvSpPr txBox="1"/>
            <p:nvPr/>
          </p:nvSpPr>
          <p:spPr>
            <a:xfrm>
              <a:off x="10190922" y="6040447"/>
              <a:ext cx="1868556" cy="338554"/>
            </a:xfrm>
            <a:prstGeom prst="rect">
              <a:avLst/>
            </a:prstGeom>
            <a:noFill/>
          </p:spPr>
          <p:txBody>
            <a:bodyPr wrap="square" rtlCol="0">
              <a:spAutoFit/>
            </a:bodyPr>
            <a:lstStyle/>
            <a:p>
              <a:pPr algn="ctr"/>
              <a:r>
                <a:rPr lang="fr-FR" sz="1600" dirty="0">
                  <a:solidFill>
                    <a:schemeClr val="bg1"/>
                  </a:solidFill>
                </a:rPr>
                <a:t>Paul Robineau</a:t>
              </a:r>
            </a:p>
          </p:txBody>
        </p:sp>
      </p:grpSp>
      <p:grpSp>
        <p:nvGrpSpPr>
          <p:cNvPr id="41" name="Groupe 40">
            <a:extLst>
              <a:ext uri="{FF2B5EF4-FFF2-40B4-BE49-F238E27FC236}">
                <a16:creationId xmlns:a16="http://schemas.microsoft.com/office/drawing/2014/main" id="{5BB29015-D2BE-4127-91CD-D3EDE670DDB0}"/>
              </a:ext>
            </a:extLst>
          </p:cNvPr>
          <p:cNvGrpSpPr/>
          <p:nvPr/>
        </p:nvGrpSpPr>
        <p:grpSpPr>
          <a:xfrm>
            <a:off x="2690190" y="4987311"/>
            <a:ext cx="9342783" cy="1812410"/>
            <a:chOff x="2875720" y="2781046"/>
            <a:chExt cx="9342783" cy="1812410"/>
          </a:xfrm>
        </p:grpSpPr>
        <p:sp>
          <p:nvSpPr>
            <p:cNvPr id="42" name="ZoneTexte 41">
              <a:extLst>
                <a:ext uri="{FF2B5EF4-FFF2-40B4-BE49-F238E27FC236}">
                  <a16:creationId xmlns:a16="http://schemas.microsoft.com/office/drawing/2014/main" id="{E90B25D6-72CC-41E9-AE95-96E3FAEF6F4D}"/>
                </a:ext>
              </a:extLst>
            </p:cNvPr>
            <p:cNvSpPr txBox="1"/>
            <p:nvPr/>
          </p:nvSpPr>
          <p:spPr>
            <a:xfrm>
              <a:off x="2875720" y="2781046"/>
              <a:ext cx="3021496" cy="400110"/>
            </a:xfrm>
            <a:prstGeom prst="rect">
              <a:avLst/>
            </a:prstGeom>
            <a:noFill/>
          </p:spPr>
          <p:txBody>
            <a:bodyPr wrap="square" rtlCol="0">
              <a:spAutoFit/>
            </a:bodyPr>
            <a:lstStyle/>
            <a:p>
              <a:r>
                <a:rPr lang="fr-FR" sz="2000" dirty="0">
                  <a:solidFill>
                    <a:srgbClr val="AC460B"/>
                  </a:solidFill>
                </a:rPr>
                <a:t>Maximilien de Robespierre</a:t>
              </a:r>
            </a:p>
          </p:txBody>
        </p:sp>
        <p:cxnSp>
          <p:nvCxnSpPr>
            <p:cNvPr id="43" name="Connecteur droit 42">
              <a:extLst>
                <a:ext uri="{FF2B5EF4-FFF2-40B4-BE49-F238E27FC236}">
                  <a16:creationId xmlns:a16="http://schemas.microsoft.com/office/drawing/2014/main" id="{FCF2E438-2358-4DB6-8A7B-52E06DF0E0C6}"/>
                </a:ext>
              </a:extLst>
            </p:cNvPr>
            <p:cNvCxnSpPr>
              <a:cxnSpLocks/>
            </p:cNvCxnSpPr>
            <p:nvPr/>
          </p:nvCxnSpPr>
          <p:spPr>
            <a:xfrm>
              <a:off x="2908850" y="3181155"/>
              <a:ext cx="2895601" cy="0"/>
            </a:xfrm>
            <a:prstGeom prst="line">
              <a:avLst/>
            </a:prstGeom>
            <a:ln>
              <a:solidFill>
                <a:srgbClr val="7B1101"/>
              </a:solidFill>
            </a:ln>
          </p:spPr>
          <p:style>
            <a:lnRef idx="1">
              <a:schemeClr val="accent1"/>
            </a:lnRef>
            <a:fillRef idx="0">
              <a:schemeClr val="accent1"/>
            </a:fillRef>
            <a:effectRef idx="0">
              <a:schemeClr val="accent1"/>
            </a:effectRef>
            <a:fontRef idx="minor">
              <a:schemeClr val="tx1"/>
            </a:fontRef>
          </p:style>
        </p:cxnSp>
        <p:sp>
          <p:nvSpPr>
            <p:cNvPr id="44" name="ZoneTexte 43">
              <a:extLst>
                <a:ext uri="{FF2B5EF4-FFF2-40B4-BE49-F238E27FC236}">
                  <a16:creationId xmlns:a16="http://schemas.microsoft.com/office/drawing/2014/main" id="{495A1608-4E84-4E4B-B980-230A9D833CDB}"/>
                </a:ext>
              </a:extLst>
            </p:cNvPr>
            <p:cNvSpPr txBox="1"/>
            <p:nvPr/>
          </p:nvSpPr>
          <p:spPr>
            <a:xfrm>
              <a:off x="2908849" y="3261493"/>
              <a:ext cx="6977271" cy="923330"/>
            </a:xfrm>
            <a:prstGeom prst="rect">
              <a:avLst/>
            </a:prstGeom>
            <a:noFill/>
          </p:spPr>
          <p:txBody>
            <a:bodyPr wrap="square" rtlCol="0">
              <a:spAutoFit/>
            </a:bodyPr>
            <a:lstStyle/>
            <a:p>
              <a:r>
                <a:rPr lang="fr-FR" dirty="0"/>
                <a:t>Avocat et homme politique brillant, Robespierre est une figure marquante de la révolution. Prêt à tout pour défendre les droits du peuple, il n’hésite pas à se dresser contre la monarchie. </a:t>
              </a:r>
            </a:p>
          </p:txBody>
        </p:sp>
        <p:sp>
          <p:nvSpPr>
            <p:cNvPr id="45" name="Rectangle 44">
              <a:extLst>
                <a:ext uri="{FF2B5EF4-FFF2-40B4-BE49-F238E27FC236}">
                  <a16:creationId xmlns:a16="http://schemas.microsoft.com/office/drawing/2014/main" id="{EB9C46C1-3B7F-4E0E-82B7-5E141B0C74B0}"/>
                </a:ext>
              </a:extLst>
            </p:cNvPr>
            <p:cNvSpPr/>
            <p:nvPr/>
          </p:nvSpPr>
          <p:spPr>
            <a:xfrm>
              <a:off x="10349947" y="3086724"/>
              <a:ext cx="1868556" cy="1506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6" name="ZoneTexte 45">
              <a:extLst>
                <a:ext uri="{FF2B5EF4-FFF2-40B4-BE49-F238E27FC236}">
                  <a16:creationId xmlns:a16="http://schemas.microsoft.com/office/drawing/2014/main" id="{8715A6A9-DBFA-4C9D-A89A-5030A96152BE}"/>
                </a:ext>
              </a:extLst>
            </p:cNvPr>
            <p:cNvSpPr txBox="1"/>
            <p:nvPr/>
          </p:nvSpPr>
          <p:spPr>
            <a:xfrm>
              <a:off x="10349947" y="3570370"/>
              <a:ext cx="1842053" cy="369332"/>
            </a:xfrm>
            <a:prstGeom prst="rect">
              <a:avLst/>
            </a:prstGeom>
            <a:noFill/>
          </p:spPr>
          <p:txBody>
            <a:bodyPr wrap="square" rtlCol="0">
              <a:spAutoFit/>
            </a:bodyPr>
            <a:lstStyle/>
            <a:p>
              <a:pPr algn="ctr"/>
              <a:r>
                <a:rPr lang="fr-FR" dirty="0"/>
                <a:t>Photo</a:t>
              </a:r>
            </a:p>
          </p:txBody>
        </p:sp>
        <p:sp>
          <p:nvSpPr>
            <p:cNvPr id="47" name="ZoneTexte 46">
              <a:extLst>
                <a:ext uri="{FF2B5EF4-FFF2-40B4-BE49-F238E27FC236}">
                  <a16:creationId xmlns:a16="http://schemas.microsoft.com/office/drawing/2014/main" id="{C35E65A9-23AB-451A-8E6F-D0F21BFB39CC}"/>
                </a:ext>
              </a:extLst>
            </p:cNvPr>
            <p:cNvSpPr txBox="1"/>
            <p:nvPr/>
          </p:nvSpPr>
          <p:spPr>
            <a:xfrm>
              <a:off x="10320126" y="4134398"/>
              <a:ext cx="1868556" cy="338554"/>
            </a:xfrm>
            <a:prstGeom prst="rect">
              <a:avLst/>
            </a:prstGeom>
            <a:noFill/>
          </p:spPr>
          <p:txBody>
            <a:bodyPr wrap="square" rtlCol="0">
              <a:spAutoFit/>
            </a:bodyPr>
            <a:lstStyle/>
            <a:p>
              <a:pPr algn="ctr"/>
              <a:r>
                <a:rPr lang="fr-FR" sz="1600" dirty="0">
                  <a:solidFill>
                    <a:schemeClr val="bg1"/>
                  </a:solidFill>
                </a:rPr>
                <a:t>Baptiste Maulny</a:t>
              </a:r>
            </a:p>
          </p:txBody>
        </p:sp>
      </p:grpSp>
    </p:spTree>
    <p:extLst>
      <p:ext uri="{BB962C8B-B14F-4D97-AF65-F5344CB8AC3E}">
        <p14:creationId xmlns:p14="http://schemas.microsoft.com/office/powerpoint/2010/main" val="88462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55E0DE-7E1E-4FE0-B24B-4B817E007819}"/>
              </a:ext>
            </a:extLst>
          </p:cNvPr>
          <p:cNvSpPr/>
          <p:nvPr/>
        </p:nvSpPr>
        <p:spPr>
          <a:xfrm>
            <a:off x="0" y="0"/>
            <a:ext cx="2517913" cy="6858000"/>
          </a:xfrm>
          <a:prstGeom prst="rect">
            <a:avLst/>
          </a:prstGeom>
          <a:solidFill>
            <a:srgbClr val="7B11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solidFill>
                <a:schemeClr val="bg1"/>
              </a:solidFill>
            </a:endParaRPr>
          </a:p>
        </p:txBody>
      </p:sp>
      <p:pic>
        <p:nvPicPr>
          <p:cNvPr id="6" name="Image 5" descr="Une image contenant alimentation, signe&#10;&#10;Description générée automatiquement">
            <a:extLst>
              <a:ext uri="{FF2B5EF4-FFF2-40B4-BE49-F238E27FC236}">
                <a16:creationId xmlns:a16="http://schemas.microsoft.com/office/drawing/2014/main" id="{D3628BB6-33DC-4FC1-AA91-B41128D42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23" y="20637"/>
            <a:ext cx="2683565" cy="2683565"/>
          </a:xfrm>
          <a:prstGeom prst="rect">
            <a:avLst/>
          </a:prstGeom>
        </p:spPr>
      </p:pic>
      <p:sp>
        <p:nvSpPr>
          <p:cNvPr id="7" name="ZoneTexte 6">
            <a:extLst>
              <a:ext uri="{FF2B5EF4-FFF2-40B4-BE49-F238E27FC236}">
                <a16:creationId xmlns:a16="http://schemas.microsoft.com/office/drawing/2014/main" id="{11BE6715-471A-4C72-93D3-E46B8AFC73BF}"/>
              </a:ext>
            </a:extLst>
          </p:cNvPr>
          <p:cNvSpPr txBox="1"/>
          <p:nvPr/>
        </p:nvSpPr>
        <p:spPr>
          <a:xfrm>
            <a:off x="119270" y="2570922"/>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La pièce</a:t>
            </a:r>
          </a:p>
        </p:txBody>
      </p:sp>
      <p:sp>
        <p:nvSpPr>
          <p:cNvPr id="8" name="ZoneTexte 7">
            <a:extLst>
              <a:ext uri="{FF2B5EF4-FFF2-40B4-BE49-F238E27FC236}">
                <a16:creationId xmlns:a16="http://schemas.microsoft.com/office/drawing/2014/main" id="{75FF675C-3C79-4255-ABCA-C440BC8B08A1}"/>
              </a:ext>
            </a:extLst>
          </p:cNvPr>
          <p:cNvSpPr txBox="1"/>
          <p:nvPr/>
        </p:nvSpPr>
        <p:spPr>
          <a:xfrm>
            <a:off x="119270" y="3068271"/>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L’association</a:t>
            </a:r>
          </a:p>
        </p:txBody>
      </p:sp>
      <p:sp>
        <p:nvSpPr>
          <p:cNvPr id="9" name="ZoneTexte 8">
            <a:extLst>
              <a:ext uri="{FF2B5EF4-FFF2-40B4-BE49-F238E27FC236}">
                <a16:creationId xmlns:a16="http://schemas.microsoft.com/office/drawing/2014/main" id="{EFD55FC5-48F0-4CEE-A91B-0224A8CB0837}"/>
              </a:ext>
            </a:extLst>
          </p:cNvPr>
          <p:cNvSpPr txBox="1"/>
          <p:nvPr/>
        </p:nvSpPr>
        <p:spPr>
          <a:xfrm>
            <a:off x="119270" y="3582065"/>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Nos partenaires</a:t>
            </a:r>
          </a:p>
        </p:txBody>
      </p:sp>
      <p:sp>
        <p:nvSpPr>
          <p:cNvPr id="10" name="ZoneTexte 9">
            <a:extLst>
              <a:ext uri="{FF2B5EF4-FFF2-40B4-BE49-F238E27FC236}">
                <a16:creationId xmlns:a16="http://schemas.microsoft.com/office/drawing/2014/main" id="{DA8FEE79-B310-4EB5-B3C4-3AAC589E45E2}"/>
              </a:ext>
            </a:extLst>
          </p:cNvPr>
          <p:cNvSpPr txBox="1"/>
          <p:nvPr/>
        </p:nvSpPr>
        <p:spPr>
          <a:xfrm>
            <a:off x="119270" y="4088603"/>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Billetterie</a:t>
            </a:r>
          </a:p>
        </p:txBody>
      </p:sp>
      <p:sp>
        <p:nvSpPr>
          <p:cNvPr id="11" name="ZoneTexte 10">
            <a:extLst>
              <a:ext uri="{FF2B5EF4-FFF2-40B4-BE49-F238E27FC236}">
                <a16:creationId xmlns:a16="http://schemas.microsoft.com/office/drawing/2014/main" id="{28DF52E7-5856-4E02-BD06-326D473CE22C}"/>
              </a:ext>
            </a:extLst>
          </p:cNvPr>
          <p:cNvSpPr txBox="1"/>
          <p:nvPr/>
        </p:nvSpPr>
        <p:spPr>
          <a:xfrm>
            <a:off x="119270" y="4566937"/>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Infos pratiques</a:t>
            </a:r>
          </a:p>
        </p:txBody>
      </p:sp>
      <p:sp>
        <p:nvSpPr>
          <p:cNvPr id="15" name="ZoneTexte 14">
            <a:extLst>
              <a:ext uri="{FF2B5EF4-FFF2-40B4-BE49-F238E27FC236}">
                <a16:creationId xmlns:a16="http://schemas.microsoft.com/office/drawing/2014/main" id="{54E943DC-76BA-4D64-A547-5125F11A4959}"/>
              </a:ext>
            </a:extLst>
          </p:cNvPr>
          <p:cNvSpPr txBox="1"/>
          <p:nvPr/>
        </p:nvSpPr>
        <p:spPr>
          <a:xfrm>
            <a:off x="2517913" y="0"/>
            <a:ext cx="9674087" cy="1200329"/>
          </a:xfrm>
          <a:prstGeom prst="rect">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fr-FR" dirty="0"/>
              <a:t>(image + logo)</a:t>
            </a:r>
          </a:p>
          <a:p>
            <a:pPr algn="ctr"/>
            <a:r>
              <a:rPr lang="fr-FR" dirty="0"/>
              <a:t>1789 </a:t>
            </a:r>
          </a:p>
          <a:p>
            <a:pPr algn="ctr"/>
            <a:r>
              <a:rPr lang="fr-FR" dirty="0"/>
              <a:t>Les amants de la Bastille</a:t>
            </a:r>
          </a:p>
          <a:p>
            <a:pPr algn="ctr"/>
            <a:endParaRPr lang="fr-FR" dirty="0"/>
          </a:p>
        </p:txBody>
      </p:sp>
      <p:sp>
        <p:nvSpPr>
          <p:cNvPr id="16" name="ZoneTexte 15">
            <a:extLst>
              <a:ext uri="{FF2B5EF4-FFF2-40B4-BE49-F238E27FC236}">
                <a16:creationId xmlns:a16="http://schemas.microsoft.com/office/drawing/2014/main" id="{38B50396-40B1-4540-AC0A-44B403C1F5A6}"/>
              </a:ext>
            </a:extLst>
          </p:cNvPr>
          <p:cNvSpPr txBox="1"/>
          <p:nvPr/>
        </p:nvSpPr>
        <p:spPr>
          <a:xfrm>
            <a:off x="0" y="6255026"/>
            <a:ext cx="2517913" cy="600164"/>
          </a:xfrm>
          <a:prstGeom prst="rect">
            <a:avLst/>
          </a:prstGeom>
          <a:noFill/>
        </p:spPr>
        <p:txBody>
          <a:bodyPr wrap="square" rtlCol="0">
            <a:spAutoFit/>
          </a:bodyPr>
          <a:lstStyle/>
          <a:p>
            <a:r>
              <a:rPr lang="fr-FR" sz="1100" dirty="0">
                <a:solidFill>
                  <a:schemeClr val="bg1"/>
                </a:solidFill>
              </a:rPr>
              <a:t>Logo réseaux sociaux </a:t>
            </a:r>
            <a:br>
              <a:rPr lang="fr-FR" sz="1100" dirty="0">
                <a:solidFill>
                  <a:schemeClr val="bg1"/>
                </a:solidFill>
              </a:rPr>
            </a:br>
            <a:r>
              <a:rPr lang="fr-FR" sz="1100" dirty="0">
                <a:solidFill>
                  <a:schemeClr val="bg1"/>
                </a:solidFill>
              </a:rPr>
              <a:t>+</a:t>
            </a:r>
          </a:p>
          <a:p>
            <a:r>
              <a:rPr lang="fr-FR" sz="1100" dirty="0">
                <a:solidFill>
                  <a:schemeClr val="bg1"/>
                </a:solidFill>
              </a:rPr>
              <a:t>Mentions légales</a:t>
            </a:r>
          </a:p>
        </p:txBody>
      </p:sp>
      <p:sp>
        <p:nvSpPr>
          <p:cNvPr id="2" name="ZoneTexte 1">
            <a:extLst>
              <a:ext uri="{FF2B5EF4-FFF2-40B4-BE49-F238E27FC236}">
                <a16:creationId xmlns:a16="http://schemas.microsoft.com/office/drawing/2014/main" id="{23209E76-4156-4592-BAAC-3E24EE506B01}"/>
              </a:ext>
            </a:extLst>
          </p:cNvPr>
          <p:cNvSpPr txBox="1"/>
          <p:nvPr/>
        </p:nvSpPr>
        <p:spPr>
          <a:xfrm>
            <a:off x="2695159" y="1784802"/>
            <a:ext cx="7535519" cy="1200329"/>
          </a:xfrm>
          <a:prstGeom prst="rect">
            <a:avLst/>
          </a:prstGeom>
          <a:noFill/>
        </p:spPr>
        <p:txBody>
          <a:bodyPr wrap="square" rtlCol="0">
            <a:spAutoFit/>
          </a:bodyPr>
          <a:lstStyle/>
          <a:p>
            <a:r>
              <a:rPr lang="fr-FR" dirty="0"/>
              <a:t>Roi de France, Louis XVI se retrouve malgré lui face à la colère du peuple. Tiraillé entre les conseils de son ministre des finances Necker et ceux de son frère le Comte d’Artois, il devra prendre des mesures radicales pour écraser la révolution naissante.</a:t>
            </a:r>
          </a:p>
        </p:txBody>
      </p:sp>
      <p:sp>
        <p:nvSpPr>
          <p:cNvPr id="20" name="Rectangle 19">
            <a:extLst>
              <a:ext uri="{FF2B5EF4-FFF2-40B4-BE49-F238E27FC236}">
                <a16:creationId xmlns:a16="http://schemas.microsoft.com/office/drawing/2014/main" id="{7B36E362-1421-4B0E-B4D2-01BAB8CB1D68}"/>
              </a:ext>
            </a:extLst>
          </p:cNvPr>
          <p:cNvSpPr/>
          <p:nvPr/>
        </p:nvSpPr>
        <p:spPr>
          <a:xfrm>
            <a:off x="0" y="2577977"/>
            <a:ext cx="2517912" cy="494539"/>
          </a:xfrm>
          <a:prstGeom prst="rect">
            <a:avLst/>
          </a:prstGeom>
          <a:solidFill>
            <a:srgbClr val="C21D02"/>
          </a:solidFill>
          <a:ln>
            <a:solidFill>
              <a:srgbClr val="C21D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20">
            <a:extLst>
              <a:ext uri="{FF2B5EF4-FFF2-40B4-BE49-F238E27FC236}">
                <a16:creationId xmlns:a16="http://schemas.microsoft.com/office/drawing/2014/main" id="{CD3054C4-A534-466C-88DA-FE6FB8FE26AB}"/>
              </a:ext>
            </a:extLst>
          </p:cNvPr>
          <p:cNvSpPr txBox="1"/>
          <p:nvPr/>
        </p:nvSpPr>
        <p:spPr>
          <a:xfrm>
            <a:off x="119270" y="2604842"/>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La pièce</a:t>
            </a:r>
          </a:p>
        </p:txBody>
      </p:sp>
      <p:sp>
        <p:nvSpPr>
          <p:cNvPr id="24" name="ZoneTexte 23">
            <a:extLst>
              <a:ext uri="{FF2B5EF4-FFF2-40B4-BE49-F238E27FC236}">
                <a16:creationId xmlns:a16="http://schemas.microsoft.com/office/drawing/2014/main" id="{9BB19980-8190-43BC-A742-1184740D6804}"/>
              </a:ext>
            </a:extLst>
          </p:cNvPr>
          <p:cNvSpPr txBox="1"/>
          <p:nvPr/>
        </p:nvSpPr>
        <p:spPr>
          <a:xfrm>
            <a:off x="2776331" y="1312612"/>
            <a:ext cx="2517913" cy="400110"/>
          </a:xfrm>
          <a:prstGeom prst="rect">
            <a:avLst/>
          </a:prstGeom>
          <a:noFill/>
        </p:spPr>
        <p:txBody>
          <a:bodyPr wrap="square" rtlCol="0">
            <a:spAutoFit/>
          </a:bodyPr>
          <a:lstStyle/>
          <a:p>
            <a:r>
              <a:rPr lang="fr-FR" sz="2000" dirty="0">
                <a:solidFill>
                  <a:srgbClr val="AC460B"/>
                </a:solidFill>
              </a:rPr>
              <a:t>Louis XVI</a:t>
            </a:r>
          </a:p>
        </p:txBody>
      </p:sp>
      <p:cxnSp>
        <p:nvCxnSpPr>
          <p:cNvPr id="25" name="Connecteur droit 24">
            <a:extLst>
              <a:ext uri="{FF2B5EF4-FFF2-40B4-BE49-F238E27FC236}">
                <a16:creationId xmlns:a16="http://schemas.microsoft.com/office/drawing/2014/main" id="{57EB8DC2-B8E7-452E-A641-5683B4219F49}"/>
              </a:ext>
            </a:extLst>
          </p:cNvPr>
          <p:cNvCxnSpPr>
            <a:cxnSpLocks/>
          </p:cNvCxnSpPr>
          <p:nvPr/>
        </p:nvCxnSpPr>
        <p:spPr>
          <a:xfrm>
            <a:off x="2809460" y="1712722"/>
            <a:ext cx="1099931" cy="0"/>
          </a:xfrm>
          <a:prstGeom prst="line">
            <a:avLst/>
          </a:prstGeom>
          <a:ln>
            <a:solidFill>
              <a:srgbClr val="7B1101"/>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D3E7AF01-F068-435C-836C-F06900135625}"/>
              </a:ext>
            </a:extLst>
          </p:cNvPr>
          <p:cNvSpPr/>
          <p:nvPr/>
        </p:nvSpPr>
        <p:spPr>
          <a:xfrm>
            <a:off x="10138739" y="1409994"/>
            <a:ext cx="1868556" cy="1506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ZoneTexte 28">
            <a:extLst>
              <a:ext uri="{FF2B5EF4-FFF2-40B4-BE49-F238E27FC236}">
                <a16:creationId xmlns:a16="http://schemas.microsoft.com/office/drawing/2014/main" id="{FB371C70-F8B9-4240-9766-14EFE2477D35}"/>
              </a:ext>
            </a:extLst>
          </p:cNvPr>
          <p:cNvSpPr txBox="1"/>
          <p:nvPr/>
        </p:nvSpPr>
        <p:spPr>
          <a:xfrm>
            <a:off x="10204174" y="1978694"/>
            <a:ext cx="1842053" cy="369332"/>
          </a:xfrm>
          <a:prstGeom prst="rect">
            <a:avLst/>
          </a:prstGeom>
          <a:noFill/>
        </p:spPr>
        <p:txBody>
          <a:bodyPr wrap="square" rtlCol="0">
            <a:spAutoFit/>
          </a:bodyPr>
          <a:lstStyle/>
          <a:p>
            <a:pPr algn="ctr"/>
            <a:r>
              <a:rPr lang="fr-FR" dirty="0"/>
              <a:t>Photo</a:t>
            </a:r>
          </a:p>
        </p:txBody>
      </p:sp>
      <p:sp>
        <p:nvSpPr>
          <p:cNvPr id="31" name="ZoneTexte 30">
            <a:extLst>
              <a:ext uri="{FF2B5EF4-FFF2-40B4-BE49-F238E27FC236}">
                <a16:creationId xmlns:a16="http://schemas.microsoft.com/office/drawing/2014/main" id="{D00B57D4-46F4-4710-AD25-3FFD9FCEB351}"/>
              </a:ext>
            </a:extLst>
          </p:cNvPr>
          <p:cNvSpPr txBox="1"/>
          <p:nvPr/>
        </p:nvSpPr>
        <p:spPr>
          <a:xfrm>
            <a:off x="10230678" y="2458226"/>
            <a:ext cx="1868556" cy="338554"/>
          </a:xfrm>
          <a:prstGeom prst="rect">
            <a:avLst/>
          </a:prstGeom>
          <a:noFill/>
        </p:spPr>
        <p:txBody>
          <a:bodyPr wrap="square" rtlCol="0">
            <a:spAutoFit/>
          </a:bodyPr>
          <a:lstStyle/>
          <a:p>
            <a:pPr algn="ctr"/>
            <a:r>
              <a:rPr lang="fr-FR" sz="1600" dirty="0">
                <a:solidFill>
                  <a:schemeClr val="bg1"/>
                </a:solidFill>
              </a:rPr>
              <a:t>Elijah </a:t>
            </a:r>
            <a:r>
              <a:rPr lang="fr-FR" sz="1600" dirty="0" err="1">
                <a:solidFill>
                  <a:schemeClr val="bg1"/>
                </a:solidFill>
              </a:rPr>
              <a:t>Wane</a:t>
            </a:r>
            <a:endParaRPr lang="fr-FR" sz="1600" dirty="0">
              <a:solidFill>
                <a:schemeClr val="bg1"/>
              </a:solidFill>
            </a:endParaRPr>
          </a:p>
        </p:txBody>
      </p:sp>
      <p:grpSp>
        <p:nvGrpSpPr>
          <p:cNvPr id="12" name="Groupe 11">
            <a:extLst>
              <a:ext uri="{FF2B5EF4-FFF2-40B4-BE49-F238E27FC236}">
                <a16:creationId xmlns:a16="http://schemas.microsoft.com/office/drawing/2014/main" id="{F1CB8A11-FE2D-41ED-8995-76643414EF80}"/>
              </a:ext>
            </a:extLst>
          </p:cNvPr>
          <p:cNvGrpSpPr/>
          <p:nvPr/>
        </p:nvGrpSpPr>
        <p:grpSpPr>
          <a:xfrm>
            <a:off x="2695159" y="4941354"/>
            <a:ext cx="9414014" cy="1613754"/>
            <a:chOff x="2695159" y="2988309"/>
            <a:chExt cx="9414014" cy="1613754"/>
          </a:xfrm>
        </p:grpSpPr>
        <p:sp>
          <p:nvSpPr>
            <p:cNvPr id="34" name="ZoneTexte 33">
              <a:extLst>
                <a:ext uri="{FF2B5EF4-FFF2-40B4-BE49-F238E27FC236}">
                  <a16:creationId xmlns:a16="http://schemas.microsoft.com/office/drawing/2014/main" id="{C43C7491-921C-4632-BFB4-11BEE8104662}"/>
                </a:ext>
              </a:extLst>
            </p:cNvPr>
            <p:cNvSpPr txBox="1"/>
            <p:nvPr/>
          </p:nvSpPr>
          <p:spPr>
            <a:xfrm>
              <a:off x="2729947" y="2988309"/>
              <a:ext cx="3021496" cy="400110"/>
            </a:xfrm>
            <a:prstGeom prst="rect">
              <a:avLst/>
            </a:prstGeom>
            <a:noFill/>
          </p:spPr>
          <p:txBody>
            <a:bodyPr wrap="square" rtlCol="0">
              <a:spAutoFit/>
            </a:bodyPr>
            <a:lstStyle/>
            <a:p>
              <a:r>
                <a:rPr lang="fr-FR" sz="2000" dirty="0">
                  <a:solidFill>
                    <a:srgbClr val="AC460B"/>
                  </a:solidFill>
                </a:rPr>
                <a:t>Necker</a:t>
              </a:r>
            </a:p>
          </p:txBody>
        </p:sp>
        <p:cxnSp>
          <p:nvCxnSpPr>
            <p:cNvPr id="35" name="Connecteur droit 34">
              <a:extLst>
                <a:ext uri="{FF2B5EF4-FFF2-40B4-BE49-F238E27FC236}">
                  <a16:creationId xmlns:a16="http://schemas.microsoft.com/office/drawing/2014/main" id="{B5B75DA9-C866-459F-B436-E31D5519DAF7}"/>
                </a:ext>
              </a:extLst>
            </p:cNvPr>
            <p:cNvCxnSpPr>
              <a:cxnSpLocks/>
            </p:cNvCxnSpPr>
            <p:nvPr/>
          </p:nvCxnSpPr>
          <p:spPr>
            <a:xfrm>
              <a:off x="2763077" y="3375167"/>
              <a:ext cx="854766" cy="0"/>
            </a:xfrm>
            <a:prstGeom prst="line">
              <a:avLst/>
            </a:prstGeom>
            <a:ln>
              <a:solidFill>
                <a:srgbClr val="7B1101"/>
              </a:solidFill>
            </a:ln>
          </p:spPr>
          <p:style>
            <a:lnRef idx="1">
              <a:schemeClr val="accent1"/>
            </a:lnRef>
            <a:fillRef idx="0">
              <a:schemeClr val="accent1"/>
            </a:fillRef>
            <a:effectRef idx="0">
              <a:schemeClr val="accent1"/>
            </a:effectRef>
            <a:fontRef idx="minor">
              <a:schemeClr val="tx1"/>
            </a:fontRef>
          </p:style>
        </p:cxnSp>
        <p:sp>
          <p:nvSpPr>
            <p:cNvPr id="30" name="ZoneTexte 29">
              <a:extLst>
                <a:ext uri="{FF2B5EF4-FFF2-40B4-BE49-F238E27FC236}">
                  <a16:creationId xmlns:a16="http://schemas.microsoft.com/office/drawing/2014/main" id="{6AD6E3D6-8C19-416B-AC03-339FF18B9DCB}"/>
                </a:ext>
              </a:extLst>
            </p:cNvPr>
            <p:cNvSpPr txBox="1"/>
            <p:nvPr/>
          </p:nvSpPr>
          <p:spPr>
            <a:xfrm>
              <a:off x="2695159" y="3469582"/>
              <a:ext cx="7217467" cy="923330"/>
            </a:xfrm>
            <a:prstGeom prst="rect">
              <a:avLst/>
            </a:prstGeom>
            <a:noFill/>
          </p:spPr>
          <p:txBody>
            <a:bodyPr wrap="square" rtlCol="0">
              <a:spAutoFit/>
            </a:bodyPr>
            <a:lstStyle/>
            <a:p>
              <a:r>
                <a:rPr lang="fr-FR" dirty="0"/>
                <a:t>Ministres des finances du Roi, Necker est un homme sage convaincu que l’abolition des privilèges et la répartition des impôts calmeront les ardeurs et les réclamations du peuple français. </a:t>
              </a:r>
            </a:p>
          </p:txBody>
        </p:sp>
        <p:sp>
          <p:nvSpPr>
            <p:cNvPr id="32" name="Rectangle 31">
              <a:extLst>
                <a:ext uri="{FF2B5EF4-FFF2-40B4-BE49-F238E27FC236}">
                  <a16:creationId xmlns:a16="http://schemas.microsoft.com/office/drawing/2014/main" id="{44C914CE-7890-4572-A695-F0504279D8E2}"/>
                </a:ext>
              </a:extLst>
            </p:cNvPr>
            <p:cNvSpPr/>
            <p:nvPr/>
          </p:nvSpPr>
          <p:spPr>
            <a:xfrm>
              <a:off x="10138739" y="3095331"/>
              <a:ext cx="1868556" cy="1506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3" name="ZoneTexte 32">
              <a:extLst>
                <a:ext uri="{FF2B5EF4-FFF2-40B4-BE49-F238E27FC236}">
                  <a16:creationId xmlns:a16="http://schemas.microsoft.com/office/drawing/2014/main" id="{299165EF-A0F3-422B-87E0-0F4E8B87F16E}"/>
                </a:ext>
              </a:extLst>
            </p:cNvPr>
            <p:cNvSpPr txBox="1"/>
            <p:nvPr/>
          </p:nvSpPr>
          <p:spPr>
            <a:xfrm>
              <a:off x="10214113" y="3632204"/>
              <a:ext cx="1842053" cy="369332"/>
            </a:xfrm>
            <a:prstGeom prst="rect">
              <a:avLst/>
            </a:prstGeom>
            <a:noFill/>
          </p:spPr>
          <p:txBody>
            <a:bodyPr wrap="square" rtlCol="0">
              <a:spAutoFit/>
            </a:bodyPr>
            <a:lstStyle/>
            <a:p>
              <a:pPr algn="ctr"/>
              <a:r>
                <a:rPr lang="fr-FR" dirty="0"/>
                <a:t>Photo</a:t>
              </a:r>
            </a:p>
          </p:txBody>
        </p:sp>
        <p:sp>
          <p:nvSpPr>
            <p:cNvPr id="36" name="ZoneTexte 35">
              <a:extLst>
                <a:ext uri="{FF2B5EF4-FFF2-40B4-BE49-F238E27FC236}">
                  <a16:creationId xmlns:a16="http://schemas.microsoft.com/office/drawing/2014/main" id="{E1F11ADF-8FAC-44F2-84EE-3657B3C6C7E3}"/>
                </a:ext>
              </a:extLst>
            </p:cNvPr>
            <p:cNvSpPr txBox="1"/>
            <p:nvPr/>
          </p:nvSpPr>
          <p:spPr>
            <a:xfrm>
              <a:off x="10240617" y="4111736"/>
              <a:ext cx="1868556" cy="338554"/>
            </a:xfrm>
            <a:prstGeom prst="rect">
              <a:avLst/>
            </a:prstGeom>
            <a:noFill/>
          </p:spPr>
          <p:txBody>
            <a:bodyPr wrap="square" rtlCol="0">
              <a:spAutoFit/>
            </a:bodyPr>
            <a:lstStyle/>
            <a:p>
              <a:pPr algn="ctr"/>
              <a:r>
                <a:rPr lang="fr-FR" sz="1600" dirty="0">
                  <a:solidFill>
                    <a:schemeClr val="bg1"/>
                  </a:solidFill>
                </a:rPr>
                <a:t>Maxime Laurent</a:t>
              </a:r>
            </a:p>
          </p:txBody>
        </p:sp>
      </p:grpSp>
      <p:grpSp>
        <p:nvGrpSpPr>
          <p:cNvPr id="55" name="Groupe 54">
            <a:extLst>
              <a:ext uri="{FF2B5EF4-FFF2-40B4-BE49-F238E27FC236}">
                <a16:creationId xmlns:a16="http://schemas.microsoft.com/office/drawing/2014/main" id="{84C5C1D9-102E-49B9-9D7D-8867BCF363E1}"/>
              </a:ext>
            </a:extLst>
          </p:cNvPr>
          <p:cNvGrpSpPr/>
          <p:nvPr/>
        </p:nvGrpSpPr>
        <p:grpSpPr>
          <a:xfrm>
            <a:off x="2691015" y="3049712"/>
            <a:ext cx="9316280" cy="1720039"/>
            <a:chOff x="2729947" y="1352995"/>
            <a:chExt cx="9316280" cy="1720039"/>
          </a:xfrm>
        </p:grpSpPr>
        <p:sp>
          <p:nvSpPr>
            <p:cNvPr id="56" name="ZoneTexte 55">
              <a:extLst>
                <a:ext uri="{FF2B5EF4-FFF2-40B4-BE49-F238E27FC236}">
                  <a16:creationId xmlns:a16="http://schemas.microsoft.com/office/drawing/2014/main" id="{FC9A363D-A56A-463A-B7A7-67A7CE5E7F44}"/>
                </a:ext>
              </a:extLst>
            </p:cNvPr>
            <p:cNvSpPr txBox="1"/>
            <p:nvPr/>
          </p:nvSpPr>
          <p:spPr>
            <a:xfrm>
              <a:off x="2763077" y="1352995"/>
              <a:ext cx="2517913" cy="400110"/>
            </a:xfrm>
            <a:prstGeom prst="rect">
              <a:avLst/>
            </a:prstGeom>
            <a:noFill/>
          </p:spPr>
          <p:txBody>
            <a:bodyPr wrap="square" rtlCol="0">
              <a:spAutoFit/>
            </a:bodyPr>
            <a:lstStyle/>
            <a:p>
              <a:r>
                <a:rPr lang="fr-FR" sz="2000" dirty="0">
                  <a:solidFill>
                    <a:srgbClr val="AC460B"/>
                  </a:solidFill>
                </a:rPr>
                <a:t>Auguste </a:t>
              </a:r>
              <a:r>
                <a:rPr lang="fr-FR" sz="2000" dirty="0" err="1">
                  <a:solidFill>
                    <a:srgbClr val="AC460B"/>
                  </a:solidFill>
                </a:rPr>
                <a:t>Ramard</a:t>
              </a:r>
              <a:r>
                <a:rPr lang="fr-FR" sz="2000" dirty="0">
                  <a:solidFill>
                    <a:srgbClr val="AC460B"/>
                  </a:solidFill>
                </a:rPr>
                <a:t> </a:t>
              </a:r>
            </a:p>
          </p:txBody>
        </p:sp>
        <p:cxnSp>
          <p:nvCxnSpPr>
            <p:cNvPr id="57" name="Connecteur droit 56">
              <a:extLst>
                <a:ext uri="{FF2B5EF4-FFF2-40B4-BE49-F238E27FC236}">
                  <a16:creationId xmlns:a16="http://schemas.microsoft.com/office/drawing/2014/main" id="{AEB4474A-8882-4200-B9A6-2ED43F0EE1B3}"/>
                </a:ext>
              </a:extLst>
            </p:cNvPr>
            <p:cNvCxnSpPr>
              <a:cxnSpLocks/>
            </p:cNvCxnSpPr>
            <p:nvPr/>
          </p:nvCxnSpPr>
          <p:spPr>
            <a:xfrm flipV="1">
              <a:off x="2763076" y="1753105"/>
              <a:ext cx="1981202" cy="13252"/>
            </a:xfrm>
            <a:prstGeom prst="line">
              <a:avLst/>
            </a:prstGeom>
            <a:ln>
              <a:solidFill>
                <a:srgbClr val="7B1101"/>
              </a:solidFill>
            </a:ln>
          </p:spPr>
          <p:style>
            <a:lnRef idx="1">
              <a:schemeClr val="accent1"/>
            </a:lnRef>
            <a:fillRef idx="0">
              <a:schemeClr val="accent1"/>
            </a:fillRef>
            <a:effectRef idx="0">
              <a:schemeClr val="accent1"/>
            </a:effectRef>
            <a:fontRef idx="minor">
              <a:schemeClr val="tx1"/>
            </a:fontRef>
          </p:style>
        </p:cxnSp>
        <p:sp>
          <p:nvSpPr>
            <p:cNvPr id="58" name="ZoneTexte 57">
              <a:extLst>
                <a:ext uri="{FF2B5EF4-FFF2-40B4-BE49-F238E27FC236}">
                  <a16:creationId xmlns:a16="http://schemas.microsoft.com/office/drawing/2014/main" id="{5C4556FF-41AE-4CBD-9220-223244F9C77E}"/>
                </a:ext>
              </a:extLst>
            </p:cNvPr>
            <p:cNvSpPr txBox="1"/>
            <p:nvPr/>
          </p:nvSpPr>
          <p:spPr>
            <a:xfrm>
              <a:off x="2729947" y="1823186"/>
              <a:ext cx="7164457" cy="1200329"/>
            </a:xfrm>
            <a:prstGeom prst="rect">
              <a:avLst/>
            </a:prstGeom>
            <a:noFill/>
          </p:spPr>
          <p:txBody>
            <a:bodyPr wrap="square" rtlCol="0">
              <a:spAutoFit/>
            </a:bodyPr>
            <a:lstStyle/>
            <a:p>
              <a:r>
                <a:rPr lang="fr-FR" dirty="0"/>
                <a:t>Homme de main du Comte d’Artois, il fait partie de la police royale. Entre sa haine pour les révolutionnaires et son admiration pour la jeune Olympe, </a:t>
              </a:r>
              <a:r>
                <a:rPr lang="fr-FR" dirty="0" err="1"/>
                <a:t>Ramard</a:t>
              </a:r>
              <a:r>
                <a:rPr lang="fr-FR" dirty="0"/>
                <a:t> veux à tout prix appartenir à l’aristocratie française avec l’aide de ses deux mouchards. </a:t>
              </a:r>
            </a:p>
          </p:txBody>
        </p:sp>
        <p:sp>
          <p:nvSpPr>
            <p:cNvPr id="59" name="Rectangle 58">
              <a:extLst>
                <a:ext uri="{FF2B5EF4-FFF2-40B4-BE49-F238E27FC236}">
                  <a16:creationId xmlns:a16="http://schemas.microsoft.com/office/drawing/2014/main" id="{8784700A-AFFD-49D1-B610-1FEDB538A469}"/>
                </a:ext>
              </a:extLst>
            </p:cNvPr>
            <p:cNvSpPr/>
            <p:nvPr/>
          </p:nvSpPr>
          <p:spPr>
            <a:xfrm>
              <a:off x="10162760" y="1566302"/>
              <a:ext cx="1868556" cy="1506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ZoneTexte 59">
              <a:extLst>
                <a:ext uri="{FF2B5EF4-FFF2-40B4-BE49-F238E27FC236}">
                  <a16:creationId xmlns:a16="http://schemas.microsoft.com/office/drawing/2014/main" id="{BF058834-4F7E-484F-80E5-202A26B6013C}"/>
                </a:ext>
              </a:extLst>
            </p:cNvPr>
            <p:cNvSpPr txBox="1"/>
            <p:nvPr/>
          </p:nvSpPr>
          <p:spPr>
            <a:xfrm>
              <a:off x="10204174" y="2062728"/>
              <a:ext cx="1842053" cy="369332"/>
            </a:xfrm>
            <a:prstGeom prst="rect">
              <a:avLst/>
            </a:prstGeom>
            <a:noFill/>
          </p:spPr>
          <p:txBody>
            <a:bodyPr wrap="square" rtlCol="0">
              <a:spAutoFit/>
            </a:bodyPr>
            <a:lstStyle/>
            <a:p>
              <a:pPr algn="ctr"/>
              <a:r>
                <a:rPr lang="fr-FR" dirty="0"/>
                <a:t>Photo</a:t>
              </a:r>
            </a:p>
          </p:txBody>
        </p:sp>
        <p:sp>
          <p:nvSpPr>
            <p:cNvPr id="61" name="ZoneTexte 60">
              <a:extLst>
                <a:ext uri="{FF2B5EF4-FFF2-40B4-BE49-F238E27FC236}">
                  <a16:creationId xmlns:a16="http://schemas.microsoft.com/office/drawing/2014/main" id="{5FFBDD18-82AB-4C47-BE3A-1F09B994116A}"/>
                </a:ext>
              </a:extLst>
            </p:cNvPr>
            <p:cNvSpPr txBox="1"/>
            <p:nvPr/>
          </p:nvSpPr>
          <p:spPr>
            <a:xfrm>
              <a:off x="10162760" y="2628756"/>
              <a:ext cx="1868556" cy="338554"/>
            </a:xfrm>
            <a:prstGeom prst="rect">
              <a:avLst/>
            </a:prstGeom>
            <a:noFill/>
          </p:spPr>
          <p:txBody>
            <a:bodyPr wrap="square" rtlCol="0">
              <a:spAutoFit/>
            </a:bodyPr>
            <a:lstStyle/>
            <a:p>
              <a:pPr algn="ctr"/>
              <a:r>
                <a:rPr lang="fr-FR" sz="1600" dirty="0">
                  <a:solidFill>
                    <a:schemeClr val="bg1"/>
                  </a:solidFill>
                </a:rPr>
                <a:t>Christopher </a:t>
              </a:r>
              <a:r>
                <a:rPr lang="fr-FR" sz="1600" dirty="0" err="1">
                  <a:solidFill>
                    <a:schemeClr val="bg1"/>
                  </a:solidFill>
                </a:rPr>
                <a:t>Chidiac</a:t>
              </a:r>
              <a:endParaRPr lang="fr-FR" sz="1600" dirty="0">
                <a:solidFill>
                  <a:schemeClr val="bg1"/>
                </a:solidFill>
              </a:endParaRPr>
            </a:p>
          </p:txBody>
        </p:sp>
      </p:grpSp>
    </p:spTree>
    <p:extLst>
      <p:ext uri="{BB962C8B-B14F-4D97-AF65-F5344CB8AC3E}">
        <p14:creationId xmlns:p14="http://schemas.microsoft.com/office/powerpoint/2010/main" val="399108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55E0DE-7E1E-4FE0-B24B-4B817E007819}"/>
              </a:ext>
            </a:extLst>
          </p:cNvPr>
          <p:cNvSpPr/>
          <p:nvPr/>
        </p:nvSpPr>
        <p:spPr>
          <a:xfrm>
            <a:off x="0" y="0"/>
            <a:ext cx="2517913" cy="6858000"/>
          </a:xfrm>
          <a:prstGeom prst="rect">
            <a:avLst/>
          </a:prstGeom>
          <a:solidFill>
            <a:srgbClr val="7B11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solidFill>
                <a:schemeClr val="bg1"/>
              </a:solidFill>
            </a:endParaRPr>
          </a:p>
        </p:txBody>
      </p:sp>
      <p:pic>
        <p:nvPicPr>
          <p:cNvPr id="6" name="Image 5" descr="Une image contenant alimentation, signe&#10;&#10;Description générée automatiquement">
            <a:extLst>
              <a:ext uri="{FF2B5EF4-FFF2-40B4-BE49-F238E27FC236}">
                <a16:creationId xmlns:a16="http://schemas.microsoft.com/office/drawing/2014/main" id="{D3628BB6-33DC-4FC1-AA91-B41128D42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23" y="20637"/>
            <a:ext cx="2683565" cy="2683565"/>
          </a:xfrm>
          <a:prstGeom prst="rect">
            <a:avLst/>
          </a:prstGeom>
        </p:spPr>
      </p:pic>
      <p:sp>
        <p:nvSpPr>
          <p:cNvPr id="7" name="ZoneTexte 6">
            <a:extLst>
              <a:ext uri="{FF2B5EF4-FFF2-40B4-BE49-F238E27FC236}">
                <a16:creationId xmlns:a16="http://schemas.microsoft.com/office/drawing/2014/main" id="{11BE6715-471A-4C72-93D3-E46B8AFC73BF}"/>
              </a:ext>
            </a:extLst>
          </p:cNvPr>
          <p:cNvSpPr txBox="1"/>
          <p:nvPr/>
        </p:nvSpPr>
        <p:spPr>
          <a:xfrm>
            <a:off x="119270" y="2570922"/>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La pièce</a:t>
            </a:r>
          </a:p>
        </p:txBody>
      </p:sp>
      <p:sp>
        <p:nvSpPr>
          <p:cNvPr id="8" name="ZoneTexte 7">
            <a:extLst>
              <a:ext uri="{FF2B5EF4-FFF2-40B4-BE49-F238E27FC236}">
                <a16:creationId xmlns:a16="http://schemas.microsoft.com/office/drawing/2014/main" id="{75FF675C-3C79-4255-ABCA-C440BC8B08A1}"/>
              </a:ext>
            </a:extLst>
          </p:cNvPr>
          <p:cNvSpPr txBox="1"/>
          <p:nvPr/>
        </p:nvSpPr>
        <p:spPr>
          <a:xfrm>
            <a:off x="119270" y="3068271"/>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L’association</a:t>
            </a:r>
          </a:p>
        </p:txBody>
      </p:sp>
      <p:sp>
        <p:nvSpPr>
          <p:cNvPr id="9" name="ZoneTexte 8">
            <a:extLst>
              <a:ext uri="{FF2B5EF4-FFF2-40B4-BE49-F238E27FC236}">
                <a16:creationId xmlns:a16="http://schemas.microsoft.com/office/drawing/2014/main" id="{EFD55FC5-48F0-4CEE-A91B-0224A8CB0837}"/>
              </a:ext>
            </a:extLst>
          </p:cNvPr>
          <p:cNvSpPr txBox="1"/>
          <p:nvPr/>
        </p:nvSpPr>
        <p:spPr>
          <a:xfrm>
            <a:off x="119270" y="3582065"/>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Nos partenaires</a:t>
            </a:r>
          </a:p>
        </p:txBody>
      </p:sp>
      <p:sp>
        <p:nvSpPr>
          <p:cNvPr id="10" name="ZoneTexte 9">
            <a:extLst>
              <a:ext uri="{FF2B5EF4-FFF2-40B4-BE49-F238E27FC236}">
                <a16:creationId xmlns:a16="http://schemas.microsoft.com/office/drawing/2014/main" id="{DA8FEE79-B310-4EB5-B3C4-3AAC589E45E2}"/>
              </a:ext>
            </a:extLst>
          </p:cNvPr>
          <p:cNvSpPr txBox="1"/>
          <p:nvPr/>
        </p:nvSpPr>
        <p:spPr>
          <a:xfrm>
            <a:off x="119270" y="4088603"/>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Billetterie</a:t>
            </a:r>
          </a:p>
        </p:txBody>
      </p:sp>
      <p:sp>
        <p:nvSpPr>
          <p:cNvPr id="11" name="ZoneTexte 10">
            <a:extLst>
              <a:ext uri="{FF2B5EF4-FFF2-40B4-BE49-F238E27FC236}">
                <a16:creationId xmlns:a16="http://schemas.microsoft.com/office/drawing/2014/main" id="{28DF52E7-5856-4E02-BD06-326D473CE22C}"/>
              </a:ext>
            </a:extLst>
          </p:cNvPr>
          <p:cNvSpPr txBox="1"/>
          <p:nvPr/>
        </p:nvSpPr>
        <p:spPr>
          <a:xfrm>
            <a:off x="119270" y="4566937"/>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Infos pratiques</a:t>
            </a:r>
          </a:p>
        </p:txBody>
      </p:sp>
      <p:sp>
        <p:nvSpPr>
          <p:cNvPr id="15" name="ZoneTexte 14">
            <a:extLst>
              <a:ext uri="{FF2B5EF4-FFF2-40B4-BE49-F238E27FC236}">
                <a16:creationId xmlns:a16="http://schemas.microsoft.com/office/drawing/2014/main" id="{54E943DC-76BA-4D64-A547-5125F11A4959}"/>
              </a:ext>
            </a:extLst>
          </p:cNvPr>
          <p:cNvSpPr txBox="1"/>
          <p:nvPr/>
        </p:nvSpPr>
        <p:spPr>
          <a:xfrm>
            <a:off x="2517913" y="0"/>
            <a:ext cx="9674087" cy="1200329"/>
          </a:xfrm>
          <a:prstGeom prst="rect">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fr-FR" dirty="0"/>
              <a:t>(image + logo)</a:t>
            </a:r>
          </a:p>
          <a:p>
            <a:pPr algn="ctr"/>
            <a:r>
              <a:rPr lang="fr-FR" dirty="0"/>
              <a:t>1789 </a:t>
            </a:r>
          </a:p>
          <a:p>
            <a:pPr algn="ctr"/>
            <a:r>
              <a:rPr lang="fr-FR" dirty="0"/>
              <a:t>Les amants de la Bastille</a:t>
            </a:r>
          </a:p>
          <a:p>
            <a:pPr algn="ctr"/>
            <a:endParaRPr lang="fr-FR" dirty="0"/>
          </a:p>
        </p:txBody>
      </p:sp>
      <p:sp>
        <p:nvSpPr>
          <p:cNvPr id="16" name="ZoneTexte 15">
            <a:extLst>
              <a:ext uri="{FF2B5EF4-FFF2-40B4-BE49-F238E27FC236}">
                <a16:creationId xmlns:a16="http://schemas.microsoft.com/office/drawing/2014/main" id="{38B50396-40B1-4540-AC0A-44B403C1F5A6}"/>
              </a:ext>
            </a:extLst>
          </p:cNvPr>
          <p:cNvSpPr txBox="1"/>
          <p:nvPr/>
        </p:nvSpPr>
        <p:spPr>
          <a:xfrm>
            <a:off x="0" y="6255026"/>
            <a:ext cx="2517913" cy="600164"/>
          </a:xfrm>
          <a:prstGeom prst="rect">
            <a:avLst/>
          </a:prstGeom>
          <a:noFill/>
        </p:spPr>
        <p:txBody>
          <a:bodyPr wrap="square" rtlCol="0">
            <a:spAutoFit/>
          </a:bodyPr>
          <a:lstStyle/>
          <a:p>
            <a:r>
              <a:rPr lang="fr-FR" sz="1100" dirty="0">
                <a:solidFill>
                  <a:schemeClr val="bg1"/>
                </a:solidFill>
              </a:rPr>
              <a:t>Logo réseaux sociaux </a:t>
            </a:r>
            <a:br>
              <a:rPr lang="fr-FR" sz="1100" dirty="0">
                <a:solidFill>
                  <a:schemeClr val="bg1"/>
                </a:solidFill>
              </a:rPr>
            </a:br>
            <a:r>
              <a:rPr lang="fr-FR" sz="1100" dirty="0">
                <a:solidFill>
                  <a:schemeClr val="bg1"/>
                </a:solidFill>
              </a:rPr>
              <a:t>+</a:t>
            </a:r>
          </a:p>
          <a:p>
            <a:r>
              <a:rPr lang="fr-FR" sz="1100" dirty="0">
                <a:solidFill>
                  <a:schemeClr val="bg1"/>
                </a:solidFill>
              </a:rPr>
              <a:t>Mentions légales</a:t>
            </a:r>
          </a:p>
        </p:txBody>
      </p:sp>
      <p:sp>
        <p:nvSpPr>
          <p:cNvPr id="20" name="Rectangle 19">
            <a:extLst>
              <a:ext uri="{FF2B5EF4-FFF2-40B4-BE49-F238E27FC236}">
                <a16:creationId xmlns:a16="http://schemas.microsoft.com/office/drawing/2014/main" id="{7B36E362-1421-4B0E-B4D2-01BAB8CB1D68}"/>
              </a:ext>
            </a:extLst>
          </p:cNvPr>
          <p:cNvSpPr/>
          <p:nvPr/>
        </p:nvSpPr>
        <p:spPr>
          <a:xfrm>
            <a:off x="0" y="2577977"/>
            <a:ext cx="2517912" cy="494539"/>
          </a:xfrm>
          <a:prstGeom prst="rect">
            <a:avLst/>
          </a:prstGeom>
          <a:solidFill>
            <a:srgbClr val="C21D02"/>
          </a:solidFill>
          <a:ln>
            <a:solidFill>
              <a:srgbClr val="C21D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20">
            <a:extLst>
              <a:ext uri="{FF2B5EF4-FFF2-40B4-BE49-F238E27FC236}">
                <a16:creationId xmlns:a16="http://schemas.microsoft.com/office/drawing/2014/main" id="{CD3054C4-A534-466C-88DA-FE6FB8FE26AB}"/>
              </a:ext>
            </a:extLst>
          </p:cNvPr>
          <p:cNvSpPr txBox="1"/>
          <p:nvPr/>
        </p:nvSpPr>
        <p:spPr>
          <a:xfrm>
            <a:off x="119270" y="2604842"/>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La pièce</a:t>
            </a:r>
          </a:p>
        </p:txBody>
      </p:sp>
      <p:grpSp>
        <p:nvGrpSpPr>
          <p:cNvPr id="3" name="Groupe 2">
            <a:extLst>
              <a:ext uri="{FF2B5EF4-FFF2-40B4-BE49-F238E27FC236}">
                <a16:creationId xmlns:a16="http://schemas.microsoft.com/office/drawing/2014/main" id="{852EF557-1C6A-40BC-B037-1356AC092D18}"/>
              </a:ext>
            </a:extLst>
          </p:cNvPr>
          <p:cNvGrpSpPr/>
          <p:nvPr/>
        </p:nvGrpSpPr>
        <p:grpSpPr>
          <a:xfrm>
            <a:off x="2715036" y="3054110"/>
            <a:ext cx="9316280" cy="1887563"/>
            <a:chOff x="2729947" y="4486500"/>
            <a:chExt cx="9316280" cy="1887563"/>
          </a:xfrm>
        </p:grpSpPr>
        <p:sp>
          <p:nvSpPr>
            <p:cNvPr id="37" name="ZoneTexte 36">
              <a:extLst>
                <a:ext uri="{FF2B5EF4-FFF2-40B4-BE49-F238E27FC236}">
                  <a16:creationId xmlns:a16="http://schemas.microsoft.com/office/drawing/2014/main" id="{2A98B0FE-F3ED-49F9-8DA3-124E0F83CD86}"/>
                </a:ext>
              </a:extLst>
            </p:cNvPr>
            <p:cNvSpPr txBox="1"/>
            <p:nvPr/>
          </p:nvSpPr>
          <p:spPr>
            <a:xfrm>
              <a:off x="2729947" y="4486500"/>
              <a:ext cx="4081670" cy="400110"/>
            </a:xfrm>
            <a:prstGeom prst="rect">
              <a:avLst/>
            </a:prstGeom>
            <a:noFill/>
          </p:spPr>
          <p:txBody>
            <a:bodyPr wrap="square" rtlCol="0">
              <a:spAutoFit/>
            </a:bodyPr>
            <a:lstStyle/>
            <a:p>
              <a:r>
                <a:rPr lang="fr-FR" sz="2000" dirty="0">
                  <a:solidFill>
                    <a:srgbClr val="AC460B"/>
                  </a:solidFill>
                </a:rPr>
                <a:t>Honoré-Gabriel </a:t>
              </a:r>
              <a:r>
                <a:rPr lang="fr-FR" sz="2000" dirty="0" err="1">
                  <a:solidFill>
                    <a:srgbClr val="AC460B"/>
                  </a:solidFill>
                </a:rPr>
                <a:t>Riqueti</a:t>
              </a:r>
              <a:r>
                <a:rPr lang="fr-FR" sz="2000" dirty="0">
                  <a:solidFill>
                    <a:srgbClr val="AC460B"/>
                  </a:solidFill>
                </a:rPr>
                <a:t> De Mirabeau</a:t>
              </a:r>
            </a:p>
          </p:txBody>
        </p:sp>
        <p:cxnSp>
          <p:nvCxnSpPr>
            <p:cNvPr id="38" name="Connecteur droit 37">
              <a:extLst>
                <a:ext uri="{FF2B5EF4-FFF2-40B4-BE49-F238E27FC236}">
                  <a16:creationId xmlns:a16="http://schemas.microsoft.com/office/drawing/2014/main" id="{F127B2E7-6405-48D3-93D7-3554A735A1BC}"/>
                </a:ext>
              </a:extLst>
            </p:cNvPr>
            <p:cNvCxnSpPr>
              <a:cxnSpLocks/>
            </p:cNvCxnSpPr>
            <p:nvPr/>
          </p:nvCxnSpPr>
          <p:spPr>
            <a:xfrm flipV="1">
              <a:off x="2763076" y="4886610"/>
              <a:ext cx="3955776" cy="26504"/>
            </a:xfrm>
            <a:prstGeom prst="line">
              <a:avLst/>
            </a:prstGeom>
            <a:ln>
              <a:solidFill>
                <a:srgbClr val="7B1101"/>
              </a:solidFill>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4FC40612-ED17-47F7-AC6A-830A2E6421B4}"/>
                </a:ext>
              </a:extLst>
            </p:cNvPr>
            <p:cNvSpPr txBox="1"/>
            <p:nvPr/>
          </p:nvSpPr>
          <p:spPr>
            <a:xfrm>
              <a:off x="2763076" y="5062332"/>
              <a:ext cx="6751985" cy="923330"/>
            </a:xfrm>
            <a:prstGeom prst="rect">
              <a:avLst/>
            </a:prstGeom>
            <a:noFill/>
          </p:spPr>
          <p:txBody>
            <a:bodyPr wrap="square" rtlCol="0">
              <a:spAutoFit/>
            </a:bodyPr>
            <a:lstStyle/>
            <a:p>
              <a:r>
                <a:rPr lang="fr-FR" dirty="0"/>
                <a:t>Mirabeau est un écrivain et député membre du parti du Tiers-Etat. Bien que membre de la noblesse, il galvanise les foules grâce à son éloquence rare qu’il met au service de la révolution.  </a:t>
              </a:r>
            </a:p>
          </p:txBody>
        </p:sp>
        <p:sp>
          <p:nvSpPr>
            <p:cNvPr id="32" name="Rectangle 31">
              <a:extLst>
                <a:ext uri="{FF2B5EF4-FFF2-40B4-BE49-F238E27FC236}">
                  <a16:creationId xmlns:a16="http://schemas.microsoft.com/office/drawing/2014/main" id="{A72EDA5B-58BD-4C64-89FB-D61E8CBDFCE3}"/>
                </a:ext>
              </a:extLst>
            </p:cNvPr>
            <p:cNvSpPr/>
            <p:nvPr/>
          </p:nvSpPr>
          <p:spPr>
            <a:xfrm>
              <a:off x="10162760" y="4867331"/>
              <a:ext cx="1868556" cy="1506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ZoneTexte 32">
              <a:extLst>
                <a:ext uri="{FF2B5EF4-FFF2-40B4-BE49-F238E27FC236}">
                  <a16:creationId xmlns:a16="http://schemas.microsoft.com/office/drawing/2014/main" id="{A3753DB4-0503-4F9A-A83A-48FE195E4CD0}"/>
                </a:ext>
              </a:extLst>
            </p:cNvPr>
            <p:cNvSpPr txBox="1"/>
            <p:nvPr/>
          </p:nvSpPr>
          <p:spPr>
            <a:xfrm>
              <a:off x="10204174" y="5508871"/>
              <a:ext cx="1842053" cy="369332"/>
            </a:xfrm>
            <a:prstGeom prst="rect">
              <a:avLst/>
            </a:prstGeom>
            <a:noFill/>
          </p:spPr>
          <p:txBody>
            <a:bodyPr wrap="square" rtlCol="0">
              <a:spAutoFit/>
            </a:bodyPr>
            <a:lstStyle/>
            <a:p>
              <a:pPr algn="ctr"/>
              <a:r>
                <a:rPr lang="fr-FR" dirty="0"/>
                <a:t>Photo</a:t>
              </a:r>
            </a:p>
          </p:txBody>
        </p:sp>
        <p:sp>
          <p:nvSpPr>
            <p:cNvPr id="40" name="ZoneTexte 39">
              <a:extLst>
                <a:ext uri="{FF2B5EF4-FFF2-40B4-BE49-F238E27FC236}">
                  <a16:creationId xmlns:a16="http://schemas.microsoft.com/office/drawing/2014/main" id="{C3E15D97-BEA4-4937-91CF-EF1835A2E59A}"/>
                </a:ext>
              </a:extLst>
            </p:cNvPr>
            <p:cNvSpPr txBox="1"/>
            <p:nvPr/>
          </p:nvSpPr>
          <p:spPr>
            <a:xfrm>
              <a:off x="10162760" y="5992574"/>
              <a:ext cx="1868556" cy="338554"/>
            </a:xfrm>
            <a:prstGeom prst="rect">
              <a:avLst/>
            </a:prstGeom>
            <a:noFill/>
          </p:spPr>
          <p:txBody>
            <a:bodyPr wrap="square" rtlCol="0">
              <a:spAutoFit/>
            </a:bodyPr>
            <a:lstStyle/>
            <a:p>
              <a:pPr algn="ctr"/>
              <a:r>
                <a:rPr lang="fr-FR" sz="1600" dirty="0">
                  <a:solidFill>
                    <a:schemeClr val="bg1"/>
                  </a:solidFill>
                </a:rPr>
                <a:t>Mathias </a:t>
              </a:r>
              <a:r>
                <a:rPr lang="fr-FR" sz="1600" dirty="0" err="1">
                  <a:solidFill>
                    <a:schemeClr val="bg1"/>
                  </a:solidFill>
                </a:rPr>
                <a:t>Deroubaix</a:t>
              </a:r>
              <a:endParaRPr lang="fr-FR" sz="1600" dirty="0">
                <a:solidFill>
                  <a:schemeClr val="bg1"/>
                </a:solidFill>
              </a:endParaRPr>
            </a:p>
          </p:txBody>
        </p:sp>
      </p:grpSp>
      <p:grpSp>
        <p:nvGrpSpPr>
          <p:cNvPr id="41" name="Groupe 40">
            <a:extLst>
              <a:ext uri="{FF2B5EF4-FFF2-40B4-BE49-F238E27FC236}">
                <a16:creationId xmlns:a16="http://schemas.microsoft.com/office/drawing/2014/main" id="{9CC8FBC3-A101-4DE3-9880-E1D56B9852C8}"/>
              </a:ext>
            </a:extLst>
          </p:cNvPr>
          <p:cNvGrpSpPr/>
          <p:nvPr/>
        </p:nvGrpSpPr>
        <p:grpSpPr>
          <a:xfrm>
            <a:off x="2729945" y="4780406"/>
            <a:ext cx="9392478" cy="1886799"/>
            <a:chOff x="2729947" y="4433492"/>
            <a:chExt cx="9392478" cy="1886799"/>
          </a:xfrm>
        </p:grpSpPr>
        <p:sp>
          <p:nvSpPr>
            <p:cNvPr id="42" name="ZoneTexte 41">
              <a:extLst>
                <a:ext uri="{FF2B5EF4-FFF2-40B4-BE49-F238E27FC236}">
                  <a16:creationId xmlns:a16="http://schemas.microsoft.com/office/drawing/2014/main" id="{F0E0FE8B-3068-4E1F-A822-69E453E66ADA}"/>
                </a:ext>
              </a:extLst>
            </p:cNvPr>
            <p:cNvSpPr txBox="1"/>
            <p:nvPr/>
          </p:nvSpPr>
          <p:spPr>
            <a:xfrm>
              <a:off x="2729947" y="4433492"/>
              <a:ext cx="2464905" cy="400110"/>
            </a:xfrm>
            <a:prstGeom prst="rect">
              <a:avLst/>
            </a:prstGeom>
            <a:noFill/>
          </p:spPr>
          <p:txBody>
            <a:bodyPr wrap="square" rtlCol="0">
              <a:spAutoFit/>
            </a:bodyPr>
            <a:lstStyle/>
            <a:p>
              <a:r>
                <a:rPr lang="fr-FR" sz="2000" dirty="0">
                  <a:solidFill>
                    <a:srgbClr val="AC460B"/>
                  </a:solidFill>
                </a:rPr>
                <a:t>Yolande de Polignac</a:t>
              </a:r>
            </a:p>
          </p:txBody>
        </p:sp>
        <p:cxnSp>
          <p:nvCxnSpPr>
            <p:cNvPr id="43" name="Connecteur droit 42">
              <a:extLst>
                <a:ext uri="{FF2B5EF4-FFF2-40B4-BE49-F238E27FC236}">
                  <a16:creationId xmlns:a16="http://schemas.microsoft.com/office/drawing/2014/main" id="{1AB10E99-5A99-4444-8655-B65BB08502EE}"/>
                </a:ext>
              </a:extLst>
            </p:cNvPr>
            <p:cNvCxnSpPr>
              <a:cxnSpLocks/>
            </p:cNvCxnSpPr>
            <p:nvPr/>
          </p:nvCxnSpPr>
          <p:spPr>
            <a:xfrm>
              <a:off x="2763076" y="4833602"/>
              <a:ext cx="2246246" cy="0"/>
            </a:xfrm>
            <a:prstGeom prst="line">
              <a:avLst/>
            </a:prstGeom>
            <a:ln>
              <a:solidFill>
                <a:srgbClr val="7B1101"/>
              </a:solidFill>
            </a:ln>
          </p:spPr>
          <p:style>
            <a:lnRef idx="1">
              <a:schemeClr val="accent1"/>
            </a:lnRef>
            <a:fillRef idx="0">
              <a:schemeClr val="accent1"/>
            </a:fillRef>
            <a:effectRef idx="0">
              <a:schemeClr val="accent1"/>
            </a:effectRef>
            <a:fontRef idx="minor">
              <a:schemeClr val="tx1"/>
            </a:fontRef>
          </p:style>
        </p:cxnSp>
        <p:sp>
          <p:nvSpPr>
            <p:cNvPr id="44" name="ZoneTexte 43">
              <a:extLst>
                <a:ext uri="{FF2B5EF4-FFF2-40B4-BE49-F238E27FC236}">
                  <a16:creationId xmlns:a16="http://schemas.microsoft.com/office/drawing/2014/main" id="{CC711126-2319-4707-AB32-0C54D720854A}"/>
                </a:ext>
              </a:extLst>
            </p:cNvPr>
            <p:cNvSpPr txBox="1"/>
            <p:nvPr/>
          </p:nvSpPr>
          <p:spPr>
            <a:xfrm>
              <a:off x="2736572" y="5015350"/>
              <a:ext cx="6751985" cy="923330"/>
            </a:xfrm>
            <a:prstGeom prst="rect">
              <a:avLst/>
            </a:prstGeom>
            <a:noFill/>
          </p:spPr>
          <p:txBody>
            <a:bodyPr wrap="square" rtlCol="0">
              <a:spAutoFit/>
            </a:bodyPr>
            <a:lstStyle/>
            <a:p>
              <a:r>
                <a:rPr lang="fr-FR" dirty="0"/>
                <a:t>Confidente et amie de la reine, elle lui arrange des rendez-vous secrets avec ses amants et la soutient en ces temps difficiles pour la couronne. </a:t>
              </a:r>
            </a:p>
          </p:txBody>
        </p:sp>
        <p:sp>
          <p:nvSpPr>
            <p:cNvPr id="45" name="Rectangle 44">
              <a:extLst>
                <a:ext uri="{FF2B5EF4-FFF2-40B4-BE49-F238E27FC236}">
                  <a16:creationId xmlns:a16="http://schemas.microsoft.com/office/drawing/2014/main" id="{5EB272E0-1B38-48A3-9E80-CD1A635FAAD4}"/>
                </a:ext>
              </a:extLst>
            </p:cNvPr>
            <p:cNvSpPr/>
            <p:nvPr/>
          </p:nvSpPr>
          <p:spPr>
            <a:xfrm>
              <a:off x="10129631" y="4813559"/>
              <a:ext cx="1868556" cy="1506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6" name="ZoneTexte 45">
              <a:extLst>
                <a:ext uri="{FF2B5EF4-FFF2-40B4-BE49-F238E27FC236}">
                  <a16:creationId xmlns:a16="http://schemas.microsoft.com/office/drawing/2014/main" id="{E75865DD-44A2-4048-8AA6-808C7B50D422}"/>
                </a:ext>
              </a:extLst>
            </p:cNvPr>
            <p:cNvSpPr txBox="1"/>
            <p:nvPr/>
          </p:nvSpPr>
          <p:spPr>
            <a:xfrm>
              <a:off x="10227365" y="5332529"/>
              <a:ext cx="1842053" cy="369332"/>
            </a:xfrm>
            <a:prstGeom prst="rect">
              <a:avLst/>
            </a:prstGeom>
            <a:noFill/>
          </p:spPr>
          <p:txBody>
            <a:bodyPr wrap="square" rtlCol="0">
              <a:spAutoFit/>
            </a:bodyPr>
            <a:lstStyle/>
            <a:p>
              <a:pPr algn="ctr"/>
              <a:r>
                <a:rPr lang="fr-FR" dirty="0"/>
                <a:t>Photo</a:t>
              </a:r>
            </a:p>
          </p:txBody>
        </p:sp>
        <p:sp>
          <p:nvSpPr>
            <p:cNvPr id="47" name="ZoneTexte 46">
              <a:extLst>
                <a:ext uri="{FF2B5EF4-FFF2-40B4-BE49-F238E27FC236}">
                  <a16:creationId xmlns:a16="http://schemas.microsoft.com/office/drawing/2014/main" id="{EBEE09EC-FABA-4D25-AEFB-9EE3B0666E92}"/>
                </a:ext>
              </a:extLst>
            </p:cNvPr>
            <p:cNvSpPr txBox="1"/>
            <p:nvPr/>
          </p:nvSpPr>
          <p:spPr>
            <a:xfrm>
              <a:off x="10253869" y="5812061"/>
              <a:ext cx="1868556" cy="338554"/>
            </a:xfrm>
            <a:prstGeom prst="rect">
              <a:avLst/>
            </a:prstGeom>
            <a:noFill/>
          </p:spPr>
          <p:txBody>
            <a:bodyPr wrap="square" rtlCol="0">
              <a:spAutoFit/>
            </a:bodyPr>
            <a:lstStyle/>
            <a:p>
              <a:pPr algn="ctr"/>
              <a:r>
                <a:rPr lang="fr-FR" sz="1600" dirty="0">
                  <a:solidFill>
                    <a:schemeClr val="bg1"/>
                  </a:solidFill>
                </a:rPr>
                <a:t>Julie Moreau</a:t>
              </a:r>
            </a:p>
          </p:txBody>
        </p:sp>
      </p:grpSp>
      <p:grpSp>
        <p:nvGrpSpPr>
          <p:cNvPr id="48" name="Groupe 47">
            <a:extLst>
              <a:ext uri="{FF2B5EF4-FFF2-40B4-BE49-F238E27FC236}">
                <a16:creationId xmlns:a16="http://schemas.microsoft.com/office/drawing/2014/main" id="{A0A4B6E8-1ED8-44A0-AE2A-B933361CFCF3}"/>
              </a:ext>
            </a:extLst>
          </p:cNvPr>
          <p:cNvGrpSpPr/>
          <p:nvPr/>
        </p:nvGrpSpPr>
        <p:grpSpPr>
          <a:xfrm>
            <a:off x="2696816" y="1475151"/>
            <a:ext cx="9316280" cy="1600850"/>
            <a:chOff x="2729947" y="3200341"/>
            <a:chExt cx="9316280" cy="1600850"/>
          </a:xfrm>
        </p:grpSpPr>
        <p:sp>
          <p:nvSpPr>
            <p:cNvPr id="49" name="ZoneTexte 48">
              <a:extLst>
                <a:ext uri="{FF2B5EF4-FFF2-40B4-BE49-F238E27FC236}">
                  <a16:creationId xmlns:a16="http://schemas.microsoft.com/office/drawing/2014/main" id="{A7306DB2-E923-4459-AD4E-B9A20A956BF6}"/>
                </a:ext>
              </a:extLst>
            </p:cNvPr>
            <p:cNvSpPr txBox="1"/>
            <p:nvPr/>
          </p:nvSpPr>
          <p:spPr>
            <a:xfrm>
              <a:off x="2729947" y="3200341"/>
              <a:ext cx="3021496" cy="400110"/>
            </a:xfrm>
            <a:prstGeom prst="rect">
              <a:avLst/>
            </a:prstGeom>
            <a:noFill/>
          </p:spPr>
          <p:txBody>
            <a:bodyPr wrap="square" rtlCol="0">
              <a:spAutoFit/>
            </a:bodyPr>
            <a:lstStyle/>
            <a:p>
              <a:r>
                <a:rPr lang="fr-FR" sz="2000" dirty="0">
                  <a:solidFill>
                    <a:srgbClr val="AC460B"/>
                  </a:solidFill>
                </a:rPr>
                <a:t>Le Comte Lazare de </a:t>
              </a:r>
              <a:r>
                <a:rPr lang="fr-FR" sz="2000" dirty="0" err="1">
                  <a:solidFill>
                    <a:srgbClr val="AC460B"/>
                  </a:solidFill>
                </a:rPr>
                <a:t>Peyrol</a:t>
              </a:r>
              <a:r>
                <a:rPr lang="fr-FR" sz="2000" dirty="0">
                  <a:solidFill>
                    <a:srgbClr val="AC460B"/>
                  </a:solidFill>
                </a:rPr>
                <a:t> </a:t>
              </a:r>
            </a:p>
          </p:txBody>
        </p:sp>
        <p:cxnSp>
          <p:nvCxnSpPr>
            <p:cNvPr id="50" name="Connecteur droit 49">
              <a:extLst>
                <a:ext uri="{FF2B5EF4-FFF2-40B4-BE49-F238E27FC236}">
                  <a16:creationId xmlns:a16="http://schemas.microsoft.com/office/drawing/2014/main" id="{AB2C3465-ED02-438D-8A18-CF11F6B182FB}"/>
                </a:ext>
              </a:extLst>
            </p:cNvPr>
            <p:cNvCxnSpPr>
              <a:cxnSpLocks/>
            </p:cNvCxnSpPr>
            <p:nvPr/>
          </p:nvCxnSpPr>
          <p:spPr>
            <a:xfrm>
              <a:off x="2763077" y="3587199"/>
              <a:ext cx="2895601" cy="0"/>
            </a:xfrm>
            <a:prstGeom prst="line">
              <a:avLst/>
            </a:prstGeom>
            <a:ln>
              <a:solidFill>
                <a:srgbClr val="7B1101"/>
              </a:solidFill>
            </a:ln>
          </p:spPr>
          <p:style>
            <a:lnRef idx="1">
              <a:schemeClr val="accent1"/>
            </a:lnRef>
            <a:fillRef idx="0">
              <a:schemeClr val="accent1"/>
            </a:fillRef>
            <a:effectRef idx="0">
              <a:schemeClr val="accent1"/>
            </a:effectRef>
            <a:fontRef idx="minor">
              <a:schemeClr val="tx1"/>
            </a:fontRef>
          </p:style>
        </p:cxnSp>
        <p:sp>
          <p:nvSpPr>
            <p:cNvPr id="51" name="ZoneTexte 50">
              <a:extLst>
                <a:ext uri="{FF2B5EF4-FFF2-40B4-BE49-F238E27FC236}">
                  <a16:creationId xmlns:a16="http://schemas.microsoft.com/office/drawing/2014/main" id="{080C40C7-B1B8-4ABB-A98B-5684775F1FD3}"/>
                </a:ext>
              </a:extLst>
            </p:cNvPr>
            <p:cNvSpPr txBox="1"/>
            <p:nvPr/>
          </p:nvSpPr>
          <p:spPr>
            <a:xfrm>
              <a:off x="2763076" y="3627780"/>
              <a:ext cx="6977271" cy="923330"/>
            </a:xfrm>
            <a:prstGeom prst="rect">
              <a:avLst/>
            </a:prstGeom>
            <a:noFill/>
          </p:spPr>
          <p:txBody>
            <a:bodyPr wrap="square" rtlCol="0">
              <a:spAutoFit/>
            </a:bodyPr>
            <a:lstStyle/>
            <a:p>
              <a:r>
                <a:rPr lang="fr-FR" dirty="0"/>
                <a:t>Chef des armées du Roi, le comte de </a:t>
              </a:r>
              <a:r>
                <a:rPr lang="fr-FR" dirty="0" err="1"/>
                <a:t>Peyrol</a:t>
              </a:r>
              <a:r>
                <a:rPr lang="fr-FR" dirty="0"/>
                <a:t> est un homme au cœur de pierre qui met tout en œuvre pour réprimer par la force les soulèvements des révolutionnaires à Paris. </a:t>
              </a:r>
            </a:p>
          </p:txBody>
        </p:sp>
        <p:sp>
          <p:nvSpPr>
            <p:cNvPr id="52" name="Rectangle 51">
              <a:extLst>
                <a:ext uri="{FF2B5EF4-FFF2-40B4-BE49-F238E27FC236}">
                  <a16:creationId xmlns:a16="http://schemas.microsoft.com/office/drawing/2014/main" id="{CDDA3C2E-1307-4C99-BB66-2D04042731A3}"/>
                </a:ext>
              </a:extLst>
            </p:cNvPr>
            <p:cNvSpPr/>
            <p:nvPr/>
          </p:nvSpPr>
          <p:spPr>
            <a:xfrm>
              <a:off x="10162760" y="3294459"/>
              <a:ext cx="1868556" cy="1506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ZoneTexte 52">
              <a:extLst>
                <a:ext uri="{FF2B5EF4-FFF2-40B4-BE49-F238E27FC236}">
                  <a16:creationId xmlns:a16="http://schemas.microsoft.com/office/drawing/2014/main" id="{B37050A4-1F56-4CA9-8935-66D0C2540F19}"/>
                </a:ext>
              </a:extLst>
            </p:cNvPr>
            <p:cNvSpPr txBox="1"/>
            <p:nvPr/>
          </p:nvSpPr>
          <p:spPr>
            <a:xfrm>
              <a:off x="10204174" y="3790885"/>
              <a:ext cx="1842053" cy="369332"/>
            </a:xfrm>
            <a:prstGeom prst="rect">
              <a:avLst/>
            </a:prstGeom>
            <a:noFill/>
          </p:spPr>
          <p:txBody>
            <a:bodyPr wrap="square" rtlCol="0">
              <a:spAutoFit/>
            </a:bodyPr>
            <a:lstStyle/>
            <a:p>
              <a:pPr algn="ctr"/>
              <a:r>
                <a:rPr lang="fr-FR" dirty="0"/>
                <a:t>Photo</a:t>
              </a:r>
            </a:p>
          </p:txBody>
        </p:sp>
        <p:sp>
          <p:nvSpPr>
            <p:cNvPr id="54" name="ZoneTexte 53">
              <a:extLst>
                <a:ext uri="{FF2B5EF4-FFF2-40B4-BE49-F238E27FC236}">
                  <a16:creationId xmlns:a16="http://schemas.microsoft.com/office/drawing/2014/main" id="{0BED1C97-05EE-4A51-9222-EA3CB9AA8089}"/>
                </a:ext>
              </a:extLst>
            </p:cNvPr>
            <p:cNvSpPr txBox="1"/>
            <p:nvPr/>
          </p:nvSpPr>
          <p:spPr>
            <a:xfrm>
              <a:off x="10162760" y="4312348"/>
              <a:ext cx="1868556" cy="338554"/>
            </a:xfrm>
            <a:prstGeom prst="rect">
              <a:avLst/>
            </a:prstGeom>
            <a:noFill/>
          </p:spPr>
          <p:txBody>
            <a:bodyPr wrap="square" rtlCol="0">
              <a:spAutoFit/>
            </a:bodyPr>
            <a:lstStyle/>
            <a:p>
              <a:pPr algn="ctr"/>
              <a:r>
                <a:rPr lang="fr-FR" sz="1600" dirty="0">
                  <a:solidFill>
                    <a:schemeClr val="bg1"/>
                  </a:solidFill>
                </a:rPr>
                <a:t>Clément </a:t>
              </a:r>
              <a:r>
                <a:rPr lang="fr-FR" sz="1600" dirty="0" err="1">
                  <a:solidFill>
                    <a:schemeClr val="bg1"/>
                  </a:solidFill>
                </a:rPr>
                <a:t>Louault</a:t>
              </a:r>
              <a:endParaRPr lang="fr-FR" sz="1600" dirty="0">
                <a:solidFill>
                  <a:schemeClr val="bg1"/>
                </a:solidFill>
              </a:endParaRPr>
            </a:p>
          </p:txBody>
        </p:sp>
      </p:grpSp>
    </p:spTree>
    <p:extLst>
      <p:ext uri="{BB962C8B-B14F-4D97-AF65-F5344CB8AC3E}">
        <p14:creationId xmlns:p14="http://schemas.microsoft.com/office/powerpoint/2010/main" val="3720852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55E0DE-7E1E-4FE0-B24B-4B817E007819}"/>
              </a:ext>
            </a:extLst>
          </p:cNvPr>
          <p:cNvSpPr/>
          <p:nvPr/>
        </p:nvSpPr>
        <p:spPr>
          <a:xfrm>
            <a:off x="0" y="0"/>
            <a:ext cx="2517913" cy="6858000"/>
          </a:xfrm>
          <a:prstGeom prst="rect">
            <a:avLst/>
          </a:prstGeom>
          <a:solidFill>
            <a:srgbClr val="7B11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solidFill>
                <a:schemeClr val="bg1"/>
              </a:solidFill>
            </a:endParaRPr>
          </a:p>
        </p:txBody>
      </p:sp>
      <p:pic>
        <p:nvPicPr>
          <p:cNvPr id="6" name="Image 5" descr="Une image contenant alimentation, signe&#10;&#10;Description générée automatiquement">
            <a:extLst>
              <a:ext uri="{FF2B5EF4-FFF2-40B4-BE49-F238E27FC236}">
                <a16:creationId xmlns:a16="http://schemas.microsoft.com/office/drawing/2014/main" id="{D3628BB6-33DC-4FC1-AA91-B41128D42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23" y="20637"/>
            <a:ext cx="2683565" cy="2683565"/>
          </a:xfrm>
          <a:prstGeom prst="rect">
            <a:avLst/>
          </a:prstGeom>
        </p:spPr>
      </p:pic>
      <p:sp>
        <p:nvSpPr>
          <p:cNvPr id="9" name="ZoneTexte 8">
            <a:extLst>
              <a:ext uri="{FF2B5EF4-FFF2-40B4-BE49-F238E27FC236}">
                <a16:creationId xmlns:a16="http://schemas.microsoft.com/office/drawing/2014/main" id="{EFD55FC5-48F0-4CEE-A91B-0224A8CB0837}"/>
              </a:ext>
            </a:extLst>
          </p:cNvPr>
          <p:cNvSpPr txBox="1"/>
          <p:nvPr/>
        </p:nvSpPr>
        <p:spPr>
          <a:xfrm>
            <a:off x="119270" y="3582065"/>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Nos partenaires</a:t>
            </a:r>
          </a:p>
        </p:txBody>
      </p:sp>
      <p:sp>
        <p:nvSpPr>
          <p:cNvPr id="10" name="ZoneTexte 9">
            <a:extLst>
              <a:ext uri="{FF2B5EF4-FFF2-40B4-BE49-F238E27FC236}">
                <a16:creationId xmlns:a16="http://schemas.microsoft.com/office/drawing/2014/main" id="{DA8FEE79-B310-4EB5-B3C4-3AAC589E45E2}"/>
              </a:ext>
            </a:extLst>
          </p:cNvPr>
          <p:cNvSpPr txBox="1"/>
          <p:nvPr/>
        </p:nvSpPr>
        <p:spPr>
          <a:xfrm>
            <a:off x="119270" y="4088603"/>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Billetterie</a:t>
            </a:r>
          </a:p>
        </p:txBody>
      </p:sp>
      <p:sp>
        <p:nvSpPr>
          <p:cNvPr id="11" name="ZoneTexte 10">
            <a:extLst>
              <a:ext uri="{FF2B5EF4-FFF2-40B4-BE49-F238E27FC236}">
                <a16:creationId xmlns:a16="http://schemas.microsoft.com/office/drawing/2014/main" id="{28DF52E7-5856-4E02-BD06-326D473CE22C}"/>
              </a:ext>
            </a:extLst>
          </p:cNvPr>
          <p:cNvSpPr txBox="1"/>
          <p:nvPr/>
        </p:nvSpPr>
        <p:spPr>
          <a:xfrm>
            <a:off x="119270" y="4566937"/>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Infos pratiques</a:t>
            </a:r>
          </a:p>
        </p:txBody>
      </p:sp>
      <p:sp>
        <p:nvSpPr>
          <p:cNvPr id="15" name="ZoneTexte 14">
            <a:extLst>
              <a:ext uri="{FF2B5EF4-FFF2-40B4-BE49-F238E27FC236}">
                <a16:creationId xmlns:a16="http://schemas.microsoft.com/office/drawing/2014/main" id="{54E943DC-76BA-4D64-A547-5125F11A4959}"/>
              </a:ext>
            </a:extLst>
          </p:cNvPr>
          <p:cNvSpPr txBox="1"/>
          <p:nvPr/>
        </p:nvSpPr>
        <p:spPr>
          <a:xfrm>
            <a:off x="2517913" y="0"/>
            <a:ext cx="9674087" cy="1200329"/>
          </a:xfrm>
          <a:prstGeom prst="rect">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fr-FR" dirty="0"/>
              <a:t>(image + logo)</a:t>
            </a:r>
          </a:p>
          <a:p>
            <a:pPr algn="ctr"/>
            <a:r>
              <a:rPr lang="fr-FR" dirty="0"/>
              <a:t>1789 </a:t>
            </a:r>
          </a:p>
          <a:p>
            <a:pPr algn="ctr"/>
            <a:r>
              <a:rPr lang="fr-FR" dirty="0"/>
              <a:t>Les amants de la Bastille</a:t>
            </a:r>
          </a:p>
          <a:p>
            <a:pPr algn="ctr"/>
            <a:endParaRPr lang="fr-FR" dirty="0"/>
          </a:p>
        </p:txBody>
      </p:sp>
      <p:sp>
        <p:nvSpPr>
          <p:cNvPr id="16" name="ZoneTexte 15">
            <a:extLst>
              <a:ext uri="{FF2B5EF4-FFF2-40B4-BE49-F238E27FC236}">
                <a16:creationId xmlns:a16="http://schemas.microsoft.com/office/drawing/2014/main" id="{38B50396-40B1-4540-AC0A-44B403C1F5A6}"/>
              </a:ext>
            </a:extLst>
          </p:cNvPr>
          <p:cNvSpPr txBox="1"/>
          <p:nvPr/>
        </p:nvSpPr>
        <p:spPr>
          <a:xfrm>
            <a:off x="0" y="6255026"/>
            <a:ext cx="2517913" cy="600164"/>
          </a:xfrm>
          <a:prstGeom prst="rect">
            <a:avLst/>
          </a:prstGeom>
          <a:noFill/>
        </p:spPr>
        <p:txBody>
          <a:bodyPr wrap="square" rtlCol="0">
            <a:spAutoFit/>
          </a:bodyPr>
          <a:lstStyle/>
          <a:p>
            <a:r>
              <a:rPr lang="fr-FR" sz="1100" dirty="0">
                <a:solidFill>
                  <a:schemeClr val="bg1"/>
                </a:solidFill>
              </a:rPr>
              <a:t>Logo réseaux sociaux </a:t>
            </a:r>
            <a:br>
              <a:rPr lang="fr-FR" sz="1100" dirty="0">
                <a:solidFill>
                  <a:schemeClr val="bg1"/>
                </a:solidFill>
              </a:rPr>
            </a:br>
            <a:r>
              <a:rPr lang="fr-FR" sz="1100" dirty="0">
                <a:solidFill>
                  <a:schemeClr val="bg1"/>
                </a:solidFill>
              </a:rPr>
              <a:t>+</a:t>
            </a:r>
          </a:p>
          <a:p>
            <a:r>
              <a:rPr lang="fr-FR" sz="1100" dirty="0">
                <a:solidFill>
                  <a:schemeClr val="bg1"/>
                </a:solidFill>
              </a:rPr>
              <a:t>Mentions légales</a:t>
            </a:r>
          </a:p>
        </p:txBody>
      </p:sp>
      <p:sp>
        <p:nvSpPr>
          <p:cNvPr id="17" name="ZoneTexte 16">
            <a:extLst>
              <a:ext uri="{FF2B5EF4-FFF2-40B4-BE49-F238E27FC236}">
                <a16:creationId xmlns:a16="http://schemas.microsoft.com/office/drawing/2014/main" id="{EC577F93-1976-4301-A6C1-8CAE45D79070}"/>
              </a:ext>
            </a:extLst>
          </p:cNvPr>
          <p:cNvSpPr txBox="1"/>
          <p:nvPr/>
        </p:nvSpPr>
        <p:spPr>
          <a:xfrm>
            <a:off x="2517912" y="1333827"/>
            <a:ext cx="9674087" cy="584775"/>
          </a:xfrm>
          <a:prstGeom prst="rect">
            <a:avLst/>
          </a:prstGeom>
          <a:noFill/>
        </p:spPr>
        <p:txBody>
          <a:bodyPr wrap="square" rtlCol="0">
            <a:spAutoFit/>
          </a:bodyPr>
          <a:lstStyle/>
          <a:p>
            <a:pPr algn="ctr"/>
            <a:r>
              <a:rPr lang="fr-FR" sz="3200" dirty="0">
                <a:solidFill>
                  <a:srgbClr val="AC460B"/>
                </a:solidFill>
              </a:rPr>
              <a:t>L’association</a:t>
            </a:r>
          </a:p>
        </p:txBody>
      </p:sp>
      <p:cxnSp>
        <p:nvCxnSpPr>
          <p:cNvPr id="20" name="Connecteur droit 19">
            <a:extLst>
              <a:ext uri="{FF2B5EF4-FFF2-40B4-BE49-F238E27FC236}">
                <a16:creationId xmlns:a16="http://schemas.microsoft.com/office/drawing/2014/main" id="{2CD728B7-E522-4757-A9E2-AF52E38FAA02}"/>
              </a:ext>
            </a:extLst>
          </p:cNvPr>
          <p:cNvCxnSpPr>
            <a:cxnSpLocks/>
          </p:cNvCxnSpPr>
          <p:nvPr/>
        </p:nvCxnSpPr>
        <p:spPr>
          <a:xfrm>
            <a:off x="6149008" y="1307323"/>
            <a:ext cx="2358887" cy="0"/>
          </a:xfrm>
          <a:prstGeom prst="line">
            <a:avLst/>
          </a:prstGeom>
          <a:ln>
            <a:solidFill>
              <a:srgbClr val="7B1101"/>
            </a:solidFill>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ADF9F35B-208F-4B89-81EF-DA6C097B34EA}"/>
              </a:ext>
            </a:extLst>
          </p:cNvPr>
          <p:cNvSpPr txBox="1"/>
          <p:nvPr/>
        </p:nvSpPr>
        <p:spPr>
          <a:xfrm>
            <a:off x="2517911" y="2016294"/>
            <a:ext cx="9674089" cy="4524315"/>
          </a:xfrm>
          <a:prstGeom prst="rect">
            <a:avLst/>
          </a:prstGeom>
          <a:noFill/>
        </p:spPr>
        <p:txBody>
          <a:bodyPr wrap="square" rtlCol="0">
            <a:spAutoFit/>
          </a:bodyPr>
          <a:lstStyle/>
          <a:p>
            <a:pPr algn="just"/>
            <a:r>
              <a:rPr lang="fr-FR" dirty="0"/>
              <a:t>Broadway UTT est une association fondée en février 2019 dépendante du Bureau de Etudiants de l’UTT. Nous avions pour objectif de monter une comédie musicale tout au long de l’année scolaire 2019/2020 afin de se représenter les 5 et 6 juin 2020 à l’Espace </a:t>
            </a:r>
            <a:r>
              <a:rPr lang="fr-FR" dirty="0" err="1"/>
              <a:t>Argence</a:t>
            </a:r>
            <a:r>
              <a:rPr lang="fr-FR" dirty="0"/>
              <a:t> de la ville de Troyes devant 400 spectateurs par soir. Objectif qui comme vous pouvez le voir est sur le point de se réaliser ! </a:t>
            </a:r>
          </a:p>
          <a:p>
            <a:pPr algn="just"/>
            <a:endParaRPr lang="fr-FR" dirty="0"/>
          </a:p>
          <a:p>
            <a:pPr algn="just"/>
            <a:r>
              <a:rPr lang="fr-FR" dirty="0"/>
              <a:t>Nous avons choisit d’adapter la comédie musicale « 1789 Les amants de la Bastille » de Dove Attia, Albert Cohen et François Chouquet. </a:t>
            </a:r>
          </a:p>
          <a:p>
            <a:pPr algn="just"/>
            <a:r>
              <a:rPr lang="fr-FR" dirty="0"/>
              <a:t>Notre association compte aujourd’hui une trentaine de membres, qu’ils soient chanteurs, acteurs, danseurs ou organisateurs. </a:t>
            </a:r>
          </a:p>
          <a:p>
            <a:pPr algn="just"/>
            <a:r>
              <a:rPr lang="fr-FR" dirty="0"/>
              <a:t>Afin de mener à bien ce projet, nous avons formé une équipe artistique compétente et 100% étudiante qui a encadré les répétitions de la pièce tout au long de l’année, adapté la pièce à notre effectif et à notre goût et enregistré une partie des bandes sons qui composent la pièce*. </a:t>
            </a:r>
          </a:p>
          <a:p>
            <a:pPr algn="just"/>
            <a:endParaRPr lang="fr-FR" dirty="0"/>
          </a:p>
          <a:p>
            <a:pPr algn="just"/>
            <a:r>
              <a:rPr lang="fr-FR" dirty="0"/>
              <a:t>Au-delà de l’aspect artistique, un vingtaine de membres bénévoles de l’association ont travaillé toute l’année sur les aspect financiers, logistiques et organisationnels de l’évènement pour son bon déroulement.  </a:t>
            </a:r>
          </a:p>
        </p:txBody>
      </p:sp>
      <p:sp>
        <p:nvSpPr>
          <p:cNvPr id="5" name="Rectangle 4">
            <a:extLst>
              <a:ext uri="{FF2B5EF4-FFF2-40B4-BE49-F238E27FC236}">
                <a16:creationId xmlns:a16="http://schemas.microsoft.com/office/drawing/2014/main" id="{1A000207-9678-4306-9678-CBBADE35E557}"/>
              </a:ext>
            </a:extLst>
          </p:cNvPr>
          <p:cNvSpPr/>
          <p:nvPr/>
        </p:nvSpPr>
        <p:spPr>
          <a:xfrm>
            <a:off x="-1" y="3057833"/>
            <a:ext cx="2517912" cy="494539"/>
          </a:xfrm>
          <a:prstGeom prst="rect">
            <a:avLst/>
          </a:prstGeom>
          <a:solidFill>
            <a:srgbClr val="C21D02"/>
          </a:solidFill>
          <a:ln>
            <a:solidFill>
              <a:srgbClr val="C21D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11BE6715-471A-4C72-93D3-E46B8AFC73BF}"/>
              </a:ext>
            </a:extLst>
          </p:cNvPr>
          <p:cNvSpPr txBox="1"/>
          <p:nvPr/>
        </p:nvSpPr>
        <p:spPr>
          <a:xfrm>
            <a:off x="119270" y="2570922"/>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La pièce</a:t>
            </a:r>
          </a:p>
        </p:txBody>
      </p:sp>
      <p:sp>
        <p:nvSpPr>
          <p:cNvPr id="8" name="ZoneTexte 7">
            <a:extLst>
              <a:ext uri="{FF2B5EF4-FFF2-40B4-BE49-F238E27FC236}">
                <a16:creationId xmlns:a16="http://schemas.microsoft.com/office/drawing/2014/main" id="{75FF675C-3C79-4255-ABCA-C440BC8B08A1}"/>
              </a:ext>
            </a:extLst>
          </p:cNvPr>
          <p:cNvSpPr txBox="1"/>
          <p:nvPr/>
        </p:nvSpPr>
        <p:spPr>
          <a:xfrm>
            <a:off x="119270" y="3068271"/>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L’association</a:t>
            </a:r>
          </a:p>
        </p:txBody>
      </p:sp>
      <p:cxnSp>
        <p:nvCxnSpPr>
          <p:cNvPr id="27" name="Connecteur droit 26">
            <a:extLst>
              <a:ext uri="{FF2B5EF4-FFF2-40B4-BE49-F238E27FC236}">
                <a16:creationId xmlns:a16="http://schemas.microsoft.com/office/drawing/2014/main" id="{86EDDD0B-840E-4071-BD2B-B89CA467EFA7}"/>
              </a:ext>
            </a:extLst>
          </p:cNvPr>
          <p:cNvCxnSpPr>
            <a:cxnSpLocks/>
          </p:cNvCxnSpPr>
          <p:nvPr/>
        </p:nvCxnSpPr>
        <p:spPr>
          <a:xfrm>
            <a:off x="6168888" y="1936795"/>
            <a:ext cx="2358887" cy="0"/>
          </a:xfrm>
          <a:prstGeom prst="line">
            <a:avLst/>
          </a:prstGeom>
          <a:ln>
            <a:solidFill>
              <a:srgbClr val="7B1101"/>
            </a:solidFill>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F4EB143F-B315-4D07-89FF-7841463E96FD}"/>
              </a:ext>
            </a:extLst>
          </p:cNvPr>
          <p:cNvCxnSpPr>
            <a:cxnSpLocks/>
          </p:cNvCxnSpPr>
          <p:nvPr/>
        </p:nvCxnSpPr>
        <p:spPr>
          <a:xfrm>
            <a:off x="2627242" y="3315027"/>
            <a:ext cx="2358887" cy="0"/>
          </a:xfrm>
          <a:prstGeom prst="line">
            <a:avLst/>
          </a:prstGeom>
          <a:ln>
            <a:solidFill>
              <a:srgbClr val="7B1101"/>
            </a:solidFill>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5EB70E2D-E518-46A1-A117-2A5BF7256299}"/>
              </a:ext>
            </a:extLst>
          </p:cNvPr>
          <p:cNvCxnSpPr>
            <a:cxnSpLocks/>
          </p:cNvCxnSpPr>
          <p:nvPr/>
        </p:nvCxnSpPr>
        <p:spPr>
          <a:xfrm>
            <a:off x="2627242" y="5488384"/>
            <a:ext cx="2358887" cy="0"/>
          </a:xfrm>
          <a:prstGeom prst="line">
            <a:avLst/>
          </a:prstGeom>
          <a:ln>
            <a:solidFill>
              <a:srgbClr val="7B1101"/>
            </a:solidFill>
          </a:ln>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a16="http://schemas.microsoft.com/office/drawing/2014/main" id="{7CD5A720-3184-4308-B6FB-08441D50B654}"/>
              </a:ext>
            </a:extLst>
          </p:cNvPr>
          <p:cNvSpPr txBox="1"/>
          <p:nvPr/>
        </p:nvSpPr>
        <p:spPr>
          <a:xfrm>
            <a:off x="2531166" y="6376028"/>
            <a:ext cx="5711687" cy="600164"/>
          </a:xfrm>
          <a:prstGeom prst="rect">
            <a:avLst/>
          </a:prstGeom>
          <a:noFill/>
        </p:spPr>
        <p:txBody>
          <a:bodyPr wrap="square" rtlCol="0">
            <a:spAutoFit/>
          </a:bodyPr>
          <a:lstStyle/>
          <a:p>
            <a:pPr algn="just"/>
            <a:endParaRPr lang="fr-FR" sz="1100" dirty="0"/>
          </a:p>
          <a:p>
            <a:pPr algn="just"/>
            <a:r>
              <a:rPr lang="fr-FR" sz="1100" dirty="0"/>
              <a:t>*certains morceaux nous ont été gracieusement fournis par </a:t>
            </a:r>
            <a:r>
              <a:rPr lang="fr-FR" sz="1100" dirty="0" err="1"/>
              <a:t>tency</a:t>
            </a:r>
            <a:r>
              <a:rPr lang="fr-FR" sz="1100" dirty="0"/>
              <a:t> music et version </a:t>
            </a:r>
            <a:r>
              <a:rPr lang="fr-FR" sz="1100" dirty="0" err="1"/>
              <a:t>karaoke</a:t>
            </a:r>
            <a:endParaRPr lang="fr-FR" sz="1100" dirty="0"/>
          </a:p>
          <a:p>
            <a:endParaRPr lang="fr-FR" sz="1100" dirty="0"/>
          </a:p>
        </p:txBody>
      </p:sp>
    </p:spTree>
    <p:extLst>
      <p:ext uri="{BB962C8B-B14F-4D97-AF65-F5344CB8AC3E}">
        <p14:creationId xmlns:p14="http://schemas.microsoft.com/office/powerpoint/2010/main" val="4190948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55E0DE-7E1E-4FE0-B24B-4B817E007819}"/>
              </a:ext>
            </a:extLst>
          </p:cNvPr>
          <p:cNvSpPr/>
          <p:nvPr/>
        </p:nvSpPr>
        <p:spPr>
          <a:xfrm>
            <a:off x="0" y="0"/>
            <a:ext cx="2517913" cy="6858000"/>
          </a:xfrm>
          <a:prstGeom prst="rect">
            <a:avLst/>
          </a:prstGeom>
          <a:solidFill>
            <a:srgbClr val="7B11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solidFill>
                <a:schemeClr val="bg1"/>
              </a:solidFill>
            </a:endParaRPr>
          </a:p>
        </p:txBody>
      </p:sp>
      <p:pic>
        <p:nvPicPr>
          <p:cNvPr id="6" name="Image 5" descr="Une image contenant alimentation, signe&#10;&#10;Description générée automatiquement">
            <a:extLst>
              <a:ext uri="{FF2B5EF4-FFF2-40B4-BE49-F238E27FC236}">
                <a16:creationId xmlns:a16="http://schemas.microsoft.com/office/drawing/2014/main" id="{D3628BB6-33DC-4FC1-AA91-B41128D42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23" y="20637"/>
            <a:ext cx="2683565" cy="2683565"/>
          </a:xfrm>
          <a:prstGeom prst="rect">
            <a:avLst/>
          </a:prstGeom>
        </p:spPr>
      </p:pic>
      <p:sp>
        <p:nvSpPr>
          <p:cNvPr id="9" name="ZoneTexte 8">
            <a:extLst>
              <a:ext uri="{FF2B5EF4-FFF2-40B4-BE49-F238E27FC236}">
                <a16:creationId xmlns:a16="http://schemas.microsoft.com/office/drawing/2014/main" id="{EFD55FC5-48F0-4CEE-A91B-0224A8CB0837}"/>
              </a:ext>
            </a:extLst>
          </p:cNvPr>
          <p:cNvSpPr txBox="1"/>
          <p:nvPr/>
        </p:nvSpPr>
        <p:spPr>
          <a:xfrm>
            <a:off x="119270" y="3582065"/>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Nos partenaires</a:t>
            </a:r>
          </a:p>
        </p:txBody>
      </p:sp>
      <p:sp>
        <p:nvSpPr>
          <p:cNvPr id="10" name="ZoneTexte 9">
            <a:extLst>
              <a:ext uri="{FF2B5EF4-FFF2-40B4-BE49-F238E27FC236}">
                <a16:creationId xmlns:a16="http://schemas.microsoft.com/office/drawing/2014/main" id="{DA8FEE79-B310-4EB5-B3C4-3AAC589E45E2}"/>
              </a:ext>
            </a:extLst>
          </p:cNvPr>
          <p:cNvSpPr txBox="1"/>
          <p:nvPr/>
        </p:nvSpPr>
        <p:spPr>
          <a:xfrm>
            <a:off x="119270" y="4088603"/>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Billetterie</a:t>
            </a:r>
          </a:p>
        </p:txBody>
      </p:sp>
      <p:sp>
        <p:nvSpPr>
          <p:cNvPr id="11" name="ZoneTexte 10">
            <a:extLst>
              <a:ext uri="{FF2B5EF4-FFF2-40B4-BE49-F238E27FC236}">
                <a16:creationId xmlns:a16="http://schemas.microsoft.com/office/drawing/2014/main" id="{28DF52E7-5856-4E02-BD06-326D473CE22C}"/>
              </a:ext>
            </a:extLst>
          </p:cNvPr>
          <p:cNvSpPr txBox="1"/>
          <p:nvPr/>
        </p:nvSpPr>
        <p:spPr>
          <a:xfrm>
            <a:off x="119270" y="4566937"/>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Infos pratiques</a:t>
            </a:r>
          </a:p>
        </p:txBody>
      </p:sp>
      <p:sp>
        <p:nvSpPr>
          <p:cNvPr id="15" name="ZoneTexte 14">
            <a:extLst>
              <a:ext uri="{FF2B5EF4-FFF2-40B4-BE49-F238E27FC236}">
                <a16:creationId xmlns:a16="http://schemas.microsoft.com/office/drawing/2014/main" id="{54E943DC-76BA-4D64-A547-5125F11A4959}"/>
              </a:ext>
            </a:extLst>
          </p:cNvPr>
          <p:cNvSpPr txBox="1"/>
          <p:nvPr/>
        </p:nvSpPr>
        <p:spPr>
          <a:xfrm>
            <a:off x="2517913" y="0"/>
            <a:ext cx="9674087" cy="1200329"/>
          </a:xfrm>
          <a:prstGeom prst="rect">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fr-FR" dirty="0"/>
              <a:t>(image + logo)</a:t>
            </a:r>
          </a:p>
          <a:p>
            <a:pPr algn="ctr"/>
            <a:r>
              <a:rPr lang="fr-FR" dirty="0"/>
              <a:t>1789 </a:t>
            </a:r>
          </a:p>
          <a:p>
            <a:pPr algn="ctr"/>
            <a:r>
              <a:rPr lang="fr-FR" dirty="0"/>
              <a:t>Les amants de la Bastille</a:t>
            </a:r>
          </a:p>
          <a:p>
            <a:pPr algn="ctr"/>
            <a:endParaRPr lang="fr-FR" dirty="0"/>
          </a:p>
        </p:txBody>
      </p:sp>
      <p:sp>
        <p:nvSpPr>
          <p:cNvPr id="16" name="ZoneTexte 15">
            <a:extLst>
              <a:ext uri="{FF2B5EF4-FFF2-40B4-BE49-F238E27FC236}">
                <a16:creationId xmlns:a16="http://schemas.microsoft.com/office/drawing/2014/main" id="{38B50396-40B1-4540-AC0A-44B403C1F5A6}"/>
              </a:ext>
            </a:extLst>
          </p:cNvPr>
          <p:cNvSpPr txBox="1"/>
          <p:nvPr/>
        </p:nvSpPr>
        <p:spPr>
          <a:xfrm>
            <a:off x="0" y="6255026"/>
            <a:ext cx="2517913" cy="600164"/>
          </a:xfrm>
          <a:prstGeom prst="rect">
            <a:avLst/>
          </a:prstGeom>
          <a:noFill/>
        </p:spPr>
        <p:txBody>
          <a:bodyPr wrap="square" rtlCol="0">
            <a:spAutoFit/>
          </a:bodyPr>
          <a:lstStyle/>
          <a:p>
            <a:r>
              <a:rPr lang="fr-FR" sz="1100" dirty="0">
                <a:solidFill>
                  <a:schemeClr val="bg1"/>
                </a:solidFill>
              </a:rPr>
              <a:t>Logo réseaux sociaux </a:t>
            </a:r>
            <a:br>
              <a:rPr lang="fr-FR" sz="1100" dirty="0">
                <a:solidFill>
                  <a:schemeClr val="bg1"/>
                </a:solidFill>
              </a:rPr>
            </a:br>
            <a:r>
              <a:rPr lang="fr-FR" sz="1100" dirty="0">
                <a:solidFill>
                  <a:schemeClr val="bg1"/>
                </a:solidFill>
              </a:rPr>
              <a:t>+</a:t>
            </a:r>
          </a:p>
          <a:p>
            <a:r>
              <a:rPr lang="fr-FR" sz="1100" dirty="0">
                <a:solidFill>
                  <a:schemeClr val="bg1"/>
                </a:solidFill>
              </a:rPr>
              <a:t>Mentions légales</a:t>
            </a:r>
          </a:p>
        </p:txBody>
      </p:sp>
      <p:sp>
        <p:nvSpPr>
          <p:cNvPr id="22" name="ZoneTexte 21">
            <a:extLst>
              <a:ext uri="{FF2B5EF4-FFF2-40B4-BE49-F238E27FC236}">
                <a16:creationId xmlns:a16="http://schemas.microsoft.com/office/drawing/2014/main" id="{ADF9F35B-208F-4B89-81EF-DA6C097B34EA}"/>
              </a:ext>
            </a:extLst>
          </p:cNvPr>
          <p:cNvSpPr txBox="1"/>
          <p:nvPr/>
        </p:nvSpPr>
        <p:spPr>
          <a:xfrm>
            <a:off x="2517911" y="1247666"/>
            <a:ext cx="9660835" cy="1200329"/>
          </a:xfrm>
          <a:prstGeom prst="rect">
            <a:avLst/>
          </a:prstGeom>
          <a:noFill/>
        </p:spPr>
        <p:txBody>
          <a:bodyPr wrap="square" rtlCol="0">
            <a:spAutoFit/>
          </a:bodyPr>
          <a:lstStyle/>
          <a:p>
            <a:pPr algn="just"/>
            <a:endParaRPr lang="fr-FR" dirty="0"/>
          </a:p>
          <a:p>
            <a:pPr algn="just"/>
            <a:r>
              <a:rPr lang="fr-FR" dirty="0"/>
              <a:t>Au-delà de l’aspect artistique, un vingtaine de membres bénévoles de l’association ont travaillé toute l’année sur les aspect financiers, logistiques et organisationnels de l’évènement pour son bon déroulement.  </a:t>
            </a:r>
          </a:p>
        </p:txBody>
      </p:sp>
      <p:sp>
        <p:nvSpPr>
          <p:cNvPr id="5" name="Rectangle 4">
            <a:extLst>
              <a:ext uri="{FF2B5EF4-FFF2-40B4-BE49-F238E27FC236}">
                <a16:creationId xmlns:a16="http://schemas.microsoft.com/office/drawing/2014/main" id="{1A000207-9678-4306-9678-CBBADE35E557}"/>
              </a:ext>
            </a:extLst>
          </p:cNvPr>
          <p:cNvSpPr/>
          <p:nvPr/>
        </p:nvSpPr>
        <p:spPr>
          <a:xfrm>
            <a:off x="-1" y="3057833"/>
            <a:ext cx="2517912" cy="494539"/>
          </a:xfrm>
          <a:prstGeom prst="rect">
            <a:avLst/>
          </a:prstGeom>
          <a:solidFill>
            <a:srgbClr val="C21D02"/>
          </a:solidFill>
          <a:ln>
            <a:solidFill>
              <a:srgbClr val="C21D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11BE6715-471A-4C72-93D3-E46B8AFC73BF}"/>
              </a:ext>
            </a:extLst>
          </p:cNvPr>
          <p:cNvSpPr txBox="1"/>
          <p:nvPr/>
        </p:nvSpPr>
        <p:spPr>
          <a:xfrm>
            <a:off x="119270" y="2570922"/>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La pièce</a:t>
            </a:r>
          </a:p>
        </p:txBody>
      </p:sp>
      <p:sp>
        <p:nvSpPr>
          <p:cNvPr id="8" name="ZoneTexte 7">
            <a:extLst>
              <a:ext uri="{FF2B5EF4-FFF2-40B4-BE49-F238E27FC236}">
                <a16:creationId xmlns:a16="http://schemas.microsoft.com/office/drawing/2014/main" id="{75FF675C-3C79-4255-ABCA-C440BC8B08A1}"/>
              </a:ext>
            </a:extLst>
          </p:cNvPr>
          <p:cNvSpPr txBox="1"/>
          <p:nvPr/>
        </p:nvSpPr>
        <p:spPr>
          <a:xfrm>
            <a:off x="119270" y="3068271"/>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L’association</a:t>
            </a:r>
          </a:p>
        </p:txBody>
      </p:sp>
      <p:cxnSp>
        <p:nvCxnSpPr>
          <p:cNvPr id="28" name="Connecteur droit 27">
            <a:extLst>
              <a:ext uri="{FF2B5EF4-FFF2-40B4-BE49-F238E27FC236}">
                <a16:creationId xmlns:a16="http://schemas.microsoft.com/office/drawing/2014/main" id="{F4EB143F-B315-4D07-89FF-7841463E96FD}"/>
              </a:ext>
            </a:extLst>
          </p:cNvPr>
          <p:cNvCxnSpPr>
            <a:cxnSpLocks/>
          </p:cNvCxnSpPr>
          <p:nvPr/>
        </p:nvCxnSpPr>
        <p:spPr>
          <a:xfrm>
            <a:off x="2627242" y="1406712"/>
            <a:ext cx="2358887" cy="0"/>
          </a:xfrm>
          <a:prstGeom prst="line">
            <a:avLst/>
          </a:prstGeom>
          <a:ln>
            <a:solidFill>
              <a:srgbClr val="7B1101"/>
            </a:solidFill>
          </a:ln>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a16="http://schemas.microsoft.com/office/drawing/2014/main" id="{7CD5A720-3184-4308-B6FB-08441D50B654}"/>
              </a:ext>
            </a:extLst>
          </p:cNvPr>
          <p:cNvSpPr txBox="1"/>
          <p:nvPr/>
        </p:nvSpPr>
        <p:spPr>
          <a:xfrm>
            <a:off x="2531166" y="6376028"/>
            <a:ext cx="5711687" cy="600164"/>
          </a:xfrm>
          <a:prstGeom prst="rect">
            <a:avLst/>
          </a:prstGeom>
          <a:noFill/>
        </p:spPr>
        <p:txBody>
          <a:bodyPr wrap="square" rtlCol="0">
            <a:spAutoFit/>
          </a:bodyPr>
          <a:lstStyle/>
          <a:p>
            <a:pPr algn="just"/>
            <a:endParaRPr lang="fr-FR" sz="1100" dirty="0"/>
          </a:p>
          <a:p>
            <a:pPr algn="just"/>
            <a:r>
              <a:rPr lang="fr-FR" sz="1100" dirty="0"/>
              <a:t>*certains morceaux nous ont été gracieusement fournis par </a:t>
            </a:r>
            <a:r>
              <a:rPr lang="fr-FR" sz="1100" dirty="0" err="1"/>
              <a:t>tency</a:t>
            </a:r>
            <a:r>
              <a:rPr lang="fr-FR" sz="1100" dirty="0"/>
              <a:t> music et version </a:t>
            </a:r>
            <a:r>
              <a:rPr lang="fr-FR" sz="1100" dirty="0" err="1"/>
              <a:t>karaoke</a:t>
            </a:r>
            <a:endParaRPr lang="fr-FR" sz="1100" dirty="0"/>
          </a:p>
          <a:p>
            <a:endParaRPr lang="fr-FR" sz="1100" dirty="0"/>
          </a:p>
        </p:txBody>
      </p:sp>
      <p:pic>
        <p:nvPicPr>
          <p:cNvPr id="3" name="Image 2" descr="Une image contenant personne, posant, photo, groupe&#10;&#10;Description générée automatiquement">
            <a:extLst>
              <a:ext uri="{FF2B5EF4-FFF2-40B4-BE49-F238E27FC236}">
                <a16:creationId xmlns:a16="http://schemas.microsoft.com/office/drawing/2014/main" id="{F82EDE0A-DCB9-4334-8954-927424A60F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6344" y="2495332"/>
            <a:ext cx="6823967" cy="3929334"/>
          </a:xfrm>
          <a:prstGeom prst="rect">
            <a:avLst/>
          </a:prstGeom>
        </p:spPr>
      </p:pic>
    </p:spTree>
    <p:extLst>
      <p:ext uri="{BB962C8B-B14F-4D97-AF65-F5344CB8AC3E}">
        <p14:creationId xmlns:p14="http://schemas.microsoft.com/office/powerpoint/2010/main" val="497505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55E0DE-7E1E-4FE0-B24B-4B817E007819}"/>
              </a:ext>
            </a:extLst>
          </p:cNvPr>
          <p:cNvSpPr/>
          <p:nvPr/>
        </p:nvSpPr>
        <p:spPr>
          <a:xfrm>
            <a:off x="0" y="0"/>
            <a:ext cx="2517913" cy="6858000"/>
          </a:xfrm>
          <a:prstGeom prst="rect">
            <a:avLst/>
          </a:prstGeom>
          <a:solidFill>
            <a:srgbClr val="7B11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solidFill>
                <a:schemeClr val="bg1"/>
              </a:solidFill>
            </a:endParaRPr>
          </a:p>
        </p:txBody>
      </p:sp>
      <p:pic>
        <p:nvPicPr>
          <p:cNvPr id="6" name="Image 5" descr="Une image contenant alimentation, signe&#10;&#10;Description générée automatiquement">
            <a:extLst>
              <a:ext uri="{FF2B5EF4-FFF2-40B4-BE49-F238E27FC236}">
                <a16:creationId xmlns:a16="http://schemas.microsoft.com/office/drawing/2014/main" id="{D3628BB6-33DC-4FC1-AA91-B41128D42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23" y="20637"/>
            <a:ext cx="2683565" cy="2683565"/>
          </a:xfrm>
          <a:prstGeom prst="rect">
            <a:avLst/>
          </a:prstGeom>
        </p:spPr>
      </p:pic>
      <p:sp>
        <p:nvSpPr>
          <p:cNvPr id="10" name="ZoneTexte 9">
            <a:extLst>
              <a:ext uri="{FF2B5EF4-FFF2-40B4-BE49-F238E27FC236}">
                <a16:creationId xmlns:a16="http://schemas.microsoft.com/office/drawing/2014/main" id="{DA8FEE79-B310-4EB5-B3C4-3AAC589E45E2}"/>
              </a:ext>
            </a:extLst>
          </p:cNvPr>
          <p:cNvSpPr txBox="1"/>
          <p:nvPr/>
        </p:nvSpPr>
        <p:spPr>
          <a:xfrm>
            <a:off x="119270" y="4088603"/>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Billetterie</a:t>
            </a:r>
          </a:p>
        </p:txBody>
      </p:sp>
      <p:sp>
        <p:nvSpPr>
          <p:cNvPr id="11" name="ZoneTexte 10">
            <a:extLst>
              <a:ext uri="{FF2B5EF4-FFF2-40B4-BE49-F238E27FC236}">
                <a16:creationId xmlns:a16="http://schemas.microsoft.com/office/drawing/2014/main" id="{28DF52E7-5856-4E02-BD06-326D473CE22C}"/>
              </a:ext>
            </a:extLst>
          </p:cNvPr>
          <p:cNvSpPr txBox="1"/>
          <p:nvPr/>
        </p:nvSpPr>
        <p:spPr>
          <a:xfrm>
            <a:off x="119270" y="4566937"/>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Infos pratiques</a:t>
            </a:r>
          </a:p>
        </p:txBody>
      </p:sp>
      <p:sp>
        <p:nvSpPr>
          <p:cNvPr id="15" name="ZoneTexte 14">
            <a:extLst>
              <a:ext uri="{FF2B5EF4-FFF2-40B4-BE49-F238E27FC236}">
                <a16:creationId xmlns:a16="http://schemas.microsoft.com/office/drawing/2014/main" id="{54E943DC-76BA-4D64-A547-5125F11A4959}"/>
              </a:ext>
            </a:extLst>
          </p:cNvPr>
          <p:cNvSpPr txBox="1"/>
          <p:nvPr/>
        </p:nvSpPr>
        <p:spPr>
          <a:xfrm>
            <a:off x="2517913" y="0"/>
            <a:ext cx="9674087" cy="1200329"/>
          </a:xfrm>
          <a:prstGeom prst="rect">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fr-FR" dirty="0"/>
              <a:t>(image + logo)</a:t>
            </a:r>
          </a:p>
          <a:p>
            <a:pPr algn="ctr"/>
            <a:r>
              <a:rPr lang="fr-FR" dirty="0"/>
              <a:t>1789 </a:t>
            </a:r>
          </a:p>
          <a:p>
            <a:pPr algn="ctr"/>
            <a:r>
              <a:rPr lang="fr-FR" dirty="0"/>
              <a:t>Les amants de la Bastille</a:t>
            </a:r>
          </a:p>
          <a:p>
            <a:pPr algn="ctr"/>
            <a:endParaRPr lang="fr-FR" dirty="0"/>
          </a:p>
        </p:txBody>
      </p:sp>
      <p:sp>
        <p:nvSpPr>
          <p:cNvPr id="16" name="ZoneTexte 15">
            <a:extLst>
              <a:ext uri="{FF2B5EF4-FFF2-40B4-BE49-F238E27FC236}">
                <a16:creationId xmlns:a16="http://schemas.microsoft.com/office/drawing/2014/main" id="{38B50396-40B1-4540-AC0A-44B403C1F5A6}"/>
              </a:ext>
            </a:extLst>
          </p:cNvPr>
          <p:cNvSpPr txBox="1"/>
          <p:nvPr/>
        </p:nvSpPr>
        <p:spPr>
          <a:xfrm>
            <a:off x="0" y="6255026"/>
            <a:ext cx="2517913" cy="600164"/>
          </a:xfrm>
          <a:prstGeom prst="rect">
            <a:avLst/>
          </a:prstGeom>
          <a:noFill/>
        </p:spPr>
        <p:txBody>
          <a:bodyPr wrap="square" rtlCol="0">
            <a:spAutoFit/>
          </a:bodyPr>
          <a:lstStyle/>
          <a:p>
            <a:r>
              <a:rPr lang="fr-FR" sz="1100" dirty="0">
                <a:solidFill>
                  <a:schemeClr val="bg1"/>
                </a:solidFill>
              </a:rPr>
              <a:t>Logo réseaux sociaux </a:t>
            </a:r>
            <a:br>
              <a:rPr lang="fr-FR" sz="1100" dirty="0">
                <a:solidFill>
                  <a:schemeClr val="bg1"/>
                </a:solidFill>
              </a:rPr>
            </a:br>
            <a:r>
              <a:rPr lang="fr-FR" sz="1100" dirty="0">
                <a:solidFill>
                  <a:schemeClr val="bg1"/>
                </a:solidFill>
              </a:rPr>
              <a:t>+</a:t>
            </a:r>
          </a:p>
          <a:p>
            <a:r>
              <a:rPr lang="fr-FR" sz="1100" dirty="0">
                <a:solidFill>
                  <a:schemeClr val="bg1"/>
                </a:solidFill>
              </a:rPr>
              <a:t>Mentions légales</a:t>
            </a:r>
          </a:p>
        </p:txBody>
      </p:sp>
      <p:sp>
        <p:nvSpPr>
          <p:cNvPr id="17" name="ZoneTexte 16">
            <a:extLst>
              <a:ext uri="{FF2B5EF4-FFF2-40B4-BE49-F238E27FC236}">
                <a16:creationId xmlns:a16="http://schemas.microsoft.com/office/drawing/2014/main" id="{EC577F93-1976-4301-A6C1-8CAE45D79070}"/>
              </a:ext>
            </a:extLst>
          </p:cNvPr>
          <p:cNvSpPr txBox="1"/>
          <p:nvPr/>
        </p:nvSpPr>
        <p:spPr>
          <a:xfrm>
            <a:off x="2517912" y="1333827"/>
            <a:ext cx="9674087" cy="584775"/>
          </a:xfrm>
          <a:prstGeom prst="rect">
            <a:avLst/>
          </a:prstGeom>
          <a:noFill/>
        </p:spPr>
        <p:txBody>
          <a:bodyPr wrap="square" rtlCol="0">
            <a:spAutoFit/>
          </a:bodyPr>
          <a:lstStyle/>
          <a:p>
            <a:pPr algn="ctr"/>
            <a:r>
              <a:rPr lang="fr-FR" sz="3200" dirty="0">
                <a:solidFill>
                  <a:srgbClr val="AC460B"/>
                </a:solidFill>
              </a:rPr>
              <a:t>Nos partenaires</a:t>
            </a:r>
          </a:p>
        </p:txBody>
      </p:sp>
      <p:cxnSp>
        <p:nvCxnSpPr>
          <p:cNvPr id="20" name="Connecteur droit 19">
            <a:extLst>
              <a:ext uri="{FF2B5EF4-FFF2-40B4-BE49-F238E27FC236}">
                <a16:creationId xmlns:a16="http://schemas.microsoft.com/office/drawing/2014/main" id="{2CD728B7-E522-4757-A9E2-AF52E38FAA02}"/>
              </a:ext>
            </a:extLst>
          </p:cNvPr>
          <p:cNvCxnSpPr>
            <a:cxnSpLocks/>
          </p:cNvCxnSpPr>
          <p:nvPr/>
        </p:nvCxnSpPr>
        <p:spPr>
          <a:xfrm>
            <a:off x="5963478" y="1307323"/>
            <a:ext cx="2703444" cy="0"/>
          </a:xfrm>
          <a:prstGeom prst="line">
            <a:avLst/>
          </a:prstGeom>
          <a:ln>
            <a:solidFill>
              <a:srgbClr val="7B1101"/>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1A000207-9678-4306-9678-CBBADE35E557}"/>
              </a:ext>
            </a:extLst>
          </p:cNvPr>
          <p:cNvSpPr/>
          <p:nvPr/>
        </p:nvSpPr>
        <p:spPr>
          <a:xfrm>
            <a:off x="-1" y="3574809"/>
            <a:ext cx="2517912" cy="494539"/>
          </a:xfrm>
          <a:prstGeom prst="rect">
            <a:avLst/>
          </a:prstGeom>
          <a:solidFill>
            <a:srgbClr val="C21D02"/>
          </a:solidFill>
          <a:ln>
            <a:solidFill>
              <a:srgbClr val="C21D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11BE6715-471A-4C72-93D3-E46B8AFC73BF}"/>
              </a:ext>
            </a:extLst>
          </p:cNvPr>
          <p:cNvSpPr txBox="1"/>
          <p:nvPr/>
        </p:nvSpPr>
        <p:spPr>
          <a:xfrm>
            <a:off x="119270" y="2570922"/>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La pièce</a:t>
            </a:r>
          </a:p>
        </p:txBody>
      </p:sp>
      <p:sp>
        <p:nvSpPr>
          <p:cNvPr id="8" name="ZoneTexte 7">
            <a:extLst>
              <a:ext uri="{FF2B5EF4-FFF2-40B4-BE49-F238E27FC236}">
                <a16:creationId xmlns:a16="http://schemas.microsoft.com/office/drawing/2014/main" id="{75FF675C-3C79-4255-ABCA-C440BC8B08A1}"/>
              </a:ext>
            </a:extLst>
          </p:cNvPr>
          <p:cNvSpPr txBox="1"/>
          <p:nvPr/>
        </p:nvSpPr>
        <p:spPr>
          <a:xfrm>
            <a:off x="119270" y="3068271"/>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L’association</a:t>
            </a:r>
          </a:p>
        </p:txBody>
      </p:sp>
      <p:cxnSp>
        <p:nvCxnSpPr>
          <p:cNvPr id="27" name="Connecteur droit 26">
            <a:extLst>
              <a:ext uri="{FF2B5EF4-FFF2-40B4-BE49-F238E27FC236}">
                <a16:creationId xmlns:a16="http://schemas.microsoft.com/office/drawing/2014/main" id="{86EDDD0B-840E-4071-BD2B-B89CA467EFA7}"/>
              </a:ext>
            </a:extLst>
          </p:cNvPr>
          <p:cNvCxnSpPr>
            <a:cxnSpLocks/>
          </p:cNvCxnSpPr>
          <p:nvPr/>
        </p:nvCxnSpPr>
        <p:spPr>
          <a:xfrm>
            <a:off x="5963478" y="1936795"/>
            <a:ext cx="2703444" cy="0"/>
          </a:xfrm>
          <a:prstGeom prst="line">
            <a:avLst/>
          </a:prstGeom>
          <a:ln>
            <a:solidFill>
              <a:srgbClr val="7B1101"/>
            </a:solidFill>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EFD55FC5-48F0-4CEE-A91B-0224A8CB0837}"/>
              </a:ext>
            </a:extLst>
          </p:cNvPr>
          <p:cNvSpPr txBox="1"/>
          <p:nvPr/>
        </p:nvSpPr>
        <p:spPr>
          <a:xfrm>
            <a:off x="119270" y="3582065"/>
            <a:ext cx="2398643" cy="461665"/>
          </a:xfrm>
          <a:prstGeom prst="rect">
            <a:avLst/>
          </a:prstGeom>
          <a:noFill/>
        </p:spPr>
        <p:txBody>
          <a:bodyPr wrap="square" rtlCol="0">
            <a:spAutoFit/>
          </a:bodyPr>
          <a:lstStyle/>
          <a:p>
            <a:r>
              <a:rPr lang="fr-FR" sz="2400" dirty="0">
                <a:solidFill>
                  <a:schemeClr val="bg1"/>
                </a:solidFill>
                <a:cs typeface="Aharoni" panose="020B0604020202020204" pitchFamily="2" charset="-79"/>
              </a:rPr>
              <a:t>Nos partenaires</a:t>
            </a:r>
          </a:p>
        </p:txBody>
      </p:sp>
      <p:sp>
        <p:nvSpPr>
          <p:cNvPr id="14" name="ZoneTexte 13">
            <a:extLst>
              <a:ext uri="{FF2B5EF4-FFF2-40B4-BE49-F238E27FC236}">
                <a16:creationId xmlns:a16="http://schemas.microsoft.com/office/drawing/2014/main" id="{61F00E96-8709-4FCF-8354-2495539137CB}"/>
              </a:ext>
            </a:extLst>
          </p:cNvPr>
          <p:cNvSpPr txBox="1"/>
          <p:nvPr/>
        </p:nvSpPr>
        <p:spPr>
          <a:xfrm>
            <a:off x="6606206" y="3859064"/>
            <a:ext cx="1623393" cy="369332"/>
          </a:xfrm>
          <a:prstGeom prst="rect">
            <a:avLst/>
          </a:prstGeom>
          <a:noFill/>
        </p:spPr>
        <p:txBody>
          <a:bodyPr wrap="square" rtlCol="0">
            <a:spAutoFit/>
          </a:bodyPr>
          <a:lstStyle/>
          <a:p>
            <a:r>
              <a:rPr lang="fr-FR" dirty="0"/>
              <a:t>Fondation UTT</a:t>
            </a:r>
          </a:p>
        </p:txBody>
      </p:sp>
      <p:pic>
        <p:nvPicPr>
          <p:cNvPr id="23" name="Image 22">
            <a:extLst>
              <a:ext uri="{FF2B5EF4-FFF2-40B4-BE49-F238E27FC236}">
                <a16:creationId xmlns:a16="http://schemas.microsoft.com/office/drawing/2014/main" id="{6DDE4019-1413-4006-B89F-CFE7D4F9D745}"/>
              </a:ext>
            </a:extLst>
          </p:cNvPr>
          <p:cNvPicPr>
            <a:picLocks noChangeAspect="1"/>
          </p:cNvPicPr>
          <p:nvPr/>
        </p:nvPicPr>
        <p:blipFill>
          <a:blip r:embed="rId3"/>
          <a:stretch>
            <a:fillRect/>
          </a:stretch>
        </p:blipFill>
        <p:spPr>
          <a:xfrm>
            <a:off x="5619066" y="2385407"/>
            <a:ext cx="3273141" cy="1025738"/>
          </a:xfrm>
          <a:prstGeom prst="rect">
            <a:avLst/>
          </a:prstGeom>
        </p:spPr>
      </p:pic>
      <p:pic>
        <p:nvPicPr>
          <p:cNvPr id="25" name="Image 24" descr="Une image contenant signe, rue, horloge, blanc&#10;&#10;Description générée automatiquement">
            <a:extLst>
              <a:ext uri="{FF2B5EF4-FFF2-40B4-BE49-F238E27FC236}">
                <a16:creationId xmlns:a16="http://schemas.microsoft.com/office/drawing/2014/main" id="{1413B9E3-FC61-4F1D-BFE7-7BF820C9E1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2692" y="1998575"/>
            <a:ext cx="1716027" cy="1716027"/>
          </a:xfrm>
          <a:prstGeom prst="rect">
            <a:avLst/>
          </a:prstGeom>
        </p:spPr>
      </p:pic>
      <p:sp>
        <p:nvSpPr>
          <p:cNvPr id="30" name="ZoneTexte 29">
            <a:extLst>
              <a:ext uri="{FF2B5EF4-FFF2-40B4-BE49-F238E27FC236}">
                <a16:creationId xmlns:a16="http://schemas.microsoft.com/office/drawing/2014/main" id="{4B6FB8CD-F329-427D-8F10-1089F849A203}"/>
              </a:ext>
            </a:extLst>
          </p:cNvPr>
          <p:cNvSpPr txBox="1"/>
          <p:nvPr/>
        </p:nvSpPr>
        <p:spPr>
          <a:xfrm>
            <a:off x="3411957" y="3859064"/>
            <a:ext cx="1497496" cy="369332"/>
          </a:xfrm>
          <a:prstGeom prst="rect">
            <a:avLst/>
          </a:prstGeom>
          <a:noFill/>
        </p:spPr>
        <p:txBody>
          <a:bodyPr wrap="square" rtlCol="0">
            <a:spAutoFit/>
          </a:bodyPr>
          <a:lstStyle/>
          <a:p>
            <a:pPr algn="ctr"/>
            <a:r>
              <a:rPr lang="fr-FR" dirty="0"/>
              <a:t>BDE UTT</a:t>
            </a:r>
          </a:p>
        </p:txBody>
      </p:sp>
      <p:pic>
        <p:nvPicPr>
          <p:cNvPr id="1026" name="Picture 2">
            <a:hlinkClick r:id="rId5"/>
            <a:extLst>
              <a:ext uri="{FF2B5EF4-FFF2-40B4-BE49-F238E27FC236}">
                <a16:creationId xmlns:a16="http://schemas.microsoft.com/office/drawing/2014/main" id="{37D09ACD-60D1-4A12-9D4D-2F873477ED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58884" y="2385407"/>
            <a:ext cx="2813846" cy="1025737"/>
          </a:xfrm>
          <a:prstGeom prst="rect">
            <a:avLst/>
          </a:prstGeom>
          <a:noFill/>
          <a:extLst>
            <a:ext uri="{909E8E84-426E-40DD-AFC4-6F175D3DCCD1}">
              <a14:hiddenFill xmlns:a14="http://schemas.microsoft.com/office/drawing/2010/main">
                <a:solidFill>
                  <a:srgbClr val="FFFFFF"/>
                </a:solidFill>
              </a14:hiddenFill>
            </a:ext>
          </a:extLst>
        </p:spPr>
      </p:pic>
      <p:sp>
        <p:nvSpPr>
          <p:cNvPr id="33" name="ZoneTexte 32">
            <a:extLst>
              <a:ext uri="{FF2B5EF4-FFF2-40B4-BE49-F238E27FC236}">
                <a16:creationId xmlns:a16="http://schemas.microsoft.com/office/drawing/2014/main" id="{15BCC98D-61F9-4C29-B8C2-CF87F7847FD6}"/>
              </a:ext>
            </a:extLst>
          </p:cNvPr>
          <p:cNvSpPr txBox="1"/>
          <p:nvPr/>
        </p:nvSpPr>
        <p:spPr>
          <a:xfrm>
            <a:off x="9917059" y="3859064"/>
            <a:ext cx="1497496" cy="369332"/>
          </a:xfrm>
          <a:prstGeom prst="rect">
            <a:avLst/>
          </a:prstGeom>
          <a:noFill/>
        </p:spPr>
        <p:txBody>
          <a:bodyPr wrap="square" rtlCol="0">
            <a:spAutoFit/>
          </a:bodyPr>
          <a:lstStyle/>
          <a:p>
            <a:pPr algn="ctr"/>
            <a:r>
              <a:rPr lang="fr-FR" dirty="0"/>
              <a:t>UTT</a:t>
            </a:r>
          </a:p>
        </p:txBody>
      </p:sp>
      <p:pic>
        <p:nvPicPr>
          <p:cNvPr id="34" name="Image 33" descr="Une image contenant dessin&#10;&#10;Description générée automatiquement">
            <a:extLst>
              <a:ext uri="{FF2B5EF4-FFF2-40B4-BE49-F238E27FC236}">
                <a16:creationId xmlns:a16="http://schemas.microsoft.com/office/drawing/2014/main" id="{EFFBD715-C2A3-494D-893F-24436FF733F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82491" y="4550268"/>
            <a:ext cx="1556427" cy="1556427"/>
          </a:xfrm>
          <a:prstGeom prst="rect">
            <a:avLst/>
          </a:prstGeom>
        </p:spPr>
      </p:pic>
      <p:sp>
        <p:nvSpPr>
          <p:cNvPr id="35" name="ZoneTexte 34">
            <a:extLst>
              <a:ext uri="{FF2B5EF4-FFF2-40B4-BE49-F238E27FC236}">
                <a16:creationId xmlns:a16="http://schemas.microsoft.com/office/drawing/2014/main" id="{51AA306A-7020-412F-9E41-E03C26167023}"/>
              </a:ext>
            </a:extLst>
          </p:cNvPr>
          <p:cNvSpPr txBox="1"/>
          <p:nvPr/>
        </p:nvSpPr>
        <p:spPr>
          <a:xfrm>
            <a:off x="3181493" y="6243901"/>
            <a:ext cx="1958421" cy="369332"/>
          </a:xfrm>
          <a:prstGeom prst="rect">
            <a:avLst/>
          </a:prstGeom>
          <a:noFill/>
        </p:spPr>
        <p:txBody>
          <a:bodyPr wrap="square" rtlCol="0">
            <a:spAutoFit/>
          </a:bodyPr>
          <a:lstStyle/>
          <a:p>
            <a:pPr algn="ctr"/>
            <a:r>
              <a:rPr lang="fr-FR" dirty="0"/>
              <a:t>Crous Reims</a:t>
            </a:r>
          </a:p>
        </p:txBody>
      </p:sp>
      <p:sp>
        <p:nvSpPr>
          <p:cNvPr id="36" name="ZoneTexte 35">
            <a:extLst>
              <a:ext uri="{FF2B5EF4-FFF2-40B4-BE49-F238E27FC236}">
                <a16:creationId xmlns:a16="http://schemas.microsoft.com/office/drawing/2014/main" id="{65ED3301-6D1C-4240-BB20-3A2ABF59B9DE}"/>
              </a:ext>
            </a:extLst>
          </p:cNvPr>
          <p:cNvSpPr txBox="1"/>
          <p:nvPr/>
        </p:nvSpPr>
        <p:spPr>
          <a:xfrm>
            <a:off x="7315200" y="5143815"/>
            <a:ext cx="2796207" cy="369332"/>
          </a:xfrm>
          <a:prstGeom prst="rect">
            <a:avLst/>
          </a:prstGeom>
          <a:noFill/>
        </p:spPr>
        <p:txBody>
          <a:bodyPr wrap="square" rtlCol="0">
            <a:spAutoFit/>
          </a:bodyPr>
          <a:lstStyle/>
          <a:p>
            <a:r>
              <a:rPr lang="fr-FR" dirty="0"/>
              <a:t>Autres partenaires à venir </a:t>
            </a:r>
          </a:p>
        </p:txBody>
      </p:sp>
    </p:spTree>
    <p:extLst>
      <p:ext uri="{BB962C8B-B14F-4D97-AF65-F5344CB8AC3E}">
        <p14:creationId xmlns:p14="http://schemas.microsoft.com/office/powerpoint/2010/main" val="388878767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2040</TotalTime>
  <Words>1537</Words>
  <Application>Microsoft Office PowerPoint</Application>
  <PresentationFormat>Grand écran</PresentationFormat>
  <Paragraphs>211</Paragraphs>
  <Slides>11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Laura Brdr</dc:creator>
  <cp:lastModifiedBy>Laura Brdr</cp:lastModifiedBy>
  <cp:revision>76</cp:revision>
  <dcterms:created xsi:type="dcterms:W3CDTF">2020-02-10T08:50:52Z</dcterms:created>
  <dcterms:modified xsi:type="dcterms:W3CDTF">2020-02-11T19:32:48Z</dcterms:modified>
</cp:coreProperties>
</file>