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BFF"/>
    <a:srgbClr val="FF984A"/>
    <a:srgbClr val="897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93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2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85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3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9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3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6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8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74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5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A595-F9E6-411B-A59A-026664585289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8CE07-0B4E-4BCF-AF72-41F3C6F14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52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9FE87A-1CD7-3A3B-B859-7C71FD5B7254}"/>
              </a:ext>
            </a:extLst>
          </p:cNvPr>
          <p:cNvSpPr/>
          <p:nvPr/>
        </p:nvSpPr>
        <p:spPr>
          <a:xfrm>
            <a:off x="2120900" y="1528121"/>
            <a:ext cx="8327700" cy="6142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E7AEBEF-D7BD-5B2E-545F-BD27629ADEB1}"/>
              </a:ext>
            </a:extLst>
          </p:cNvPr>
          <p:cNvSpPr/>
          <p:nvPr/>
        </p:nvSpPr>
        <p:spPr>
          <a:xfrm>
            <a:off x="3332820" y="3518168"/>
            <a:ext cx="4412366" cy="3365231"/>
          </a:xfrm>
          <a:prstGeom prst="ellipse">
            <a:avLst/>
          </a:prstGeom>
          <a:noFill/>
          <a:ln w="38100">
            <a:solidFill>
              <a:srgbClr val="6DCBFF">
                <a:alpha val="67843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03FFE979-A70D-5F20-9C51-6339C9BC7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89" y="6328011"/>
            <a:ext cx="1361243" cy="850777"/>
          </a:xfrm>
          <a:prstGeom prst="rect">
            <a:avLst/>
          </a:prstGeom>
        </p:spPr>
      </p:pic>
      <p:pic>
        <p:nvPicPr>
          <p:cNvPr id="24" name="Graphique 23" descr="Clavier contour">
            <a:extLst>
              <a:ext uri="{FF2B5EF4-FFF2-40B4-BE49-F238E27FC236}">
                <a16:creationId xmlns:a16="http://schemas.microsoft.com/office/drawing/2014/main" id="{70887C31-6A56-47A3-6C4D-7E794DF4B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000000">
            <a:off x="7221360" y="2214732"/>
            <a:ext cx="797121" cy="797121"/>
          </a:xfrm>
          <a:prstGeom prst="rect">
            <a:avLst/>
          </a:prstGeom>
        </p:spPr>
      </p:pic>
      <p:pic>
        <p:nvPicPr>
          <p:cNvPr id="5" name="Image 4" descr="Une image contenant jouet, oiseau, Silhouette d’animal, manchot&#10;&#10;Description générée automatiquement">
            <a:extLst>
              <a:ext uri="{FF2B5EF4-FFF2-40B4-BE49-F238E27FC236}">
                <a16:creationId xmlns:a16="http://schemas.microsoft.com/office/drawing/2014/main" id="{CEF8693A-D3FB-F390-C2BD-A88263F696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72" y="4053030"/>
            <a:ext cx="1003802" cy="1189505"/>
          </a:xfrm>
          <a:prstGeom prst="rect">
            <a:avLst/>
          </a:prstGeom>
        </p:spPr>
      </p:pic>
      <p:pic>
        <p:nvPicPr>
          <p:cNvPr id="7" name="Graphique 6" descr="Processeur avec un remplissage uni">
            <a:extLst>
              <a:ext uri="{FF2B5EF4-FFF2-40B4-BE49-F238E27FC236}">
                <a16:creationId xmlns:a16="http://schemas.microsoft.com/office/drawing/2014/main" id="{2A40EB61-C56B-5AE1-757B-835A24C9B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5388" y="1902022"/>
            <a:ext cx="914400" cy="914400"/>
          </a:xfrm>
          <a:prstGeom prst="rect">
            <a:avLst/>
          </a:prstGeom>
        </p:spPr>
      </p:pic>
      <p:pic>
        <p:nvPicPr>
          <p:cNvPr id="12" name="Graphique 11" descr="Disque contour">
            <a:extLst>
              <a:ext uri="{FF2B5EF4-FFF2-40B4-BE49-F238E27FC236}">
                <a16:creationId xmlns:a16="http://schemas.microsoft.com/office/drawing/2014/main" id="{232A1BD6-8FBD-3A27-4F56-89FC03EA66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7065" y="4200113"/>
            <a:ext cx="567927" cy="567927"/>
          </a:xfrm>
          <a:prstGeom prst="rect">
            <a:avLst/>
          </a:prstGeom>
        </p:spPr>
      </p:pic>
      <p:pic>
        <p:nvPicPr>
          <p:cNvPr id="14" name="Graphique 13" descr="Disque optique contour">
            <a:extLst>
              <a:ext uri="{FF2B5EF4-FFF2-40B4-BE49-F238E27FC236}">
                <a16:creationId xmlns:a16="http://schemas.microsoft.com/office/drawing/2014/main" id="{5CC3E494-3788-8777-1665-A02C05FA53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6004" y="4530047"/>
            <a:ext cx="533931" cy="533931"/>
          </a:xfrm>
          <a:prstGeom prst="rect">
            <a:avLst/>
          </a:prstGeom>
        </p:spPr>
      </p:pic>
      <p:pic>
        <p:nvPicPr>
          <p:cNvPr id="18" name="Graphique 17" descr="Bouclier coche contour">
            <a:extLst>
              <a:ext uri="{FF2B5EF4-FFF2-40B4-BE49-F238E27FC236}">
                <a16:creationId xmlns:a16="http://schemas.microsoft.com/office/drawing/2014/main" id="{404EB28E-21E7-3E96-E58D-5761A5775C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9654" y="4229086"/>
            <a:ext cx="601059" cy="601059"/>
          </a:xfrm>
          <a:prstGeom prst="rect">
            <a:avLst/>
          </a:prstGeom>
        </p:spPr>
      </p:pic>
      <p:pic>
        <p:nvPicPr>
          <p:cNvPr id="22" name="Graphique 21" descr="Hiérarchie contour">
            <a:extLst>
              <a:ext uri="{FF2B5EF4-FFF2-40B4-BE49-F238E27FC236}">
                <a16:creationId xmlns:a16="http://schemas.microsoft.com/office/drawing/2014/main" id="{4DAD0554-412C-F80F-D44C-561B1F8F4F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9498" y="4553408"/>
            <a:ext cx="487208" cy="487208"/>
          </a:xfrm>
          <a:prstGeom prst="rect">
            <a:avLst/>
          </a:prstGeom>
        </p:spPr>
      </p:pic>
      <p:pic>
        <p:nvPicPr>
          <p:cNvPr id="10" name="Graphique 9" descr="Engrenages avec un remplissage uni">
            <a:extLst>
              <a:ext uri="{FF2B5EF4-FFF2-40B4-BE49-F238E27FC236}">
                <a16:creationId xmlns:a16="http://schemas.microsoft.com/office/drawing/2014/main" id="{B87DE79E-AABD-BB82-CA11-5167EDA5A1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11472" y="4200112"/>
            <a:ext cx="914400" cy="914400"/>
          </a:xfrm>
          <a:prstGeom prst="rect">
            <a:avLst/>
          </a:prstGeom>
        </p:spPr>
      </p:pic>
      <p:pic>
        <p:nvPicPr>
          <p:cNvPr id="9" name="Graphique 8" descr="Engrenages avec un remplissage uni">
            <a:extLst>
              <a:ext uri="{FF2B5EF4-FFF2-40B4-BE49-F238E27FC236}">
                <a16:creationId xmlns:a16="http://schemas.microsoft.com/office/drawing/2014/main" id="{DA7C16CB-CC25-4AAE-DF61-A8E2F327F4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55534" y="4200112"/>
            <a:ext cx="914400" cy="914400"/>
          </a:xfrm>
          <a:prstGeom prst="rect">
            <a:avLst/>
          </a:prstGeom>
        </p:spPr>
      </p:pic>
      <p:pic>
        <p:nvPicPr>
          <p:cNvPr id="26" name="Graphique 25" descr="Souris contour">
            <a:extLst>
              <a:ext uri="{FF2B5EF4-FFF2-40B4-BE49-F238E27FC236}">
                <a16:creationId xmlns:a16="http://schemas.microsoft.com/office/drawing/2014/main" id="{FC43FAAD-B779-1EC4-8D92-3014FD7DF0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000000">
            <a:off x="7635866" y="1866987"/>
            <a:ext cx="514045" cy="514045"/>
          </a:xfrm>
          <a:prstGeom prst="rect">
            <a:avLst/>
          </a:prstGeom>
        </p:spPr>
      </p:pic>
      <p:pic>
        <p:nvPicPr>
          <p:cNvPr id="28" name="Image 27" descr="Une image contenant Graphique, créativité, clipart, Caractère coloré&#10;&#10;Description générée automatiquement">
            <a:extLst>
              <a:ext uri="{FF2B5EF4-FFF2-40B4-BE49-F238E27FC236}">
                <a16:creationId xmlns:a16="http://schemas.microsoft.com/office/drawing/2014/main" id="{BB22E156-710F-8FF8-B5E8-16546171FB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43" y="6637456"/>
            <a:ext cx="713687" cy="741568"/>
          </a:xfrm>
          <a:prstGeom prst="rect">
            <a:avLst/>
          </a:prstGeom>
        </p:spPr>
      </p:pic>
      <p:pic>
        <p:nvPicPr>
          <p:cNvPr id="30" name="Image 29" descr="Une image contenant capture d’écran, symbole, conception, Graphique&#10;&#10;Description générée automatiquement">
            <a:extLst>
              <a:ext uri="{FF2B5EF4-FFF2-40B4-BE49-F238E27FC236}">
                <a16:creationId xmlns:a16="http://schemas.microsoft.com/office/drawing/2014/main" id="{8014FE63-9C09-EDDE-CA11-0C35BCC1A8C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09" y="6551040"/>
            <a:ext cx="914400" cy="914400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5D748EA-5ACF-21AB-F246-7E1256D21975}"/>
              </a:ext>
            </a:extLst>
          </p:cNvPr>
          <p:cNvCxnSpPr/>
          <p:nvPr/>
        </p:nvCxnSpPr>
        <p:spPr>
          <a:xfrm>
            <a:off x="4261281" y="4660668"/>
            <a:ext cx="630314" cy="0"/>
          </a:xfrm>
          <a:prstGeom prst="straightConnector1">
            <a:avLst/>
          </a:prstGeom>
          <a:ln w="57150">
            <a:solidFill>
              <a:srgbClr val="FF98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DC5EE1D-1DDF-451F-1599-0487E147C8B7}"/>
              </a:ext>
            </a:extLst>
          </p:cNvPr>
          <p:cNvCxnSpPr/>
          <p:nvPr/>
        </p:nvCxnSpPr>
        <p:spPr>
          <a:xfrm>
            <a:off x="6249744" y="4626637"/>
            <a:ext cx="630314" cy="0"/>
          </a:xfrm>
          <a:prstGeom prst="straightConnector1">
            <a:avLst/>
          </a:prstGeom>
          <a:ln w="57150">
            <a:solidFill>
              <a:srgbClr val="FF98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2F96087-5E08-7D7E-3BAC-78AB76DF8BE3}"/>
              </a:ext>
            </a:extLst>
          </p:cNvPr>
          <p:cNvCxnSpPr>
            <a:cxnSpLocks/>
          </p:cNvCxnSpPr>
          <p:nvPr/>
        </p:nvCxnSpPr>
        <p:spPr>
          <a:xfrm>
            <a:off x="5916669" y="5382288"/>
            <a:ext cx="492956" cy="515435"/>
          </a:xfrm>
          <a:prstGeom prst="straightConnector1">
            <a:avLst/>
          </a:prstGeom>
          <a:ln w="57150">
            <a:solidFill>
              <a:srgbClr val="FF98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88E7C5B-8A26-412E-9368-9F6E1E170490}"/>
              </a:ext>
            </a:extLst>
          </p:cNvPr>
          <p:cNvCxnSpPr>
            <a:cxnSpLocks/>
          </p:cNvCxnSpPr>
          <p:nvPr/>
        </p:nvCxnSpPr>
        <p:spPr>
          <a:xfrm>
            <a:off x="7377748" y="3080417"/>
            <a:ext cx="0" cy="595544"/>
          </a:xfrm>
          <a:prstGeom prst="straightConnector1">
            <a:avLst/>
          </a:prstGeom>
          <a:ln w="57150">
            <a:solidFill>
              <a:srgbClr val="FF98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00E95DA-91C5-51E1-8033-CC0354A1FBE9}"/>
              </a:ext>
            </a:extLst>
          </p:cNvPr>
          <p:cNvSpPr txBox="1"/>
          <p:nvPr/>
        </p:nvSpPr>
        <p:spPr>
          <a:xfrm>
            <a:off x="4774074" y="3683697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97AE0"/>
                </a:solidFill>
                <a:latin typeface="Robo Sapien" pitchFamily="2" charset="0"/>
              </a:rPr>
              <a:t>Noyau</a:t>
            </a:r>
            <a:r>
              <a:rPr lang="fr-FR" dirty="0">
                <a:solidFill>
                  <a:srgbClr val="897A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 Sapien" pitchFamily="2" charset="0"/>
              </a:rPr>
              <a:t> </a:t>
            </a:r>
            <a:r>
              <a:rPr lang="fr-FR" dirty="0">
                <a:solidFill>
                  <a:srgbClr val="897AE0"/>
                </a:solidFill>
                <a:latin typeface="Robo Sapien" pitchFamily="2" charset="0"/>
              </a:rPr>
              <a:t>Linux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A3529F7-387E-AD46-2482-60A6C01B5106}"/>
              </a:ext>
            </a:extLst>
          </p:cNvPr>
          <p:cNvSpPr txBox="1"/>
          <p:nvPr/>
        </p:nvSpPr>
        <p:spPr>
          <a:xfrm>
            <a:off x="5826382" y="5967580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97AE0"/>
                </a:solidFill>
                <a:latin typeface="Robo Sapien" pitchFamily="2" charset="0"/>
              </a:rPr>
              <a:t>Applications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884D923-87AF-6E73-6235-2FB02082B513}"/>
              </a:ext>
            </a:extLst>
          </p:cNvPr>
          <p:cNvCxnSpPr>
            <a:cxnSpLocks/>
          </p:cNvCxnSpPr>
          <p:nvPr/>
        </p:nvCxnSpPr>
        <p:spPr>
          <a:xfrm flipH="1">
            <a:off x="4510615" y="5408612"/>
            <a:ext cx="526917" cy="457083"/>
          </a:xfrm>
          <a:prstGeom prst="straightConnector1">
            <a:avLst/>
          </a:prstGeom>
          <a:ln w="57150">
            <a:solidFill>
              <a:srgbClr val="FF98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 descr="Une image contenant Dessin d’enfant, dessin, croquis, clipart&#10;&#10;Description générée automatiquement">
            <a:extLst>
              <a:ext uri="{FF2B5EF4-FFF2-40B4-BE49-F238E27FC236}">
                <a16:creationId xmlns:a16="http://schemas.microsoft.com/office/drawing/2014/main" id="{0383E14C-329E-9D4A-DAAB-347D6F33FE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51" y="5675883"/>
            <a:ext cx="1514721" cy="1536780"/>
          </a:xfrm>
          <a:prstGeom prst="rect">
            <a:avLst/>
          </a:prstGeom>
        </p:spPr>
      </p:pic>
      <p:sp>
        <p:nvSpPr>
          <p:cNvPr id="56" name="Arc 55">
            <a:extLst>
              <a:ext uri="{FF2B5EF4-FFF2-40B4-BE49-F238E27FC236}">
                <a16:creationId xmlns:a16="http://schemas.microsoft.com/office/drawing/2014/main" id="{CFD5DE48-454B-25A5-06E5-99EE5B6D8B24}"/>
              </a:ext>
            </a:extLst>
          </p:cNvPr>
          <p:cNvSpPr/>
          <p:nvPr/>
        </p:nvSpPr>
        <p:spPr>
          <a:xfrm rot="7079908">
            <a:off x="6752487" y="4706652"/>
            <a:ext cx="1914377" cy="2711692"/>
          </a:xfrm>
          <a:prstGeom prst="arc">
            <a:avLst>
              <a:gd name="adj1" fmla="val 15597948"/>
              <a:gd name="adj2" fmla="val 19975795"/>
            </a:avLst>
          </a:prstGeom>
          <a:ln w="57150">
            <a:solidFill>
              <a:srgbClr val="FF984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8B0DEE45-E859-4299-7D02-0313E3211406}"/>
              </a:ext>
            </a:extLst>
          </p:cNvPr>
          <p:cNvSpPr/>
          <p:nvPr/>
        </p:nvSpPr>
        <p:spPr>
          <a:xfrm rot="2787920">
            <a:off x="5653225" y="2934119"/>
            <a:ext cx="4350344" cy="2237820"/>
          </a:xfrm>
          <a:prstGeom prst="arc">
            <a:avLst>
              <a:gd name="adj1" fmla="val 13580304"/>
              <a:gd name="adj2" fmla="val 21282294"/>
            </a:avLst>
          </a:prstGeom>
          <a:ln w="57150">
            <a:solidFill>
              <a:srgbClr val="FF984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4A250500-C6D1-AA45-D816-80DD83632D8F}"/>
              </a:ext>
            </a:extLst>
          </p:cNvPr>
          <p:cNvSpPr txBox="1"/>
          <p:nvPr/>
        </p:nvSpPr>
        <p:spPr>
          <a:xfrm>
            <a:off x="8570286" y="5454029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97AE0"/>
                </a:solidFill>
                <a:latin typeface="Robo Sapien" pitchFamily="2" charset="0"/>
              </a:rPr>
              <a:t>Toi</a:t>
            </a:r>
          </a:p>
        </p:txBody>
      </p:sp>
      <p:pic>
        <p:nvPicPr>
          <p:cNvPr id="60" name="Image 59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5EA56328-CCE1-97A1-AC2B-EC20EB463FA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r="66916"/>
          <a:stretch/>
        </p:blipFill>
        <p:spPr>
          <a:xfrm>
            <a:off x="3016907" y="6024767"/>
            <a:ext cx="1463007" cy="1187896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AE0C8C82-561D-0EE3-E2E8-DAF3BB3B383B}"/>
              </a:ext>
            </a:extLst>
          </p:cNvPr>
          <p:cNvSpPr txBox="1"/>
          <p:nvPr/>
        </p:nvSpPr>
        <p:spPr>
          <a:xfrm>
            <a:off x="2984362" y="5707592"/>
            <a:ext cx="149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897AE0"/>
                </a:solidFill>
                <a:latin typeface="Robo Sapien" pitchFamily="2" charset="0"/>
              </a:rPr>
              <a:t>Libraries</a:t>
            </a:r>
            <a:endParaRPr lang="fr-FR" dirty="0">
              <a:solidFill>
                <a:srgbClr val="897AE0"/>
              </a:solidFill>
              <a:latin typeface="Robo Sapien" pitchFamily="2" charset="0"/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8BD9B4F-E3EF-4002-7CE7-6FA2B8CBD73A}"/>
              </a:ext>
            </a:extLst>
          </p:cNvPr>
          <p:cNvCxnSpPr>
            <a:cxnSpLocks/>
          </p:cNvCxnSpPr>
          <p:nvPr/>
        </p:nvCxnSpPr>
        <p:spPr>
          <a:xfrm>
            <a:off x="4873885" y="6654689"/>
            <a:ext cx="691185" cy="9177"/>
          </a:xfrm>
          <a:prstGeom prst="straightConnector1">
            <a:avLst/>
          </a:prstGeom>
          <a:ln w="57150">
            <a:solidFill>
              <a:srgbClr val="FF98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F88DE6F9-81F4-E54D-100E-1C290488D278}"/>
              </a:ext>
            </a:extLst>
          </p:cNvPr>
          <p:cNvSpPr txBox="1"/>
          <p:nvPr/>
        </p:nvSpPr>
        <p:spPr>
          <a:xfrm>
            <a:off x="5567765" y="3688576"/>
            <a:ext cx="3754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97AE0"/>
                </a:solidFill>
                <a:latin typeface="Robo Sapien" pitchFamily="2" charset="0"/>
              </a:rPr>
              <a:t>Modules</a:t>
            </a:r>
            <a:br>
              <a:rPr lang="fr-FR" dirty="0">
                <a:solidFill>
                  <a:srgbClr val="897AE0"/>
                </a:solidFill>
                <a:latin typeface="Robo Sapien" pitchFamily="2" charset="0"/>
              </a:rPr>
            </a:br>
            <a:r>
              <a:rPr lang="fr-FR" sz="1200" dirty="0">
                <a:latin typeface="Robo Sapien" pitchFamily="2" charset="0"/>
              </a:rPr>
              <a:t>(pilotes matériels)</a:t>
            </a:r>
            <a:endParaRPr lang="fr-FR" dirty="0">
              <a:latin typeface="Robo Sapien" pitchFamily="2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7F58AC6-0EB0-DAEE-8E3F-E06190AF1EA6}"/>
              </a:ext>
            </a:extLst>
          </p:cNvPr>
          <p:cNvSpPr txBox="1"/>
          <p:nvPr/>
        </p:nvSpPr>
        <p:spPr>
          <a:xfrm>
            <a:off x="6702809" y="1528120"/>
            <a:ext cx="1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97AE0"/>
                </a:solidFill>
                <a:latin typeface="Robo Sapien" pitchFamily="2" charset="0"/>
              </a:rPr>
              <a:t>Hardware</a:t>
            </a:r>
            <a:endParaRPr lang="fr-FR" dirty="0">
              <a:latin typeface="Robo Sapien" pitchFamily="2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0F60499-6BC2-2E89-9F61-333CD4014539}"/>
              </a:ext>
            </a:extLst>
          </p:cNvPr>
          <p:cNvSpPr txBox="1"/>
          <p:nvPr/>
        </p:nvSpPr>
        <p:spPr>
          <a:xfrm>
            <a:off x="1743400" y="3675961"/>
            <a:ext cx="3754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97AE0"/>
                </a:solidFill>
                <a:latin typeface="Robo Sapien" pitchFamily="2" charset="0"/>
              </a:rPr>
              <a:t>Modules</a:t>
            </a:r>
            <a:br>
              <a:rPr lang="fr-FR" dirty="0">
                <a:solidFill>
                  <a:srgbClr val="897AE0"/>
                </a:solidFill>
                <a:latin typeface="Robo Sapien" pitchFamily="2" charset="0"/>
              </a:rPr>
            </a:br>
            <a:r>
              <a:rPr lang="fr-FR" sz="1200" dirty="0">
                <a:latin typeface="Robo Sapien" pitchFamily="2" charset="0"/>
              </a:rPr>
              <a:t>(sécurité, systèmes de fichiers…)</a:t>
            </a:r>
            <a:endParaRPr lang="fr-FR" dirty="0">
              <a:latin typeface="Robo Sapien" pitchFamily="2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C25EDEAA-7253-1E7B-D53E-BFF8203561D0}"/>
              </a:ext>
            </a:extLst>
          </p:cNvPr>
          <p:cNvSpPr txBox="1"/>
          <p:nvPr/>
        </p:nvSpPr>
        <p:spPr>
          <a:xfrm>
            <a:off x="3270169" y="3131736"/>
            <a:ext cx="449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DCBFF"/>
                </a:solidFill>
                <a:latin typeface="Robo Sapien" pitchFamily="2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520346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</TotalTime>
  <Words>22</Words>
  <Application>Microsoft Office PowerPoint</Application>
  <PresentationFormat>Personnalisé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 Sapien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Houdebert, F.A.S. (Félix, Student X-TCS)</dc:creator>
  <cp:lastModifiedBy>Houdebert, F.A.S. (Félix, Student X-TCS)</cp:lastModifiedBy>
  <cp:revision>2</cp:revision>
  <dcterms:created xsi:type="dcterms:W3CDTF">2024-03-23T09:29:25Z</dcterms:created>
  <dcterms:modified xsi:type="dcterms:W3CDTF">2024-03-23T11:12:34Z</dcterms:modified>
</cp:coreProperties>
</file>