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y="5143500" cx="9144000"/>
  <p:notesSz cx="6858000" cy="9144000"/>
  <p:embeddedFontLst>
    <p:embeddedFont>
      <p:font typeface="Roboto Mono"/>
      <p:regular r:id="rId99"/>
      <p:bold r:id="rId100"/>
      <p:italic r:id="rId101"/>
      <p:bold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03" roundtripDataSignature="AMtx7mjIBgqGPCs5gooVMzQNJe+gYfL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customschemas.google.com/relationships/presentationmetadata" Target="metadata"/><Relationship Id="rId102" Type="http://schemas.openxmlformats.org/officeDocument/2006/relationships/font" Target="fonts/RobotoMono-boldItalic.fntdata"/><Relationship Id="rId101" Type="http://schemas.openxmlformats.org/officeDocument/2006/relationships/font" Target="fonts/RobotoMono-italic.fntdata"/><Relationship Id="rId100" Type="http://schemas.openxmlformats.org/officeDocument/2006/relationships/font" Target="fonts/RobotoMon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9302027d9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49302027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9302027d9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49302027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9302027d9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49302027d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9302027d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49302027d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9302027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49302027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9302027d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49302027d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9302027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49302027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9302027d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49302027d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9302027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49302027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9302027d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49302027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9302027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49302027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9302027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49302027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9302027d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49302027d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9302027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49302027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9302027d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49302027d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d528e0e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4d528e0e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9302027d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49302027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d528e0ed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34d528e0ed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a387be6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34a387be6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a387be6d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34a387be6d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a387be6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4a387be6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d528e0e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34d528e0e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a387be6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34a387be6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4a387be6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34a387be6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4d528e0ed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4d528e0ed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d528e0ed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34d528e0ed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d528e0e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4d528e0e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d528e0e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34d528e0e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a387be6d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34a387be6d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4a387be6d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34a387be6d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4a387be6d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34a387be6d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d528e0e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34d528e0e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4d528e0ed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34d528e0ed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9302027d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49302027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4d528e0e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34d528e0e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4d528e0e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34d528e0e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d528e0ed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4d528e0ed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4d528e0ed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34d528e0ed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d528e0ed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34d528e0ed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4d528e0ed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34d528e0ed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4a387be6d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34a387be6d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a387be6d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34a387be6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4a387be6d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34a387be6d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4a387be6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34a387be6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9302027d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49302027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4a387be6d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34a387be6d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4a387be6d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4a387be6d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4a387be6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34a387be6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4a387be6d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34a387be6d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reactjs.or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solidFill>
            <a:srgbClr val="1F3A93"/>
          </a:solidFill>
          <a:ln cap="flat" cmpd="sng" w="28575">
            <a:solidFill>
              <a:srgbClr val="1F3A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ko" sz="45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endParaRPr b="1" i="0" sz="45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685950" y="940200"/>
            <a:ext cx="7732899" cy="3408724"/>
            <a:chOff x="762150" y="1245000"/>
            <a:chExt cx="7732899" cy="3408724"/>
          </a:xfrm>
        </p:grpSpPr>
        <p:pic>
          <p:nvPicPr>
            <p:cNvPr id="101" name="Google Shape;10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2150" y="1292000"/>
              <a:ext cx="3302050" cy="2044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3875" y="1245000"/>
              <a:ext cx="3921174" cy="34087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/>
        </p:nvSpPr>
        <p:spPr>
          <a:xfrm>
            <a:off x="1539375" y="1995750"/>
            <a:ext cx="5963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React Project 기본 구조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9302027d9_0_14"/>
          <p:cNvSpPr txBox="1"/>
          <p:nvPr/>
        </p:nvSpPr>
        <p:spPr>
          <a:xfrm>
            <a:off x="15146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public/index.html</a:t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000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920725" y="762000"/>
            <a:ext cx="73332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"icon"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"%PUBLIC_URL%/favicon.ico"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"theme-color"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"#000000"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"Web site created using create-react-app"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"apple-touch-icon"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"%PUBLIC_URL%/logo192.png"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App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&lt;noscript&gt;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 need to enable JavaScript to run this app.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&lt;/noscript&gt;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302027d9_0_24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src/index.js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000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920725" y="762000"/>
            <a:ext cx="60531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reportWebVitals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'./reportWebVitals'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reportWebVitals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9302027d9_0_28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src/App.js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000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/>
        </p:nvSpPr>
        <p:spPr>
          <a:xfrm>
            <a:off x="845600" y="714350"/>
            <a:ext cx="6735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logo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'./logo.svg'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&lt;header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"App-header"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logo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"App-logo"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"logo"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Edit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&lt;code&gt;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src/App.js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&lt;/code&gt;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and save to reload.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"App-link"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ko" sz="1100" u="sng" cap="none" strike="noStrike">
                <a:solidFill>
                  <a:schemeClr val="hlink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https://reactjs.org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"_blank"</a:t>
            </a:r>
            <a:endParaRPr b="0" i="0" sz="1100" u="none" cap="none" strike="noStrike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"noopener noreferrer"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Learn React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100" u="none" cap="none" strike="noStrik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/>
        </p:nvSpPr>
        <p:spPr>
          <a:xfrm>
            <a:off x="1858450" y="2029125"/>
            <a:ext cx="52713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.prettierrc 파일 설정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/>
        </p:nvSpPr>
        <p:spPr>
          <a:xfrm>
            <a:off x="1085400" y="990600"/>
            <a:ext cx="69912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"singleQuote": true,     // 작은 따옴표 사용 ('') - JSX에서는 예외적으로 큰 따옴표 사용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"semi": true,            // 문장 끝에 세미콜론(;) 붙이기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"useTabs": false,        // 들여쓰기 시 탭 대신 스페이스 사용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"tabWidth": 2            // 들여쓰기 너비: 2칸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2384375" y="1955500"/>
            <a:ext cx="41691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1F3A93"/>
                </a:solidFill>
                <a:latin typeface="Arial"/>
                <a:ea typeface="Arial"/>
                <a:cs typeface="Arial"/>
                <a:sym typeface="Arial"/>
              </a:rPr>
              <a:t>환경 설정</a:t>
            </a:r>
            <a:endParaRPr b="1" i="0" sz="3500" u="none" cap="none" strike="noStrike">
              <a:solidFill>
                <a:srgbClr val="1F3A9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500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JSX 기본 문법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9302027d9_0_34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src/App.js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/>
        </p:nvSpPr>
        <p:spPr>
          <a:xfrm>
            <a:off x="2815200" y="1447800"/>
            <a:ext cx="42264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Hello React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Are you working well?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/>
        </p:nvSpPr>
        <p:spPr>
          <a:xfrm>
            <a:off x="2859150" y="1295400"/>
            <a:ext cx="35895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Hello React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Are you working well?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2706750" y="1219200"/>
            <a:ext cx="36792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Hello React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Are you working well?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9302027d9_0_38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var, let, const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900000" y="838200"/>
            <a:ext cx="73728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ko" sz="1100">
                <a:solidFill>
                  <a:schemeClr val="dk1"/>
                </a:solidFill>
              </a:rPr>
              <a:t> (constant)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뜻</a:t>
            </a:r>
            <a:r>
              <a:rPr lang="ko" sz="1100">
                <a:solidFill>
                  <a:schemeClr val="dk1"/>
                </a:solidFill>
              </a:rPr>
              <a:t>: "상수"를 의미하며, </a:t>
            </a:r>
            <a:r>
              <a:rPr b="1" lang="ko" sz="1100">
                <a:solidFill>
                  <a:schemeClr val="dk1"/>
                </a:solidFill>
              </a:rPr>
              <a:t>값을 변경할 수 없는 변수</a:t>
            </a:r>
            <a:r>
              <a:rPr lang="ko" sz="1100">
                <a:solidFill>
                  <a:schemeClr val="dk1"/>
                </a:solidFill>
              </a:rPr>
              <a:t>입니다.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특징</a:t>
            </a:r>
            <a:r>
              <a:rPr lang="ko" sz="1100">
                <a:solidFill>
                  <a:schemeClr val="dk1"/>
                </a:solidFill>
              </a:rPr>
              <a:t>: 재할당 불가능. 단, 객체나 배열의 </a:t>
            </a:r>
            <a:r>
              <a:rPr b="1" lang="ko" sz="1100">
                <a:solidFill>
                  <a:schemeClr val="dk1"/>
                </a:solidFill>
              </a:rPr>
              <a:t>속성은 변경 가능</a:t>
            </a:r>
            <a:r>
              <a:rPr lang="ko" sz="1100">
                <a:solidFill>
                  <a:schemeClr val="dk1"/>
                </a:solidFill>
              </a:rPr>
              <a:t>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name = 'React';  // name = 'Vue';  ❌ 오류 발생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뜻</a:t>
            </a:r>
            <a:r>
              <a:rPr lang="ko" sz="1100">
                <a:solidFill>
                  <a:schemeClr val="dk1"/>
                </a:solidFill>
              </a:rPr>
              <a:t>: "변경 가능한 변수"를 선언할 때 사용합니다.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특징</a:t>
            </a:r>
            <a:r>
              <a:rPr lang="ko" sz="1100">
                <a:solidFill>
                  <a:schemeClr val="dk1"/>
                </a:solidFill>
              </a:rPr>
              <a:t>: 재할당 가능, 블록 스코프(Block Scope)를 가집니다.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count = 0;  count = count + 1; // ✅ 가능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❌ 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뜻</a:t>
            </a:r>
            <a:r>
              <a:rPr lang="ko" sz="1100">
                <a:solidFill>
                  <a:schemeClr val="dk1"/>
                </a:solidFill>
              </a:rPr>
              <a:t>: 과거에 사용되던 변수 선언 키워드입니다.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특징</a:t>
            </a:r>
            <a:r>
              <a:rPr lang="ko" sz="1100">
                <a:solidFill>
                  <a:schemeClr val="dk1"/>
                </a:solidFill>
              </a:rPr>
              <a:t>: 함수 스코프(Function Scope), </a:t>
            </a:r>
            <a:r>
              <a:rPr b="1" lang="ko" sz="1100">
                <a:solidFill>
                  <a:schemeClr val="dk1"/>
                </a:solidFill>
              </a:rPr>
              <a:t>중복 선언 가능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b="1" lang="ko" sz="1100">
                <a:solidFill>
                  <a:schemeClr val="dk1"/>
                </a:solidFill>
              </a:rPr>
              <a:t>호이스팅 문제</a:t>
            </a:r>
            <a:r>
              <a:rPr lang="ko" sz="1100">
                <a:solidFill>
                  <a:schemeClr val="dk1"/>
                </a:solidFill>
              </a:rPr>
              <a:t>가 발생할 수 있음.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 message = 'Hello'; var message = 'Hi'; // ✅ 가능하지만, 예기치 않은 오류를 유발할 수 있음</a:t>
            </a:r>
            <a:endParaRPr b="0" i="0" sz="1100" u="none" cap="none" strike="noStrike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9302027d9_0_43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조건부 연산자(3항 연산자)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1740350" y="990600"/>
            <a:ext cx="5721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리액트입니다.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					(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리액트가 아닙니다.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9302027d9_0_47"/>
          <p:cNvSpPr txBox="1"/>
          <p:nvPr/>
        </p:nvSpPr>
        <p:spPr>
          <a:xfrm>
            <a:off x="1851300" y="19315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AND 연산자(&amp;&amp;)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934826" y="703725"/>
            <a:ext cx="75687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Node.js 다운로드 및 설치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Node.js는 자바스크립트 런타임으로, 리액트 애플리케이션을 개발하고 실행하는 데 필요합니다.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Node.js의 공식 웹사이트(</a:t>
            </a:r>
            <a:r>
              <a:rPr b="0" i="0" lang="ko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nodejs.org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)에서 설치 파일을 다운로드한 후, 설치 프로그램을 실행하여 Node.js를 설치합니다.</a:t>
            </a:r>
            <a:endParaRPr b="0" i="0" sz="11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Node.js 설치 확인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설치가 완료되면, 명령 프롬프트(CMD) 또는 터미널을 열고</a:t>
            </a:r>
            <a:r>
              <a:rPr b="0" i="0" lang="ko" sz="11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node -v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입력하여 Node.js의 버전을 확인합니다. 올바르게 설치되었다면, 설치된 Node.js의 버전 번호가 표시됩니다.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리액트 프로젝트 폴더 만들기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mkdir react2025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사용하여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react2025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이라는 새 디렉토리를 만듭니다.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cd react2025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사용하여 방금 만든 디렉토리로 이동합니다.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1944750" y="1447800"/>
            <a:ext cx="54054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리액트입니다.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null}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2391800" y="1371600"/>
            <a:ext cx="4258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리액트입니다.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9302027d9_0_51"/>
          <p:cNvSpPr txBox="1"/>
          <p:nvPr/>
        </p:nvSpPr>
        <p:spPr>
          <a:xfrm>
            <a:off x="1851300" y="19315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undefined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/>
        </p:nvSpPr>
        <p:spPr>
          <a:xfrm>
            <a:off x="2141400" y="914400"/>
            <a:ext cx="54075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"undefined는 에러를 출력합니다."</a:t>
            </a: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&lt;div/&gt;</a:t>
            </a:r>
            <a:endParaRPr b="1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9302027d9_0_55"/>
          <p:cNvSpPr txBox="1"/>
          <p:nvPr/>
        </p:nvSpPr>
        <p:spPr>
          <a:xfrm>
            <a:off x="1083600" y="2022125"/>
            <a:ext cx="722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style 속성 넣는 방법(Camel 표기법 사용)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/>
        </p:nvSpPr>
        <p:spPr>
          <a:xfrm>
            <a:off x="2630550" y="1066800"/>
            <a:ext cx="38643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	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"aqua"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"48px"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"bold"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0" i="0" sz="1100" u="none" cap="none" strike="noStrike">
              <a:solidFill>
                <a:srgbClr val="09865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/>
        </p:nvSpPr>
        <p:spPr>
          <a:xfrm>
            <a:off x="2346150" y="1066800"/>
            <a:ext cx="44736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"aqua"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"48px"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"bold"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0" i="0" sz="1100" u="none" cap="none" strike="noStrike">
              <a:solidFill>
                <a:srgbClr val="09865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9302027d9_0_59"/>
          <p:cNvSpPr txBox="1"/>
          <p:nvPr/>
        </p:nvSpPr>
        <p:spPr>
          <a:xfrm>
            <a:off x="1083600" y="2022125"/>
            <a:ext cx="722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className(App.css)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2325750" y="1066800"/>
            <a:ext cx="44277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"aqua"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"48px"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"bold"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0" lang="ko" sz="1100" u="none" cap="none" strike="noStrik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"./App.css"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327350" y="1447800"/>
            <a:ext cx="46377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/>
        </p:nvSpPr>
        <p:spPr>
          <a:xfrm>
            <a:off x="1863300" y="2007725"/>
            <a:ext cx="5271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컴포넌트 만들기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/>
        </p:nvSpPr>
        <p:spPr>
          <a:xfrm>
            <a:off x="948274" y="717152"/>
            <a:ext cx="75687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     </a:t>
            </a: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 설치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Yarn은 Node.js 패키지 매니저로, npm보다 빠르고 안정적으로 패키지를 관리할 수 있습니다.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-g yarn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입력하여 Yarn을 글로벌로 설치합니다. (여기서 </a:t>
            </a:r>
            <a:r>
              <a:rPr b="0" i="0" lang="ko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-g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글로벌 설치를 의미합니다.)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       Yarn 버전 확인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yarn -v</a:t>
            </a:r>
            <a:r>
              <a:rPr b="0" i="0" lang="ko" sz="11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명령어를 입력하여 Yarn의 버전을 확인합니다. 올바르게 설치되었다면, 설치된 Yarn의 버전 번호가 표시됩니다.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        리액트 애플리케이션 생성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yarn create react-app myapp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또는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npm init react-app myapp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사용하여 새로운 리액트 애플리케이션을 생성합니다.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myapp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프로젝트 디렉토리 이름입니다. (Yarn의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명령어는 새로운 리액트 앱을 쉽게 생성할 수 있게 도와줍니다.)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9302027d9_0_63"/>
          <p:cNvSpPr txBox="1"/>
          <p:nvPr/>
        </p:nvSpPr>
        <p:spPr>
          <a:xfrm>
            <a:off x="1083600" y="2022125"/>
            <a:ext cx="722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</a:rPr>
              <a:t>MyComponent.js</a:t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30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/>
        </p:nvSpPr>
        <p:spPr>
          <a:xfrm>
            <a:off x="2808000" y="1295400"/>
            <a:ext cx="3434400" cy="24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 Component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 Component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2418300" y="997500"/>
            <a:ext cx="42111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'./YourComponent'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/>
        </p:nvSpPr>
        <p:spPr>
          <a:xfrm>
            <a:off x="1782250" y="1826775"/>
            <a:ext cx="52713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(properties)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/>
        </p:nvSpPr>
        <p:spPr>
          <a:xfrm>
            <a:off x="3482575" y="1447800"/>
            <a:ext cx="20589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symbol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instance(클래스)</a:t>
            </a:r>
            <a:endParaRPr b="0" i="0" sz="1100" u="none" cap="none" strike="noStrik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/>
        </p:nvSpPr>
        <p:spPr>
          <a:xfrm>
            <a:off x="2317250" y="1066800"/>
            <a:ext cx="43791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/>
        </p:nvSpPr>
        <p:spPr>
          <a:xfrm>
            <a:off x="2560350" y="1828800"/>
            <a:ext cx="38937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9302027d9_0_67"/>
          <p:cNvSpPr txBox="1"/>
          <p:nvPr/>
        </p:nvSpPr>
        <p:spPr>
          <a:xfrm>
            <a:off x="1782250" y="2131575"/>
            <a:ext cx="5271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 설정</a:t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3453250" y="828200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2033225" y="1219200"/>
            <a:ext cx="5005500" cy="26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i="0" lang="ko" sz="1100" u="none" cap="none" strike="noStrik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b="0" i="1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{props.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ko" sz="1100" u="none" cap="none" strike="noStrik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'JavaScript'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;0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9302027d9_0_71"/>
          <p:cNvSpPr txBox="1"/>
          <p:nvPr/>
        </p:nvSpPr>
        <p:spPr>
          <a:xfrm>
            <a:off x="1782250" y="2131575"/>
            <a:ext cx="52713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props.children</a:t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872074" y="735104"/>
            <a:ext cx="7568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       리액트 애플리케이션 디렉토리로 이동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cd client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입력하여 생성된 리액트 애플리케이션의 디렉토리로 이동합니다.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       리액트 애플리케이션 실행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yarn start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또는</a:t>
            </a:r>
            <a:r>
              <a:rPr b="0" i="0" lang="ko" sz="11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npm start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입력하여 리액트 애플리케이션을 실행합니다. 이 명령어는 개발 서버를 시작하고, 브라우저에서 애플리케이션을 미리 볼 수 있게 해줍니다.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       브라우저에서 애플리케이션 확인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브라우저를 열고 </a:t>
            </a:r>
            <a:r>
              <a:rPr b="0" i="0" lang="ko" sz="1100" u="none" cap="none" strike="noStrik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http://localhost:3000</a:t>
            </a:r>
            <a:r>
              <a:rPr b="0" i="0" lang="ko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이동하면, 방금 생성한 리액트 애플리케이션이 표시됩니다.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2514600" y="1066800"/>
            <a:ext cx="38715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ko" sz="1100" u="none" cap="none" strike="noStrik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0" i="0" lang="ko" sz="1100" u="none" cap="none" strike="noStrik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='react'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&gt;리액트&lt;/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b="0" i="0" lang="ko" sz="1100" u="none" cap="none" strike="noStrik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/>
        </p:nvSpPr>
        <p:spPr>
          <a:xfrm>
            <a:off x="2356250" y="1196650"/>
            <a:ext cx="46710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i="0" lang="ko" sz="1100" u="none" cap="none" strike="noStrik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0" i="0" lang="ko" sz="1100" u="none" cap="none" strike="noStrik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{props.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{props.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b="0" i="0" lang="ko" sz="1100" u="none" cap="none" strike="noStrik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b="0" i="0" lang="ko" sz="1100" u="none" cap="none" strike="noStrik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ko" sz="1100" u="none" cap="none" strike="noStrik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'JavaScript'</a:t>
            </a:r>
            <a:r>
              <a:rPr b="0" i="0" lang="ko" sz="1100" u="none" cap="none" strike="noStrik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9302027d9_0_75"/>
          <p:cNvSpPr txBox="1"/>
          <p:nvPr/>
        </p:nvSpPr>
        <p:spPr>
          <a:xfrm>
            <a:off x="667800" y="2055375"/>
            <a:ext cx="76104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 destructuring assignment </a:t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/>
        </p:nvSpPr>
        <p:spPr>
          <a:xfrm>
            <a:off x="2501200" y="752000"/>
            <a:ext cx="39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400" u="none" cap="none" strike="noStrik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2667000" y="1219200"/>
            <a:ext cx="4344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/>
        </p:nvSpPr>
        <p:spPr>
          <a:xfrm>
            <a:off x="2642825" y="1371600"/>
            <a:ext cx="37062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)};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49302027d9_0_79"/>
          <p:cNvSpPr txBox="1"/>
          <p:nvPr/>
        </p:nvSpPr>
        <p:spPr>
          <a:xfrm>
            <a:off x="667800" y="2055375"/>
            <a:ext cx="76104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" sz="30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propsTypes, isRequired</a:t>
            </a:r>
            <a:r>
              <a:rPr b="1" lang="ko" sz="30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3202325" y="704325"/>
            <a:ext cx="25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2362200" y="1219200"/>
            <a:ext cx="4269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/>
        </p:nvSpPr>
        <p:spPr>
          <a:xfrm>
            <a:off x="2257200" y="750675"/>
            <a:ext cx="4572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'prop-types'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)};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num: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isRequired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/>
        </p:nvSpPr>
        <p:spPr>
          <a:xfrm>
            <a:off x="1710900" y="2007725"/>
            <a:ext cx="52713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ko" sz="30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d528e0ed5_0_0"/>
          <p:cNvSpPr txBox="1"/>
          <p:nvPr/>
        </p:nvSpPr>
        <p:spPr>
          <a:xfrm>
            <a:off x="2066725" y="1371600"/>
            <a:ext cx="5632800" cy="2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.App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10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/* App 컴포넌트에 스타일을 적용하기 위한 클래스 (선택 사항) */</a:t>
            </a:r>
            <a:endParaRPr sz="110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flex-direction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100vh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10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/* root와 동일하게 설정하거나 필요에 따라 조정 */</a:t>
            </a:r>
            <a:endParaRPr sz="110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App.css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302027d9_0_6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VS code 확장 프로그램 설치</a:t>
            </a:r>
            <a:endParaRPr b="1" sz="35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500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/>
        </p:nvSpPr>
        <p:spPr>
          <a:xfrm>
            <a:off x="2991225" y="1524000"/>
            <a:ext cx="30087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'./Say'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ko" sz="1100" u="none" cap="none" strike="noStrik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b="0" i="0" lang="ko" sz="1100" u="none" cap="none" strike="noStrik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0" i="0" sz="1100" u="none" cap="none" strike="noStrik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1100" u="none" cap="none" strike="noStrik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ko" sz="1100" u="none" cap="none" strike="noStrik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100" u="none" cap="none" strike="noStrik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/>
        </p:nvSpPr>
        <p:spPr>
          <a:xfrm>
            <a:off x="1238625" y="1066800"/>
            <a:ext cx="68967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"어서오세요. 반갑습니다."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입장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"안녕히 가세요. 또 오세요."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퇴장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100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d528e0ed5_0_46"/>
          <p:cNvSpPr txBox="1"/>
          <p:nvPr/>
        </p:nvSpPr>
        <p:spPr>
          <a:xfrm>
            <a:off x="840625" y="1219200"/>
            <a:ext cx="7575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빨간색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파란색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'yellow'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'yellow'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노랑색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/>
        </p:nvSpPr>
        <p:spPr>
          <a:xfrm>
            <a:off x="1710900" y="2007725"/>
            <a:ext cx="52713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3500" u="none" cap="none" strike="noStrik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Counter </a:t>
            </a:r>
            <a:r>
              <a:rPr b="1" lang="ko" sz="3500">
                <a:solidFill>
                  <a:srgbClr val="001080"/>
                </a:solidFill>
              </a:rPr>
              <a:t>실습</a:t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/>
        </p:nvSpPr>
        <p:spPr>
          <a:xfrm>
            <a:off x="1394325" y="762000"/>
            <a:ext cx="66957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endParaRPr sz="110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10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Count: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&lt;/b&gt;&lt;/div&gt;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&gt;&lt;b&gt;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&lt;/b&gt;&lt;/button&gt;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&gt;&lt;b&gt;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&lt;/b&gt;&lt;/button&gt;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a387be6da_0_5"/>
          <p:cNvSpPr txBox="1"/>
          <p:nvPr/>
        </p:nvSpPr>
        <p:spPr>
          <a:xfrm>
            <a:off x="1360175" y="18553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001080"/>
                </a:solidFill>
              </a:rPr>
              <a:t>onChange, onKeyPress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a387be6da_0_27"/>
          <p:cNvSpPr txBox="1"/>
          <p:nvPr/>
        </p:nvSpPr>
        <p:spPr>
          <a:xfrm>
            <a:off x="10553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001080"/>
                </a:solidFill>
              </a:rPr>
              <a:t>실습1</a:t>
            </a:r>
            <a:r>
              <a:rPr b="1" lang="ko" sz="3500">
                <a:solidFill>
                  <a:srgbClr val="001080"/>
                </a:solidFill>
              </a:rPr>
              <a:t>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a387be6da_0_10"/>
          <p:cNvSpPr txBox="1"/>
          <p:nvPr/>
        </p:nvSpPr>
        <p:spPr>
          <a:xfrm>
            <a:off x="2283525" y="1219200"/>
            <a:ext cx="46974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d528e0ed5_0_40"/>
          <p:cNvSpPr txBox="1"/>
          <p:nvPr/>
        </p:nvSpPr>
        <p:spPr>
          <a:xfrm>
            <a:off x="1064325" y="1295400"/>
            <a:ext cx="73098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/* 닉네임 값을 표시하도록 수정 */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a387be6da_0_31"/>
          <p:cNvSpPr txBox="1"/>
          <p:nvPr/>
        </p:nvSpPr>
        <p:spPr>
          <a:xfrm>
            <a:off x="9029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001080"/>
                </a:solidFill>
              </a:rPr>
              <a:t>실습2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3409627" y="761400"/>
            <a:ext cx="2500353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906750" y="683775"/>
            <a:ext cx="64548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1. ESLint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자바스크립트 문법 오류 및 코드 스타일을 자동으로 검사해줍니다.</a:t>
            </a:r>
            <a:endParaRPr sz="11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🔧 설치 후, 실시간으로 코드 오류와 경고를 표시해주므로 필수로 설치하는 것을 추천합니다.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2. ES7+ React/Redux/React-Native snippets </a:t>
            </a:r>
            <a:r>
              <a:rPr b="1" i="1" lang="ko" sz="1100">
                <a:solidFill>
                  <a:schemeClr val="dk1"/>
                </a:solidFill>
              </a:rPr>
              <a:t>(제작자: charalampos karypidis)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rafce</a:t>
            </a:r>
            <a:r>
              <a:rPr lang="ko" sz="1100">
                <a:solidFill>
                  <a:srgbClr val="CC0000"/>
                </a:solidFill>
              </a:rPr>
              <a:t>,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ko" sz="1100">
                <a:solidFill>
                  <a:schemeClr val="dk1"/>
                </a:solidFill>
              </a:rPr>
              <a:t> 등 단축어를 사용하여 리액트 코드의 템플릿을 빠르게 작성할 수 있습니다.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3. Prettier - Code formatter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저장 시 자동으로 들여쓰기, 줄 정리 등 코드 스타일을 깔끔하게 맞춰줍니다.</a:t>
            </a:r>
            <a:endParaRPr sz="11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🔍 F1 →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ko" sz="1100">
                <a:solidFill>
                  <a:schemeClr val="dk1"/>
                </a:solidFill>
              </a:rPr>
              <a:t> 입력 →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Format Document</a:t>
            </a:r>
            <a:r>
              <a:rPr lang="ko" sz="1100">
                <a:solidFill>
                  <a:schemeClr val="dk1"/>
                </a:solidFill>
              </a:rPr>
              <a:t> 선택 → Prettier로 설정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a387be6da_0_15"/>
          <p:cNvSpPr txBox="1"/>
          <p:nvPr/>
        </p:nvSpPr>
        <p:spPr>
          <a:xfrm>
            <a:off x="2435925" y="762000"/>
            <a:ext cx="42729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}));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d528e0ed5_0_23"/>
          <p:cNvSpPr txBox="1"/>
          <p:nvPr/>
        </p:nvSpPr>
        <p:spPr>
          <a:xfrm>
            <a:off x="3045525" y="1219200"/>
            <a:ext cx="29394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4d528e0ed5_0_27"/>
          <p:cNvSpPr txBox="1"/>
          <p:nvPr/>
        </p:nvSpPr>
        <p:spPr>
          <a:xfrm>
            <a:off x="2512125" y="1143000"/>
            <a:ext cx="45369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htmlFor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이름: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4d528e0ed5_0_31"/>
          <p:cNvSpPr txBox="1"/>
          <p:nvPr/>
        </p:nvSpPr>
        <p:spPr>
          <a:xfrm>
            <a:off x="2131125" y="1219200"/>
            <a:ext cx="47622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htmlFor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닉네임: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onKeyPress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d528e0ed5_0_35"/>
          <p:cNvSpPr txBox="1"/>
          <p:nvPr/>
        </p:nvSpPr>
        <p:spPr>
          <a:xfrm>
            <a:off x="2054925" y="1219200"/>
            <a:ext cx="4824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확인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a387be6da_0_35"/>
          <p:cNvSpPr txBox="1"/>
          <p:nvPr/>
        </p:nvSpPr>
        <p:spPr>
          <a:xfrm>
            <a:off x="9029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map function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a387be6da_0_39"/>
          <p:cNvSpPr txBox="1"/>
          <p:nvPr/>
        </p:nvSpPr>
        <p:spPr>
          <a:xfrm>
            <a:off x="1978725" y="1676400"/>
            <a:ext cx="52119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IterationSample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() =&gt;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names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'눈사람'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'얼음'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'눈'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'바람'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nameList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(name =&gt;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&gt;{name}&lt;/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nameList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IterationSample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a387be6da_0_43"/>
          <p:cNvSpPr txBox="1"/>
          <p:nvPr/>
        </p:nvSpPr>
        <p:spPr>
          <a:xfrm>
            <a:off x="1445325" y="1143000"/>
            <a:ext cx="67002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'이순신'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'강감찬'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다음 id 관리를 위한 state 추가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4d528e0ed5_0_10"/>
          <p:cNvSpPr txBox="1"/>
          <p:nvPr/>
        </p:nvSpPr>
        <p:spPr>
          <a:xfrm>
            <a:off x="1750125" y="1066800"/>
            <a:ext cx="55926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!==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}]);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추가 후 nextId 증가</a:t>
            </a:r>
            <a:endParaRPr sz="105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d528e0ed5_0_14"/>
          <p:cNvSpPr txBox="1"/>
          <p:nvPr/>
        </p:nvSpPr>
        <p:spPr>
          <a:xfrm>
            <a:off x="2207325" y="838200"/>
            <a:ext cx="4947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'Enter'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onKeyPress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9302027d9_0_1"/>
          <p:cNvSpPr txBox="1"/>
          <p:nvPr/>
        </p:nvSpPr>
        <p:spPr>
          <a:xfrm>
            <a:off x="906750" y="683774"/>
            <a:ext cx="63435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4. Korean Language Pack for Visual Studio Code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VS Code 전체를 한국어로 변경할 수 있는 확장팩입니다.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설정 방법: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F1 키를 누릅니다.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configure Display Language</a:t>
            </a:r>
            <a:r>
              <a:rPr lang="ko" sz="1100">
                <a:solidFill>
                  <a:schemeClr val="dk1"/>
                </a:solidFill>
              </a:rPr>
              <a:t> 입력 후 실행합니다.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언어 코드로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ko</a:t>
            </a:r>
            <a:r>
              <a:rPr lang="ko" sz="1100">
                <a:solidFill>
                  <a:schemeClr val="dk1"/>
                </a:solidFill>
              </a:rPr>
              <a:t>를 입력한 뒤 Enter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VS Code를 재시작하면 한국어로 설정됩니다.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d528e0ed5_0_18"/>
          <p:cNvSpPr txBox="1"/>
          <p:nvPr/>
        </p:nvSpPr>
        <p:spPr>
          <a:xfrm>
            <a:off x="2207325" y="762000"/>
            <a:ext cx="53517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추가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onDoubleClick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4d528e0ed5_0_50"/>
          <p:cNvSpPr txBox="1"/>
          <p:nvPr/>
        </p:nvSpPr>
        <p:spPr>
          <a:xfrm>
            <a:off x="9029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Parent, Child components</a:t>
            </a:r>
            <a:r>
              <a:rPr b="1" lang="ko" sz="3500">
                <a:solidFill>
                  <a:srgbClr val="001080"/>
                </a:solidFill>
              </a:rPr>
              <a:t>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4d528e0ed5_0_54"/>
          <p:cNvSpPr txBox="1"/>
          <p:nvPr/>
        </p:nvSpPr>
        <p:spPr>
          <a:xfrm>
            <a:off x="1010050" y="609600"/>
            <a:ext cx="73965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'./PushAndDelete'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'이순신'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'강감찬'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다음 id 관리를 위한 state 추가</a:t>
            </a:r>
            <a:endParaRPr sz="105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d528e0ed5_0_64"/>
          <p:cNvSpPr txBox="1"/>
          <p:nvPr/>
        </p:nvSpPr>
        <p:spPr>
          <a:xfrm>
            <a:off x="2207325" y="533400"/>
            <a:ext cx="53517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'Enter'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!==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}]);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추가 후 nextId 증가</a:t>
            </a:r>
            <a:endParaRPr sz="105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4d528e0ed5_0_68"/>
          <p:cNvSpPr txBox="1"/>
          <p:nvPr/>
        </p:nvSpPr>
        <p:spPr>
          <a:xfrm>
            <a:off x="2207325" y="762000"/>
            <a:ext cx="53517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onDoubleClick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aseline="30000"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endParaRPr sz="1050">
              <a:solidFill>
                <a:srgbClr val="795E26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4d528e0ed5_0_59"/>
          <p:cNvSpPr txBox="1"/>
          <p:nvPr/>
        </p:nvSpPr>
        <p:spPr>
          <a:xfrm>
            <a:off x="2207325" y="609600"/>
            <a:ext cx="5351700" cy="4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onKeyPress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추가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4a387be6da_0_55"/>
          <p:cNvSpPr txBox="1"/>
          <p:nvPr/>
        </p:nvSpPr>
        <p:spPr>
          <a:xfrm>
            <a:off x="9791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form textarea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a387be6da_0_59"/>
          <p:cNvSpPr txBox="1"/>
          <p:nvPr/>
        </p:nvSpPr>
        <p:spPr>
          <a:xfrm>
            <a:off x="1292925" y="533400"/>
            <a:ext cx="67002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'요청사항을 입력하시오.'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`입력한 요구사항: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요청사항&lt;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textarea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];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4a387be6da_0_63"/>
          <p:cNvSpPr txBox="1"/>
          <p:nvPr/>
        </p:nvSpPr>
        <p:spPr>
          <a:xfrm>
            <a:off x="9791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form select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4a387be6da_0_67"/>
          <p:cNvSpPr txBox="1"/>
          <p:nvPr/>
        </p:nvSpPr>
        <p:spPr>
          <a:xfrm>
            <a:off x="1292925" y="76200"/>
            <a:ext cx="6700200" cy="5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'grape'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`선택한 과일: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과일을 선택하세요.&lt;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="apple"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&gt;apple&lt;/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="banana"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&gt;banana&lt;/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="grape"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&gt;grape&lt;/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="watermelon"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&gt;watermelon&lt;/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];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302027d9_0_10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저장시 자동 코드 정리</a:t>
            </a:r>
            <a:endParaRPr b="1" sz="3500">
              <a:solidFill>
                <a:srgbClr val="00108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4a387be6da_0_71"/>
          <p:cNvSpPr txBox="1"/>
          <p:nvPr/>
        </p:nvSpPr>
        <p:spPr>
          <a:xfrm>
            <a:off x="9791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form input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4a387be6da_0_75"/>
          <p:cNvSpPr txBox="1"/>
          <p:nvPr/>
        </p:nvSpPr>
        <p:spPr>
          <a:xfrm>
            <a:off x="1292925" y="152400"/>
            <a:ext cx="6700200" cy="4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Booking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1750E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`아침식사 여부: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방문객 수: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 아침식사 여부&lt;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='checkbox'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                    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{e=&gt;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label&gt;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방문객 수&lt;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='number'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             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{e=&gt;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="submit"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4a387be6da_0_79"/>
          <p:cNvSpPr txBox="1"/>
          <p:nvPr/>
        </p:nvSpPr>
        <p:spPr>
          <a:xfrm>
            <a:off x="1131575" y="18553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001080"/>
                </a:solidFill>
              </a:rPr>
              <a:t>form SignUp </a:t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5FF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4a387be6da_0_83"/>
          <p:cNvSpPr txBox="1"/>
          <p:nvPr/>
        </p:nvSpPr>
        <p:spPr>
          <a:xfrm>
            <a:off x="1292925" y="76200"/>
            <a:ext cx="67002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SignUp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handleChangeName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handleChangeGender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`이름: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성별: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 이름&lt;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 성별&lt;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="male"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&gt;남자&lt;/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="female"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&gt;여자&lt;/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