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57" r:id="rId3"/>
    <p:sldId id="258" r:id="rId4"/>
    <p:sldId id="259" r:id="rId5"/>
    <p:sldId id="263" r:id="rId6"/>
    <p:sldId id="264" r:id="rId7"/>
    <p:sldId id="266" r:id="rId8"/>
    <p:sldId id="265" r:id="rId9"/>
    <p:sldId id="267" r:id="rId10"/>
    <p:sldId id="268" r:id="rId11"/>
    <p:sldId id="270" r:id="rId12"/>
    <p:sldId id="269" r:id="rId13"/>
    <p:sldId id="271" r:id="rId14"/>
    <p:sldId id="272" r:id="rId15"/>
    <p:sldId id="273" r:id="rId16"/>
    <p:sldId id="274" r:id="rId17"/>
    <p:sldId id="260" r:id="rId18"/>
    <p:sldId id="261" r:id="rId19"/>
    <p:sldId id="26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100" d="100"/>
          <a:sy n="100" d="100"/>
        </p:scale>
        <p:origin x="-1856" y="-3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2B214-BA10-874B-836F-23F7FF88FE39}" type="datetimeFigureOut">
              <a:rPr lang="en-US" smtClean="0"/>
              <a:pPr/>
              <a:t>9/26/11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0B93C-84D6-2242-838D-73A2890AA8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information missing about this model</a:t>
            </a:r>
            <a:r>
              <a:rPr lang="en-US" baseline="0" dirty="0" smtClean="0"/>
              <a:t> is that concerning its probable usage. </a:t>
            </a:r>
            <a:r>
              <a:rPr lang="en-US" sz="1200" kern="1200" baseline="0" dirty="0" smtClean="0">
                <a:solidFill>
                  <a:schemeClr val="tx1"/>
                </a:solidFill>
                <a:latin typeface="+mn-lt"/>
                <a:ea typeface="+mn-ea"/>
                <a:cs typeface="+mn-cs"/>
              </a:rPr>
              <a:t>In our opinion, this concerns </a:t>
            </a:r>
            <a:r>
              <a:rPr lang="en-US" sz="1200" b="1" i="0" kern="1200" baseline="0" dirty="0" smtClean="0">
                <a:solidFill>
                  <a:schemeClr val="tx1"/>
                </a:solidFill>
                <a:latin typeface="+mn-lt"/>
                <a:ea typeface="+mn-ea"/>
                <a:cs typeface="+mn-cs"/>
              </a:rPr>
              <a:t>the information system of a library</a:t>
            </a:r>
            <a:r>
              <a:rPr lang="en-US" sz="1200" kern="1200" baseline="0" dirty="0" smtClean="0">
                <a:solidFill>
                  <a:schemeClr val="tx1"/>
                </a:solidFill>
                <a:latin typeface="+mn-lt"/>
                <a:ea typeface="+mn-ea"/>
                <a:cs typeface="+mn-cs"/>
              </a:rPr>
              <a:t>, that stores</a:t>
            </a:r>
          </a:p>
          <a:p>
            <a:r>
              <a:rPr lang="en-US" sz="1200" kern="1200" baseline="0" dirty="0" smtClean="0">
                <a:solidFill>
                  <a:schemeClr val="tx1"/>
                </a:solidFill>
                <a:latin typeface="+mn-lt"/>
                <a:ea typeface="+mn-ea"/>
                <a:cs typeface="+mn-cs"/>
              </a:rPr>
              <a:t>information about library users, associated companies, books, book copies and loans. The library may have many users and different associated companies.  Also, the relationships between different concepts are missing or vague described – how many contracts may have a user, why?  What’s the upper limit of participants at  a contract?  The natural role names of the association between the user and the company are employer &amp; employee </a:t>
            </a:r>
            <a:r>
              <a:rPr lang="en-US" sz="1200" kern="1200" baseline="0" dirty="0" err="1" smtClean="0">
                <a:solidFill>
                  <a:schemeClr val="tx1"/>
                </a:solidFill>
                <a:latin typeface="+mn-lt"/>
                <a:ea typeface="+mn-ea"/>
                <a:cs typeface="+mn-cs"/>
              </a:rPr>
              <a:t>a.s.o</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obtained by querying the </a:t>
            </a:r>
            <a:r>
              <a:rPr lang="en-US" dirty="0" err="1" smtClean="0"/>
              <a:t>NewPerson</a:t>
            </a:r>
            <a:r>
              <a:rPr lang="en-US" dirty="0" smtClean="0"/>
              <a:t> tree </a:t>
            </a:r>
            <a:r>
              <a:rPr lang="en-US" baseline="0" dirty="0" smtClean="0"/>
              <a:t>is more suggestive compared with the result obtained by querying the previous Person tree</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dirty="0" smtClean="0"/>
              <a:t> </a:t>
            </a:r>
            <a:r>
              <a:rPr lang="en-US" baseline="0" dirty="0" smtClean="0"/>
              <a:t>the </a:t>
            </a:r>
            <a:r>
              <a:rPr lang="en-US" baseline="0" dirty="0" smtClean="0"/>
              <a:t>snapshot presented in this slide, the </a:t>
            </a:r>
            <a:r>
              <a:rPr lang="en-US" baseline="0" dirty="0" err="1" smtClean="0"/>
              <a:t>contractQVR</a:t>
            </a:r>
            <a:r>
              <a:rPr lang="en-US" baseline="0" dirty="0" smtClean="0"/>
              <a:t> between userT6D and company80Y contradicts the informal requirements because the userT6D is not employed by the company80Y</a:t>
            </a:r>
            <a:r>
              <a:rPr lang="en-US" baseline="0" dirty="0" smtClean="0"/>
              <a:t>.  As the library was not modeled, the contractual relationships with the library cannot be specified in a natural manner.</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t>snapshots </a:t>
            </a:r>
            <a:r>
              <a:rPr lang="en-US" dirty="0" smtClean="0"/>
              <a:t>represented </a:t>
            </a:r>
            <a:r>
              <a:rPr lang="en-US" dirty="0" smtClean="0"/>
              <a:t>in this side present two unwanted instantiation.  The snapshot from </a:t>
            </a:r>
            <a:r>
              <a:rPr lang="en-US" dirty="0" smtClean="0"/>
              <a:t>the left part</a:t>
            </a:r>
            <a:r>
              <a:rPr lang="en-US" dirty="0" smtClean="0"/>
              <a:t> shows </a:t>
            </a:r>
            <a:r>
              <a:rPr lang="en-US" baseline="0" dirty="0" smtClean="0"/>
              <a:t>an</a:t>
            </a:r>
            <a:r>
              <a:rPr lang="en-US" baseline="0" dirty="0" smtClean="0"/>
              <a:t> instantiation that </a:t>
            </a:r>
            <a:r>
              <a:rPr lang="en-US" baseline="0" dirty="0" smtClean="0"/>
              <a:t>is not</a:t>
            </a:r>
            <a:r>
              <a:rPr lang="en-US" baseline="0" dirty="0" smtClean="0"/>
              <a:t> reported by </a:t>
            </a:r>
            <a:r>
              <a:rPr lang="en-US" baseline="0" dirty="0" smtClean="0"/>
              <a:t>the invariant proposed in the same paper</a:t>
            </a:r>
            <a:r>
              <a:rPr lang="en-US" baseline="0" dirty="0" smtClean="0"/>
              <a:t> because </a:t>
            </a:r>
            <a:r>
              <a:rPr lang="en-US" baseline="0" dirty="0" smtClean="0"/>
              <a:t>the library concept was not</a:t>
            </a:r>
            <a:r>
              <a:rPr lang="en-US" baseline="0" dirty="0" smtClean="0"/>
              <a:t> included in </a:t>
            </a:r>
            <a:r>
              <a:rPr lang="en-US" baseline="0" dirty="0" smtClean="0"/>
              <a:t>the model.  The snapshot</a:t>
            </a:r>
            <a:r>
              <a:rPr lang="en-US" baseline="0" dirty="0" smtClean="0"/>
              <a:t> from </a:t>
            </a:r>
            <a:r>
              <a:rPr lang="en-US" baseline="0" dirty="0" smtClean="0"/>
              <a:t>the right part presents</a:t>
            </a:r>
            <a:r>
              <a:rPr lang="en-US" baseline="0" dirty="0" smtClean="0"/>
              <a:t> a situation in </a:t>
            </a:r>
            <a:r>
              <a:rPr lang="en-US" baseline="0" dirty="0" smtClean="0"/>
              <a:t>which the user u2</a:t>
            </a:r>
            <a:r>
              <a:rPr lang="en-US" baseline="0" dirty="0" smtClean="0"/>
              <a:t> employed </a:t>
            </a:r>
            <a:r>
              <a:rPr lang="en-US" baseline="0" dirty="0" smtClean="0"/>
              <a:t>by the company comp3 has</a:t>
            </a:r>
            <a:r>
              <a:rPr lang="en-US" baseline="0" dirty="0" smtClean="0"/>
              <a:t> the contract </a:t>
            </a:r>
            <a:r>
              <a:rPr lang="en-US" baseline="0" dirty="0" smtClean="0"/>
              <a:t>c2 with the company </a:t>
            </a:r>
            <a:r>
              <a:rPr lang="en-US" baseline="0" dirty="0" smtClean="0"/>
              <a:t>comp2 and not with comp3.</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Apart from the model proposed in [Tod11], the model included</a:t>
            </a:r>
            <a:r>
              <a:rPr lang="en-US" baseline="0" dirty="0" smtClean="0"/>
              <a:t> in this slide, includes the library concept.  Also, the role name and the multiplicity of roles were</a:t>
            </a:r>
            <a:r>
              <a:rPr lang="en-US" baseline="0" dirty="0" smtClean="0"/>
              <a:t> changed in </a:t>
            </a:r>
            <a:r>
              <a:rPr lang="en-US" baseline="0" dirty="0" smtClean="0"/>
              <a:t>order to comply with the requirements and with</a:t>
            </a:r>
            <a:r>
              <a:rPr lang="en-US" baseline="0" dirty="0" smtClean="0"/>
              <a:t> the </a:t>
            </a:r>
            <a:r>
              <a:rPr lang="en-US" baseline="0" dirty="0" smtClean="0"/>
              <a:t>understanding of the problem domain.  Concerning the </a:t>
            </a:r>
            <a:r>
              <a:rPr lang="en-US" baseline="0" dirty="0" smtClean="0"/>
              <a:t>invariant restricting the contract participants this was specified </a:t>
            </a:r>
            <a:r>
              <a:rPr lang="en-US" baseline="0" dirty="0" smtClean="0"/>
              <a:t>in the Contract context and not in the User context like in [Tod11]. </a:t>
            </a:r>
            <a:r>
              <a:rPr lang="en-US" baseline="0" dirty="0" smtClean="0"/>
              <a:t> The </a:t>
            </a:r>
            <a:r>
              <a:rPr lang="en-US" baseline="0" dirty="0" smtClean="0"/>
              <a:t>constraint requiring that the contract of a user employed by a company</a:t>
            </a:r>
            <a:r>
              <a:rPr lang="en-US" baseline="0" dirty="0" smtClean="0"/>
              <a:t> is between the above mentioned user and company was specified in the User context.</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
            </a:r>
            <a:r>
              <a:rPr lang="en-US" baseline="0" dirty="0" smtClean="0"/>
              <a:t>odels </a:t>
            </a:r>
            <a:r>
              <a:rPr lang="en-US" baseline="0" dirty="0" smtClean="0"/>
              <a:t>proposed in MDD technologies are meant to produce software.  That’s why the model proposed</a:t>
            </a:r>
            <a:r>
              <a:rPr lang="en-US" baseline="0" dirty="0" smtClean="0"/>
              <a:t> [Tod11] is </a:t>
            </a:r>
            <a:r>
              <a:rPr lang="en-US" baseline="0" dirty="0" smtClean="0"/>
              <a:t>inappropriate because induce an infinite recursion.  Moreover, the OCL specification has some drawbacks: accessing the elements of the collection will trigger an exception if at least one parent is unknown.  Another aspect concerns</a:t>
            </a:r>
            <a:r>
              <a:rPr lang="en-US" baseline="0" dirty="0" smtClean="0"/>
              <a:t> the comparison of an undefined </a:t>
            </a:r>
            <a:r>
              <a:rPr lang="en-US" baseline="0" dirty="0" smtClean="0"/>
              <a:t>value with a defined </a:t>
            </a:r>
            <a:r>
              <a:rPr lang="en-US" baseline="0" dirty="0" smtClean="0"/>
              <a:t>value, that returns different results in different tools (OCLE &amp; USE).  </a:t>
            </a:r>
            <a:r>
              <a:rPr lang="en-US" baseline="0" dirty="0" smtClean="0"/>
              <a:t>Parents collection can be ordered; the first parent playing the role of mother and the second the father.  However, this specification cannot be applied if only one parent is known.</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Forbidding a person to be its own parent can be specified in in different manners.  The second</a:t>
            </a:r>
            <a:r>
              <a:rPr lang="en-US" baseline="0" dirty="0" smtClean="0"/>
              <a:t> invariant, imposing</a:t>
            </a:r>
            <a:r>
              <a:rPr lang="en-US" baseline="0" dirty="0" smtClean="0"/>
              <a:t> a constraint </a:t>
            </a:r>
            <a:r>
              <a:rPr lang="en-US" baseline="0" dirty="0" smtClean="0"/>
              <a:t>on</a:t>
            </a:r>
            <a:r>
              <a:rPr lang="en-US" baseline="0" dirty="0" smtClean="0"/>
              <a:t> the values of the age property of parent and children is finer.</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obtained by querying the initial design of the Person tree is not so suggestive like in case of the second design because the</a:t>
            </a:r>
            <a:r>
              <a:rPr lang="en-US" baseline="0" dirty="0" smtClean="0"/>
              <a:t> info missing are not specified clearly.</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047EBA-486E-F84F-8CC7-F87082630A77}" type="datetimeFigureOut">
              <a:rPr lang="en-US" smtClean="0"/>
              <a:pPr/>
              <a:t>9/26/11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47EBA-486E-F84F-8CC7-F87082630A77}" type="datetimeFigureOut">
              <a:rPr lang="en-US" smtClean="0"/>
              <a:pPr/>
              <a:t>9/26/11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47EBA-486E-F84F-8CC7-F87082630A77}" type="datetimeFigureOut">
              <a:rPr lang="en-US" smtClean="0"/>
              <a:pPr/>
              <a:t>9/26/11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47EBA-486E-F84F-8CC7-F87082630A77}" type="datetimeFigureOut">
              <a:rPr lang="en-US" smtClean="0"/>
              <a:pPr/>
              <a:t>9/26/11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047EBA-486E-F84F-8CC7-F87082630A77}" type="datetimeFigureOut">
              <a:rPr lang="en-US" smtClean="0"/>
              <a:pPr/>
              <a:t>9/26/11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047EBA-486E-F84F-8CC7-F87082630A77}" type="datetimeFigureOut">
              <a:rPr lang="en-US" smtClean="0"/>
              <a:pPr/>
              <a:t>9/26/11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047EBA-486E-F84F-8CC7-F87082630A77}" type="datetimeFigureOut">
              <a:rPr lang="en-US" smtClean="0"/>
              <a:pPr/>
              <a:t>9/26/11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047EBA-486E-F84F-8CC7-F87082630A77}" type="datetimeFigureOut">
              <a:rPr lang="en-US" smtClean="0"/>
              <a:pPr/>
              <a:t>9/26/11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47EBA-486E-F84F-8CC7-F87082630A77}" type="datetimeFigureOut">
              <a:rPr lang="en-US" smtClean="0"/>
              <a:pPr/>
              <a:t>9/26/11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47EBA-486E-F84F-8CC7-F87082630A77}" type="datetimeFigureOut">
              <a:rPr lang="en-US" smtClean="0"/>
              <a:pPr/>
              <a:t>9/26/11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47EBA-486E-F84F-8CC7-F87082630A77}" type="datetimeFigureOut">
              <a:rPr lang="en-US" smtClean="0"/>
              <a:pPr/>
              <a:t>9/26/11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47EBA-486E-F84F-8CC7-F87082630A77}" type="datetimeFigureOut">
              <a:rPr lang="en-US" smtClean="0"/>
              <a:pPr/>
              <a:t>9/26/11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A1D5A-8CFE-524C-BCA9-52B5C3CC15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510" y="1899359"/>
            <a:ext cx="7977690" cy="1701092"/>
          </a:xfrm>
        </p:spPr>
        <p:txBody>
          <a:bodyPr>
            <a:normAutofit/>
          </a:bodyPr>
          <a:lstStyle/>
          <a:p>
            <a:r>
              <a:rPr lang="en-US" dirty="0" smtClean="0"/>
              <a:t>Avoiding OCL specification pitfalls</a:t>
            </a:r>
            <a:endParaRPr lang="en-US" dirty="0"/>
          </a:p>
        </p:txBody>
      </p:sp>
      <p:sp>
        <p:nvSpPr>
          <p:cNvPr id="3" name="Subtitle 2"/>
          <p:cNvSpPr>
            <a:spLocks noGrp="1"/>
          </p:cNvSpPr>
          <p:nvPr>
            <p:ph type="subTitle" idx="1"/>
          </p:nvPr>
        </p:nvSpPr>
        <p:spPr>
          <a:xfrm>
            <a:off x="480510" y="3886200"/>
            <a:ext cx="8340289" cy="1752600"/>
          </a:xfrm>
        </p:spPr>
        <p:txBody>
          <a:bodyPr>
            <a:normAutofit fontScale="92500"/>
          </a:bodyPr>
          <a:lstStyle/>
          <a:p>
            <a:r>
              <a:rPr lang="en-US" dirty="0" smtClean="0"/>
              <a:t>Teaching Software Modeling by Using Constraints</a:t>
            </a:r>
          </a:p>
          <a:p>
            <a:endParaRPr lang="en-US" dirty="0" smtClean="0"/>
          </a:p>
          <a:p>
            <a:r>
              <a:rPr lang="en-US" dirty="0" smtClean="0"/>
              <a:t>Dan CHIOREAN, Ileana OBER and </a:t>
            </a:r>
            <a:r>
              <a:rPr lang="en-US" dirty="0" err="1" smtClean="0"/>
              <a:t>Vladiela</a:t>
            </a:r>
            <a:r>
              <a:rPr lang="en-US" dirty="0" smtClean="0"/>
              <a:t> PETRASCU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3200" dirty="0" smtClean="0"/>
              <a:t>Understanding model semantics_2</a:t>
            </a:r>
            <a:endParaRPr lang="en-US" sz="3200" dirty="0"/>
          </a:p>
        </p:txBody>
      </p:sp>
      <p:sp>
        <p:nvSpPr>
          <p:cNvPr id="7" name="Content Placeholder 2"/>
          <p:cNvSpPr txBox="1">
            <a:spLocks/>
          </p:cNvSpPr>
          <p:nvPr/>
        </p:nvSpPr>
        <p:spPr>
          <a:xfrm>
            <a:off x="243210" y="3174845"/>
            <a:ext cx="8647448" cy="3161333"/>
          </a:xfrm>
          <a:prstGeom prst="rect">
            <a:avLst/>
          </a:prstGeom>
        </p:spPr>
        <p:txBody>
          <a:bodyPr vert="horz" lIns="91440" tIns="45720" rIns="91440" bIns="45720" rtlCol="0">
            <a:normAutofit/>
          </a:bodyPr>
          <a:lstStyle/>
          <a:p>
            <a:r>
              <a:rPr lang="en-US" b="1" dirty="0" smtClean="0">
                <a:latin typeface="Courier New"/>
              </a:rPr>
              <a:t>context</a:t>
            </a:r>
            <a:r>
              <a:rPr lang="en-US" dirty="0" smtClean="0">
                <a:latin typeface="Courier New"/>
              </a:rPr>
              <a:t> </a:t>
            </a:r>
            <a:r>
              <a:rPr lang="en-US" dirty="0">
                <a:latin typeface="Courier New"/>
              </a:rPr>
              <a:t>Person</a:t>
            </a:r>
            <a:endParaRPr lang="en-US" dirty="0" smtClean="0">
              <a:latin typeface="Courier New"/>
            </a:endParaRPr>
          </a:p>
          <a:p>
            <a:r>
              <a:rPr lang="en-US" dirty="0" smtClean="0">
                <a:latin typeface="Courier New"/>
              </a:rPr>
              <a:t>   </a:t>
            </a:r>
            <a:r>
              <a:rPr lang="en-US" b="1" dirty="0">
                <a:latin typeface="Courier New"/>
              </a:rPr>
              <a:t>inv</a:t>
            </a:r>
            <a:r>
              <a:rPr lang="en-US" dirty="0">
                <a:latin typeface="Courier New"/>
              </a:rPr>
              <a:t> </a:t>
            </a:r>
            <a:r>
              <a:rPr lang="en-US" dirty="0" err="1">
                <a:latin typeface="Courier New"/>
              </a:rPr>
              <a:t>notSelfParent</a:t>
            </a:r>
            <a:r>
              <a:rPr lang="en-US" dirty="0">
                <a:latin typeface="Courier New"/>
              </a:rPr>
              <a:t>:</a:t>
            </a:r>
            <a:endParaRPr lang="en-US"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.parents</a:t>
            </a:r>
            <a:r>
              <a:rPr lang="en-US" dirty="0">
                <a:latin typeface="Courier New"/>
              </a:rPr>
              <a:t>-&gt;</a:t>
            </a:r>
            <a:r>
              <a:rPr lang="en-US" dirty="0" err="1">
                <a:latin typeface="Courier New"/>
              </a:rPr>
              <a:t>select(p</a:t>
            </a:r>
            <a:r>
              <a:rPr lang="en-US" dirty="0">
                <a:latin typeface="Courier New"/>
              </a:rPr>
              <a:t> | </a:t>
            </a:r>
            <a:r>
              <a:rPr lang="en-US" dirty="0" err="1">
                <a:latin typeface="Courier New"/>
              </a:rPr>
              <a:t>p</a:t>
            </a:r>
            <a:r>
              <a:rPr lang="en-US" dirty="0">
                <a:latin typeface="Courier New"/>
              </a:rPr>
              <a:t> = </a:t>
            </a:r>
            <a:r>
              <a:rPr lang="en-US" b="1" dirty="0">
                <a:latin typeface="Courier New"/>
              </a:rPr>
              <a:t>self</a:t>
            </a:r>
            <a:r>
              <a:rPr lang="en-US" dirty="0">
                <a:latin typeface="Courier New"/>
              </a:rPr>
              <a:t>)-&gt;</a:t>
            </a:r>
            <a:r>
              <a:rPr lang="en-US" dirty="0" err="1" smtClean="0">
                <a:latin typeface="Courier New"/>
              </a:rPr>
              <a:t>isEmpty</a:t>
            </a:r>
            <a:endParaRPr kumimoji="0" lang="en-US" i="0" u="none" strike="noStrike" kern="1200" cap="none" spc="0" normalizeH="0" baseline="0" noProof="0" dirty="0" smtClean="0">
              <a:ln>
                <a:noFill/>
              </a:ln>
              <a:solidFill>
                <a:schemeClr val="tx1"/>
              </a:solidFill>
              <a:effectLst/>
              <a:uLnTx/>
              <a:uFillTx/>
              <a:latin typeface="Courier New"/>
              <a:ea typeface="+mn-ea"/>
              <a:cs typeface="+mn-cs"/>
            </a:endParaRPr>
          </a:p>
          <a:p>
            <a:r>
              <a:rPr lang="en-US" b="1" dirty="0">
                <a:latin typeface="Courier New"/>
              </a:rPr>
              <a:t>context</a:t>
            </a:r>
            <a:r>
              <a:rPr lang="en-US" dirty="0">
                <a:latin typeface="Courier New"/>
              </a:rPr>
              <a:t> Person</a:t>
            </a:r>
            <a:endParaRPr lang="en-US" dirty="0" smtClean="0">
              <a:latin typeface="Courier New"/>
            </a:endParaRPr>
          </a:p>
          <a:p>
            <a:r>
              <a:rPr lang="en-US" dirty="0" smtClean="0">
                <a:latin typeface="Courier New"/>
              </a:rPr>
              <a:t>   </a:t>
            </a:r>
            <a:r>
              <a:rPr lang="en-US" b="1" dirty="0" smtClean="0">
                <a:latin typeface="Courier New"/>
              </a:rPr>
              <a:t>inv</a:t>
            </a:r>
            <a:r>
              <a:rPr lang="en-US" dirty="0" smtClean="0">
                <a:latin typeface="Courier New"/>
              </a:rPr>
              <a:t> </a:t>
            </a:r>
            <a:r>
              <a:rPr lang="en-US" dirty="0" err="1" smtClean="0">
                <a:latin typeface="Courier New"/>
              </a:rPr>
              <a:t>parentsAge</a:t>
            </a:r>
            <a:r>
              <a:rPr lang="en-US" dirty="0">
                <a:latin typeface="Courier New"/>
              </a:rPr>
              <a:t>:</a:t>
            </a:r>
            <a:endParaRPr lang="en-US"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.parents</a:t>
            </a:r>
            <a:r>
              <a:rPr lang="en-US" dirty="0">
                <a:latin typeface="Courier New"/>
              </a:rPr>
              <a:t>-&gt;</a:t>
            </a:r>
            <a:r>
              <a:rPr lang="en-US" dirty="0" err="1">
                <a:latin typeface="Courier New"/>
              </a:rPr>
              <a:t>reject(</a:t>
            </a:r>
            <a:r>
              <a:rPr lang="en-US" dirty="0" err="1" smtClean="0">
                <a:latin typeface="Courier New"/>
              </a:rPr>
              <a:t>p|p.age</a:t>
            </a:r>
            <a:r>
              <a:rPr lang="en-US" dirty="0" smtClean="0">
                <a:latin typeface="Courier New"/>
              </a:rPr>
              <a:t> </a:t>
            </a:r>
            <a:r>
              <a:rPr lang="en-US" dirty="0">
                <a:latin typeface="Courier New"/>
              </a:rPr>
              <a:t>- </a:t>
            </a:r>
            <a:r>
              <a:rPr lang="en-US" b="1" dirty="0" err="1">
                <a:latin typeface="Courier New"/>
              </a:rPr>
              <a:t>self</a:t>
            </a:r>
            <a:r>
              <a:rPr lang="en-US" dirty="0" err="1">
                <a:latin typeface="Courier New"/>
              </a:rPr>
              <a:t>.age</a:t>
            </a:r>
            <a:r>
              <a:rPr lang="en-US" dirty="0">
                <a:latin typeface="Courier New"/>
              </a:rPr>
              <a:t> &gt;</a:t>
            </a:r>
            <a:r>
              <a:rPr lang="en-US" dirty="0" smtClean="0">
                <a:latin typeface="Courier New"/>
              </a:rPr>
              <a:t>= </a:t>
            </a:r>
            <a:r>
              <a:rPr lang="en-US" dirty="0">
                <a:latin typeface="Courier New"/>
              </a:rPr>
              <a:t>16)-&gt;</a:t>
            </a:r>
            <a:r>
              <a:rPr lang="en-US" dirty="0" err="1" smtClean="0">
                <a:latin typeface="Courier New"/>
              </a:rPr>
              <a:t>isEmpty</a:t>
            </a:r>
            <a:endParaRPr kumimoji="0" lang="en-US" i="0" u="none" strike="noStrike" kern="1200" cap="none" spc="0" normalizeH="0" baseline="0" noProof="0" dirty="0" smtClean="0">
              <a:ln>
                <a:noFill/>
              </a:ln>
              <a:solidFill>
                <a:schemeClr val="tx1"/>
              </a:solidFill>
              <a:effectLst/>
              <a:uLnTx/>
              <a:uFillTx/>
              <a:latin typeface="Courier New"/>
              <a:ea typeface="+mn-ea"/>
              <a:cs typeface="+mn-cs"/>
            </a:endParaRPr>
          </a:p>
          <a:p>
            <a:r>
              <a:rPr lang="en-US" b="1" dirty="0">
                <a:latin typeface="Courier New"/>
              </a:rPr>
              <a:t>context</a:t>
            </a:r>
            <a:r>
              <a:rPr lang="en-US" dirty="0">
                <a:latin typeface="Courier New"/>
              </a:rPr>
              <a:t> </a:t>
            </a:r>
            <a:r>
              <a:rPr lang="en-US" dirty="0" err="1">
                <a:latin typeface="Courier New"/>
              </a:rPr>
              <a:t>Person::addChildren(p:Person</a:t>
            </a:r>
            <a:r>
              <a:rPr lang="en-US" dirty="0">
                <a:latin typeface="Courier New"/>
              </a:rPr>
              <a:t>)</a:t>
            </a:r>
            <a:endParaRPr lang="en-US" dirty="0" smtClean="0">
              <a:latin typeface="Courier New"/>
            </a:endParaRPr>
          </a:p>
          <a:p>
            <a:r>
              <a:rPr lang="en-US" dirty="0" smtClean="0">
                <a:latin typeface="Courier New"/>
              </a:rPr>
              <a:t>   </a:t>
            </a:r>
            <a:r>
              <a:rPr lang="en-US" b="1" dirty="0" smtClean="0">
                <a:latin typeface="Courier New"/>
              </a:rPr>
              <a:t>pre</a:t>
            </a:r>
            <a:r>
              <a:rPr lang="en-US" dirty="0" smtClean="0">
                <a:latin typeface="Courier New"/>
              </a:rPr>
              <a:t> </a:t>
            </a:r>
            <a:r>
              <a:rPr lang="en-US" dirty="0" err="1">
                <a:latin typeface="Courier New"/>
              </a:rPr>
              <a:t>childrenAge</a:t>
            </a:r>
            <a:r>
              <a:rPr lang="en-US" dirty="0">
                <a:latin typeface="Courier New"/>
              </a:rPr>
              <a:t>:</a:t>
            </a:r>
            <a:endParaRPr lang="en-US"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.children</a:t>
            </a:r>
            <a:r>
              <a:rPr lang="en-US" dirty="0">
                <a:latin typeface="Courier New"/>
              </a:rPr>
              <a:t>-&gt;</a:t>
            </a:r>
            <a:r>
              <a:rPr lang="en-US" dirty="0" err="1">
                <a:latin typeface="Courier New"/>
              </a:rPr>
              <a:t>excludes(p</a:t>
            </a:r>
            <a:r>
              <a:rPr lang="en-US" dirty="0">
                <a:latin typeface="Courier New"/>
              </a:rPr>
              <a:t>) </a:t>
            </a:r>
            <a:r>
              <a:rPr lang="en-US" b="1" dirty="0">
                <a:latin typeface="Courier New"/>
              </a:rPr>
              <a:t>and</a:t>
            </a:r>
            <a:r>
              <a:rPr lang="en-US" dirty="0">
                <a:latin typeface="Courier New"/>
              </a:rPr>
              <a:t> </a:t>
            </a:r>
            <a:r>
              <a:rPr lang="en-US" b="1" dirty="0" err="1">
                <a:latin typeface="Courier New"/>
              </a:rPr>
              <a:t>self</a:t>
            </a:r>
            <a:r>
              <a:rPr lang="en-US" dirty="0" err="1">
                <a:latin typeface="Courier New"/>
              </a:rPr>
              <a:t>.age</a:t>
            </a:r>
            <a:r>
              <a:rPr lang="en-US" dirty="0">
                <a:latin typeface="Courier New"/>
              </a:rPr>
              <a:t> - </a:t>
            </a:r>
            <a:r>
              <a:rPr lang="en-US" dirty="0" err="1">
                <a:latin typeface="Courier New"/>
              </a:rPr>
              <a:t>p.age</a:t>
            </a:r>
            <a:r>
              <a:rPr lang="en-US" dirty="0">
                <a:latin typeface="Courier New"/>
              </a:rPr>
              <a:t> &gt;</a:t>
            </a:r>
            <a:r>
              <a:rPr lang="en-US" dirty="0" smtClean="0">
                <a:latin typeface="Courier New"/>
              </a:rPr>
              <a:t>= 16</a:t>
            </a:r>
          </a:p>
          <a:p>
            <a:r>
              <a:rPr lang="en-US" dirty="0" smtClean="0">
                <a:latin typeface="Courier New"/>
              </a:rPr>
              <a:t>   </a:t>
            </a:r>
            <a:r>
              <a:rPr lang="en-US" b="1" dirty="0" smtClean="0">
                <a:latin typeface="Courier New"/>
              </a:rPr>
              <a:t>post</a:t>
            </a:r>
            <a:r>
              <a:rPr lang="en-US" dirty="0" smtClean="0">
                <a:latin typeface="Courier New"/>
              </a:rPr>
              <a:t> </a:t>
            </a:r>
            <a:r>
              <a:rPr lang="en-US" dirty="0" err="1">
                <a:latin typeface="Courier New"/>
              </a:rPr>
              <a:t>chidrenAge</a:t>
            </a:r>
            <a:r>
              <a:rPr lang="en-US" dirty="0">
                <a:latin typeface="Courier New"/>
              </a:rPr>
              <a:t>:</a:t>
            </a:r>
            <a:endParaRPr lang="en-US"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.children</a:t>
            </a:r>
            <a:r>
              <a:rPr lang="en-US" dirty="0">
                <a:latin typeface="Courier New"/>
              </a:rPr>
              <a:t>-&gt;</a:t>
            </a:r>
            <a:r>
              <a:rPr lang="en-US" dirty="0" err="1">
                <a:latin typeface="Courier New"/>
              </a:rPr>
              <a:t>includes(p</a:t>
            </a:r>
            <a:r>
              <a:rPr lang="en-US" dirty="0">
                <a:latin typeface="Courier New"/>
              </a:rPr>
              <a:t>)</a:t>
            </a:r>
            <a:endParaRPr kumimoji="0" lang="en-US" i="0" u="none" strike="noStrike" kern="1200" cap="none" spc="0" normalizeH="0" baseline="0" noProof="0" dirty="0" smtClean="0">
              <a:ln>
                <a:noFill/>
              </a:ln>
              <a:solidFill>
                <a:schemeClr val="tx1"/>
              </a:solidFill>
              <a:effectLst/>
              <a:uLnTx/>
              <a:uFillTx/>
              <a:latin typeface="Courier New"/>
              <a:ea typeface="+mn-ea"/>
              <a:cs typeface="+mn-cs"/>
            </a:endParaRPr>
          </a:p>
        </p:txBody>
      </p:sp>
      <p:pic>
        <p:nvPicPr>
          <p:cNvPr id="9" name="Picture 8" descr="PersonModif.png"/>
          <p:cNvPicPr>
            <a:picLocks noChangeAspect="1"/>
          </p:cNvPicPr>
          <p:nvPr/>
        </p:nvPicPr>
        <p:blipFill>
          <a:blip r:embed="rId3"/>
          <a:stretch>
            <a:fillRect/>
          </a:stretch>
        </p:blipFill>
        <p:spPr>
          <a:xfrm>
            <a:off x="2877979" y="1607546"/>
            <a:ext cx="2898023" cy="15672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3200" dirty="0" smtClean="0"/>
              <a:t>Explaining the Intended Model Uses</a:t>
            </a:r>
            <a:endParaRPr lang="en-US" sz="3200" dirty="0"/>
          </a:p>
        </p:txBody>
      </p:sp>
      <p:sp>
        <p:nvSpPr>
          <p:cNvPr id="7" name="Content Placeholder 2"/>
          <p:cNvSpPr txBox="1">
            <a:spLocks/>
          </p:cNvSpPr>
          <p:nvPr/>
        </p:nvSpPr>
        <p:spPr>
          <a:xfrm>
            <a:off x="457199" y="3715239"/>
            <a:ext cx="8433457" cy="2337228"/>
          </a:xfrm>
          <a:prstGeom prst="rect">
            <a:avLst/>
          </a:prstGeom>
        </p:spPr>
        <p:txBody>
          <a:bodyPr vert="horz" lIns="91440" tIns="45720" rIns="91440" bIns="45720" rtlCol="0">
            <a:normAutofit/>
          </a:bodyPr>
          <a:lstStyle/>
          <a:p>
            <a:r>
              <a:rPr lang="en-US" b="1" dirty="0">
                <a:latin typeface="Courier New"/>
              </a:rPr>
              <a:t>context</a:t>
            </a:r>
            <a:r>
              <a:rPr lang="en-US" dirty="0">
                <a:latin typeface="Courier New"/>
              </a:rPr>
              <a:t> Person</a:t>
            </a:r>
            <a:endParaRPr lang="en-US" dirty="0" smtClean="0">
              <a:latin typeface="Courier New"/>
            </a:endParaRPr>
          </a:p>
          <a:p>
            <a:r>
              <a:rPr lang="en-US" dirty="0" smtClean="0">
                <a:latin typeface="Courier New"/>
              </a:rPr>
              <a:t>   </a:t>
            </a:r>
            <a:r>
              <a:rPr lang="en-US" b="1" dirty="0" smtClean="0">
                <a:latin typeface="Courier New"/>
              </a:rPr>
              <a:t>def</a:t>
            </a:r>
            <a:r>
              <a:rPr lang="en-US" dirty="0" smtClean="0">
                <a:latin typeface="Courier New"/>
              </a:rPr>
              <a:t> </a:t>
            </a:r>
            <a:r>
              <a:rPr lang="en-US" dirty="0" err="1">
                <a:latin typeface="Courier New"/>
              </a:rPr>
              <a:t>allAncestors():Sequence(Person</a:t>
            </a:r>
            <a:r>
              <a:rPr lang="en-US" dirty="0">
                <a:latin typeface="Courier New"/>
              </a:rPr>
              <a:t>) =</a:t>
            </a:r>
            <a:endParaRPr lang="en-US"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.parents</a:t>
            </a:r>
            <a:r>
              <a:rPr lang="en-US" dirty="0">
                <a:latin typeface="Courier New"/>
              </a:rPr>
              <a:t>-&gt;</a:t>
            </a:r>
            <a:r>
              <a:rPr lang="en-US" dirty="0" err="1">
                <a:latin typeface="Courier New"/>
              </a:rPr>
              <a:t>union(self.parents.allAncestors</a:t>
            </a:r>
            <a:r>
              <a:rPr lang="en-US" dirty="0">
                <a:latin typeface="Courier New"/>
              </a:rPr>
              <a:t>()</a:t>
            </a:r>
            <a:r>
              <a:rPr lang="en-US" dirty="0" smtClean="0">
                <a:latin typeface="Courier New"/>
              </a:rPr>
              <a:t>)</a:t>
            </a:r>
          </a:p>
          <a:p>
            <a:endParaRPr kumimoji="0" lang="en-US" sz="2323" i="0" u="none" strike="noStrike" kern="1200" cap="none" spc="0" normalizeH="0" baseline="0" noProof="0" dirty="0" smtClean="0">
              <a:ln>
                <a:noFill/>
              </a:ln>
              <a:solidFill>
                <a:schemeClr val="tx1"/>
              </a:solidFill>
              <a:effectLst/>
              <a:uLnTx/>
              <a:uFillTx/>
              <a:latin typeface="Courier New"/>
              <a:ea typeface="+mn-ea"/>
              <a:cs typeface="+mn-cs"/>
            </a:endParaRPr>
          </a:p>
          <a:p>
            <a:r>
              <a:rPr lang="en-US" b="1" dirty="0">
                <a:latin typeface="Courier New"/>
              </a:rPr>
              <a:t>context</a:t>
            </a:r>
            <a:r>
              <a:rPr lang="en-US" dirty="0">
                <a:latin typeface="Courier New"/>
              </a:rPr>
              <a:t> Person</a:t>
            </a:r>
            <a:endParaRPr lang="en-US" dirty="0" smtClean="0">
              <a:latin typeface="Courier New"/>
            </a:endParaRPr>
          </a:p>
          <a:p>
            <a:r>
              <a:rPr lang="en-US" dirty="0" smtClean="0">
                <a:latin typeface="Courier New"/>
              </a:rPr>
              <a:t>   </a:t>
            </a:r>
            <a:r>
              <a:rPr lang="en-US" b="1" dirty="0" smtClean="0">
                <a:latin typeface="Courier New"/>
              </a:rPr>
              <a:t>def</a:t>
            </a:r>
            <a:r>
              <a:rPr lang="en-US" dirty="0" smtClean="0">
                <a:latin typeface="Courier New"/>
              </a:rPr>
              <a:t> </a:t>
            </a:r>
            <a:r>
              <a:rPr lang="en-US" dirty="0" err="1">
                <a:latin typeface="Courier New"/>
              </a:rPr>
              <a:t>allAncestors():Sequence(Person</a:t>
            </a:r>
            <a:r>
              <a:rPr lang="en-US" dirty="0">
                <a:latin typeface="Courier New"/>
              </a:rPr>
              <a:t>) =</a:t>
            </a:r>
            <a:endParaRPr lang="en-US" dirty="0" smtClean="0">
              <a:latin typeface="Courier New"/>
            </a:endParaRPr>
          </a:p>
          <a:p>
            <a:r>
              <a:rPr lang="en-US" dirty="0" smtClean="0">
                <a:latin typeface="Courier New"/>
              </a:rPr>
              <a:t>      (</a:t>
            </a:r>
            <a:r>
              <a:rPr lang="en-US" dirty="0" err="1">
                <a:latin typeface="Courier New"/>
              </a:rPr>
              <a:t>Sequence{</a:t>
            </a:r>
            <a:r>
              <a:rPr lang="en-US" b="1" dirty="0" err="1">
                <a:latin typeface="Courier New"/>
              </a:rPr>
              <a:t>self</a:t>
            </a:r>
            <a:r>
              <a:rPr lang="en-US" dirty="0">
                <a:latin typeface="Courier New"/>
              </a:rPr>
              <a:t>}-&gt;</a:t>
            </a:r>
            <a:r>
              <a:rPr lang="en-US" dirty="0" err="1">
                <a:latin typeface="Courier New"/>
              </a:rPr>
              <a:t>closure(p</a:t>
            </a:r>
            <a:r>
              <a:rPr lang="en-US" dirty="0">
                <a:latin typeface="Courier New"/>
              </a:rPr>
              <a:t> | </a:t>
            </a:r>
            <a:r>
              <a:rPr lang="en-US" dirty="0" err="1">
                <a:latin typeface="Courier New"/>
              </a:rPr>
              <a:t>p.parents</a:t>
            </a:r>
            <a:r>
              <a:rPr lang="en-US" dirty="0">
                <a:latin typeface="Courier New"/>
              </a:rPr>
              <a:t>))-&gt;</a:t>
            </a:r>
            <a:r>
              <a:rPr lang="en-US" dirty="0" err="1">
                <a:latin typeface="Courier New"/>
              </a:rPr>
              <a:t>asSequence</a:t>
            </a:r>
            <a:endParaRPr kumimoji="0" lang="en-US" i="0" u="none" strike="noStrike" kern="1200" cap="none" spc="0" normalizeH="0" baseline="0" noProof="0" dirty="0" smtClean="0">
              <a:ln>
                <a:noFill/>
              </a:ln>
              <a:solidFill>
                <a:schemeClr val="tx1"/>
              </a:solidFill>
              <a:effectLst/>
              <a:uLnTx/>
              <a:uFillTx/>
              <a:latin typeface="Courier New"/>
              <a:ea typeface="+mn-ea"/>
              <a:cs typeface="+mn-cs"/>
            </a:endParaRPr>
          </a:p>
        </p:txBody>
      </p:sp>
      <p:pic>
        <p:nvPicPr>
          <p:cNvPr id="10" name="Content Placeholder 9" descr="PersonModif.png"/>
          <p:cNvPicPr>
            <a:picLocks noGrp="1" noChangeAspect="1"/>
          </p:cNvPicPr>
          <p:nvPr>
            <p:ph idx="1"/>
          </p:nvPr>
        </p:nvPicPr>
        <p:blipFill>
          <a:blip r:embed="rId3"/>
          <a:srcRect t="-845" b="-845"/>
          <a:stretch>
            <a:fillRect/>
          </a:stretch>
        </p:blipFill>
        <p:spPr>
          <a:xfrm>
            <a:off x="2308294" y="1417638"/>
            <a:ext cx="3845793" cy="2115038"/>
          </a:xfrm>
        </p:spPr>
      </p:pic>
      <p:sp>
        <p:nvSpPr>
          <p:cNvPr id="5" name="Rectangle 4"/>
          <p:cNvSpPr/>
          <p:nvPr/>
        </p:nvSpPr>
        <p:spPr>
          <a:xfrm>
            <a:off x="2840790" y="3244334"/>
            <a:ext cx="3462419" cy="369332"/>
          </a:xfrm>
          <a:prstGeom prst="rect">
            <a:avLst/>
          </a:prstGeom>
        </p:spPr>
        <p:txBody>
          <a:bodyPr wrap="none">
            <a:spAutoFit/>
          </a:bodyPr>
          <a:lstStyle/>
          <a:p>
            <a:r>
              <a:rPr lang="en-US" dirty="0" smtClean="0"/>
              <a:t>The result obtained when querying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r>
              <a:rPr lang="en-US" sz="3200" dirty="0" smtClean="0"/>
              <a:t/>
            </a:r>
            <a:br>
              <a:rPr lang="en-US" sz="3200" dirty="0" smtClean="0"/>
            </a:br>
            <a:r>
              <a:rPr lang="en-US" sz="3200" dirty="0" smtClean="0"/>
              <a:t>Querying the initial model</a:t>
            </a:r>
            <a:endParaRPr lang="en-US" sz="3200" dirty="0"/>
          </a:p>
        </p:txBody>
      </p:sp>
      <p:pic>
        <p:nvPicPr>
          <p:cNvPr id="6" name="Content Placeholder 5" descr="cli.png"/>
          <p:cNvPicPr>
            <a:picLocks noGrp="1" noChangeAspect="1"/>
          </p:cNvPicPr>
          <p:nvPr>
            <p:ph idx="1"/>
          </p:nvPr>
        </p:nvPicPr>
        <p:blipFill>
          <a:blip r:embed="rId3"/>
          <a:srcRect l="-14787" r="-14787"/>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3200" dirty="0" smtClean="0"/>
              <a:t>Explaining the Intended Model Uses_2</a:t>
            </a:r>
            <a:endParaRPr lang="en-US" sz="3200" dirty="0"/>
          </a:p>
        </p:txBody>
      </p:sp>
      <p:sp>
        <p:nvSpPr>
          <p:cNvPr id="7" name="Content Placeholder 2"/>
          <p:cNvSpPr txBox="1">
            <a:spLocks/>
          </p:cNvSpPr>
          <p:nvPr/>
        </p:nvSpPr>
        <p:spPr>
          <a:xfrm>
            <a:off x="457199" y="3715239"/>
            <a:ext cx="8433457" cy="2337228"/>
          </a:xfrm>
          <a:prstGeom prst="rect">
            <a:avLst/>
          </a:prstGeom>
        </p:spPr>
        <p:txBody>
          <a:bodyPr vert="horz" lIns="91440" tIns="45720" rIns="91440" bIns="45720" rtlCol="0">
            <a:normAutofit/>
          </a:bodyPr>
          <a:lstStyle/>
          <a:p>
            <a:r>
              <a:rPr lang="en-US" b="1" dirty="0">
                <a:latin typeface="Courier New"/>
              </a:rPr>
              <a:t>context</a:t>
            </a:r>
            <a:r>
              <a:rPr lang="en-US" dirty="0">
                <a:latin typeface="Courier New"/>
              </a:rPr>
              <a:t> </a:t>
            </a:r>
            <a:r>
              <a:rPr lang="en-US" dirty="0" err="1" smtClean="0">
                <a:latin typeface="Courier New"/>
              </a:rPr>
              <a:t>NewPerson</a:t>
            </a:r>
            <a:endParaRPr lang="en-US" dirty="0" smtClean="0">
              <a:latin typeface="Courier New"/>
            </a:endParaRPr>
          </a:p>
          <a:p>
            <a:r>
              <a:rPr lang="en-US" b="1" dirty="0" smtClean="0">
                <a:latin typeface="Courier New"/>
              </a:rPr>
              <a:t>   def</a:t>
            </a:r>
            <a:r>
              <a:rPr lang="en-US" dirty="0" smtClean="0">
                <a:latin typeface="Courier New"/>
              </a:rPr>
              <a:t> </a:t>
            </a:r>
            <a:r>
              <a:rPr lang="en-US" dirty="0" err="1">
                <a:latin typeface="Courier New"/>
              </a:rPr>
              <a:t>parents:TupleType(mother:Nperson</a:t>
            </a:r>
            <a:r>
              <a:rPr lang="en-US" dirty="0">
                <a:latin typeface="Courier New"/>
              </a:rPr>
              <a:t>, </a:t>
            </a:r>
            <a:r>
              <a:rPr lang="en-US" dirty="0" err="1">
                <a:latin typeface="Courier New"/>
              </a:rPr>
              <a:t>father:NPerson</a:t>
            </a:r>
            <a:r>
              <a:rPr lang="en-US" dirty="0">
                <a:latin typeface="Courier New"/>
              </a:rPr>
              <a:t>) =</a:t>
            </a:r>
            <a:endParaRPr lang="en-US" dirty="0" smtClean="0">
              <a:latin typeface="Courier New"/>
            </a:endParaRPr>
          </a:p>
          <a:p>
            <a:r>
              <a:rPr lang="en-US" dirty="0" smtClean="0">
                <a:latin typeface="Courier New"/>
              </a:rPr>
              <a:t>       </a:t>
            </a:r>
            <a:r>
              <a:rPr lang="en-US" dirty="0" err="1" smtClean="0">
                <a:latin typeface="Courier New"/>
              </a:rPr>
              <a:t>Tuple</a:t>
            </a:r>
            <a:r>
              <a:rPr lang="en-US" dirty="0" err="1">
                <a:latin typeface="Courier New"/>
              </a:rPr>
              <a:t>{mother</a:t>
            </a:r>
            <a:r>
              <a:rPr lang="en-US" dirty="0">
                <a:latin typeface="Courier New"/>
              </a:rPr>
              <a:t> = </a:t>
            </a:r>
            <a:r>
              <a:rPr lang="en-US" b="1" dirty="0" err="1">
                <a:latin typeface="Courier New"/>
              </a:rPr>
              <a:t>self</a:t>
            </a:r>
            <a:r>
              <a:rPr lang="en-US" dirty="0" err="1">
                <a:latin typeface="Courier New"/>
              </a:rPr>
              <a:t>.mother</a:t>
            </a:r>
            <a:r>
              <a:rPr lang="en-US" dirty="0">
                <a:latin typeface="Courier New"/>
              </a:rPr>
              <a:t>, father = </a:t>
            </a:r>
            <a:r>
              <a:rPr lang="en-US" b="1" dirty="0" err="1">
                <a:latin typeface="Courier New"/>
              </a:rPr>
              <a:t>self</a:t>
            </a:r>
            <a:r>
              <a:rPr lang="en-US" dirty="0" err="1">
                <a:latin typeface="Courier New"/>
              </a:rPr>
              <a:t>.father</a:t>
            </a:r>
            <a:r>
              <a:rPr lang="en-US" dirty="0" smtClean="0">
                <a:latin typeface="Courier New"/>
              </a:rPr>
              <a:t>}</a:t>
            </a:r>
          </a:p>
          <a:p>
            <a:endParaRPr lang="en-US" dirty="0" smtClean="0">
              <a:latin typeface="Courier New"/>
            </a:endParaRPr>
          </a:p>
          <a:p>
            <a:r>
              <a:rPr lang="en-US" dirty="0" smtClean="0">
                <a:latin typeface="Courier New"/>
              </a:rPr>
              <a:t>   </a:t>
            </a:r>
            <a:r>
              <a:rPr lang="en-US" b="1" dirty="0" smtClean="0">
                <a:latin typeface="Courier New"/>
              </a:rPr>
              <a:t>def</a:t>
            </a:r>
            <a:r>
              <a:rPr lang="en-US" dirty="0" smtClean="0">
                <a:latin typeface="Courier New"/>
              </a:rPr>
              <a:t> </a:t>
            </a:r>
            <a:r>
              <a:rPr lang="en-US" dirty="0" err="1">
                <a:latin typeface="Courier New"/>
              </a:rPr>
              <a:t>allAncestors:Sequence(TupleType(mother:Nperson</a:t>
            </a:r>
            <a:r>
              <a:rPr lang="en-US" dirty="0" smtClean="0">
                <a:latin typeface="Courier New"/>
              </a:rPr>
              <a:t>,</a:t>
            </a:r>
            <a:br>
              <a:rPr lang="en-US" dirty="0" smtClean="0">
                <a:latin typeface="Courier New"/>
              </a:rPr>
            </a:br>
            <a:r>
              <a:rPr lang="en-US" dirty="0" smtClean="0">
                <a:latin typeface="Courier New"/>
              </a:rPr>
              <a:t>       </a:t>
            </a:r>
            <a:r>
              <a:rPr lang="en-US" dirty="0" err="1" smtClean="0">
                <a:latin typeface="Courier New"/>
              </a:rPr>
              <a:t>father:NPerson</a:t>
            </a:r>
            <a:r>
              <a:rPr lang="en-US" dirty="0">
                <a:latin typeface="Courier New"/>
              </a:rPr>
              <a:t>))</a:t>
            </a:r>
            <a:r>
              <a:rPr lang="en-US" dirty="0" smtClean="0">
                <a:latin typeface="Courier New"/>
              </a:rPr>
              <a:t>= </a:t>
            </a:r>
            <a:r>
              <a:rPr lang="en-US" dirty="0" err="1" smtClean="0">
                <a:latin typeface="Courier New"/>
              </a:rPr>
              <a:t>Sequence</a:t>
            </a:r>
            <a:r>
              <a:rPr lang="en-US" dirty="0" err="1">
                <a:latin typeface="Courier New"/>
              </a:rPr>
              <a:t>{</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closure(i</a:t>
            </a:r>
            <a:r>
              <a:rPr lang="en-US" dirty="0">
                <a:latin typeface="Courier New"/>
              </a:rPr>
              <a:t> </a:t>
            </a:r>
            <a:r>
              <a:rPr lang="en-US" dirty="0" smtClean="0">
                <a:latin typeface="Courier New"/>
              </a:rPr>
              <a:t>|</a:t>
            </a:r>
            <a:br>
              <a:rPr lang="en-US" dirty="0" smtClean="0">
                <a:latin typeface="Courier New"/>
              </a:rPr>
            </a:br>
            <a:r>
              <a:rPr lang="en-US" dirty="0" smtClean="0">
                <a:latin typeface="Courier New"/>
              </a:rPr>
              <a:t>       </a:t>
            </a:r>
            <a:r>
              <a:rPr lang="en-US" dirty="0" err="1" smtClean="0">
                <a:latin typeface="Courier New"/>
              </a:rPr>
              <a:t>i.mother.parents</a:t>
            </a:r>
            <a:r>
              <a:rPr lang="en-US" dirty="0">
                <a:latin typeface="Courier New"/>
              </a:rPr>
              <a:t>, </a:t>
            </a:r>
            <a:r>
              <a:rPr lang="en-US" dirty="0" err="1">
                <a:latin typeface="Courier New"/>
              </a:rPr>
              <a:t>i.father.parents</a:t>
            </a:r>
            <a:r>
              <a:rPr lang="en-US" dirty="0">
                <a:latin typeface="Courier New"/>
              </a:rPr>
              <a:t>))-&gt;</a:t>
            </a:r>
            <a:r>
              <a:rPr lang="en-US" dirty="0" err="1">
                <a:latin typeface="Courier New"/>
              </a:rPr>
              <a:t>asSequence</a:t>
            </a:r>
            <a:r>
              <a:rPr lang="en-US" dirty="0">
                <a:latin typeface="Courier New"/>
              </a:rPr>
              <a:t>-</a:t>
            </a:r>
            <a:r>
              <a:rPr lang="en-US" dirty="0" smtClean="0">
                <a:latin typeface="Courier New"/>
              </a:rPr>
              <a:t>&gt;</a:t>
            </a:r>
            <a:br>
              <a:rPr lang="en-US" dirty="0" smtClean="0">
                <a:latin typeface="Courier New"/>
              </a:rPr>
            </a:br>
            <a:r>
              <a:rPr lang="en-US" dirty="0" smtClean="0">
                <a:latin typeface="Courier New"/>
              </a:rPr>
              <a:t>       </a:t>
            </a:r>
            <a:r>
              <a:rPr lang="en-US" dirty="0" err="1" smtClean="0">
                <a:latin typeface="Courier New"/>
              </a:rPr>
              <a:t>prepend</a:t>
            </a:r>
            <a:r>
              <a:rPr lang="en-US" dirty="0" err="1">
                <a:latin typeface="Courier New"/>
              </a:rPr>
              <a:t>(</a:t>
            </a:r>
            <a:r>
              <a:rPr lang="en-US" b="1" dirty="0" err="1">
                <a:latin typeface="Courier New"/>
              </a:rPr>
              <a:t>self</a:t>
            </a:r>
            <a:r>
              <a:rPr lang="en-US" dirty="0" err="1">
                <a:latin typeface="Courier New"/>
              </a:rPr>
              <a:t>.parents</a:t>
            </a:r>
            <a:r>
              <a:rPr lang="en-US" dirty="0">
                <a:latin typeface="Courier New"/>
              </a:rPr>
              <a:t>)</a:t>
            </a:r>
            <a:endParaRPr kumimoji="0" lang="en-US" u="none" strike="noStrike" kern="1200" cap="none" spc="0" normalizeH="0" baseline="0" noProof="0" dirty="0" smtClean="0">
              <a:ln>
                <a:noFill/>
              </a:ln>
              <a:solidFill>
                <a:schemeClr val="tx1"/>
              </a:solidFill>
              <a:effectLst/>
              <a:uLnTx/>
              <a:uFillTx/>
              <a:latin typeface="Courier New"/>
              <a:ea typeface="+mn-ea"/>
              <a:cs typeface="+mn-cs"/>
            </a:endParaRPr>
          </a:p>
        </p:txBody>
      </p:sp>
      <p:pic>
        <p:nvPicPr>
          <p:cNvPr id="8" name="Content Placeholder 7" descr="NewPerson.png"/>
          <p:cNvPicPr>
            <a:picLocks noGrp="1" noChangeAspect="1"/>
          </p:cNvPicPr>
          <p:nvPr>
            <p:ph idx="1"/>
          </p:nvPr>
        </p:nvPicPr>
        <p:blipFill>
          <a:blip r:embed="rId3"/>
          <a:srcRect l="-7614" r="-7614"/>
          <a:stretch>
            <a:fillRect/>
          </a:stretch>
        </p:blipFill>
        <p:spPr>
          <a:xfrm>
            <a:off x="2380097" y="1323624"/>
            <a:ext cx="4348698" cy="2391616"/>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r>
              <a:rPr lang="en-US" sz="3200" dirty="0" smtClean="0"/>
              <a:t/>
            </a:r>
            <a:br>
              <a:rPr lang="en-US" sz="3200" dirty="0" smtClean="0"/>
            </a:br>
            <a:r>
              <a:rPr lang="en-US" sz="2800" dirty="0" smtClean="0"/>
              <a:t>The result obtained when querying</a:t>
            </a:r>
            <a:r>
              <a:rPr lang="en-US" sz="2800" dirty="0" smtClean="0"/>
              <a:t> the </a:t>
            </a:r>
            <a:r>
              <a:rPr lang="en-US" sz="2800" dirty="0" err="1" smtClean="0"/>
              <a:t>NewPerson</a:t>
            </a:r>
            <a:r>
              <a:rPr lang="en-US" sz="2800" dirty="0" smtClean="0"/>
              <a:t> tree</a:t>
            </a:r>
            <a:endParaRPr lang="en-US" sz="3200" dirty="0"/>
          </a:p>
        </p:txBody>
      </p:sp>
      <p:pic>
        <p:nvPicPr>
          <p:cNvPr id="10" name="Content Placeholder 9" descr="npclosure (1).png"/>
          <p:cNvPicPr>
            <a:picLocks noGrp="1" noChangeAspect="1"/>
          </p:cNvPicPr>
          <p:nvPr>
            <p:ph idx="1"/>
          </p:nvPr>
        </p:nvPicPr>
        <p:blipFill>
          <a:blip r:embed="rId3"/>
          <a:srcRect t="-4384" b="-4384"/>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6481" cy="1143000"/>
          </a:xfrm>
        </p:spPr>
        <p:txBody>
          <a:bodyPr>
            <a:noAutofit/>
          </a:bodyPr>
          <a:lstStyle/>
          <a:p>
            <a:pPr algn="l"/>
            <a:r>
              <a:rPr lang="en-US" sz="3200" dirty="0" smtClean="0"/>
              <a:t>Teaching Software Modeling by Using Constraints</a:t>
            </a:r>
            <a:r>
              <a:rPr lang="en-US" sz="3200" dirty="0" smtClean="0"/>
              <a:t/>
            </a:r>
            <a:br>
              <a:rPr lang="en-US" sz="3200" dirty="0" smtClean="0"/>
            </a:br>
            <a:r>
              <a:rPr lang="en-US" sz="3200" dirty="0" smtClean="0"/>
              <a:t>Conclusion</a:t>
            </a:r>
            <a:endParaRPr lang="en-US" sz="3200" dirty="0"/>
          </a:p>
        </p:txBody>
      </p:sp>
      <p:sp>
        <p:nvSpPr>
          <p:cNvPr id="3" name="Content Placeholder 2"/>
          <p:cNvSpPr>
            <a:spLocks noGrp="1"/>
          </p:cNvSpPr>
          <p:nvPr>
            <p:ph idx="1"/>
          </p:nvPr>
        </p:nvSpPr>
        <p:spPr/>
        <p:txBody>
          <a:bodyPr>
            <a:normAutofit fontScale="92500"/>
          </a:bodyPr>
          <a:lstStyle/>
          <a:p>
            <a:r>
              <a:rPr lang="en-US" sz="2400" dirty="0" smtClean="0"/>
              <a:t>Complementing model specification with constraints is crucial.  This supports:</a:t>
            </a:r>
          </a:p>
          <a:p>
            <a:pPr marL="522000" indent="-162000">
              <a:buFont typeface="Courier New"/>
              <a:buChar char="o"/>
            </a:pPr>
            <a:r>
              <a:rPr lang="en-US" sz="2400" dirty="0" smtClean="0"/>
              <a:t> a rigorous model description and</a:t>
            </a:r>
          </a:p>
          <a:p>
            <a:pPr marL="522000" indent="-162000">
              <a:buFont typeface="Courier New"/>
              <a:buChar char="o"/>
            </a:pPr>
            <a:r>
              <a:rPr lang="en-US" sz="2400" dirty="0" smtClean="0"/>
              <a:t> detection of unwanted model instantiation</a:t>
            </a:r>
            <a:endParaRPr lang="en-US" sz="2400" dirty="0" smtClean="0"/>
          </a:p>
          <a:p>
            <a:r>
              <a:rPr lang="en-US" sz="2400" dirty="0" smtClean="0"/>
              <a:t>Conformance </a:t>
            </a:r>
            <a:r>
              <a:rPr lang="en-US" sz="2400" dirty="0" smtClean="0"/>
              <a:t>with </a:t>
            </a:r>
            <a:r>
              <a:rPr lang="en-US" sz="2400" dirty="0" smtClean="0"/>
              <a:t>requirements is the </a:t>
            </a:r>
            <a:r>
              <a:rPr lang="en-US" sz="2400" dirty="0" smtClean="0"/>
              <a:t>first criterion quality criterion in constraint specification</a:t>
            </a:r>
          </a:p>
          <a:p>
            <a:pPr marL="612000" indent="-252000">
              <a:buFont typeface="Courier New"/>
              <a:buChar char="o"/>
            </a:pPr>
            <a:r>
              <a:rPr lang="en-US" sz="2400" dirty="0" smtClean="0"/>
              <a:t>This requires a thorough understanding of the problem and problem domain</a:t>
            </a:r>
            <a:endParaRPr lang="en-US" sz="2400" dirty="0" smtClean="0"/>
          </a:p>
          <a:p>
            <a:r>
              <a:rPr lang="en-US" sz="2400" dirty="0" smtClean="0"/>
              <a:t>Abstraction is the first principle that have to be applied when modeling </a:t>
            </a:r>
            <a:r>
              <a:rPr lang="en-US" sz="2400" dirty="0" smtClean="0"/>
              <a:t>because identify the main concepts to </a:t>
            </a:r>
            <a:r>
              <a:rPr lang="en-US" sz="2400" dirty="0" smtClean="0"/>
              <a:t>use</a:t>
            </a:r>
            <a:endParaRPr lang="en-US" sz="2400" dirty="0" smtClean="0"/>
          </a:p>
          <a:p>
            <a:r>
              <a:rPr lang="en-US" sz="2400" dirty="0" smtClean="0"/>
              <a:t>Identifying and specifying constraints follow abstraction because restricts on relationships between concepts and on their values</a:t>
            </a:r>
          </a:p>
          <a:p>
            <a:pPr marL="432000"/>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6481" cy="1143000"/>
          </a:xfrm>
        </p:spPr>
        <p:txBody>
          <a:bodyPr>
            <a:noAutofit/>
          </a:bodyPr>
          <a:lstStyle/>
          <a:p>
            <a:pPr algn="l"/>
            <a:r>
              <a:rPr lang="en-US" sz="3200" dirty="0" smtClean="0"/>
              <a:t>Teaching Software Modeling by Using Constraints</a:t>
            </a:r>
            <a:r>
              <a:rPr lang="en-US" sz="3200" dirty="0" smtClean="0"/>
              <a:t/>
            </a:r>
            <a:br>
              <a:rPr lang="en-US" sz="3200" dirty="0" smtClean="0"/>
            </a:br>
            <a:r>
              <a:rPr lang="en-US" sz="3200" dirty="0" smtClean="0"/>
              <a:t>Conclusion_2</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The main attitude in specifying  constraints is the rigor</a:t>
            </a:r>
          </a:p>
          <a:p>
            <a:r>
              <a:rPr lang="en-US" sz="2400" dirty="0" smtClean="0"/>
              <a:t>In our opinion,  hastiness is the main enemy in the constraint specification process</a:t>
            </a:r>
          </a:p>
          <a:p>
            <a:r>
              <a:rPr lang="en-US" sz="2400" dirty="0" smtClean="0"/>
              <a:t>The quality of constraint specification includes also different other criteria</a:t>
            </a:r>
          </a:p>
          <a:p>
            <a:r>
              <a:rPr lang="en-US" sz="2400" dirty="0" smtClean="0"/>
              <a:t>Requirements have to include the description  of the intended usage of the system</a:t>
            </a:r>
          </a:p>
          <a:p>
            <a:r>
              <a:rPr lang="en-US" sz="2400" dirty="0" smtClean="0"/>
              <a:t>The constraints role is to support a better quality of the model</a:t>
            </a:r>
          </a:p>
          <a:p>
            <a:r>
              <a:rPr lang="en-US" sz="2400" dirty="0" smtClean="0"/>
              <a:t>When judging the quality of the model, all descriptions including constraints must be considered</a:t>
            </a:r>
            <a:endParaRPr lang="en-US" sz="2400" dirty="0" smtClean="0"/>
          </a:p>
          <a:p>
            <a:r>
              <a:rPr lang="en-US" sz="2400" dirty="0" smtClean="0"/>
              <a:t>Choosing the most appropriate model, supposes </a:t>
            </a:r>
            <a:r>
              <a:rPr lang="en-US" sz="2400" dirty="0" smtClean="0"/>
              <a:t>analyzing many proposals</a:t>
            </a:r>
            <a:endParaRPr lang="en-US" sz="2400" dirty="0" smtClean="0"/>
          </a:p>
          <a:p>
            <a:pPr marL="432000"/>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6481" cy="1143000"/>
          </a:xfrm>
        </p:spPr>
        <p:txBody>
          <a:bodyPr>
            <a:noAutofit/>
          </a:bodyPr>
          <a:lstStyle/>
          <a:p>
            <a:pPr algn="l"/>
            <a:r>
              <a:rPr lang="en-US" sz="3200" dirty="0" smtClean="0"/>
              <a:t>Teaching Software Modeling by Using Constraints</a:t>
            </a:r>
            <a:br>
              <a:rPr lang="en-US" sz="3200" dirty="0" smtClean="0"/>
            </a:br>
            <a:r>
              <a:rPr lang="en-US" sz="3200" dirty="0" smtClean="0"/>
              <a:t>Motivation</a:t>
            </a:r>
            <a:endParaRPr lang="en-US" sz="3200" dirty="0"/>
          </a:p>
        </p:txBody>
      </p:sp>
      <p:sp>
        <p:nvSpPr>
          <p:cNvPr id="3" name="Content Placeholder 2"/>
          <p:cNvSpPr>
            <a:spLocks noGrp="1"/>
          </p:cNvSpPr>
          <p:nvPr>
            <p:ph idx="1"/>
          </p:nvPr>
        </p:nvSpPr>
        <p:spPr/>
        <p:txBody>
          <a:bodyPr>
            <a:normAutofit/>
          </a:bodyPr>
          <a:lstStyle/>
          <a:p>
            <a:r>
              <a:rPr lang="en-US" sz="2400" dirty="0" smtClean="0"/>
              <a:t>MDE </a:t>
            </a:r>
            <a:r>
              <a:rPr lang="en-US" sz="2400" dirty="0"/>
              <a:t>technologies requires </a:t>
            </a:r>
            <a:r>
              <a:rPr lang="en-US" sz="2400" b="1" dirty="0"/>
              <a:t>a</a:t>
            </a:r>
            <a:r>
              <a:rPr lang="en-US" sz="2400" b="1" dirty="0" smtClean="0"/>
              <a:t> clear </a:t>
            </a:r>
            <a:r>
              <a:rPr lang="en-US" sz="2400" b="1" dirty="0"/>
              <a:t>and complete</a:t>
            </a:r>
            <a:r>
              <a:rPr lang="en-US" sz="2400" b="1" dirty="0" smtClean="0"/>
              <a:t> model specification</a:t>
            </a:r>
            <a:endParaRPr lang="en-US" sz="2400" dirty="0" smtClean="0"/>
          </a:p>
          <a:p>
            <a:r>
              <a:rPr lang="en-US" sz="2400" dirty="0" smtClean="0"/>
              <a:t>Design by Contracts </a:t>
            </a:r>
            <a:r>
              <a:rPr lang="en-US" sz="2400" b="1" dirty="0" smtClean="0"/>
              <a:t>supports </a:t>
            </a:r>
            <a:r>
              <a:rPr lang="en-US" sz="2400" dirty="0" smtClean="0"/>
              <a:t>producing rigorous models</a:t>
            </a:r>
          </a:p>
          <a:p>
            <a:r>
              <a:rPr lang="en-US" sz="2400" dirty="0" smtClean="0"/>
              <a:t>Using this technique is not so widespread as expected</a:t>
            </a:r>
          </a:p>
          <a:p>
            <a:pPr marL="522000">
              <a:buFont typeface="Courier New"/>
              <a:buChar char="o"/>
            </a:pPr>
            <a:r>
              <a:rPr lang="en-US" sz="2400" dirty="0" smtClean="0"/>
              <a:t>this state of facts was caused by different rationales</a:t>
            </a:r>
          </a:p>
          <a:p>
            <a:pPr marL="612000" indent="-252000">
              <a:buFont typeface="Courier New"/>
              <a:buChar char="o"/>
            </a:pPr>
            <a:r>
              <a:rPr lang="en-US" sz="2400" dirty="0" smtClean="0"/>
              <a:t>people are not yet convinced about the advantages that can be obtained</a:t>
            </a:r>
          </a:p>
          <a:p>
            <a:pPr marL="792000" indent="-162000">
              <a:buFont typeface="Courier New"/>
              <a:buChar char="o"/>
            </a:pPr>
            <a:r>
              <a:rPr lang="en-US" sz="2400" dirty="0" smtClean="0"/>
              <a:t>=&gt; they should be motivated about using constraints</a:t>
            </a:r>
            <a:endParaRPr lang="en-US" sz="2400" dirty="0" smtClean="0"/>
          </a:p>
          <a:p>
            <a:pPr marL="792000" indent="-162000">
              <a:buFont typeface="Courier New"/>
              <a:buChar char="o"/>
            </a:pPr>
            <a:r>
              <a:rPr lang="en-US" sz="2400" dirty="0" smtClean="0"/>
              <a:t>this </a:t>
            </a:r>
            <a:r>
              <a:rPr lang="en-US" sz="2400" dirty="0" smtClean="0"/>
              <a:t>shape their mentality</a:t>
            </a:r>
          </a:p>
          <a:p>
            <a:pPr marL="612000"/>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9362" cy="1143000"/>
          </a:xfrm>
        </p:spPr>
        <p:txBody>
          <a:bodyPr>
            <a:noAutofit/>
          </a:bodyPr>
          <a:lstStyle/>
          <a:p>
            <a:pPr algn="l"/>
            <a:r>
              <a:rPr lang="en-US" sz="3200" dirty="0" smtClean="0"/>
              <a:t>Teaching Software Modeling by Using Constraints</a:t>
            </a:r>
            <a:br>
              <a:rPr lang="en-US" sz="3200" dirty="0" smtClean="0"/>
            </a:br>
            <a:r>
              <a:rPr lang="en-US" sz="3200" dirty="0" smtClean="0"/>
              <a:t>Our proposal</a:t>
            </a:r>
            <a:endParaRPr lang="en-US" sz="3200" dirty="0"/>
          </a:p>
        </p:txBody>
      </p:sp>
      <p:sp>
        <p:nvSpPr>
          <p:cNvPr id="3" name="Content Placeholder 2"/>
          <p:cNvSpPr>
            <a:spLocks noGrp="1"/>
          </p:cNvSpPr>
          <p:nvPr>
            <p:ph idx="1"/>
          </p:nvPr>
        </p:nvSpPr>
        <p:spPr>
          <a:xfrm>
            <a:off x="457200" y="1600200"/>
            <a:ext cx="8229600" cy="4750065"/>
          </a:xfrm>
        </p:spPr>
        <p:txBody>
          <a:bodyPr>
            <a:normAutofit fontScale="92500" lnSpcReduction="10000"/>
          </a:bodyPr>
          <a:lstStyle/>
          <a:p>
            <a:r>
              <a:rPr lang="en-US" sz="2400" dirty="0" smtClean="0"/>
              <a:t>To prove the </a:t>
            </a:r>
            <a:r>
              <a:rPr lang="en-US" sz="2400" dirty="0"/>
              <a:t>necessity of employing </a:t>
            </a:r>
            <a:r>
              <a:rPr lang="en-US" sz="2400" dirty="0" smtClean="0"/>
              <a:t>constraints, </a:t>
            </a:r>
            <a:r>
              <a:rPr lang="en-US" sz="2400" dirty="0"/>
              <a:t>by means of relevant </a:t>
            </a:r>
            <a:r>
              <a:rPr lang="en-US" sz="2400" dirty="0" smtClean="0"/>
              <a:t>examples</a:t>
            </a:r>
          </a:p>
          <a:p>
            <a:r>
              <a:rPr lang="en-US" sz="2400" dirty="0" smtClean="0"/>
              <a:t>To presents best principles &amp;</a:t>
            </a:r>
          </a:p>
          <a:p>
            <a:r>
              <a:rPr lang="en-US" sz="2400" dirty="0" smtClean="0"/>
              <a:t>valid </a:t>
            </a:r>
            <a:r>
              <a:rPr lang="en-US" sz="2400" dirty="0" smtClean="0"/>
              <a:t>practices</a:t>
            </a:r>
            <a:r>
              <a:rPr lang="en-US" sz="2400" dirty="0" smtClean="0"/>
              <a:t> for specifying constraints</a:t>
            </a:r>
          </a:p>
          <a:p>
            <a:pPr>
              <a:buFont typeface="Wingdings" charset="2"/>
              <a:buChar char="Ø"/>
            </a:pPr>
            <a:r>
              <a:rPr lang="en-US" sz="2400" dirty="0" smtClean="0"/>
              <a:t>Our approach is focused on the:</a:t>
            </a:r>
          </a:p>
          <a:p>
            <a:pPr marL="612000" indent="-342000">
              <a:buFont typeface="Wingdings" charset="2"/>
              <a:buChar char="ü"/>
            </a:pPr>
            <a:r>
              <a:rPr lang="en-US" sz="2400" dirty="0" smtClean="0"/>
              <a:t>role of complete  and unequivocal requirements,</a:t>
            </a:r>
          </a:p>
          <a:p>
            <a:pPr marL="612000" indent="-342000">
              <a:buFont typeface="Wingdings" charset="2"/>
              <a:buChar char="ü"/>
            </a:pPr>
            <a:r>
              <a:rPr lang="en-US" sz="2400" dirty="0" smtClean="0"/>
              <a:t>importance of the rigor in specifying constraints,</a:t>
            </a:r>
          </a:p>
          <a:p>
            <a:pPr marL="612000" indent="-342000">
              <a:buFont typeface="Wingdings" charset="2"/>
              <a:buChar char="ü"/>
            </a:pPr>
            <a:r>
              <a:rPr lang="en-US" sz="2400" dirty="0" smtClean="0"/>
              <a:t>specification process that supports the return in earlier phases, including </a:t>
            </a:r>
            <a:r>
              <a:rPr lang="en-US" sz="2400" dirty="0" smtClean="0"/>
              <a:t>requirements</a:t>
            </a:r>
          </a:p>
          <a:p>
            <a:pPr marL="342000" indent="-342000">
              <a:buFont typeface="Wingdings" charset="2"/>
              <a:buChar char="Ø"/>
            </a:pPr>
            <a:r>
              <a:rPr lang="en-US" sz="2400" dirty="0" smtClean="0"/>
              <a:t>And highlights on the:</a:t>
            </a:r>
            <a:endParaRPr lang="en-US" sz="2400" dirty="0" smtClean="0"/>
          </a:p>
          <a:p>
            <a:pPr marL="612000" indent="-342000">
              <a:buFont typeface="Wingdings" charset="2"/>
              <a:buChar char="ü"/>
            </a:pPr>
            <a:r>
              <a:rPr lang="en-US" sz="2400" dirty="0" smtClean="0"/>
              <a:t>conformance between requirements &amp; specifications,</a:t>
            </a:r>
          </a:p>
          <a:p>
            <a:pPr marL="612000" indent="-342000">
              <a:buFont typeface="Wingdings" charset="2"/>
              <a:buChar char="ü"/>
            </a:pPr>
            <a:r>
              <a:rPr lang="en-US" sz="2400" dirty="0" smtClean="0"/>
              <a:t>importance of choosing a design model from different proposals,</a:t>
            </a:r>
          </a:p>
          <a:p>
            <a:pPr marL="612000" indent="-342000">
              <a:buFont typeface="Wingdings" charset="2"/>
              <a:buChar char="ü"/>
            </a:pPr>
            <a:r>
              <a:rPr lang="en-US" sz="2400" dirty="0" smtClean="0"/>
              <a:t>need of  testing specifications by using snapshot</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3200" dirty="0" smtClean="0"/>
              <a:t>OCL </a:t>
            </a:r>
            <a:r>
              <a:rPr lang="en-US" sz="3200" dirty="0" smtClean="0"/>
              <a:t>specifications – state of facts</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very good books, articles and slides about OCL:   Warmer, </a:t>
            </a:r>
            <a:r>
              <a:rPr lang="en-US" dirty="0" err="1" smtClean="0"/>
              <a:t>Gogolla</a:t>
            </a:r>
            <a:r>
              <a:rPr lang="en-US" dirty="0" smtClean="0"/>
              <a:t>, Hussmann, Demuth, Atkinson, etc</a:t>
            </a:r>
          </a:p>
          <a:p>
            <a:r>
              <a:rPr lang="en-US" dirty="0" smtClean="0"/>
              <a:t>many OCL examples (including the UML static semantics specification) are hasty, </a:t>
            </a:r>
          </a:p>
          <a:p>
            <a:r>
              <a:rPr lang="en-US" dirty="0" smtClean="0"/>
              <a:t>avoiding hasty specification through some best practice &amp; principles</a:t>
            </a:r>
          </a:p>
          <a:p>
            <a:pPr>
              <a:buFont typeface="Wingdings" charset="2"/>
              <a:buChar char="Ø"/>
            </a:pPr>
            <a:r>
              <a:rPr lang="en-US" dirty="0" smtClean="0"/>
              <a:t>Aspects related to OCL specs</a:t>
            </a:r>
          </a:p>
          <a:p>
            <a:pPr marL="612000" lvl="0">
              <a:buFont typeface="Wingdings" charset="2"/>
              <a:buChar char="ü"/>
            </a:pPr>
            <a:r>
              <a:rPr lang="en-US" dirty="0"/>
              <a:t>usefulness of information</a:t>
            </a:r>
            <a:r>
              <a:rPr lang="en-US" dirty="0" smtClean="0"/>
              <a:t> when </a:t>
            </a:r>
            <a:r>
              <a:rPr lang="en-US" dirty="0"/>
              <a:t>constraints are broken</a:t>
            </a:r>
          </a:p>
          <a:p>
            <a:pPr marL="612000" lvl="0">
              <a:buFont typeface="Wingdings" charset="2"/>
              <a:buChar char="ü"/>
            </a:pPr>
            <a:r>
              <a:rPr lang="en-US" dirty="0"/>
              <a:t>intelligibility and</a:t>
            </a:r>
            <a:r>
              <a:rPr lang="en-US" dirty="0" smtClean="0"/>
              <a:t> suggestiveness </a:t>
            </a:r>
            <a:r>
              <a:rPr lang="en-US" dirty="0"/>
              <a:t>of </a:t>
            </a:r>
            <a:r>
              <a:rPr lang="en-US" dirty="0" smtClean="0"/>
              <a:t>specification</a:t>
            </a:r>
          </a:p>
          <a:p>
            <a:pPr marL="612000" lvl="0">
              <a:buFont typeface="Wingdings" charset="2"/>
              <a:buChar char="ü"/>
            </a:pPr>
            <a:r>
              <a:rPr lang="en-US" dirty="0" smtClean="0"/>
              <a:t>use </a:t>
            </a:r>
            <a:r>
              <a:rPr lang="en-US" dirty="0"/>
              <a:t>of constraint specification </a:t>
            </a:r>
            <a:r>
              <a:rPr lang="en-US" dirty="0" smtClean="0"/>
              <a:t>patterns</a:t>
            </a:r>
          </a:p>
          <a:p>
            <a:pPr marL="612000" lvl="0">
              <a:buFont typeface="Wingdings" charset="2"/>
              <a:buChar char="ü"/>
            </a:pPr>
            <a:r>
              <a:rPr lang="en-US" dirty="0" smtClean="0"/>
              <a:t>conformity </a:t>
            </a:r>
            <a:r>
              <a:rPr lang="en-US" dirty="0"/>
              <a:t>between evaluation </a:t>
            </a:r>
            <a:r>
              <a:rPr lang="en-US" dirty="0" smtClean="0"/>
              <a:t>of constraints specified:</a:t>
            </a:r>
            <a:endParaRPr lang="en-US" dirty="0" smtClean="0"/>
          </a:p>
          <a:p>
            <a:pPr marL="882000" lvl="0">
              <a:buFont typeface="Courier New"/>
              <a:buChar char="o"/>
            </a:pPr>
            <a:r>
              <a:rPr lang="en-US" dirty="0" smtClean="0"/>
              <a:t>in OCL and</a:t>
            </a:r>
          </a:p>
          <a:p>
            <a:pPr marL="882000" lvl="0">
              <a:buFont typeface="Courier New"/>
              <a:buChar char="o"/>
            </a:pPr>
            <a:r>
              <a:rPr lang="en-US" dirty="0" smtClean="0"/>
              <a:t>in programming languages (generated from specs)</a:t>
            </a:r>
          </a:p>
          <a:p>
            <a:pPr marL="612000" lvl="0">
              <a:buFont typeface="Wingdings" charset="2"/>
              <a:buChar char="ü"/>
            </a:pPr>
            <a:r>
              <a:rPr lang="en-US" dirty="0" smtClean="0"/>
              <a:t>the </a:t>
            </a:r>
            <a:r>
              <a:rPr lang="en-US" dirty="0" smtClean="0"/>
              <a:t>independence  of the results obtained from the OCL tools used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2667" dirty="0" smtClean="0"/>
              <a:t>Modeling requires </a:t>
            </a:r>
            <a:r>
              <a:rPr lang="en-US" sz="2667" b="1" dirty="0" smtClean="0"/>
              <a:t>understanding the </a:t>
            </a:r>
            <a:r>
              <a:rPr lang="en-US" sz="2667" b="1" dirty="0" smtClean="0"/>
              <a:t>problem and the problem domain</a:t>
            </a:r>
            <a:endParaRPr lang="en-US" sz="2667" b="1" dirty="0"/>
          </a:p>
        </p:txBody>
      </p:sp>
      <p:sp>
        <p:nvSpPr>
          <p:cNvPr id="3" name="Content Placeholder 2"/>
          <p:cNvSpPr>
            <a:spLocks noGrp="1"/>
          </p:cNvSpPr>
          <p:nvPr>
            <p:ph idx="1"/>
          </p:nvPr>
        </p:nvSpPr>
        <p:spPr>
          <a:xfrm>
            <a:off x="457200" y="1661727"/>
            <a:ext cx="8229600" cy="935589"/>
          </a:xfrm>
        </p:spPr>
        <p:txBody>
          <a:bodyPr>
            <a:normAutofit fontScale="70000" lnSpcReduction="20000"/>
          </a:bodyPr>
          <a:lstStyle/>
          <a:p>
            <a:r>
              <a:rPr lang="en-US" dirty="0" smtClean="0"/>
              <a:t>“… the </a:t>
            </a:r>
            <a:r>
              <a:rPr lang="en-US" dirty="0"/>
              <a:t>library offers a subscription to each person employed in an associated company. In this case, </a:t>
            </a:r>
            <a:r>
              <a:rPr lang="en-US" u="sng" dirty="0">
                <a:uFill>
                  <a:solidFill>
                    <a:srgbClr val="FF0000"/>
                  </a:solidFill>
                </a:uFill>
              </a:rPr>
              <a:t>the employee does not have a contract with the library but with the society he works for, instead</a:t>
            </a:r>
            <a:r>
              <a:rPr lang="en-US" dirty="0" smtClean="0"/>
              <a:t>.</a:t>
            </a:r>
            <a:r>
              <a:rPr lang="en-US" dirty="0" smtClean="0"/>
              <a:t>”</a:t>
            </a:r>
          </a:p>
        </p:txBody>
      </p:sp>
      <p:pic>
        <p:nvPicPr>
          <p:cNvPr id="4" name="Picture 3" descr="Tod_img10.jpg"/>
          <p:cNvPicPr>
            <a:picLocks noChangeAspect="1"/>
          </p:cNvPicPr>
          <p:nvPr/>
        </p:nvPicPr>
        <p:blipFill>
          <a:blip r:embed="rId3"/>
          <a:stretch>
            <a:fillRect/>
          </a:stretch>
        </p:blipFill>
        <p:spPr>
          <a:xfrm>
            <a:off x="1403691" y="2745277"/>
            <a:ext cx="6147187" cy="357964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11" dirty="0" smtClean="0"/>
              <a:t>Teaching Software Modeling by Using Constraints</a:t>
            </a:r>
            <a:r>
              <a:rPr lang="en-US" sz="3200" dirty="0" smtClean="0"/>
              <a:t/>
            </a:r>
            <a:br>
              <a:rPr lang="en-US" sz="3200" dirty="0" smtClean="0"/>
            </a:br>
            <a:r>
              <a:rPr lang="en-US" sz="2667" dirty="0" smtClean="0"/>
              <a:t>Understanding</a:t>
            </a:r>
            <a:r>
              <a:rPr lang="en-US" sz="2667" dirty="0" smtClean="0"/>
              <a:t> the concepts and </a:t>
            </a:r>
            <a:r>
              <a:rPr lang="en-US" sz="2667" dirty="0" smtClean="0"/>
              <a:t>improving</a:t>
            </a:r>
            <a:r>
              <a:rPr lang="en-US" sz="2667" dirty="0" smtClean="0"/>
              <a:t> the requirements</a:t>
            </a:r>
            <a:endParaRPr lang="en-US" sz="2667" dirty="0"/>
          </a:p>
        </p:txBody>
      </p:sp>
      <p:sp>
        <p:nvSpPr>
          <p:cNvPr id="3" name="Content Placeholder 2"/>
          <p:cNvSpPr>
            <a:spLocks noGrp="1"/>
          </p:cNvSpPr>
          <p:nvPr>
            <p:ph idx="1"/>
          </p:nvPr>
        </p:nvSpPr>
        <p:spPr>
          <a:xfrm>
            <a:off x="457200" y="1548008"/>
            <a:ext cx="8229600" cy="625957"/>
          </a:xfrm>
        </p:spPr>
        <p:txBody>
          <a:bodyPr>
            <a:normAutofit fontScale="85000" lnSpcReduction="10000"/>
          </a:bodyPr>
          <a:lstStyle/>
          <a:p>
            <a:r>
              <a:rPr lang="en-US" dirty="0" smtClean="0"/>
              <a:t>snapshots must clarify requirements and the model</a:t>
            </a:r>
          </a:p>
          <a:p>
            <a:endParaRPr lang="en-US" dirty="0"/>
          </a:p>
        </p:txBody>
      </p:sp>
      <p:pic>
        <p:nvPicPr>
          <p:cNvPr id="5" name="Picture 4" descr="Tod_img12.jpg"/>
          <p:cNvPicPr>
            <a:picLocks noChangeAspect="1"/>
          </p:cNvPicPr>
          <p:nvPr/>
        </p:nvPicPr>
        <p:blipFill>
          <a:blip r:embed="rId3"/>
          <a:stretch>
            <a:fillRect/>
          </a:stretch>
        </p:blipFill>
        <p:spPr>
          <a:xfrm>
            <a:off x="970072" y="2345594"/>
            <a:ext cx="7366000" cy="2631641"/>
          </a:xfrm>
          <a:prstGeom prst="rect">
            <a:avLst/>
          </a:prstGeom>
        </p:spPr>
      </p:pic>
      <p:sp>
        <p:nvSpPr>
          <p:cNvPr id="6" name="Rectangle 5"/>
          <p:cNvSpPr/>
          <p:nvPr/>
        </p:nvSpPr>
        <p:spPr>
          <a:xfrm>
            <a:off x="795000" y="5109804"/>
            <a:ext cx="7905743" cy="830997"/>
          </a:xfrm>
          <a:prstGeom prst="rect">
            <a:avLst/>
          </a:prstGeom>
        </p:spPr>
        <p:txBody>
          <a:bodyPr wrap="square">
            <a:spAutoFit/>
          </a:bodyPr>
          <a:lstStyle/>
          <a:p>
            <a:r>
              <a:rPr lang="en-US" sz="1600" b="1" dirty="0">
                <a:latin typeface="Courier New"/>
              </a:rPr>
              <a:t>c</a:t>
            </a:r>
            <a:r>
              <a:rPr lang="en-US" sz="1600" b="1" dirty="0" smtClean="0">
                <a:latin typeface="Courier New"/>
              </a:rPr>
              <a:t>ontext </a:t>
            </a:r>
            <a:r>
              <a:rPr lang="en-US" sz="1600" dirty="0" smtClean="0">
                <a:latin typeface="Courier New"/>
              </a:rPr>
              <a:t>User</a:t>
            </a:r>
          </a:p>
          <a:p>
            <a:r>
              <a:rPr lang="en-US" sz="1600" b="1" dirty="0" smtClean="0">
                <a:latin typeface="Courier New"/>
              </a:rPr>
              <a:t>   inv</a:t>
            </a:r>
            <a:r>
              <a:rPr lang="en-US" sz="1600" dirty="0" smtClean="0">
                <a:latin typeface="Courier New"/>
              </a:rPr>
              <a:t> </a:t>
            </a:r>
            <a:r>
              <a:rPr lang="en-US" sz="1600" dirty="0" err="1" smtClean="0">
                <a:latin typeface="Courier New"/>
              </a:rPr>
              <a:t>TodConstraint</a:t>
            </a:r>
            <a:r>
              <a:rPr lang="en-US" sz="1600" dirty="0" smtClean="0">
                <a:latin typeface="Courier New"/>
              </a:rPr>
              <a:t>:</a:t>
            </a:r>
          </a:p>
          <a:p>
            <a:r>
              <a:rPr lang="en-US" sz="1600" b="1" dirty="0" smtClean="0">
                <a:latin typeface="Courier New"/>
              </a:rPr>
              <a:t>      </a:t>
            </a:r>
            <a:r>
              <a:rPr lang="en-US" sz="1600" b="1" dirty="0" err="1" smtClean="0">
                <a:latin typeface="Courier New"/>
              </a:rPr>
              <a:t>self</a:t>
            </a:r>
            <a:r>
              <a:rPr lang="en-US" sz="1600" dirty="0" err="1" smtClean="0">
                <a:latin typeface="Courier New"/>
              </a:rPr>
              <a:t>.contract</a:t>
            </a:r>
            <a:r>
              <a:rPr lang="en-US" sz="1600" dirty="0" smtClean="0">
                <a:latin typeface="Courier New"/>
              </a:rPr>
              <a:t>-</a:t>
            </a:r>
            <a:r>
              <a:rPr lang="en-US" sz="1600" dirty="0">
                <a:latin typeface="Courier New"/>
              </a:rPr>
              <a:t>&gt;</a:t>
            </a:r>
            <a:r>
              <a:rPr lang="en-US" sz="1600" dirty="0" err="1" smtClean="0">
                <a:latin typeface="Courier New"/>
              </a:rPr>
              <a:t>notEmpty</a:t>
            </a:r>
            <a:r>
              <a:rPr lang="en-US" sz="1600" dirty="0" smtClean="0">
                <a:latin typeface="Courier New"/>
              </a:rPr>
              <a:t>() </a:t>
            </a:r>
            <a:r>
              <a:rPr lang="en-US" sz="1600" b="1" dirty="0" err="1" smtClean="0">
                <a:latin typeface="Courier New"/>
              </a:rPr>
              <a:t>xor</a:t>
            </a:r>
            <a:r>
              <a:rPr lang="en-US" sz="1600" dirty="0" smtClean="0">
                <a:latin typeface="Courier New"/>
              </a:rPr>
              <a:t> </a:t>
            </a:r>
            <a:r>
              <a:rPr lang="en-US" sz="1600" dirty="0" err="1" smtClean="0">
                <a:latin typeface="Courier New"/>
              </a:rPr>
              <a:t>self.company</a:t>
            </a:r>
            <a:r>
              <a:rPr lang="en-US" sz="1600" dirty="0" smtClean="0">
                <a:latin typeface="Courier New"/>
              </a:rPr>
              <a:t> &lt;&gt; null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111" dirty="0" smtClean="0"/>
              <a:t>Teaching Software Modeling by Using Constraints</a:t>
            </a:r>
            <a:r>
              <a:rPr lang="en-US" sz="3200" dirty="0" smtClean="0"/>
              <a:t/>
            </a:r>
            <a:br>
              <a:rPr lang="en-US" sz="3200" dirty="0" smtClean="0"/>
            </a:br>
            <a:r>
              <a:rPr lang="en-US" sz="2667" dirty="0" smtClean="0"/>
              <a:t>Using suggestive  snapshots to test specifications</a:t>
            </a:r>
            <a:endParaRPr lang="en-US" sz="2667" dirty="0"/>
          </a:p>
        </p:txBody>
      </p:sp>
      <p:sp>
        <p:nvSpPr>
          <p:cNvPr id="3" name="Content Placeholder 2"/>
          <p:cNvSpPr>
            <a:spLocks noGrp="1"/>
          </p:cNvSpPr>
          <p:nvPr>
            <p:ph idx="1"/>
          </p:nvPr>
        </p:nvSpPr>
        <p:spPr>
          <a:xfrm>
            <a:off x="457200" y="1426417"/>
            <a:ext cx="8229600" cy="872951"/>
          </a:xfrm>
        </p:spPr>
        <p:txBody>
          <a:bodyPr>
            <a:normAutofit fontScale="92500" lnSpcReduction="20000"/>
          </a:bodyPr>
          <a:lstStyle/>
          <a:p>
            <a:r>
              <a:rPr lang="en-US" dirty="0" smtClean="0"/>
              <a:t>Unwanted model instantiations that are not cached by the invariant proposed in [Tod11]</a:t>
            </a:r>
          </a:p>
          <a:p>
            <a:endParaRPr lang="en-US" dirty="0"/>
          </a:p>
        </p:txBody>
      </p:sp>
      <p:pic>
        <p:nvPicPr>
          <p:cNvPr id="10" name="Picture 9" descr="Fig_4 (1).png"/>
          <p:cNvPicPr>
            <a:picLocks noChangeAspect="1"/>
          </p:cNvPicPr>
          <p:nvPr/>
        </p:nvPicPr>
        <p:blipFill>
          <a:blip r:embed="rId3"/>
          <a:stretch>
            <a:fillRect/>
          </a:stretch>
        </p:blipFill>
        <p:spPr>
          <a:xfrm>
            <a:off x="551784" y="2718484"/>
            <a:ext cx="4328881" cy="1745271"/>
          </a:xfrm>
          <a:prstGeom prst="rect">
            <a:avLst/>
          </a:prstGeom>
        </p:spPr>
      </p:pic>
      <p:pic>
        <p:nvPicPr>
          <p:cNvPr id="12" name="Picture 11" descr="Fig_5 (1).png"/>
          <p:cNvPicPr>
            <a:picLocks noChangeAspect="1"/>
          </p:cNvPicPr>
          <p:nvPr/>
        </p:nvPicPr>
        <p:blipFill>
          <a:blip r:embed="rId4"/>
          <a:stretch>
            <a:fillRect/>
          </a:stretch>
        </p:blipFill>
        <p:spPr>
          <a:xfrm>
            <a:off x="4944313" y="2405671"/>
            <a:ext cx="4024031" cy="1882454"/>
          </a:xfrm>
          <a:prstGeom prst="rect">
            <a:avLst/>
          </a:prstGeom>
        </p:spPr>
      </p:pic>
      <p:sp>
        <p:nvSpPr>
          <p:cNvPr id="13" name="Rectangle 12"/>
          <p:cNvSpPr/>
          <p:nvPr/>
        </p:nvSpPr>
        <p:spPr>
          <a:xfrm>
            <a:off x="781057" y="4785841"/>
            <a:ext cx="7905743" cy="830997"/>
          </a:xfrm>
          <a:prstGeom prst="rect">
            <a:avLst/>
          </a:prstGeom>
        </p:spPr>
        <p:txBody>
          <a:bodyPr wrap="square">
            <a:spAutoFit/>
          </a:bodyPr>
          <a:lstStyle/>
          <a:p>
            <a:r>
              <a:rPr lang="en-US" sz="1600" b="1" dirty="0">
                <a:latin typeface="Courier New"/>
              </a:rPr>
              <a:t>c</a:t>
            </a:r>
            <a:r>
              <a:rPr lang="en-US" sz="1600" b="1" dirty="0" smtClean="0">
                <a:latin typeface="Courier New"/>
              </a:rPr>
              <a:t>ontext </a:t>
            </a:r>
            <a:r>
              <a:rPr lang="en-US" sz="1600" dirty="0" smtClean="0">
                <a:latin typeface="Courier New"/>
              </a:rPr>
              <a:t>User</a:t>
            </a:r>
          </a:p>
          <a:p>
            <a:r>
              <a:rPr lang="en-US" sz="1600" b="1" dirty="0" smtClean="0">
                <a:latin typeface="Courier New"/>
              </a:rPr>
              <a:t>   inv</a:t>
            </a:r>
            <a:r>
              <a:rPr lang="en-US" sz="1600" dirty="0" smtClean="0">
                <a:latin typeface="Courier New"/>
              </a:rPr>
              <a:t> </a:t>
            </a:r>
            <a:r>
              <a:rPr lang="en-US" sz="1600" dirty="0" err="1" smtClean="0">
                <a:latin typeface="Courier New"/>
              </a:rPr>
              <a:t>TodConstraint</a:t>
            </a:r>
            <a:r>
              <a:rPr lang="en-US" sz="1600" dirty="0" smtClean="0">
                <a:latin typeface="Courier New"/>
              </a:rPr>
              <a:t>:</a:t>
            </a:r>
          </a:p>
          <a:p>
            <a:r>
              <a:rPr lang="en-US" sz="1600" b="1" dirty="0" smtClean="0">
                <a:latin typeface="Courier New"/>
              </a:rPr>
              <a:t>      </a:t>
            </a:r>
            <a:r>
              <a:rPr lang="en-US" sz="1600" b="1" dirty="0" err="1" smtClean="0">
                <a:latin typeface="Courier New"/>
              </a:rPr>
              <a:t>self</a:t>
            </a:r>
            <a:r>
              <a:rPr lang="en-US" sz="1600" dirty="0" err="1" smtClean="0">
                <a:latin typeface="Courier New"/>
              </a:rPr>
              <a:t>.contract</a:t>
            </a:r>
            <a:r>
              <a:rPr lang="en-US" sz="1600" dirty="0" smtClean="0">
                <a:latin typeface="Courier New"/>
              </a:rPr>
              <a:t>-</a:t>
            </a:r>
            <a:r>
              <a:rPr lang="en-US" sz="1600" dirty="0">
                <a:latin typeface="Courier New"/>
              </a:rPr>
              <a:t>&gt;</a:t>
            </a:r>
            <a:r>
              <a:rPr lang="en-US" sz="1600" dirty="0" err="1" smtClean="0">
                <a:latin typeface="Courier New"/>
              </a:rPr>
              <a:t>notEmpty</a:t>
            </a:r>
            <a:r>
              <a:rPr lang="en-US" sz="1600" dirty="0" smtClean="0">
                <a:latin typeface="Courier New"/>
              </a:rPr>
              <a:t>() </a:t>
            </a:r>
            <a:r>
              <a:rPr lang="en-US" sz="1600" b="1" dirty="0" err="1" smtClean="0">
                <a:latin typeface="Courier New"/>
              </a:rPr>
              <a:t>xor</a:t>
            </a:r>
            <a:r>
              <a:rPr lang="en-US" sz="1600" dirty="0" smtClean="0">
                <a:latin typeface="Courier New"/>
              </a:rPr>
              <a:t> </a:t>
            </a:r>
            <a:r>
              <a:rPr lang="en-US" sz="1600" dirty="0" err="1" smtClean="0">
                <a:latin typeface="Courier New"/>
              </a:rPr>
              <a:t>self.company</a:t>
            </a:r>
            <a:r>
              <a:rPr lang="en-US" sz="1600" dirty="0" smtClean="0">
                <a:latin typeface="Courier New"/>
              </a:rPr>
              <a:t> &lt;&gt; null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3200" dirty="0" smtClean="0"/>
              <a:t>Understanding and improving the requirements_3</a:t>
            </a:r>
            <a:endParaRPr lang="en-US" sz="3200" dirty="0"/>
          </a:p>
        </p:txBody>
      </p:sp>
      <p:sp>
        <p:nvSpPr>
          <p:cNvPr id="3" name="Content Placeholder 2"/>
          <p:cNvSpPr>
            <a:spLocks noGrp="1"/>
          </p:cNvSpPr>
          <p:nvPr>
            <p:ph idx="1"/>
          </p:nvPr>
        </p:nvSpPr>
        <p:spPr>
          <a:xfrm>
            <a:off x="457200" y="1426417"/>
            <a:ext cx="8229600" cy="872951"/>
          </a:xfrm>
        </p:spPr>
        <p:txBody>
          <a:bodyPr>
            <a:normAutofit fontScale="92500" lnSpcReduction="20000"/>
          </a:bodyPr>
          <a:lstStyle/>
          <a:p>
            <a:r>
              <a:rPr lang="en-US" dirty="0" smtClean="0"/>
              <a:t>Improving the solution proposed by choosing an appropriate </a:t>
            </a:r>
            <a:r>
              <a:rPr lang="en-US" dirty="0" smtClean="0"/>
              <a:t>context &amp;</a:t>
            </a:r>
            <a:r>
              <a:rPr lang="en-US" dirty="0" smtClean="0"/>
              <a:t> updating constraints</a:t>
            </a:r>
            <a:r>
              <a:rPr lang="en-US" dirty="0" smtClean="0"/>
              <a:t>, </a:t>
            </a:r>
          </a:p>
          <a:p>
            <a:endParaRPr lang="en-US" dirty="0"/>
          </a:p>
        </p:txBody>
      </p:sp>
      <p:pic>
        <p:nvPicPr>
          <p:cNvPr id="11" name="Picture 10" descr="Library_CD.jpg"/>
          <p:cNvPicPr>
            <a:picLocks noChangeAspect="1"/>
          </p:cNvPicPr>
          <p:nvPr/>
        </p:nvPicPr>
        <p:blipFill>
          <a:blip r:embed="rId3"/>
          <a:stretch>
            <a:fillRect/>
          </a:stretch>
        </p:blipFill>
        <p:spPr>
          <a:xfrm>
            <a:off x="937883" y="2302249"/>
            <a:ext cx="7425061" cy="1993921"/>
          </a:xfrm>
          <a:prstGeom prst="rect">
            <a:avLst/>
          </a:prstGeom>
        </p:spPr>
      </p:pic>
      <p:sp>
        <p:nvSpPr>
          <p:cNvPr id="13" name="Rectangle 12"/>
          <p:cNvSpPr/>
          <p:nvPr/>
        </p:nvSpPr>
        <p:spPr>
          <a:xfrm>
            <a:off x="646368" y="4215112"/>
            <a:ext cx="7905743" cy="2308324"/>
          </a:xfrm>
          <a:prstGeom prst="rect">
            <a:avLst/>
          </a:prstGeom>
        </p:spPr>
        <p:txBody>
          <a:bodyPr wrap="square">
            <a:spAutoFit/>
          </a:bodyPr>
          <a:lstStyle/>
          <a:p>
            <a:r>
              <a:rPr lang="en-US" sz="1600" b="1" dirty="0">
                <a:latin typeface="Courier New"/>
              </a:rPr>
              <a:t>context</a:t>
            </a:r>
            <a:r>
              <a:rPr lang="en-US" sz="1600" dirty="0">
                <a:latin typeface="Courier New"/>
              </a:rPr>
              <a:t> Contract</a:t>
            </a:r>
            <a:endParaRPr lang="en-US" sz="1600" dirty="0" smtClean="0">
              <a:latin typeface="Courier New"/>
            </a:endParaRPr>
          </a:p>
          <a:p>
            <a:r>
              <a:rPr lang="en-US" sz="1600" b="1" dirty="0" smtClean="0">
                <a:latin typeface="Courier New"/>
              </a:rPr>
              <a:t>   inv</a:t>
            </a:r>
            <a:r>
              <a:rPr lang="en-US" sz="1600" dirty="0" smtClean="0">
                <a:latin typeface="Courier New"/>
              </a:rPr>
              <a:t> </a:t>
            </a:r>
            <a:r>
              <a:rPr lang="en-US" sz="1600" dirty="0" err="1">
                <a:latin typeface="Courier New"/>
              </a:rPr>
              <a:t>onlyOneSecondParticipant</a:t>
            </a:r>
            <a:r>
              <a:rPr lang="en-US" sz="1600" dirty="0">
                <a:latin typeface="Courier New"/>
              </a:rPr>
              <a:t>:</a:t>
            </a:r>
            <a:endParaRPr lang="en-US" sz="1600" dirty="0" smtClean="0">
              <a:latin typeface="Courier New"/>
            </a:endParaRPr>
          </a:p>
          <a:p>
            <a:r>
              <a:rPr lang="en-US" sz="1600" b="1" dirty="0" smtClean="0">
                <a:latin typeface="Courier New"/>
              </a:rPr>
              <a:t>      </a:t>
            </a:r>
            <a:r>
              <a:rPr lang="en-US" sz="1600" b="1" dirty="0" err="1" smtClean="0">
                <a:latin typeface="Courier New"/>
              </a:rPr>
              <a:t>self.library</a:t>
            </a:r>
            <a:r>
              <a:rPr lang="en-US" sz="1600" dirty="0">
                <a:latin typeface="Courier New"/>
              </a:rPr>
              <a:t>-&gt;</a:t>
            </a:r>
            <a:r>
              <a:rPr lang="en-US" sz="1600" dirty="0" err="1">
                <a:latin typeface="Courier New"/>
              </a:rPr>
              <a:t>isEmpty</a:t>
            </a:r>
            <a:r>
              <a:rPr lang="en-US" sz="1600" dirty="0">
                <a:latin typeface="Courier New"/>
              </a:rPr>
              <a:t> </a:t>
            </a:r>
            <a:r>
              <a:rPr lang="en-US" sz="1600" b="1" dirty="0" err="1">
                <a:latin typeface="Courier New"/>
              </a:rPr>
              <a:t>xor</a:t>
            </a:r>
            <a:r>
              <a:rPr lang="en-US" sz="1600" dirty="0">
                <a:latin typeface="Courier New"/>
              </a:rPr>
              <a:t> </a:t>
            </a:r>
            <a:r>
              <a:rPr lang="en-US" sz="1600" dirty="0" err="1">
                <a:latin typeface="Courier New"/>
              </a:rPr>
              <a:t>self.company</a:t>
            </a:r>
            <a:r>
              <a:rPr lang="en-US" sz="1600" dirty="0">
                <a:latin typeface="Courier New"/>
              </a:rPr>
              <a:t>-&gt;</a:t>
            </a:r>
            <a:r>
              <a:rPr lang="en-US" sz="1600" dirty="0" err="1">
                <a:latin typeface="Courier New"/>
              </a:rPr>
              <a:t>isEmpty</a:t>
            </a:r>
            <a:endParaRPr lang="en-US" sz="1600" dirty="0">
              <a:latin typeface="Courier New"/>
            </a:endParaRPr>
          </a:p>
          <a:p>
            <a:r>
              <a:rPr lang="en-US" sz="1600" b="1" dirty="0">
                <a:latin typeface="Courier New"/>
              </a:rPr>
              <a:t>context</a:t>
            </a:r>
            <a:r>
              <a:rPr lang="en-US" sz="1600" dirty="0">
                <a:latin typeface="Courier New"/>
              </a:rPr>
              <a:t> User</a:t>
            </a:r>
            <a:endParaRPr lang="en-US" sz="1600" dirty="0" smtClean="0">
              <a:latin typeface="Courier New"/>
            </a:endParaRPr>
          </a:p>
          <a:p>
            <a:r>
              <a:rPr lang="en-US" sz="1600" b="1" dirty="0" smtClean="0">
                <a:latin typeface="Courier New"/>
              </a:rPr>
              <a:t>   inv</a:t>
            </a:r>
            <a:r>
              <a:rPr lang="en-US" sz="1600" dirty="0" smtClean="0">
                <a:latin typeface="Courier New"/>
              </a:rPr>
              <a:t> </a:t>
            </a:r>
            <a:r>
              <a:rPr lang="en-US" sz="1600" dirty="0" err="1">
                <a:latin typeface="Courier New"/>
              </a:rPr>
              <a:t>theContractIsWithTheEmployer</a:t>
            </a:r>
            <a:r>
              <a:rPr lang="en-US" sz="1600" dirty="0">
                <a:latin typeface="Courier New"/>
              </a:rPr>
              <a:t>:</a:t>
            </a:r>
            <a:endParaRPr lang="en-US" sz="1600" dirty="0" smtClean="0">
              <a:latin typeface="Courier New"/>
            </a:endParaRPr>
          </a:p>
          <a:p>
            <a:r>
              <a:rPr lang="en-US" sz="1600" b="1" dirty="0" smtClean="0">
                <a:latin typeface="Courier New"/>
              </a:rPr>
              <a:t>      if</a:t>
            </a:r>
            <a:r>
              <a:rPr lang="en-US" sz="1600" dirty="0" smtClean="0">
                <a:latin typeface="Courier New"/>
              </a:rPr>
              <a:t> </a:t>
            </a:r>
            <a:r>
              <a:rPr lang="en-US" sz="1600" dirty="0" err="1">
                <a:latin typeface="Courier New"/>
              </a:rPr>
              <a:t>self.employer</a:t>
            </a:r>
            <a:r>
              <a:rPr lang="en-US" sz="1600" dirty="0">
                <a:latin typeface="Courier New"/>
              </a:rPr>
              <a:t>-&gt;</a:t>
            </a:r>
            <a:r>
              <a:rPr lang="en-US" sz="1600" dirty="0" err="1">
                <a:latin typeface="Courier New"/>
              </a:rPr>
              <a:t>isEmpty</a:t>
            </a:r>
            <a:endParaRPr lang="en-US" sz="1600" dirty="0" smtClean="0">
              <a:latin typeface="Courier New"/>
            </a:endParaRPr>
          </a:p>
          <a:p>
            <a:r>
              <a:rPr lang="en-US" sz="1600" dirty="0" smtClean="0">
                <a:latin typeface="Courier New"/>
              </a:rPr>
              <a:t>         </a:t>
            </a:r>
            <a:r>
              <a:rPr lang="en-US" sz="1600" b="1" dirty="0" smtClean="0">
                <a:latin typeface="Courier New"/>
              </a:rPr>
              <a:t>then</a:t>
            </a:r>
            <a:r>
              <a:rPr lang="en-US" sz="1600" dirty="0" smtClean="0">
                <a:latin typeface="Courier New"/>
              </a:rPr>
              <a:t> </a:t>
            </a:r>
            <a:r>
              <a:rPr lang="en-US" sz="1600" b="1" dirty="0" err="1">
                <a:latin typeface="Courier New"/>
              </a:rPr>
              <a:t>self</a:t>
            </a:r>
            <a:r>
              <a:rPr lang="en-US" sz="1600" dirty="0" err="1">
                <a:latin typeface="Courier New"/>
              </a:rPr>
              <a:t>.contract.library</a:t>
            </a:r>
            <a:r>
              <a:rPr lang="en-US" sz="1600" dirty="0">
                <a:latin typeface="Courier New"/>
              </a:rPr>
              <a:t>-&gt;</a:t>
            </a:r>
            <a:r>
              <a:rPr lang="en-US" sz="1600" dirty="0" err="1">
                <a:latin typeface="Courier New"/>
              </a:rPr>
              <a:t>notEmpty</a:t>
            </a:r>
            <a:endParaRPr lang="en-US" sz="1600" dirty="0" smtClean="0">
              <a:latin typeface="Courier New"/>
            </a:endParaRPr>
          </a:p>
          <a:p>
            <a:r>
              <a:rPr lang="en-US" sz="1600" dirty="0" smtClean="0">
                <a:latin typeface="Courier New"/>
              </a:rPr>
              <a:t>         </a:t>
            </a:r>
            <a:r>
              <a:rPr lang="en-US" sz="1600" b="1" dirty="0" smtClean="0">
                <a:latin typeface="Courier New"/>
              </a:rPr>
              <a:t>else</a:t>
            </a:r>
            <a:r>
              <a:rPr lang="en-US" sz="1600" dirty="0" smtClean="0">
                <a:latin typeface="Courier New"/>
              </a:rPr>
              <a:t> </a:t>
            </a:r>
            <a:r>
              <a:rPr lang="en-US" sz="1600" b="1" dirty="0" err="1">
                <a:latin typeface="Courier New"/>
              </a:rPr>
              <a:t>self</a:t>
            </a:r>
            <a:r>
              <a:rPr lang="en-US" sz="1600" dirty="0" err="1">
                <a:latin typeface="Courier New"/>
              </a:rPr>
              <a:t>.employer</a:t>
            </a:r>
            <a:r>
              <a:rPr lang="en-US" sz="1600" dirty="0">
                <a:latin typeface="Courier New"/>
              </a:rPr>
              <a:t> = </a:t>
            </a:r>
            <a:r>
              <a:rPr lang="en-US" sz="1600" b="1" dirty="0" err="1">
                <a:latin typeface="Courier New"/>
              </a:rPr>
              <a:t>self</a:t>
            </a:r>
            <a:r>
              <a:rPr lang="en-US" sz="1600" dirty="0" err="1">
                <a:latin typeface="Courier New"/>
              </a:rPr>
              <a:t>.contract.company</a:t>
            </a:r>
            <a:endParaRPr lang="en-US" sz="1600" dirty="0" smtClean="0">
              <a:latin typeface="Courier New"/>
            </a:endParaRPr>
          </a:p>
          <a:p>
            <a:r>
              <a:rPr lang="en-US" sz="1600" dirty="0" smtClean="0">
                <a:latin typeface="Courier New"/>
              </a:rPr>
              <a:t>      </a:t>
            </a:r>
            <a:r>
              <a:rPr lang="en-US" sz="1600" b="1" dirty="0" err="1" smtClean="0">
                <a:latin typeface="Courier New"/>
              </a:rPr>
              <a:t>endif</a:t>
            </a:r>
            <a:endParaRPr lang="en-US" sz="1600" b="1" dirty="0">
              <a:latin typeface="Courier New"/>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Teaching Software Modeling by Using Constraints</a:t>
            </a:r>
            <a:br>
              <a:rPr lang="en-US" sz="3200" dirty="0" smtClean="0"/>
            </a:br>
            <a:r>
              <a:rPr lang="en-US" sz="3200" dirty="0" smtClean="0"/>
              <a:t>Understanding model semantics</a:t>
            </a:r>
            <a:endParaRPr lang="en-US" sz="3200" dirty="0"/>
          </a:p>
        </p:txBody>
      </p:sp>
      <p:sp>
        <p:nvSpPr>
          <p:cNvPr id="3" name="Content Placeholder 2"/>
          <p:cNvSpPr>
            <a:spLocks noGrp="1"/>
          </p:cNvSpPr>
          <p:nvPr>
            <p:ph idx="1"/>
          </p:nvPr>
        </p:nvSpPr>
        <p:spPr>
          <a:xfrm>
            <a:off x="457200" y="1426417"/>
            <a:ext cx="8229600" cy="872951"/>
          </a:xfrm>
        </p:spPr>
        <p:txBody>
          <a:bodyPr>
            <a:normAutofit fontScale="92500" lnSpcReduction="20000"/>
          </a:bodyPr>
          <a:lstStyle/>
          <a:p>
            <a:r>
              <a:rPr lang="en-US" dirty="0" smtClean="0"/>
              <a:t>in MDD technologies models are</a:t>
            </a:r>
            <a:r>
              <a:rPr lang="en-US" dirty="0" smtClean="0"/>
              <a:t> used </a:t>
            </a:r>
            <a:r>
              <a:rPr lang="en-US" dirty="0" smtClean="0"/>
              <a:t>to produce</a:t>
            </a:r>
            <a:r>
              <a:rPr lang="en-US" dirty="0" smtClean="0"/>
              <a:t> software</a:t>
            </a:r>
            <a:endParaRPr lang="en-US" dirty="0" smtClean="0"/>
          </a:p>
          <a:p>
            <a:endParaRPr lang="en-US" dirty="0"/>
          </a:p>
        </p:txBody>
      </p:sp>
      <p:pic>
        <p:nvPicPr>
          <p:cNvPr id="6" name="Picture 5" descr="Fig_1.jpg"/>
          <p:cNvPicPr>
            <a:picLocks noChangeAspect="1"/>
          </p:cNvPicPr>
          <p:nvPr/>
        </p:nvPicPr>
        <p:blipFill>
          <a:blip r:embed="rId3"/>
          <a:stretch>
            <a:fillRect/>
          </a:stretch>
        </p:blipFill>
        <p:spPr>
          <a:xfrm>
            <a:off x="2178050" y="2194670"/>
            <a:ext cx="4787900" cy="2387600"/>
          </a:xfrm>
          <a:prstGeom prst="rect">
            <a:avLst/>
          </a:prstGeom>
        </p:spPr>
      </p:pic>
      <p:sp>
        <p:nvSpPr>
          <p:cNvPr id="7" name="Content Placeholder 2"/>
          <p:cNvSpPr txBox="1">
            <a:spLocks/>
          </p:cNvSpPr>
          <p:nvPr/>
        </p:nvSpPr>
        <p:spPr>
          <a:xfrm>
            <a:off x="457199" y="4350209"/>
            <a:ext cx="8433457" cy="214808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err="1" smtClean="0">
                <a:ln>
                  <a:noFill/>
                </a:ln>
                <a:solidFill>
                  <a:schemeClr val="tx1"/>
                </a:solidFill>
                <a:effectLst/>
                <a:uLnTx/>
                <a:uFillTx/>
                <a:latin typeface="Courier New"/>
                <a:ea typeface="+mn-ea"/>
                <a:cs typeface="+mn-cs"/>
              </a:rPr>
              <a:t>self</a:t>
            </a:r>
            <a:r>
              <a:rPr kumimoji="0" lang="en-US" b="0" i="0" u="none" strike="noStrike" kern="1200" cap="none" spc="0" normalizeH="0" baseline="0" noProof="0" dirty="0" err="1" smtClean="0">
                <a:ln>
                  <a:noFill/>
                </a:ln>
                <a:solidFill>
                  <a:schemeClr val="tx1"/>
                </a:solidFill>
                <a:effectLst/>
                <a:uLnTx/>
                <a:uFillTx/>
                <a:latin typeface="Courier New"/>
                <a:ea typeface="+mn-ea"/>
                <a:cs typeface="+mn-cs"/>
              </a:rPr>
              <a:t>.parents</a:t>
            </a:r>
            <a:r>
              <a:rPr kumimoji="0" lang="en-US" b="0" i="0" u="none" strike="noStrike" kern="1200" cap="none" spc="0" normalizeH="0" baseline="0" noProof="0" dirty="0" smtClean="0">
                <a:ln>
                  <a:noFill/>
                </a:ln>
                <a:solidFill>
                  <a:schemeClr val="tx1"/>
                </a:solidFill>
                <a:effectLst/>
                <a:uLnTx/>
                <a:uFillTx/>
                <a:latin typeface="Courier New"/>
                <a:ea typeface="+mn-ea"/>
                <a:cs typeface="+mn-cs"/>
              </a:rPr>
              <a:t>-&gt;</a:t>
            </a:r>
            <a:r>
              <a:rPr kumimoji="0" lang="en-US" b="0" i="0" u="none" strike="noStrike" kern="1200" cap="none" spc="0" normalizeH="0" baseline="0" noProof="0" dirty="0" err="1" smtClean="0">
                <a:ln>
                  <a:noFill/>
                </a:ln>
                <a:solidFill>
                  <a:schemeClr val="tx1"/>
                </a:solidFill>
                <a:effectLst/>
                <a:uLnTx/>
                <a:uFillTx/>
                <a:latin typeface="Courier New"/>
                <a:ea typeface="+mn-ea"/>
                <a:cs typeface="+mn-cs"/>
              </a:rPr>
              <a:t>asSequence</a:t>
            </a:r>
            <a:r>
              <a:rPr kumimoji="0" lang="en-US" b="0" i="0" u="none" strike="noStrike" kern="1200" cap="none" spc="0" normalizeH="0" baseline="0" noProof="0" dirty="0" smtClean="0">
                <a:ln>
                  <a:noFill/>
                </a:ln>
                <a:solidFill>
                  <a:schemeClr val="tx1"/>
                </a:solidFill>
                <a:effectLst/>
                <a:uLnTx/>
                <a:uFillTx/>
                <a:latin typeface="Courier New"/>
                <a:ea typeface="+mn-ea"/>
                <a:cs typeface="+mn-cs"/>
              </a:rPr>
              <a:t>()-&gt;at(1).sex &lt;&gt;</a:t>
            </a:r>
          </a:p>
          <a:p>
            <a:pPr marL="342900" lvl="0" indent="-342900">
              <a:spcBef>
                <a:spcPct val="20000"/>
              </a:spcBef>
            </a:pP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asSequence</a:t>
            </a:r>
            <a:r>
              <a:rPr lang="en-US" dirty="0">
                <a:latin typeface="Courier New"/>
              </a:rPr>
              <a:t>()-&gt;at</a:t>
            </a:r>
            <a:r>
              <a:rPr lang="en-US" dirty="0" smtClean="0">
                <a:latin typeface="Courier New"/>
              </a:rPr>
              <a:t>(2)</a:t>
            </a:r>
            <a:r>
              <a:rPr lang="en-US" dirty="0">
                <a:latin typeface="Courier New"/>
              </a:rPr>
              <a:t>.</a:t>
            </a:r>
            <a:r>
              <a:rPr lang="en-US" dirty="0" smtClean="0">
                <a:latin typeface="Courier New"/>
              </a:rPr>
              <a:t>sex</a:t>
            </a:r>
          </a:p>
          <a:p>
            <a:r>
              <a:rPr lang="en-US" b="1" dirty="0">
                <a:latin typeface="Courier New"/>
              </a:rPr>
              <a:t>context</a:t>
            </a:r>
            <a:r>
              <a:rPr lang="en-US" dirty="0">
                <a:latin typeface="Courier New"/>
              </a:rPr>
              <a:t> Person</a:t>
            </a:r>
            <a:endParaRPr lang="en-US" dirty="0" smtClean="0">
              <a:latin typeface="Courier New"/>
            </a:endParaRPr>
          </a:p>
          <a:p>
            <a:r>
              <a:rPr lang="en-US" dirty="0" smtClean="0">
                <a:latin typeface="Courier New"/>
              </a:rPr>
              <a:t>   </a:t>
            </a:r>
            <a:r>
              <a:rPr lang="en-US" b="1" dirty="0" smtClean="0">
                <a:latin typeface="Courier New"/>
              </a:rPr>
              <a:t>inv</a:t>
            </a:r>
            <a:r>
              <a:rPr lang="en-US" dirty="0" smtClean="0">
                <a:latin typeface="Courier New"/>
              </a:rPr>
              <a:t> </a:t>
            </a:r>
            <a:r>
              <a:rPr lang="en-US" dirty="0" err="1">
                <a:latin typeface="Courier New"/>
              </a:rPr>
              <a:t>parentsSex</a:t>
            </a:r>
            <a:r>
              <a:rPr lang="en-US" dirty="0">
                <a:latin typeface="Courier New"/>
              </a:rPr>
              <a:t>:</a:t>
            </a:r>
            <a:endParaRPr lang="en-US"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.parents</a:t>
            </a:r>
            <a:r>
              <a:rPr lang="en-US" dirty="0">
                <a:latin typeface="Courier New"/>
              </a:rPr>
              <a:t>-&gt;size = 2 </a:t>
            </a:r>
            <a:r>
              <a:rPr lang="en-US" b="1" dirty="0">
                <a:latin typeface="Courier New"/>
              </a:rPr>
              <a:t>implies</a:t>
            </a:r>
            <a:endParaRPr lang="en-US" b="1" dirty="0" smtClean="0">
              <a:latin typeface="Courier New"/>
            </a:endParaRPr>
          </a:p>
          <a:p>
            <a:r>
              <a:rPr lang="en-US" dirty="0" smtClean="0">
                <a:latin typeface="Courier New"/>
              </a:rPr>
              <a:t>      </a:t>
            </a:r>
            <a:r>
              <a:rPr lang="en-US" b="1" dirty="0" err="1" smtClean="0">
                <a:latin typeface="Courier New"/>
              </a:rPr>
              <a:t>self</a:t>
            </a:r>
            <a:r>
              <a:rPr lang="en-US" dirty="0" err="1" smtClean="0">
                <a:latin typeface="Courier New"/>
              </a:rPr>
              <a:t>.parents</a:t>
            </a:r>
            <a:r>
              <a:rPr lang="en-US" dirty="0">
                <a:latin typeface="Courier New"/>
              </a:rPr>
              <a:t>-&gt;</a:t>
            </a:r>
            <a:r>
              <a:rPr lang="en-US" dirty="0" err="1">
                <a:latin typeface="Courier New"/>
              </a:rPr>
              <a:t>first.sex</a:t>
            </a:r>
            <a:r>
              <a:rPr lang="en-US" dirty="0">
                <a:latin typeface="Courier New"/>
              </a:rPr>
              <a:t> = </a:t>
            </a:r>
            <a:r>
              <a:rPr lang="en-US" dirty="0" err="1">
                <a:latin typeface="Courier New"/>
              </a:rPr>
              <a:t>Sex::female</a:t>
            </a:r>
            <a:r>
              <a:rPr lang="en-US" dirty="0">
                <a:latin typeface="Courier New"/>
              </a:rPr>
              <a:t> </a:t>
            </a:r>
            <a:r>
              <a:rPr lang="en-US" b="1" dirty="0" smtClean="0">
                <a:latin typeface="Courier New"/>
              </a:rPr>
              <a:t>and</a:t>
            </a:r>
          </a:p>
          <a:p>
            <a:r>
              <a:rPr lang="en-US" b="1" dirty="0" smtClean="0">
                <a:latin typeface="Courier New"/>
              </a:rPr>
              <a:t>     </a:t>
            </a:r>
            <a:r>
              <a:rPr lang="en-US" dirty="0" smtClean="0">
                <a:latin typeface="Courier New"/>
              </a:rPr>
              <a:t> </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last.sex</a:t>
            </a:r>
            <a:r>
              <a:rPr lang="en-US" dirty="0">
                <a:latin typeface="Courier New"/>
              </a:rPr>
              <a:t> = </a:t>
            </a:r>
            <a:r>
              <a:rPr lang="en-US" dirty="0" err="1">
                <a:latin typeface="Courier New"/>
              </a:rPr>
              <a:t>Sex::male</a:t>
            </a:r>
            <a:r>
              <a:rPr lang="en-US" dirty="0" smtClean="0">
                <a:latin typeface="Courier New"/>
              </a:rPr>
              <a:t>  </a:t>
            </a:r>
            <a:endParaRPr kumimoji="0" lang="en-US" i="0" u="none" strike="noStrike" kern="1200" cap="none" spc="0" normalizeH="0" baseline="0" noProof="0" dirty="0" smtClean="0">
              <a:ln>
                <a:noFill/>
              </a:ln>
              <a:solidFill>
                <a:schemeClr val="tx1"/>
              </a:solidFill>
              <a:effectLst/>
              <a:uLnTx/>
              <a:uFillTx/>
              <a:latin typeface="Courier New"/>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9118</TotalTime>
  <Words>1577</Words>
  <Application>Microsoft Macintosh PowerPoint</Application>
  <PresentationFormat>On-screen Show (4:3)</PresentationFormat>
  <Paragraphs>135</Paragraphs>
  <Slides>19</Slides>
  <Notes>10</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Avoiding OCL specification pitfalls</vt:lpstr>
      <vt:lpstr>Teaching Software Modeling by Using Constraints Motivation</vt:lpstr>
      <vt:lpstr>Teaching Software Modeling by Using Constraints Our proposal</vt:lpstr>
      <vt:lpstr>Teaching Software Modeling by Using Constraints OCL specifications – state of facts</vt:lpstr>
      <vt:lpstr>Teaching Software Modeling by Using Constraints Modeling requires understanding the problem and the problem domain</vt:lpstr>
      <vt:lpstr>Teaching Software Modeling by Using Constraints Understanding the concepts and improving the requirements</vt:lpstr>
      <vt:lpstr>Teaching Software Modeling by Using Constraints Using suggestive  snapshots to test specifications</vt:lpstr>
      <vt:lpstr>Teaching Software Modeling by Using Constraints Understanding and improving the requirements_3</vt:lpstr>
      <vt:lpstr>Teaching Software Modeling by Using Constraints Understanding model semantics</vt:lpstr>
      <vt:lpstr>Teaching Software Modeling by Using Constraints Understanding model semantics_2</vt:lpstr>
      <vt:lpstr>Teaching Software Modeling by Using Constraints Explaining the Intended Model Uses</vt:lpstr>
      <vt:lpstr>Teaching Software Modeling by Using Constraints Querying the initial model</vt:lpstr>
      <vt:lpstr>Teaching Software Modeling by Using Constraints Explaining the Intended Model Uses_2</vt:lpstr>
      <vt:lpstr>Teaching Software Modeling by Using Constraints The result obtained when querying the NewPerson tree</vt:lpstr>
      <vt:lpstr>Teaching Software Modeling by Using Constraints Conclusion</vt:lpstr>
      <vt:lpstr>Teaching Software Modeling by Using Constraints Conclusion_2</vt:lpstr>
      <vt:lpstr>Slide 17</vt:lpstr>
      <vt:lpstr>Slide 18</vt:lpstr>
      <vt:lpstr>Slide 19</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OCL specification pitfalls</dc:title>
  <dc:creator>Dan CHIOREAN</dc:creator>
  <cp:lastModifiedBy>Dan CHIOREAN</cp:lastModifiedBy>
  <cp:revision>49</cp:revision>
  <dcterms:created xsi:type="dcterms:W3CDTF">2011-09-26T16:07:06Z</dcterms:created>
  <dcterms:modified xsi:type="dcterms:W3CDTF">2011-09-28T18:27:06Z</dcterms:modified>
</cp:coreProperties>
</file>