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6858000" cx="9144000"/>
  <p:notesSz cx="7315200" cy="9601200"/>
  <p:embeddedFontLst>
    <p:embeddedFont>
      <p:font typeface="Nunito"/>
      <p:bold r:id="rId77"/>
      <p:boldItalic r:id="rId78"/>
    </p:embeddedFont>
    <p:embeddedFont>
      <p:font typeface="Cabin"/>
      <p:regular r:id="rId79"/>
      <p:bold r:id="rId80"/>
      <p:italic r:id="rId81"/>
      <p:boldItalic r:id="rId82"/>
    </p:embeddedFont>
    <p:embeddedFont>
      <p:font typeface="Arial Narrow"/>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ArialNarrow-bold.fntdata"/><Relationship Id="rId83" Type="http://schemas.openxmlformats.org/officeDocument/2006/relationships/font" Target="fonts/ArialNarrow-regular.fntdata"/><Relationship Id="rId42" Type="http://schemas.openxmlformats.org/officeDocument/2006/relationships/slide" Target="slides/slide38.xml"/><Relationship Id="rId86" Type="http://schemas.openxmlformats.org/officeDocument/2006/relationships/font" Target="fonts/ArialNarrow-boldItalic.fntdata"/><Relationship Id="rId41" Type="http://schemas.openxmlformats.org/officeDocument/2006/relationships/slide" Target="slides/slide37.xml"/><Relationship Id="rId85" Type="http://schemas.openxmlformats.org/officeDocument/2006/relationships/font" Target="fonts/ArialNarrow-italic.fnt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Cabin-bold.fntdata"/><Relationship Id="rId82" Type="http://schemas.openxmlformats.org/officeDocument/2006/relationships/font" Target="fonts/Cabin-boldItalic.fntdata"/><Relationship Id="rId81" Type="http://schemas.openxmlformats.org/officeDocument/2006/relationships/font" Target="fonts/Cab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Nunito-bold.fntdata"/><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Cabin-regular.fntdata"/><Relationship Id="rId34" Type="http://schemas.openxmlformats.org/officeDocument/2006/relationships/slide" Target="slides/slide30.xml"/><Relationship Id="rId78" Type="http://schemas.openxmlformats.org/officeDocument/2006/relationships/font" Target="fonts/Nunito-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3" name="Google Shape;113;p3:notes"/>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4" name="Google Shape;114;p3:notes"/>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2:notes"/>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8" name="Google Shape;208;p12:notes"/>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09" name="Google Shape;209;p12:notes"/>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9" name="Google Shape;219;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4:notes"/>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0" name="Google Shape;230;p14:notes"/>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1" name="Google Shape;231;p14:notes"/>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1" name="Google Shape;241;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1" name="Google Shape;251;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Google Shape;261;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1" name="Google Shape;271;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1" name="Google Shape;281;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1" name="Google Shape;291;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1: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1" name="Google Shape;301;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4" name="Google Shape;124;p4:notes"/>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5" name="Google Shape;125;p4:notes"/>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Google Shape;311;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3: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0" name="Google Shape;320;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9" name="Google Shape;329;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8" name="Google Shape;338;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7" name="Google Shape;347;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7: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6" name="Google Shape;356;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8: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5" name="Google Shape;365;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9: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4" name="Google Shape;374;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30: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3" name="Google Shape;383;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31: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2" name="Google Shape;392;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6" name="Google Shape;136;p5:notes"/>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7" name="Google Shape;137;p5:notes"/>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32: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1" name="Google Shape;401;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33: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0" name="Google Shape;410;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4: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9" name="Google Shape;419;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35: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8" name="Google Shape;428;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36: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7" name="Google Shape;437;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7: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6" name="Google Shape;446;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38: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5" name="Google Shape;455;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39: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4" name="Google Shape;464;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40: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4" name="Google Shape;474;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41: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3" name="Google Shape;483;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8" name="Google Shape;148;p6:notes"/>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9" name="Google Shape;149;p6:notes"/>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42: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2" name="Google Shape;492;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43: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1" name="Google Shape;501;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44: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0" name="Google Shape;510;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5: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9" name="Google Shape;519;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46: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8" name="Google Shape;528;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47: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7" name="Google Shape;537;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48: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6" name="Google Shape;546;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49: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5" name="Google Shape;555;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50: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4" name="Google Shape;564;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51: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3" name="Google Shape;573;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9" name="Google Shape;15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52: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2" name="Google Shape;582;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53: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1" name="Google Shape;591;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54: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0" name="Google Shape;600;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55: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9" name="Google Shape;609;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56: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8" name="Google Shape;618;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57: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7" name="Google Shape;627;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p58: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6" name="Google Shape;636;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59: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5" name="Google Shape;645;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60: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4" name="Google Shape;654;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p61: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3" name="Google Shape;663;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Google Shape;168;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62: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2" name="Google Shape;672;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p63: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1" name="Google Shape;681;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p64: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0" name="Google Shape;690;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65: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9" name="Google Shape;699;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66: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08" name="Google Shape;708;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p67: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7" name="Google Shape;717;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p68: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26" name="Google Shape;726;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69: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5" name="Google Shape;735;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p70: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4" name="Google Shape;744;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p71: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3" name="Google Shape;753;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Google Shape;17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72: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2" name="Google Shape;762;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p74: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1" name="Google Shape;771;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75: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0" name="Google Shape;780;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Google Shape;187;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2"/>
          <p:cNvSpPr txBox="1"/>
          <p:nvPr>
            <p:ph type="title"/>
          </p:nvPr>
        </p:nvSpPr>
        <p:spPr>
          <a:xfrm>
            <a:off x="457200" y="228600"/>
            <a:ext cx="8229600" cy="914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2"/>
          <p:cNvSpPr txBox="1"/>
          <p:nvPr>
            <p:ph idx="10" type="dt"/>
          </p:nvPr>
        </p:nvSpPr>
        <p:spPr>
          <a:xfrm>
            <a:off x="6372200" y="6381328"/>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2" name="Google Shape;22;p2"/>
          <p:cNvSpPr txBox="1"/>
          <p:nvPr>
            <p:ph idx="11" type="ftr"/>
          </p:nvPr>
        </p:nvSpPr>
        <p:spPr>
          <a:xfrm>
            <a:off x="2411760" y="6356350"/>
            <a:ext cx="399208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3" name="Google Shape;23;p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24" name="Google Shape;24;p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152400"/>
            <a:ext cx="8229600" cy="990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1"/>
          <p:cNvSpPr txBox="1"/>
          <p:nvPr>
            <p:ph idx="1" type="body"/>
          </p:nvPr>
        </p:nvSpPr>
        <p:spPr>
          <a:xfrm rot="5400000">
            <a:off x="2116836" y="-440436"/>
            <a:ext cx="4910328" cy="82296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93" name="Google Shape;93;p11"/>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4" name="Google Shape;94;p11"/>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5" name="Google Shape;95;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732337" y="2171700"/>
            <a:ext cx="5851525" cy="2057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99" name="Google Shape;99;p12"/>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0" name="Google Shape;100;p12"/>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1" name="Google Shape;101;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102" name="Google Shape;102;p1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1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04" name="Google Shape;104;p12"/>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showMasterSp="0">
  <p:cSld name="1_Title Slide">
    <p:spTree>
      <p:nvGrpSpPr>
        <p:cNvPr id="105" name="Shape 105"/>
        <p:cNvGrpSpPr/>
        <p:nvPr/>
      </p:nvGrpSpPr>
      <p:grpSpPr>
        <a:xfrm>
          <a:off x="0" y="0"/>
          <a:ext cx="0" cy="0"/>
          <a:chOff x="0" y="0"/>
          <a:chExt cx="0" cy="0"/>
        </a:xfrm>
      </p:grpSpPr>
      <p:sp>
        <p:nvSpPr>
          <p:cNvPr id="106" name="Google Shape;106;p13"/>
          <p:cNvSpPr txBox="1"/>
          <p:nvPr>
            <p:ph type="ctrTitle"/>
          </p:nvPr>
        </p:nvSpPr>
        <p:spPr>
          <a:xfrm>
            <a:off x="685800" y="1066800"/>
            <a:ext cx="7772400" cy="1371600"/>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chemeClr val="dk2"/>
              </a:buClr>
              <a:buSzPts val="3200"/>
              <a:buFont typeface="Bookman Old Style"/>
              <a:buNone/>
              <a:defRPr b="1"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07" name="Google Shape;107;p13"/>
          <p:cNvCxnSpPr/>
          <p:nvPr/>
        </p:nvCxnSpPr>
        <p:spPr>
          <a:xfrm rot="10800000">
            <a:off x="4533900" y="1028700"/>
            <a:ext cx="0" cy="4648200"/>
          </a:xfrm>
          <a:prstGeom prst="straightConnector1">
            <a:avLst/>
          </a:prstGeom>
          <a:noFill/>
          <a:ln cap="flat" cmpd="sng" w="9525">
            <a:solidFill>
              <a:schemeClr val="dk1"/>
            </a:solidFill>
            <a:prstDash val="solid"/>
            <a:round/>
            <a:headEnd len="med" w="med" type="none"/>
            <a:tailEnd len="med" w="med" type="none"/>
          </a:ln>
        </p:spPr>
      </p:cxnSp>
      <p:sp>
        <p:nvSpPr>
          <p:cNvPr id="108" name="Google Shape;108;p13"/>
          <p:cNvSpPr txBox="1"/>
          <p:nvPr/>
        </p:nvSpPr>
        <p:spPr>
          <a:xfrm>
            <a:off x="1066800" y="3962400"/>
            <a:ext cx="7010400" cy="137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Dan CHIOREAN, Vladiela PETRASCU, Dragos</a:t>
            </a:r>
            <a:r>
              <a:rPr b="1" lang="en-US" sz="1600">
                <a:solidFill>
                  <a:schemeClr val="dk1"/>
                </a:solidFill>
                <a:latin typeface="Arial"/>
                <a:ea typeface="Arial"/>
                <a:cs typeface="Arial"/>
                <a:sym typeface="Arial"/>
              </a:rPr>
              <a:t> PETRASCU</a:t>
            </a:r>
            <a:br>
              <a:rPr lang="en-US" sz="1600">
                <a:solidFill>
                  <a:schemeClr val="dk1"/>
                </a:solidFill>
                <a:latin typeface="Arial"/>
                <a:ea typeface="Arial"/>
                <a:cs typeface="Arial"/>
                <a:sym typeface="Arial"/>
              </a:rPr>
            </a:br>
            <a:r>
              <a:rPr lang="en-US" sz="1800">
                <a:solidFill>
                  <a:schemeClr val="dk1"/>
                </a:solidFill>
                <a:latin typeface="Arial"/>
                <a:ea typeface="Arial"/>
                <a:cs typeface="Arial"/>
                <a:sym typeface="Arial"/>
              </a:rPr>
              <a:t>chiorean@cs.ubbcluj.ro</a:t>
            </a:r>
            <a:br>
              <a:rPr lang="en-US" sz="18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b="1" lang="en-US" sz="1600">
                <a:solidFill>
                  <a:schemeClr val="dk2"/>
                </a:solidFill>
                <a:latin typeface="Arial"/>
                <a:ea typeface="Arial"/>
                <a:cs typeface="Arial"/>
                <a:sym typeface="Arial"/>
              </a:rPr>
              <a:t>BABES-BOLYAI UNIVERSITY – CLUJ-NAPOCA</a:t>
            </a:r>
            <a:br>
              <a:rPr lang="en-US" sz="1600">
                <a:solidFill>
                  <a:schemeClr val="dk2"/>
                </a:solidFill>
                <a:latin typeface="Arial"/>
                <a:ea typeface="Arial"/>
                <a:cs typeface="Arial"/>
                <a:sym typeface="Arial"/>
              </a:rPr>
            </a:br>
            <a:r>
              <a:rPr lang="en-US" sz="1800">
                <a:solidFill>
                  <a:schemeClr val="dk2"/>
                </a:solidFill>
                <a:latin typeface="Arial"/>
                <a:ea typeface="Arial"/>
                <a:cs typeface="Arial"/>
                <a:sym typeface="Arial"/>
              </a:rPr>
              <a:t>Faculty of Mathematics and Informatics</a:t>
            </a:r>
            <a:endParaRPr sz="1800">
              <a:solidFill>
                <a:schemeClr val="dk2"/>
              </a:solidFill>
              <a:latin typeface="Arial"/>
              <a:ea typeface="Arial"/>
              <a:cs typeface="Arial"/>
              <a:sym typeface="Arial"/>
            </a:endParaRPr>
          </a:p>
        </p:txBody>
      </p:sp>
      <p:pic>
        <p:nvPicPr>
          <p:cNvPr descr="Sigla-UBB.gif" id="109" name="Google Shape;109;p13"/>
          <p:cNvPicPr preferRelativeResize="0"/>
          <p:nvPr/>
        </p:nvPicPr>
        <p:blipFill rotWithShape="1">
          <a:blip r:embed="rId2">
            <a:alphaModFix/>
          </a:blip>
          <a:srcRect b="0" l="0" r="0" t="0"/>
          <a:stretch/>
        </p:blipFill>
        <p:spPr>
          <a:xfrm>
            <a:off x="4286248" y="5572140"/>
            <a:ext cx="771525" cy="762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type="title"/>
          </p:nvPr>
        </p:nvSpPr>
        <p:spPr>
          <a:xfrm>
            <a:off x="457200" y="152400"/>
            <a:ext cx="8229600" cy="990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3"/>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8" name="Google Shape;28;p3"/>
          <p:cNvSpPr txBox="1"/>
          <p:nvPr>
            <p:ph idx="11" type="ftr"/>
          </p:nvPr>
        </p:nvSpPr>
        <p:spPr>
          <a:xfrm>
            <a:off x="2555776" y="6356350"/>
            <a:ext cx="3848072"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9" name="Google Shape;29;p3"/>
          <p:cNvSpPr txBox="1"/>
          <p:nvPr>
            <p:ph idx="12" type="sldNum"/>
          </p:nvPr>
        </p:nvSpPr>
        <p:spPr>
          <a:xfrm>
            <a:off x="612648" y="6356350"/>
            <a:ext cx="1871120" cy="365760"/>
          </a:xfrm>
          <a:prstGeom prst="rect">
            <a:avLst/>
          </a:prstGeom>
          <a:noFill/>
          <a:ln>
            <a:noFill/>
          </a:ln>
        </p:spPr>
        <p:txBody>
          <a:bodyPr anchorCtr="0" anchor="t" bIns="45700" lIns="91425" spcFirstLastPara="1" rIns="91425" wrap="square" tIns="45700">
            <a:noAutofit/>
          </a:bodyPr>
          <a:lstStyle>
            <a:lvl1pPr indent="-342900" lvl="0"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1pPr>
            <a:lvl2pPr indent="-342900" lvl="1"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2pPr>
            <a:lvl3pPr indent="-342900" lvl="2"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3pPr>
            <a:lvl4pPr indent="-342900" lvl="3"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4pPr>
            <a:lvl5pPr indent="-342900" lvl="4"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5pPr>
            <a:lvl6pPr indent="-342900" lvl="5"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6pPr>
            <a:lvl7pPr indent="-342900" lvl="6"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7pPr>
            <a:lvl8pPr indent="-342900" lvl="7"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8pPr>
            <a:lvl9pPr indent="-342900" lvl="8"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9pPr>
          </a:lstStyle>
          <a:p>
            <a:pPr indent="-342900" lvl="0" marL="34290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30" name="Shape 30"/>
        <p:cNvGrpSpPr/>
        <p:nvPr/>
      </p:nvGrpSpPr>
      <p:grpSpPr>
        <a:xfrm>
          <a:off x="0" y="0"/>
          <a:ext cx="0" cy="0"/>
          <a:chOff x="0" y="0"/>
          <a:chExt cx="0" cy="0"/>
        </a:xfrm>
      </p:grpSpPr>
      <p:sp>
        <p:nvSpPr>
          <p:cNvPr id="31" name="Google Shape;31;p4"/>
          <p:cNvSpPr txBox="1"/>
          <p:nvPr>
            <p:ph type="ctrTitle"/>
          </p:nvPr>
        </p:nvSpPr>
        <p:spPr>
          <a:xfrm>
            <a:off x="1219200" y="3886200"/>
            <a:ext cx="6858000" cy="9906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Clr>
                <a:schemeClr val="dk1"/>
              </a:buClr>
              <a:buSzPts val="3200"/>
              <a:buFont typeface="Bookman Old Style"/>
              <a:buNone/>
              <a:defRPr b="0" i="0" sz="3200" u="none" cap="none" strike="noStrike">
                <a:solidFill>
                  <a:schemeClr val="dk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p:nvPr>
            <p:ph idx="1" type="subTitle"/>
          </p:nvPr>
        </p:nvSpPr>
        <p:spPr>
          <a:xfrm>
            <a:off x="1219200" y="5124450"/>
            <a:ext cx="6858000" cy="533400"/>
          </a:xfrm>
          <a:prstGeom prst="rect">
            <a:avLst/>
          </a:prstGeom>
          <a:noFill/>
          <a:ln>
            <a:noFill/>
          </a:ln>
        </p:spPr>
        <p:txBody>
          <a:bodyPr anchorCtr="0" anchor="t" bIns="91425" lIns="91425" spcFirstLastPara="1" rIns="91425" wrap="square" tIns="91425"/>
          <a:lstStyle>
            <a:lvl1pPr lvl="0" marR="0" rtl="0" algn="r">
              <a:spcBef>
                <a:spcPts val="600"/>
              </a:spcBef>
              <a:spcAft>
                <a:spcPts val="0"/>
              </a:spcAft>
              <a:buClr>
                <a:schemeClr val="accent1"/>
              </a:buClr>
              <a:buSzPts val="1520"/>
              <a:buFont typeface="Noto Sans Symbols"/>
              <a:buNone/>
              <a:defRPr b="0" i="0" sz="2000" u="none" cap="none" strike="noStrike">
                <a:solidFill>
                  <a:schemeClr val="dk2"/>
                </a:solidFill>
                <a:latin typeface="Bookman Old Style"/>
                <a:ea typeface="Bookman Old Style"/>
                <a:cs typeface="Bookman Old Style"/>
                <a:sym typeface="Bookman Old Style"/>
              </a:defRPr>
            </a:lvl1pPr>
            <a:lvl2pPr lvl="1" marR="0" rtl="0" algn="ctr">
              <a:spcBef>
                <a:spcPts val="500"/>
              </a:spcBef>
              <a:spcAft>
                <a:spcPts val="0"/>
              </a:spcAft>
              <a:buClr>
                <a:schemeClr val="accent2"/>
              </a:buClr>
              <a:buSzPts val="1748"/>
              <a:buFont typeface="Noto Sans Symbols"/>
              <a:buNone/>
              <a:defRPr b="0" i="0" sz="2300" u="none" cap="none" strike="noStrike">
                <a:solidFill>
                  <a:schemeClr val="dk2"/>
                </a:solidFill>
                <a:latin typeface="Cabin"/>
                <a:ea typeface="Cabin"/>
                <a:cs typeface="Cabin"/>
                <a:sym typeface="Cabin"/>
              </a:defRPr>
            </a:lvl2pPr>
            <a:lvl3pPr lvl="2" marR="0" rtl="0" algn="ctr">
              <a:spcBef>
                <a:spcPts val="500"/>
              </a:spcBef>
              <a:spcAft>
                <a:spcPts val="0"/>
              </a:spcAft>
              <a:buClr>
                <a:srgbClr val="BABABA"/>
              </a:buClr>
              <a:buSzPts val="1520"/>
              <a:buFont typeface="Noto Sans Symbols"/>
              <a:buNone/>
              <a:defRPr b="0" i="0" sz="2000" u="none" cap="none" strike="noStrike">
                <a:solidFill>
                  <a:schemeClr val="dk1"/>
                </a:solidFill>
                <a:latin typeface="Cabin"/>
                <a:ea typeface="Cabin"/>
                <a:cs typeface="Cabin"/>
                <a:sym typeface="Cabin"/>
              </a:defRPr>
            </a:lvl3pPr>
            <a:lvl4pPr lvl="3" marR="0" rtl="0" algn="ctr">
              <a:spcBef>
                <a:spcPts val="400"/>
              </a:spcBef>
              <a:spcAft>
                <a:spcPts val="0"/>
              </a:spcAft>
              <a:buClr>
                <a:srgbClr val="8BA1B3"/>
              </a:buClr>
              <a:buSzPts val="1260"/>
              <a:buFont typeface="Noto Sans Symbols"/>
              <a:buNone/>
              <a:defRPr b="0" i="0" sz="1800" u="none" cap="none" strike="noStrike">
                <a:solidFill>
                  <a:schemeClr val="dk1"/>
                </a:solidFill>
                <a:latin typeface="Cabin"/>
                <a:ea typeface="Cabin"/>
                <a:cs typeface="Cabin"/>
                <a:sym typeface="Cabin"/>
              </a:defRPr>
            </a:lvl4pPr>
            <a:lvl5pPr lvl="4" marR="0" rtl="0" algn="ctr">
              <a:spcBef>
                <a:spcPts val="300"/>
              </a:spcBef>
              <a:spcAft>
                <a:spcPts val="0"/>
              </a:spcAft>
              <a:buClr>
                <a:schemeClr val="accent2"/>
              </a:buClr>
              <a:buSzPts val="1120"/>
              <a:buFont typeface="Noto Sans Symbols"/>
              <a:buNone/>
              <a:defRPr b="0" i="0" sz="1600" u="none" cap="none" strike="noStrike">
                <a:solidFill>
                  <a:schemeClr val="dk1"/>
                </a:solidFill>
                <a:latin typeface="Cabin"/>
                <a:ea typeface="Cabin"/>
                <a:cs typeface="Cabin"/>
                <a:sym typeface="Cabin"/>
              </a:defRPr>
            </a:lvl5pPr>
            <a:lvl6pPr lvl="5" marR="0" rtl="0" algn="ctr">
              <a:spcBef>
                <a:spcPts val="300"/>
              </a:spcBef>
              <a:spcAft>
                <a:spcPts val="0"/>
              </a:spcAft>
              <a:buClr>
                <a:srgbClr val="8BA1B3"/>
              </a:buClr>
              <a:buSzPts val="1200"/>
              <a:buFont typeface="Noto Sans Symbols"/>
              <a:buNone/>
              <a:defRPr b="0" i="0" sz="1600" u="none" cap="none" strike="noStrike">
                <a:solidFill>
                  <a:schemeClr val="dk1"/>
                </a:solidFill>
                <a:latin typeface="Cabin"/>
                <a:ea typeface="Cabin"/>
                <a:cs typeface="Cabin"/>
                <a:sym typeface="Cabin"/>
              </a:defRPr>
            </a:lvl6pPr>
            <a:lvl7pPr lvl="6" marR="0" rtl="0" algn="ctr">
              <a:spcBef>
                <a:spcPts val="300"/>
              </a:spcBef>
              <a:spcAft>
                <a:spcPts val="0"/>
              </a:spcAft>
              <a:buClr>
                <a:srgbClr val="646C8F"/>
              </a:buClr>
              <a:buSzPts val="1050"/>
              <a:buFont typeface="Noto Sans Symbols"/>
              <a:buNone/>
              <a:defRPr b="0" i="0" sz="1400" u="none" cap="none" strike="noStrike">
                <a:solidFill>
                  <a:schemeClr val="dk1"/>
                </a:solidFill>
                <a:latin typeface="Cabin"/>
                <a:ea typeface="Cabin"/>
                <a:cs typeface="Cabin"/>
                <a:sym typeface="Cabin"/>
              </a:defRPr>
            </a:lvl7pPr>
            <a:lvl8pPr lvl="7" marR="0" rtl="0" algn="ctr">
              <a:spcBef>
                <a:spcPts val="300"/>
              </a:spcBef>
              <a:spcAft>
                <a:spcPts val="0"/>
              </a:spcAft>
              <a:buClr>
                <a:srgbClr val="BABABA"/>
              </a:buClr>
              <a:buSzPts val="1050"/>
              <a:buFont typeface="Noto Sans Symbols"/>
              <a:buNone/>
              <a:defRPr b="0" i="0" sz="1400" u="none" cap="none" strike="noStrike">
                <a:solidFill>
                  <a:schemeClr val="dk1"/>
                </a:solidFill>
                <a:latin typeface="Cabin"/>
                <a:ea typeface="Cabin"/>
                <a:cs typeface="Cabin"/>
                <a:sym typeface="Cabin"/>
              </a:defRPr>
            </a:lvl8pPr>
            <a:lvl9pPr lvl="8" marR="0" rtl="0" algn="ctr">
              <a:spcBef>
                <a:spcPts val="300"/>
              </a:spcBef>
              <a:spcAft>
                <a:spcPts val="0"/>
              </a:spcAft>
              <a:buClr>
                <a:srgbClr val="9FB8CD"/>
              </a:buClr>
              <a:buSzPts val="900"/>
              <a:buFont typeface="Noto Sans Symbols"/>
              <a:buNone/>
              <a:defRPr b="0" i="0" sz="1200" u="none" cap="none" strike="noStrike">
                <a:solidFill>
                  <a:schemeClr val="dk1"/>
                </a:solidFill>
                <a:latin typeface="Cabin"/>
                <a:ea typeface="Cabin"/>
                <a:cs typeface="Cabin"/>
                <a:sym typeface="Cabin"/>
              </a:defRPr>
            </a:lvl9pPr>
          </a:lstStyle>
          <a:p/>
        </p:txBody>
      </p:sp>
      <p:sp>
        <p:nvSpPr>
          <p:cNvPr id="33" name="Google Shape;33;p4"/>
          <p:cNvSpPr txBox="1"/>
          <p:nvPr>
            <p:ph idx="10" type="dt"/>
          </p:nvPr>
        </p:nvSpPr>
        <p:spPr>
          <a:xfrm>
            <a:off x="6400800" y="6355080"/>
            <a:ext cx="2286000"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4" name="Google Shape;34;p4"/>
          <p:cNvSpPr txBox="1"/>
          <p:nvPr>
            <p:ph idx="11" type="ftr"/>
          </p:nvPr>
        </p:nvSpPr>
        <p:spPr>
          <a:xfrm>
            <a:off x="2898648" y="6355080"/>
            <a:ext cx="347472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5" name="Google Shape;35;p4"/>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36" name="Google Shape;36;p4"/>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Google Shape;37;p4"/>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 name="Google Shape;38;p4"/>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9" name="Google Shape;39;p4"/>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40" name="Shape 40"/>
        <p:cNvGrpSpPr/>
        <p:nvPr/>
      </p:nvGrpSpPr>
      <p:grpSpPr>
        <a:xfrm>
          <a:off x="0" y="0"/>
          <a:ext cx="0" cy="0"/>
          <a:chOff x="0" y="0"/>
          <a:chExt cx="0" cy="0"/>
        </a:xfrm>
      </p:grpSpPr>
      <p:sp>
        <p:nvSpPr>
          <p:cNvPr id="41" name="Google Shape;41;p5"/>
          <p:cNvSpPr txBox="1"/>
          <p:nvPr>
            <p:ph type="title"/>
          </p:nvPr>
        </p:nvSpPr>
        <p:spPr>
          <a:xfrm>
            <a:off x="1219200" y="2971800"/>
            <a:ext cx="6858000" cy="10668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Clr>
                <a:schemeClr val="lt2"/>
              </a:buClr>
              <a:buSzPts val="3200"/>
              <a:buFont typeface="Bookman Old Style"/>
              <a:buNone/>
              <a:defRPr b="0" i="0" sz="3200" u="none" cap="none" strike="noStrike">
                <a:solidFill>
                  <a:schemeClr val="lt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5"/>
          <p:cNvSpPr txBox="1"/>
          <p:nvPr>
            <p:ph idx="1" type="body"/>
          </p:nvPr>
        </p:nvSpPr>
        <p:spPr>
          <a:xfrm>
            <a:off x="1295400" y="4267200"/>
            <a:ext cx="6781800" cy="1143000"/>
          </a:xfrm>
          <a:prstGeom prst="rect">
            <a:avLst/>
          </a:prstGeom>
          <a:noFill/>
          <a:ln>
            <a:noFill/>
          </a:ln>
        </p:spPr>
        <p:txBody>
          <a:bodyPr anchorCtr="0" anchor="t" bIns="91425" lIns="91425" spcFirstLastPara="1" rIns="91425" wrap="square" tIns="91425"/>
          <a:lstStyle>
            <a:lvl1pPr indent="-228600" lvl="0" marL="457200" marR="0" rtl="0" algn="r">
              <a:spcBef>
                <a:spcPts val="600"/>
              </a:spcBef>
              <a:spcAft>
                <a:spcPts val="0"/>
              </a:spcAft>
              <a:buClr>
                <a:schemeClr val="accent1"/>
              </a:buClr>
              <a:buSzPts val="1520"/>
              <a:buFont typeface="Noto Sans Symbols"/>
              <a:buNone/>
              <a:defRPr b="0" i="0" sz="2000" u="none" cap="none" strike="noStrike">
                <a:solidFill>
                  <a:schemeClr val="lt1"/>
                </a:solidFill>
                <a:latin typeface="Cabin"/>
                <a:ea typeface="Cabin"/>
                <a:cs typeface="Cabin"/>
                <a:sym typeface="Cabin"/>
              </a:defRPr>
            </a:lvl1pPr>
            <a:lvl2pPr indent="-228600" lvl="1" marL="914400" marR="0" rtl="0" algn="l">
              <a:spcBef>
                <a:spcPts val="500"/>
              </a:spcBef>
              <a:spcAft>
                <a:spcPts val="0"/>
              </a:spcAft>
              <a:buClr>
                <a:schemeClr val="accent2"/>
              </a:buClr>
              <a:buSzPts val="1368"/>
              <a:buFont typeface="Noto Sans Symbols"/>
              <a:buNone/>
              <a:defRPr b="0" i="0" sz="1800" u="none" cap="none" strike="noStrike">
                <a:solidFill>
                  <a:schemeClr val="lt1"/>
                </a:solidFill>
                <a:latin typeface="Cabin"/>
                <a:ea typeface="Cabin"/>
                <a:cs typeface="Cabin"/>
                <a:sym typeface="Cabin"/>
              </a:defRPr>
            </a:lvl2pPr>
            <a:lvl3pPr indent="-228600" lvl="2" marL="1371600" marR="0" rtl="0" algn="l">
              <a:spcBef>
                <a:spcPts val="500"/>
              </a:spcBef>
              <a:spcAft>
                <a:spcPts val="0"/>
              </a:spcAft>
              <a:buClr>
                <a:schemeClr val="dk1"/>
              </a:buClr>
              <a:buSzPts val="1216"/>
              <a:buFont typeface="Noto Sans Symbols"/>
              <a:buNone/>
              <a:defRPr b="0" i="0" sz="1600" u="none" cap="none" strike="noStrike">
                <a:solidFill>
                  <a:schemeClr val="lt1"/>
                </a:solidFill>
                <a:latin typeface="Cabin"/>
                <a:ea typeface="Cabin"/>
                <a:cs typeface="Cabin"/>
                <a:sym typeface="Cabin"/>
              </a:defRPr>
            </a:lvl3pPr>
            <a:lvl4pPr indent="-228600" lvl="3" marL="1828800" marR="0" rtl="0" algn="l">
              <a:spcBef>
                <a:spcPts val="400"/>
              </a:spcBef>
              <a:spcAft>
                <a:spcPts val="0"/>
              </a:spcAft>
              <a:buClr>
                <a:srgbClr val="8BA1B3"/>
              </a:buClr>
              <a:buSzPts val="980"/>
              <a:buFont typeface="Noto Sans Symbols"/>
              <a:buNone/>
              <a:defRPr b="0" i="0" sz="1400" u="none" cap="none" strike="noStrike">
                <a:solidFill>
                  <a:schemeClr val="lt1"/>
                </a:solidFill>
                <a:latin typeface="Cabin"/>
                <a:ea typeface="Cabin"/>
                <a:cs typeface="Cabin"/>
                <a:sym typeface="Cabin"/>
              </a:defRPr>
            </a:lvl4pPr>
            <a:lvl5pPr indent="-228600" lvl="4" marL="2286000" marR="0" rtl="0" algn="l">
              <a:spcBef>
                <a:spcPts val="300"/>
              </a:spcBef>
              <a:spcAft>
                <a:spcPts val="0"/>
              </a:spcAft>
              <a:buClr>
                <a:schemeClr val="accent2"/>
              </a:buClr>
              <a:buSzPts val="980"/>
              <a:buFont typeface="Noto Sans Symbols"/>
              <a:buNone/>
              <a:defRPr b="0" i="0" sz="1400" u="none" cap="none" strike="noStrike">
                <a:solidFill>
                  <a:schemeClr val="lt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Cabin"/>
                <a:ea typeface="Cabin"/>
                <a:cs typeface="Cabin"/>
                <a:sym typeface="Cabin"/>
              </a:defRPr>
            </a:lvl9pPr>
          </a:lstStyle>
          <a:p/>
        </p:txBody>
      </p:sp>
      <p:sp>
        <p:nvSpPr>
          <p:cNvPr id="43" name="Google Shape;43;p5"/>
          <p:cNvSpPr txBox="1"/>
          <p:nvPr>
            <p:ph idx="10" type="dt"/>
          </p:nvPr>
        </p:nvSpPr>
        <p:spPr>
          <a:xfrm>
            <a:off x="6400800" y="6355080"/>
            <a:ext cx="2286000"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4" name="Google Shape;44;p5"/>
          <p:cNvSpPr txBox="1"/>
          <p:nvPr>
            <p:ph idx="11" type="ftr"/>
          </p:nvPr>
        </p:nvSpPr>
        <p:spPr>
          <a:xfrm>
            <a:off x="2898648" y="6355080"/>
            <a:ext cx="347472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5" name="Google Shape;45;p5"/>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46" name="Google Shape;46;p5"/>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7" name="Google Shape;47;p5"/>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457200" y="228600"/>
            <a:ext cx="8229600" cy="914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6"/>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1" name="Google Shape;51;p6"/>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2" name="Google Shape;52;p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53" name="Google Shape;53;p6"/>
          <p:cNvSpPr txBox="1"/>
          <p:nvPr>
            <p:ph idx="1" type="body"/>
          </p:nvPr>
        </p:nvSpPr>
        <p:spPr>
          <a:xfrm>
            <a:off x="457200" y="1219200"/>
            <a:ext cx="4041648" cy="493776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4" name="Google Shape;54;p6"/>
          <p:cNvSpPr txBox="1"/>
          <p:nvPr>
            <p:ph idx="2" type="body"/>
          </p:nvPr>
        </p:nvSpPr>
        <p:spPr>
          <a:xfrm>
            <a:off x="4632198" y="1216152"/>
            <a:ext cx="4041648" cy="493776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457200" y="228600"/>
            <a:ext cx="8229600" cy="914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7"/>
          <p:cNvSpPr txBox="1"/>
          <p:nvPr>
            <p:ph idx="1" type="body"/>
          </p:nvPr>
        </p:nvSpPr>
        <p:spPr>
          <a:xfrm>
            <a:off x="457200" y="1285875"/>
            <a:ext cx="4040188" cy="685800"/>
          </a:xfrm>
          <a:prstGeom prst="rect">
            <a:avLst/>
          </a:prstGeom>
          <a:noFill/>
          <a:ln>
            <a:noFill/>
          </a:ln>
        </p:spPr>
        <p:txBody>
          <a:bodyPr anchorCtr="0" anchor="b" bIns="91425" lIns="91425" spcFirstLastPara="1" rIns="91425" wrap="square" tIns="91425"/>
          <a:lstStyle>
            <a:lvl1pPr indent="-228600" lvl="0" marL="457200" marR="0" rtl="0" algn="l">
              <a:spcBef>
                <a:spcPts val="600"/>
              </a:spcBef>
              <a:spcAft>
                <a:spcPts val="0"/>
              </a:spcAft>
              <a:buClr>
                <a:schemeClr val="accent1"/>
              </a:buClr>
              <a:buSzPts val="1824"/>
              <a:buFont typeface="Noto Sans Symbols"/>
              <a:buNone/>
              <a:defRPr b="1" i="0" sz="2400" u="none" cap="none" strike="noStrike">
                <a:solidFill>
                  <a:schemeClr val="accent2"/>
                </a:solidFill>
                <a:latin typeface="Cabin"/>
                <a:ea typeface="Cabin"/>
                <a:cs typeface="Cabin"/>
                <a:sym typeface="Cabin"/>
              </a:defRPr>
            </a:lvl1pPr>
            <a:lvl2pPr indent="-228600" lvl="1" marL="914400" marR="0" rtl="0" algn="l">
              <a:spcBef>
                <a:spcPts val="500"/>
              </a:spcBef>
              <a:spcAft>
                <a:spcPts val="0"/>
              </a:spcAft>
              <a:buClr>
                <a:schemeClr val="accent2"/>
              </a:buClr>
              <a:buSzPts val="1520"/>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rgbClr val="BABABA"/>
              </a:buClr>
              <a:buSzPts val="1368"/>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spcBef>
                <a:spcPts val="400"/>
              </a:spcBef>
              <a:spcAft>
                <a:spcPts val="0"/>
              </a:spcAft>
              <a:buClr>
                <a:srgbClr val="8BA1B3"/>
              </a:buClr>
              <a:buSzPts val="112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spcBef>
                <a:spcPts val="300"/>
              </a:spcBef>
              <a:spcAft>
                <a:spcPts val="0"/>
              </a:spcAft>
              <a:buClr>
                <a:schemeClr val="accent2"/>
              </a:buClr>
              <a:buSzPts val="1120"/>
              <a:buFont typeface="Noto Sans Symbols"/>
              <a:buNone/>
              <a:defRPr b="1"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8" name="Google Shape;58;p7"/>
          <p:cNvSpPr txBox="1"/>
          <p:nvPr>
            <p:ph idx="2" type="body"/>
          </p:nvPr>
        </p:nvSpPr>
        <p:spPr>
          <a:xfrm>
            <a:off x="4648200" y="1295400"/>
            <a:ext cx="4041775" cy="685800"/>
          </a:xfrm>
          <a:prstGeom prst="rect">
            <a:avLst/>
          </a:prstGeom>
          <a:noFill/>
          <a:ln>
            <a:noFill/>
          </a:ln>
        </p:spPr>
        <p:txBody>
          <a:bodyPr anchorCtr="0" anchor="b" bIns="91425" lIns="91425" spcFirstLastPara="1" rIns="91425" wrap="square" tIns="91425"/>
          <a:lstStyle>
            <a:lvl1pPr indent="-228600" lvl="0" marL="457200" marR="0" rtl="0" algn="l">
              <a:spcBef>
                <a:spcPts val="600"/>
              </a:spcBef>
              <a:spcAft>
                <a:spcPts val="0"/>
              </a:spcAft>
              <a:buClr>
                <a:schemeClr val="accent1"/>
              </a:buClr>
              <a:buSzPts val="1824"/>
              <a:buFont typeface="Noto Sans Symbols"/>
              <a:buNone/>
              <a:defRPr b="1" i="0" sz="2400" u="none" cap="none" strike="noStrike">
                <a:solidFill>
                  <a:schemeClr val="accent2"/>
                </a:solidFill>
                <a:latin typeface="Cabin"/>
                <a:ea typeface="Cabin"/>
                <a:cs typeface="Cabin"/>
                <a:sym typeface="Cabin"/>
              </a:defRPr>
            </a:lvl1pPr>
            <a:lvl2pPr indent="-228600" lvl="1" marL="914400" marR="0" rtl="0" algn="l">
              <a:spcBef>
                <a:spcPts val="500"/>
              </a:spcBef>
              <a:spcAft>
                <a:spcPts val="0"/>
              </a:spcAft>
              <a:buClr>
                <a:schemeClr val="accent2"/>
              </a:buClr>
              <a:buSzPts val="1520"/>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rgbClr val="BABABA"/>
              </a:buClr>
              <a:buSzPts val="1368"/>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spcBef>
                <a:spcPts val="400"/>
              </a:spcBef>
              <a:spcAft>
                <a:spcPts val="0"/>
              </a:spcAft>
              <a:buClr>
                <a:srgbClr val="8BA1B3"/>
              </a:buClr>
              <a:buSzPts val="112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spcBef>
                <a:spcPts val="300"/>
              </a:spcBef>
              <a:spcAft>
                <a:spcPts val="0"/>
              </a:spcAft>
              <a:buClr>
                <a:schemeClr val="accent2"/>
              </a:buClr>
              <a:buSzPts val="1120"/>
              <a:buFont typeface="Noto Sans Symbols"/>
              <a:buNone/>
              <a:defRPr b="1"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9" name="Google Shape;59;p7"/>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0" name="Google Shape;60;p7"/>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1" name="Google Shape;61;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62" name="Google Shape;62;p7"/>
          <p:cNvSpPr txBox="1"/>
          <p:nvPr>
            <p:ph idx="3" type="body"/>
          </p:nvPr>
        </p:nvSpPr>
        <p:spPr>
          <a:xfrm>
            <a:off x="457200" y="2133600"/>
            <a:ext cx="4038600" cy="40386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63" name="Google Shape;63;p7"/>
          <p:cNvSpPr txBox="1"/>
          <p:nvPr>
            <p:ph idx="4" type="body"/>
          </p:nvPr>
        </p:nvSpPr>
        <p:spPr>
          <a:xfrm>
            <a:off x="4648200" y="2133600"/>
            <a:ext cx="4038600" cy="40386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4" name="Shape 64"/>
        <p:cNvGrpSpPr/>
        <p:nvPr/>
      </p:nvGrpSpPr>
      <p:grpSpPr>
        <a:xfrm>
          <a:off x="0" y="0"/>
          <a:ext cx="0" cy="0"/>
          <a:chOff x="0" y="0"/>
          <a:chExt cx="0" cy="0"/>
        </a:xfrm>
      </p:grpSpPr>
      <p:sp>
        <p:nvSpPr>
          <p:cNvPr id="65" name="Google Shape;65;p8"/>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6" name="Google Shape;66;p8"/>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7" name="Google Shape;67;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68" name="Google Shape;68;p8"/>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6324600" y="304800"/>
            <a:ext cx="2514600" cy="838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2000"/>
              <a:buFont typeface="Cabin"/>
              <a:buNone/>
              <a:defRPr b="1" i="0" sz="2000" u="none" cap="none" strike="noStrik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9"/>
          <p:cNvSpPr txBox="1"/>
          <p:nvPr>
            <p:ph idx="1" type="body"/>
          </p:nvPr>
        </p:nvSpPr>
        <p:spPr>
          <a:xfrm>
            <a:off x="6324600" y="1219200"/>
            <a:ext cx="2514600" cy="4843463"/>
          </a:xfrm>
          <a:prstGeom prst="rect">
            <a:avLst/>
          </a:prstGeom>
          <a:noFill/>
          <a:ln>
            <a:noFill/>
          </a:ln>
        </p:spPr>
        <p:txBody>
          <a:bodyPr anchorCtr="0" anchor="t" bIns="91425" lIns="91425" spcFirstLastPara="1" rIns="91425" wrap="square" tIns="91425"/>
          <a:lstStyle>
            <a:lvl1pPr indent="-228600" lvl="0" marL="457200" marR="0" rtl="0" algn="l">
              <a:lnSpc>
                <a:spcPct val="137500"/>
              </a:lnSpc>
              <a:spcBef>
                <a:spcPts val="600"/>
              </a:spcBef>
              <a:spcAft>
                <a:spcPts val="0"/>
              </a:spcAft>
              <a:buClr>
                <a:schemeClr val="accent1"/>
              </a:buClr>
              <a:buSzPts val="1216"/>
              <a:buFont typeface="Noto Sans Symbols"/>
              <a:buNone/>
              <a:defRPr b="0" i="0" sz="1600" u="none" cap="none" strike="noStrike">
                <a:solidFill>
                  <a:schemeClr val="dk2"/>
                </a:solidFill>
                <a:latin typeface="Cabin"/>
                <a:ea typeface="Cabin"/>
                <a:cs typeface="Cabin"/>
                <a:sym typeface="Cabin"/>
              </a:defRPr>
            </a:lvl1pPr>
            <a:lvl2pPr indent="-228600" lvl="1" marL="914400" marR="0" rtl="0" algn="l">
              <a:spcBef>
                <a:spcPts val="1000"/>
              </a:spcBef>
              <a:spcAft>
                <a:spcPts val="0"/>
              </a:spcAft>
              <a:buClr>
                <a:schemeClr val="accent2"/>
              </a:buClr>
              <a:buSzPts val="912"/>
              <a:buFont typeface="Noto Sans Symbols"/>
              <a:buNone/>
              <a:defRPr b="0" i="0" sz="12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rgbClr val="BABABA"/>
              </a:buClr>
              <a:buSzPts val="760"/>
              <a:buFont typeface="Noto Sans Symbols"/>
              <a:buNone/>
              <a:defRPr b="0" i="0" sz="1000" u="none" cap="none" strike="noStrike">
                <a:solidFill>
                  <a:schemeClr val="dk1"/>
                </a:solidFill>
                <a:latin typeface="Cabin"/>
                <a:ea typeface="Cabin"/>
                <a:cs typeface="Cabin"/>
                <a:sym typeface="Cabin"/>
              </a:defRPr>
            </a:lvl3pPr>
            <a:lvl4pPr indent="-228600" lvl="3" marL="1828800" marR="0" rtl="0" algn="l">
              <a:spcBef>
                <a:spcPts val="400"/>
              </a:spcBef>
              <a:spcAft>
                <a:spcPts val="0"/>
              </a:spcAft>
              <a:buClr>
                <a:srgbClr val="8BA1B3"/>
              </a:buClr>
              <a:buSzPts val="630"/>
              <a:buFont typeface="Noto Sans Symbols"/>
              <a:buNone/>
              <a:defRPr b="0" i="0" sz="900" u="none" cap="none" strike="noStrike">
                <a:solidFill>
                  <a:schemeClr val="dk1"/>
                </a:solidFill>
                <a:latin typeface="Cabin"/>
                <a:ea typeface="Cabin"/>
                <a:cs typeface="Cabin"/>
                <a:sym typeface="Cabin"/>
              </a:defRPr>
            </a:lvl4pPr>
            <a:lvl5pPr indent="-228600" lvl="4" marL="2286000" marR="0" rtl="0" algn="l">
              <a:spcBef>
                <a:spcPts val="300"/>
              </a:spcBef>
              <a:spcAft>
                <a:spcPts val="0"/>
              </a:spcAft>
              <a:buClr>
                <a:schemeClr val="accent2"/>
              </a:buClr>
              <a:buSzPts val="630"/>
              <a:buFont typeface="Noto Sans Symbols"/>
              <a:buNone/>
              <a:defRPr b="0" i="0" sz="9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73" name="Google Shape;73;p9"/>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4" name="Google Shape;74;p9"/>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5" name="Google Shape;75;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76" name="Google Shape;76;p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9"/>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9" name="Google Shape;79;p9"/>
          <p:cNvSpPr txBox="1"/>
          <p:nvPr>
            <p:ph idx="2" type="body"/>
          </p:nvPr>
        </p:nvSpPr>
        <p:spPr>
          <a:xfrm>
            <a:off x="304800" y="304800"/>
            <a:ext cx="5715000" cy="57150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solidFill>
          <a:schemeClr val="dk2"/>
        </a:solidFill>
      </p:bgPr>
    </p:bg>
    <p:spTree>
      <p:nvGrpSpPr>
        <p:cNvPr id="80" name="Shape 80"/>
        <p:cNvGrpSpPr/>
        <p:nvPr/>
      </p:nvGrpSpPr>
      <p:grpSpPr>
        <a:xfrm>
          <a:off x="0" y="0"/>
          <a:ext cx="0" cy="0"/>
          <a:chOff x="0" y="0"/>
          <a:chExt cx="0" cy="0"/>
        </a:xfrm>
      </p:grpSpPr>
      <p:sp>
        <p:nvSpPr>
          <p:cNvPr id="81" name="Google Shape;81;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lstStyle>
            <a:lvl1pPr lvl="0" marR="0" rtl="0" algn="r">
              <a:spcBef>
                <a:spcPts val="0"/>
              </a:spcBef>
              <a:spcAft>
                <a:spcPts val="0"/>
              </a:spcAft>
              <a:buClr>
                <a:schemeClr val="lt1"/>
              </a:buClr>
              <a:buSzPts val="2000"/>
              <a:buFont typeface="Bookman Old Style"/>
              <a:buNone/>
              <a:defRPr b="0" i="0" sz="20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0"/>
          <p:cNvSpPr/>
          <p:nvPr>
            <p:ph idx="2" type="pic"/>
          </p:nvPr>
        </p:nvSpPr>
        <p:spPr>
          <a:xfrm>
            <a:off x="457200" y="1905000"/>
            <a:ext cx="8229600" cy="4270248"/>
          </a:xfrm>
          <a:prstGeom prst="rect">
            <a:avLst/>
          </a:prstGeom>
          <a:solidFill>
            <a:srgbClr val="BABABA"/>
          </a:solidFill>
          <a:ln>
            <a:noFill/>
          </a:ln>
        </p:spPr>
        <p:txBody>
          <a:bodyPr anchorCtr="0" anchor="t" bIns="91425" lIns="91425" spcFirstLastPara="1" rIns="91425" wrap="square" tIns="91425"/>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Cabin"/>
                <a:ea typeface="Cabin"/>
                <a:cs typeface="Cabin"/>
                <a:sym typeface="Cabin"/>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Cabin"/>
                <a:ea typeface="Cabin"/>
                <a:cs typeface="Cabin"/>
                <a:sym typeface="Cabin"/>
              </a:defRPr>
            </a:lvl2pPr>
            <a:lvl3pPr lvl="2" marR="0" rtl="0" algn="l">
              <a:spcBef>
                <a:spcPts val="500"/>
              </a:spcBef>
              <a:spcAft>
                <a:spcPts val="0"/>
              </a:spcAft>
              <a:buClr>
                <a:schemeClr val="dk1"/>
              </a:buClr>
              <a:buSzPts val="1520"/>
              <a:buFont typeface="Noto Sans Symbols"/>
              <a:buChar char="▶"/>
              <a:defRPr b="0" i="0" sz="2000" u="none" cap="none" strike="noStrike">
                <a:solidFill>
                  <a:schemeClr val="lt1"/>
                </a:solidFill>
                <a:latin typeface="Cabin"/>
                <a:ea typeface="Cabin"/>
                <a:cs typeface="Cabin"/>
                <a:sym typeface="Cabin"/>
              </a:defRPr>
            </a:lvl3pPr>
            <a:lvl4pPr lvl="3" marR="0" rtl="0" algn="l">
              <a:spcBef>
                <a:spcPts val="400"/>
              </a:spcBef>
              <a:spcAft>
                <a:spcPts val="0"/>
              </a:spcAft>
              <a:buClr>
                <a:srgbClr val="8BA1B3"/>
              </a:buClr>
              <a:buSzPts val="1260"/>
              <a:buFont typeface="Noto Sans Symbols"/>
              <a:buChar char="◻"/>
              <a:defRPr b="0" i="0" sz="1800" u="none" cap="none" strike="noStrike">
                <a:solidFill>
                  <a:schemeClr val="lt1"/>
                </a:solidFill>
                <a:latin typeface="Cabin"/>
                <a:ea typeface="Cabin"/>
                <a:cs typeface="Cabin"/>
                <a:sym typeface="Cabin"/>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Cabin"/>
                <a:ea typeface="Cabin"/>
                <a:cs typeface="Cabin"/>
                <a:sym typeface="Cabin"/>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Cabin"/>
                <a:ea typeface="Cabin"/>
                <a:cs typeface="Cabin"/>
                <a:sym typeface="Cabin"/>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Cabin"/>
                <a:ea typeface="Cabin"/>
                <a:cs typeface="Cabin"/>
                <a:sym typeface="Cabin"/>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Cabin"/>
                <a:ea typeface="Cabin"/>
                <a:cs typeface="Cabin"/>
                <a:sym typeface="Cabin"/>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Cabin"/>
                <a:ea typeface="Cabin"/>
                <a:cs typeface="Cabin"/>
                <a:sym typeface="Cabin"/>
              </a:defRPr>
            </a:lvl9pPr>
          </a:lstStyle>
          <a:p/>
        </p:txBody>
      </p:sp>
      <p:sp>
        <p:nvSpPr>
          <p:cNvPr id="83" name="Google Shape;83;p10"/>
          <p:cNvSpPr txBox="1"/>
          <p:nvPr>
            <p:ph idx="1" type="body"/>
          </p:nvPr>
        </p:nvSpPr>
        <p:spPr>
          <a:xfrm>
            <a:off x="457200" y="1219200"/>
            <a:ext cx="8229600" cy="533400"/>
          </a:xfrm>
          <a:prstGeom prst="rect">
            <a:avLst/>
          </a:prstGeom>
          <a:noFill/>
          <a:ln>
            <a:noFill/>
          </a:ln>
        </p:spPr>
        <p:txBody>
          <a:bodyPr anchorCtr="0" anchor="ctr" bIns="91425" lIns="91425" spcFirstLastPara="1" rIns="91425" wrap="square" tIns="91425"/>
          <a:lstStyle>
            <a:lvl1pPr indent="-228600" lvl="0" marL="457200" marR="0" rtl="0" algn="l">
              <a:spcBef>
                <a:spcPts val="600"/>
              </a:spcBef>
              <a:spcAft>
                <a:spcPts val="0"/>
              </a:spcAft>
              <a:buClr>
                <a:schemeClr val="accent1"/>
              </a:buClr>
              <a:buSzPts val="1064"/>
              <a:buFont typeface="Noto Sans Symbols"/>
              <a:buNone/>
              <a:defRPr b="0" i="0" sz="1400" u="none" cap="none" strike="noStrike">
                <a:solidFill>
                  <a:schemeClr val="lt1"/>
                </a:solidFill>
                <a:latin typeface="Cabin"/>
                <a:ea typeface="Cabin"/>
                <a:cs typeface="Cabin"/>
                <a:sym typeface="Cabin"/>
              </a:defRPr>
            </a:lvl1pPr>
            <a:lvl2pPr indent="-286512" lvl="1" marL="914400" marR="0" rtl="0" algn="l">
              <a:spcBef>
                <a:spcPts val="500"/>
              </a:spcBef>
              <a:spcAft>
                <a:spcPts val="0"/>
              </a:spcAft>
              <a:buClr>
                <a:schemeClr val="accent2"/>
              </a:buClr>
              <a:buSzPts val="912"/>
              <a:buFont typeface="Noto Sans Symbols"/>
              <a:buChar char="▶"/>
              <a:defRPr b="0" i="0" sz="1200" u="none" cap="none" strike="noStrike">
                <a:solidFill>
                  <a:schemeClr val="lt2"/>
                </a:solidFill>
                <a:latin typeface="Cabin"/>
                <a:ea typeface="Cabin"/>
                <a:cs typeface="Cabin"/>
                <a:sym typeface="Cabin"/>
              </a:defRPr>
            </a:lvl2pPr>
            <a:lvl3pPr indent="-276860" lvl="2" marL="1371600" marR="0" rtl="0" algn="l">
              <a:spcBef>
                <a:spcPts val="500"/>
              </a:spcBef>
              <a:spcAft>
                <a:spcPts val="0"/>
              </a:spcAft>
              <a:buClr>
                <a:schemeClr val="dk1"/>
              </a:buClr>
              <a:buSzPts val="760"/>
              <a:buFont typeface="Noto Sans Symbols"/>
              <a:buChar char="▶"/>
              <a:defRPr b="0" i="0" sz="1000" u="none" cap="none" strike="noStrike">
                <a:solidFill>
                  <a:schemeClr val="lt1"/>
                </a:solidFill>
                <a:latin typeface="Cabin"/>
                <a:ea typeface="Cabin"/>
                <a:cs typeface="Cabin"/>
                <a:sym typeface="Cabin"/>
              </a:defRPr>
            </a:lvl3pPr>
            <a:lvl4pPr indent="-268605" lvl="3" marL="1828800" marR="0" rtl="0" algn="l">
              <a:spcBef>
                <a:spcPts val="400"/>
              </a:spcBef>
              <a:spcAft>
                <a:spcPts val="0"/>
              </a:spcAft>
              <a:buClr>
                <a:srgbClr val="8BA1B3"/>
              </a:buClr>
              <a:buSzPts val="630"/>
              <a:buFont typeface="Noto Sans Symbols"/>
              <a:buChar char="◻"/>
              <a:defRPr b="0" i="0" sz="900" u="none" cap="none" strike="noStrike">
                <a:solidFill>
                  <a:schemeClr val="lt1"/>
                </a:solidFill>
                <a:latin typeface="Cabin"/>
                <a:ea typeface="Cabin"/>
                <a:cs typeface="Cabin"/>
                <a:sym typeface="Cabin"/>
              </a:defRPr>
            </a:lvl4pPr>
            <a:lvl5pPr indent="-268604" lvl="4" marL="2286000" marR="0" rtl="0" algn="l">
              <a:spcBef>
                <a:spcPts val="300"/>
              </a:spcBef>
              <a:spcAft>
                <a:spcPts val="0"/>
              </a:spcAft>
              <a:buClr>
                <a:schemeClr val="accent2"/>
              </a:buClr>
              <a:buSzPts val="630"/>
              <a:buFont typeface="Noto Sans Symbols"/>
              <a:buChar char="◻"/>
              <a:defRPr b="0" i="0" sz="900" u="none" cap="none" strike="noStrike">
                <a:solidFill>
                  <a:schemeClr val="lt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Cabin"/>
                <a:ea typeface="Cabin"/>
                <a:cs typeface="Cabin"/>
                <a:sym typeface="Cabin"/>
              </a:defRPr>
            </a:lvl9pPr>
          </a:lstStyle>
          <a:p/>
        </p:txBody>
      </p:sp>
      <p:sp>
        <p:nvSpPr>
          <p:cNvPr id="84" name="Google Shape;84;p10"/>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5" name="Google Shape;85;p10"/>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6" name="Google Shape;86;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87" name="Google Shape;87;p1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1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9" name="Google Shape;89;p10"/>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19200"/>
            <a:ext cx="8229600" cy="4910328"/>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12" name="Google Shape;12;p1"/>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pic>
        <p:nvPicPr>
          <p:cNvPr descr="Sigla-UBB.gif" id="18" name="Google Shape;18;p1"/>
          <p:cNvPicPr preferRelativeResize="0"/>
          <p:nvPr/>
        </p:nvPicPr>
        <p:blipFill rotWithShape="1">
          <a:blip r:embed="rId1">
            <a:alphaModFix/>
          </a:blip>
          <a:srcRect b="0" l="0" r="0" t="0"/>
          <a:stretch/>
        </p:blipFill>
        <p:spPr>
          <a:xfrm>
            <a:off x="7884368" y="5949280"/>
            <a:ext cx="771525" cy="762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99592" y="1484784"/>
            <a:ext cx="7344816" cy="2260104"/>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2"/>
              </a:buClr>
              <a:buSzPts val="3600"/>
              <a:buFont typeface="Bookman Old Style"/>
              <a:buNone/>
            </a:pPr>
            <a:r>
              <a:rPr b="0" i="0" lang="en-US" sz="3600" u="none" cap="none" strike="noStrike">
                <a:solidFill>
                  <a:schemeClr val="dk2"/>
                </a:solidFill>
                <a:latin typeface="Bookman Old Style"/>
                <a:ea typeface="Bookman Old Style"/>
                <a:cs typeface="Bookman Old Style"/>
                <a:sym typeface="Bookman Old Style"/>
              </a:rPr>
              <a:t>Software Engineering</a:t>
            </a:r>
            <a:br>
              <a:rPr b="0" i="0" lang="en-US" sz="3600" u="none" cap="none" strike="noStrike">
                <a:solidFill>
                  <a:schemeClr val="dk2"/>
                </a:solidFill>
                <a:latin typeface="Bookman Old Style"/>
                <a:ea typeface="Bookman Old Style"/>
                <a:cs typeface="Bookman Old Style"/>
                <a:sym typeface="Bookman Old Style"/>
              </a:rPr>
            </a:br>
            <a:br>
              <a:rPr b="0" i="0" lang="en-US" sz="3600" u="none" cap="none" strike="noStrike">
                <a:solidFill>
                  <a:schemeClr val="dk2"/>
                </a:solidFill>
                <a:latin typeface="Bookman Old Style"/>
                <a:ea typeface="Bookman Old Style"/>
                <a:cs typeface="Bookman Old Style"/>
                <a:sym typeface="Bookman Old Style"/>
              </a:rPr>
            </a:br>
            <a:r>
              <a:rPr b="0" i="0" lang="en-US" sz="2000" u="none" cap="none" strike="noStrike">
                <a:solidFill>
                  <a:schemeClr val="dk2"/>
                </a:solidFill>
                <a:latin typeface="Bookman Old Style"/>
                <a:ea typeface="Bookman Old Style"/>
                <a:cs typeface="Bookman Old Style"/>
                <a:sym typeface="Bookman Old Style"/>
              </a:rPr>
              <a:t>based on </a:t>
            </a:r>
            <a:r>
              <a:rPr b="1" i="0" lang="en-US" sz="2000" u="none" cap="none" strike="noStrike">
                <a:solidFill>
                  <a:schemeClr val="dk2"/>
                </a:solidFill>
                <a:latin typeface="Bookman Old Style"/>
                <a:ea typeface="Bookman Old Style"/>
                <a:cs typeface="Bookman Old Style"/>
                <a:sym typeface="Bookman Old Style"/>
              </a:rPr>
              <a:t>Bernd Bruegge’s </a:t>
            </a:r>
            <a:r>
              <a:rPr b="0" i="0" lang="en-US" sz="2000" u="none" cap="none" strike="noStrike">
                <a:solidFill>
                  <a:schemeClr val="dk2"/>
                </a:solidFill>
                <a:latin typeface="Bookman Old Style"/>
                <a:ea typeface="Bookman Old Style"/>
                <a:cs typeface="Bookman Old Style"/>
                <a:sym typeface="Bookman Old Style"/>
              </a:rPr>
              <a:t>book</a:t>
            </a:r>
            <a:br>
              <a:rPr b="0" i="0" lang="en-US" sz="2000" u="none" cap="none" strike="noStrike">
                <a:solidFill>
                  <a:schemeClr val="dk2"/>
                </a:solidFill>
                <a:latin typeface="Bookman Old Style"/>
                <a:ea typeface="Bookman Old Style"/>
                <a:cs typeface="Bookman Old Style"/>
                <a:sym typeface="Bookman Old Style"/>
              </a:rPr>
            </a:br>
            <a:r>
              <a:rPr b="1" i="0" lang="en-US" sz="2000" u="none" cap="none" strike="noStrike">
                <a:solidFill>
                  <a:schemeClr val="dk2"/>
                </a:solidFill>
                <a:latin typeface="Bookman Old Style"/>
                <a:ea typeface="Bookman Old Style"/>
                <a:cs typeface="Bookman Old Style"/>
                <a:sym typeface="Bookman Old Style"/>
              </a:rPr>
              <a:t>Object-Oriented Software Engineering</a:t>
            </a:r>
            <a:br>
              <a:rPr b="1" i="0" lang="en-US" sz="2000" u="none" cap="none" strike="noStrike">
                <a:solidFill>
                  <a:schemeClr val="dk2"/>
                </a:solidFill>
                <a:latin typeface="Bookman Old Style"/>
                <a:ea typeface="Bookman Old Style"/>
                <a:cs typeface="Bookman Old Style"/>
                <a:sym typeface="Bookman Old Style"/>
              </a:rPr>
            </a:br>
            <a:r>
              <a:rPr b="1" i="0" lang="en-US" sz="2000" u="none" cap="none" strike="noStrike">
                <a:solidFill>
                  <a:schemeClr val="dk2"/>
                </a:solidFill>
                <a:latin typeface="Bookman Old Style"/>
                <a:ea typeface="Bookman Old Style"/>
                <a:cs typeface="Bookman Old Style"/>
                <a:sym typeface="Bookman Old Style"/>
              </a:rPr>
              <a:t>using UML, Patterns and Java</a:t>
            </a:r>
            <a:endParaRPr b="1" i="0" sz="2000" u="none" cap="none" strike="noStrike">
              <a:solidFill>
                <a:schemeClr val="dk2"/>
              </a:solidFill>
              <a:latin typeface="Bookman Old Style"/>
              <a:ea typeface="Bookman Old Style"/>
              <a:cs typeface="Bookman Old Style"/>
              <a:sym typeface="Bookman Old Style"/>
            </a:endParaRPr>
          </a:p>
        </p:txBody>
      </p:sp>
      <p:sp>
        <p:nvSpPr>
          <p:cNvPr id="117" name="Google Shape;117;p14"/>
          <p:cNvSpPr txBox="1"/>
          <p:nvPr/>
        </p:nvSpPr>
        <p:spPr>
          <a:xfrm>
            <a:off x="1691680" y="4293096"/>
            <a:ext cx="5328592"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Dan CHIOREAN</a:t>
            </a:r>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Babeş-Bolyai University</a:t>
            </a:r>
            <a:endParaRPr/>
          </a:p>
          <a:p>
            <a:pPr indent="0" lvl="0" marL="0" marR="0" rtl="0" algn="ctr">
              <a:spcBef>
                <a:spcPts val="0"/>
              </a:spcBef>
              <a:spcAft>
                <a:spcPts val="0"/>
              </a:spcAft>
              <a:buNone/>
            </a:pPr>
            <a:r>
              <a:rPr b="1" i="0" lang="en-US" sz="1600" u="none" cap="none" strike="noStrike">
                <a:solidFill>
                  <a:schemeClr val="dk1"/>
                </a:solidFill>
                <a:latin typeface="Courier New"/>
                <a:ea typeface="Courier New"/>
                <a:cs typeface="Courier New"/>
                <a:sym typeface="Courier New"/>
              </a:rPr>
              <a:t>chiorean@cs.ubbcluj.ro</a:t>
            </a:r>
            <a:endParaRPr b="1" i="0" sz="1600" u="none" cap="none" strike="noStrike">
              <a:solidFill>
                <a:schemeClr val="dk1"/>
              </a:solidFill>
              <a:latin typeface="Courier New"/>
              <a:ea typeface="Courier New"/>
              <a:cs typeface="Courier New"/>
              <a:sym typeface="Courier New"/>
            </a:endParaRPr>
          </a:p>
        </p:txBody>
      </p:sp>
      <p:sp>
        <p:nvSpPr>
          <p:cNvPr id="118" name="Google Shape;118;p1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2/25/2015</a:t>
            </a:r>
            <a:endParaRPr b="0" i="0" sz="1400" u="none" cap="none" strike="noStrike">
              <a:solidFill>
                <a:schemeClr val="dk2"/>
              </a:solidFill>
              <a:latin typeface="Times New Roman"/>
              <a:ea typeface="Times New Roman"/>
              <a:cs typeface="Times New Roman"/>
              <a:sym typeface="Times New Roman"/>
            </a:endParaRPr>
          </a:p>
        </p:txBody>
      </p:sp>
      <p:sp>
        <p:nvSpPr>
          <p:cNvPr id="119" name="Google Shape;119;p1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2"/>
              </a:solidFill>
              <a:latin typeface="Times New Roman"/>
              <a:ea typeface="Times New Roman"/>
              <a:cs typeface="Times New Roman"/>
              <a:sym typeface="Times New Roman"/>
            </a:endParaRPr>
          </a:p>
        </p:txBody>
      </p:sp>
      <p:sp>
        <p:nvSpPr>
          <p:cNvPr id="120" name="Google Shape;120;p1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Software Engineering_Introduction</a:t>
            </a:r>
            <a:endParaRPr b="0" i="0" sz="14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Principles_3</a:t>
            </a:r>
            <a:endParaRPr b="1" i="0" sz="3200" u="none" cap="none" strike="noStrike">
              <a:solidFill>
                <a:schemeClr val="dk2"/>
              </a:solidFill>
              <a:latin typeface="Bookman Old Style"/>
              <a:ea typeface="Bookman Old Style"/>
              <a:cs typeface="Bookman Old Style"/>
              <a:sym typeface="Bookman Old Style"/>
            </a:endParaRPr>
          </a:p>
        </p:txBody>
      </p:sp>
      <p:sp>
        <p:nvSpPr>
          <p:cNvPr id="212" name="Google Shape;212;p2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13" name="Google Shape;213;p2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14" name="Google Shape;214;p2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15" name="Google Shape;215;p23"/>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ISEP.png" id="216" name="Google Shape;216;p23"/>
          <p:cNvPicPr preferRelativeResize="0"/>
          <p:nvPr/>
        </p:nvPicPr>
        <p:blipFill rotWithShape="1">
          <a:blip r:embed="rId3">
            <a:alphaModFix/>
          </a:blip>
          <a:srcRect b="0" l="0" r="0" t="0"/>
          <a:stretch/>
        </p:blipFill>
        <p:spPr>
          <a:xfrm>
            <a:off x="963617" y="1257354"/>
            <a:ext cx="7064767" cy="44387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Principles_4</a:t>
            </a:r>
            <a:endParaRPr b="1" i="0" sz="3200" u="none" cap="none" strike="noStrike">
              <a:solidFill>
                <a:schemeClr val="dk2"/>
              </a:solidFill>
              <a:latin typeface="Bookman Old Style"/>
              <a:ea typeface="Bookman Old Style"/>
              <a:cs typeface="Bookman Old Style"/>
              <a:sym typeface="Bookman Old Style"/>
            </a:endParaRPr>
          </a:p>
        </p:txBody>
      </p:sp>
      <p:sp>
        <p:nvSpPr>
          <p:cNvPr id="222" name="Google Shape;222;p2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23" name="Google Shape;223;p2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24" name="Google Shape;224;p2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25" name="Google Shape;225;p24"/>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R&amp;F.png" id="226" name="Google Shape;226;p24"/>
          <p:cNvPicPr preferRelativeResize="0"/>
          <p:nvPr/>
        </p:nvPicPr>
        <p:blipFill rotWithShape="1">
          <a:blip r:embed="rId3">
            <a:alphaModFix/>
          </a:blip>
          <a:srcRect b="0" l="0" r="0" t="0"/>
          <a:stretch/>
        </p:blipFill>
        <p:spPr>
          <a:xfrm>
            <a:off x="1245581" y="1294989"/>
            <a:ext cx="6350755" cy="4481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Principles_5</a:t>
            </a:r>
            <a:endParaRPr b="1" i="0" sz="3200" u="none" cap="none" strike="noStrike">
              <a:solidFill>
                <a:schemeClr val="dk2"/>
              </a:solidFill>
              <a:latin typeface="Bookman Old Style"/>
              <a:ea typeface="Bookman Old Style"/>
              <a:cs typeface="Bookman Old Style"/>
              <a:sym typeface="Bookman Old Style"/>
            </a:endParaRPr>
          </a:p>
        </p:txBody>
      </p:sp>
      <p:sp>
        <p:nvSpPr>
          <p:cNvPr id="234" name="Google Shape;234;p2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35" name="Google Shape;235;p2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36" name="Google Shape;236;p2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37" name="Google Shape;237;p25"/>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R&amp;F_E.png" id="238" name="Google Shape;238;p25"/>
          <p:cNvPicPr preferRelativeResize="0"/>
          <p:nvPr/>
        </p:nvPicPr>
        <p:blipFill rotWithShape="1">
          <a:blip r:embed="rId3">
            <a:alphaModFix/>
          </a:blip>
          <a:srcRect b="0" l="0" r="0" t="0"/>
          <a:stretch/>
        </p:blipFill>
        <p:spPr>
          <a:xfrm>
            <a:off x="1043608" y="1253826"/>
            <a:ext cx="6840760" cy="45085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Principles_6</a:t>
            </a:r>
            <a:endParaRPr b="1" i="0" sz="3200" u="none" cap="none" strike="noStrike">
              <a:solidFill>
                <a:schemeClr val="dk2"/>
              </a:solidFill>
              <a:latin typeface="Bookman Old Style"/>
              <a:ea typeface="Bookman Old Style"/>
              <a:cs typeface="Bookman Old Style"/>
              <a:sym typeface="Bookman Old Style"/>
            </a:endParaRPr>
          </a:p>
        </p:txBody>
      </p:sp>
      <p:sp>
        <p:nvSpPr>
          <p:cNvPr id="244" name="Google Shape;244;p2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45" name="Google Shape;245;p2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46" name="Google Shape;246;p2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47" name="Google Shape;247;p26"/>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SOC.png" id="248" name="Google Shape;248;p26"/>
          <p:cNvPicPr preferRelativeResize="0"/>
          <p:nvPr/>
        </p:nvPicPr>
        <p:blipFill rotWithShape="1">
          <a:blip r:embed="rId3">
            <a:alphaModFix/>
          </a:blip>
          <a:srcRect b="0" l="0" r="0" t="0"/>
          <a:stretch/>
        </p:blipFill>
        <p:spPr>
          <a:xfrm>
            <a:off x="827584" y="1268760"/>
            <a:ext cx="6833555" cy="4546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Principles_7</a:t>
            </a:r>
            <a:endParaRPr b="1" i="0" sz="3200" u="none" cap="none" strike="noStrike">
              <a:solidFill>
                <a:schemeClr val="dk2"/>
              </a:solidFill>
              <a:latin typeface="Bookman Old Style"/>
              <a:ea typeface="Bookman Old Style"/>
              <a:cs typeface="Bookman Old Style"/>
              <a:sym typeface="Bookman Old Style"/>
            </a:endParaRPr>
          </a:p>
        </p:txBody>
      </p:sp>
      <p:sp>
        <p:nvSpPr>
          <p:cNvPr id="254" name="Google Shape;254;p2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55" name="Google Shape;255;p2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56" name="Google Shape;256;p2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57" name="Google Shape;257;p2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Modularity.png" id="258" name="Google Shape;258;p27"/>
          <p:cNvPicPr preferRelativeResize="0"/>
          <p:nvPr/>
        </p:nvPicPr>
        <p:blipFill rotWithShape="1">
          <a:blip r:embed="rId3">
            <a:alphaModFix/>
          </a:blip>
          <a:srcRect b="0" l="0" r="0" t="0"/>
          <a:stretch/>
        </p:blipFill>
        <p:spPr>
          <a:xfrm>
            <a:off x="555911" y="1409524"/>
            <a:ext cx="8032177" cy="41797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Principles_8</a:t>
            </a:r>
            <a:endParaRPr b="1" i="0" sz="3200" u="none" cap="none" strike="noStrike">
              <a:solidFill>
                <a:schemeClr val="dk2"/>
              </a:solidFill>
              <a:latin typeface="Bookman Old Style"/>
              <a:ea typeface="Bookman Old Style"/>
              <a:cs typeface="Bookman Old Style"/>
              <a:sym typeface="Bookman Old Style"/>
            </a:endParaRPr>
          </a:p>
        </p:txBody>
      </p:sp>
      <p:sp>
        <p:nvSpPr>
          <p:cNvPr id="264" name="Google Shape;264;p2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65" name="Google Shape;265;p2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66" name="Google Shape;266;p2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67" name="Google Shape;267;p28"/>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C&amp;C.png" id="268" name="Google Shape;268;p28"/>
          <p:cNvPicPr preferRelativeResize="0"/>
          <p:nvPr/>
        </p:nvPicPr>
        <p:blipFill rotWithShape="1">
          <a:blip r:embed="rId3">
            <a:alphaModFix/>
          </a:blip>
          <a:srcRect b="0" l="0" r="0" t="0"/>
          <a:stretch/>
        </p:blipFill>
        <p:spPr>
          <a:xfrm>
            <a:off x="1144709" y="1224701"/>
            <a:ext cx="6811668" cy="4436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Principles_9</a:t>
            </a:r>
            <a:endParaRPr b="1" i="0" sz="3200" u="none" cap="none" strike="noStrike">
              <a:solidFill>
                <a:schemeClr val="dk2"/>
              </a:solidFill>
              <a:latin typeface="Bookman Old Style"/>
              <a:ea typeface="Bookman Old Style"/>
              <a:cs typeface="Bookman Old Style"/>
              <a:sym typeface="Bookman Old Style"/>
            </a:endParaRPr>
          </a:p>
        </p:txBody>
      </p:sp>
      <p:sp>
        <p:nvSpPr>
          <p:cNvPr id="274" name="Google Shape;274;p2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75" name="Google Shape;275;p2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76" name="Google Shape;276;p2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77" name="Google Shape;277;p29"/>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Abstraction.png" id="278" name="Google Shape;278;p29"/>
          <p:cNvPicPr preferRelativeResize="0"/>
          <p:nvPr/>
        </p:nvPicPr>
        <p:blipFill rotWithShape="1">
          <a:blip r:embed="rId3">
            <a:alphaModFix/>
          </a:blip>
          <a:srcRect b="0" l="0" r="0" t="0"/>
          <a:stretch/>
        </p:blipFill>
        <p:spPr>
          <a:xfrm>
            <a:off x="946134" y="1232449"/>
            <a:ext cx="7082250" cy="4500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Principles_10</a:t>
            </a:r>
            <a:endParaRPr b="1" i="0" sz="3200" u="none" cap="none" strike="noStrike">
              <a:solidFill>
                <a:schemeClr val="dk2"/>
              </a:solidFill>
              <a:latin typeface="Bookman Old Style"/>
              <a:ea typeface="Bookman Old Style"/>
              <a:cs typeface="Bookman Old Style"/>
              <a:sym typeface="Bookman Old Style"/>
            </a:endParaRPr>
          </a:p>
        </p:txBody>
      </p:sp>
      <p:sp>
        <p:nvSpPr>
          <p:cNvPr id="284" name="Google Shape;284;p3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85" name="Google Shape;285;p3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86" name="Google Shape;286;p3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87" name="Google Shape;287;p30"/>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AOC.png" id="288" name="Google Shape;288;p30"/>
          <p:cNvPicPr preferRelativeResize="0"/>
          <p:nvPr/>
        </p:nvPicPr>
        <p:blipFill rotWithShape="1">
          <a:blip r:embed="rId3">
            <a:alphaModFix/>
          </a:blip>
          <a:srcRect b="0" l="0" r="0" t="0"/>
          <a:stretch/>
        </p:blipFill>
        <p:spPr>
          <a:xfrm>
            <a:off x="1261525" y="1194593"/>
            <a:ext cx="6766859" cy="45386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Principles_11</a:t>
            </a:r>
            <a:endParaRPr b="1" i="0" sz="3200" u="none" cap="none" strike="noStrike">
              <a:solidFill>
                <a:schemeClr val="dk2"/>
              </a:solidFill>
              <a:latin typeface="Bookman Old Style"/>
              <a:ea typeface="Bookman Old Style"/>
              <a:cs typeface="Bookman Old Style"/>
              <a:sym typeface="Bookman Old Style"/>
            </a:endParaRPr>
          </a:p>
        </p:txBody>
      </p:sp>
      <p:sp>
        <p:nvSpPr>
          <p:cNvPr id="294" name="Google Shape;294;p3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95" name="Google Shape;295;p3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96" name="Google Shape;296;p3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97" name="Google Shape;297;p31"/>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Generality.png" id="298" name="Google Shape;298;p31"/>
          <p:cNvPicPr preferRelativeResize="0"/>
          <p:nvPr/>
        </p:nvPicPr>
        <p:blipFill rotWithShape="1">
          <a:blip r:embed="rId3">
            <a:alphaModFix/>
          </a:blip>
          <a:srcRect b="0" l="0" r="0" t="0"/>
          <a:stretch/>
        </p:blipFill>
        <p:spPr>
          <a:xfrm>
            <a:off x="992935" y="1196752"/>
            <a:ext cx="6963441" cy="45514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Principles_12</a:t>
            </a:r>
            <a:endParaRPr b="1" i="0" sz="3200" u="none" cap="none" strike="noStrike">
              <a:solidFill>
                <a:schemeClr val="dk2"/>
              </a:solidFill>
              <a:latin typeface="Bookman Old Style"/>
              <a:ea typeface="Bookman Old Style"/>
              <a:cs typeface="Bookman Old Style"/>
              <a:sym typeface="Bookman Old Style"/>
            </a:endParaRPr>
          </a:p>
        </p:txBody>
      </p:sp>
      <p:sp>
        <p:nvSpPr>
          <p:cNvPr id="304" name="Google Shape;304;p3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05" name="Google Shape;305;p3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06" name="Google Shape;306;p3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07" name="Google Shape;307;p32"/>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Incrementality.png" id="308" name="Google Shape;308;p32"/>
          <p:cNvPicPr preferRelativeResize="0"/>
          <p:nvPr/>
        </p:nvPicPr>
        <p:blipFill rotWithShape="1">
          <a:blip r:embed="rId3">
            <a:alphaModFix/>
          </a:blip>
          <a:srcRect b="0" l="0" r="0" t="0"/>
          <a:stretch/>
        </p:blipFill>
        <p:spPr>
          <a:xfrm>
            <a:off x="962841" y="1258232"/>
            <a:ext cx="7281567" cy="44798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Engineering_Def_Bruegge</a:t>
            </a:r>
            <a:endParaRPr b="1" i="0" sz="3200" u="none" cap="none" strike="noStrike">
              <a:solidFill>
                <a:schemeClr val="dk2"/>
              </a:solidFill>
              <a:latin typeface="Bookman Old Style"/>
              <a:ea typeface="Bookman Old Style"/>
              <a:cs typeface="Bookman Old Style"/>
              <a:sym typeface="Bookman Old Style"/>
            </a:endParaRPr>
          </a:p>
        </p:txBody>
      </p:sp>
      <p:sp>
        <p:nvSpPr>
          <p:cNvPr id="128" name="Google Shape;128;p1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2/25/2015</a:t>
            </a:r>
            <a:endParaRPr b="0" i="0" sz="1400" u="none" cap="none" strike="noStrike">
              <a:solidFill>
                <a:schemeClr val="dk2"/>
              </a:solidFill>
              <a:latin typeface="Times New Roman"/>
              <a:ea typeface="Times New Roman"/>
              <a:cs typeface="Times New Roman"/>
              <a:sym typeface="Times New Roman"/>
            </a:endParaRPr>
          </a:p>
        </p:txBody>
      </p:sp>
      <p:sp>
        <p:nvSpPr>
          <p:cNvPr id="129" name="Google Shape;129;p1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Software Engineering_Introduction</a:t>
            </a:r>
            <a:endParaRPr b="0" i="0" sz="1400" u="none" cap="none" strike="noStrike">
              <a:solidFill>
                <a:schemeClr val="dk2"/>
              </a:solidFill>
              <a:latin typeface="Times New Roman"/>
              <a:ea typeface="Times New Roman"/>
              <a:cs typeface="Times New Roman"/>
              <a:sym typeface="Times New Roman"/>
            </a:endParaRPr>
          </a:p>
        </p:txBody>
      </p:sp>
      <p:sp>
        <p:nvSpPr>
          <p:cNvPr id="130" name="Google Shape;130;p1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pic>
        <p:nvPicPr>
          <p:cNvPr descr="SE_Def1.png" id="131" name="Google Shape;131;p15"/>
          <p:cNvPicPr preferRelativeResize="0"/>
          <p:nvPr/>
        </p:nvPicPr>
        <p:blipFill rotWithShape="1">
          <a:blip r:embed="rId3">
            <a:alphaModFix/>
          </a:blip>
          <a:srcRect b="0" l="0" r="0" t="0"/>
          <a:stretch/>
        </p:blipFill>
        <p:spPr>
          <a:xfrm>
            <a:off x="539552" y="1196752"/>
            <a:ext cx="7559721" cy="4580134"/>
          </a:xfrm>
          <a:prstGeom prst="rect">
            <a:avLst/>
          </a:prstGeom>
          <a:noFill/>
          <a:ln>
            <a:noFill/>
          </a:ln>
        </p:spPr>
      </p:pic>
      <p:sp>
        <p:nvSpPr>
          <p:cNvPr id="132" name="Google Shape;132;p15"/>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What is Software Engineering?</a:t>
            </a:r>
            <a:endParaRPr b="1" i="0" sz="3200" u="none" cap="none" strike="noStrike">
              <a:solidFill>
                <a:schemeClr val="dk2"/>
              </a:solidFill>
              <a:latin typeface="Bookman Old Style"/>
              <a:ea typeface="Bookman Old Style"/>
              <a:cs typeface="Bookman Old Style"/>
              <a:sym typeface="Bookman Old Style"/>
            </a:endParaRPr>
          </a:p>
        </p:txBody>
      </p:sp>
      <p:sp>
        <p:nvSpPr>
          <p:cNvPr id="314" name="Google Shape;314;p3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15" name="Google Shape;315;p3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16" name="Google Shape;316;p3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17" name="Google Shape;317;p33"/>
          <p:cNvSpPr txBox="1"/>
          <p:nvPr/>
        </p:nvSpPr>
        <p:spPr>
          <a:xfrm>
            <a:off x="755576" y="1474906"/>
            <a:ext cx="7560840" cy="397031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rgbClr val="3E5D77"/>
                </a:solidFill>
                <a:latin typeface="Nunito"/>
                <a:ea typeface="Nunito"/>
                <a:cs typeface="Nunito"/>
                <a:sym typeface="Nunito"/>
              </a:rPr>
              <a:t>Software engineering </a:t>
            </a:r>
            <a:r>
              <a:rPr b="1" lang="en-US" sz="2400">
                <a:solidFill>
                  <a:schemeClr val="dk1"/>
                </a:solidFill>
                <a:latin typeface="Nunito"/>
                <a:ea typeface="Nunito"/>
                <a:cs typeface="Nunito"/>
                <a:sym typeface="Nunito"/>
              </a:rPr>
              <a:t>is </a:t>
            </a:r>
            <a:r>
              <a:rPr b="1" lang="en-US" sz="2400">
                <a:solidFill>
                  <a:srgbClr val="C00000"/>
                </a:solidFill>
                <a:latin typeface="Nunito"/>
                <a:ea typeface="Nunito"/>
                <a:cs typeface="Nunito"/>
                <a:sym typeface="Nunito"/>
              </a:rPr>
              <a:t>a modeling activity</a:t>
            </a:r>
            <a:r>
              <a:rPr b="1" lang="en-US" sz="2400">
                <a:solidFill>
                  <a:schemeClr val="dk1"/>
                </a:solidFill>
                <a:latin typeface="Nunito"/>
                <a:ea typeface="Nunito"/>
                <a:cs typeface="Nunito"/>
                <a:sym typeface="Nunito"/>
              </a:rPr>
              <a:t>.</a:t>
            </a:r>
            <a:endParaRPr/>
          </a:p>
          <a:p>
            <a:pPr indent="0" lvl="0" marL="0" marR="0" rtl="0" algn="l">
              <a:lnSpc>
                <a:spcPct val="150000"/>
              </a:lnSpc>
              <a:spcBef>
                <a:spcPts val="0"/>
              </a:spcBef>
              <a:spcAft>
                <a:spcPts val="0"/>
              </a:spcAft>
              <a:buNone/>
            </a:pPr>
            <a:r>
              <a:t/>
            </a:r>
            <a:endParaRPr b="1" sz="2400">
              <a:solidFill>
                <a:schemeClr val="dk1"/>
              </a:solidFill>
              <a:latin typeface="Nunito"/>
              <a:ea typeface="Nunito"/>
              <a:cs typeface="Nunito"/>
              <a:sym typeface="Nunito"/>
            </a:endParaRPr>
          </a:p>
          <a:p>
            <a:pPr indent="0" lvl="0" marL="0" marR="0" rtl="0" algn="l">
              <a:spcBef>
                <a:spcPts val="0"/>
              </a:spcBef>
              <a:spcAft>
                <a:spcPts val="0"/>
              </a:spcAft>
              <a:buNone/>
            </a:pPr>
            <a:r>
              <a:rPr b="1" lang="en-US" sz="2400">
                <a:solidFill>
                  <a:srgbClr val="3E5D77"/>
                </a:solidFill>
                <a:latin typeface="Nunito"/>
                <a:ea typeface="Nunito"/>
                <a:cs typeface="Nunito"/>
                <a:sym typeface="Nunito"/>
              </a:rPr>
              <a:t>Software engineers </a:t>
            </a:r>
            <a:r>
              <a:rPr b="1" lang="en-US" sz="2400">
                <a:solidFill>
                  <a:srgbClr val="7D8524"/>
                </a:solidFill>
                <a:latin typeface="Nunito"/>
                <a:ea typeface="Nunito"/>
                <a:cs typeface="Nunito"/>
                <a:sym typeface="Nunito"/>
              </a:rPr>
              <a:t>deal with </a:t>
            </a:r>
            <a:r>
              <a:rPr b="1" lang="en-US" sz="2400">
                <a:solidFill>
                  <a:srgbClr val="3E5D77"/>
                </a:solidFill>
                <a:latin typeface="Nunito"/>
                <a:ea typeface="Nunito"/>
                <a:cs typeface="Nunito"/>
                <a:sym typeface="Nunito"/>
              </a:rPr>
              <a:t>complexity</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through modeling, by </a:t>
            </a:r>
            <a:r>
              <a:rPr b="1" lang="en-US" sz="2400">
                <a:solidFill>
                  <a:srgbClr val="7D8524"/>
                </a:solidFill>
                <a:latin typeface="Nunito"/>
                <a:ea typeface="Nunito"/>
                <a:cs typeface="Nunito"/>
                <a:sym typeface="Nunito"/>
              </a:rPr>
              <a:t>focusing at any one time </a:t>
            </a:r>
            <a:r>
              <a:rPr b="1" lang="en-US" sz="2400">
                <a:solidFill>
                  <a:srgbClr val="C00000"/>
                </a:solidFill>
                <a:latin typeface="Nunito"/>
                <a:ea typeface="Nunito"/>
                <a:cs typeface="Nunito"/>
                <a:sym typeface="Nunito"/>
              </a:rPr>
              <a:t>on only the relevant details </a:t>
            </a:r>
            <a:r>
              <a:rPr b="1" lang="en-US" sz="2400">
                <a:solidFill>
                  <a:schemeClr val="dk1"/>
                </a:solidFill>
                <a:latin typeface="Nunito"/>
                <a:ea typeface="Nunito"/>
                <a:cs typeface="Nunito"/>
                <a:sym typeface="Nunito"/>
              </a:rPr>
              <a:t>and</a:t>
            </a:r>
            <a:r>
              <a:rPr b="1" lang="en-US" sz="2400">
                <a:solidFill>
                  <a:srgbClr val="C00000"/>
                </a:solidFill>
                <a:latin typeface="Nunito"/>
                <a:ea typeface="Nunito"/>
                <a:cs typeface="Nunito"/>
                <a:sym typeface="Nunito"/>
              </a:rPr>
              <a:t> ignoring everything else</a:t>
            </a:r>
            <a:r>
              <a:rPr b="1" lang="en-US" sz="2400">
                <a:solidFill>
                  <a:schemeClr val="dk1"/>
                </a:solidFill>
                <a:latin typeface="Nunito"/>
                <a:ea typeface="Nunito"/>
                <a:cs typeface="Nunito"/>
                <a:sym typeface="Nunito"/>
              </a:rPr>
              <a:t>.</a:t>
            </a:r>
            <a:endParaRPr/>
          </a:p>
          <a:p>
            <a:pPr indent="0" lvl="0" marL="0" marR="0" rtl="0" algn="l">
              <a:lnSpc>
                <a:spcPct val="150000"/>
              </a:lnSpc>
              <a:spcBef>
                <a:spcPts val="0"/>
              </a:spcBef>
              <a:spcAft>
                <a:spcPts val="0"/>
              </a:spcAft>
              <a:buNone/>
            </a:pPr>
            <a:r>
              <a:t/>
            </a:r>
            <a:endParaRPr b="1" sz="2400">
              <a:solidFill>
                <a:schemeClr val="dk1"/>
              </a:solidFill>
              <a:latin typeface="Nunito"/>
              <a:ea typeface="Nunito"/>
              <a:cs typeface="Nunito"/>
              <a:sym typeface="Nunito"/>
            </a:endParaRPr>
          </a:p>
          <a:p>
            <a:pPr indent="0" lvl="0" marL="0" marR="0" rtl="0" algn="l">
              <a:spcBef>
                <a:spcPts val="0"/>
              </a:spcBef>
              <a:spcAft>
                <a:spcPts val="0"/>
              </a:spcAft>
              <a:buNone/>
            </a:pPr>
            <a:r>
              <a:rPr b="1" lang="en-US" sz="2400">
                <a:solidFill>
                  <a:schemeClr val="dk1"/>
                </a:solidFill>
                <a:latin typeface="Nunito"/>
                <a:ea typeface="Nunito"/>
                <a:cs typeface="Nunito"/>
                <a:sym typeface="Nunito"/>
              </a:rPr>
              <a:t>In the course of </a:t>
            </a:r>
            <a:r>
              <a:rPr b="1" lang="en-US" sz="2400">
                <a:solidFill>
                  <a:srgbClr val="3E5D77"/>
                </a:solidFill>
                <a:latin typeface="Nunito"/>
                <a:ea typeface="Nunito"/>
                <a:cs typeface="Nunito"/>
                <a:sym typeface="Nunito"/>
              </a:rPr>
              <a:t>development, software engineers </a:t>
            </a:r>
            <a:r>
              <a:rPr b="1" lang="en-US" sz="2400">
                <a:solidFill>
                  <a:srgbClr val="7D8524"/>
                </a:solidFill>
                <a:latin typeface="Nunito"/>
                <a:ea typeface="Nunito"/>
                <a:cs typeface="Nunito"/>
                <a:sym typeface="Nunito"/>
              </a:rPr>
              <a:t>build</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many different models of the system </a:t>
            </a:r>
            <a:r>
              <a:rPr b="1" lang="en-US" sz="2400">
                <a:solidFill>
                  <a:schemeClr val="dk1"/>
                </a:solidFill>
                <a:latin typeface="Nunito"/>
                <a:ea typeface="Nunito"/>
                <a:cs typeface="Nunito"/>
                <a:sym typeface="Nunito"/>
              </a:rPr>
              <a:t>and </a:t>
            </a:r>
            <a:r>
              <a:rPr b="1" lang="en-US" sz="2400">
                <a:solidFill>
                  <a:srgbClr val="3E5D77"/>
                </a:solidFill>
                <a:latin typeface="Nunito"/>
                <a:ea typeface="Nunito"/>
                <a:cs typeface="Nunito"/>
                <a:sym typeface="Nunito"/>
              </a:rPr>
              <a:t>of the application domain</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What is Software Engineering?_2</a:t>
            </a:r>
            <a:endParaRPr b="1" i="0" sz="3200" u="none" cap="none" strike="noStrike">
              <a:solidFill>
                <a:schemeClr val="dk2"/>
              </a:solidFill>
              <a:latin typeface="Bookman Old Style"/>
              <a:ea typeface="Bookman Old Style"/>
              <a:cs typeface="Bookman Old Style"/>
              <a:sym typeface="Bookman Old Style"/>
            </a:endParaRPr>
          </a:p>
        </p:txBody>
      </p:sp>
      <p:sp>
        <p:nvSpPr>
          <p:cNvPr id="323" name="Google Shape;323;p3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24" name="Google Shape;324;p3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25" name="Google Shape;325;p3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26" name="Google Shape;326;p34"/>
          <p:cNvSpPr txBox="1"/>
          <p:nvPr/>
        </p:nvSpPr>
        <p:spPr>
          <a:xfrm>
            <a:off x="755576" y="1412776"/>
            <a:ext cx="7416824" cy="3785652"/>
          </a:xfrm>
          <a:prstGeom prst="rect">
            <a:avLst/>
          </a:prstGeom>
          <a:noFill/>
          <a:ln>
            <a:noFill/>
          </a:ln>
        </p:spPr>
        <p:txBody>
          <a:bodyPr anchorCtr="0" anchor="t" bIns="45700" lIns="91425" spcFirstLastPara="1" rIns="91425" wrap="square" tIns="45700">
            <a:noAutofit/>
          </a:bodyPr>
          <a:lstStyle/>
          <a:p>
            <a:pPr indent="0" lvl="1" marL="0" marR="0" rtl="0" algn="just">
              <a:spcBef>
                <a:spcPts val="0"/>
              </a:spcBef>
              <a:spcAft>
                <a:spcPts val="0"/>
              </a:spcAft>
              <a:buNone/>
            </a:pPr>
            <a:r>
              <a:rPr b="1" i="0" lang="en-US" sz="2400" u="none" cap="none" strike="noStrike">
                <a:solidFill>
                  <a:srgbClr val="3E5D77"/>
                </a:solidFill>
                <a:latin typeface="Nunito"/>
                <a:ea typeface="Nunito"/>
                <a:cs typeface="Nunito"/>
                <a:sym typeface="Nunito"/>
              </a:rPr>
              <a:t>SE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 problem-solving activity</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Models</a:t>
            </a:r>
            <a:r>
              <a:rPr b="1" i="0" lang="en-US" sz="2400" u="none" cap="none" strike="noStrike">
                <a:solidFill>
                  <a:schemeClr val="dk1"/>
                </a:solidFill>
                <a:latin typeface="Nunito"/>
                <a:ea typeface="Nunito"/>
                <a:cs typeface="Nunito"/>
                <a:sym typeface="Nunito"/>
              </a:rPr>
              <a:t> are </a:t>
            </a:r>
            <a:r>
              <a:rPr b="1" i="0" lang="en-US" sz="2400" u="none" cap="none" strike="noStrike">
                <a:solidFill>
                  <a:srgbClr val="C00000"/>
                </a:solidFill>
                <a:latin typeface="Nunito"/>
                <a:ea typeface="Nunito"/>
                <a:cs typeface="Nunito"/>
                <a:sym typeface="Nunito"/>
              </a:rPr>
              <a:t>used</a:t>
            </a:r>
            <a:r>
              <a:rPr b="1" i="0" lang="en-US" sz="2400" u="none" cap="none" strike="noStrike">
                <a:solidFill>
                  <a:schemeClr val="dk1"/>
                </a:solidFill>
                <a:latin typeface="Nunito"/>
                <a:ea typeface="Nunito"/>
                <a:cs typeface="Nunito"/>
                <a:sym typeface="Nunito"/>
              </a:rPr>
              <a:t> to</a:t>
            </a:r>
            <a:r>
              <a:rPr b="1" i="0" lang="en-US" sz="2400" u="none" cap="none" strike="noStrike">
                <a:solidFill>
                  <a:srgbClr val="C00000"/>
                </a:solidFill>
                <a:latin typeface="Nunito"/>
                <a:ea typeface="Nunito"/>
                <a:cs typeface="Nunito"/>
                <a:sym typeface="Nunito"/>
              </a:rPr>
              <a:t> search</a:t>
            </a:r>
            <a:r>
              <a:rPr b="1" i="0" lang="en-US" sz="2400" u="none" cap="none" strike="noStrike">
                <a:solidFill>
                  <a:schemeClr val="dk1"/>
                </a:solidFill>
                <a:latin typeface="Nunito"/>
                <a:ea typeface="Nunito"/>
                <a:cs typeface="Nunito"/>
                <a:sym typeface="Nunito"/>
              </a:rPr>
              <a:t> for an </a:t>
            </a:r>
            <a:r>
              <a:rPr b="1" i="0" lang="en-US" sz="2400" u="none" cap="none" strike="noStrike">
                <a:solidFill>
                  <a:srgbClr val="C00000"/>
                </a:solidFill>
                <a:latin typeface="Nunito"/>
                <a:ea typeface="Nunito"/>
                <a:cs typeface="Nunito"/>
                <a:sym typeface="Nunito"/>
              </a:rPr>
              <a:t>acceptable solution</a:t>
            </a:r>
            <a:r>
              <a:rPr b="1" i="0" lang="en-US" sz="2400" u="none" cap="none" strike="noStrike">
                <a:solidFill>
                  <a:schemeClr val="dk1"/>
                </a:solidFill>
                <a:latin typeface="Nunito"/>
                <a:ea typeface="Nunito"/>
                <a:cs typeface="Nunito"/>
                <a:sym typeface="Nunito"/>
              </a:rPr>
              <a:t>.  This </a:t>
            </a:r>
            <a:r>
              <a:rPr b="1" i="0" lang="en-US" sz="2400" u="none" cap="none" strike="noStrike">
                <a:solidFill>
                  <a:srgbClr val="C00000"/>
                </a:solidFill>
                <a:latin typeface="Nunito"/>
                <a:ea typeface="Nunito"/>
                <a:cs typeface="Nunito"/>
                <a:sym typeface="Nunito"/>
              </a:rPr>
              <a:t>search</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driven by experimentation</a:t>
            </a:r>
            <a:r>
              <a:rPr b="1" i="0" lang="en-US" sz="2400" u="none" cap="none" strike="noStrike">
                <a:solidFill>
                  <a:schemeClr val="dk1"/>
                </a:solidFill>
                <a:latin typeface="Nunito"/>
                <a:ea typeface="Nunito"/>
                <a:cs typeface="Nunito"/>
                <a:sym typeface="Nunito"/>
              </a:rPr>
              <a:t>.</a:t>
            </a:r>
            <a:endParaRPr/>
          </a:p>
          <a:p>
            <a:pPr indent="0" lvl="1" marL="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0" lvl="1" marL="0" marR="0" rtl="0" algn="just">
              <a:spcBef>
                <a:spcPts val="0"/>
              </a:spcBef>
              <a:spcAft>
                <a:spcPts val="0"/>
              </a:spcAft>
              <a:buNone/>
            </a:pPr>
            <a:r>
              <a:rPr b="1" i="0" lang="en-US" sz="2400" u="none" cap="none" strike="noStrike">
                <a:solidFill>
                  <a:srgbClr val="3E5D77"/>
                </a:solidFill>
                <a:latin typeface="Nunito"/>
                <a:ea typeface="Nunito"/>
                <a:cs typeface="Nunito"/>
                <a:sym typeface="Nunito"/>
              </a:rPr>
              <a:t>Software engineers </a:t>
            </a:r>
            <a:r>
              <a:rPr b="1" i="0" lang="en-US" sz="2400" u="none" cap="none" strike="noStrike">
                <a:solidFill>
                  <a:srgbClr val="C00000"/>
                </a:solidFill>
                <a:latin typeface="Nunito"/>
                <a:ea typeface="Nunito"/>
                <a:cs typeface="Nunito"/>
                <a:sym typeface="Nunito"/>
              </a:rPr>
              <a:t>do not have infinite resources </a:t>
            </a:r>
            <a:r>
              <a:rPr b="1" i="0" lang="en-US" sz="2400" u="none" cap="none" strike="noStrike">
                <a:solidFill>
                  <a:schemeClr val="dk1"/>
                </a:solidFill>
                <a:latin typeface="Nunito"/>
                <a:ea typeface="Nunito"/>
                <a:cs typeface="Nunito"/>
                <a:sym typeface="Nunito"/>
              </a:rPr>
              <a:t>and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constrained by budget and deadlines</a:t>
            </a:r>
            <a:r>
              <a:rPr b="1" i="0" lang="en-US" sz="2400" u="none" cap="none" strike="noStrike">
                <a:solidFill>
                  <a:schemeClr val="dk1"/>
                </a:solidFill>
                <a:latin typeface="Nunito"/>
                <a:ea typeface="Nunito"/>
                <a:cs typeface="Nunito"/>
                <a:sym typeface="Nunito"/>
              </a:rPr>
              <a:t>. Given the </a:t>
            </a:r>
            <a:r>
              <a:rPr b="1" i="0" lang="en-US" sz="2400" u="none" cap="none" strike="noStrike">
                <a:solidFill>
                  <a:srgbClr val="C00000"/>
                </a:solidFill>
                <a:latin typeface="Nunito"/>
                <a:ea typeface="Nunito"/>
                <a:cs typeface="Nunito"/>
                <a:sym typeface="Nunito"/>
              </a:rPr>
              <a:t>lack of a fundamental theory</a:t>
            </a:r>
            <a:r>
              <a:rPr b="1" i="0" lang="en-US" sz="2400" u="none" cap="none" strike="noStrike">
                <a:solidFill>
                  <a:schemeClr val="dk1"/>
                </a:solidFill>
                <a:latin typeface="Nunito"/>
                <a:ea typeface="Nunito"/>
                <a:cs typeface="Nunito"/>
                <a:sym typeface="Nunito"/>
              </a:rPr>
              <a:t>, they </a:t>
            </a:r>
            <a:r>
              <a:rPr b="1" i="0" lang="en-US" sz="2400" u="none" cap="none" strike="noStrike">
                <a:solidFill>
                  <a:srgbClr val="7D8524"/>
                </a:solidFill>
                <a:latin typeface="Nunito"/>
                <a:ea typeface="Nunito"/>
                <a:cs typeface="Nunito"/>
                <a:sym typeface="Nunito"/>
              </a:rPr>
              <a:t>often have to rely on </a:t>
            </a:r>
            <a:r>
              <a:rPr b="1" i="0" lang="en-US" sz="2400" u="none" cap="none" strike="noStrike">
                <a:solidFill>
                  <a:srgbClr val="C00000"/>
                </a:solidFill>
                <a:latin typeface="Nunito"/>
                <a:ea typeface="Nunito"/>
                <a:cs typeface="Nunito"/>
                <a:sym typeface="Nunito"/>
              </a:rPr>
              <a:t>empirical methods</a:t>
            </a:r>
            <a:r>
              <a:rPr b="1" i="0" lang="en-US" sz="2400" u="none" cap="none" strike="noStrike">
                <a:solidFill>
                  <a:schemeClr val="dk1"/>
                </a:solidFill>
                <a:latin typeface="Nunito"/>
                <a:ea typeface="Nunito"/>
                <a:cs typeface="Nunito"/>
                <a:sym typeface="Nunito"/>
              </a:rPr>
              <a:t> to </a:t>
            </a:r>
            <a:r>
              <a:rPr b="1" i="0" lang="en-US" sz="2400" u="none" cap="none" strike="noStrike">
                <a:solidFill>
                  <a:srgbClr val="7D8524"/>
                </a:solidFill>
                <a:latin typeface="Nunito"/>
                <a:ea typeface="Nunito"/>
                <a:cs typeface="Nunito"/>
                <a:sym typeface="Nunito"/>
              </a:rPr>
              <a:t>evaluate</a:t>
            </a:r>
            <a:r>
              <a:rPr b="1" i="0" lang="en-US" sz="2400" u="none" cap="none" strike="noStrike">
                <a:solidFill>
                  <a:schemeClr val="dk1"/>
                </a:solidFill>
                <a:latin typeface="Nunito"/>
                <a:ea typeface="Nunito"/>
                <a:cs typeface="Nunito"/>
                <a:sym typeface="Nunito"/>
              </a:rPr>
              <a:t> the </a:t>
            </a:r>
            <a:r>
              <a:rPr b="1" i="0" lang="en-US" sz="2400" u="none" cap="none" strike="noStrike">
                <a:solidFill>
                  <a:srgbClr val="C00000"/>
                </a:solidFill>
                <a:latin typeface="Nunito"/>
                <a:ea typeface="Nunito"/>
                <a:cs typeface="Nunito"/>
                <a:sym typeface="Nunito"/>
              </a:rPr>
              <a:t>benefits of different alternatives</a:t>
            </a:r>
            <a:r>
              <a:rPr b="1" i="0" lang="en-US" sz="2400" u="none" cap="none" strike="noStrike">
                <a:solidFill>
                  <a:schemeClr val="dk1"/>
                </a:solidFill>
                <a:latin typeface="Nunito"/>
                <a:ea typeface="Nunito"/>
                <a:cs typeface="Nunito"/>
                <a:sym typeface="Nunito"/>
              </a:rPr>
              <a:t>.</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What is Software Engineering?_3</a:t>
            </a:r>
            <a:endParaRPr b="1" i="0" sz="3200" u="none" cap="none" strike="noStrike">
              <a:solidFill>
                <a:schemeClr val="dk2"/>
              </a:solidFill>
              <a:latin typeface="Bookman Old Style"/>
              <a:ea typeface="Bookman Old Style"/>
              <a:cs typeface="Bookman Old Style"/>
              <a:sym typeface="Bookman Old Style"/>
            </a:endParaRPr>
          </a:p>
        </p:txBody>
      </p:sp>
      <p:sp>
        <p:nvSpPr>
          <p:cNvPr id="332" name="Google Shape;332;p3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33" name="Google Shape;333;p3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34" name="Google Shape;334;p3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35" name="Google Shape;335;p35"/>
          <p:cNvSpPr txBox="1"/>
          <p:nvPr/>
        </p:nvSpPr>
        <p:spPr>
          <a:xfrm>
            <a:off x="827584" y="1351797"/>
            <a:ext cx="7416824" cy="4955203"/>
          </a:xfrm>
          <a:prstGeom prst="rect">
            <a:avLst/>
          </a:prstGeom>
          <a:noFill/>
          <a:ln>
            <a:noFill/>
          </a:ln>
        </p:spPr>
        <p:txBody>
          <a:bodyPr anchorCtr="0" anchor="t" bIns="45700" lIns="91425" spcFirstLastPara="1" rIns="91425" wrap="square" tIns="45700">
            <a:noAutofit/>
          </a:bodyPr>
          <a:lstStyle/>
          <a:p>
            <a:pPr indent="9525" lvl="1" marL="0" marR="0" rtl="0" algn="just">
              <a:spcBef>
                <a:spcPts val="0"/>
              </a:spcBef>
              <a:spcAft>
                <a:spcPts val="0"/>
              </a:spcAft>
              <a:buNone/>
            </a:pPr>
            <a:r>
              <a:rPr b="1" i="0" lang="en-US" sz="2800" u="none" cap="none" strike="noStrike">
                <a:solidFill>
                  <a:srgbClr val="3E5D77"/>
                </a:solidFill>
                <a:latin typeface="Nunito"/>
                <a:ea typeface="Nunito"/>
                <a:cs typeface="Nunito"/>
                <a:sym typeface="Nunito"/>
              </a:rPr>
              <a:t>SE</a:t>
            </a:r>
            <a:r>
              <a:rPr b="1" i="0" lang="en-US" sz="2800" u="none" cap="none" strike="noStrike">
                <a:solidFill>
                  <a:schemeClr val="dk1"/>
                </a:solidFill>
                <a:latin typeface="Nunito"/>
                <a:ea typeface="Nunito"/>
                <a:cs typeface="Nunito"/>
                <a:sym typeface="Nunito"/>
              </a:rPr>
              <a:t> is a </a:t>
            </a:r>
            <a:r>
              <a:rPr b="1" i="0" lang="en-US" sz="2800" u="none" cap="none" strike="noStrike">
                <a:solidFill>
                  <a:srgbClr val="C00000"/>
                </a:solidFill>
                <a:latin typeface="Nunito"/>
                <a:ea typeface="Nunito"/>
                <a:cs typeface="Nunito"/>
                <a:sym typeface="Nunito"/>
              </a:rPr>
              <a:t>knowledge acquisition activity</a:t>
            </a:r>
            <a:r>
              <a:rPr b="1" i="0" lang="en-US" sz="2800" u="none" cap="none" strike="noStrike">
                <a:solidFill>
                  <a:schemeClr val="dk1"/>
                </a:solidFill>
                <a:latin typeface="Nunito"/>
                <a:ea typeface="Nunito"/>
                <a:cs typeface="Nunito"/>
                <a:sym typeface="Nunito"/>
              </a:rPr>
              <a:t>.</a:t>
            </a:r>
            <a:endParaRPr/>
          </a:p>
          <a:p>
            <a:pPr indent="9525" lvl="1" marL="0" marR="0" rtl="0" algn="just">
              <a:spcBef>
                <a:spcPts val="0"/>
              </a:spcBef>
              <a:spcAft>
                <a:spcPts val="0"/>
              </a:spcAft>
              <a:buNone/>
            </a:pPr>
            <a:r>
              <a:t/>
            </a:r>
            <a:endParaRPr b="1" i="0" sz="2800" u="none" cap="none" strike="noStrike">
              <a:solidFill>
                <a:schemeClr val="dk1"/>
              </a:solidFill>
              <a:latin typeface="Nunito"/>
              <a:ea typeface="Nunito"/>
              <a:cs typeface="Nunito"/>
              <a:sym typeface="Nunito"/>
            </a:endParaRPr>
          </a:p>
          <a:p>
            <a:pPr indent="9525" lvl="1" marL="0" marR="0" rtl="0" algn="just">
              <a:spcBef>
                <a:spcPts val="0"/>
              </a:spcBef>
              <a:spcAft>
                <a:spcPts val="0"/>
              </a:spcAft>
              <a:buNone/>
            </a:pPr>
            <a:r>
              <a:rPr b="1" i="0" lang="en-US" sz="2800" u="none" cap="none" strike="noStrike">
                <a:solidFill>
                  <a:schemeClr val="dk1"/>
                </a:solidFill>
                <a:latin typeface="Nunito"/>
                <a:ea typeface="Nunito"/>
                <a:cs typeface="Nunito"/>
                <a:sym typeface="Nunito"/>
              </a:rPr>
              <a:t>In </a:t>
            </a:r>
            <a:r>
              <a:rPr b="1" i="0" lang="en-US" sz="2800" u="none" cap="none" strike="noStrike">
                <a:solidFill>
                  <a:srgbClr val="3E5D77"/>
                </a:solidFill>
                <a:latin typeface="Nunito"/>
                <a:ea typeface="Nunito"/>
                <a:cs typeface="Nunito"/>
                <a:sym typeface="Nunito"/>
              </a:rPr>
              <a:t>modeling</a:t>
            </a:r>
            <a:r>
              <a:rPr b="1" i="0" lang="en-US" sz="2800" u="none" cap="none" strike="noStrike">
                <a:solidFill>
                  <a:schemeClr val="dk1"/>
                </a:solidFill>
                <a:latin typeface="Nunito"/>
                <a:ea typeface="Nunito"/>
                <a:cs typeface="Nunito"/>
                <a:sym typeface="Nunito"/>
              </a:rPr>
              <a:t> the </a:t>
            </a:r>
            <a:r>
              <a:rPr b="1" i="0" lang="en-US" sz="2800" u="none" cap="none" strike="noStrike">
                <a:solidFill>
                  <a:srgbClr val="3E5D77"/>
                </a:solidFill>
                <a:latin typeface="Nunito"/>
                <a:ea typeface="Nunito"/>
                <a:cs typeface="Nunito"/>
                <a:sym typeface="Nunito"/>
              </a:rPr>
              <a:t>application and solution domain</a:t>
            </a:r>
            <a:r>
              <a:rPr b="1" i="0" lang="en-US" sz="2800" u="none" cap="none" strike="noStrike">
                <a:solidFill>
                  <a:schemeClr val="dk1"/>
                </a:solidFill>
                <a:latin typeface="Nunito"/>
                <a:ea typeface="Nunito"/>
                <a:cs typeface="Nunito"/>
                <a:sym typeface="Nunito"/>
              </a:rPr>
              <a:t>, </a:t>
            </a:r>
            <a:r>
              <a:rPr b="1" i="0" lang="en-US" sz="2800" u="none" cap="none" strike="noStrike">
                <a:solidFill>
                  <a:srgbClr val="C00000"/>
                </a:solidFill>
                <a:latin typeface="Nunito"/>
                <a:ea typeface="Nunito"/>
                <a:cs typeface="Nunito"/>
                <a:sym typeface="Nunito"/>
              </a:rPr>
              <a:t>software engineers collect data, organize it into information, and formalize it into knowledge</a:t>
            </a:r>
            <a:r>
              <a:rPr b="1" i="0" lang="en-US" sz="2800" u="none" cap="none" strike="noStrike">
                <a:solidFill>
                  <a:schemeClr val="dk1"/>
                </a:solidFill>
                <a:latin typeface="Nunito"/>
                <a:ea typeface="Nunito"/>
                <a:cs typeface="Nunito"/>
                <a:sym typeface="Nunito"/>
              </a:rPr>
              <a:t>.</a:t>
            </a:r>
            <a:endParaRPr/>
          </a:p>
          <a:p>
            <a:pPr indent="9525" lvl="1" marL="0" marR="0" rtl="0" algn="just">
              <a:spcBef>
                <a:spcPts val="0"/>
              </a:spcBef>
              <a:spcAft>
                <a:spcPts val="0"/>
              </a:spcAft>
              <a:buNone/>
            </a:pPr>
            <a:r>
              <a:t/>
            </a:r>
            <a:endParaRPr b="1" i="0" sz="2800" u="none" cap="none" strike="noStrike">
              <a:solidFill>
                <a:schemeClr val="dk1"/>
              </a:solidFill>
              <a:latin typeface="Nunito"/>
              <a:ea typeface="Nunito"/>
              <a:cs typeface="Nunito"/>
              <a:sym typeface="Nunito"/>
            </a:endParaRPr>
          </a:p>
          <a:p>
            <a:pPr indent="9525" lvl="1" marL="0" marR="0" rtl="0" algn="just">
              <a:spcBef>
                <a:spcPts val="0"/>
              </a:spcBef>
              <a:spcAft>
                <a:spcPts val="0"/>
              </a:spcAft>
              <a:buNone/>
            </a:pPr>
            <a:r>
              <a:rPr b="1" i="0" lang="en-US" sz="2800" u="none" cap="none" strike="noStrike">
                <a:solidFill>
                  <a:srgbClr val="C00000"/>
                </a:solidFill>
                <a:latin typeface="Nunito"/>
                <a:ea typeface="Nunito"/>
                <a:cs typeface="Nunito"/>
                <a:sym typeface="Nunito"/>
              </a:rPr>
              <a:t>Knowledge acquisition is not sequential</a:t>
            </a:r>
            <a:r>
              <a:rPr b="1" i="0" lang="en-US" sz="2800" u="none" cap="none" strike="noStrike">
                <a:solidFill>
                  <a:schemeClr val="dk1"/>
                </a:solidFill>
                <a:latin typeface="Nunito"/>
                <a:ea typeface="Nunito"/>
                <a:cs typeface="Nunito"/>
                <a:sym typeface="Nunito"/>
              </a:rPr>
              <a:t>, as </a:t>
            </a:r>
            <a:r>
              <a:rPr b="1" i="0" lang="en-US" sz="2800" u="none" cap="none" strike="noStrike">
                <a:solidFill>
                  <a:srgbClr val="C00000"/>
                </a:solidFill>
                <a:latin typeface="Nunito"/>
                <a:ea typeface="Nunito"/>
                <a:cs typeface="Nunito"/>
                <a:sym typeface="Nunito"/>
              </a:rPr>
              <a:t>a single piece of additional data can invalidate complete models</a:t>
            </a:r>
            <a:r>
              <a:rPr b="1" i="0" lang="en-US" sz="2800" u="none" cap="none" strike="noStrike">
                <a:solidFill>
                  <a:schemeClr val="dk1"/>
                </a:solidFill>
                <a:latin typeface="Nunito"/>
                <a:ea typeface="Nunito"/>
                <a:cs typeface="Nunito"/>
                <a:sym typeface="Nunito"/>
              </a:rPr>
              <a:t>.</a:t>
            </a:r>
            <a:endParaRPr/>
          </a:p>
          <a:p>
            <a:pPr indent="-228600" lvl="1" marL="80010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Bookman Old Style"/>
              <a:ea typeface="Bookman Old Style"/>
              <a:cs typeface="Bookman Old Style"/>
              <a:sym typeface="Bookman Old Style"/>
            </a:endParaRPr>
          </a:p>
          <a:p>
            <a:pPr indent="-228600" lvl="1" marL="800100" marR="0" rtl="0" algn="just">
              <a:spcBef>
                <a:spcPts val="0"/>
              </a:spcBef>
              <a:spcAft>
                <a:spcPts val="0"/>
              </a:spcAft>
              <a:buClr>
                <a:schemeClr val="dk1"/>
              </a:buClr>
              <a:buSzPts val="1800"/>
              <a:buFont typeface="Arial"/>
              <a:buNone/>
            </a:pPr>
            <a:r>
              <a:t/>
            </a:r>
            <a:endParaRPr b="1" i="0" sz="1800" u="none" cap="none" strike="noStrike">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What is Software Engineering?_4</a:t>
            </a:r>
            <a:endParaRPr b="1" i="0" sz="3200" u="none" cap="none" strike="noStrike">
              <a:solidFill>
                <a:schemeClr val="dk2"/>
              </a:solidFill>
              <a:latin typeface="Bookman Old Style"/>
              <a:ea typeface="Bookman Old Style"/>
              <a:cs typeface="Bookman Old Style"/>
              <a:sym typeface="Bookman Old Style"/>
            </a:endParaRPr>
          </a:p>
        </p:txBody>
      </p:sp>
      <p:sp>
        <p:nvSpPr>
          <p:cNvPr id="341" name="Google Shape;341;p3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42" name="Google Shape;342;p3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43" name="Google Shape;343;p3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44" name="Google Shape;344;p36"/>
          <p:cNvSpPr txBox="1"/>
          <p:nvPr/>
        </p:nvSpPr>
        <p:spPr>
          <a:xfrm>
            <a:off x="827584" y="1196752"/>
            <a:ext cx="7416824" cy="4801314"/>
          </a:xfrm>
          <a:prstGeom prst="rect">
            <a:avLst/>
          </a:prstGeom>
          <a:noFill/>
          <a:ln>
            <a:noFill/>
          </a:ln>
        </p:spPr>
        <p:txBody>
          <a:bodyPr anchorCtr="0" anchor="t" bIns="45700" lIns="91425" spcFirstLastPara="1" rIns="91425" wrap="square" tIns="45700">
            <a:noAutofit/>
          </a:bodyPr>
          <a:lstStyle/>
          <a:p>
            <a:pPr indent="-9525" lvl="1" marL="9525" marR="0" rtl="0" algn="just">
              <a:spcBef>
                <a:spcPts val="0"/>
              </a:spcBef>
              <a:spcAft>
                <a:spcPts val="0"/>
              </a:spcAft>
              <a:buNone/>
            </a:pPr>
            <a:r>
              <a:rPr b="1" i="0" lang="en-US" sz="2400" u="none" cap="none" strike="noStrike">
                <a:solidFill>
                  <a:srgbClr val="3E5D77"/>
                </a:solidFill>
                <a:latin typeface="Nunito"/>
                <a:ea typeface="Nunito"/>
                <a:cs typeface="Nunito"/>
                <a:sym typeface="Nunito"/>
              </a:rPr>
              <a:t>SE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 rationale-driven activity</a:t>
            </a:r>
            <a:r>
              <a:rPr b="1" i="1" lang="en-US" sz="2400" u="none" cap="none" strike="noStrike">
                <a:solidFill>
                  <a:schemeClr val="dk1"/>
                </a:solidFill>
                <a:latin typeface="Nunito"/>
                <a:ea typeface="Nunito"/>
                <a:cs typeface="Nunito"/>
                <a:sym typeface="Nunito"/>
              </a:rPr>
              <a:t>. </a:t>
            </a:r>
            <a:endParaRPr/>
          </a:p>
          <a:p>
            <a:pPr indent="-9525" lvl="1" marL="9525" marR="0" rtl="0" algn="just">
              <a:spcBef>
                <a:spcPts val="0"/>
              </a:spcBef>
              <a:spcAft>
                <a:spcPts val="0"/>
              </a:spcAft>
              <a:buNone/>
            </a:pPr>
            <a:r>
              <a:t/>
            </a:r>
            <a:endParaRPr b="1" i="1" sz="2400" u="none" cap="none" strike="noStrike">
              <a:solidFill>
                <a:schemeClr val="dk1"/>
              </a:solidFill>
              <a:latin typeface="Nunito"/>
              <a:ea typeface="Nunito"/>
              <a:cs typeface="Nunito"/>
              <a:sym typeface="Nunito"/>
            </a:endParaRPr>
          </a:p>
          <a:p>
            <a:pPr indent="-9525" lvl="1" marL="9525" marR="0" rtl="0" algn="just">
              <a:spcBef>
                <a:spcPts val="0"/>
              </a:spcBef>
              <a:spcAft>
                <a:spcPts val="0"/>
              </a:spcAft>
              <a:buNone/>
            </a:pPr>
            <a:r>
              <a:rPr b="1" i="0" lang="en-US" sz="2400" u="none" cap="none" strike="noStrike">
                <a:solidFill>
                  <a:schemeClr val="dk1"/>
                </a:solidFill>
                <a:latin typeface="Nunito"/>
                <a:ea typeface="Nunito"/>
                <a:cs typeface="Nunito"/>
                <a:sym typeface="Nunito"/>
              </a:rPr>
              <a:t>When </a:t>
            </a:r>
            <a:r>
              <a:rPr b="1" i="0" lang="en-US" sz="2400" u="none" cap="none" strike="noStrike">
                <a:solidFill>
                  <a:srgbClr val="7D8524"/>
                </a:solidFill>
                <a:latin typeface="Nunito"/>
                <a:ea typeface="Nunito"/>
                <a:cs typeface="Nunito"/>
                <a:sym typeface="Nunito"/>
              </a:rPr>
              <a:t>acquiring knowledge and making decisions about </a:t>
            </a: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system</a:t>
            </a:r>
            <a:r>
              <a:rPr b="1" i="0" lang="en-US" sz="2400" u="none" cap="none" strike="noStrike">
                <a:solidFill>
                  <a:schemeClr val="dk1"/>
                </a:solidFill>
                <a:latin typeface="Nunito"/>
                <a:ea typeface="Nunito"/>
                <a:cs typeface="Nunito"/>
                <a:sym typeface="Nunito"/>
              </a:rPr>
              <a:t> or its </a:t>
            </a:r>
            <a:r>
              <a:rPr b="1" i="0" lang="en-US" sz="2400" u="none" cap="none" strike="noStrike">
                <a:solidFill>
                  <a:srgbClr val="3E5D77"/>
                </a:solidFill>
                <a:latin typeface="Nunito"/>
                <a:ea typeface="Nunito"/>
                <a:cs typeface="Nunito"/>
                <a:sym typeface="Nunito"/>
              </a:rPr>
              <a:t>application domain</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software engineers </a:t>
            </a:r>
            <a:r>
              <a:rPr b="1" i="0" lang="en-US" sz="2400" u="none" cap="none" strike="noStrike">
                <a:solidFill>
                  <a:schemeClr val="dk1"/>
                </a:solidFill>
                <a:latin typeface="Nunito"/>
                <a:ea typeface="Nunito"/>
                <a:cs typeface="Nunito"/>
                <a:sym typeface="Nunito"/>
              </a:rPr>
              <a:t>also </a:t>
            </a:r>
            <a:r>
              <a:rPr b="1" i="0" lang="en-US" sz="2400" u="none" cap="none" strike="noStrike">
                <a:solidFill>
                  <a:srgbClr val="7D8524"/>
                </a:solidFill>
                <a:latin typeface="Nunito"/>
                <a:ea typeface="Nunito"/>
                <a:cs typeface="Nunito"/>
                <a:sym typeface="Nunito"/>
              </a:rPr>
              <a:t>need to capture the context in which decisions were made and the rationale behind these decisions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Rationale information</a:t>
            </a:r>
            <a:r>
              <a:rPr b="1" i="0" lang="en-US" sz="2400" u="none" cap="none" strike="noStrike">
                <a:solidFill>
                  <a:schemeClr val="dk1"/>
                </a:solidFill>
                <a:latin typeface="Nunito"/>
                <a:ea typeface="Nunito"/>
                <a:cs typeface="Nunito"/>
                <a:sym typeface="Nunito"/>
              </a:rPr>
              <a:t>, represented as a set of issue models, </a:t>
            </a:r>
            <a:r>
              <a:rPr b="1" i="0" lang="en-US" sz="2400" u="none" cap="none" strike="noStrike">
                <a:solidFill>
                  <a:srgbClr val="C00000"/>
                </a:solidFill>
                <a:latin typeface="Nunito"/>
                <a:ea typeface="Nunito"/>
                <a:cs typeface="Nunito"/>
                <a:sym typeface="Nunito"/>
              </a:rPr>
              <a:t>enables software engineers to understand the implication of a proposed change when revisiting a decision</a:t>
            </a:r>
            <a:r>
              <a:rPr b="1" i="0" lang="en-US" sz="2400" u="none" cap="none" strike="noStrike">
                <a:solidFill>
                  <a:schemeClr val="dk1"/>
                </a:solidFill>
                <a:latin typeface="Nunito"/>
                <a:ea typeface="Nunito"/>
                <a:cs typeface="Nunito"/>
                <a:sym typeface="Nunito"/>
              </a:rPr>
              <a:t>.  We assume that </a:t>
            </a:r>
            <a:r>
              <a:rPr b="1" i="0" lang="en-US" sz="2400" u="none" cap="none" strike="noStrike">
                <a:solidFill>
                  <a:srgbClr val="C00000"/>
                </a:solidFill>
                <a:latin typeface="Nunito"/>
                <a:ea typeface="Nunito"/>
                <a:cs typeface="Nunito"/>
                <a:sym typeface="Nunito"/>
              </a:rPr>
              <a:t>change can occur at any time</a:t>
            </a:r>
            <a:r>
              <a:rPr b="1" i="0" lang="en-US" sz="2400" u="none" cap="none" strike="noStrike">
                <a:solidFill>
                  <a:schemeClr val="dk1"/>
                </a:solidFill>
                <a:latin typeface="Nunito"/>
                <a:ea typeface="Nunito"/>
                <a:cs typeface="Nunito"/>
                <a:sym typeface="Nunito"/>
              </a:rPr>
              <a:t>.</a:t>
            </a:r>
            <a:endParaRPr/>
          </a:p>
          <a:p>
            <a:pPr indent="-228600" lvl="1" marL="800100" marR="0" rtl="0" algn="just">
              <a:spcBef>
                <a:spcPts val="0"/>
              </a:spcBef>
              <a:spcAft>
                <a:spcPts val="0"/>
              </a:spcAft>
              <a:buClr>
                <a:schemeClr val="dk1"/>
              </a:buClr>
              <a:buSzPts val="1800"/>
              <a:buFont typeface="Arial"/>
              <a:buNone/>
            </a:pPr>
            <a:r>
              <a:t/>
            </a:r>
            <a:endParaRPr b="1" i="0" sz="1800" u="none" cap="none" strike="noStrike">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Modeling</a:t>
            </a:r>
            <a:endParaRPr b="1" i="0" sz="3200" u="none" cap="none" strike="noStrike">
              <a:solidFill>
                <a:schemeClr val="dk2"/>
              </a:solidFill>
              <a:latin typeface="Bookman Old Style"/>
              <a:ea typeface="Bookman Old Style"/>
              <a:cs typeface="Bookman Old Style"/>
              <a:sym typeface="Bookman Old Style"/>
            </a:endParaRPr>
          </a:p>
        </p:txBody>
      </p:sp>
      <p:sp>
        <p:nvSpPr>
          <p:cNvPr id="350" name="Google Shape;350;p3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51" name="Google Shape;351;p3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52" name="Google Shape;352;p3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53" name="Google Shape;353;p37"/>
          <p:cNvSpPr/>
          <p:nvPr/>
        </p:nvSpPr>
        <p:spPr>
          <a:xfrm>
            <a:off x="467544" y="1196752"/>
            <a:ext cx="8280920" cy="5539978"/>
          </a:xfrm>
          <a:prstGeom prst="rect">
            <a:avLst/>
          </a:prstGeom>
          <a:noFill/>
          <a:ln>
            <a:noFill/>
          </a:ln>
        </p:spPr>
        <p:txBody>
          <a:bodyPr anchorCtr="0" anchor="t" bIns="45700" lIns="91425" spcFirstLastPara="1" rIns="91425" wrap="square" tIns="45700">
            <a:noAutofit/>
          </a:bodyPr>
          <a:lstStyle/>
          <a:p>
            <a:pPr indent="-461963" lvl="0" marL="461963" marR="0" rtl="0" algn="just">
              <a:spcBef>
                <a:spcPts val="0"/>
              </a:spcBef>
              <a:spcAft>
                <a:spcPts val="0"/>
              </a:spcAft>
              <a:buClr>
                <a:srgbClr val="C00000"/>
              </a:buClr>
              <a:buSzPts val="2400"/>
              <a:buFont typeface="Arial"/>
              <a:buChar char="•"/>
            </a:pPr>
            <a:r>
              <a:rPr b="1" lang="en-US" sz="2400">
                <a:solidFill>
                  <a:srgbClr val="C00000"/>
                </a:solidFill>
                <a:latin typeface="Nunito"/>
                <a:ea typeface="Nunito"/>
                <a:cs typeface="Nunito"/>
                <a:sym typeface="Nunito"/>
              </a:rPr>
              <a:t>One of the basic methods of science</a:t>
            </a:r>
            <a:r>
              <a:rPr b="1" lang="en-US" sz="2400">
                <a:solidFill>
                  <a:srgbClr val="284249"/>
                </a:solidFill>
                <a:latin typeface="Nunito"/>
                <a:ea typeface="Nunito"/>
                <a:cs typeface="Nunito"/>
                <a:sym typeface="Nunito"/>
              </a:rPr>
              <a:t>.</a:t>
            </a:r>
            <a:endParaRPr/>
          </a:p>
          <a:p>
            <a:pPr indent="-309563" lvl="0" marL="461963"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61963" lvl="1" marL="919163"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A model </a:t>
            </a:r>
            <a:r>
              <a:rPr b="1" i="0" lang="en-US" sz="2400" u="none" cap="none" strike="noStrike">
                <a:solidFill>
                  <a:srgbClr val="7D8524"/>
                </a:solidFill>
                <a:latin typeface="Nunito"/>
                <a:ea typeface="Nunito"/>
                <a:cs typeface="Nunito"/>
                <a:sym typeface="Nunito"/>
              </a:rPr>
              <a:t>is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an abstract representation of a system that enables us to answer questions about the system</a:t>
            </a:r>
            <a:r>
              <a:rPr b="1" i="0" lang="en-US" sz="2400" u="none" cap="none" strike="noStrike">
                <a:solidFill>
                  <a:schemeClr val="dk1"/>
                </a:solidFill>
                <a:latin typeface="Nunito"/>
                <a:ea typeface="Nunito"/>
                <a:cs typeface="Nunito"/>
                <a:sym typeface="Nunito"/>
              </a:rPr>
              <a:t>.</a:t>
            </a:r>
            <a:endParaRPr/>
          </a:p>
          <a:p>
            <a:pPr indent="-461963" lvl="0" marL="461963" marR="0" rtl="0" algn="just">
              <a:spcBef>
                <a:spcPts val="0"/>
              </a:spcBef>
              <a:spcAft>
                <a:spcPts val="0"/>
              </a:spcAft>
              <a:buNone/>
            </a:pPr>
            <a:r>
              <a:t/>
            </a:r>
            <a:endParaRPr b="1" sz="2400">
              <a:solidFill>
                <a:schemeClr val="dk1"/>
              </a:solidFill>
              <a:latin typeface="Nunito"/>
              <a:ea typeface="Nunito"/>
              <a:cs typeface="Nunito"/>
              <a:sym typeface="Nunito"/>
            </a:endParaRPr>
          </a:p>
          <a:p>
            <a:pPr indent="-461963" lvl="1" marL="919163"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Models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useful when dealing with systems that are too large, too small, too complicated, or too expensive to experience firsthand, but not only. ☺</a:t>
            </a:r>
            <a:endParaRPr b="1" i="0" sz="2400" u="none" cap="none" strike="noStrike">
              <a:solidFill>
                <a:srgbClr val="C00000"/>
              </a:solidFill>
              <a:latin typeface="Nunito"/>
              <a:ea typeface="Nunito"/>
              <a:cs typeface="Nunito"/>
              <a:sym typeface="Nunito"/>
            </a:endParaRPr>
          </a:p>
          <a:p>
            <a:pPr indent="-309563" lvl="0" marL="461963" marR="0" rtl="0" algn="just">
              <a:spcBef>
                <a:spcPts val="0"/>
              </a:spcBef>
              <a:spcAft>
                <a:spcPts val="0"/>
              </a:spcAft>
              <a:buClr>
                <a:schemeClr val="dk1"/>
              </a:buClr>
              <a:buSzPts val="2400"/>
              <a:buFont typeface="Noto Sans Symbols"/>
              <a:buNone/>
            </a:pPr>
            <a:r>
              <a:t/>
            </a:r>
            <a:endParaRPr b="1" sz="2400">
              <a:solidFill>
                <a:schemeClr val="dk1"/>
              </a:solidFill>
              <a:latin typeface="Nunito"/>
              <a:ea typeface="Nunito"/>
              <a:cs typeface="Nunito"/>
              <a:sym typeface="Nunito"/>
            </a:endParaRPr>
          </a:p>
          <a:p>
            <a:pPr indent="-461963" lvl="1" marL="919163"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Models</a:t>
            </a:r>
            <a:r>
              <a:rPr b="1" i="0" lang="en-US" sz="2400" u="none" cap="none" strike="noStrike">
                <a:solidFill>
                  <a:schemeClr val="dk1"/>
                </a:solidFill>
                <a:latin typeface="Nunito"/>
                <a:ea typeface="Nunito"/>
                <a:cs typeface="Nunito"/>
                <a:sym typeface="Nunito"/>
              </a:rPr>
              <a:t> also </a:t>
            </a:r>
            <a:r>
              <a:rPr b="1" i="0" lang="en-US" sz="2400" u="none" cap="none" strike="noStrike">
                <a:solidFill>
                  <a:srgbClr val="7D8524"/>
                </a:solidFill>
                <a:latin typeface="Nunito"/>
                <a:ea typeface="Nunito"/>
                <a:cs typeface="Nunito"/>
                <a:sym typeface="Nunito"/>
              </a:rPr>
              <a:t>allow us to visualize and understand </a:t>
            </a:r>
            <a:r>
              <a:rPr b="1" i="0" lang="en-US" sz="2400" u="none" cap="none" strike="noStrike">
                <a:solidFill>
                  <a:srgbClr val="C00000"/>
                </a:solidFill>
                <a:latin typeface="Nunito"/>
                <a:ea typeface="Nunito"/>
                <a:cs typeface="Nunito"/>
                <a:sym typeface="Nunito"/>
              </a:rPr>
              <a:t>systems that either no longer exist or that are only claimed to exist</a:t>
            </a:r>
            <a:r>
              <a:rPr b="1" i="0" lang="en-US" sz="2400" u="none" cap="none" strike="noStrike">
                <a:solidFill>
                  <a:schemeClr val="dk1"/>
                </a:solidFill>
                <a:latin typeface="Nunito"/>
                <a:ea typeface="Nunito"/>
                <a:cs typeface="Nunito"/>
                <a:sym typeface="Nunito"/>
              </a:rPr>
              <a:t>.</a:t>
            </a:r>
            <a:endParaRPr/>
          </a:p>
          <a:p>
            <a:pPr indent="-352425" lvl="0" marL="466725" marR="0" rtl="0" algn="just">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Modeling_2</a:t>
            </a:r>
            <a:endParaRPr b="1" i="0" sz="3200" u="none" cap="none" strike="noStrike">
              <a:solidFill>
                <a:schemeClr val="dk2"/>
              </a:solidFill>
              <a:latin typeface="Bookman Old Style"/>
              <a:ea typeface="Bookman Old Style"/>
              <a:cs typeface="Bookman Old Style"/>
              <a:sym typeface="Bookman Old Style"/>
            </a:endParaRPr>
          </a:p>
        </p:txBody>
      </p:sp>
      <p:sp>
        <p:nvSpPr>
          <p:cNvPr id="359" name="Google Shape;359;p3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60" name="Google Shape;360;p3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61" name="Google Shape;361;p3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62" name="Google Shape;362;p38"/>
          <p:cNvSpPr/>
          <p:nvPr/>
        </p:nvSpPr>
        <p:spPr>
          <a:xfrm>
            <a:off x="467544" y="1340768"/>
            <a:ext cx="8208912" cy="4801314"/>
          </a:xfrm>
          <a:prstGeom prst="rect">
            <a:avLst/>
          </a:prstGeom>
          <a:noFill/>
          <a:ln>
            <a:noFill/>
          </a:ln>
        </p:spPr>
        <p:txBody>
          <a:bodyPr anchorCtr="0" anchor="t" bIns="45700" lIns="91425" spcFirstLastPara="1" rIns="91425" wrap="square" tIns="45700">
            <a:noAutofit/>
          </a:bodyPr>
          <a:lstStyle/>
          <a:p>
            <a:pPr indent="-9525" lvl="0" marL="9525" marR="0" rtl="0" algn="just">
              <a:spcBef>
                <a:spcPts val="0"/>
              </a:spcBef>
              <a:spcAft>
                <a:spcPts val="0"/>
              </a:spcAft>
              <a:buNone/>
            </a:pPr>
            <a:r>
              <a:rPr b="1" lang="en-US" sz="2400">
                <a:solidFill>
                  <a:srgbClr val="3E5D77"/>
                </a:solidFill>
                <a:latin typeface="Nunito"/>
                <a:ea typeface="Nunito"/>
                <a:cs typeface="Nunito"/>
                <a:sym typeface="Nunito"/>
              </a:rPr>
              <a:t>Software engineers </a:t>
            </a:r>
            <a:r>
              <a:rPr b="1" lang="en-US" sz="2400">
                <a:solidFill>
                  <a:srgbClr val="7D8524"/>
                </a:solidFill>
                <a:latin typeface="Nunito"/>
                <a:ea typeface="Nunito"/>
                <a:cs typeface="Nunito"/>
                <a:sym typeface="Nunito"/>
              </a:rPr>
              <a:t>need to</a:t>
            </a:r>
            <a:r>
              <a:rPr b="1" lang="en-US" sz="2400">
                <a:solidFill>
                  <a:schemeClr val="dk1"/>
                </a:solidFill>
                <a:latin typeface="Nunito"/>
                <a:ea typeface="Nunito"/>
                <a:cs typeface="Nunito"/>
                <a:sym typeface="Nunito"/>
              </a:rPr>
              <a:t>:</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understand the systems they could build,</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evaluate different solutions and trade-offs</a:t>
            </a:r>
            <a:r>
              <a:rPr b="1" i="0" lang="en-US" sz="2400" u="none" cap="none" strike="noStrike">
                <a:solidFill>
                  <a:schemeClr val="dk1"/>
                </a:solidFill>
                <a:latin typeface="Nunito"/>
                <a:ea typeface="Nunito"/>
                <a:cs typeface="Nunito"/>
                <a:sym typeface="Nunito"/>
              </a:rPr>
              <a:t>.</a:t>
            </a:r>
            <a:endParaRPr/>
          </a:p>
          <a:p>
            <a:pPr indent="-295275" lvl="1" marL="904875"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Nunito"/>
              <a:ea typeface="Nunito"/>
              <a:cs typeface="Nunito"/>
              <a:sym typeface="Nunito"/>
            </a:endParaRPr>
          </a:p>
          <a:p>
            <a:pPr indent="0" lvl="1" marL="0" marR="0" rtl="0" algn="just">
              <a:spcBef>
                <a:spcPts val="0"/>
              </a:spcBef>
              <a:spcAft>
                <a:spcPts val="0"/>
              </a:spcAft>
              <a:buNone/>
            </a:pPr>
            <a:r>
              <a:rPr b="1" i="0" lang="en-US" sz="2400" u="none" cap="none" strike="noStrike">
                <a:solidFill>
                  <a:srgbClr val="3E5D77"/>
                </a:solidFill>
                <a:latin typeface="Nunito"/>
                <a:ea typeface="Nunito"/>
                <a:cs typeface="Nunito"/>
                <a:sym typeface="Nunito"/>
              </a:rPr>
              <a:t>Most systems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too complex to be understood by any one person</a:t>
            </a:r>
            <a:r>
              <a:rPr b="1" i="0" lang="en-US" sz="2400" u="none" cap="none" strike="noStrike">
                <a:solidFill>
                  <a:schemeClr val="dk1"/>
                </a:solidFill>
                <a:latin typeface="Nunito"/>
                <a:ea typeface="Nunito"/>
                <a:cs typeface="Nunito"/>
                <a:sym typeface="Nunito"/>
              </a:rPr>
              <a:t>, and </a:t>
            </a:r>
            <a:r>
              <a:rPr b="1" i="0" lang="en-US" sz="2400" u="none" cap="none" strike="noStrike">
                <a:solidFill>
                  <a:srgbClr val="3E5D77"/>
                </a:solidFill>
                <a:latin typeface="Nunito"/>
                <a:ea typeface="Nunito"/>
                <a:cs typeface="Nunito"/>
                <a:sym typeface="Nunito"/>
              </a:rPr>
              <a:t>most systems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expensive to build</a:t>
            </a:r>
            <a:r>
              <a:rPr b="1" i="0" lang="en-US" sz="2400" u="none" cap="none" strike="noStrike">
                <a:solidFill>
                  <a:schemeClr val="dk1"/>
                </a:solidFill>
                <a:latin typeface="Nunito"/>
                <a:ea typeface="Nunito"/>
                <a:cs typeface="Nunito"/>
                <a:sym typeface="Nunito"/>
              </a:rPr>
              <a:t>.</a:t>
            </a:r>
            <a:endParaRPr/>
          </a:p>
          <a:p>
            <a:pPr indent="0" lvl="1" marL="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0" lvl="1" marL="0" marR="0" rtl="0" algn="just">
              <a:spcBef>
                <a:spcPts val="0"/>
              </a:spcBef>
              <a:spcAft>
                <a:spcPts val="0"/>
              </a:spcAft>
              <a:buNone/>
            </a:pPr>
            <a:r>
              <a:rPr b="1" i="0" lang="en-US" sz="2400" u="none" cap="none" strike="noStrike">
                <a:solidFill>
                  <a:schemeClr val="dk1"/>
                </a:solidFill>
                <a:latin typeface="Nunito"/>
                <a:ea typeface="Nunito"/>
                <a:cs typeface="Nunito"/>
                <a:sym typeface="Nunito"/>
              </a:rPr>
              <a:t>To address these challenges, </a:t>
            </a:r>
            <a:r>
              <a:rPr b="1" i="0" lang="en-US" sz="2400" u="none" cap="none" strike="noStrike">
                <a:solidFill>
                  <a:srgbClr val="3E5D77"/>
                </a:solidFill>
                <a:latin typeface="Nunito"/>
                <a:ea typeface="Nunito"/>
                <a:cs typeface="Nunito"/>
                <a:sym typeface="Nunito"/>
              </a:rPr>
              <a:t>software engineers </a:t>
            </a:r>
            <a:r>
              <a:rPr b="1" i="0" lang="en-US" sz="2400" u="none" cap="none" strike="noStrike">
                <a:solidFill>
                  <a:srgbClr val="7D8524"/>
                </a:solidFill>
                <a:latin typeface="Nunito"/>
                <a:ea typeface="Nunito"/>
                <a:cs typeface="Nunito"/>
                <a:sym typeface="Nunito"/>
              </a:rPr>
              <a:t>describe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important aspects of the alternative systems they investigate</a:t>
            </a:r>
            <a:r>
              <a:rPr b="1" i="0" lang="en-US" sz="2400" u="none" cap="none" strike="noStrike">
                <a:solidFill>
                  <a:schemeClr val="dk1"/>
                </a:solidFill>
                <a:latin typeface="Nunito"/>
                <a:ea typeface="Nunito"/>
                <a:cs typeface="Nunito"/>
                <a:sym typeface="Nunito"/>
              </a:rPr>
              <a:t>. In other terms, they </a:t>
            </a:r>
            <a:r>
              <a:rPr b="1" i="0" lang="en-US" sz="2400" u="none" cap="none" strike="noStrike">
                <a:solidFill>
                  <a:srgbClr val="7D8524"/>
                </a:solidFill>
                <a:latin typeface="Nunito"/>
                <a:ea typeface="Nunito"/>
                <a:cs typeface="Nunito"/>
                <a:sym typeface="Nunito"/>
              </a:rPr>
              <a:t>need to build a </a:t>
            </a:r>
            <a:r>
              <a:rPr b="1" i="0" lang="en-US" sz="2400" u="none" cap="none" strike="noStrike">
                <a:solidFill>
                  <a:srgbClr val="C00000"/>
                </a:solidFill>
                <a:latin typeface="Nunito"/>
                <a:ea typeface="Nunito"/>
                <a:cs typeface="Nunito"/>
                <a:sym typeface="Nunito"/>
              </a:rPr>
              <a:t>model of the solution domain</a:t>
            </a:r>
            <a:r>
              <a:rPr b="1" i="0" lang="en-US" sz="2400" u="none" cap="none" strike="noStrike">
                <a:solidFill>
                  <a:schemeClr val="dk1"/>
                </a:solidFill>
                <a:latin typeface="Nunito"/>
                <a:ea typeface="Nunito"/>
                <a:cs typeface="Nunito"/>
                <a:sym typeface="Nunito"/>
              </a:rPr>
              <a:t>.</a:t>
            </a:r>
            <a:endParaRPr/>
          </a:p>
          <a:p>
            <a:pPr indent="-352425" lvl="0" marL="466725" marR="0" rtl="0" algn="just">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Modeling_3</a:t>
            </a:r>
            <a:endParaRPr b="1" i="0" sz="3200" u="none" cap="none" strike="noStrike">
              <a:solidFill>
                <a:schemeClr val="dk2"/>
              </a:solidFill>
              <a:latin typeface="Bookman Old Style"/>
              <a:ea typeface="Bookman Old Style"/>
              <a:cs typeface="Bookman Old Style"/>
              <a:sym typeface="Bookman Old Style"/>
            </a:endParaRPr>
          </a:p>
        </p:txBody>
      </p:sp>
      <p:sp>
        <p:nvSpPr>
          <p:cNvPr id="368" name="Google Shape;368;p3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69" name="Google Shape;369;p3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70" name="Google Shape;370;p3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71" name="Google Shape;371;p39"/>
          <p:cNvSpPr/>
          <p:nvPr/>
        </p:nvSpPr>
        <p:spPr>
          <a:xfrm>
            <a:off x="467544" y="1340768"/>
            <a:ext cx="8208912"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3E5D77"/>
                </a:solidFill>
                <a:latin typeface="Nunito"/>
                <a:ea typeface="Nunito"/>
                <a:cs typeface="Nunito"/>
                <a:sym typeface="Nunito"/>
              </a:rPr>
              <a:t>Object-oriented methods </a:t>
            </a:r>
            <a:r>
              <a:rPr b="1" lang="en-US" sz="2400">
                <a:solidFill>
                  <a:srgbClr val="7D8524"/>
                </a:solidFill>
                <a:latin typeface="Nunito"/>
                <a:ea typeface="Nunito"/>
                <a:cs typeface="Nunito"/>
                <a:sym typeface="Nunito"/>
              </a:rPr>
              <a:t>combine</a:t>
            </a:r>
            <a:r>
              <a:rPr b="1" lang="en-US" sz="2400">
                <a:solidFill>
                  <a:schemeClr val="dk1"/>
                </a:solidFill>
                <a:latin typeface="Nunito"/>
                <a:ea typeface="Nunito"/>
                <a:cs typeface="Nunito"/>
                <a:sym typeface="Nunito"/>
              </a:rPr>
              <a:t> the </a:t>
            </a:r>
            <a:r>
              <a:rPr b="1" lang="en-US" sz="2400">
                <a:solidFill>
                  <a:srgbClr val="C00000"/>
                </a:solidFill>
                <a:latin typeface="Nunito"/>
                <a:ea typeface="Nunito"/>
                <a:cs typeface="Nunito"/>
                <a:sym typeface="Nunito"/>
              </a:rPr>
              <a:t>application domain</a:t>
            </a:r>
            <a:r>
              <a:rPr b="1" lang="en-US" sz="2400">
                <a:solidFill>
                  <a:schemeClr val="dk1"/>
                </a:solidFill>
                <a:latin typeface="Nunito"/>
                <a:ea typeface="Nunito"/>
                <a:cs typeface="Nunito"/>
                <a:sym typeface="Nunito"/>
              </a:rPr>
              <a:t> and </a:t>
            </a:r>
            <a:r>
              <a:rPr b="1" lang="en-US" sz="2400">
                <a:solidFill>
                  <a:srgbClr val="C00000"/>
                </a:solidFill>
                <a:latin typeface="Nunito"/>
                <a:ea typeface="Nunito"/>
                <a:cs typeface="Nunito"/>
                <a:sym typeface="Nunito"/>
              </a:rPr>
              <a:t>solution domain modeling activities into one</a:t>
            </a:r>
            <a:r>
              <a:rPr b="1" lang="en-US" sz="2400">
                <a:solidFill>
                  <a:schemeClr val="dk1"/>
                </a:solidFill>
                <a:latin typeface="Nunito"/>
                <a:ea typeface="Nunito"/>
                <a:cs typeface="Nunito"/>
                <a:sym typeface="Nunito"/>
              </a:rPr>
              <a:t>.</a:t>
            </a:r>
            <a:endParaRPr/>
          </a:p>
          <a:p>
            <a:pPr indent="-447675" lvl="1" marL="904875"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application domain </a:t>
            </a:r>
            <a:r>
              <a:rPr b="1" i="0" lang="en-US" sz="2400" u="none" cap="none" strike="noStrike">
                <a:solidFill>
                  <a:schemeClr val="dk1"/>
                </a:solidFill>
                <a:latin typeface="Nunito"/>
                <a:ea typeface="Nunito"/>
                <a:cs typeface="Nunito"/>
                <a:sym typeface="Nunito"/>
              </a:rPr>
              <a:t>is first </a:t>
            </a:r>
            <a:r>
              <a:rPr b="1" i="0" lang="en-US" sz="2400" u="none" cap="none" strike="noStrike">
                <a:solidFill>
                  <a:srgbClr val="7D8524"/>
                </a:solidFill>
                <a:latin typeface="Nunito"/>
                <a:ea typeface="Nunito"/>
                <a:cs typeface="Nunito"/>
                <a:sym typeface="Nunito"/>
              </a:rPr>
              <a:t>modeled as</a:t>
            </a:r>
            <a:r>
              <a:rPr b="1" i="0" lang="en-US" sz="2400" u="none" cap="none" strike="noStrike">
                <a:solidFill>
                  <a:srgbClr val="3E5D77"/>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 set of objects and relationships</a:t>
            </a:r>
            <a:r>
              <a:rPr b="1" i="0" lang="en-US" sz="2400" u="none" cap="none" strike="noStrike">
                <a:solidFill>
                  <a:schemeClr val="dk1"/>
                </a:solidFill>
                <a:latin typeface="Nunito"/>
                <a:ea typeface="Nunito"/>
                <a:cs typeface="Nunito"/>
                <a:sym typeface="Nunito"/>
              </a:rPr>
              <a:t>.  This </a:t>
            </a:r>
            <a:r>
              <a:rPr b="1" i="0" lang="en-US" sz="2400" u="none" cap="none" strike="noStrike">
                <a:solidFill>
                  <a:srgbClr val="3E5D77"/>
                </a:solidFill>
                <a:latin typeface="Nunito"/>
                <a:ea typeface="Nunito"/>
                <a:cs typeface="Nunito"/>
                <a:sym typeface="Nunito"/>
              </a:rPr>
              <a:t>model is </a:t>
            </a:r>
            <a:r>
              <a:rPr b="1" i="0" lang="en-US" sz="2400" u="none" cap="none" strike="noStrike">
                <a:solidFill>
                  <a:schemeClr val="dk1"/>
                </a:solidFill>
                <a:latin typeface="Nunito"/>
                <a:ea typeface="Nunito"/>
                <a:cs typeface="Nunito"/>
                <a:sym typeface="Nunito"/>
              </a:rPr>
              <a:t>then</a:t>
            </a:r>
            <a:r>
              <a:rPr b="1" i="0" lang="en-US" sz="2400" u="none" cap="none" strike="noStrike">
                <a:solidFill>
                  <a:srgbClr val="3E5D77"/>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used by </a:t>
            </a:r>
            <a:r>
              <a:rPr b="1" i="0" lang="en-US" sz="2400" u="none" cap="none" strike="noStrike">
                <a:solidFill>
                  <a:srgbClr val="C00000"/>
                </a:solidFill>
                <a:latin typeface="Nunito"/>
                <a:ea typeface="Nunito"/>
                <a:cs typeface="Nunito"/>
                <a:sym typeface="Nunito"/>
              </a:rPr>
              <a:t>the system </a:t>
            </a:r>
            <a:r>
              <a:rPr b="1" i="0" lang="en-US" sz="2400" u="none" cap="none" strike="noStrike">
                <a:solidFill>
                  <a:srgbClr val="7D8524"/>
                </a:solidFill>
                <a:latin typeface="Nunito"/>
                <a:ea typeface="Nunito"/>
                <a:cs typeface="Nunito"/>
                <a:sym typeface="Nunito"/>
              </a:rPr>
              <a:t>to represent </a:t>
            </a:r>
            <a:r>
              <a:rPr b="1" i="0" lang="en-US" sz="2400" u="none" cap="none" strike="noStrike">
                <a:solidFill>
                  <a:srgbClr val="C00000"/>
                </a:solidFill>
                <a:latin typeface="Nunito"/>
                <a:ea typeface="Nunito"/>
                <a:cs typeface="Nunito"/>
                <a:sym typeface="Nunito"/>
              </a:rPr>
              <a:t>the real-world concepts it manipulates</a:t>
            </a:r>
            <a:r>
              <a:rPr b="1" i="0" lang="en-US" sz="2400" u="none" cap="none" strike="noStrike">
                <a:solidFill>
                  <a:schemeClr val="dk1"/>
                </a:solidFill>
                <a:latin typeface="Nunito"/>
                <a:ea typeface="Nunito"/>
                <a:cs typeface="Nunito"/>
                <a:sym typeface="Nunito"/>
              </a:rPr>
              <a:t>.  (</a:t>
            </a:r>
            <a:r>
              <a:rPr b="1" i="0" lang="en-US" sz="2000" u="none" cap="none" strike="noStrike">
                <a:solidFill>
                  <a:schemeClr val="dk1"/>
                </a:solidFill>
                <a:latin typeface="Nunito"/>
                <a:ea typeface="Nunito"/>
                <a:cs typeface="Nunito"/>
                <a:sym typeface="Nunito"/>
              </a:rPr>
              <a:t>A train traffic control system includes train objects representing the trains it monitors.  A stock trading system includes transaction objects representing the buying and selling of commodities.</a:t>
            </a:r>
            <a:r>
              <a:rPr b="1" i="0" lang="en-US" sz="2400" u="none" cap="none" strike="noStrike">
                <a:solidFill>
                  <a:schemeClr val="dk1"/>
                </a:solidFill>
                <a:latin typeface="Nunito"/>
                <a:ea typeface="Nunito"/>
                <a:cs typeface="Nunito"/>
                <a:sym typeface="Nunito"/>
              </a:rPr>
              <a:t>)</a:t>
            </a:r>
            <a:endParaRPr/>
          </a:p>
          <a:p>
            <a:pPr indent="-447675" lvl="1" marL="904875"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Then, </a:t>
            </a:r>
            <a:r>
              <a:rPr b="1" i="0" lang="en-US" sz="2400" u="none" cap="none" strike="noStrike">
                <a:solidFill>
                  <a:srgbClr val="C00000"/>
                </a:solidFill>
                <a:latin typeface="Nunito"/>
                <a:ea typeface="Nunito"/>
                <a:cs typeface="Nunito"/>
                <a:sym typeface="Nunito"/>
              </a:rPr>
              <a:t>solution domain concepts are also modeled as objects</a:t>
            </a:r>
            <a:r>
              <a:rPr b="1" i="0" lang="en-US" sz="2400" u="none" cap="none" strike="noStrike">
                <a:solidFill>
                  <a:schemeClr val="dk1"/>
                </a:solidFill>
                <a:latin typeface="Nunito"/>
                <a:ea typeface="Nunito"/>
                <a:cs typeface="Nunito"/>
                <a:sym typeface="Nunito"/>
              </a:rPr>
              <a:t>.  </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Modeling_4</a:t>
            </a:r>
            <a:endParaRPr b="1" i="0" sz="3200" u="none" cap="none" strike="noStrike">
              <a:solidFill>
                <a:schemeClr val="dk2"/>
              </a:solidFill>
              <a:latin typeface="Bookman Old Style"/>
              <a:ea typeface="Bookman Old Style"/>
              <a:cs typeface="Bookman Old Style"/>
              <a:sym typeface="Bookman Old Style"/>
            </a:endParaRPr>
          </a:p>
        </p:txBody>
      </p:sp>
      <p:sp>
        <p:nvSpPr>
          <p:cNvPr id="377" name="Google Shape;377;p4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78" name="Google Shape;378;p4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79" name="Google Shape;379;p4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80" name="Google Shape;380;p40"/>
          <p:cNvSpPr/>
          <p:nvPr/>
        </p:nvSpPr>
        <p:spPr>
          <a:xfrm>
            <a:off x="467544" y="1340768"/>
            <a:ext cx="8208912" cy="3046988"/>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idea of object-oriented methods </a:t>
            </a:r>
            <a:r>
              <a:rPr b="1" lang="en-US" sz="2400">
                <a:solidFill>
                  <a:srgbClr val="7D8524"/>
                </a:solidFill>
                <a:latin typeface="Nunito"/>
                <a:ea typeface="Nunito"/>
                <a:cs typeface="Nunito"/>
                <a:sym typeface="Nunito"/>
              </a:rPr>
              <a:t>is that </a:t>
            </a:r>
            <a:r>
              <a:rPr b="1" lang="en-US" sz="2400">
                <a:solidFill>
                  <a:srgbClr val="C00000"/>
                </a:solidFill>
                <a:latin typeface="Nunito"/>
                <a:ea typeface="Nunito"/>
                <a:cs typeface="Nunito"/>
                <a:sym typeface="Nunito"/>
              </a:rPr>
              <a:t>the solution domain model is a transformation of the application domain model.</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Developing software </a:t>
            </a:r>
            <a:r>
              <a:rPr b="1" lang="en-US" sz="2400">
                <a:solidFill>
                  <a:srgbClr val="7D8524"/>
                </a:solidFill>
                <a:latin typeface="Nunito"/>
                <a:ea typeface="Nunito"/>
                <a:cs typeface="Nunito"/>
                <a:sym typeface="Nunito"/>
              </a:rPr>
              <a:t>translates into </a:t>
            </a:r>
            <a:r>
              <a:rPr b="1" lang="en-US" sz="2400">
                <a:solidFill>
                  <a:srgbClr val="3E5D77"/>
                </a:solidFill>
                <a:latin typeface="Nunito"/>
                <a:ea typeface="Nunito"/>
                <a:cs typeface="Nunito"/>
                <a:sym typeface="Nunito"/>
              </a:rPr>
              <a:t>the </a:t>
            </a:r>
            <a:r>
              <a:rPr b="1" lang="en-US" sz="2400">
                <a:solidFill>
                  <a:srgbClr val="C00000"/>
                </a:solidFill>
                <a:latin typeface="Nunito"/>
                <a:ea typeface="Nunito"/>
                <a:cs typeface="Nunito"/>
                <a:sym typeface="Nunito"/>
              </a:rPr>
              <a:t>activities necessary to identify and describe a system as a set of models that addresses the end user’s problem.</a:t>
            </a:r>
            <a:endParaRPr b="1" sz="2400">
              <a:solidFill>
                <a:srgbClr val="C00000"/>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Problem solving</a:t>
            </a:r>
            <a:endParaRPr b="1" i="0" sz="3200" u="none" cap="none" strike="noStrike">
              <a:solidFill>
                <a:schemeClr val="dk2"/>
              </a:solidFill>
              <a:latin typeface="Bookman Old Style"/>
              <a:ea typeface="Bookman Old Style"/>
              <a:cs typeface="Bookman Old Style"/>
              <a:sym typeface="Bookman Old Style"/>
            </a:endParaRPr>
          </a:p>
        </p:txBody>
      </p:sp>
      <p:sp>
        <p:nvSpPr>
          <p:cNvPr id="386" name="Google Shape;386;p4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87" name="Google Shape;387;p4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88" name="Google Shape;388;p4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89" name="Google Shape;389;p41"/>
          <p:cNvSpPr/>
          <p:nvPr/>
        </p:nvSpPr>
        <p:spPr>
          <a:xfrm>
            <a:off x="467544" y="1124744"/>
            <a:ext cx="8208912" cy="54476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3E5D77"/>
                </a:solidFill>
                <a:latin typeface="Nunito"/>
                <a:ea typeface="Nunito"/>
                <a:cs typeface="Nunito"/>
                <a:sym typeface="Nunito"/>
              </a:rPr>
              <a:t>Engineering</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problem-solving activity</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Engineers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search for an </a:t>
            </a:r>
            <a:r>
              <a:rPr b="1" lang="en-US" sz="2400">
                <a:solidFill>
                  <a:srgbClr val="C00000"/>
                </a:solidFill>
                <a:latin typeface="Nunito"/>
                <a:ea typeface="Nunito"/>
                <a:cs typeface="Nunito"/>
                <a:sym typeface="Nunito"/>
              </a:rPr>
              <a:t>appropriate solution</a:t>
            </a:r>
            <a:r>
              <a:rPr b="1" lang="en-US" sz="2400">
                <a:solidFill>
                  <a:schemeClr val="dk1"/>
                </a:solidFill>
                <a:latin typeface="Nunito"/>
                <a:ea typeface="Nunito"/>
                <a:cs typeface="Nunito"/>
                <a:sym typeface="Nunito"/>
              </a:rPr>
              <a:t>, often </a:t>
            </a:r>
            <a:r>
              <a:rPr b="1" lang="en-US" sz="2400">
                <a:solidFill>
                  <a:srgbClr val="C00000"/>
                </a:solidFill>
                <a:latin typeface="Nunito"/>
                <a:ea typeface="Nunito"/>
                <a:cs typeface="Nunito"/>
                <a:sym typeface="Nunito"/>
              </a:rPr>
              <a:t>by</a:t>
            </a:r>
            <a:r>
              <a:rPr b="1" lang="en-US" sz="2400">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trial and error,</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evaluating alternatives empirically</a:t>
            </a:r>
            <a:r>
              <a:rPr b="1" i="0" lang="en-US" sz="2400" u="none" cap="none" strike="noStrike">
                <a:solidFill>
                  <a:schemeClr val="dk1"/>
                </a:solidFill>
                <a:latin typeface="Nunito"/>
                <a:ea typeface="Nunito"/>
                <a:cs typeface="Nunito"/>
                <a:sym typeface="Nunito"/>
              </a:rPr>
              <a:t>,</a:t>
            </a:r>
            <a:endParaRPr/>
          </a:p>
          <a:p>
            <a:pPr indent="0" lvl="1" marL="0" marR="0" rtl="0" algn="just">
              <a:spcBef>
                <a:spcPts val="0"/>
              </a:spcBef>
              <a:spcAft>
                <a:spcPts val="0"/>
              </a:spcAft>
              <a:buNone/>
            </a:pPr>
            <a:r>
              <a:rPr b="1" i="0" lang="en-US" sz="2400" u="none" cap="none" strike="noStrike">
                <a:solidFill>
                  <a:schemeClr val="dk1"/>
                </a:solidFill>
                <a:latin typeface="Nunito"/>
                <a:ea typeface="Nunito"/>
                <a:cs typeface="Nunito"/>
                <a:sym typeface="Nunito"/>
              </a:rPr>
              <a:t>with </a:t>
            </a:r>
            <a:r>
              <a:rPr b="1" i="0" lang="en-US" sz="2400" u="none" cap="none" strike="noStrike">
                <a:solidFill>
                  <a:srgbClr val="C00000"/>
                </a:solidFill>
                <a:latin typeface="Nunito"/>
                <a:ea typeface="Nunito"/>
                <a:cs typeface="Nunito"/>
                <a:sym typeface="Nunito"/>
              </a:rPr>
              <a:t>limited resources and incomplete knowledge</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0" lvl="1" marL="0" marR="0" rtl="0" algn="just">
              <a:spcBef>
                <a:spcPts val="0"/>
              </a:spcBef>
              <a:spcAft>
                <a:spcPts val="0"/>
              </a:spcAft>
              <a:buNone/>
            </a:pPr>
            <a:r>
              <a:rPr b="1" i="0" lang="en-US" sz="2400" u="none" cap="none" strike="noStrike">
                <a:solidFill>
                  <a:schemeClr val="dk1"/>
                </a:solidFill>
                <a:latin typeface="Nunito"/>
                <a:ea typeface="Nunito"/>
                <a:cs typeface="Nunito"/>
                <a:sym typeface="Nunito"/>
              </a:rPr>
              <a:t>In its simplest form, the </a:t>
            </a:r>
            <a:r>
              <a:rPr b="1" i="0" lang="en-US" sz="2400" u="none" cap="none" strike="noStrike">
                <a:solidFill>
                  <a:srgbClr val="3E5D77"/>
                </a:solidFill>
                <a:latin typeface="Nunito"/>
                <a:ea typeface="Nunito"/>
                <a:cs typeface="Nunito"/>
                <a:sym typeface="Nunito"/>
              </a:rPr>
              <a:t>engineering method </a:t>
            </a:r>
            <a:r>
              <a:rPr b="1" i="0" lang="en-US" sz="2400" u="none" cap="none" strike="noStrike">
                <a:solidFill>
                  <a:srgbClr val="7D8524"/>
                </a:solidFill>
                <a:latin typeface="Nunito"/>
                <a:ea typeface="Nunito"/>
                <a:cs typeface="Nunito"/>
                <a:sym typeface="Nunito"/>
              </a:rPr>
              <a:t>includes</a:t>
            </a:r>
            <a:r>
              <a:rPr b="1" i="0" lang="en-US" sz="2400" u="none" cap="none" strike="noStrike">
                <a:solidFill>
                  <a:srgbClr val="3E5D77"/>
                </a:solidFill>
                <a:latin typeface="Nunito"/>
                <a:ea typeface="Nunito"/>
                <a:cs typeface="Nunito"/>
                <a:sym typeface="Nunito"/>
              </a:rPr>
              <a:t>:</a:t>
            </a:r>
            <a:endParaRPr/>
          </a:p>
          <a:p>
            <a:pPr indent="0" lvl="1" marL="0" marR="0" rtl="0" algn="just">
              <a:spcBef>
                <a:spcPts val="0"/>
              </a:spcBef>
              <a:spcAft>
                <a:spcPts val="0"/>
              </a:spcAft>
              <a:buNone/>
            </a:pPr>
            <a:r>
              <a:t/>
            </a:r>
            <a:endParaRPr b="1" i="0" sz="2400" u="none" cap="none" strike="noStrike">
              <a:solidFill>
                <a:srgbClr val="3E5D77"/>
              </a:solidFill>
              <a:latin typeface="Nunito"/>
              <a:ea typeface="Nunito"/>
              <a:cs typeface="Nunito"/>
              <a:sym typeface="Nunito"/>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Formulate the problem.</a:t>
            </a:r>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Analyze the problem.</a:t>
            </a:r>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Search for solutions.</a:t>
            </a:r>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Decide on the appropriate solution.</a:t>
            </a:r>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Specify the solution.</a:t>
            </a:r>
            <a:endParaRPr/>
          </a:p>
          <a:p>
            <a:pPr indent="-342900" lvl="2" marL="1257300" marR="0" rtl="0" algn="just">
              <a:spcBef>
                <a:spcPts val="0"/>
              </a:spcBef>
              <a:spcAft>
                <a:spcPts val="0"/>
              </a:spcAft>
              <a:buNone/>
            </a:pPr>
            <a:r>
              <a:t/>
            </a:r>
            <a:endParaRPr b="0" i="0" sz="1800" u="none" cap="none" strike="noStrike">
              <a:solidFill>
                <a:schemeClr val="dk1"/>
              </a:solidFill>
              <a:latin typeface="Bookman Old Style"/>
              <a:ea typeface="Bookman Old Style"/>
              <a:cs typeface="Bookman Old Style"/>
              <a:sym typeface="Bookman Old Style"/>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Problem solving_2</a:t>
            </a:r>
            <a:endParaRPr b="1" i="0" sz="3200" u="none" cap="none" strike="noStrike">
              <a:solidFill>
                <a:schemeClr val="dk2"/>
              </a:solidFill>
              <a:latin typeface="Bookman Old Style"/>
              <a:ea typeface="Bookman Old Style"/>
              <a:cs typeface="Bookman Old Style"/>
              <a:sym typeface="Bookman Old Style"/>
            </a:endParaRPr>
          </a:p>
        </p:txBody>
      </p:sp>
      <p:sp>
        <p:nvSpPr>
          <p:cNvPr id="395" name="Google Shape;395;p4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96" name="Google Shape;396;p4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97" name="Google Shape;397;p4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98" name="Google Shape;398;p42"/>
          <p:cNvSpPr/>
          <p:nvPr/>
        </p:nvSpPr>
        <p:spPr>
          <a:xfrm>
            <a:off x="467544" y="1066666"/>
            <a:ext cx="8208912" cy="553997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3E5D77"/>
                </a:solidFill>
                <a:latin typeface="Nunito"/>
                <a:ea typeface="Nunito"/>
                <a:cs typeface="Nunito"/>
                <a:sym typeface="Nunito"/>
              </a:rPr>
              <a:t>Software engineering </a:t>
            </a:r>
            <a:r>
              <a:rPr b="1" lang="en-US" sz="2400">
                <a:solidFill>
                  <a:srgbClr val="7D8524"/>
                </a:solidFill>
                <a:latin typeface="Nunito"/>
                <a:ea typeface="Nunito"/>
                <a:cs typeface="Nunito"/>
                <a:sym typeface="Nunito"/>
              </a:rPr>
              <a:t>is an </a:t>
            </a:r>
            <a:r>
              <a:rPr b="1" lang="en-US" sz="2400">
                <a:solidFill>
                  <a:srgbClr val="C00000"/>
                </a:solidFill>
                <a:latin typeface="Nunito"/>
                <a:ea typeface="Nunito"/>
                <a:cs typeface="Nunito"/>
                <a:sym typeface="Nunito"/>
              </a:rPr>
              <a:t>engineering activity</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it is </a:t>
            </a:r>
            <a:r>
              <a:rPr b="1" lang="en-US" sz="2400">
                <a:solidFill>
                  <a:srgbClr val="C00000"/>
                </a:solidFill>
                <a:latin typeface="Nunito"/>
                <a:ea typeface="Nunito"/>
                <a:cs typeface="Nunito"/>
                <a:sym typeface="Nunito"/>
              </a:rPr>
              <a:t>not algorithmic</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SE</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requires</a:t>
            </a:r>
            <a:r>
              <a:rPr b="1" lang="en-US" sz="2400">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experimentation,</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the reuse of pattern solutions,</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the incremental evolution of the system</a:t>
            </a:r>
            <a:r>
              <a:rPr b="1" i="0" lang="en-US" sz="2400" u="none" cap="none" strike="noStrike">
                <a:solidFill>
                  <a:schemeClr val="dk1"/>
                </a:solidFill>
                <a:latin typeface="Nunito"/>
                <a:ea typeface="Nunito"/>
                <a:cs typeface="Nunito"/>
                <a:sym typeface="Nunito"/>
              </a:rPr>
              <a:t>.</a:t>
            </a:r>
            <a:endParaRPr/>
          </a:p>
          <a:p>
            <a:pPr indent="0" lvl="0" marL="0" marR="0" rtl="0" algn="just">
              <a:spcBef>
                <a:spcPts val="0"/>
              </a:spcBef>
              <a:spcAft>
                <a:spcPts val="0"/>
              </a:spcAft>
              <a:buNone/>
            </a:pPr>
            <a:r>
              <a:t/>
            </a:r>
            <a:endParaRPr b="1" sz="2400">
              <a:solidFill>
                <a:schemeClr val="dk1"/>
              </a:solidFill>
              <a:latin typeface="Nunito"/>
              <a:ea typeface="Nunito"/>
              <a:cs typeface="Nunito"/>
              <a:sym typeface="Nunito"/>
            </a:endParaRPr>
          </a:p>
          <a:p>
            <a:pPr indent="0" lvl="0" marL="0" marR="0" rtl="0" algn="just">
              <a:spcBef>
                <a:spcPts val="0"/>
              </a:spcBef>
              <a:spcAft>
                <a:spcPts val="0"/>
              </a:spcAft>
              <a:buNone/>
            </a:pPr>
            <a:r>
              <a:rPr b="1" lang="en-US" sz="2400">
                <a:solidFill>
                  <a:srgbClr val="3E5D77"/>
                </a:solidFill>
                <a:latin typeface="Nunito"/>
                <a:ea typeface="Nunito"/>
                <a:cs typeface="Nunito"/>
                <a:sym typeface="Nunito"/>
              </a:rPr>
              <a:t>Object-oriented software development </a:t>
            </a:r>
            <a:r>
              <a:rPr b="1" lang="en-US" sz="2400">
                <a:solidFill>
                  <a:schemeClr val="dk1"/>
                </a:solidFill>
                <a:latin typeface="Nunito"/>
                <a:ea typeface="Nunito"/>
                <a:cs typeface="Nunito"/>
                <a:sym typeface="Nunito"/>
              </a:rPr>
              <a:t>typically </a:t>
            </a:r>
            <a:r>
              <a:rPr b="1" lang="en-US" sz="2400">
                <a:solidFill>
                  <a:srgbClr val="7D8524"/>
                </a:solidFill>
                <a:latin typeface="Nunito"/>
                <a:ea typeface="Nunito"/>
                <a:cs typeface="Nunito"/>
                <a:sym typeface="Nunito"/>
              </a:rPr>
              <a:t>includes</a:t>
            </a:r>
            <a:r>
              <a:rPr b="1" lang="en-US" sz="2400">
                <a:solidFill>
                  <a:schemeClr val="dk1"/>
                </a:solidFill>
                <a:latin typeface="Nunito"/>
                <a:ea typeface="Nunito"/>
                <a:cs typeface="Nunito"/>
                <a:sym typeface="Nunito"/>
              </a:rPr>
              <a:t>:</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requirements elicitation,</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analysis,</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system design,</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object design,</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implementation, </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testing</a:t>
            </a:r>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Engineering_Def_IEEE</a:t>
            </a:r>
            <a:endParaRPr b="1" i="0" sz="3200" u="none" cap="none" strike="noStrike">
              <a:solidFill>
                <a:schemeClr val="dk2"/>
              </a:solidFill>
              <a:latin typeface="Bookman Old Style"/>
              <a:ea typeface="Bookman Old Style"/>
              <a:cs typeface="Bookman Old Style"/>
              <a:sym typeface="Bookman Old Style"/>
            </a:endParaRPr>
          </a:p>
        </p:txBody>
      </p:sp>
      <p:sp>
        <p:nvSpPr>
          <p:cNvPr id="140" name="Google Shape;140;p1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41" name="Google Shape;141;p1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42" name="Google Shape;142;p1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43" name="Google Shape;143;p16"/>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_Def2.png" id="144" name="Google Shape;144;p16"/>
          <p:cNvPicPr preferRelativeResize="0"/>
          <p:nvPr/>
        </p:nvPicPr>
        <p:blipFill rotWithShape="1">
          <a:blip r:embed="rId3">
            <a:alphaModFix/>
          </a:blip>
          <a:srcRect b="0" l="0" r="0" t="0"/>
          <a:stretch/>
        </p:blipFill>
        <p:spPr>
          <a:xfrm>
            <a:off x="578773" y="1489542"/>
            <a:ext cx="7996250" cy="3883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Problem solving_3</a:t>
            </a:r>
            <a:endParaRPr b="1" i="0" sz="3200" u="none" cap="none" strike="noStrike">
              <a:solidFill>
                <a:schemeClr val="dk2"/>
              </a:solidFill>
              <a:latin typeface="Bookman Old Style"/>
              <a:ea typeface="Bookman Old Style"/>
              <a:cs typeface="Bookman Old Style"/>
              <a:sym typeface="Bookman Old Style"/>
            </a:endParaRPr>
          </a:p>
        </p:txBody>
      </p:sp>
      <p:sp>
        <p:nvSpPr>
          <p:cNvPr id="404" name="Google Shape;404;p4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05" name="Google Shape;405;p4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06" name="Google Shape;406;p4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07" name="Google Shape;407;p43"/>
          <p:cNvSpPr/>
          <p:nvPr/>
        </p:nvSpPr>
        <p:spPr>
          <a:xfrm>
            <a:off x="467544" y="1124744"/>
            <a:ext cx="8208912" cy="4524315"/>
          </a:xfrm>
          <a:prstGeom prst="rect">
            <a:avLst/>
          </a:prstGeom>
          <a:noFill/>
          <a:ln>
            <a:noFill/>
          </a:ln>
        </p:spPr>
        <p:txBody>
          <a:bodyPr anchorCtr="0" anchor="t" bIns="45700" lIns="91425" spcFirstLastPara="1" rIns="91425" wrap="square" tIns="45700">
            <a:noAutofit/>
          </a:bodyPr>
          <a:lstStyle/>
          <a:p>
            <a:pPr indent="-9525" lvl="0" marL="9525" marR="0" rtl="0" algn="just">
              <a:spcBef>
                <a:spcPts val="0"/>
              </a:spcBef>
              <a:spcAft>
                <a:spcPts val="0"/>
              </a:spcAft>
              <a:buNone/>
            </a:pPr>
            <a:r>
              <a:rPr b="1" lang="en-US" sz="2400">
                <a:solidFill>
                  <a:srgbClr val="3E5D77"/>
                </a:solidFill>
                <a:latin typeface="Nunito"/>
                <a:ea typeface="Nunito"/>
                <a:cs typeface="Nunito"/>
                <a:sym typeface="Nunito"/>
              </a:rPr>
              <a:t>Software development </a:t>
            </a:r>
            <a:r>
              <a:rPr b="1" lang="en-US" sz="2400">
                <a:solidFill>
                  <a:schemeClr val="dk1"/>
                </a:solidFill>
                <a:latin typeface="Nunito"/>
                <a:ea typeface="Nunito"/>
                <a:cs typeface="Nunito"/>
                <a:sym typeface="Nunito"/>
              </a:rPr>
              <a:t>also </a:t>
            </a:r>
            <a:r>
              <a:rPr b="1" lang="en-US" sz="2400">
                <a:solidFill>
                  <a:srgbClr val="7D8524"/>
                </a:solidFill>
                <a:latin typeface="Nunito"/>
                <a:ea typeface="Nunito"/>
                <a:cs typeface="Nunito"/>
                <a:sym typeface="Nunito"/>
              </a:rPr>
              <a:t>includes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activities whose purpose is to evaluate the appropriateness of the respective models</a:t>
            </a:r>
            <a:r>
              <a:rPr b="1" lang="en-US" sz="2400">
                <a:solidFill>
                  <a:schemeClr val="dk1"/>
                </a:solidFill>
                <a:latin typeface="Nunito"/>
                <a:ea typeface="Nunito"/>
                <a:cs typeface="Nunito"/>
                <a:sym typeface="Nunito"/>
              </a:rPr>
              <a:t>.</a:t>
            </a:r>
            <a:endParaRPr/>
          </a:p>
          <a:p>
            <a:pPr indent="-9525" lvl="0" marL="9525" marR="0" rtl="0" algn="just">
              <a:spcBef>
                <a:spcPts val="0"/>
              </a:spcBef>
              <a:spcAft>
                <a:spcPts val="0"/>
              </a:spcAft>
              <a:buNone/>
            </a:pPr>
            <a:r>
              <a:t/>
            </a:r>
            <a:endParaRPr b="1" sz="2400">
              <a:solidFill>
                <a:schemeClr val="dk1"/>
              </a:solidFill>
              <a:latin typeface="Nunito"/>
              <a:ea typeface="Nunito"/>
              <a:cs typeface="Nunito"/>
              <a:sym typeface="Nunito"/>
            </a:endParaRPr>
          </a:p>
          <a:p>
            <a:pPr indent="-447675" lvl="1" marL="904875"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During the </a:t>
            </a:r>
            <a:r>
              <a:rPr b="1" i="0" lang="en-US" sz="2400" u="none" cap="none" strike="noStrike">
                <a:solidFill>
                  <a:srgbClr val="3E5D77"/>
                </a:solidFill>
                <a:latin typeface="Nunito"/>
                <a:ea typeface="Nunito"/>
                <a:cs typeface="Nunito"/>
                <a:sym typeface="Nunito"/>
              </a:rPr>
              <a:t>analysis review</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the application domain model</a:t>
            </a:r>
            <a:r>
              <a:rPr b="1" i="0" lang="en-US" sz="2400" u="none" cap="none" strike="noStrike">
                <a:solidFill>
                  <a:srgbClr val="7D8524"/>
                </a:solidFill>
                <a:latin typeface="Nunito"/>
                <a:ea typeface="Nunito"/>
                <a:cs typeface="Nunito"/>
                <a:sym typeface="Nunito"/>
              </a:rPr>
              <a:t> is compared with </a:t>
            </a:r>
            <a:r>
              <a:rPr b="1" i="0" lang="en-US" sz="2400" u="none" cap="none" strike="noStrike">
                <a:solidFill>
                  <a:srgbClr val="C00000"/>
                </a:solidFill>
                <a:latin typeface="Nunito"/>
                <a:ea typeface="Nunito"/>
                <a:cs typeface="Nunito"/>
                <a:sym typeface="Nunito"/>
              </a:rPr>
              <a:t>the client’s reality, which in turn might change as a result of modeling</a:t>
            </a:r>
            <a:r>
              <a:rPr b="1" i="0" lang="en-US" sz="2400" u="none" cap="none" strike="noStrike">
                <a:solidFill>
                  <a:schemeClr val="dk1"/>
                </a:solidFill>
                <a:latin typeface="Nunito"/>
                <a:ea typeface="Nunito"/>
                <a:cs typeface="Nunito"/>
                <a:sym typeface="Nunito"/>
              </a:rPr>
              <a:t>.</a:t>
            </a:r>
            <a:endParaRPr/>
          </a:p>
          <a:p>
            <a:pPr indent="-447675" lvl="1" marL="904875"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47675" lvl="1" marL="904875"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During the </a:t>
            </a:r>
            <a:r>
              <a:rPr b="1" i="0" lang="en-US" sz="2400" u="none" cap="none" strike="noStrike">
                <a:solidFill>
                  <a:srgbClr val="3E5D77"/>
                </a:solidFill>
                <a:latin typeface="Nunito"/>
                <a:ea typeface="Nunito"/>
                <a:cs typeface="Nunito"/>
                <a:sym typeface="Nunito"/>
              </a:rPr>
              <a:t>design review</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the solution domain model</a:t>
            </a:r>
            <a:r>
              <a:rPr b="1" i="0" lang="en-US" sz="2400" u="none" cap="none" strike="noStrike">
                <a:solidFill>
                  <a:srgbClr val="7D8524"/>
                </a:solidFill>
                <a:latin typeface="Nunito"/>
                <a:ea typeface="Nunito"/>
                <a:cs typeface="Nunito"/>
                <a:sym typeface="Nunito"/>
              </a:rPr>
              <a:t> is evaluated </a:t>
            </a:r>
            <a:r>
              <a:rPr b="1" i="0" lang="en-US" sz="2400" u="none" cap="none" strike="noStrike">
                <a:solidFill>
                  <a:srgbClr val="C00000"/>
                </a:solidFill>
                <a:latin typeface="Nunito"/>
                <a:ea typeface="Nunito"/>
                <a:cs typeface="Nunito"/>
                <a:sym typeface="Nunito"/>
              </a:rPr>
              <a:t>against project goals</a:t>
            </a:r>
            <a:r>
              <a:rPr b="1" i="0" lang="en-US" sz="2400" u="none" cap="none" strike="noStrike">
                <a:solidFill>
                  <a:schemeClr val="dk1"/>
                </a:solidFill>
                <a:latin typeface="Nunito"/>
                <a:ea typeface="Nunito"/>
                <a:cs typeface="Nunito"/>
                <a:sym typeface="Nunito"/>
              </a:rPr>
              <a:t>.</a:t>
            </a:r>
            <a:endParaRPr/>
          </a:p>
          <a:p>
            <a:pPr indent="-295275" lvl="1" marL="904875"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Problem solving_4</a:t>
            </a:r>
            <a:endParaRPr b="1" i="0" sz="3200" u="none" cap="none" strike="noStrike">
              <a:solidFill>
                <a:schemeClr val="dk2"/>
              </a:solidFill>
              <a:latin typeface="Bookman Old Style"/>
              <a:ea typeface="Bookman Old Style"/>
              <a:cs typeface="Bookman Old Style"/>
              <a:sym typeface="Bookman Old Style"/>
            </a:endParaRPr>
          </a:p>
        </p:txBody>
      </p:sp>
      <p:sp>
        <p:nvSpPr>
          <p:cNvPr id="413" name="Google Shape;413;p4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14" name="Google Shape;414;p4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15" name="Google Shape;415;p4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16" name="Google Shape;416;p44"/>
          <p:cNvSpPr/>
          <p:nvPr/>
        </p:nvSpPr>
        <p:spPr>
          <a:xfrm>
            <a:off x="467544" y="1124744"/>
            <a:ext cx="8208912" cy="3785652"/>
          </a:xfrm>
          <a:prstGeom prst="rect">
            <a:avLst/>
          </a:prstGeom>
          <a:noFill/>
          <a:ln>
            <a:noFill/>
          </a:ln>
        </p:spPr>
        <p:txBody>
          <a:bodyPr anchorCtr="0" anchor="t" bIns="45700" lIns="91425" spcFirstLastPara="1" rIns="91425" wrap="square" tIns="45700">
            <a:noAutofit/>
          </a:bodyPr>
          <a:lstStyle/>
          <a:p>
            <a:pPr indent="-447675" lvl="1" marL="904875"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During </a:t>
            </a:r>
            <a:r>
              <a:rPr b="1" i="0" lang="en-US" sz="2400" u="none" cap="none" strike="noStrike">
                <a:solidFill>
                  <a:srgbClr val="3E5D77"/>
                </a:solidFill>
                <a:latin typeface="Nunito"/>
                <a:ea typeface="Nunito"/>
                <a:cs typeface="Nunito"/>
                <a:sym typeface="Nunito"/>
              </a:rPr>
              <a:t>testing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the system </a:t>
            </a:r>
            <a:r>
              <a:rPr b="1" i="0" lang="en-US" sz="2400" u="none" cap="none" strike="noStrike">
                <a:solidFill>
                  <a:srgbClr val="7D8524"/>
                </a:solidFill>
                <a:latin typeface="Nunito"/>
                <a:ea typeface="Nunito"/>
                <a:cs typeface="Nunito"/>
                <a:sym typeface="Nunito"/>
              </a:rPr>
              <a:t>is validated against </a:t>
            </a:r>
            <a:r>
              <a:rPr b="1" i="0" lang="en-US" sz="2400" u="none" cap="none" strike="noStrike">
                <a:solidFill>
                  <a:srgbClr val="C00000"/>
                </a:solidFill>
                <a:latin typeface="Nunito"/>
                <a:ea typeface="Nunito"/>
                <a:cs typeface="Nunito"/>
                <a:sym typeface="Nunito"/>
              </a:rPr>
              <a:t>the solution domain model, which might be changed by the introduction of new technologies</a:t>
            </a:r>
            <a:r>
              <a:rPr b="1" i="0" lang="en-US" sz="2400" u="none" cap="none" strike="noStrike">
                <a:solidFill>
                  <a:schemeClr val="dk1"/>
                </a:solidFill>
                <a:latin typeface="Nunito"/>
                <a:ea typeface="Nunito"/>
                <a:cs typeface="Nunito"/>
                <a:sym typeface="Nunito"/>
              </a:rPr>
              <a:t>.</a:t>
            </a:r>
            <a:endParaRPr/>
          </a:p>
          <a:p>
            <a:pPr indent="-295275" lvl="1" marL="904875"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Nunito"/>
              <a:ea typeface="Nunito"/>
              <a:cs typeface="Nunito"/>
              <a:sym typeface="Nunito"/>
            </a:endParaRPr>
          </a:p>
          <a:p>
            <a:pPr indent="-447675" lvl="1" marL="904875"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During </a:t>
            </a:r>
            <a:r>
              <a:rPr b="1" i="0" lang="en-US" sz="2400" u="none" cap="none" strike="noStrike">
                <a:solidFill>
                  <a:srgbClr val="3E5D77"/>
                </a:solidFill>
                <a:latin typeface="Nunito"/>
                <a:ea typeface="Nunito"/>
                <a:cs typeface="Nunito"/>
                <a:sym typeface="Nunito"/>
              </a:rPr>
              <a:t>project management</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managers compare </a:t>
            </a:r>
            <a:r>
              <a:rPr b="1" i="0" lang="en-US" sz="2400" u="none" cap="none" strike="noStrike">
                <a:solidFill>
                  <a:srgbClr val="C00000"/>
                </a:solidFill>
                <a:latin typeface="Nunito"/>
                <a:ea typeface="Nunito"/>
                <a:cs typeface="Nunito"/>
                <a:sym typeface="Nunito"/>
              </a:rPr>
              <a:t>their model of the development process</a:t>
            </a:r>
            <a:r>
              <a:rPr b="1" i="0" lang="en-US" sz="2400" u="none" cap="none" strike="noStrike">
                <a:solidFill>
                  <a:srgbClr val="7D8524"/>
                </a:solidFill>
                <a:latin typeface="Nunito"/>
                <a:ea typeface="Nunito"/>
                <a:cs typeface="Nunito"/>
                <a:sym typeface="Nunito"/>
              </a:rPr>
              <a:t> </a:t>
            </a:r>
            <a:r>
              <a:rPr b="1" i="0" lang="en-US" sz="2400" u="none" cap="none" strike="noStrike">
                <a:solidFill>
                  <a:schemeClr val="dk1"/>
                </a:solidFill>
                <a:latin typeface="Nunito"/>
                <a:ea typeface="Nunito"/>
                <a:cs typeface="Nunito"/>
                <a:sym typeface="Nunito"/>
              </a:rPr>
              <a:t>(i.e., the project schedule and budget) </a:t>
            </a:r>
            <a:r>
              <a:rPr b="1" i="0" lang="en-US" sz="2400" u="none" cap="none" strike="noStrike">
                <a:solidFill>
                  <a:srgbClr val="C00000"/>
                </a:solidFill>
                <a:latin typeface="Nunito"/>
                <a:ea typeface="Nunito"/>
                <a:cs typeface="Nunito"/>
                <a:sym typeface="Nunito"/>
              </a:rPr>
              <a:t>against reality </a:t>
            </a:r>
            <a:r>
              <a:rPr b="1" i="0" lang="en-US" sz="2400" u="none" cap="none" strike="noStrike">
                <a:solidFill>
                  <a:schemeClr val="dk1"/>
                </a:solidFill>
                <a:latin typeface="Nunito"/>
                <a:ea typeface="Nunito"/>
                <a:cs typeface="Nunito"/>
                <a:sym typeface="Nunito"/>
              </a:rPr>
              <a:t>(i.e., the delivered work products and expended resources).</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4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Knowledge acquisition</a:t>
            </a:r>
            <a:endParaRPr b="1" i="0" sz="3200" u="none" cap="none" strike="noStrike">
              <a:solidFill>
                <a:schemeClr val="dk2"/>
              </a:solidFill>
              <a:latin typeface="Bookman Old Style"/>
              <a:ea typeface="Bookman Old Style"/>
              <a:cs typeface="Bookman Old Style"/>
              <a:sym typeface="Bookman Old Style"/>
            </a:endParaRPr>
          </a:p>
        </p:txBody>
      </p:sp>
      <p:sp>
        <p:nvSpPr>
          <p:cNvPr id="422" name="Google Shape;422;p4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23" name="Google Shape;423;p4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24" name="Google Shape;424;p4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25" name="Google Shape;425;p45"/>
          <p:cNvSpPr/>
          <p:nvPr/>
        </p:nvSpPr>
        <p:spPr>
          <a:xfrm>
            <a:off x="467544" y="1124744"/>
            <a:ext cx="8208912" cy="4524315"/>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 common mistake </a:t>
            </a:r>
            <a:r>
              <a:rPr b="1" lang="en-US" sz="2400">
                <a:solidFill>
                  <a:schemeClr val="dk1"/>
                </a:solidFill>
                <a:latin typeface="Nunito"/>
                <a:ea typeface="Nunito"/>
                <a:cs typeface="Nunito"/>
                <a:sym typeface="Nunito"/>
              </a:rPr>
              <a:t>that </a:t>
            </a:r>
            <a:r>
              <a:rPr b="1" lang="en-US" sz="2400">
                <a:solidFill>
                  <a:srgbClr val="3E5D77"/>
                </a:solidFill>
                <a:latin typeface="Nunito"/>
                <a:ea typeface="Nunito"/>
                <a:cs typeface="Nunito"/>
                <a:sym typeface="Nunito"/>
              </a:rPr>
              <a:t>software engineers and managers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make</a:t>
            </a:r>
            <a:r>
              <a:rPr b="1" lang="en-US" sz="2400">
                <a:solidFill>
                  <a:schemeClr val="dk1"/>
                </a:solidFill>
                <a:latin typeface="Nunito"/>
                <a:ea typeface="Nunito"/>
                <a:cs typeface="Nunito"/>
                <a:sym typeface="Nunito"/>
              </a:rPr>
              <a:t> is to</a:t>
            </a:r>
            <a:r>
              <a:rPr b="1" lang="en-US" sz="2400">
                <a:solidFill>
                  <a:srgbClr val="7D8524"/>
                </a:solidFill>
                <a:latin typeface="Nunito"/>
                <a:ea typeface="Nunito"/>
                <a:cs typeface="Nunito"/>
                <a:sym typeface="Nunito"/>
              </a:rPr>
              <a:t> </a:t>
            </a:r>
            <a:r>
              <a:rPr b="1" lang="en-US" sz="2400">
                <a:solidFill>
                  <a:srgbClr val="C00000"/>
                </a:solidFill>
                <a:latin typeface="Nunito"/>
                <a:ea typeface="Nunito"/>
                <a:cs typeface="Nunito"/>
                <a:sym typeface="Nunito"/>
              </a:rPr>
              <a:t>assume that the acquisition of knowledge needed to develop a system is linear. </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Knowledge acquisition </a:t>
            </a:r>
            <a:r>
              <a:rPr b="1" lang="en-US" sz="2400">
                <a:solidFill>
                  <a:srgbClr val="7D8524"/>
                </a:solidFill>
                <a:latin typeface="Nunito"/>
                <a:ea typeface="Nunito"/>
                <a:cs typeface="Nunito"/>
                <a:sym typeface="Nunito"/>
              </a:rPr>
              <a:t>is a</a:t>
            </a:r>
            <a:r>
              <a:rPr b="1" lang="en-US" sz="2400">
                <a:solidFill>
                  <a:srgbClr val="3E5D77"/>
                </a:solidFill>
                <a:latin typeface="Nunito"/>
                <a:ea typeface="Nunito"/>
                <a:cs typeface="Nunito"/>
                <a:sym typeface="Nunito"/>
              </a:rPr>
              <a:t> </a:t>
            </a:r>
            <a:r>
              <a:rPr b="1" lang="en-US" sz="2400">
                <a:solidFill>
                  <a:srgbClr val="C00000"/>
                </a:solidFill>
                <a:latin typeface="Nunito"/>
                <a:ea typeface="Nunito"/>
                <a:cs typeface="Nunito"/>
                <a:sym typeface="Nunito"/>
              </a:rPr>
              <a:t>nonlinear process</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The addition of a new piece of information</a:t>
            </a:r>
            <a:r>
              <a:rPr b="1" lang="en-US" sz="2400">
                <a:solidFill>
                  <a:srgbClr val="7D8524"/>
                </a:solidFill>
                <a:latin typeface="Nunito"/>
                <a:ea typeface="Nunito"/>
                <a:cs typeface="Nunito"/>
                <a:sym typeface="Nunito"/>
              </a:rPr>
              <a:t> may invalidate </a:t>
            </a:r>
            <a:r>
              <a:rPr b="1" lang="en-US" sz="2400">
                <a:solidFill>
                  <a:srgbClr val="C00000"/>
                </a:solidFill>
                <a:latin typeface="Nunito"/>
                <a:ea typeface="Nunito"/>
                <a:cs typeface="Nunito"/>
                <a:sym typeface="Nunito"/>
              </a:rPr>
              <a:t>all the knowledge we have acquired for the understanding of a system</a:t>
            </a:r>
            <a:r>
              <a:rPr b="1" lang="en-US" sz="2400">
                <a:solidFill>
                  <a:schemeClr val="dk1"/>
                </a:solidFill>
                <a:latin typeface="Nunito"/>
                <a:ea typeface="Nunito"/>
                <a:cs typeface="Nunito"/>
                <a:sym typeface="Nunito"/>
              </a:rPr>
              <a:t>.  Even if we had already documented this understanding in documents and code (“The system is 90% coded, we will be done next week”), </a:t>
            </a:r>
            <a:r>
              <a:rPr b="1" lang="en-US" sz="2400">
                <a:solidFill>
                  <a:srgbClr val="C00000"/>
                </a:solidFill>
                <a:latin typeface="Nunito"/>
                <a:ea typeface="Nunito"/>
                <a:cs typeface="Nunito"/>
                <a:sym typeface="Nunito"/>
              </a:rPr>
              <a:t>we must be mentally prepared to start from scratch</a:t>
            </a:r>
            <a:r>
              <a:rPr b="1" lang="en-US" sz="2400">
                <a:solidFill>
                  <a:schemeClr val="dk1"/>
                </a:solidFill>
                <a:latin typeface="Nunito"/>
                <a:ea typeface="Nunito"/>
                <a:cs typeface="Nunito"/>
                <a:sym typeface="Nunito"/>
              </a:rPr>
              <a:t>.  </a:t>
            </a:r>
            <a:endParaRPr b="1" sz="2400">
              <a:solidFill>
                <a:schemeClr val="dk1"/>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Knowledge acquisition_2</a:t>
            </a:r>
            <a:endParaRPr b="1" i="0" sz="3200" u="none" cap="none" strike="noStrike">
              <a:solidFill>
                <a:schemeClr val="dk2"/>
              </a:solidFill>
              <a:latin typeface="Bookman Old Style"/>
              <a:ea typeface="Bookman Old Style"/>
              <a:cs typeface="Bookman Old Style"/>
              <a:sym typeface="Bookman Old Style"/>
            </a:endParaRPr>
          </a:p>
        </p:txBody>
      </p:sp>
      <p:sp>
        <p:nvSpPr>
          <p:cNvPr id="431" name="Google Shape;431;p4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32" name="Google Shape;432;p4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33" name="Google Shape;433;p4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34" name="Google Shape;434;p46"/>
          <p:cNvSpPr/>
          <p:nvPr/>
        </p:nvSpPr>
        <p:spPr>
          <a:xfrm>
            <a:off x="467544" y="1118349"/>
            <a:ext cx="8208912" cy="526297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There are several software processes that deal with this problem by avoiding the sequential dependencies inherent in the waterfall model.</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Risk-based development </a:t>
            </a:r>
            <a:r>
              <a:rPr b="1" lang="en-US" sz="2400">
                <a:solidFill>
                  <a:srgbClr val="C00000"/>
                </a:solidFill>
                <a:latin typeface="Nunito"/>
                <a:ea typeface="Nunito"/>
                <a:cs typeface="Nunito"/>
                <a:sym typeface="Nunito"/>
              </a:rPr>
              <a:t>attempts to anticipate surprises late in a project by identifying the high-risk components.</a:t>
            </a:r>
            <a:r>
              <a:rPr b="1" lang="en-US" sz="2400">
                <a:solidFill>
                  <a:srgbClr val="3E5D77"/>
                </a:solidFill>
                <a:latin typeface="Nunito"/>
                <a:ea typeface="Nunito"/>
                <a:cs typeface="Nunito"/>
                <a:sym typeface="Nunito"/>
              </a:rPr>
              <a:t>  Issue-based development attempts to remove the linearity altogether</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Any development activity</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analysis, system design, object design, implementation, testing, or delivery</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can influence any other activity</a:t>
            </a:r>
            <a:r>
              <a:rPr b="1" lang="en-US" sz="2400">
                <a:solidFill>
                  <a:schemeClr val="dk1"/>
                </a:solidFill>
                <a:latin typeface="Nunito"/>
                <a:ea typeface="Nunito"/>
                <a:cs typeface="Nunito"/>
                <a:sym typeface="Nunito"/>
              </a:rPr>
              <a:t>.  In </a:t>
            </a:r>
            <a:r>
              <a:rPr b="1" lang="en-US" sz="2400">
                <a:solidFill>
                  <a:srgbClr val="3E5D77"/>
                </a:solidFill>
                <a:latin typeface="Nunito"/>
                <a:ea typeface="Nunito"/>
                <a:cs typeface="Nunito"/>
                <a:sym typeface="Nunito"/>
              </a:rPr>
              <a:t>issue-based development</a:t>
            </a:r>
            <a:r>
              <a:rPr b="1" lang="en-US" sz="2400">
                <a:solidFill>
                  <a:schemeClr val="dk1"/>
                </a:solidFill>
                <a:latin typeface="Nunito"/>
                <a:ea typeface="Nunito"/>
                <a:cs typeface="Nunito"/>
                <a:sym typeface="Nunito"/>
              </a:rPr>
              <a:t>, all </a:t>
            </a:r>
            <a:r>
              <a:rPr b="1" lang="en-US" sz="2400">
                <a:solidFill>
                  <a:srgbClr val="C00000"/>
                </a:solidFill>
                <a:latin typeface="Nunito"/>
                <a:ea typeface="Nunito"/>
                <a:cs typeface="Nunito"/>
                <a:sym typeface="Nunito"/>
              </a:rPr>
              <a:t>these activities are executed in parallel</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4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Rationale</a:t>
            </a:r>
            <a:endParaRPr b="1" i="0" sz="3200" u="none" cap="none" strike="noStrike">
              <a:solidFill>
                <a:schemeClr val="dk2"/>
              </a:solidFill>
              <a:latin typeface="Bookman Old Style"/>
              <a:ea typeface="Bookman Old Style"/>
              <a:cs typeface="Bookman Old Style"/>
              <a:sym typeface="Bookman Old Style"/>
            </a:endParaRPr>
          </a:p>
        </p:txBody>
      </p:sp>
      <p:sp>
        <p:nvSpPr>
          <p:cNvPr id="440" name="Google Shape;440;p4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41" name="Google Shape;441;p4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42" name="Google Shape;442;p4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43" name="Google Shape;443;p47"/>
          <p:cNvSpPr/>
          <p:nvPr/>
        </p:nvSpPr>
        <p:spPr>
          <a:xfrm>
            <a:off x="467544" y="1443548"/>
            <a:ext cx="8208912" cy="378565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Assumptions</a:t>
            </a:r>
            <a:r>
              <a:rPr b="1" lang="en-US" sz="2400">
                <a:solidFill>
                  <a:schemeClr val="dk1"/>
                </a:solidFill>
                <a:latin typeface="Nunito"/>
                <a:ea typeface="Nunito"/>
                <a:cs typeface="Nunito"/>
                <a:sym typeface="Nunito"/>
              </a:rPr>
              <a:t> that </a:t>
            </a:r>
            <a:r>
              <a:rPr b="1" lang="en-US" sz="2400">
                <a:solidFill>
                  <a:srgbClr val="7D8524"/>
                </a:solidFill>
                <a:latin typeface="Nunito"/>
                <a:ea typeface="Nunito"/>
                <a:cs typeface="Nunito"/>
                <a:sym typeface="Nunito"/>
              </a:rPr>
              <a:t>developers make about a system </a:t>
            </a:r>
            <a:r>
              <a:rPr b="1" lang="en-US" sz="2400">
                <a:solidFill>
                  <a:srgbClr val="C00000"/>
                </a:solidFill>
                <a:latin typeface="Nunito"/>
                <a:ea typeface="Nunito"/>
                <a:cs typeface="Nunito"/>
                <a:sym typeface="Nunito"/>
              </a:rPr>
              <a:t>change constantly</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Design</a:t>
            </a:r>
            <a:r>
              <a:rPr b="1" lang="en-US" sz="2400">
                <a:solidFill>
                  <a:schemeClr val="dk1"/>
                </a:solidFill>
                <a:latin typeface="Nunito"/>
                <a:ea typeface="Nunito"/>
                <a:cs typeface="Nunito"/>
                <a:sym typeface="Nunito"/>
              </a:rPr>
              <a:t> and </a:t>
            </a:r>
            <a:r>
              <a:rPr b="1" lang="en-US" sz="2400">
                <a:solidFill>
                  <a:srgbClr val="3E5D77"/>
                </a:solidFill>
                <a:latin typeface="Nunito"/>
                <a:ea typeface="Nunito"/>
                <a:cs typeface="Nunito"/>
                <a:sym typeface="Nunito"/>
              </a:rPr>
              <a:t>implementation faults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discovered during testing </a:t>
            </a:r>
            <a:r>
              <a:rPr b="1" lang="en-US" sz="2400">
                <a:solidFill>
                  <a:schemeClr val="dk1"/>
                </a:solidFill>
                <a:latin typeface="Nunito"/>
                <a:ea typeface="Nunito"/>
                <a:cs typeface="Nunito"/>
                <a:sym typeface="Nunito"/>
              </a:rPr>
              <a:t>and </a:t>
            </a:r>
            <a:r>
              <a:rPr b="1" lang="en-US" sz="2400">
                <a:solidFill>
                  <a:srgbClr val="3E5D77"/>
                </a:solidFill>
                <a:latin typeface="Nunito"/>
                <a:ea typeface="Nunito"/>
                <a:cs typeface="Nunito"/>
                <a:sym typeface="Nunito"/>
              </a:rPr>
              <a:t>usability problems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discovered during user evaluation </a:t>
            </a:r>
            <a:r>
              <a:rPr b="1" lang="en-US" sz="2400">
                <a:solidFill>
                  <a:srgbClr val="C00000"/>
                </a:solidFill>
                <a:latin typeface="Nunito"/>
                <a:ea typeface="Nunito"/>
                <a:cs typeface="Nunito"/>
                <a:sym typeface="Nunito"/>
              </a:rPr>
              <a:t>trigger changes to the solution models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Changes can also be caused by new technology</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 typical task</a:t>
            </a:r>
            <a:r>
              <a:rPr b="1" lang="en-US" sz="2400">
                <a:solidFill>
                  <a:schemeClr val="dk1"/>
                </a:solidFill>
                <a:latin typeface="Nunito"/>
                <a:ea typeface="Nunito"/>
                <a:cs typeface="Nunito"/>
                <a:sym typeface="Nunito"/>
              </a:rPr>
              <a:t> of software engineers is </a:t>
            </a:r>
            <a:r>
              <a:rPr b="1" lang="en-US" sz="2400">
                <a:solidFill>
                  <a:srgbClr val="C00000"/>
                </a:solidFill>
                <a:latin typeface="Nunito"/>
                <a:ea typeface="Nunito"/>
                <a:cs typeface="Nunito"/>
                <a:sym typeface="Nunito"/>
              </a:rPr>
              <a:t>to change a currently operational software system to incorporate this new enabling technology</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Rationale_2</a:t>
            </a:r>
            <a:endParaRPr b="1" i="0" sz="3200" u="none" cap="none" strike="noStrike">
              <a:solidFill>
                <a:schemeClr val="dk2"/>
              </a:solidFill>
              <a:latin typeface="Bookman Old Style"/>
              <a:ea typeface="Bookman Old Style"/>
              <a:cs typeface="Bookman Old Style"/>
              <a:sym typeface="Bookman Old Style"/>
            </a:endParaRPr>
          </a:p>
        </p:txBody>
      </p:sp>
      <p:sp>
        <p:nvSpPr>
          <p:cNvPr id="449" name="Google Shape;449;p4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50" name="Google Shape;450;p4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51" name="Google Shape;451;p4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52" name="Google Shape;452;p48"/>
          <p:cNvSpPr/>
          <p:nvPr/>
        </p:nvSpPr>
        <p:spPr>
          <a:xfrm>
            <a:off x="467544" y="1443548"/>
            <a:ext cx="8208912"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 To </a:t>
            </a:r>
            <a:r>
              <a:rPr b="1" lang="en-US" sz="2400">
                <a:solidFill>
                  <a:srgbClr val="3E5D77"/>
                </a:solidFill>
                <a:latin typeface="Nunito"/>
                <a:ea typeface="Nunito"/>
                <a:cs typeface="Nunito"/>
                <a:sym typeface="Nunito"/>
              </a:rPr>
              <a:t>change the system</a:t>
            </a:r>
            <a:r>
              <a:rPr b="1" lang="en-US" sz="2400">
                <a:solidFill>
                  <a:schemeClr val="dk1"/>
                </a:solidFill>
                <a:latin typeface="Nunito"/>
                <a:ea typeface="Nunito"/>
                <a:cs typeface="Nunito"/>
                <a:sym typeface="Nunito"/>
              </a:rPr>
              <a:t>, it </a:t>
            </a:r>
            <a:r>
              <a:rPr b="1" lang="en-US" sz="2400">
                <a:solidFill>
                  <a:srgbClr val="7D8524"/>
                </a:solidFill>
                <a:latin typeface="Nunito"/>
                <a:ea typeface="Nunito"/>
                <a:cs typeface="Nunito"/>
                <a:sym typeface="Nunito"/>
              </a:rPr>
              <a:t>is not enough </a:t>
            </a:r>
            <a:r>
              <a:rPr b="1" lang="en-US" sz="2400">
                <a:solidFill>
                  <a:srgbClr val="C00000"/>
                </a:solidFill>
                <a:latin typeface="Nunito"/>
                <a:ea typeface="Nunito"/>
                <a:cs typeface="Nunito"/>
                <a:sym typeface="Nunito"/>
              </a:rPr>
              <a:t>to understand its current components and behavior</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it is also necessary to </a:t>
            </a:r>
            <a:r>
              <a:rPr b="1" lang="en-US" sz="2400">
                <a:solidFill>
                  <a:srgbClr val="3E5D77"/>
                </a:solidFill>
                <a:latin typeface="Nunito"/>
                <a:ea typeface="Nunito"/>
                <a:cs typeface="Nunito"/>
                <a:sym typeface="Nunito"/>
              </a:rPr>
              <a:t>capture and understand </a:t>
            </a:r>
            <a:r>
              <a:rPr b="1" lang="en-US" sz="2400">
                <a:solidFill>
                  <a:srgbClr val="7D8524"/>
                </a:solidFill>
                <a:latin typeface="Nunito"/>
                <a:ea typeface="Nunito"/>
                <a:cs typeface="Nunito"/>
                <a:sym typeface="Nunito"/>
              </a:rPr>
              <a:t>the context in which each design decision was made</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This </a:t>
            </a:r>
            <a:r>
              <a:rPr b="1" lang="en-US" sz="2400">
                <a:solidFill>
                  <a:srgbClr val="3E5D77"/>
                </a:solidFill>
                <a:latin typeface="Nunito"/>
                <a:ea typeface="Nunito"/>
                <a:cs typeface="Nunito"/>
                <a:sym typeface="Nunito"/>
              </a:rPr>
              <a:t>additional knowledge </a:t>
            </a:r>
            <a:r>
              <a:rPr b="1" lang="en-US" sz="2400">
                <a:solidFill>
                  <a:schemeClr val="dk1"/>
                </a:solidFill>
                <a:latin typeface="Nunito"/>
                <a:ea typeface="Nunito"/>
                <a:cs typeface="Nunito"/>
                <a:sym typeface="Nunito"/>
              </a:rPr>
              <a:t>is called the </a:t>
            </a:r>
            <a:r>
              <a:rPr b="1" lang="en-US" sz="2400">
                <a:solidFill>
                  <a:srgbClr val="7D8524"/>
                </a:solidFill>
                <a:latin typeface="Nunito"/>
                <a:ea typeface="Nunito"/>
                <a:cs typeface="Nunito"/>
                <a:sym typeface="Nunito"/>
              </a:rPr>
              <a:t>rationale of the system.</a:t>
            </a:r>
            <a:endParaRPr/>
          </a:p>
          <a:p>
            <a:pPr indent="-457200" lvl="0" marL="457200" marR="0" rtl="0" algn="just">
              <a:spcBef>
                <a:spcPts val="0"/>
              </a:spcBef>
              <a:spcAft>
                <a:spcPts val="0"/>
              </a:spcAft>
              <a:buNone/>
            </a:pPr>
            <a:r>
              <a:t/>
            </a:r>
            <a:endParaRPr b="1" sz="2400">
              <a:solidFill>
                <a:srgbClr val="7D8524"/>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Capturing</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and accessing the rationale </a:t>
            </a:r>
            <a:r>
              <a:rPr b="1" lang="en-US" sz="2400">
                <a:solidFill>
                  <a:schemeClr val="dk1"/>
                </a:solidFill>
                <a:latin typeface="Nunito"/>
                <a:ea typeface="Nunito"/>
                <a:cs typeface="Nunito"/>
                <a:sym typeface="Nunito"/>
              </a:rPr>
              <a:t>of a system </a:t>
            </a:r>
            <a:r>
              <a:rPr b="1" lang="en-US" sz="2400">
                <a:solidFill>
                  <a:srgbClr val="C00000"/>
                </a:solidFill>
                <a:latin typeface="Nunito"/>
                <a:ea typeface="Nunito"/>
                <a:cs typeface="Nunito"/>
                <a:sym typeface="Nunito"/>
              </a:rPr>
              <a:t>is not trivial</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For every decision made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several alternatives may have been considered, evaluated, and argued</a:t>
            </a:r>
            <a:r>
              <a:rPr b="1" lang="en-US" sz="2400">
                <a:solidFill>
                  <a:schemeClr val="dk1"/>
                </a:solidFill>
                <a:latin typeface="Nunito"/>
                <a:ea typeface="Nunito"/>
                <a:cs typeface="Nunito"/>
                <a:sym typeface="Nunito"/>
              </a:rPr>
              <a:t>.</a:t>
            </a:r>
            <a:endParaRPr b="1" sz="2400">
              <a:solidFill>
                <a:srgbClr val="7D8524"/>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Rationale_3</a:t>
            </a:r>
            <a:endParaRPr b="1" i="0" sz="3200" u="none" cap="none" strike="noStrike">
              <a:solidFill>
                <a:schemeClr val="dk2"/>
              </a:solidFill>
              <a:latin typeface="Bookman Old Style"/>
              <a:ea typeface="Bookman Old Style"/>
              <a:cs typeface="Bookman Old Style"/>
              <a:sym typeface="Bookman Old Style"/>
            </a:endParaRPr>
          </a:p>
        </p:txBody>
      </p:sp>
      <p:sp>
        <p:nvSpPr>
          <p:cNvPr id="458" name="Google Shape;458;p4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59" name="Google Shape;459;p4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60" name="Google Shape;460;p4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61" name="Google Shape;461;p49"/>
          <p:cNvSpPr/>
          <p:nvPr/>
        </p:nvSpPr>
        <p:spPr>
          <a:xfrm>
            <a:off x="467544" y="1196752"/>
            <a:ext cx="8208912"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Rationale represents a much larger amount of information than do the solution models.  </a:t>
            </a:r>
            <a:r>
              <a:rPr b="1" lang="en-US" sz="2400">
                <a:solidFill>
                  <a:srgbClr val="C00000"/>
                </a:solidFill>
                <a:latin typeface="Nunito"/>
                <a:ea typeface="Nunito"/>
                <a:cs typeface="Nunito"/>
                <a:sym typeface="Nunito"/>
              </a:rPr>
              <a:t>Rationale information is often not explicit</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Developers make many </a:t>
            </a:r>
            <a:r>
              <a:rPr b="1" lang="en-US" sz="2400">
                <a:solidFill>
                  <a:srgbClr val="3E5D77"/>
                </a:solidFill>
                <a:latin typeface="Nunito"/>
                <a:ea typeface="Nunito"/>
                <a:cs typeface="Nunito"/>
                <a:sym typeface="Nunito"/>
              </a:rPr>
              <a:t>decisions based on their experience and their intuition</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without explicitly evaluating different alternatives</a:t>
            </a:r>
            <a:r>
              <a:rPr b="1" lang="en-US" sz="2400">
                <a:solidFill>
                  <a:schemeClr val="dk1"/>
                </a:solidFill>
                <a:latin typeface="Nunito"/>
                <a:ea typeface="Nunito"/>
                <a:cs typeface="Nunito"/>
                <a:sym typeface="Nunito"/>
              </a:rPr>
              <a:t>.  When asked to explain a decision, </a:t>
            </a:r>
            <a:r>
              <a:rPr b="1" lang="en-US" sz="2400">
                <a:solidFill>
                  <a:srgbClr val="C00000"/>
                </a:solidFill>
                <a:latin typeface="Nunito"/>
                <a:ea typeface="Nunito"/>
                <a:cs typeface="Nunito"/>
                <a:sym typeface="Nunito"/>
              </a:rPr>
              <a:t>developers may have to spend a substantial amount of time recovering its rationale</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In order to </a:t>
            </a:r>
            <a:r>
              <a:rPr b="1" lang="en-US" sz="2400">
                <a:solidFill>
                  <a:srgbClr val="7D8524"/>
                </a:solidFill>
                <a:latin typeface="Nunito"/>
                <a:ea typeface="Nunito"/>
                <a:cs typeface="Nunito"/>
                <a:sym typeface="Nunito"/>
              </a:rPr>
              <a:t>deal wit</a:t>
            </a:r>
            <a:r>
              <a:rPr b="1" lang="en-US" sz="2400">
                <a:solidFill>
                  <a:srgbClr val="3E5D77"/>
                </a:solidFill>
                <a:latin typeface="Nunito"/>
                <a:ea typeface="Nunito"/>
                <a:cs typeface="Nunito"/>
                <a:sym typeface="Nunito"/>
              </a:rPr>
              <a:t>h changing systems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software engineers must address the challenges of capturing and accessing rationale</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Concepts</a:t>
            </a:r>
            <a:endParaRPr b="1" i="0" sz="3200" u="none" cap="none" strike="noStrike">
              <a:solidFill>
                <a:schemeClr val="dk2"/>
              </a:solidFill>
              <a:latin typeface="Bookman Old Style"/>
              <a:ea typeface="Bookman Old Style"/>
              <a:cs typeface="Bookman Old Style"/>
              <a:sym typeface="Bookman Old Style"/>
            </a:endParaRPr>
          </a:p>
        </p:txBody>
      </p:sp>
      <p:sp>
        <p:nvSpPr>
          <p:cNvPr id="467" name="Google Shape;467;p5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68" name="Google Shape;468;p5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69" name="Google Shape;469;p5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SE concepts.png" id="470" name="Google Shape;470;p50"/>
          <p:cNvPicPr preferRelativeResize="0"/>
          <p:nvPr/>
        </p:nvPicPr>
        <p:blipFill rotWithShape="1">
          <a:blip r:embed="rId3">
            <a:alphaModFix/>
          </a:blip>
          <a:srcRect b="0" l="0" r="0" t="0"/>
          <a:stretch/>
        </p:blipFill>
        <p:spPr>
          <a:xfrm>
            <a:off x="1619672" y="1662986"/>
            <a:ext cx="6488300" cy="4358302"/>
          </a:xfrm>
          <a:prstGeom prst="rect">
            <a:avLst/>
          </a:prstGeom>
          <a:noFill/>
          <a:ln>
            <a:noFill/>
          </a:ln>
        </p:spPr>
      </p:pic>
      <p:sp>
        <p:nvSpPr>
          <p:cNvPr id="471" name="Google Shape;471;p50"/>
          <p:cNvSpPr txBox="1"/>
          <p:nvPr/>
        </p:nvSpPr>
        <p:spPr>
          <a:xfrm>
            <a:off x="683568" y="1268760"/>
            <a:ext cx="813690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E5D77"/>
                </a:solidFill>
                <a:latin typeface="Nunito"/>
                <a:ea typeface="Nunito"/>
                <a:cs typeface="Nunito"/>
                <a:sym typeface="Nunito"/>
              </a:rPr>
              <a:t>The  project purpose is to develop a software system</a:t>
            </a:r>
            <a:endParaRPr sz="2000">
              <a:solidFill>
                <a:srgbClr val="3E5D77"/>
              </a:solidFill>
              <a:latin typeface="Bookman Old Style"/>
              <a:ea typeface="Bookman Old Style"/>
              <a:cs typeface="Bookman Old Style"/>
              <a:sym typeface="Bookman Old Styl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5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Participants and Roles</a:t>
            </a:r>
            <a:endParaRPr b="1" i="0" sz="3200" u="none" cap="none" strike="noStrike">
              <a:solidFill>
                <a:schemeClr val="dk2"/>
              </a:solidFill>
              <a:latin typeface="Bookman Old Style"/>
              <a:ea typeface="Bookman Old Style"/>
              <a:cs typeface="Bookman Old Style"/>
              <a:sym typeface="Bookman Old Style"/>
            </a:endParaRPr>
          </a:p>
        </p:txBody>
      </p:sp>
      <p:sp>
        <p:nvSpPr>
          <p:cNvPr id="477" name="Google Shape;477;p5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78" name="Google Shape;478;p5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79" name="Google Shape;479;p5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80" name="Google Shape;480;p51"/>
          <p:cNvSpPr/>
          <p:nvPr/>
        </p:nvSpPr>
        <p:spPr>
          <a:xfrm>
            <a:off x="467544" y="1196752"/>
            <a:ext cx="8208912" cy="4431983"/>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Developing a software system </a:t>
            </a:r>
            <a:r>
              <a:rPr b="1" lang="en-US" sz="2400">
                <a:solidFill>
                  <a:srgbClr val="7D8524"/>
                </a:solidFill>
                <a:latin typeface="Nunito"/>
                <a:ea typeface="Nunito"/>
                <a:cs typeface="Nunito"/>
                <a:sym typeface="Nunito"/>
              </a:rPr>
              <a:t>requires</a:t>
            </a:r>
            <a:r>
              <a:rPr b="1" lang="en-US" sz="2400">
                <a:solidFill>
                  <a:schemeClr val="dk1"/>
                </a:solidFill>
                <a:latin typeface="Nunito"/>
                <a:ea typeface="Nunito"/>
                <a:cs typeface="Nunito"/>
                <a:sym typeface="Nunito"/>
              </a:rPr>
              <a:t> the </a:t>
            </a:r>
            <a:r>
              <a:rPr b="1" lang="en-US" sz="2400">
                <a:solidFill>
                  <a:srgbClr val="C00000"/>
                </a:solidFill>
                <a:latin typeface="Nunito"/>
                <a:ea typeface="Nunito"/>
                <a:cs typeface="Nunito"/>
                <a:sym typeface="Nunito"/>
              </a:rPr>
              <a:t>collaboration of many people with different backgrounds and interests:</a:t>
            </a:r>
            <a:endParaRPr/>
          </a:p>
          <a:p>
            <a:pPr indent="-304800" lvl="0" marL="457200" marR="0" rtl="0" algn="just">
              <a:spcBef>
                <a:spcPts val="0"/>
              </a:spcBef>
              <a:spcAft>
                <a:spcPts val="0"/>
              </a:spcAft>
              <a:buClr>
                <a:schemeClr val="dk1"/>
              </a:buClr>
              <a:buSzPts val="2400"/>
              <a:buFont typeface="Arial"/>
              <a:buNone/>
            </a:pPr>
            <a:r>
              <a:t/>
            </a:r>
            <a:endParaRPr b="1" sz="2400">
              <a:solidFill>
                <a:srgbClr val="7D8524"/>
              </a:solidFill>
              <a:latin typeface="Nunito"/>
              <a:ea typeface="Nunito"/>
              <a:cs typeface="Nunito"/>
              <a:sym typeface="Nunito"/>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client</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orders and pays for </a:t>
            </a:r>
            <a:r>
              <a:rPr b="1" i="0" lang="en-US" sz="2400" u="none" cap="none" strike="noStrike">
                <a:solidFill>
                  <a:srgbClr val="C00000"/>
                </a:solidFill>
                <a:latin typeface="Nunito"/>
                <a:ea typeface="Nunito"/>
                <a:cs typeface="Nunito"/>
                <a:sym typeface="Nunito"/>
              </a:rPr>
              <a:t>the system</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developers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construct </a:t>
            </a:r>
            <a:r>
              <a:rPr b="1" i="0" lang="en-US" sz="2400" u="none" cap="none" strike="noStrike">
                <a:solidFill>
                  <a:srgbClr val="C00000"/>
                </a:solidFill>
                <a:latin typeface="Nunito"/>
                <a:ea typeface="Nunito"/>
                <a:cs typeface="Nunito"/>
                <a:sym typeface="Nunito"/>
              </a:rPr>
              <a:t>the system</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project manager </a:t>
            </a:r>
            <a:r>
              <a:rPr b="1" i="0" lang="en-US" sz="2400" u="none" cap="none" strike="noStrike">
                <a:solidFill>
                  <a:srgbClr val="7D8524"/>
                </a:solidFill>
                <a:latin typeface="Nunito"/>
                <a:ea typeface="Nunito"/>
                <a:cs typeface="Nunito"/>
                <a:sym typeface="Nunito"/>
              </a:rPr>
              <a:t>plans and budgets </a:t>
            </a:r>
            <a:r>
              <a:rPr b="1" i="0" lang="en-US" sz="2400" u="none" cap="none" strike="noStrike">
                <a:solidFill>
                  <a:srgbClr val="C00000"/>
                </a:solidFill>
                <a:latin typeface="Nunito"/>
                <a:ea typeface="Nunito"/>
                <a:cs typeface="Nunito"/>
                <a:sym typeface="Nunito"/>
              </a:rPr>
              <a:t>the project and </a:t>
            </a:r>
            <a:r>
              <a:rPr b="1" i="0" lang="en-US" sz="2400" u="none" cap="none" strike="noStrike">
                <a:solidFill>
                  <a:srgbClr val="7D8524"/>
                </a:solidFill>
                <a:latin typeface="Nunito"/>
                <a:ea typeface="Nunito"/>
                <a:cs typeface="Nunito"/>
                <a:sym typeface="Nunito"/>
              </a:rPr>
              <a:t>coordinates</a:t>
            </a:r>
            <a:r>
              <a:rPr b="1" i="0" lang="en-US" sz="2400" u="none" cap="none" strike="noStrike">
                <a:solidFill>
                  <a:srgbClr val="C00000"/>
                </a:solidFill>
                <a:latin typeface="Nunito"/>
                <a:ea typeface="Nunito"/>
                <a:cs typeface="Nunito"/>
                <a:sym typeface="Nunito"/>
              </a:rPr>
              <a:t> the developers and the client</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end users </a:t>
            </a:r>
            <a:r>
              <a:rPr b="1" i="0" lang="en-US" sz="2400" u="none" cap="none" strike="noStrike">
                <a:solidFill>
                  <a:srgbClr val="7D8524"/>
                </a:solidFill>
                <a:latin typeface="Nunito"/>
                <a:ea typeface="Nunito"/>
                <a:cs typeface="Nunito"/>
                <a:sym typeface="Nunito"/>
              </a:rPr>
              <a:t>are supported by </a:t>
            </a:r>
            <a:r>
              <a:rPr b="1" i="0" lang="en-US" sz="2400" u="none" cap="none" strike="noStrike">
                <a:solidFill>
                  <a:srgbClr val="C00000"/>
                </a:solidFill>
                <a:latin typeface="Nunito"/>
                <a:ea typeface="Nunito"/>
                <a:cs typeface="Nunito"/>
                <a:sym typeface="Nunito"/>
              </a:rPr>
              <a:t>the system</a:t>
            </a:r>
            <a:r>
              <a:rPr b="1" i="0" lang="en-US" sz="2400" u="none" cap="none" strike="noStrike">
                <a:solidFill>
                  <a:schemeClr val="dk1"/>
                </a:solidFill>
                <a:latin typeface="Nunito"/>
                <a:ea typeface="Nunito"/>
                <a:cs typeface="Nunito"/>
                <a:sym typeface="Nunito"/>
              </a:rPr>
              <a:t>.</a:t>
            </a:r>
            <a:endParaRPr/>
          </a:p>
          <a:p>
            <a:pPr indent="-304800" lvl="1" marL="91440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Nunito"/>
              <a:ea typeface="Nunito"/>
              <a:cs typeface="Nunito"/>
              <a:sym typeface="Nunito"/>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Participants and Roles_2</a:t>
            </a:r>
            <a:endParaRPr b="1" i="0" sz="3200" u="none" cap="none" strike="noStrike">
              <a:solidFill>
                <a:schemeClr val="dk2"/>
              </a:solidFill>
              <a:latin typeface="Bookman Old Style"/>
              <a:ea typeface="Bookman Old Style"/>
              <a:cs typeface="Bookman Old Style"/>
              <a:sym typeface="Bookman Old Style"/>
            </a:endParaRPr>
          </a:p>
        </p:txBody>
      </p:sp>
      <p:sp>
        <p:nvSpPr>
          <p:cNvPr id="486" name="Google Shape;486;p5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87" name="Google Shape;487;p5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88" name="Google Shape;488;p5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89" name="Google Shape;489;p52"/>
          <p:cNvSpPr/>
          <p:nvPr/>
        </p:nvSpPr>
        <p:spPr>
          <a:xfrm>
            <a:off x="467544" y="1196752"/>
            <a:ext cx="8208912" cy="3970318"/>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We refer to </a:t>
            </a:r>
            <a:r>
              <a:rPr b="1" lang="en-US" sz="2400">
                <a:solidFill>
                  <a:srgbClr val="3E5D77"/>
                </a:solidFill>
                <a:latin typeface="Nunito"/>
                <a:ea typeface="Nunito"/>
                <a:cs typeface="Nunito"/>
                <a:sym typeface="Nunito"/>
              </a:rPr>
              <a:t>all the persons involved in the project </a:t>
            </a:r>
            <a:r>
              <a:rPr b="1" lang="en-US" sz="2400">
                <a:solidFill>
                  <a:schemeClr val="dk1"/>
                </a:solidFill>
                <a:latin typeface="Nunito"/>
                <a:ea typeface="Nunito"/>
                <a:cs typeface="Nunito"/>
                <a:sym typeface="Nunito"/>
              </a:rPr>
              <a:t>as </a:t>
            </a:r>
            <a:r>
              <a:rPr b="1" lang="en-US" sz="2400">
                <a:solidFill>
                  <a:srgbClr val="C00000"/>
                </a:solidFill>
                <a:latin typeface="Nunito"/>
                <a:ea typeface="Nunito"/>
                <a:cs typeface="Nunito"/>
                <a:sym typeface="Nunito"/>
              </a:rPr>
              <a:t>participants</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We refer to a set of responsibilities in the project or the system </a:t>
            </a:r>
            <a:r>
              <a:rPr b="1" lang="en-US" sz="2400">
                <a:solidFill>
                  <a:schemeClr val="dk1"/>
                </a:solidFill>
                <a:latin typeface="Nunito"/>
                <a:ea typeface="Nunito"/>
                <a:cs typeface="Nunito"/>
                <a:sym typeface="Nunito"/>
              </a:rPr>
              <a:t>as a </a:t>
            </a:r>
            <a:r>
              <a:rPr b="1" lang="en-US" sz="2400">
                <a:solidFill>
                  <a:srgbClr val="C00000"/>
                </a:solidFill>
                <a:latin typeface="Nunito"/>
                <a:ea typeface="Nunito"/>
                <a:cs typeface="Nunito"/>
                <a:sym typeface="Nunito"/>
              </a:rPr>
              <a:t>role</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role</a:t>
            </a:r>
            <a:r>
              <a:rPr b="1" lang="en-US" sz="2400">
                <a:solidFill>
                  <a:schemeClr val="dk1"/>
                </a:solidFill>
                <a:latin typeface="Nunito"/>
                <a:ea typeface="Nunito"/>
                <a:cs typeface="Nunito"/>
                <a:sym typeface="Nunito"/>
              </a:rPr>
              <a:t> is </a:t>
            </a:r>
            <a:r>
              <a:rPr b="1" lang="en-US" sz="2400">
                <a:solidFill>
                  <a:srgbClr val="7D8524"/>
                </a:solidFill>
                <a:latin typeface="Nunito"/>
                <a:ea typeface="Nunito"/>
                <a:cs typeface="Nunito"/>
                <a:sym typeface="Nunito"/>
              </a:rPr>
              <a:t>associated</a:t>
            </a:r>
            <a:r>
              <a:rPr b="1" lang="en-US" sz="2400">
                <a:solidFill>
                  <a:schemeClr val="dk1"/>
                </a:solidFill>
                <a:latin typeface="Nunito"/>
                <a:ea typeface="Nunito"/>
                <a:cs typeface="Nunito"/>
                <a:sym typeface="Nunito"/>
              </a:rPr>
              <a:t> with </a:t>
            </a:r>
            <a:r>
              <a:rPr b="1" lang="en-US" sz="2400">
                <a:solidFill>
                  <a:srgbClr val="C00000"/>
                </a:solidFill>
                <a:latin typeface="Nunito"/>
                <a:ea typeface="Nunito"/>
                <a:cs typeface="Nunito"/>
                <a:sym typeface="Nunito"/>
              </a:rPr>
              <a:t>a set of tasks </a:t>
            </a:r>
            <a:r>
              <a:rPr b="1" lang="en-US" sz="2400">
                <a:solidFill>
                  <a:schemeClr val="dk1"/>
                </a:solidFill>
                <a:latin typeface="Nunito"/>
                <a:ea typeface="Nunito"/>
                <a:cs typeface="Nunito"/>
                <a:sym typeface="Nunito"/>
              </a:rPr>
              <a:t>and is </a:t>
            </a:r>
            <a:r>
              <a:rPr b="1" lang="en-US" sz="2400">
                <a:solidFill>
                  <a:srgbClr val="7D8524"/>
                </a:solidFill>
                <a:latin typeface="Nunito"/>
                <a:ea typeface="Nunito"/>
                <a:cs typeface="Nunito"/>
                <a:sym typeface="Nunito"/>
              </a:rPr>
              <a:t>assigned</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to</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 participant</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The same participant can fill multiple roles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a:p>
            <a:pPr indent="-342900" lvl="0" marL="457200" marR="0" rtl="0" algn="just">
              <a:spcBef>
                <a:spcPts val="0"/>
              </a:spcBef>
              <a:spcAft>
                <a:spcPts val="0"/>
              </a:spcAft>
              <a:buClr>
                <a:schemeClr val="dk1"/>
              </a:buClr>
              <a:buSzPts val="1800"/>
              <a:buFont typeface="Arial"/>
              <a:buNone/>
            </a:pPr>
            <a:r>
              <a:t/>
            </a:r>
            <a:endParaRPr sz="1800">
              <a:solidFill>
                <a:schemeClr val="dk1"/>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Def_Meyer</a:t>
            </a:r>
            <a:endParaRPr b="1" i="0" sz="3200" u="none" cap="none" strike="noStrike">
              <a:solidFill>
                <a:schemeClr val="dk2"/>
              </a:solidFill>
              <a:latin typeface="Bookman Old Style"/>
              <a:ea typeface="Bookman Old Style"/>
              <a:cs typeface="Bookman Old Style"/>
              <a:sym typeface="Bookman Old Style"/>
            </a:endParaRPr>
          </a:p>
        </p:txBody>
      </p:sp>
      <p:sp>
        <p:nvSpPr>
          <p:cNvPr id="152" name="Google Shape;152;p1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53" name="Google Shape;153;p1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54" name="Google Shape;154;p1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55" name="Google Shape;155;p1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Bertrand Meyer ETH Zurich – SE</a:t>
            </a:r>
            <a:endParaRPr sz="1800">
              <a:solidFill>
                <a:schemeClr val="dk1"/>
              </a:solidFill>
              <a:latin typeface="Bookman Old Style"/>
              <a:ea typeface="Bookman Old Style"/>
              <a:cs typeface="Bookman Old Style"/>
              <a:sym typeface="Bookman Old Style"/>
            </a:endParaRPr>
          </a:p>
        </p:txBody>
      </p:sp>
      <p:pic>
        <p:nvPicPr>
          <p:cNvPr descr="SE_Meyer.png" id="156" name="Google Shape;156;p17"/>
          <p:cNvPicPr preferRelativeResize="0"/>
          <p:nvPr/>
        </p:nvPicPr>
        <p:blipFill rotWithShape="1">
          <a:blip r:embed="rId3">
            <a:alphaModFix/>
          </a:blip>
          <a:srcRect b="0" l="0" r="0" t="0"/>
          <a:stretch/>
        </p:blipFill>
        <p:spPr>
          <a:xfrm>
            <a:off x="430171" y="2221125"/>
            <a:ext cx="8283658" cy="27920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5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Participants and Roles_3</a:t>
            </a:r>
            <a:endParaRPr b="1" i="0" sz="3200" u="none" cap="none" strike="noStrike">
              <a:solidFill>
                <a:schemeClr val="dk2"/>
              </a:solidFill>
              <a:latin typeface="Bookman Old Style"/>
              <a:ea typeface="Bookman Old Style"/>
              <a:cs typeface="Bookman Old Style"/>
              <a:sym typeface="Bookman Old Style"/>
            </a:endParaRPr>
          </a:p>
        </p:txBody>
      </p:sp>
      <p:sp>
        <p:nvSpPr>
          <p:cNvPr id="495" name="Google Shape;495;p5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96" name="Google Shape;496;p5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97" name="Google Shape;497;p5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98" name="Google Shape;498;p53"/>
          <p:cNvSpPr/>
          <p:nvPr/>
        </p:nvSpPr>
        <p:spPr>
          <a:xfrm>
            <a:off x="467544" y="1196752"/>
            <a:ext cx="8208912" cy="526297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is </a:t>
            </a:r>
            <a:r>
              <a:rPr b="1" lang="en-US" sz="2400">
                <a:solidFill>
                  <a:srgbClr val="3E5D77"/>
                </a:solidFill>
                <a:latin typeface="Nunito"/>
                <a:ea typeface="Nunito"/>
                <a:cs typeface="Nunito"/>
                <a:sym typeface="Nunito"/>
              </a:rPr>
              <a:t>a machine </a:t>
            </a:r>
            <a:r>
              <a:rPr b="1" lang="en-US" sz="2400">
                <a:solidFill>
                  <a:schemeClr val="dk1"/>
                </a:solidFill>
                <a:latin typeface="Nunito"/>
                <a:ea typeface="Nunito"/>
                <a:cs typeface="Nunito"/>
                <a:sym typeface="Nunito"/>
              </a:rPr>
              <a:t>that </a:t>
            </a:r>
            <a:r>
              <a:rPr b="1" lang="en-US" sz="2400">
                <a:solidFill>
                  <a:srgbClr val="7D8524"/>
                </a:solidFill>
                <a:latin typeface="Nunito"/>
                <a:ea typeface="Nunito"/>
                <a:cs typeface="Nunito"/>
                <a:sym typeface="Nunito"/>
              </a:rPr>
              <a:t>distributes </a:t>
            </a:r>
            <a:r>
              <a:rPr b="1" lang="en-US" sz="2400">
                <a:solidFill>
                  <a:srgbClr val="C00000"/>
                </a:solidFill>
                <a:latin typeface="Nunito"/>
                <a:ea typeface="Nunito"/>
                <a:cs typeface="Nunito"/>
                <a:sym typeface="Nunito"/>
              </a:rPr>
              <a:t>tickets for trains</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Travelers</a:t>
            </a:r>
            <a:r>
              <a:rPr b="1" lang="en-US" sz="2400">
                <a:solidFill>
                  <a:schemeClr val="dk1"/>
                </a:solidFill>
                <a:latin typeface="Nunito"/>
                <a:ea typeface="Nunito"/>
                <a:cs typeface="Nunito"/>
                <a:sym typeface="Nunito"/>
              </a:rPr>
              <a:t> have the option of </a:t>
            </a:r>
            <a:r>
              <a:rPr b="1" lang="en-US" sz="2400">
                <a:solidFill>
                  <a:srgbClr val="7D8524"/>
                </a:solidFill>
                <a:latin typeface="Nunito"/>
                <a:ea typeface="Nunito"/>
                <a:cs typeface="Nunito"/>
                <a:sym typeface="Nunito"/>
              </a:rPr>
              <a:t>selecting a ticket for </a:t>
            </a:r>
            <a:r>
              <a:rPr b="1" lang="en-US" sz="2400">
                <a:solidFill>
                  <a:schemeClr val="dk1"/>
                </a:solidFill>
                <a:latin typeface="Nunito"/>
                <a:ea typeface="Nunito"/>
                <a:cs typeface="Nunito"/>
                <a:sym typeface="Nunito"/>
              </a:rPr>
              <a:t>a </a:t>
            </a:r>
            <a:r>
              <a:rPr b="1" lang="en-US" sz="2400">
                <a:solidFill>
                  <a:srgbClr val="C00000"/>
                </a:solidFill>
                <a:latin typeface="Nunito"/>
                <a:ea typeface="Nunito"/>
                <a:cs typeface="Nunito"/>
                <a:sym typeface="Nunito"/>
              </a:rPr>
              <a:t>single trip </a:t>
            </a:r>
            <a:r>
              <a:rPr b="1" lang="en-US" sz="2400">
                <a:solidFill>
                  <a:schemeClr val="dk1"/>
                </a:solidFill>
                <a:latin typeface="Nunito"/>
                <a:ea typeface="Nunito"/>
                <a:cs typeface="Nunito"/>
                <a:sym typeface="Nunito"/>
              </a:rPr>
              <a:t>or for </a:t>
            </a:r>
            <a:r>
              <a:rPr b="1" lang="en-US" sz="2400">
                <a:solidFill>
                  <a:srgbClr val="C00000"/>
                </a:solidFill>
                <a:latin typeface="Nunito"/>
                <a:ea typeface="Nunito"/>
                <a:cs typeface="Nunito"/>
                <a:sym typeface="Nunito"/>
              </a:rPr>
              <a:t>multiple trips</a:t>
            </a:r>
            <a:r>
              <a:rPr b="1" lang="en-US" sz="2400">
                <a:solidFill>
                  <a:schemeClr val="dk1"/>
                </a:solidFill>
                <a:latin typeface="Nunito"/>
                <a:ea typeface="Nunito"/>
                <a:cs typeface="Nunito"/>
                <a:sym typeface="Nunito"/>
              </a:rPr>
              <a:t>, or </a:t>
            </a:r>
            <a:r>
              <a:rPr b="1" lang="en-US" sz="2400">
                <a:solidFill>
                  <a:srgbClr val="7D8524"/>
                </a:solidFill>
                <a:latin typeface="Nunito"/>
                <a:ea typeface="Nunito"/>
                <a:cs typeface="Nunito"/>
                <a:sym typeface="Nunito"/>
              </a:rPr>
              <a:t>selecting a time card </a:t>
            </a:r>
            <a:r>
              <a:rPr b="1" lang="en-US" sz="2400">
                <a:solidFill>
                  <a:srgbClr val="C00000"/>
                </a:solidFill>
                <a:latin typeface="Nunito"/>
                <a:ea typeface="Nunito"/>
                <a:cs typeface="Nunito"/>
                <a:sym typeface="Nunito"/>
              </a:rPr>
              <a:t>for a day or a week</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computes the price </a:t>
            </a:r>
            <a:r>
              <a:rPr b="1" lang="en-US" sz="2400">
                <a:solidFill>
                  <a:srgbClr val="3E5D77"/>
                </a:solidFill>
                <a:latin typeface="Nunito"/>
                <a:ea typeface="Nunito"/>
                <a:cs typeface="Nunito"/>
                <a:sym typeface="Nunito"/>
              </a:rPr>
              <a:t>of </a:t>
            </a:r>
            <a:r>
              <a:rPr b="1" lang="en-US" sz="2400">
                <a:solidFill>
                  <a:srgbClr val="C00000"/>
                </a:solidFill>
                <a:latin typeface="Nunito"/>
                <a:ea typeface="Nunito"/>
                <a:cs typeface="Nunito"/>
                <a:sym typeface="Nunito"/>
              </a:rPr>
              <a:t>the requested ticket based on the area in which the trip will take place and whether the traveler is a child or an adult</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must be able to handle several exceptions,</a:t>
            </a:r>
            <a:r>
              <a:rPr b="1" lang="en-US" sz="2400">
                <a:solidFill>
                  <a:schemeClr val="dk1"/>
                </a:solidFill>
                <a:latin typeface="Nunito"/>
                <a:ea typeface="Nunito"/>
                <a:cs typeface="Nunito"/>
                <a:sym typeface="Nunito"/>
              </a:rPr>
              <a:t> such as </a:t>
            </a:r>
            <a:r>
              <a:rPr b="1" lang="en-US" sz="2400">
                <a:solidFill>
                  <a:srgbClr val="C00000"/>
                </a:solidFill>
                <a:latin typeface="Nunito"/>
                <a:ea typeface="Nunito"/>
                <a:cs typeface="Nunito"/>
                <a:sym typeface="Nunito"/>
              </a:rPr>
              <a:t>travelers who do not complete the transaction</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travelers who attempt to pay with large bills</a:t>
            </a:r>
            <a:r>
              <a:rPr b="1" lang="en-US" sz="2400">
                <a:solidFill>
                  <a:schemeClr val="dk1"/>
                </a:solidFill>
                <a:latin typeface="Nunito"/>
                <a:ea typeface="Nunito"/>
                <a:cs typeface="Nunito"/>
                <a:sym typeface="Nunito"/>
              </a:rPr>
              <a:t>, and </a:t>
            </a:r>
            <a:r>
              <a:rPr b="1" lang="en-US" sz="2400">
                <a:solidFill>
                  <a:srgbClr val="C00000"/>
                </a:solidFill>
                <a:latin typeface="Nunito"/>
                <a:ea typeface="Nunito"/>
                <a:cs typeface="Nunito"/>
                <a:sym typeface="Nunito"/>
              </a:rPr>
              <a:t>resource outages</a:t>
            </a:r>
            <a:r>
              <a:rPr b="1" lang="en-US" sz="2400">
                <a:solidFill>
                  <a:schemeClr val="dk1"/>
                </a:solidFill>
                <a:latin typeface="Nunito"/>
                <a:ea typeface="Nunito"/>
                <a:cs typeface="Nunito"/>
                <a:sym typeface="Nunito"/>
              </a:rPr>
              <a:t>, such as </a:t>
            </a:r>
            <a:r>
              <a:rPr b="1" lang="en-US" sz="2400">
                <a:solidFill>
                  <a:srgbClr val="C00000"/>
                </a:solidFill>
                <a:latin typeface="Nunito"/>
                <a:ea typeface="Nunito"/>
                <a:cs typeface="Nunito"/>
                <a:sym typeface="Nunito"/>
              </a:rPr>
              <a:t>running out of tickets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change</a:t>
            </a:r>
            <a:r>
              <a:rPr b="1" lang="en-US" sz="2400">
                <a:solidFill>
                  <a:schemeClr val="dk1"/>
                </a:solidFill>
                <a:latin typeface="Nunito"/>
                <a:ea typeface="Nunito"/>
                <a:cs typeface="Nunito"/>
                <a:sym typeface="Nunito"/>
              </a:rPr>
              <a:t>, or </a:t>
            </a:r>
            <a:r>
              <a:rPr b="1" lang="en-US" sz="2400">
                <a:solidFill>
                  <a:srgbClr val="C00000"/>
                </a:solidFill>
                <a:latin typeface="Nunito"/>
                <a:ea typeface="Nunito"/>
                <a:cs typeface="Nunito"/>
                <a:sym typeface="Nunito"/>
              </a:rPr>
              <a:t>power</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Systems &amp; models</a:t>
            </a:r>
            <a:endParaRPr b="1" i="0" sz="3200" u="none" cap="none" strike="noStrike">
              <a:solidFill>
                <a:schemeClr val="dk2"/>
              </a:solidFill>
              <a:latin typeface="Bookman Old Style"/>
              <a:ea typeface="Bookman Old Style"/>
              <a:cs typeface="Bookman Old Style"/>
              <a:sym typeface="Bookman Old Style"/>
            </a:endParaRPr>
          </a:p>
        </p:txBody>
      </p:sp>
      <p:sp>
        <p:nvSpPr>
          <p:cNvPr id="504" name="Google Shape;504;p5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05" name="Google Shape;505;p5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06" name="Google Shape;506;p5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07" name="Google Shape;507;p54"/>
          <p:cNvSpPr/>
          <p:nvPr/>
        </p:nvSpPr>
        <p:spPr>
          <a:xfrm>
            <a:off x="467544" y="1308824"/>
            <a:ext cx="8208912"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We use </a:t>
            </a: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term</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system</a:t>
            </a:r>
            <a:r>
              <a:rPr b="1" lang="en-US" sz="2400">
                <a:solidFill>
                  <a:schemeClr val="dk1"/>
                </a:solidFill>
                <a:latin typeface="Nunito"/>
                <a:ea typeface="Nunito"/>
                <a:cs typeface="Nunito"/>
                <a:sym typeface="Nunito"/>
              </a:rPr>
              <a:t> as </a:t>
            </a:r>
            <a:r>
              <a:rPr b="1" lang="en-US" sz="2400">
                <a:solidFill>
                  <a:srgbClr val="C00000"/>
                </a:solidFill>
                <a:latin typeface="Nunito"/>
                <a:ea typeface="Nunito"/>
                <a:cs typeface="Nunito"/>
                <a:sym typeface="Nunito"/>
              </a:rPr>
              <a:t>a collection of interconnected parts</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Modeling</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 way to deal with complexity by ignoring irrelevant details</a:t>
            </a:r>
            <a:r>
              <a:rPr b="1" lang="en-US" sz="2400">
                <a:solidFill>
                  <a:schemeClr val="dk1"/>
                </a:solidFill>
                <a:latin typeface="Nunito"/>
                <a:ea typeface="Nunito"/>
                <a:cs typeface="Nunito"/>
                <a:sym typeface="Nunito"/>
              </a:rPr>
              <a:t>. We use the term </a:t>
            </a:r>
            <a:r>
              <a:rPr b="1" lang="en-US" sz="2400">
                <a:solidFill>
                  <a:srgbClr val="3E5D77"/>
                </a:solidFill>
                <a:latin typeface="Nunito"/>
                <a:ea typeface="Nunito"/>
                <a:cs typeface="Nunito"/>
                <a:sym typeface="Nunito"/>
              </a:rPr>
              <a:t>model</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to refer </a:t>
            </a:r>
            <a:r>
              <a:rPr b="1" lang="en-US" sz="2400">
                <a:solidFill>
                  <a:schemeClr val="dk1"/>
                </a:solidFill>
                <a:latin typeface="Nunito"/>
                <a:ea typeface="Nunito"/>
                <a:cs typeface="Nunito"/>
                <a:sym typeface="Nunito"/>
              </a:rPr>
              <a:t>to </a:t>
            </a:r>
            <a:r>
              <a:rPr b="1" lang="en-US" sz="2400">
                <a:solidFill>
                  <a:srgbClr val="C00000"/>
                </a:solidFill>
                <a:latin typeface="Nunito"/>
                <a:ea typeface="Nunito"/>
                <a:cs typeface="Nunito"/>
                <a:sym typeface="Nunito"/>
              </a:rPr>
              <a:t>any abstraction of the system</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 </a:t>
            </a: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for </a:t>
            </a:r>
            <a:r>
              <a:rPr b="1" lang="en-US" sz="2400">
                <a:solidFill>
                  <a:srgbClr val="3E5D77"/>
                </a:solidFill>
                <a:latin typeface="Nunito"/>
                <a:ea typeface="Nunito"/>
                <a:cs typeface="Nunito"/>
                <a:sym typeface="Nunito"/>
              </a:rPr>
              <a:t>an underground train </a:t>
            </a:r>
            <a:r>
              <a:rPr b="1" lang="en-US" sz="2400">
                <a:solidFill>
                  <a:srgbClr val="7D8524"/>
                </a:solidFill>
                <a:latin typeface="Nunito"/>
                <a:ea typeface="Nunito"/>
                <a:cs typeface="Nunito"/>
                <a:sym typeface="Nunito"/>
              </a:rPr>
              <a:t>is </a:t>
            </a:r>
            <a:r>
              <a:rPr b="1" lang="en-US" sz="2400">
                <a:solidFill>
                  <a:srgbClr val="C00000"/>
                </a:solidFill>
                <a:latin typeface="Nunito"/>
                <a:ea typeface="Nunito"/>
                <a:cs typeface="Nunito"/>
                <a:sym typeface="Nunito"/>
              </a:rPr>
              <a:t>a system</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rgbClr val="518592"/>
              </a:solidFill>
              <a:latin typeface="Nunito"/>
              <a:ea typeface="Nunito"/>
              <a:cs typeface="Nunito"/>
              <a:sym typeface="Nunito"/>
            </a:endParaRPr>
          </a:p>
          <a:p>
            <a:pPr indent="-457200" lvl="0" marL="457200" marR="0" rtl="0" algn="just">
              <a:spcBef>
                <a:spcPts val="0"/>
              </a:spcBef>
              <a:spcAft>
                <a:spcPts val="0"/>
              </a:spcAft>
              <a:buNone/>
            </a:pPr>
            <a:r>
              <a:rPr b="1" lang="en-US" sz="2400">
                <a:solidFill>
                  <a:srgbClr val="518592"/>
                </a:solidFill>
                <a:latin typeface="Nunito"/>
                <a:ea typeface="Nunito"/>
                <a:cs typeface="Nunito"/>
                <a:sym typeface="Nunito"/>
              </a:rPr>
              <a:t>     Blueprints</a:t>
            </a:r>
            <a:r>
              <a:rPr b="1" lang="en-US" sz="2400">
                <a:solidFill>
                  <a:schemeClr val="dk1"/>
                </a:solidFill>
                <a:latin typeface="Nunito"/>
                <a:ea typeface="Nunito"/>
                <a:cs typeface="Nunito"/>
                <a:sym typeface="Nunito"/>
              </a:rPr>
              <a:t> for the </a:t>
            </a: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schematics of its electrical wiring</a:t>
            </a:r>
            <a:r>
              <a:rPr b="1" lang="en-US" sz="2400">
                <a:solidFill>
                  <a:schemeClr val="dk1"/>
                </a:solidFill>
                <a:latin typeface="Nunito"/>
                <a:ea typeface="Nunito"/>
                <a:cs typeface="Nunito"/>
                <a:sym typeface="Nunito"/>
              </a:rPr>
              <a:t>, and </a:t>
            </a:r>
            <a:r>
              <a:rPr b="1" lang="en-US" sz="2400">
                <a:solidFill>
                  <a:srgbClr val="3E5D77"/>
                </a:solidFill>
                <a:latin typeface="Nunito"/>
                <a:ea typeface="Nunito"/>
                <a:cs typeface="Nunito"/>
                <a:sym typeface="Nunito"/>
              </a:rPr>
              <a:t>object models of its software</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are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models of the TicketDistributor</a:t>
            </a:r>
            <a:endParaRPr b="1" sz="2400">
              <a:solidFill>
                <a:srgbClr val="C00000"/>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5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Systems &amp; models_2</a:t>
            </a:r>
            <a:endParaRPr b="1" i="0" sz="3200" u="none" cap="none" strike="noStrike">
              <a:solidFill>
                <a:schemeClr val="dk2"/>
              </a:solidFill>
              <a:latin typeface="Bookman Old Style"/>
              <a:ea typeface="Bookman Old Style"/>
              <a:cs typeface="Bookman Old Style"/>
              <a:sym typeface="Bookman Old Style"/>
            </a:endParaRPr>
          </a:p>
        </p:txBody>
      </p:sp>
      <p:sp>
        <p:nvSpPr>
          <p:cNvPr id="513" name="Google Shape;513;p5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14" name="Google Shape;514;p5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15" name="Google Shape;515;p5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16" name="Google Shape;516;p55"/>
          <p:cNvSpPr/>
          <p:nvPr/>
        </p:nvSpPr>
        <p:spPr>
          <a:xfrm>
            <a:off x="467544" y="1308824"/>
            <a:ext cx="8208912" cy="193899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 development project </a:t>
            </a:r>
            <a:r>
              <a:rPr b="1" lang="en-US" sz="2400">
                <a:solidFill>
                  <a:srgbClr val="7D8524"/>
                </a:solidFill>
                <a:latin typeface="Nunito"/>
                <a:ea typeface="Nunito"/>
                <a:cs typeface="Nunito"/>
                <a:sym typeface="Nunito"/>
              </a:rPr>
              <a:t>is itself </a:t>
            </a:r>
            <a:r>
              <a:rPr b="1" lang="en-US" sz="2400">
                <a:solidFill>
                  <a:srgbClr val="C00000"/>
                </a:solidFill>
                <a:latin typeface="Nunito"/>
                <a:ea typeface="Nunito"/>
                <a:cs typeface="Nunito"/>
                <a:sym typeface="Nunito"/>
              </a:rPr>
              <a:t>a system that can be modeled</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518592"/>
                </a:solidFill>
                <a:latin typeface="Nunito"/>
                <a:ea typeface="Nunito"/>
                <a:cs typeface="Nunito"/>
                <a:sym typeface="Nunito"/>
              </a:rPr>
              <a:t>project schedule</a:t>
            </a:r>
            <a:r>
              <a:rPr b="1" lang="en-US" sz="2400">
                <a:solidFill>
                  <a:schemeClr val="dk1"/>
                </a:solidFill>
                <a:latin typeface="Nunito"/>
                <a:ea typeface="Nunito"/>
                <a:cs typeface="Nunito"/>
                <a:sym typeface="Nunito"/>
              </a:rPr>
              <a:t>, its </a:t>
            </a:r>
            <a:r>
              <a:rPr b="1" lang="en-US" sz="2400">
                <a:solidFill>
                  <a:srgbClr val="518592"/>
                </a:solidFill>
                <a:latin typeface="Nunito"/>
                <a:ea typeface="Nunito"/>
                <a:cs typeface="Nunito"/>
                <a:sym typeface="Nunito"/>
              </a:rPr>
              <a:t>budget</a:t>
            </a:r>
            <a:r>
              <a:rPr b="1" lang="en-US" sz="2400">
                <a:solidFill>
                  <a:schemeClr val="dk1"/>
                </a:solidFill>
                <a:latin typeface="Nunito"/>
                <a:ea typeface="Nunito"/>
                <a:cs typeface="Nunito"/>
                <a:sym typeface="Nunito"/>
              </a:rPr>
              <a:t>, and its </a:t>
            </a:r>
            <a:r>
              <a:rPr b="1" lang="en-US" sz="2400">
                <a:solidFill>
                  <a:srgbClr val="518592"/>
                </a:solidFill>
                <a:latin typeface="Nunito"/>
                <a:ea typeface="Nunito"/>
                <a:cs typeface="Nunito"/>
                <a:sym typeface="Nunito"/>
              </a:rPr>
              <a:t>planned deadlines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are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models of the development project</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6"/>
          <p:cNvSpPr txBox="1"/>
          <p:nvPr>
            <p:ph type="title"/>
          </p:nvPr>
        </p:nvSpPr>
        <p:spPr>
          <a:xfrm>
            <a:off x="457200" y="116632"/>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880"/>
              <a:buFont typeface="Bookman Old Style"/>
              <a:buNone/>
            </a:pPr>
            <a:r>
              <a:rPr b="1" i="0" lang="en-US" sz="2880" u="none" cap="none" strike="noStrike">
                <a:solidFill>
                  <a:schemeClr val="dk2"/>
                </a:solidFill>
                <a:latin typeface="Bookman Old Style"/>
                <a:ea typeface="Bookman Old Style"/>
                <a:cs typeface="Bookman Old Style"/>
                <a:sym typeface="Bookman Old Style"/>
              </a:rPr>
              <a:t>Example of roles in Software Engineering</a:t>
            </a:r>
            <a:endParaRPr b="1" i="0" sz="2880" u="none" cap="none" strike="noStrike">
              <a:solidFill>
                <a:schemeClr val="dk2"/>
              </a:solidFill>
              <a:latin typeface="Bookman Old Style"/>
              <a:ea typeface="Bookman Old Style"/>
              <a:cs typeface="Bookman Old Style"/>
              <a:sym typeface="Bookman Old Style"/>
            </a:endParaRPr>
          </a:p>
        </p:txBody>
      </p:sp>
      <p:sp>
        <p:nvSpPr>
          <p:cNvPr id="522" name="Google Shape;522;p5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23" name="Google Shape;523;p5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24" name="Google Shape;524;p5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A_T_D.png" id="525" name="Google Shape;525;p56"/>
          <p:cNvPicPr preferRelativeResize="0"/>
          <p:nvPr/>
        </p:nvPicPr>
        <p:blipFill rotWithShape="1">
          <a:blip r:embed="rId3">
            <a:alphaModFix/>
          </a:blip>
          <a:srcRect b="0" l="0" r="0" t="0"/>
          <a:stretch/>
        </p:blipFill>
        <p:spPr>
          <a:xfrm>
            <a:off x="1403647" y="1052736"/>
            <a:ext cx="6071861" cy="5400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Work products</a:t>
            </a:r>
            <a:endParaRPr b="1" i="0" sz="3200" u="none" cap="none" strike="noStrike">
              <a:solidFill>
                <a:schemeClr val="dk2"/>
              </a:solidFill>
              <a:latin typeface="Bookman Old Style"/>
              <a:ea typeface="Bookman Old Style"/>
              <a:cs typeface="Bookman Old Style"/>
              <a:sym typeface="Bookman Old Style"/>
            </a:endParaRPr>
          </a:p>
        </p:txBody>
      </p:sp>
      <p:sp>
        <p:nvSpPr>
          <p:cNvPr id="531" name="Google Shape;531;p5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32" name="Google Shape;532;p5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33" name="Google Shape;533;p5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34" name="Google Shape;534;p57"/>
          <p:cNvSpPr txBox="1"/>
          <p:nvPr/>
        </p:nvSpPr>
        <p:spPr>
          <a:xfrm>
            <a:off x="611560" y="1196752"/>
            <a:ext cx="7848872" cy="5040560"/>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work product </a:t>
            </a:r>
            <a:r>
              <a:rPr b="1" lang="en-US" sz="2400">
                <a:solidFill>
                  <a:srgbClr val="7D8524"/>
                </a:solidFill>
                <a:latin typeface="Nunito"/>
                <a:ea typeface="Nunito"/>
                <a:cs typeface="Nunito"/>
                <a:sym typeface="Nunito"/>
              </a:rPr>
              <a:t>is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an artifact that is produced during the development, such as a document or a piece of software for other developers or for the client</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We </a:t>
            </a:r>
            <a:r>
              <a:rPr b="1" lang="en-US" sz="2400">
                <a:solidFill>
                  <a:srgbClr val="7D8524"/>
                </a:solidFill>
                <a:latin typeface="Nunito"/>
                <a:ea typeface="Nunito"/>
                <a:cs typeface="Nunito"/>
                <a:sym typeface="Nunito"/>
              </a:rPr>
              <a:t>refer</a:t>
            </a:r>
            <a:r>
              <a:rPr b="1" lang="en-US" sz="2400">
                <a:solidFill>
                  <a:schemeClr val="dk1"/>
                </a:solidFill>
                <a:latin typeface="Nunito"/>
                <a:ea typeface="Nunito"/>
                <a:cs typeface="Nunito"/>
                <a:sym typeface="Nunito"/>
              </a:rPr>
              <a:t> to </a:t>
            </a:r>
            <a:r>
              <a:rPr b="1" lang="en-US" sz="2400">
                <a:solidFill>
                  <a:srgbClr val="3E5D77"/>
                </a:solidFill>
                <a:latin typeface="Nunito"/>
                <a:ea typeface="Nunito"/>
                <a:cs typeface="Nunito"/>
                <a:sym typeface="Nunito"/>
              </a:rPr>
              <a:t>a work product for the project’s internal consumption </a:t>
            </a:r>
            <a:r>
              <a:rPr b="1" lang="en-US" sz="2400">
                <a:solidFill>
                  <a:schemeClr val="dk1"/>
                </a:solidFill>
                <a:latin typeface="Nunito"/>
                <a:ea typeface="Nunito"/>
                <a:cs typeface="Nunito"/>
                <a:sym typeface="Nunito"/>
              </a:rPr>
              <a:t>as </a:t>
            </a:r>
            <a:r>
              <a:rPr b="1" lang="en-US" sz="2400">
                <a:solidFill>
                  <a:srgbClr val="C00000"/>
                </a:solidFill>
                <a:latin typeface="Nunito"/>
                <a:ea typeface="Nunito"/>
                <a:cs typeface="Nunito"/>
                <a:sym typeface="Nunito"/>
              </a:rPr>
              <a:t>an internal work product</a:t>
            </a:r>
            <a:r>
              <a:rPr b="1" lang="en-US" sz="2400">
                <a:solidFill>
                  <a:srgbClr val="3E5D77"/>
                </a:solidFill>
                <a:latin typeface="Nunito"/>
                <a:ea typeface="Nunito"/>
                <a:cs typeface="Nunito"/>
                <a:sym typeface="Nunito"/>
              </a:rPr>
              <a:t>.</a:t>
            </a:r>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We </a:t>
            </a:r>
            <a:r>
              <a:rPr b="1" lang="en-US" sz="2400">
                <a:solidFill>
                  <a:srgbClr val="7D8524"/>
                </a:solidFill>
                <a:latin typeface="Nunito"/>
                <a:ea typeface="Nunito"/>
                <a:cs typeface="Nunito"/>
                <a:sym typeface="Nunito"/>
              </a:rPr>
              <a:t>refer</a:t>
            </a:r>
            <a:r>
              <a:rPr b="1" lang="en-US" sz="2400">
                <a:solidFill>
                  <a:schemeClr val="dk1"/>
                </a:solidFill>
                <a:latin typeface="Nunito"/>
                <a:ea typeface="Nunito"/>
                <a:cs typeface="Nunito"/>
                <a:sym typeface="Nunito"/>
              </a:rPr>
              <a:t> to a </a:t>
            </a:r>
            <a:r>
              <a:rPr b="1" lang="en-US" sz="2400">
                <a:solidFill>
                  <a:srgbClr val="3E5D77"/>
                </a:solidFill>
                <a:latin typeface="Nunito"/>
                <a:ea typeface="Nunito"/>
                <a:cs typeface="Nunito"/>
                <a:sym typeface="Nunito"/>
              </a:rPr>
              <a:t>work product that must be delivered to a client </a:t>
            </a:r>
            <a:r>
              <a:rPr b="1" lang="en-US" sz="2400">
                <a:solidFill>
                  <a:schemeClr val="dk1"/>
                </a:solidFill>
                <a:latin typeface="Nunito"/>
                <a:ea typeface="Nunito"/>
                <a:cs typeface="Nunito"/>
                <a:sym typeface="Nunito"/>
              </a:rPr>
              <a:t>as </a:t>
            </a:r>
            <a:r>
              <a:rPr b="1" lang="en-US" sz="2400">
                <a:solidFill>
                  <a:srgbClr val="C00000"/>
                </a:solidFill>
                <a:latin typeface="Nunito"/>
                <a:ea typeface="Nunito"/>
                <a:cs typeface="Nunito"/>
                <a:sym typeface="Nunito"/>
              </a:rPr>
              <a:t>a deliverable</a:t>
            </a:r>
            <a:r>
              <a:rPr b="1" lang="en-US" sz="2400">
                <a:solidFill>
                  <a:srgbClr val="7D8524"/>
                </a:solidFill>
                <a:latin typeface="Nunito"/>
                <a:ea typeface="Nunito"/>
                <a:cs typeface="Nunito"/>
                <a:sym typeface="Nunito"/>
              </a:rPr>
              <a:t>.</a:t>
            </a:r>
            <a:endParaRPr/>
          </a:p>
          <a:p>
            <a:pPr indent="-457200" lvl="0" marL="457200" marR="0" rtl="0" algn="just">
              <a:spcBef>
                <a:spcPts val="0"/>
              </a:spcBef>
              <a:spcAft>
                <a:spcPts val="0"/>
              </a:spcAft>
              <a:buNone/>
            </a:pPr>
            <a:r>
              <a:rPr b="1" lang="en-US" sz="2400">
                <a:solidFill>
                  <a:srgbClr val="7D8524"/>
                </a:solidFill>
                <a:latin typeface="Nunito"/>
                <a:ea typeface="Nunito"/>
                <a:cs typeface="Nunito"/>
                <a:sym typeface="Nunito"/>
              </a:rPr>
              <a:t>    </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Deliverables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are</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generally </a:t>
            </a:r>
            <a:r>
              <a:rPr b="1" lang="en-US" sz="2400">
                <a:solidFill>
                  <a:srgbClr val="C00000"/>
                </a:solidFill>
                <a:latin typeface="Nunito"/>
                <a:ea typeface="Nunito"/>
                <a:cs typeface="Nunito"/>
                <a:sym typeface="Nunito"/>
              </a:rPr>
              <a:t>defined prior to the start of the project and specified by a contract binding the developers with the client</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5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Work products_2</a:t>
            </a:r>
            <a:endParaRPr b="1" i="0" sz="3200" u="none" cap="none" strike="noStrike">
              <a:solidFill>
                <a:schemeClr val="dk2"/>
              </a:solidFill>
              <a:latin typeface="Bookman Old Style"/>
              <a:ea typeface="Bookman Old Style"/>
              <a:cs typeface="Bookman Old Style"/>
              <a:sym typeface="Bookman Old Style"/>
            </a:endParaRPr>
          </a:p>
        </p:txBody>
      </p:sp>
      <p:sp>
        <p:nvSpPr>
          <p:cNvPr id="540" name="Google Shape;540;p5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41" name="Google Shape;541;p5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42" name="Google Shape;542;p5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WP.png" id="543" name="Google Shape;543;p58"/>
          <p:cNvPicPr preferRelativeResize="0"/>
          <p:nvPr/>
        </p:nvPicPr>
        <p:blipFill rotWithShape="1">
          <a:blip r:embed="rId3">
            <a:alphaModFix/>
          </a:blip>
          <a:srcRect b="0" l="0" r="0" t="0"/>
          <a:stretch/>
        </p:blipFill>
        <p:spPr>
          <a:xfrm>
            <a:off x="611560" y="1196752"/>
            <a:ext cx="7200800" cy="510213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Activities, Tasks, and Resources</a:t>
            </a:r>
            <a:endParaRPr b="1" i="0" sz="3200" u="none" cap="none" strike="noStrike">
              <a:solidFill>
                <a:schemeClr val="dk2"/>
              </a:solidFill>
              <a:latin typeface="Bookman Old Style"/>
              <a:ea typeface="Bookman Old Style"/>
              <a:cs typeface="Bookman Old Style"/>
              <a:sym typeface="Bookman Old Style"/>
            </a:endParaRPr>
          </a:p>
        </p:txBody>
      </p:sp>
      <p:sp>
        <p:nvSpPr>
          <p:cNvPr id="549" name="Google Shape;549;p5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50" name="Google Shape;550;p5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51" name="Google Shape;551;p5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52" name="Google Shape;552;p59"/>
          <p:cNvSpPr txBox="1"/>
          <p:nvPr/>
        </p:nvSpPr>
        <p:spPr>
          <a:xfrm>
            <a:off x="755577" y="1196752"/>
            <a:ext cx="7704856" cy="5539978"/>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Activity</a:t>
            </a:r>
            <a:r>
              <a:rPr b="1" lang="en-US" sz="2400">
                <a:solidFill>
                  <a:schemeClr val="dk1"/>
                </a:solidFill>
                <a:latin typeface="Nunito"/>
                <a:ea typeface="Nunito"/>
                <a:cs typeface="Nunito"/>
                <a:sym typeface="Nunito"/>
              </a:rPr>
              <a:t> - </a:t>
            </a:r>
            <a:r>
              <a:rPr b="1" lang="en-US" sz="2400">
                <a:solidFill>
                  <a:srgbClr val="C00000"/>
                </a:solidFill>
                <a:latin typeface="Nunito"/>
                <a:ea typeface="Nunito"/>
                <a:cs typeface="Nunito"/>
                <a:sym typeface="Nunito"/>
              </a:rPr>
              <a:t>a set of tasks that is </a:t>
            </a:r>
            <a:r>
              <a:rPr b="1" lang="en-US" sz="2400">
                <a:solidFill>
                  <a:srgbClr val="7D8524"/>
                </a:solidFill>
                <a:latin typeface="Nunito"/>
                <a:ea typeface="Nunito"/>
                <a:cs typeface="Nunito"/>
                <a:sym typeface="Nunito"/>
              </a:rPr>
              <a:t>performed</a:t>
            </a:r>
            <a:r>
              <a:rPr b="1" lang="en-US" sz="2400">
                <a:solidFill>
                  <a:srgbClr val="C00000"/>
                </a:solidFill>
                <a:latin typeface="Nunito"/>
                <a:ea typeface="Nunito"/>
                <a:cs typeface="Nunito"/>
                <a:sym typeface="Nunito"/>
              </a:rPr>
              <a:t> toward a specific purpose</a:t>
            </a:r>
            <a:r>
              <a:rPr b="1" lang="en-US" sz="2400">
                <a:solidFill>
                  <a:schemeClr val="dk1"/>
                </a:solidFill>
                <a:latin typeface="Nunito"/>
                <a:ea typeface="Nunito"/>
                <a:cs typeface="Nunito"/>
                <a:sym typeface="Nunito"/>
              </a:rPr>
              <a:t>.  For example:</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requirements elicitation </a:t>
            </a:r>
            <a:r>
              <a:rPr b="1" i="0" lang="en-US" sz="2400" u="none" cap="none" strike="noStrike">
                <a:solidFill>
                  <a:schemeClr val="dk1"/>
                </a:solidFill>
                <a:latin typeface="Nunito"/>
                <a:ea typeface="Nunito"/>
                <a:cs typeface="Nunito"/>
                <a:sym typeface="Nunito"/>
              </a:rPr>
              <a:t>is an </a:t>
            </a:r>
            <a:r>
              <a:rPr b="1" i="0" lang="en-US" sz="2400" u="none" cap="none" strike="noStrike">
                <a:solidFill>
                  <a:srgbClr val="C00000"/>
                </a:solidFill>
                <a:latin typeface="Nunito"/>
                <a:ea typeface="Nunito"/>
                <a:cs typeface="Nunito"/>
                <a:sym typeface="Nunito"/>
              </a:rPr>
              <a:t>activity whose purpose is </a:t>
            </a:r>
            <a:r>
              <a:rPr b="1" i="0" lang="en-US" sz="2400" u="none" cap="none" strike="noStrike">
                <a:solidFill>
                  <a:srgbClr val="7D8524"/>
                </a:solidFill>
                <a:latin typeface="Nunito"/>
                <a:ea typeface="Nunito"/>
                <a:cs typeface="Nunito"/>
                <a:sym typeface="Nunito"/>
              </a:rPr>
              <a:t>to</a:t>
            </a:r>
            <a:r>
              <a:rPr b="1" i="0" lang="en-US" sz="2400" u="none" cap="none" strike="noStrike">
                <a:solidFill>
                  <a:srgbClr val="C00000"/>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define with the client </a:t>
            </a:r>
            <a:r>
              <a:rPr b="1" i="0" lang="en-US" sz="2400" u="none" cap="none" strike="noStrike">
                <a:solidFill>
                  <a:srgbClr val="C00000"/>
                </a:solidFill>
                <a:latin typeface="Nunito"/>
                <a:ea typeface="Nunito"/>
                <a:cs typeface="Nunito"/>
                <a:sym typeface="Nunito"/>
              </a:rPr>
              <a:t>what the system will do</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delivery</a:t>
            </a:r>
            <a:r>
              <a:rPr b="1" i="0" lang="en-US" sz="2400" u="none" cap="none" strike="noStrike">
                <a:solidFill>
                  <a:schemeClr val="dk1"/>
                </a:solidFill>
                <a:latin typeface="Nunito"/>
                <a:ea typeface="Nunito"/>
                <a:cs typeface="Nunito"/>
                <a:sym typeface="Nunito"/>
              </a:rPr>
              <a:t> is an </a:t>
            </a:r>
            <a:r>
              <a:rPr b="1" i="0" lang="en-US" sz="2400" u="none" cap="none" strike="noStrike">
                <a:solidFill>
                  <a:srgbClr val="C00000"/>
                </a:solidFill>
                <a:latin typeface="Nunito"/>
                <a:ea typeface="Nunito"/>
                <a:cs typeface="Nunito"/>
                <a:sym typeface="Nunito"/>
              </a:rPr>
              <a:t>activity whose purpose is </a:t>
            </a:r>
            <a:r>
              <a:rPr b="1" i="0" lang="en-US" sz="2400" u="none" cap="none" strike="noStrike">
                <a:solidFill>
                  <a:srgbClr val="7D8524"/>
                </a:solidFill>
                <a:latin typeface="Nunito"/>
                <a:ea typeface="Nunito"/>
                <a:cs typeface="Nunito"/>
                <a:sym typeface="Nunito"/>
              </a:rPr>
              <a:t>to</a:t>
            </a:r>
            <a:r>
              <a:rPr b="1" i="0" lang="en-US" sz="2400" u="none" cap="none" strike="noStrike">
                <a:solidFill>
                  <a:srgbClr val="C00000"/>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install</a:t>
            </a:r>
            <a:r>
              <a:rPr b="1" i="0" lang="en-US" sz="2400" u="none" cap="none" strike="noStrike">
                <a:solidFill>
                  <a:srgbClr val="C00000"/>
                </a:solidFill>
                <a:latin typeface="Nunito"/>
                <a:ea typeface="Nunito"/>
                <a:cs typeface="Nunito"/>
                <a:sym typeface="Nunito"/>
              </a:rPr>
              <a:t> the system at an operational location</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management</a:t>
            </a:r>
            <a:r>
              <a:rPr b="1" i="0" lang="en-US" sz="2400" u="none" cap="none" strike="noStrike">
                <a:solidFill>
                  <a:schemeClr val="dk1"/>
                </a:solidFill>
                <a:latin typeface="Nunito"/>
                <a:ea typeface="Nunito"/>
                <a:cs typeface="Nunito"/>
                <a:sym typeface="Nunito"/>
              </a:rPr>
              <a:t> is an </a:t>
            </a:r>
            <a:r>
              <a:rPr b="1" i="0" lang="en-US" sz="2400" u="none" cap="none" strike="noStrike">
                <a:solidFill>
                  <a:srgbClr val="C00000"/>
                </a:solidFill>
                <a:latin typeface="Nunito"/>
                <a:ea typeface="Nunito"/>
                <a:cs typeface="Nunito"/>
                <a:sym typeface="Nunito"/>
              </a:rPr>
              <a:t>activity whose purpose is </a:t>
            </a:r>
            <a:r>
              <a:rPr b="1" i="0" lang="en-US" sz="2400" u="none" cap="none" strike="noStrike">
                <a:solidFill>
                  <a:srgbClr val="7D8524"/>
                </a:solidFill>
                <a:latin typeface="Nunito"/>
                <a:ea typeface="Nunito"/>
                <a:cs typeface="Nunito"/>
                <a:sym typeface="Nunito"/>
              </a:rPr>
              <a:t>to monitor and control </a:t>
            </a:r>
            <a:r>
              <a:rPr b="1" i="0" lang="en-US" sz="2400" u="none" cap="none" strike="noStrike">
                <a:solidFill>
                  <a:srgbClr val="C00000"/>
                </a:solidFill>
                <a:latin typeface="Nunito"/>
                <a:ea typeface="Nunito"/>
                <a:cs typeface="Nunito"/>
                <a:sym typeface="Nunito"/>
              </a:rPr>
              <a:t>the project such that it meets its goals</a:t>
            </a:r>
            <a:r>
              <a:rPr b="1" i="0" lang="en-US" sz="2400" u="none" cap="none" strike="noStrike">
                <a:solidFill>
                  <a:srgbClr val="7D8524"/>
                </a:solidFill>
                <a:latin typeface="Nunito"/>
                <a:ea typeface="Nunito"/>
                <a:cs typeface="Nunito"/>
                <a:sym typeface="Nunito"/>
              </a:rPr>
              <a:t> </a:t>
            </a:r>
            <a:r>
              <a:rPr b="1" i="0" lang="en-US" sz="2400" u="none" cap="none" strike="noStrike">
                <a:solidFill>
                  <a:schemeClr val="dk1"/>
                </a:solidFill>
                <a:latin typeface="Nunito"/>
                <a:ea typeface="Nunito"/>
                <a:cs typeface="Nunito"/>
                <a:sym typeface="Nunito"/>
              </a:rPr>
              <a:t>(e.g., deadline, quality, budget).  </a:t>
            </a:r>
            <a:endParaRPr b="1" i="0" sz="2400" u="none" cap="none" strike="noStrike">
              <a:solidFill>
                <a:schemeClr val="dk1"/>
              </a:solidFill>
              <a:latin typeface="Nunito"/>
              <a:ea typeface="Nunito"/>
              <a:cs typeface="Nunito"/>
              <a:sym typeface="Nunito"/>
            </a:endParaRPr>
          </a:p>
          <a:p>
            <a:pPr indent="-457200" lvl="0" marL="457200" marR="0" rtl="0" algn="just">
              <a:spcBef>
                <a:spcPts val="0"/>
              </a:spcBef>
              <a:spcAft>
                <a:spcPts val="0"/>
              </a:spcAft>
              <a:buNone/>
            </a:pPr>
            <a:r>
              <a:t/>
            </a:r>
            <a:endParaRPr b="1"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Activities, Tasks, and Resources_2</a:t>
            </a:r>
            <a:endParaRPr b="1" i="0" sz="3200" u="none" cap="none" strike="noStrike">
              <a:solidFill>
                <a:schemeClr val="dk2"/>
              </a:solidFill>
              <a:latin typeface="Bookman Old Style"/>
              <a:ea typeface="Bookman Old Style"/>
              <a:cs typeface="Bookman Old Style"/>
              <a:sym typeface="Bookman Old Style"/>
            </a:endParaRPr>
          </a:p>
        </p:txBody>
      </p:sp>
      <p:sp>
        <p:nvSpPr>
          <p:cNvPr id="558" name="Google Shape;558;p6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59" name="Google Shape;559;p6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60" name="Google Shape;560;p6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61" name="Google Shape;561;p60"/>
          <p:cNvSpPr txBox="1"/>
          <p:nvPr/>
        </p:nvSpPr>
        <p:spPr>
          <a:xfrm>
            <a:off x="755577" y="1340768"/>
            <a:ext cx="7704856"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Activities</a:t>
            </a:r>
            <a:r>
              <a:rPr b="1" lang="en-US" sz="2400">
                <a:solidFill>
                  <a:schemeClr val="dk1"/>
                </a:solidFill>
                <a:latin typeface="Nunito"/>
                <a:ea typeface="Nunito"/>
                <a:cs typeface="Nunito"/>
                <a:sym typeface="Nunito"/>
              </a:rPr>
              <a:t> can be </a:t>
            </a:r>
            <a:r>
              <a:rPr b="1" lang="en-US" sz="2400">
                <a:solidFill>
                  <a:srgbClr val="7D8524"/>
                </a:solidFill>
                <a:latin typeface="Nunito"/>
                <a:ea typeface="Nunito"/>
                <a:cs typeface="Nunito"/>
                <a:sym typeface="Nunito"/>
              </a:rPr>
              <a:t>composed</a:t>
            </a:r>
            <a:r>
              <a:rPr b="1" lang="en-US" sz="2400">
                <a:solidFill>
                  <a:schemeClr val="dk1"/>
                </a:solidFill>
                <a:latin typeface="Nunito"/>
                <a:ea typeface="Nunito"/>
                <a:cs typeface="Nunito"/>
                <a:sym typeface="Nunito"/>
              </a:rPr>
              <a:t> of </a:t>
            </a:r>
            <a:r>
              <a:rPr b="1" lang="en-US" sz="2400">
                <a:solidFill>
                  <a:srgbClr val="C00000"/>
                </a:solidFill>
                <a:latin typeface="Nunito"/>
                <a:ea typeface="Nunito"/>
                <a:cs typeface="Nunito"/>
                <a:sym typeface="Nunito"/>
              </a:rPr>
              <a:t>other activities</a:t>
            </a: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delivery activity </a:t>
            </a:r>
            <a:r>
              <a:rPr b="1" lang="en-US" sz="2400">
                <a:solidFill>
                  <a:srgbClr val="7D8524"/>
                </a:solidFill>
                <a:latin typeface="Nunito"/>
                <a:ea typeface="Nunito"/>
                <a:cs typeface="Nunito"/>
                <a:sym typeface="Nunito"/>
              </a:rPr>
              <a:t>includes</a:t>
            </a:r>
            <a:r>
              <a:rPr b="1" lang="en-US" sz="2400">
                <a:solidFill>
                  <a:schemeClr val="dk1"/>
                </a:solidFill>
                <a:latin typeface="Nunito"/>
                <a:ea typeface="Nunito"/>
                <a:cs typeface="Nunito"/>
                <a:sym typeface="Nunito"/>
              </a:rPr>
              <a:t> a </a:t>
            </a:r>
            <a:r>
              <a:rPr b="1" lang="en-US" sz="2400">
                <a:solidFill>
                  <a:srgbClr val="C00000"/>
                </a:solidFill>
                <a:latin typeface="Nunito"/>
                <a:ea typeface="Nunito"/>
                <a:cs typeface="Nunito"/>
                <a:sym typeface="Nunito"/>
              </a:rPr>
              <a:t>software installation activity and an operator training activity</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Activities are also sometimes called phases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task</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represents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an atomic unit of work that can be managed</a:t>
            </a:r>
            <a:r>
              <a:rPr b="1" lang="en-US" sz="2400">
                <a:solidFill>
                  <a:schemeClr val="dk1"/>
                </a:solidFill>
                <a:latin typeface="Nunito"/>
                <a:ea typeface="Nunito"/>
                <a:cs typeface="Nunito"/>
                <a:sym typeface="Nunito"/>
              </a:rPr>
              <a:t>. A </a:t>
            </a:r>
            <a:r>
              <a:rPr b="1" lang="en-US" sz="2400">
                <a:solidFill>
                  <a:srgbClr val="3E5D77"/>
                </a:solidFill>
                <a:latin typeface="Nunito"/>
                <a:ea typeface="Nunito"/>
                <a:cs typeface="Nunito"/>
                <a:sym typeface="Nunito"/>
              </a:rPr>
              <a:t>manager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assigns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it</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to a developer</a:t>
            </a: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developer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carries it out</a:t>
            </a:r>
            <a:r>
              <a:rPr b="1" lang="en-US" sz="2400">
                <a:solidFill>
                  <a:schemeClr val="dk1"/>
                </a:solidFill>
                <a:latin typeface="Nunito"/>
                <a:ea typeface="Nunito"/>
                <a:cs typeface="Nunito"/>
                <a:sym typeface="Nunito"/>
              </a:rPr>
              <a:t>, and the </a:t>
            </a:r>
            <a:r>
              <a:rPr b="1" lang="en-US" sz="2400">
                <a:solidFill>
                  <a:srgbClr val="3E5D77"/>
                </a:solidFill>
                <a:latin typeface="Nunito"/>
                <a:ea typeface="Nunito"/>
                <a:cs typeface="Nunito"/>
                <a:sym typeface="Nunito"/>
              </a:rPr>
              <a:t>manager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monitors </a:t>
            </a:r>
            <a:r>
              <a:rPr b="1" lang="en-US" sz="2400">
                <a:solidFill>
                  <a:srgbClr val="C00000"/>
                </a:solidFill>
                <a:latin typeface="Nunito"/>
                <a:ea typeface="Nunito"/>
                <a:cs typeface="Nunito"/>
                <a:sym typeface="Nunito"/>
              </a:rPr>
              <a:t>the progress and completion of the task</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Tasks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consume resources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result in work products, and depend on work products produced by other tasks</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6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Activities, Tasks, and Resources_3</a:t>
            </a:r>
            <a:endParaRPr b="1" i="0" sz="3200" u="none" cap="none" strike="noStrike">
              <a:solidFill>
                <a:schemeClr val="dk2"/>
              </a:solidFill>
              <a:latin typeface="Bookman Old Style"/>
              <a:ea typeface="Bookman Old Style"/>
              <a:cs typeface="Bookman Old Style"/>
              <a:sym typeface="Bookman Old Style"/>
            </a:endParaRPr>
          </a:p>
        </p:txBody>
      </p:sp>
      <p:sp>
        <p:nvSpPr>
          <p:cNvPr id="567" name="Google Shape;567;p6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68" name="Google Shape;568;p6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69" name="Google Shape;569;p6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ATR.png" id="570" name="Google Shape;570;p61"/>
          <p:cNvPicPr preferRelativeResize="0"/>
          <p:nvPr/>
        </p:nvPicPr>
        <p:blipFill rotWithShape="1">
          <a:blip r:embed="rId3">
            <a:alphaModFix/>
          </a:blip>
          <a:srcRect b="0" l="0" r="0" t="0"/>
          <a:stretch/>
        </p:blipFill>
        <p:spPr>
          <a:xfrm>
            <a:off x="971600" y="1175162"/>
            <a:ext cx="6912768" cy="515163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6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Functional and non Functional Requirements</a:t>
            </a:r>
            <a:endParaRPr b="1" i="0" sz="2520" u="none" cap="none" strike="noStrike">
              <a:solidFill>
                <a:schemeClr val="dk2"/>
              </a:solidFill>
              <a:latin typeface="Bookman Old Style"/>
              <a:ea typeface="Bookman Old Style"/>
              <a:cs typeface="Bookman Old Style"/>
              <a:sym typeface="Bookman Old Style"/>
            </a:endParaRPr>
          </a:p>
        </p:txBody>
      </p:sp>
      <p:sp>
        <p:nvSpPr>
          <p:cNvPr id="576" name="Google Shape;576;p6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77" name="Google Shape;577;p6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78" name="Google Shape;578;p6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79" name="Google Shape;579;p62"/>
          <p:cNvSpPr txBox="1"/>
          <p:nvPr/>
        </p:nvSpPr>
        <p:spPr>
          <a:xfrm>
            <a:off x="755577" y="1340768"/>
            <a:ext cx="7704856" cy="369331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Requirements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specify</a:t>
            </a:r>
            <a:r>
              <a:rPr b="1" lang="en-US" sz="2400">
                <a:solidFill>
                  <a:schemeClr val="dk1"/>
                </a:solidFill>
                <a:latin typeface="Nunito"/>
                <a:ea typeface="Nunito"/>
                <a:cs typeface="Nunito"/>
                <a:sym typeface="Nunito"/>
              </a:rPr>
              <a:t> a </a:t>
            </a:r>
            <a:r>
              <a:rPr b="1" lang="en-US" sz="2400">
                <a:solidFill>
                  <a:srgbClr val="C00000"/>
                </a:solidFill>
                <a:latin typeface="Nunito"/>
                <a:ea typeface="Nunito"/>
                <a:cs typeface="Nunito"/>
                <a:sym typeface="Nunito"/>
              </a:rPr>
              <a:t>set of features that the system must have</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A </a:t>
            </a:r>
            <a:r>
              <a:rPr b="1" i="0" lang="en-US" sz="2400" u="none" cap="none" strike="noStrike">
                <a:solidFill>
                  <a:srgbClr val="3E5D77"/>
                </a:solidFill>
                <a:latin typeface="Nunito"/>
                <a:ea typeface="Nunito"/>
                <a:cs typeface="Nunito"/>
                <a:sym typeface="Nunito"/>
              </a:rPr>
              <a:t>functional requirement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specification of a function that the system must support</a:t>
            </a:r>
            <a:r>
              <a:rPr b="1" i="0" lang="en-US" sz="2400" u="none" cap="none" strike="noStrike">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a </a:t>
            </a:r>
            <a:r>
              <a:rPr b="1" i="0" lang="en-US" sz="2400" u="none" cap="none" strike="noStrike">
                <a:solidFill>
                  <a:srgbClr val="3E5D77"/>
                </a:solidFill>
                <a:latin typeface="Nunito"/>
                <a:ea typeface="Nunito"/>
                <a:cs typeface="Nunito"/>
                <a:sym typeface="Nunito"/>
              </a:rPr>
              <a:t>nonfunctional requirement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constraint on the operation of the system that is not related directly to a function of the system</a:t>
            </a:r>
            <a:r>
              <a:rPr b="1" i="0" lang="en-US" sz="2400" u="none" cap="none" strike="noStrike">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467544" y="260648"/>
            <a:ext cx="8229600" cy="6537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The costs of software errors</a:t>
            </a:r>
            <a:endParaRPr b="1" i="0" sz="3200" u="none" cap="none" strike="noStrike">
              <a:solidFill>
                <a:schemeClr val="dk2"/>
              </a:solidFill>
              <a:latin typeface="Bookman Old Style"/>
              <a:ea typeface="Bookman Old Style"/>
              <a:cs typeface="Bookman Old Style"/>
              <a:sym typeface="Bookman Old Style"/>
            </a:endParaRPr>
          </a:p>
        </p:txBody>
      </p:sp>
      <p:sp>
        <p:nvSpPr>
          <p:cNvPr id="162" name="Google Shape;162;p1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63" name="Google Shape;163;p1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64" name="Google Shape;164;p1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The costs of software errors.png" id="165" name="Google Shape;165;p18"/>
          <p:cNvPicPr preferRelativeResize="0"/>
          <p:nvPr/>
        </p:nvPicPr>
        <p:blipFill rotWithShape="1">
          <a:blip r:embed="rId3">
            <a:alphaModFix/>
          </a:blip>
          <a:srcRect b="0" l="0" r="0" t="0"/>
          <a:stretch/>
        </p:blipFill>
        <p:spPr>
          <a:xfrm>
            <a:off x="2304853" y="808128"/>
            <a:ext cx="4499395" cy="5573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6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Functional and non Functional Requirements_2</a:t>
            </a:r>
            <a:endParaRPr b="1" i="0" sz="2520" u="none" cap="none" strike="noStrike">
              <a:solidFill>
                <a:schemeClr val="dk2"/>
              </a:solidFill>
              <a:latin typeface="Bookman Old Style"/>
              <a:ea typeface="Bookman Old Style"/>
              <a:cs typeface="Bookman Old Style"/>
              <a:sym typeface="Bookman Old Style"/>
            </a:endParaRPr>
          </a:p>
        </p:txBody>
      </p:sp>
      <p:sp>
        <p:nvSpPr>
          <p:cNvPr id="585" name="Google Shape;585;p6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86" name="Google Shape;586;p6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87" name="Google Shape;587;p6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88" name="Google Shape;588;p63"/>
          <p:cNvSpPr txBox="1"/>
          <p:nvPr/>
        </p:nvSpPr>
        <p:spPr>
          <a:xfrm>
            <a:off x="755577" y="1340768"/>
            <a:ext cx="7704856" cy="4524315"/>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Functional requirements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the user </a:t>
            </a:r>
            <a:r>
              <a:rPr b="1" i="0" lang="en-US" sz="2400" u="none" cap="none" strike="noStrike">
                <a:solidFill>
                  <a:srgbClr val="7D8524"/>
                </a:solidFill>
                <a:latin typeface="Nunito"/>
                <a:ea typeface="Nunito"/>
                <a:cs typeface="Nunito"/>
                <a:sym typeface="Nunito"/>
              </a:rPr>
              <a:t>must be able to </a:t>
            </a:r>
            <a:r>
              <a:rPr b="1" i="0" lang="en-US" sz="2400" u="none" cap="none" strike="noStrike">
                <a:solidFill>
                  <a:srgbClr val="C00000"/>
                </a:solidFill>
                <a:latin typeface="Nunito"/>
                <a:ea typeface="Nunito"/>
                <a:cs typeface="Nunito"/>
                <a:sym typeface="Nunito"/>
              </a:rPr>
              <a:t>purchase tickets </a:t>
            </a:r>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the user </a:t>
            </a:r>
            <a:r>
              <a:rPr b="1" i="0" lang="en-US" sz="2400" u="none" cap="none" strike="noStrike">
                <a:solidFill>
                  <a:srgbClr val="7D8524"/>
                </a:solidFill>
                <a:latin typeface="Nunito"/>
                <a:ea typeface="Nunito"/>
                <a:cs typeface="Nunito"/>
                <a:sym typeface="Nunito"/>
              </a:rPr>
              <a:t>must be able to </a:t>
            </a:r>
            <a:r>
              <a:rPr b="1" i="0" lang="en-US" sz="2400" u="none" cap="none" strike="noStrike">
                <a:solidFill>
                  <a:srgbClr val="C00000"/>
                </a:solidFill>
                <a:latin typeface="Nunito"/>
                <a:ea typeface="Nunito"/>
                <a:cs typeface="Nunito"/>
                <a:sym typeface="Nunito"/>
              </a:rPr>
              <a:t>access tariff information</a:t>
            </a:r>
            <a:endParaRPr/>
          </a:p>
          <a:p>
            <a:pPr indent="-304800" lvl="0" marL="457200" marR="0" rtl="0" algn="just">
              <a:spcBef>
                <a:spcPts val="0"/>
              </a:spcBef>
              <a:spcAft>
                <a:spcPts val="0"/>
              </a:spcAft>
              <a:buClr>
                <a:schemeClr val="dk1"/>
              </a:buClr>
              <a:buSzPts val="2400"/>
              <a:buFont typeface="Arial"/>
              <a:buNone/>
            </a:pPr>
            <a:r>
              <a:t/>
            </a:r>
            <a:endParaRPr b="1" i="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Nonfunctional requirements</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the user </a:t>
            </a:r>
            <a:r>
              <a:rPr b="1" i="0" lang="en-US" sz="2400" u="none" cap="none" strike="noStrike">
                <a:solidFill>
                  <a:srgbClr val="7D8524"/>
                </a:solidFill>
                <a:latin typeface="Nunito"/>
                <a:ea typeface="Nunito"/>
                <a:cs typeface="Nunito"/>
                <a:sym typeface="Nunito"/>
              </a:rPr>
              <a:t>must be provided feedback </a:t>
            </a:r>
            <a:r>
              <a:rPr b="1" i="0" lang="en-US" sz="2400" u="none" cap="none" strike="noStrike">
                <a:solidFill>
                  <a:srgbClr val="C00000"/>
                </a:solidFill>
                <a:latin typeface="Nunito"/>
                <a:ea typeface="Nunito"/>
                <a:cs typeface="Nunito"/>
                <a:sym typeface="Nunito"/>
              </a:rPr>
              <a:t>in less than one second</a:t>
            </a:r>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the colors </a:t>
            </a:r>
            <a:r>
              <a:rPr b="1" i="0" lang="en-US" sz="2400" u="none" cap="none" strike="noStrike">
                <a:solidFill>
                  <a:srgbClr val="7D8524"/>
                </a:solidFill>
                <a:latin typeface="Nunito"/>
                <a:ea typeface="Nunito"/>
                <a:cs typeface="Nunito"/>
                <a:sym typeface="Nunito"/>
              </a:rPr>
              <a:t>used in the interface </a:t>
            </a:r>
            <a:r>
              <a:rPr b="1" i="0" lang="en-US" sz="2400" u="none" cap="none" strike="noStrike">
                <a:solidFill>
                  <a:srgbClr val="C00000"/>
                </a:solidFill>
                <a:latin typeface="Nunito"/>
                <a:ea typeface="Nunito"/>
                <a:cs typeface="Nunito"/>
                <a:sym typeface="Nunito"/>
              </a:rPr>
              <a:t>should be consistent with the company colors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94" name="Google Shape;594;p6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95" name="Google Shape;595;p6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96" name="Google Shape;596;p64"/>
          <p:cNvSpPr txBox="1"/>
          <p:nvPr/>
        </p:nvSpPr>
        <p:spPr>
          <a:xfrm>
            <a:off x="755577" y="1196752"/>
            <a:ext cx="7704856"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C00000"/>
              </a:buClr>
              <a:buSzPts val="2400"/>
              <a:buFont typeface="Arial"/>
              <a:buChar char="•"/>
            </a:pPr>
            <a:r>
              <a:rPr b="1" lang="en-US" sz="2400">
                <a:solidFill>
                  <a:srgbClr val="C00000"/>
                </a:solidFill>
                <a:latin typeface="Nunito"/>
                <a:ea typeface="Nunito"/>
                <a:cs typeface="Nunito"/>
                <a:sym typeface="Nunito"/>
              </a:rPr>
              <a:t>Modeling language/notation</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method</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 </a:t>
            </a:r>
            <a:r>
              <a:rPr b="1" lang="en-US" sz="2400">
                <a:solidFill>
                  <a:srgbClr val="C00000"/>
                </a:solidFill>
                <a:latin typeface="Nunito"/>
                <a:ea typeface="Nunito"/>
                <a:cs typeface="Nunito"/>
                <a:sym typeface="Nunito"/>
              </a:rPr>
              <a:t>repeatable technique that specifies the steps involved in solving a specific problem</a:t>
            </a:r>
            <a:r>
              <a:rPr b="1" lang="en-US" sz="2400">
                <a:solidFill>
                  <a:schemeClr val="dk1"/>
                </a:solidFill>
                <a:latin typeface="Nunito"/>
                <a:ea typeface="Nunito"/>
                <a:cs typeface="Nunito"/>
                <a:sym typeface="Nunito"/>
              </a:rPr>
              <a:t>.  Examples:</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a </a:t>
            </a:r>
            <a:r>
              <a:rPr b="1" i="0" lang="en-US" sz="2400" u="none" cap="none" strike="noStrike">
                <a:solidFill>
                  <a:srgbClr val="3E5D77"/>
                </a:solidFill>
                <a:latin typeface="Nunito"/>
                <a:ea typeface="Nunito"/>
                <a:cs typeface="Nunito"/>
                <a:sym typeface="Nunito"/>
              </a:rPr>
              <a:t>recipe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method for cooking a specific dish</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a </a:t>
            </a:r>
            <a:r>
              <a:rPr b="1" i="0" lang="en-US" sz="2400" u="none" cap="none" strike="noStrike">
                <a:solidFill>
                  <a:srgbClr val="3E5D77"/>
                </a:solidFill>
                <a:latin typeface="Nunito"/>
                <a:ea typeface="Nunito"/>
                <a:cs typeface="Nunito"/>
                <a:sym typeface="Nunito"/>
              </a:rPr>
              <a:t>sorting algorithm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method for ordering elements of a list</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3E5D77"/>
              </a:buClr>
              <a:buSzPts val="2400"/>
              <a:buFont typeface="Arial"/>
              <a:buChar char="•"/>
            </a:pPr>
            <a:r>
              <a:rPr b="1" i="0" lang="en-US" sz="2400" u="none" cap="none" strike="noStrike">
                <a:solidFill>
                  <a:srgbClr val="3E5D77"/>
                </a:solidFill>
                <a:latin typeface="Nunito"/>
                <a:ea typeface="Nunito"/>
                <a:cs typeface="Nunito"/>
                <a:sym typeface="Nunito"/>
              </a:rPr>
              <a:t>rationale management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method for justifying change</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3E5D77"/>
              </a:buClr>
              <a:buSzPts val="2400"/>
              <a:buFont typeface="Arial"/>
              <a:buChar char="•"/>
            </a:pPr>
            <a:r>
              <a:rPr b="1" i="0" lang="en-US" sz="2400" u="none" cap="none" strike="noStrike">
                <a:solidFill>
                  <a:srgbClr val="3E5D77"/>
                </a:solidFill>
                <a:latin typeface="Nunito"/>
                <a:ea typeface="Nunito"/>
                <a:cs typeface="Nunito"/>
                <a:sym typeface="Nunito"/>
              </a:rPr>
              <a:t>configuration management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method for tracking change</a:t>
            </a:r>
            <a:r>
              <a:rPr b="1" i="0" lang="en-US" sz="2400" u="none" cap="none" strike="noStrike">
                <a:solidFill>
                  <a:schemeClr val="dk1"/>
                </a:solidFill>
                <a:latin typeface="Nunito"/>
                <a:ea typeface="Nunito"/>
                <a:cs typeface="Nunito"/>
                <a:sym typeface="Nunito"/>
              </a:rPr>
              <a:t>.</a:t>
            </a:r>
            <a:endParaRPr/>
          </a:p>
        </p:txBody>
      </p:sp>
      <p:sp>
        <p:nvSpPr>
          <p:cNvPr id="597" name="Google Shape;597;p64"/>
          <p:cNvSpPr txBox="1"/>
          <p:nvPr>
            <p:ph type="title"/>
          </p:nvPr>
        </p:nvSpPr>
        <p:spPr>
          <a:xfrm>
            <a:off x="323528" y="228600"/>
            <a:ext cx="864096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C00000"/>
              </a:buClr>
              <a:buSzPts val="2520"/>
              <a:buFont typeface="Bookman Old Style"/>
              <a:buNone/>
            </a:pPr>
            <a:r>
              <a:rPr b="1" i="0" lang="en-US" sz="2520" u="none" cap="none" strike="noStrike">
                <a:solidFill>
                  <a:srgbClr val="C00000"/>
                </a:solidFill>
                <a:latin typeface="Bookman Old Style"/>
                <a:ea typeface="Bookman Old Style"/>
                <a:cs typeface="Bookman Old Style"/>
                <a:sym typeface="Bookman Old Style"/>
              </a:rPr>
              <a:t>Nts/Languages</a:t>
            </a:r>
            <a:r>
              <a:rPr b="1" i="0" lang="en-US" sz="2520" u="none" cap="none" strike="noStrike">
                <a:solidFill>
                  <a:schemeClr val="dk2"/>
                </a:solidFill>
                <a:latin typeface="Bookman Old Style"/>
                <a:ea typeface="Bookman Old Style"/>
                <a:cs typeface="Bookman Old Style"/>
                <a:sym typeface="Bookman Old Style"/>
              </a:rPr>
              <a:t>, Methods, and Methodologies_2</a:t>
            </a:r>
            <a:endParaRPr b="1" i="0" sz="2520" u="none" cap="none" strike="noStrike">
              <a:solidFill>
                <a:schemeClr val="dk2"/>
              </a:solidFill>
              <a:latin typeface="Bookman Old Style"/>
              <a:ea typeface="Bookman Old Style"/>
              <a:cs typeface="Bookman Old Style"/>
              <a:sym typeface="Bookman Old Styl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65"/>
          <p:cNvSpPr txBox="1"/>
          <p:nvPr>
            <p:ph type="title"/>
          </p:nvPr>
        </p:nvSpPr>
        <p:spPr>
          <a:xfrm>
            <a:off x="323528" y="228600"/>
            <a:ext cx="864096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C00000"/>
              </a:buClr>
              <a:buSzPts val="2800"/>
              <a:buFont typeface="Bookman Old Style"/>
              <a:buNone/>
            </a:pPr>
            <a:r>
              <a:rPr b="1" i="0" lang="en-US" sz="2800" u="none" cap="none" strike="noStrike">
                <a:solidFill>
                  <a:srgbClr val="C00000"/>
                </a:solidFill>
                <a:latin typeface="Bookman Old Style"/>
                <a:ea typeface="Bookman Old Style"/>
                <a:cs typeface="Bookman Old Style"/>
                <a:sym typeface="Bookman Old Style"/>
              </a:rPr>
              <a:t>Nts/Languages</a:t>
            </a:r>
            <a:r>
              <a:rPr b="1" i="0" lang="en-US" sz="2800" u="none" cap="none" strike="noStrike">
                <a:solidFill>
                  <a:schemeClr val="dk2"/>
                </a:solidFill>
                <a:latin typeface="Bookman Old Style"/>
                <a:ea typeface="Bookman Old Style"/>
                <a:cs typeface="Bookman Old Style"/>
                <a:sym typeface="Bookman Old Style"/>
              </a:rPr>
              <a:t>, Methods, and Methodologies</a:t>
            </a:r>
            <a:endParaRPr b="1" i="0" sz="2800" u="none" cap="none" strike="noStrike">
              <a:solidFill>
                <a:schemeClr val="dk2"/>
              </a:solidFill>
              <a:latin typeface="Bookman Old Style"/>
              <a:ea typeface="Bookman Old Style"/>
              <a:cs typeface="Bookman Old Style"/>
              <a:sym typeface="Bookman Old Style"/>
            </a:endParaRPr>
          </a:p>
        </p:txBody>
      </p:sp>
      <p:sp>
        <p:nvSpPr>
          <p:cNvPr id="603" name="Google Shape;603;p6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04" name="Google Shape;604;p6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05" name="Google Shape;605;p6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06" name="Google Shape;606;p65"/>
          <p:cNvSpPr txBox="1"/>
          <p:nvPr/>
        </p:nvSpPr>
        <p:spPr>
          <a:xfrm>
            <a:off x="755577" y="1196752"/>
            <a:ext cx="7704856" cy="369331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methodology</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collection of methods for solving a class of problems and specifies how and when each method should be used</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seafood cookbook with a collection of recipes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 </a:t>
            </a:r>
            <a:r>
              <a:rPr b="1" lang="en-US" sz="2400">
                <a:solidFill>
                  <a:srgbClr val="C00000"/>
                </a:solidFill>
                <a:latin typeface="Nunito"/>
                <a:ea typeface="Nunito"/>
                <a:cs typeface="Nunito"/>
                <a:sym typeface="Nunito"/>
              </a:rPr>
              <a:t>methodology for preparing seafood if it also contains advices on how ingredients should be used and what to do if not all ingredients are available</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6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Software Engineering Development Activities</a:t>
            </a:r>
            <a:endParaRPr b="1" i="0" sz="2520" u="none" cap="none" strike="noStrike">
              <a:solidFill>
                <a:schemeClr val="dk2"/>
              </a:solidFill>
              <a:latin typeface="Bookman Old Style"/>
              <a:ea typeface="Bookman Old Style"/>
              <a:cs typeface="Bookman Old Style"/>
              <a:sym typeface="Bookman Old Style"/>
            </a:endParaRPr>
          </a:p>
        </p:txBody>
      </p:sp>
      <p:sp>
        <p:nvSpPr>
          <p:cNvPr id="612" name="Google Shape;612;p6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13" name="Google Shape;613;p6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14" name="Google Shape;614;p6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15" name="Google Shape;615;p66"/>
          <p:cNvSpPr txBox="1"/>
          <p:nvPr/>
        </p:nvSpPr>
        <p:spPr>
          <a:xfrm>
            <a:off x="755577" y="1196752"/>
            <a:ext cx="7704856" cy="4708981"/>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Development activities </a:t>
            </a:r>
            <a:r>
              <a:rPr b="1" lang="en-US" sz="2400">
                <a:solidFill>
                  <a:srgbClr val="7D8524"/>
                </a:solidFill>
                <a:latin typeface="Nunito"/>
                <a:ea typeface="Nunito"/>
                <a:cs typeface="Nunito"/>
                <a:sym typeface="Nunito"/>
              </a:rPr>
              <a:t>deal with </a:t>
            </a:r>
            <a:r>
              <a:rPr b="1" lang="en-US" sz="2400">
                <a:solidFill>
                  <a:srgbClr val="C00000"/>
                </a:solidFill>
                <a:latin typeface="Nunito"/>
                <a:ea typeface="Nunito"/>
                <a:cs typeface="Nunito"/>
                <a:sym typeface="Nunito"/>
              </a:rPr>
              <a:t>the complexity by constructing and validating models of the application domain or the system</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Development activities </a:t>
            </a:r>
            <a:r>
              <a:rPr b="1" lang="en-US" sz="2400">
                <a:solidFill>
                  <a:srgbClr val="7D8524"/>
                </a:solidFill>
                <a:latin typeface="Nunito"/>
                <a:ea typeface="Nunito"/>
                <a:cs typeface="Nunito"/>
                <a:sym typeface="Nunito"/>
              </a:rPr>
              <a:t>include</a:t>
            </a:r>
            <a:r>
              <a:rPr b="1" lang="en-US" sz="2400">
                <a:solidFill>
                  <a:schemeClr val="dk1"/>
                </a:solidFill>
                <a:latin typeface="Nunito"/>
                <a:ea typeface="Nunito"/>
                <a:cs typeface="Nunito"/>
                <a:sym typeface="Nunito"/>
              </a:rPr>
              <a:t>:</a:t>
            </a:r>
            <a:endParaRPr/>
          </a:p>
          <a:p>
            <a:pPr indent="-457200" lvl="2" marL="13716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Requirements Elicitation</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Analysis</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System Design</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Object Design</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Implementation</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Testing</a:t>
            </a:r>
            <a:endParaRPr/>
          </a:p>
          <a:p>
            <a:pPr indent="-457200" lvl="0" marL="457200" marR="0" rtl="0" algn="l">
              <a:spcBef>
                <a:spcPts val="0"/>
              </a:spcBef>
              <a:spcAft>
                <a:spcPts val="0"/>
              </a:spcAft>
              <a:buNone/>
            </a:pPr>
            <a:r>
              <a:t/>
            </a:r>
            <a:endParaRPr b="1" sz="1800">
              <a:solidFill>
                <a:schemeClr val="dk1"/>
              </a:solidFill>
              <a:latin typeface="Bookman Old Style"/>
              <a:ea typeface="Bookman Old Style"/>
              <a:cs typeface="Bookman Old Style"/>
              <a:sym typeface="Bookman Old Style"/>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6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Software Engineering Development Activities_2</a:t>
            </a:r>
            <a:endParaRPr b="1" i="0" sz="2520" u="none" cap="none" strike="noStrike">
              <a:solidFill>
                <a:schemeClr val="dk2"/>
              </a:solidFill>
              <a:latin typeface="Bookman Old Style"/>
              <a:ea typeface="Bookman Old Style"/>
              <a:cs typeface="Bookman Old Style"/>
              <a:sym typeface="Bookman Old Style"/>
            </a:endParaRPr>
          </a:p>
        </p:txBody>
      </p:sp>
      <p:sp>
        <p:nvSpPr>
          <p:cNvPr id="621" name="Google Shape;621;p6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22" name="Google Shape;622;p6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23" name="Google Shape;623;p6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24" name="Google Shape;624;p67"/>
          <p:cNvSpPr txBox="1"/>
          <p:nvPr/>
        </p:nvSpPr>
        <p:spPr>
          <a:xfrm>
            <a:off x="755577" y="1196752"/>
            <a:ext cx="7704856" cy="3600986"/>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2400">
                <a:solidFill>
                  <a:srgbClr val="3E5D77"/>
                </a:solidFill>
                <a:latin typeface="Nunito"/>
                <a:ea typeface="Nunito"/>
                <a:cs typeface="Nunito"/>
                <a:sym typeface="Nunito"/>
              </a:rPr>
              <a:t>Requirements</a:t>
            </a:r>
            <a:r>
              <a:rPr b="1" lang="en-US" sz="2400">
                <a:solidFill>
                  <a:srgbClr val="638BAD"/>
                </a:solidFill>
                <a:latin typeface="Nunito"/>
                <a:ea typeface="Nunito"/>
                <a:cs typeface="Nunito"/>
                <a:sym typeface="Nunito"/>
              </a:rPr>
              <a:t> </a:t>
            </a:r>
            <a:r>
              <a:rPr b="1" lang="en-US" sz="2400">
                <a:solidFill>
                  <a:srgbClr val="3E5D77"/>
                </a:solidFill>
                <a:latin typeface="Nunito"/>
                <a:ea typeface="Nunito"/>
                <a:cs typeface="Nunito"/>
                <a:sym typeface="Nunito"/>
              </a:rPr>
              <a:t>Elicitation</a:t>
            </a:r>
            <a:endParaRPr/>
          </a:p>
          <a:p>
            <a:pPr indent="-457200" lvl="0" marL="457200" marR="0" rtl="0" algn="l">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During </a:t>
            </a:r>
            <a:r>
              <a:rPr b="1" lang="en-US" sz="2400">
                <a:solidFill>
                  <a:srgbClr val="3E5D77"/>
                </a:solidFill>
                <a:latin typeface="Nunito"/>
                <a:ea typeface="Nunito"/>
                <a:cs typeface="Nunito"/>
                <a:sym typeface="Nunito"/>
              </a:rPr>
              <a:t>requirements elicitation</a:t>
            </a: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client</a:t>
            </a:r>
            <a:r>
              <a:rPr b="1" lang="en-US" sz="2400">
                <a:solidFill>
                  <a:schemeClr val="dk1"/>
                </a:solidFill>
                <a:latin typeface="Nunito"/>
                <a:ea typeface="Nunito"/>
                <a:cs typeface="Nunito"/>
                <a:sym typeface="Nunito"/>
              </a:rPr>
              <a:t> and </a:t>
            </a:r>
            <a:r>
              <a:rPr b="1" lang="en-US" sz="2400">
                <a:solidFill>
                  <a:srgbClr val="3E5D77"/>
                </a:solidFill>
                <a:latin typeface="Nunito"/>
                <a:ea typeface="Nunito"/>
                <a:cs typeface="Nunito"/>
                <a:sym typeface="Nunito"/>
              </a:rPr>
              <a:t>developers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define </a:t>
            </a:r>
            <a:r>
              <a:rPr b="1" lang="en-US" sz="2400">
                <a:solidFill>
                  <a:srgbClr val="C00000"/>
                </a:solidFill>
                <a:latin typeface="Nunito"/>
                <a:ea typeface="Nunito"/>
                <a:cs typeface="Nunito"/>
                <a:sym typeface="Nunito"/>
              </a:rPr>
              <a:t>the purpose of the system</a:t>
            </a: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result of this activity </a:t>
            </a:r>
            <a:r>
              <a:rPr b="1" lang="en-US" sz="2400">
                <a:solidFill>
                  <a:srgbClr val="7D8524"/>
                </a:solidFill>
                <a:latin typeface="Nunito"/>
                <a:ea typeface="Nunito"/>
                <a:cs typeface="Nunito"/>
                <a:sym typeface="Nunito"/>
              </a:rPr>
              <a:t>is a</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description of the system in terms of actors and use cases. Actors represent the external entities that interact with the system. </a:t>
            </a:r>
            <a:endParaRPr b="1" sz="2400">
              <a:solidFill>
                <a:srgbClr val="C00000"/>
              </a:solidFill>
              <a:latin typeface="Nunito"/>
              <a:ea typeface="Nunito"/>
              <a:cs typeface="Nunito"/>
              <a:sym typeface="Nunito"/>
            </a:endParaRPr>
          </a:p>
          <a:p>
            <a:pPr indent="-342900" lvl="0" marL="457200" marR="0" rtl="0" algn="l">
              <a:spcBef>
                <a:spcPts val="0"/>
              </a:spcBef>
              <a:spcAft>
                <a:spcPts val="0"/>
              </a:spcAft>
              <a:buClr>
                <a:schemeClr val="dk1"/>
              </a:buClr>
              <a:buSzPts val="1800"/>
              <a:buFont typeface="Arial"/>
              <a:buNone/>
            </a:pPr>
            <a:r>
              <a:t/>
            </a:r>
            <a:endParaRPr b="1" sz="1800">
              <a:solidFill>
                <a:schemeClr val="dk1"/>
              </a:solidFill>
              <a:latin typeface="Bookman Old Style"/>
              <a:ea typeface="Bookman Old Style"/>
              <a:cs typeface="Bookman Old Style"/>
              <a:sym typeface="Bookman Old Style"/>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68"/>
          <p:cNvSpPr txBox="1"/>
          <p:nvPr>
            <p:ph type="title"/>
          </p:nvPr>
        </p:nvSpPr>
        <p:spPr>
          <a:xfrm>
            <a:off x="72008" y="332656"/>
            <a:ext cx="9036496"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800"/>
              <a:buFont typeface="Bookman Old Style"/>
              <a:buNone/>
            </a:pPr>
            <a:r>
              <a:rPr b="1" i="0" lang="en-US" sz="2800" u="none" cap="none" strike="noStrike">
                <a:solidFill>
                  <a:schemeClr val="dk2"/>
                </a:solidFill>
                <a:latin typeface="Bookman Old Style"/>
                <a:ea typeface="Bookman Old Style"/>
                <a:cs typeface="Bookman Old Style"/>
                <a:sym typeface="Bookman Old Style"/>
              </a:rPr>
              <a:t>Software Engineering Development Activities_3</a:t>
            </a:r>
            <a:endParaRPr b="1" i="0" sz="2800" u="none" cap="none" strike="noStrike">
              <a:solidFill>
                <a:schemeClr val="dk2"/>
              </a:solidFill>
              <a:latin typeface="Bookman Old Style"/>
              <a:ea typeface="Bookman Old Style"/>
              <a:cs typeface="Bookman Old Style"/>
              <a:sym typeface="Bookman Old Style"/>
            </a:endParaRPr>
          </a:p>
        </p:txBody>
      </p:sp>
      <p:sp>
        <p:nvSpPr>
          <p:cNvPr id="630" name="Google Shape;630;p6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31" name="Google Shape;631;p6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SE Development Activity.png" id="632" name="Google Shape;632;p68"/>
          <p:cNvPicPr preferRelativeResize="0"/>
          <p:nvPr/>
        </p:nvPicPr>
        <p:blipFill rotWithShape="1">
          <a:blip r:embed="rId3">
            <a:alphaModFix/>
          </a:blip>
          <a:srcRect b="0" l="0" r="0" t="0"/>
          <a:stretch/>
        </p:blipFill>
        <p:spPr>
          <a:xfrm>
            <a:off x="2267744" y="908719"/>
            <a:ext cx="4752528" cy="5958753"/>
          </a:xfrm>
          <a:prstGeom prst="rect">
            <a:avLst/>
          </a:prstGeom>
          <a:noFill/>
          <a:ln>
            <a:noFill/>
          </a:ln>
        </p:spPr>
      </p:pic>
      <p:sp>
        <p:nvSpPr>
          <p:cNvPr id="633" name="Google Shape;633;p68"/>
          <p:cNvSpPr txBox="1"/>
          <p:nvPr>
            <p:ph idx="10" type="dt"/>
          </p:nvPr>
        </p:nvSpPr>
        <p:spPr>
          <a:xfrm>
            <a:off x="6819456"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69"/>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Activities_4</a:t>
            </a:r>
            <a:endParaRPr b="1" i="0" sz="2400" u="none" cap="none" strike="noStrike">
              <a:solidFill>
                <a:schemeClr val="dk2"/>
              </a:solidFill>
              <a:latin typeface="Bookman Old Style"/>
              <a:ea typeface="Bookman Old Style"/>
              <a:cs typeface="Bookman Old Style"/>
              <a:sym typeface="Bookman Old Style"/>
            </a:endParaRPr>
          </a:p>
        </p:txBody>
      </p:sp>
      <p:sp>
        <p:nvSpPr>
          <p:cNvPr id="639" name="Google Shape;639;p6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40" name="Google Shape;640;p6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41" name="Google Shape;641;p6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UC_PT.png" id="642" name="Google Shape;642;p69"/>
          <p:cNvPicPr preferRelativeResize="0"/>
          <p:nvPr/>
        </p:nvPicPr>
        <p:blipFill rotWithShape="1">
          <a:blip r:embed="rId3">
            <a:alphaModFix/>
          </a:blip>
          <a:srcRect b="0" l="0" r="0" t="0"/>
          <a:stretch/>
        </p:blipFill>
        <p:spPr>
          <a:xfrm>
            <a:off x="427594" y="1340768"/>
            <a:ext cx="8104846" cy="439248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7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Software Engineering Development Activities_5</a:t>
            </a:r>
            <a:endParaRPr b="1" i="0" sz="2520" u="none" cap="none" strike="noStrike">
              <a:solidFill>
                <a:schemeClr val="dk2"/>
              </a:solidFill>
              <a:latin typeface="Bookman Old Style"/>
              <a:ea typeface="Bookman Old Style"/>
              <a:cs typeface="Bookman Old Style"/>
              <a:sym typeface="Bookman Old Style"/>
            </a:endParaRPr>
          </a:p>
        </p:txBody>
      </p:sp>
      <p:sp>
        <p:nvSpPr>
          <p:cNvPr id="648" name="Google Shape;648;p7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49" name="Google Shape;649;p7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50" name="Google Shape;650;p7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51" name="Google Shape;651;p70"/>
          <p:cNvSpPr txBox="1"/>
          <p:nvPr/>
        </p:nvSpPr>
        <p:spPr>
          <a:xfrm>
            <a:off x="755577" y="1196752"/>
            <a:ext cx="7704856" cy="5262979"/>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2400">
                <a:solidFill>
                  <a:srgbClr val="3E5D77"/>
                </a:solidFill>
                <a:latin typeface="Nunito"/>
                <a:ea typeface="Nunito"/>
                <a:cs typeface="Nunito"/>
                <a:sym typeface="Nunito"/>
              </a:rPr>
              <a:t>Analysis</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7D8524"/>
              </a:buClr>
              <a:buSzPts val="2400"/>
              <a:buFont typeface="Arial"/>
              <a:buChar char="•"/>
            </a:pPr>
            <a:r>
              <a:rPr b="1" i="0" lang="en-US" sz="2400" u="none" cap="none" strike="noStrike">
                <a:solidFill>
                  <a:srgbClr val="7D8524"/>
                </a:solidFill>
                <a:latin typeface="Nunito"/>
                <a:ea typeface="Nunito"/>
                <a:cs typeface="Nunito"/>
                <a:sym typeface="Nunito"/>
              </a:rPr>
              <a:t>aim to produce </a:t>
            </a:r>
            <a:r>
              <a:rPr b="1" i="0" lang="en-US" sz="2400" u="none" cap="none" strike="noStrike">
                <a:solidFill>
                  <a:srgbClr val="C00000"/>
                </a:solidFill>
                <a:latin typeface="Nunito"/>
                <a:ea typeface="Nunito"/>
                <a:cs typeface="Nunito"/>
                <a:sym typeface="Nunito"/>
              </a:rPr>
              <a:t>a model of the system that is correct, complete, consistent, and unambiguous</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1" marL="914400" marR="0" rtl="0" algn="just">
              <a:spcBef>
                <a:spcPts val="0"/>
              </a:spcBef>
              <a:spcAft>
                <a:spcPts val="0"/>
              </a:spcAft>
              <a:buClr>
                <a:srgbClr val="7D8524"/>
              </a:buClr>
              <a:buSzPts val="2400"/>
              <a:buFont typeface="Arial"/>
              <a:buChar char="•"/>
            </a:pPr>
            <a:r>
              <a:rPr b="1" i="0" lang="en-US" sz="2400" u="none" cap="none" strike="noStrike">
                <a:solidFill>
                  <a:srgbClr val="7D8524"/>
                </a:solidFill>
                <a:latin typeface="Nunito"/>
                <a:ea typeface="Nunito"/>
                <a:cs typeface="Nunito"/>
                <a:sym typeface="Nunito"/>
              </a:rPr>
              <a:t>transform the use cases produced during requirements elicitation </a:t>
            </a:r>
            <a:r>
              <a:rPr b="1" i="0" lang="en-US" sz="2400" u="none" cap="none" strike="noStrike">
                <a:solidFill>
                  <a:srgbClr val="C00000"/>
                </a:solidFill>
                <a:latin typeface="Nunito"/>
                <a:ea typeface="Nunito"/>
                <a:cs typeface="Nunito"/>
                <a:sym typeface="Nunito"/>
              </a:rPr>
              <a:t>into an object model that completely describes the system</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1" marL="914400" marR="0" rtl="0" algn="just">
              <a:spcBef>
                <a:spcPts val="0"/>
              </a:spcBef>
              <a:spcAft>
                <a:spcPts val="0"/>
              </a:spcAft>
              <a:buClr>
                <a:srgbClr val="7D8524"/>
              </a:buClr>
              <a:buSzPts val="2400"/>
              <a:buFont typeface="Arial"/>
              <a:buChar char="•"/>
            </a:pPr>
            <a:r>
              <a:rPr b="1" i="0" lang="en-US" sz="2400" u="none" cap="none" strike="noStrike">
                <a:solidFill>
                  <a:srgbClr val="7D8524"/>
                </a:solidFill>
                <a:latin typeface="Nunito"/>
                <a:ea typeface="Nunito"/>
                <a:cs typeface="Nunito"/>
                <a:sym typeface="Nunito"/>
              </a:rPr>
              <a:t>discover ambiguities and inconsistencies </a:t>
            </a:r>
            <a:r>
              <a:rPr b="1" i="0" lang="en-US" sz="2400" u="none" cap="none" strike="noStrike">
                <a:solidFill>
                  <a:srgbClr val="C00000"/>
                </a:solidFill>
                <a:latin typeface="Nunito"/>
                <a:ea typeface="Nunito"/>
                <a:cs typeface="Nunito"/>
                <a:sym typeface="Nunito"/>
              </a:rPr>
              <a:t>in the use case model that they resolve with the client</a:t>
            </a:r>
            <a:r>
              <a:rPr b="1" i="0" lang="en-US" sz="2400" u="none" cap="none" strike="noStrike">
                <a:solidFill>
                  <a:schemeClr val="dk1"/>
                </a:solidFill>
                <a:latin typeface="Nunito"/>
                <a:ea typeface="Nunito"/>
                <a:cs typeface="Nunito"/>
                <a:sym typeface="Nunito"/>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7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Software Engineering Development Activities_6</a:t>
            </a:r>
            <a:endParaRPr b="1" i="0" sz="2520" u="none" cap="none" strike="noStrike">
              <a:solidFill>
                <a:schemeClr val="dk2"/>
              </a:solidFill>
              <a:latin typeface="Bookman Old Style"/>
              <a:ea typeface="Bookman Old Style"/>
              <a:cs typeface="Bookman Old Style"/>
              <a:sym typeface="Bookman Old Style"/>
            </a:endParaRPr>
          </a:p>
        </p:txBody>
      </p:sp>
      <p:sp>
        <p:nvSpPr>
          <p:cNvPr id="657" name="Google Shape;657;p7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58" name="Google Shape;658;p7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59" name="Google Shape;659;p7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60" name="Google Shape;660;p71"/>
          <p:cNvSpPr txBox="1"/>
          <p:nvPr/>
        </p:nvSpPr>
        <p:spPr>
          <a:xfrm>
            <a:off x="755577" y="1196752"/>
            <a:ext cx="7704856" cy="3323987"/>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2400">
                <a:solidFill>
                  <a:srgbClr val="3E5D77"/>
                </a:solidFill>
                <a:latin typeface="Nunito"/>
                <a:ea typeface="Nunito"/>
                <a:cs typeface="Nunito"/>
                <a:sym typeface="Nunito"/>
              </a:rPr>
              <a:t>Analysis</a:t>
            </a:r>
            <a:endParaRPr/>
          </a:p>
          <a:p>
            <a:pPr indent="-457200" lvl="0" marL="457200" marR="0" rtl="0" algn="l">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result</a:t>
            </a:r>
            <a:r>
              <a:rPr b="1" lang="en-US" sz="2400">
                <a:solidFill>
                  <a:schemeClr val="dk1"/>
                </a:solidFill>
                <a:latin typeface="Nunito"/>
                <a:ea typeface="Nunito"/>
                <a:cs typeface="Nunito"/>
                <a:sym typeface="Nunito"/>
              </a:rPr>
              <a:t> of </a:t>
            </a:r>
            <a:r>
              <a:rPr b="1" lang="en-US" sz="2400">
                <a:solidFill>
                  <a:srgbClr val="3E5D77"/>
                </a:solidFill>
                <a:latin typeface="Nunito"/>
                <a:ea typeface="Nunito"/>
                <a:cs typeface="Nunito"/>
                <a:sym typeface="Nunito"/>
              </a:rPr>
              <a:t>analysis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system model annotated with attributes, operations, and associations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system model </a:t>
            </a:r>
            <a:r>
              <a:rPr b="1" lang="en-US" sz="2400">
                <a:solidFill>
                  <a:schemeClr val="dk1"/>
                </a:solidFill>
                <a:latin typeface="Nunito"/>
                <a:ea typeface="Nunito"/>
                <a:cs typeface="Nunito"/>
                <a:sym typeface="Nunito"/>
              </a:rPr>
              <a:t>can be </a:t>
            </a:r>
            <a:r>
              <a:rPr b="1" lang="en-US" sz="2400">
                <a:solidFill>
                  <a:srgbClr val="7D8524"/>
                </a:solidFill>
                <a:latin typeface="Nunito"/>
                <a:ea typeface="Nunito"/>
                <a:cs typeface="Nunito"/>
                <a:sym typeface="Nunito"/>
              </a:rPr>
              <a:t>described</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in terms of its structure and its dynamic interoperation</a:t>
            </a:r>
            <a:r>
              <a:rPr b="1" lang="en-US" sz="2400">
                <a:solidFill>
                  <a:schemeClr val="dk1"/>
                </a:solidFill>
                <a:latin typeface="Nunito"/>
                <a:ea typeface="Nunito"/>
                <a:cs typeface="Nunito"/>
                <a:sym typeface="Nunito"/>
              </a:rPr>
              <a:t>.  </a:t>
            </a:r>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72"/>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Activities_7</a:t>
            </a:r>
            <a:endParaRPr b="1" i="0" sz="2400" u="none" cap="none" strike="noStrike">
              <a:solidFill>
                <a:schemeClr val="dk2"/>
              </a:solidFill>
              <a:latin typeface="Bookman Old Style"/>
              <a:ea typeface="Bookman Old Style"/>
              <a:cs typeface="Bookman Old Style"/>
              <a:sym typeface="Bookman Old Style"/>
            </a:endParaRPr>
          </a:p>
        </p:txBody>
      </p:sp>
      <p:sp>
        <p:nvSpPr>
          <p:cNvPr id="666" name="Google Shape;666;p7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67" name="Google Shape;667;p7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68" name="Google Shape;668;p7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UML_SD_TD.png" id="669" name="Google Shape;669;p72"/>
          <p:cNvPicPr preferRelativeResize="0"/>
          <p:nvPr/>
        </p:nvPicPr>
        <p:blipFill rotWithShape="1">
          <a:blip r:embed="rId3">
            <a:alphaModFix/>
          </a:blip>
          <a:srcRect b="0" l="0" r="0" t="0"/>
          <a:stretch/>
        </p:blipFill>
        <p:spPr>
          <a:xfrm>
            <a:off x="617803" y="1195866"/>
            <a:ext cx="7698613" cy="4681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467544" y="260648"/>
            <a:ext cx="8229600" cy="6537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The costs of software errors_2</a:t>
            </a:r>
            <a:endParaRPr b="1" i="0" sz="3200" u="none" cap="none" strike="noStrike">
              <a:solidFill>
                <a:schemeClr val="dk2"/>
              </a:solidFill>
              <a:latin typeface="Bookman Old Style"/>
              <a:ea typeface="Bookman Old Style"/>
              <a:cs typeface="Bookman Old Style"/>
              <a:sym typeface="Bookman Old Style"/>
            </a:endParaRPr>
          </a:p>
        </p:txBody>
      </p:sp>
      <p:sp>
        <p:nvSpPr>
          <p:cNvPr id="171" name="Google Shape;171;p1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72" name="Google Shape;172;p1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73" name="Google Shape;173;p1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COSE_2.png" id="174" name="Google Shape;174;p19"/>
          <p:cNvPicPr preferRelativeResize="0"/>
          <p:nvPr/>
        </p:nvPicPr>
        <p:blipFill rotWithShape="1">
          <a:blip r:embed="rId3">
            <a:alphaModFix/>
          </a:blip>
          <a:srcRect b="0" l="0" r="0" t="0"/>
          <a:stretch/>
        </p:blipFill>
        <p:spPr>
          <a:xfrm>
            <a:off x="2362008" y="1177193"/>
            <a:ext cx="4419983" cy="506011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73"/>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Activities_8</a:t>
            </a:r>
            <a:endParaRPr b="1" i="0" sz="2400" u="none" cap="none" strike="noStrike">
              <a:solidFill>
                <a:schemeClr val="dk2"/>
              </a:solidFill>
              <a:latin typeface="Bookman Old Style"/>
              <a:ea typeface="Bookman Old Style"/>
              <a:cs typeface="Bookman Old Style"/>
              <a:sym typeface="Bookman Old Style"/>
            </a:endParaRPr>
          </a:p>
        </p:txBody>
      </p:sp>
      <p:sp>
        <p:nvSpPr>
          <p:cNvPr id="675" name="Google Shape;675;p7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76" name="Google Shape;676;p7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77" name="Google Shape;677;p7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CD_TD.png" id="678" name="Google Shape;678;p73"/>
          <p:cNvPicPr preferRelativeResize="0"/>
          <p:nvPr/>
        </p:nvPicPr>
        <p:blipFill rotWithShape="1">
          <a:blip r:embed="rId3">
            <a:alphaModFix/>
          </a:blip>
          <a:srcRect b="0" l="0" r="0" t="0"/>
          <a:stretch/>
        </p:blipFill>
        <p:spPr>
          <a:xfrm>
            <a:off x="683568" y="1772816"/>
            <a:ext cx="7734379" cy="349953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74"/>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Activities_9</a:t>
            </a:r>
            <a:endParaRPr b="1" i="0" sz="2400" u="none" cap="none" strike="noStrike">
              <a:solidFill>
                <a:schemeClr val="dk2"/>
              </a:solidFill>
              <a:latin typeface="Bookman Old Style"/>
              <a:ea typeface="Bookman Old Style"/>
              <a:cs typeface="Bookman Old Style"/>
              <a:sym typeface="Bookman Old Style"/>
            </a:endParaRPr>
          </a:p>
        </p:txBody>
      </p:sp>
      <p:sp>
        <p:nvSpPr>
          <p:cNvPr id="684" name="Google Shape;684;p7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85" name="Google Shape;685;p7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86" name="Google Shape;686;p7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87" name="Google Shape;687;p74"/>
          <p:cNvSpPr txBox="1"/>
          <p:nvPr/>
        </p:nvSpPr>
        <p:spPr>
          <a:xfrm>
            <a:off x="755576" y="1231007"/>
            <a:ext cx="7920880" cy="4524315"/>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System Design</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define</a:t>
            </a:r>
            <a:r>
              <a:rPr b="1" i="0" lang="en-US" sz="2400" u="none" cap="none" strike="noStrike">
                <a:solidFill>
                  <a:schemeClr val="dk1"/>
                </a:solidFill>
                <a:latin typeface="Nunito"/>
                <a:ea typeface="Nunito"/>
                <a:cs typeface="Nunito"/>
                <a:sym typeface="Nunito"/>
              </a:rPr>
              <a:t> the </a:t>
            </a:r>
            <a:r>
              <a:rPr b="1" i="0" lang="en-US" sz="2400" u="none" cap="none" strike="noStrike">
                <a:solidFill>
                  <a:srgbClr val="C00000"/>
                </a:solidFill>
                <a:latin typeface="Nunito"/>
                <a:ea typeface="Nunito"/>
                <a:cs typeface="Nunito"/>
                <a:sym typeface="Nunito"/>
              </a:rPr>
              <a:t>design goals of the project </a:t>
            </a:r>
            <a:r>
              <a:rPr b="1" i="0" lang="en-US" sz="2400" u="none" cap="none" strike="noStrike">
                <a:solidFill>
                  <a:schemeClr val="dk1"/>
                </a:solidFill>
                <a:latin typeface="Nunito"/>
                <a:ea typeface="Nunito"/>
                <a:cs typeface="Nunito"/>
                <a:sym typeface="Nunito"/>
              </a:rPr>
              <a:t>and </a:t>
            </a:r>
            <a:r>
              <a:rPr b="1" i="0" lang="en-US" sz="2400" u="none" cap="none" strike="noStrike">
                <a:solidFill>
                  <a:srgbClr val="7D8524"/>
                </a:solidFill>
                <a:latin typeface="Nunito"/>
                <a:ea typeface="Nunito"/>
                <a:cs typeface="Nunito"/>
                <a:sym typeface="Nunito"/>
              </a:rPr>
              <a:t>decompose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system into smaller subsystems that can be realized by individual teams</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select strategies for building </a:t>
            </a: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system</a:t>
            </a:r>
            <a:r>
              <a:rPr b="1" i="0" lang="en-US" sz="2400" u="none" cap="none" strike="noStrike">
                <a:solidFill>
                  <a:schemeClr val="dk1"/>
                </a:solidFill>
                <a:latin typeface="Nunito"/>
                <a:ea typeface="Nunito"/>
                <a:cs typeface="Nunito"/>
                <a:sym typeface="Nunito"/>
              </a:rPr>
              <a:t>, such as the </a:t>
            </a:r>
            <a:r>
              <a:rPr b="1" i="0" lang="en-US" sz="2400" u="none" cap="none" strike="noStrike">
                <a:solidFill>
                  <a:srgbClr val="C00000"/>
                </a:solidFill>
                <a:latin typeface="Nunito"/>
                <a:ea typeface="Nunito"/>
                <a:cs typeface="Nunito"/>
                <a:sym typeface="Nunito"/>
              </a:rPr>
              <a:t>hardware/software platform on which the system will run</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persistent data management strategy</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global control flow</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access control policy</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and the handling of boundary conditions</a:t>
            </a:r>
            <a:r>
              <a:rPr b="1" i="0" lang="en-US" sz="2400" u="none" cap="none" strike="noStrike">
                <a:solidFill>
                  <a:schemeClr val="dk1"/>
                </a:solidFill>
                <a:latin typeface="Nunito"/>
                <a:ea typeface="Nunito"/>
                <a:cs typeface="Nunito"/>
                <a:sym typeface="Nunito"/>
              </a:rPr>
              <a:t>. </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75"/>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Activities_10</a:t>
            </a:r>
            <a:endParaRPr b="1" i="0" sz="2400" u="none" cap="none" strike="noStrike">
              <a:solidFill>
                <a:schemeClr val="dk2"/>
              </a:solidFill>
              <a:latin typeface="Bookman Old Style"/>
              <a:ea typeface="Bookman Old Style"/>
              <a:cs typeface="Bookman Old Style"/>
              <a:sym typeface="Bookman Old Style"/>
            </a:endParaRPr>
          </a:p>
        </p:txBody>
      </p:sp>
      <p:sp>
        <p:nvSpPr>
          <p:cNvPr id="693" name="Google Shape;693;p7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94" name="Google Shape;694;p7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95" name="Google Shape;695;p7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96" name="Google Shape;696;p75"/>
          <p:cNvSpPr txBox="1"/>
          <p:nvPr/>
        </p:nvSpPr>
        <p:spPr>
          <a:xfrm>
            <a:off x="755576" y="1231007"/>
            <a:ext cx="7920880" cy="4154984"/>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System Design</a:t>
            </a:r>
            <a:endParaRPr/>
          </a:p>
          <a:p>
            <a:pPr indent="-457200" lvl="0" marL="457200" marR="0" rtl="0" algn="just">
              <a:spcBef>
                <a:spcPts val="0"/>
              </a:spcBef>
              <a:spcAft>
                <a:spcPts val="0"/>
              </a:spcAft>
              <a:buNone/>
            </a:pPr>
            <a:r>
              <a:t/>
            </a:r>
            <a:endParaRPr b="1" sz="2400">
              <a:solidFill>
                <a:srgbClr val="3E5D77"/>
              </a:solidFill>
              <a:latin typeface="Nunito"/>
              <a:ea typeface="Nunito"/>
              <a:cs typeface="Nunito"/>
              <a:sym typeface="Nunito"/>
            </a:endParaRPr>
          </a:p>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 clear </a:t>
            </a:r>
            <a:r>
              <a:rPr b="1" lang="en-US" sz="2400">
                <a:solidFill>
                  <a:srgbClr val="C00000"/>
                </a:solidFill>
                <a:latin typeface="Nunito"/>
                <a:ea typeface="Nunito"/>
                <a:cs typeface="Nunito"/>
                <a:sym typeface="Nunito"/>
              </a:rPr>
              <a:t>description of each of these strategies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 subsystem decomposition</a:t>
            </a:r>
            <a:r>
              <a:rPr b="1" lang="en-US" sz="2400">
                <a:solidFill>
                  <a:schemeClr val="dk1"/>
                </a:solidFill>
                <a:latin typeface="Nunito"/>
                <a:ea typeface="Nunito"/>
                <a:cs typeface="Nunito"/>
                <a:sym typeface="Nunito"/>
              </a:rPr>
              <a:t>, and </a:t>
            </a:r>
            <a:r>
              <a:rPr b="1" lang="en-US" sz="2400">
                <a:solidFill>
                  <a:srgbClr val="C00000"/>
                </a:solidFill>
                <a:latin typeface="Nunito"/>
                <a:ea typeface="Nunito"/>
                <a:cs typeface="Nunito"/>
                <a:sym typeface="Nunito"/>
              </a:rPr>
              <a:t>a deployment diagram representing the hardware/software mapping of the system</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Whereas both </a:t>
            </a:r>
            <a:r>
              <a:rPr b="1" lang="en-US" sz="2400">
                <a:solidFill>
                  <a:srgbClr val="3E5D77"/>
                </a:solidFill>
                <a:latin typeface="Nunito"/>
                <a:ea typeface="Nunito"/>
                <a:cs typeface="Nunito"/>
                <a:sym typeface="Nunito"/>
              </a:rPr>
              <a:t>analysis</a:t>
            </a:r>
            <a:r>
              <a:rPr b="1" lang="en-US" sz="2400">
                <a:solidFill>
                  <a:schemeClr val="dk1"/>
                </a:solidFill>
                <a:latin typeface="Nunito"/>
                <a:ea typeface="Nunito"/>
                <a:cs typeface="Nunito"/>
                <a:sym typeface="Nunito"/>
              </a:rPr>
              <a:t> and </a:t>
            </a:r>
            <a:r>
              <a:rPr b="1" lang="en-US" sz="2400">
                <a:solidFill>
                  <a:srgbClr val="3E5D77"/>
                </a:solidFill>
                <a:latin typeface="Nunito"/>
                <a:ea typeface="Nunito"/>
                <a:cs typeface="Nunito"/>
                <a:sym typeface="Nunito"/>
              </a:rPr>
              <a:t>system design </a:t>
            </a:r>
            <a:r>
              <a:rPr b="1" lang="en-US" sz="2400">
                <a:solidFill>
                  <a:srgbClr val="7D8524"/>
                </a:solidFill>
                <a:latin typeface="Nunito"/>
                <a:ea typeface="Nunito"/>
                <a:cs typeface="Nunito"/>
                <a:sym typeface="Nunito"/>
              </a:rPr>
              <a:t>produce</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models</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of the system under construction</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only analysis deals with entities that the client can understand</a:t>
            </a:r>
            <a:r>
              <a:rPr b="1" lang="en-US" sz="2400">
                <a:solidFill>
                  <a:schemeClr val="dk1"/>
                </a:solidFill>
                <a:latin typeface="Nunito"/>
                <a:ea typeface="Nunito"/>
                <a:cs typeface="Nunito"/>
                <a:sym typeface="Nunito"/>
              </a:rPr>
              <a:t>. </a:t>
            </a:r>
            <a:endParaRPr b="1" sz="2400">
              <a:solidFill>
                <a:schemeClr val="dk1"/>
              </a:solidFill>
              <a:latin typeface="Nunito"/>
              <a:ea typeface="Nunito"/>
              <a:cs typeface="Nunito"/>
              <a:sym typeface="Nuni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76"/>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Activities_11</a:t>
            </a:r>
            <a:endParaRPr b="1" i="0" sz="2400" u="none" cap="none" strike="noStrike">
              <a:solidFill>
                <a:schemeClr val="dk2"/>
              </a:solidFill>
              <a:latin typeface="Bookman Old Style"/>
              <a:ea typeface="Bookman Old Style"/>
              <a:cs typeface="Bookman Old Style"/>
              <a:sym typeface="Bookman Old Style"/>
            </a:endParaRPr>
          </a:p>
        </p:txBody>
      </p:sp>
      <p:sp>
        <p:nvSpPr>
          <p:cNvPr id="702" name="Google Shape;702;p7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03" name="Google Shape;703;p7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04" name="Google Shape;704;p7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SubsistDesc_TD.png" id="705" name="Google Shape;705;p76"/>
          <p:cNvPicPr preferRelativeResize="0"/>
          <p:nvPr/>
        </p:nvPicPr>
        <p:blipFill rotWithShape="1">
          <a:blip r:embed="rId3">
            <a:alphaModFix/>
          </a:blip>
          <a:srcRect b="0" l="0" r="0" t="0"/>
          <a:stretch/>
        </p:blipFill>
        <p:spPr>
          <a:xfrm>
            <a:off x="663668" y="1196752"/>
            <a:ext cx="7796764" cy="471026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77"/>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Activities_12</a:t>
            </a:r>
            <a:endParaRPr b="1" i="0" sz="2400" u="none" cap="none" strike="noStrike">
              <a:solidFill>
                <a:schemeClr val="dk2"/>
              </a:solidFill>
              <a:latin typeface="Bookman Old Style"/>
              <a:ea typeface="Bookman Old Style"/>
              <a:cs typeface="Bookman Old Style"/>
              <a:sym typeface="Bookman Old Style"/>
            </a:endParaRPr>
          </a:p>
        </p:txBody>
      </p:sp>
      <p:sp>
        <p:nvSpPr>
          <p:cNvPr id="711" name="Google Shape;711;p7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12" name="Google Shape;712;p7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13" name="Google Shape;713;p7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14" name="Google Shape;714;p77"/>
          <p:cNvSpPr txBox="1"/>
          <p:nvPr/>
        </p:nvSpPr>
        <p:spPr>
          <a:xfrm>
            <a:off x="755576" y="1124744"/>
            <a:ext cx="7920880"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Object Design</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define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solution domain objects to bridge the gap between the analysis model and the hardware/software platform defined during system design</a:t>
            </a:r>
            <a:r>
              <a:rPr b="1" lang="en-US" sz="2400">
                <a:solidFill>
                  <a:schemeClr val="dk1"/>
                </a:solidFill>
                <a:latin typeface="Nunito"/>
                <a:ea typeface="Nunito"/>
                <a:cs typeface="Nunito"/>
                <a:sym typeface="Nunito"/>
              </a:rPr>
              <a:t>.  This includes:</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precisely describing </a:t>
            </a:r>
            <a:r>
              <a:rPr b="1" i="0" lang="en-US" sz="2400" u="none" cap="none" strike="noStrike">
                <a:solidFill>
                  <a:srgbClr val="C00000"/>
                </a:solidFill>
                <a:latin typeface="Nunito"/>
                <a:ea typeface="Nunito"/>
                <a:cs typeface="Nunito"/>
                <a:sym typeface="Nunito"/>
              </a:rPr>
              <a:t>object and subsystem interfaces</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selecting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off-the-shelf components</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restructuring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object model to attain design goals such as extensibility or understandability</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optimizing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object model for performance</a:t>
            </a:r>
            <a:r>
              <a:rPr b="1" i="0" lang="en-US" sz="2400" u="none" cap="none" strike="noStrike">
                <a:solidFill>
                  <a:schemeClr val="dk1"/>
                </a:solidFill>
                <a:latin typeface="Nunito"/>
                <a:ea typeface="Nunito"/>
                <a:cs typeface="Nunito"/>
                <a:sym typeface="Nunito"/>
              </a:rPr>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78"/>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Activities_13</a:t>
            </a:r>
            <a:endParaRPr b="1" i="0" sz="2400" u="none" cap="none" strike="noStrike">
              <a:solidFill>
                <a:schemeClr val="dk2"/>
              </a:solidFill>
              <a:latin typeface="Bookman Old Style"/>
              <a:ea typeface="Bookman Old Style"/>
              <a:cs typeface="Bookman Old Style"/>
              <a:sym typeface="Bookman Old Style"/>
            </a:endParaRPr>
          </a:p>
        </p:txBody>
      </p:sp>
      <p:sp>
        <p:nvSpPr>
          <p:cNvPr id="720" name="Google Shape;720;p7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21" name="Google Shape;721;p7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22" name="Google Shape;722;p7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23" name="Google Shape;723;p78"/>
          <p:cNvSpPr txBox="1"/>
          <p:nvPr/>
        </p:nvSpPr>
        <p:spPr>
          <a:xfrm>
            <a:off x="755576" y="1124744"/>
            <a:ext cx="7920880"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result</a:t>
            </a:r>
            <a:r>
              <a:rPr b="1" lang="en-US" sz="2400">
                <a:solidFill>
                  <a:schemeClr val="dk1"/>
                </a:solidFill>
                <a:latin typeface="Nunito"/>
                <a:ea typeface="Nunito"/>
                <a:cs typeface="Nunito"/>
                <a:sym typeface="Nunito"/>
              </a:rPr>
              <a:t> of the </a:t>
            </a:r>
            <a:r>
              <a:rPr b="1" lang="en-US" sz="2400">
                <a:solidFill>
                  <a:srgbClr val="7D8524"/>
                </a:solidFill>
                <a:latin typeface="Nunito"/>
                <a:ea typeface="Nunito"/>
                <a:cs typeface="Nunito"/>
                <a:sym typeface="Nunito"/>
              </a:rPr>
              <a:t>object design activity </a:t>
            </a:r>
            <a:r>
              <a:rPr b="1" lang="en-US" sz="2400">
                <a:solidFill>
                  <a:schemeClr val="dk1"/>
                </a:solidFill>
                <a:latin typeface="Nunito"/>
                <a:ea typeface="Nunito"/>
                <a:cs typeface="Nunito"/>
                <a:sym typeface="Nunito"/>
              </a:rPr>
              <a:t>is a </a:t>
            </a:r>
            <a:r>
              <a:rPr b="1" lang="en-US" sz="2400">
                <a:solidFill>
                  <a:srgbClr val="C00000"/>
                </a:solidFill>
                <a:latin typeface="Nunito"/>
                <a:ea typeface="Nunito"/>
                <a:cs typeface="Nunito"/>
                <a:sym typeface="Nunito"/>
              </a:rPr>
              <a:t>detailed object model annotated with constraints and precise descriptions for each element</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Implementation</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translate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the solution domain model into source code</a:t>
            </a:r>
            <a:r>
              <a:rPr b="1" lang="en-US" sz="2400">
                <a:solidFill>
                  <a:schemeClr val="dk1"/>
                </a:solidFill>
                <a:latin typeface="Nunito"/>
                <a:ea typeface="Nunito"/>
                <a:cs typeface="Nunito"/>
                <a:sym typeface="Nunito"/>
              </a:rPr>
              <a:t>.  This </a:t>
            </a:r>
            <a:r>
              <a:rPr b="1" lang="en-US" sz="2400">
                <a:solidFill>
                  <a:srgbClr val="7D8524"/>
                </a:solidFill>
                <a:latin typeface="Nunito"/>
                <a:ea typeface="Nunito"/>
                <a:cs typeface="Nunito"/>
                <a:sym typeface="Nunito"/>
              </a:rPr>
              <a:t>includes </a:t>
            </a:r>
            <a:r>
              <a:rPr b="1" lang="en-US" sz="2400">
                <a:solidFill>
                  <a:srgbClr val="C00000"/>
                </a:solidFill>
                <a:latin typeface="Nunito"/>
                <a:ea typeface="Nunito"/>
                <a:cs typeface="Nunito"/>
                <a:sym typeface="Nunito"/>
              </a:rPr>
              <a:t>implementing the attributes and methods of each object and integrating all the objects such that they function as a single system</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spans the gap </a:t>
            </a:r>
            <a:r>
              <a:rPr b="1" lang="en-US" sz="2400">
                <a:solidFill>
                  <a:srgbClr val="C00000"/>
                </a:solidFill>
                <a:latin typeface="Nunito"/>
                <a:ea typeface="Nunito"/>
                <a:cs typeface="Nunito"/>
                <a:sym typeface="Nunito"/>
              </a:rPr>
              <a:t>between the detailed object design model and a complete set of source code files that can be compiled</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79"/>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Activities_14</a:t>
            </a:r>
            <a:endParaRPr b="1" i="0" sz="2400" u="none" cap="none" strike="noStrike">
              <a:solidFill>
                <a:schemeClr val="dk2"/>
              </a:solidFill>
              <a:latin typeface="Bookman Old Style"/>
              <a:ea typeface="Bookman Old Style"/>
              <a:cs typeface="Bookman Old Style"/>
              <a:sym typeface="Bookman Old Style"/>
            </a:endParaRPr>
          </a:p>
        </p:txBody>
      </p:sp>
      <p:sp>
        <p:nvSpPr>
          <p:cNvPr id="729" name="Google Shape;729;p7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30" name="Google Shape;730;p7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31" name="Google Shape;731;p7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32" name="Google Shape;732;p79"/>
          <p:cNvSpPr/>
          <p:nvPr/>
        </p:nvSpPr>
        <p:spPr>
          <a:xfrm>
            <a:off x="827584" y="1196752"/>
            <a:ext cx="7488832" cy="4154984"/>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Testing</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 </a:t>
            </a:r>
            <a:r>
              <a:rPr b="1" lang="en-US" sz="2400">
                <a:solidFill>
                  <a:srgbClr val="7D8524"/>
                </a:solidFill>
                <a:latin typeface="Nunito"/>
                <a:ea typeface="Nunito"/>
                <a:cs typeface="Nunito"/>
                <a:sym typeface="Nunito"/>
              </a:rPr>
              <a:t>find differences </a:t>
            </a:r>
            <a:r>
              <a:rPr b="1" lang="en-US" sz="2400">
                <a:solidFill>
                  <a:srgbClr val="C00000"/>
                </a:solidFill>
                <a:latin typeface="Nunito"/>
                <a:ea typeface="Nunito"/>
                <a:cs typeface="Nunito"/>
                <a:sym typeface="Nunito"/>
              </a:rPr>
              <a:t>between the system and its models by executing the  system (or parts of it) with sample input data sets</a:t>
            </a:r>
            <a:r>
              <a:rPr b="1" lang="en-US" sz="2400">
                <a:solidFill>
                  <a:schemeClr val="dk1"/>
                </a:solidFill>
                <a:latin typeface="Nunito"/>
                <a:ea typeface="Nunito"/>
                <a:cs typeface="Nunito"/>
                <a:sym typeface="Nunito"/>
              </a:rPr>
              <a:t>. </a:t>
            </a:r>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unit testing</a:t>
            </a:r>
            <a:r>
              <a:rPr b="1" i="0" lang="en-US" sz="2400" u="none" cap="none" strike="noStrike">
                <a:solidFill>
                  <a:schemeClr val="dk1"/>
                </a:solidFill>
                <a:latin typeface="Nunito"/>
                <a:ea typeface="Nunito"/>
                <a:cs typeface="Nunito"/>
                <a:sym typeface="Nunito"/>
              </a:rPr>
              <a:t>, developers </a:t>
            </a:r>
            <a:r>
              <a:rPr b="1" i="0" lang="en-US" sz="2400" u="none" cap="none" strike="noStrike">
                <a:solidFill>
                  <a:srgbClr val="7D8524"/>
                </a:solidFill>
                <a:latin typeface="Nunito"/>
                <a:ea typeface="Nunito"/>
                <a:cs typeface="Nunito"/>
                <a:sym typeface="Nunito"/>
              </a:rPr>
              <a:t>compare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object design model with each object and subsystem</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integration testing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combinations of subsystems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integrated together and</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compared</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with the system design model</a:t>
            </a:r>
            <a:r>
              <a:rPr b="1" i="0" lang="en-US" sz="2400" u="none" cap="none" strike="noStrike">
                <a:solidFill>
                  <a:schemeClr val="dk1"/>
                </a:solidFill>
                <a:latin typeface="Nunito"/>
                <a:ea typeface="Nunito"/>
                <a:cs typeface="Nunito"/>
                <a:sym typeface="Nunito"/>
              </a:rPr>
              <a:t>.  </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80"/>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Activities_15</a:t>
            </a:r>
            <a:endParaRPr b="1" i="0" sz="2400" u="none" cap="none" strike="noStrike">
              <a:solidFill>
                <a:schemeClr val="dk2"/>
              </a:solidFill>
              <a:latin typeface="Bookman Old Style"/>
              <a:ea typeface="Bookman Old Style"/>
              <a:cs typeface="Bookman Old Style"/>
              <a:sym typeface="Bookman Old Style"/>
            </a:endParaRPr>
          </a:p>
        </p:txBody>
      </p:sp>
      <p:sp>
        <p:nvSpPr>
          <p:cNvPr id="738" name="Google Shape;738;p8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39" name="Google Shape;739;p8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40" name="Google Shape;740;p8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41" name="Google Shape;741;p80"/>
          <p:cNvSpPr/>
          <p:nvPr/>
        </p:nvSpPr>
        <p:spPr>
          <a:xfrm>
            <a:off x="827584" y="1196752"/>
            <a:ext cx="7488832" cy="378565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Testing</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system testing</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typical</a:t>
            </a:r>
            <a:r>
              <a:rPr b="1" lang="en-US" sz="2400">
                <a:solidFill>
                  <a:schemeClr val="dk1"/>
                </a:solidFill>
                <a:latin typeface="Nunito"/>
                <a:ea typeface="Nunito"/>
                <a:cs typeface="Nunito"/>
                <a:sym typeface="Nunito"/>
              </a:rPr>
              <a:t> and </a:t>
            </a:r>
            <a:r>
              <a:rPr b="1" lang="en-US" sz="2400">
                <a:solidFill>
                  <a:srgbClr val="C00000"/>
                </a:solidFill>
                <a:latin typeface="Nunito"/>
                <a:ea typeface="Nunito"/>
                <a:cs typeface="Nunito"/>
                <a:sym typeface="Nunito"/>
              </a:rPr>
              <a:t>exception cases </a:t>
            </a:r>
            <a:r>
              <a:rPr b="1" lang="en-US" sz="2400">
                <a:solidFill>
                  <a:srgbClr val="7D8524"/>
                </a:solidFill>
                <a:latin typeface="Nunito"/>
                <a:ea typeface="Nunito"/>
                <a:cs typeface="Nunito"/>
                <a:sym typeface="Nunito"/>
              </a:rPr>
              <a:t>are run </a:t>
            </a:r>
            <a:r>
              <a:rPr b="1" lang="en-US" sz="2400">
                <a:solidFill>
                  <a:srgbClr val="C00000"/>
                </a:solidFill>
                <a:latin typeface="Nunito"/>
                <a:ea typeface="Nunito"/>
                <a:cs typeface="Nunito"/>
                <a:sym typeface="Nunito"/>
              </a:rPr>
              <a:t>through the system</a:t>
            </a:r>
            <a:r>
              <a:rPr b="1" lang="en-US" sz="2400">
                <a:solidFill>
                  <a:schemeClr val="dk1"/>
                </a:solidFill>
                <a:latin typeface="Nunito"/>
                <a:ea typeface="Nunito"/>
                <a:cs typeface="Nunito"/>
                <a:sym typeface="Nunito"/>
              </a:rPr>
              <a:t> and </a:t>
            </a:r>
            <a:r>
              <a:rPr b="1" lang="en-US" sz="2400">
                <a:solidFill>
                  <a:srgbClr val="7D8524"/>
                </a:solidFill>
                <a:latin typeface="Nunito"/>
                <a:ea typeface="Nunito"/>
                <a:cs typeface="Nunito"/>
                <a:sym typeface="Nunito"/>
              </a:rPr>
              <a:t>compared</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with the requirements model</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goal of testing </a:t>
            </a:r>
            <a:r>
              <a:rPr b="1" lang="en-US" sz="2400">
                <a:solidFill>
                  <a:schemeClr val="dk1"/>
                </a:solidFill>
                <a:latin typeface="Nunito"/>
                <a:ea typeface="Nunito"/>
                <a:cs typeface="Nunito"/>
                <a:sym typeface="Nunito"/>
              </a:rPr>
              <a:t>is </a:t>
            </a:r>
            <a:r>
              <a:rPr b="1" lang="en-US" sz="2400">
                <a:solidFill>
                  <a:srgbClr val="7D8524"/>
                </a:solidFill>
                <a:latin typeface="Nunito"/>
                <a:ea typeface="Nunito"/>
                <a:cs typeface="Nunito"/>
                <a:sym typeface="Nunito"/>
              </a:rPr>
              <a:t>to discover </a:t>
            </a:r>
            <a:r>
              <a:rPr b="1" lang="en-US" sz="2400">
                <a:solidFill>
                  <a:srgbClr val="C00000"/>
                </a:solidFill>
                <a:latin typeface="Nunito"/>
                <a:ea typeface="Nunito"/>
                <a:cs typeface="Nunito"/>
                <a:sym typeface="Nunito"/>
              </a:rPr>
              <a:t>as many faults as possible such that they can be repaired before the delivery of the system</a:t>
            </a:r>
            <a:r>
              <a:rPr b="1" lang="en-US" sz="2400">
                <a:solidFill>
                  <a:schemeClr val="dk1"/>
                </a:solidFill>
                <a:latin typeface="Nunito"/>
                <a:ea typeface="Nunito"/>
                <a:cs typeface="Nunito"/>
                <a:sym typeface="Nunito"/>
              </a:rPr>
              <a:t>.  The planning of test phases occurs in parallel to the other development activities.</a:t>
            </a:r>
            <a:endParaRPr b="1" sz="2400">
              <a:solidFill>
                <a:schemeClr val="dk1"/>
              </a:solidFill>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81"/>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Managing Software Development</a:t>
            </a:r>
            <a:endParaRPr b="1" i="0" sz="3200" u="none" cap="none" strike="noStrike">
              <a:solidFill>
                <a:schemeClr val="dk2"/>
              </a:solidFill>
              <a:latin typeface="Bookman Old Style"/>
              <a:ea typeface="Bookman Old Style"/>
              <a:cs typeface="Bookman Old Style"/>
              <a:sym typeface="Bookman Old Style"/>
            </a:endParaRPr>
          </a:p>
        </p:txBody>
      </p:sp>
      <p:sp>
        <p:nvSpPr>
          <p:cNvPr id="747" name="Google Shape;747;p8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48" name="Google Shape;748;p8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49" name="Google Shape;749;p8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50" name="Google Shape;750;p81"/>
          <p:cNvSpPr/>
          <p:nvPr/>
        </p:nvSpPr>
        <p:spPr>
          <a:xfrm>
            <a:off x="827584" y="1124744"/>
            <a:ext cx="7488832"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Management activities </a:t>
            </a:r>
            <a:r>
              <a:rPr b="1" lang="en-US" sz="2400">
                <a:solidFill>
                  <a:srgbClr val="7D8524"/>
                </a:solidFill>
                <a:latin typeface="Nunito"/>
                <a:ea typeface="Nunito"/>
                <a:cs typeface="Nunito"/>
                <a:sym typeface="Nunito"/>
              </a:rPr>
              <a:t>focus on</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planning the project,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monitoring its status,</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tracking changes,</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coordinating resources</a:t>
            </a:r>
            <a:endParaRPr/>
          </a:p>
          <a:p>
            <a:pPr indent="-457200" lvl="1" marL="914400" marR="0" rtl="0" algn="just">
              <a:spcBef>
                <a:spcPts val="0"/>
              </a:spcBef>
              <a:spcAft>
                <a:spcPts val="0"/>
              </a:spcAft>
              <a:buNone/>
            </a:pPr>
            <a:r>
              <a:t/>
            </a:r>
            <a:endParaRPr b="1" i="0" sz="2400" u="none" cap="none" strike="noStrike">
              <a:solidFill>
                <a:srgbClr val="3E5D77"/>
              </a:solidFill>
              <a:latin typeface="Nunito"/>
              <a:ea typeface="Nunito"/>
              <a:cs typeface="Nunito"/>
              <a:sym typeface="Nunito"/>
            </a:endParaRPr>
          </a:p>
          <a:p>
            <a:pPr indent="4763" lvl="1" marL="452438" marR="0" rtl="0" algn="just">
              <a:spcBef>
                <a:spcPts val="0"/>
              </a:spcBef>
              <a:spcAft>
                <a:spcPts val="0"/>
              </a:spcAft>
              <a:buNone/>
            </a:pPr>
            <a:r>
              <a:rPr b="1" i="0" lang="en-US" sz="2400" u="none" cap="none" strike="noStrike">
                <a:solidFill>
                  <a:schemeClr val="dk1"/>
                </a:solidFill>
                <a:latin typeface="Nunito"/>
                <a:ea typeface="Nunito"/>
                <a:cs typeface="Nunito"/>
                <a:sym typeface="Nunito"/>
              </a:rPr>
              <a:t>such that a </a:t>
            </a:r>
            <a:r>
              <a:rPr b="1" i="0" lang="en-US" sz="2400" u="none" cap="none" strike="noStrike">
                <a:solidFill>
                  <a:srgbClr val="C00000"/>
                </a:solidFill>
                <a:latin typeface="Nunito"/>
                <a:ea typeface="Nunito"/>
                <a:cs typeface="Nunito"/>
                <a:sym typeface="Nunito"/>
              </a:rPr>
              <a:t>high-quality product is delivered on time and within budget</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Management activities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not only involve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managers, but also most of the other project participants as well</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82"/>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Managing Software Development_2</a:t>
            </a:r>
            <a:endParaRPr b="1" i="0" sz="3200" u="none" cap="none" strike="noStrike">
              <a:solidFill>
                <a:schemeClr val="dk2"/>
              </a:solidFill>
              <a:latin typeface="Bookman Old Style"/>
              <a:ea typeface="Bookman Old Style"/>
              <a:cs typeface="Bookman Old Style"/>
              <a:sym typeface="Bookman Old Style"/>
            </a:endParaRPr>
          </a:p>
        </p:txBody>
      </p:sp>
      <p:sp>
        <p:nvSpPr>
          <p:cNvPr id="756" name="Google Shape;756;p8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57" name="Google Shape;757;p8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58" name="Google Shape;758;p8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59" name="Google Shape;759;p82"/>
          <p:cNvSpPr/>
          <p:nvPr/>
        </p:nvSpPr>
        <p:spPr>
          <a:xfrm>
            <a:off x="827584" y="1124744"/>
            <a:ext cx="7488832" cy="4062651"/>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Management activities </a:t>
            </a:r>
            <a:r>
              <a:rPr b="1" lang="en-US" sz="2400">
                <a:solidFill>
                  <a:srgbClr val="7D8524"/>
                </a:solidFill>
                <a:latin typeface="Nunito"/>
                <a:ea typeface="Nunito"/>
                <a:cs typeface="Nunito"/>
                <a:sym typeface="Nunito"/>
              </a:rPr>
              <a:t>include</a:t>
            </a:r>
            <a:r>
              <a:rPr b="1" lang="en-US" sz="2400">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Communication</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Rationale Management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Software Configuration Management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Project Management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Software Life Cycle</a:t>
            </a:r>
            <a:endParaRPr/>
          </a:p>
          <a:p>
            <a:pPr indent="-342900" lvl="1" marL="914400" marR="0" rtl="0" algn="just">
              <a:spcBef>
                <a:spcPts val="0"/>
              </a:spcBef>
              <a:spcAft>
                <a:spcPts val="0"/>
              </a:spcAft>
              <a:buClr>
                <a:schemeClr val="dk1"/>
              </a:buClr>
              <a:buSzPts val="1800"/>
              <a:buFont typeface="Arial"/>
              <a:buNone/>
            </a:pPr>
            <a:r>
              <a:t/>
            </a:r>
            <a:endParaRPr b="1" i="0" sz="1800" u="none" cap="none" strike="noStrike">
              <a:solidFill>
                <a:schemeClr val="dk1"/>
              </a:solidFill>
              <a:latin typeface="Bookman Old Style"/>
              <a:ea typeface="Bookman Old Style"/>
              <a:cs typeface="Bookman Old Style"/>
              <a:sym typeface="Bookman Old Style"/>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As </a:t>
            </a:r>
            <a:r>
              <a:rPr b="1" lang="en-US" sz="2400">
                <a:solidFill>
                  <a:srgbClr val="3E5D77"/>
                </a:solidFill>
                <a:latin typeface="Nunito"/>
                <a:ea typeface="Nunito"/>
                <a:cs typeface="Nunito"/>
                <a:sym typeface="Nunito"/>
              </a:rPr>
              <a:t>modern software engineering projects </a:t>
            </a:r>
            <a:r>
              <a:rPr b="1" lang="en-US" sz="2400">
                <a:solidFill>
                  <a:srgbClr val="7D8524"/>
                </a:solidFill>
                <a:latin typeface="Nunito"/>
                <a:ea typeface="Nunito"/>
                <a:cs typeface="Nunito"/>
                <a:sym typeface="Nunito"/>
              </a:rPr>
              <a:t>become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more change driven</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the distinction between construction activities and maintenance activities is blurred</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467544" y="260648"/>
            <a:ext cx="8229600" cy="6537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The costs of software errors_3</a:t>
            </a:r>
            <a:endParaRPr b="1" i="0" sz="3200" u="none" cap="none" strike="noStrike">
              <a:solidFill>
                <a:schemeClr val="dk2"/>
              </a:solidFill>
              <a:latin typeface="Bookman Old Style"/>
              <a:ea typeface="Bookman Old Style"/>
              <a:cs typeface="Bookman Old Style"/>
              <a:sym typeface="Bookman Old Style"/>
            </a:endParaRPr>
          </a:p>
        </p:txBody>
      </p:sp>
      <p:sp>
        <p:nvSpPr>
          <p:cNvPr id="180" name="Google Shape;180;p2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81" name="Google Shape;181;p2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82" name="Google Shape;182;p2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COSE_3.png" id="183" name="Google Shape;183;p20"/>
          <p:cNvPicPr preferRelativeResize="0"/>
          <p:nvPr/>
        </p:nvPicPr>
        <p:blipFill rotWithShape="1">
          <a:blip r:embed="rId3">
            <a:alphaModFix/>
          </a:blip>
          <a:srcRect b="0" l="0" r="0" t="0"/>
          <a:stretch/>
        </p:blipFill>
        <p:spPr>
          <a:xfrm>
            <a:off x="2316284" y="1706730"/>
            <a:ext cx="4511431" cy="3444539"/>
          </a:xfrm>
          <a:prstGeom prst="rect">
            <a:avLst/>
          </a:prstGeom>
          <a:noFill/>
          <a:ln>
            <a:noFill/>
          </a:ln>
        </p:spPr>
      </p:pic>
      <p:sp>
        <p:nvSpPr>
          <p:cNvPr id="184" name="Google Shape;184;p20"/>
          <p:cNvSpPr txBox="1"/>
          <p:nvPr/>
        </p:nvSpPr>
        <p:spPr>
          <a:xfrm>
            <a:off x="899592" y="5445224"/>
            <a:ext cx="770485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Arial Narrow"/>
                <a:ea typeface="Arial Narrow"/>
                <a:cs typeface="Arial Narrow"/>
                <a:sym typeface="Arial Narrow"/>
              </a:rPr>
              <a:t>http://www.codeguru.com/blog/category/programming/the-cost-of-bugs.html</a:t>
            </a:r>
            <a:endParaRPr sz="2000">
              <a:solidFill>
                <a:srgbClr val="C00000"/>
              </a:solidFill>
              <a:latin typeface="Arial Narrow"/>
              <a:ea typeface="Arial Narrow"/>
              <a:cs typeface="Arial Narrow"/>
              <a:sym typeface="Arial Narrow"/>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83"/>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Managing Software Development_3</a:t>
            </a:r>
            <a:endParaRPr b="1" i="0" sz="3200" u="none" cap="none" strike="noStrike">
              <a:solidFill>
                <a:schemeClr val="dk2"/>
              </a:solidFill>
              <a:latin typeface="Bookman Old Style"/>
              <a:ea typeface="Bookman Old Style"/>
              <a:cs typeface="Bookman Old Style"/>
              <a:sym typeface="Bookman Old Style"/>
            </a:endParaRPr>
          </a:p>
        </p:txBody>
      </p:sp>
      <p:sp>
        <p:nvSpPr>
          <p:cNvPr id="765" name="Google Shape;765;p8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66" name="Google Shape;766;p8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67" name="Google Shape;767;p8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68" name="Google Shape;768;p83"/>
          <p:cNvSpPr/>
          <p:nvPr/>
        </p:nvSpPr>
        <p:spPr>
          <a:xfrm>
            <a:off x="827584" y="980728"/>
            <a:ext cx="7488832" cy="5447645"/>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50000"/>
              </a:lnSpc>
              <a:spcBef>
                <a:spcPts val="0"/>
              </a:spcBef>
              <a:spcAft>
                <a:spcPts val="0"/>
              </a:spcAft>
              <a:buNone/>
            </a:pPr>
            <a:r>
              <a:rPr b="1" lang="en-US" sz="2400">
                <a:solidFill>
                  <a:srgbClr val="3E5D77"/>
                </a:solidFill>
                <a:latin typeface="Nunito"/>
                <a:ea typeface="Nunito"/>
                <a:cs typeface="Nunito"/>
                <a:sym typeface="Nunito"/>
              </a:rPr>
              <a:t>Communication</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is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the most critical and time-consuming activity in software engineering</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Misunderstandings and omissions often lead to faults and delays that are expensive to correct later in the development</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includes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the</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exchange</a:t>
            </a:r>
            <a:r>
              <a:rPr b="1" lang="en-US" sz="2400">
                <a:solidFill>
                  <a:schemeClr val="dk1"/>
                </a:solidFill>
                <a:latin typeface="Nunito"/>
                <a:ea typeface="Nunito"/>
                <a:cs typeface="Nunito"/>
                <a:sym typeface="Nunito"/>
              </a:rPr>
              <a:t> of </a:t>
            </a:r>
            <a:r>
              <a:rPr b="1" lang="en-US" sz="2400">
                <a:solidFill>
                  <a:srgbClr val="C00000"/>
                </a:solidFill>
                <a:latin typeface="Nunito"/>
                <a:ea typeface="Nunito"/>
                <a:cs typeface="Nunito"/>
                <a:sym typeface="Nunito"/>
              </a:rPr>
              <a:t>models and documents about the system and its application domain, reporting the status of work products, providing feedback on the quality of work products, raising and negotiating issues, and communicating decisions</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8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References</a:t>
            </a:r>
            <a:endParaRPr b="1" i="0" sz="3200" u="none" cap="none" strike="noStrike">
              <a:solidFill>
                <a:schemeClr val="dk2"/>
              </a:solidFill>
              <a:latin typeface="Bookman Old Style"/>
              <a:ea typeface="Bookman Old Style"/>
              <a:cs typeface="Bookman Old Style"/>
              <a:sym typeface="Bookman Old Style"/>
            </a:endParaRPr>
          </a:p>
        </p:txBody>
      </p:sp>
      <p:sp>
        <p:nvSpPr>
          <p:cNvPr id="774" name="Google Shape;774;p84"/>
          <p:cNvSpPr txBox="1"/>
          <p:nvPr>
            <p:ph idx="4294967295" type="body"/>
          </p:nvPr>
        </p:nvSpPr>
        <p:spPr>
          <a:xfrm>
            <a:off x="899592" y="1219200"/>
            <a:ext cx="7416824" cy="5105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128"/>
              <a:buFont typeface="Noto Sans Symbols"/>
              <a:buChar char="▶"/>
            </a:pPr>
            <a:r>
              <a:rPr b="0" i="0" lang="en-US" sz="2800" u="none" cap="none" strike="noStrike">
                <a:solidFill>
                  <a:schemeClr val="dk1"/>
                </a:solidFill>
                <a:latin typeface="Arial Narrow"/>
                <a:ea typeface="Arial Narrow"/>
                <a:cs typeface="Arial Narrow"/>
                <a:sym typeface="Arial Narrow"/>
              </a:rPr>
              <a:t>Bernd Bruegge &amp; Allen H. Dutoit - Object-Oriented Software Engineering Using UML, Patterns, and Java – Third Edition – Prentice Hall 2010</a:t>
            </a:r>
            <a:r>
              <a:rPr b="0" i="0" lang="en-US" sz="2800" u="none" cap="none" strike="noStrike">
                <a:solidFill>
                  <a:schemeClr val="dk1"/>
                </a:solidFill>
                <a:latin typeface="Cabin"/>
                <a:ea typeface="Cabin"/>
                <a:cs typeface="Cabin"/>
                <a:sym typeface="Cabin"/>
              </a:rPr>
              <a:t>	</a:t>
            </a:r>
            <a:endParaRPr/>
          </a:p>
          <a:p>
            <a:pPr indent="-274320" lvl="0" marL="274320" marR="0" rtl="0" algn="l">
              <a:spcBef>
                <a:spcPts val="600"/>
              </a:spcBef>
              <a:spcAft>
                <a:spcPts val="0"/>
              </a:spcAft>
              <a:buClr>
                <a:schemeClr val="accent1"/>
              </a:buClr>
              <a:buSzPts val="2128"/>
              <a:buFont typeface="Noto Sans Symbols"/>
              <a:buChar char="▶"/>
            </a:pPr>
            <a:r>
              <a:rPr b="0" i="0" lang="en-US" sz="2800" u="none" cap="none" strike="noStrike">
                <a:solidFill>
                  <a:schemeClr val="dk1"/>
                </a:solidFill>
                <a:latin typeface="Arial Narrow"/>
                <a:ea typeface="Arial Narrow"/>
                <a:cs typeface="Arial Narrow"/>
                <a:sym typeface="Arial Narrow"/>
              </a:rPr>
              <a:t>Ian Sommerville – Software Engineering - Ninth Edition – Addison Wesley 2011</a:t>
            </a:r>
            <a:r>
              <a:rPr b="0" i="0" lang="en-US" sz="2800" u="none" cap="none" strike="noStrike">
                <a:solidFill>
                  <a:schemeClr val="dk1"/>
                </a:solidFill>
                <a:latin typeface="Cabin"/>
                <a:ea typeface="Cabin"/>
                <a:cs typeface="Cabin"/>
                <a:sym typeface="Cabin"/>
              </a:rPr>
              <a:t>	</a:t>
            </a:r>
            <a:endParaRPr/>
          </a:p>
          <a:p>
            <a:pPr indent="-274320" lvl="0" marL="274320" marR="0" rtl="0" algn="l">
              <a:spcBef>
                <a:spcPts val="600"/>
              </a:spcBef>
              <a:spcAft>
                <a:spcPts val="0"/>
              </a:spcAft>
              <a:buClr>
                <a:schemeClr val="accent1"/>
              </a:buClr>
              <a:buSzPts val="2128"/>
              <a:buFont typeface="Noto Sans Symbols"/>
              <a:buChar char="▶"/>
            </a:pPr>
            <a:r>
              <a:rPr b="0" i="0" lang="en-US" sz="2800" u="none" cap="none" strike="noStrike">
                <a:solidFill>
                  <a:schemeClr val="dk1"/>
                </a:solidFill>
                <a:latin typeface="Arial Narrow"/>
                <a:ea typeface="Arial Narrow"/>
                <a:cs typeface="Arial Narrow"/>
                <a:sym typeface="Arial Narrow"/>
              </a:rPr>
              <a:t>Ivan Marsic –Software Engineering - Rutgers University, New Brunswick, New Jersey 2012</a:t>
            </a:r>
            <a:endParaRPr/>
          </a:p>
          <a:p>
            <a:pPr indent="-158496" lvl="0" marL="274320" marR="0" rtl="0" algn="l">
              <a:spcBef>
                <a:spcPts val="600"/>
              </a:spcBef>
              <a:spcAft>
                <a:spcPts val="0"/>
              </a:spcAft>
              <a:buClr>
                <a:schemeClr val="accent1"/>
              </a:buClr>
              <a:buSzPts val="1824"/>
              <a:buFont typeface="Noto Sans Symbols"/>
              <a:buNone/>
            </a:pPr>
            <a:r>
              <a:t/>
            </a:r>
            <a:endParaRPr b="0" i="0" sz="2400" u="none" cap="none" strike="noStrike">
              <a:solidFill>
                <a:schemeClr val="dk1"/>
              </a:solidFill>
              <a:latin typeface="Cabin"/>
              <a:ea typeface="Cabin"/>
              <a:cs typeface="Cabin"/>
              <a:sym typeface="Cabin"/>
            </a:endParaRPr>
          </a:p>
          <a:p>
            <a:pPr indent="-148844" lvl="0" marL="274320" marR="0" rtl="0" algn="l">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p:txBody>
      </p:sp>
      <p:sp>
        <p:nvSpPr>
          <p:cNvPr id="775" name="Google Shape;775;p8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76" name="Google Shape;776;p84"/>
          <p:cNvSpPr txBox="1"/>
          <p:nvPr>
            <p:ph idx="11" type="ftr"/>
          </p:nvPr>
        </p:nvSpPr>
        <p:spPr>
          <a:xfrm>
            <a:off x="2555776" y="6356350"/>
            <a:ext cx="3848072" cy="3657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77" name="Google Shape;777;p84"/>
          <p:cNvSpPr txBox="1"/>
          <p:nvPr>
            <p:ph idx="12" type="sldNum"/>
          </p:nvPr>
        </p:nvSpPr>
        <p:spPr>
          <a:xfrm>
            <a:off x="612648" y="6356350"/>
            <a:ext cx="1871120" cy="365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Times New Roman"/>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85"/>
          <p:cNvSpPr txBox="1"/>
          <p:nvPr>
            <p:ph idx="4294967295"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marR="0" rtl="0" algn="ctr">
              <a:spcBef>
                <a:spcPts val="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a:p>
            <a:pPr indent="-274320" lvl="0" marL="274320" marR="0" rtl="0" algn="ctr">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a:p>
            <a:pPr indent="-274320" lvl="0" marL="274320" marR="0" rtl="0" algn="ctr">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a:p>
            <a:pPr indent="-274320" lvl="0" marL="274320" marR="0" rtl="0" algn="ctr">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a:p>
            <a:pPr indent="-274320" lvl="0" marL="274320" marR="0" rtl="0" algn="ctr">
              <a:spcBef>
                <a:spcPts val="600"/>
              </a:spcBef>
              <a:spcAft>
                <a:spcPts val="0"/>
              </a:spcAft>
              <a:buClr>
                <a:schemeClr val="accent1"/>
              </a:buClr>
              <a:buSzPts val="1976"/>
              <a:buFont typeface="Noto Sans Symbols"/>
              <a:buNone/>
            </a:pPr>
            <a:r>
              <a:rPr b="0" i="0" lang="en-US" sz="2600" u="none" cap="none" strike="noStrike">
                <a:solidFill>
                  <a:schemeClr val="dk1"/>
                </a:solidFill>
                <a:latin typeface="Cabin"/>
                <a:ea typeface="Cabin"/>
                <a:cs typeface="Cabin"/>
                <a:sym typeface="Cabin"/>
              </a:rPr>
              <a:t>Thanks for your patience!</a:t>
            </a:r>
            <a:endParaRPr/>
          </a:p>
          <a:p>
            <a:pPr indent="-274320" lvl="0" marL="274320" marR="0" rtl="0" algn="ctr">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p:txBody>
      </p:sp>
      <p:sp>
        <p:nvSpPr>
          <p:cNvPr id="783" name="Google Shape;783;p8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84" name="Google Shape;784;p85"/>
          <p:cNvSpPr txBox="1"/>
          <p:nvPr>
            <p:ph idx="11" type="ftr"/>
          </p:nvPr>
        </p:nvSpPr>
        <p:spPr>
          <a:xfrm>
            <a:off x="2555776" y="6356350"/>
            <a:ext cx="3848072" cy="3657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85" name="Google Shape;785;p85"/>
          <p:cNvSpPr txBox="1"/>
          <p:nvPr>
            <p:ph idx="12" type="sldNum"/>
          </p:nvPr>
        </p:nvSpPr>
        <p:spPr>
          <a:xfrm>
            <a:off x="612648" y="6356350"/>
            <a:ext cx="1871120" cy="365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Times New Roman"/>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a:t>
            </a:r>
            <a:endParaRPr b="1" i="0" sz="3200" u="none" cap="none" strike="noStrike">
              <a:solidFill>
                <a:schemeClr val="dk2"/>
              </a:solidFill>
              <a:latin typeface="Bookman Old Style"/>
              <a:ea typeface="Bookman Old Style"/>
              <a:cs typeface="Bookman Old Style"/>
              <a:sym typeface="Bookman Old Style"/>
            </a:endParaRPr>
          </a:p>
        </p:txBody>
      </p:sp>
      <p:sp>
        <p:nvSpPr>
          <p:cNvPr id="190" name="Google Shape;190;p2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91" name="Google Shape;191;p2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92" name="Google Shape;192;p2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93" name="Google Shape;193;p21"/>
          <p:cNvSpPr txBox="1"/>
          <p:nvPr/>
        </p:nvSpPr>
        <p:spPr>
          <a:xfrm>
            <a:off x="539552" y="5661248"/>
            <a:ext cx="655272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Carlo Ghezzi, Mehdi Jazayeri and Dino Mandrioli</a:t>
            </a:r>
            <a:endParaRPr sz="1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see http://www.youtube.com/watch?v=8kG15VoNxhc .</a:t>
            </a:r>
            <a:endParaRPr sz="1800">
              <a:solidFill>
                <a:schemeClr val="dk1"/>
              </a:solidFill>
              <a:latin typeface="Bookman Old Style"/>
              <a:ea typeface="Bookman Old Style"/>
              <a:cs typeface="Bookman Old Style"/>
              <a:sym typeface="Bookman Old Style"/>
            </a:endParaRPr>
          </a:p>
        </p:txBody>
      </p:sp>
      <p:pic>
        <p:nvPicPr>
          <p:cNvPr descr="SE_principles_Ghezi.png" id="194" name="Google Shape;194;p21"/>
          <p:cNvPicPr preferRelativeResize="0"/>
          <p:nvPr/>
        </p:nvPicPr>
        <p:blipFill rotWithShape="1">
          <a:blip r:embed="rId3">
            <a:alphaModFix/>
          </a:blip>
          <a:srcRect b="0" l="0" r="0" t="0"/>
          <a:stretch/>
        </p:blipFill>
        <p:spPr>
          <a:xfrm>
            <a:off x="1259633" y="1186128"/>
            <a:ext cx="5904655" cy="44215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Principles_2</a:t>
            </a:r>
            <a:endParaRPr b="1" i="0" sz="3200" u="none" cap="none" strike="noStrike">
              <a:solidFill>
                <a:schemeClr val="dk2"/>
              </a:solidFill>
              <a:latin typeface="Bookman Old Style"/>
              <a:ea typeface="Bookman Old Style"/>
              <a:cs typeface="Bookman Old Style"/>
              <a:sym typeface="Bookman Old Style"/>
            </a:endParaRPr>
          </a:p>
        </p:txBody>
      </p:sp>
      <p:sp>
        <p:nvSpPr>
          <p:cNvPr id="200" name="Google Shape;200;p2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01" name="Google Shape;201;p2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02" name="Google Shape;202;p2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03" name="Google Shape;203;p22"/>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_principles.png" id="204" name="Google Shape;204;p22"/>
          <p:cNvPicPr preferRelativeResize="0"/>
          <p:nvPr/>
        </p:nvPicPr>
        <p:blipFill rotWithShape="1">
          <a:blip r:embed="rId3">
            <a:alphaModFix/>
          </a:blip>
          <a:srcRect b="0" l="0" r="0" t="0"/>
          <a:stretch/>
        </p:blipFill>
        <p:spPr>
          <a:xfrm>
            <a:off x="524189" y="1196752"/>
            <a:ext cx="7216163" cy="46437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