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3" r:id="rId2"/>
    <p:sldMasterId id="2147483651" r:id="rId3"/>
  </p:sldMasterIdLst>
  <p:notesMasterIdLst>
    <p:notesMasterId r:id="rId49"/>
  </p:notesMasterIdLst>
  <p:handoutMasterIdLst>
    <p:handoutMasterId r:id="rId50"/>
  </p:handoutMasterIdLst>
  <p:sldIdLst>
    <p:sldId id="332" r:id="rId4"/>
    <p:sldId id="261" r:id="rId5"/>
    <p:sldId id="305" r:id="rId6"/>
    <p:sldId id="262" r:id="rId7"/>
    <p:sldId id="335" r:id="rId8"/>
    <p:sldId id="336" r:id="rId9"/>
    <p:sldId id="263" r:id="rId10"/>
    <p:sldId id="304" r:id="rId11"/>
    <p:sldId id="353" r:id="rId12"/>
    <p:sldId id="337" r:id="rId13"/>
    <p:sldId id="338" r:id="rId14"/>
    <p:sldId id="301" r:id="rId15"/>
    <p:sldId id="300" r:id="rId16"/>
    <p:sldId id="344" r:id="rId17"/>
    <p:sldId id="339" r:id="rId18"/>
    <p:sldId id="340" r:id="rId19"/>
    <p:sldId id="341" r:id="rId20"/>
    <p:sldId id="347" r:id="rId21"/>
    <p:sldId id="346" r:id="rId22"/>
    <p:sldId id="348" r:id="rId23"/>
    <p:sldId id="351" r:id="rId24"/>
    <p:sldId id="349" r:id="rId25"/>
    <p:sldId id="350" r:id="rId26"/>
    <p:sldId id="314" r:id="rId27"/>
    <p:sldId id="361" r:id="rId28"/>
    <p:sldId id="352" r:id="rId29"/>
    <p:sldId id="354" r:id="rId30"/>
    <p:sldId id="355" r:id="rId31"/>
    <p:sldId id="356" r:id="rId32"/>
    <p:sldId id="357" r:id="rId33"/>
    <p:sldId id="358" r:id="rId34"/>
    <p:sldId id="359" r:id="rId35"/>
    <p:sldId id="303" r:id="rId36"/>
    <p:sldId id="269" r:id="rId37"/>
    <p:sldId id="292" r:id="rId38"/>
    <p:sldId id="293" r:id="rId39"/>
    <p:sldId id="294" r:id="rId40"/>
    <p:sldId id="295" r:id="rId41"/>
    <p:sldId id="296" r:id="rId42"/>
    <p:sldId id="297" r:id="rId43"/>
    <p:sldId id="298" r:id="rId44"/>
    <p:sldId id="270" r:id="rId45"/>
    <p:sldId id="287" r:id="rId46"/>
    <p:sldId id="288" r:id="rId47"/>
    <p:sldId id="326" r:id="rId48"/>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charset="0"/>
        <a:ea typeface="+mn-ea"/>
        <a:cs typeface="+mn-cs"/>
      </a:defRPr>
    </a:lvl1pPr>
    <a:lvl2pPr marL="457200" algn="l" rtl="0" eaLnBrk="0" fontAlgn="base" hangingPunct="0">
      <a:spcBef>
        <a:spcPct val="0"/>
      </a:spcBef>
      <a:spcAft>
        <a:spcPct val="0"/>
      </a:spcAft>
      <a:defRPr b="1" kern="1200">
        <a:solidFill>
          <a:schemeClr val="tx1"/>
        </a:solidFill>
        <a:latin typeface="Times" charset="0"/>
        <a:ea typeface="+mn-ea"/>
        <a:cs typeface="+mn-cs"/>
      </a:defRPr>
    </a:lvl2pPr>
    <a:lvl3pPr marL="914400" algn="l" rtl="0" eaLnBrk="0" fontAlgn="base" hangingPunct="0">
      <a:spcBef>
        <a:spcPct val="0"/>
      </a:spcBef>
      <a:spcAft>
        <a:spcPct val="0"/>
      </a:spcAft>
      <a:defRPr b="1" kern="1200">
        <a:solidFill>
          <a:schemeClr val="tx1"/>
        </a:solidFill>
        <a:latin typeface="Times" charset="0"/>
        <a:ea typeface="+mn-ea"/>
        <a:cs typeface="+mn-cs"/>
      </a:defRPr>
    </a:lvl3pPr>
    <a:lvl4pPr marL="1371600" algn="l" rtl="0" eaLnBrk="0" fontAlgn="base" hangingPunct="0">
      <a:spcBef>
        <a:spcPct val="0"/>
      </a:spcBef>
      <a:spcAft>
        <a:spcPct val="0"/>
      </a:spcAft>
      <a:defRPr b="1" kern="1200">
        <a:solidFill>
          <a:schemeClr val="tx1"/>
        </a:solidFill>
        <a:latin typeface="Times" charset="0"/>
        <a:ea typeface="+mn-ea"/>
        <a:cs typeface="+mn-cs"/>
      </a:defRPr>
    </a:lvl4pPr>
    <a:lvl5pPr marL="1828800" algn="l" rtl="0" eaLnBrk="0" fontAlgn="base" hangingPunct="0">
      <a:spcBef>
        <a:spcPct val="0"/>
      </a:spcBef>
      <a:spcAft>
        <a:spcPct val="0"/>
      </a:spcAft>
      <a:defRPr b="1" kern="1200">
        <a:solidFill>
          <a:schemeClr val="tx1"/>
        </a:solidFill>
        <a:latin typeface="Times" charset="0"/>
        <a:ea typeface="+mn-ea"/>
        <a:cs typeface="+mn-cs"/>
      </a:defRPr>
    </a:lvl5pPr>
    <a:lvl6pPr marL="2286000" algn="l" defTabSz="914400" rtl="0" eaLnBrk="1" latinLnBrk="0" hangingPunct="1">
      <a:defRPr b="1" kern="1200">
        <a:solidFill>
          <a:schemeClr val="tx1"/>
        </a:solidFill>
        <a:latin typeface="Times" charset="0"/>
        <a:ea typeface="+mn-ea"/>
        <a:cs typeface="+mn-cs"/>
      </a:defRPr>
    </a:lvl6pPr>
    <a:lvl7pPr marL="2743200" algn="l" defTabSz="914400" rtl="0" eaLnBrk="1" latinLnBrk="0" hangingPunct="1">
      <a:defRPr b="1" kern="1200">
        <a:solidFill>
          <a:schemeClr val="tx1"/>
        </a:solidFill>
        <a:latin typeface="Times" charset="0"/>
        <a:ea typeface="+mn-ea"/>
        <a:cs typeface="+mn-cs"/>
      </a:defRPr>
    </a:lvl7pPr>
    <a:lvl8pPr marL="3200400" algn="l" defTabSz="914400" rtl="0" eaLnBrk="1" latinLnBrk="0" hangingPunct="1">
      <a:defRPr b="1" kern="1200">
        <a:solidFill>
          <a:schemeClr val="tx1"/>
        </a:solidFill>
        <a:latin typeface="Times" charset="0"/>
        <a:ea typeface="+mn-ea"/>
        <a:cs typeface="+mn-cs"/>
      </a:defRPr>
    </a:lvl8pPr>
    <a:lvl9pPr marL="3657600" algn="l" defTabSz="914400" rtl="0" eaLnBrk="1" latinLnBrk="0" hangingPunct="1">
      <a:defRPr b="1"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7F7F7"/>
    <a:srgbClr val="0005C5"/>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981" autoAdjust="0"/>
    <p:restoredTop sz="64865" autoAdjust="0"/>
  </p:normalViewPr>
  <p:slideViewPr>
    <p:cSldViewPr snapToGrid="0" snapToObjects="1">
      <p:cViewPr>
        <p:scale>
          <a:sx n="100" d="100"/>
          <a:sy n="100" d="100"/>
        </p:scale>
        <p:origin x="-710" y="53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0.xml"/><Relationship Id="rId18" Type="http://schemas.openxmlformats.org/officeDocument/2006/relationships/slide" Target="slides/slide33.xml"/><Relationship Id="rId26" Type="http://schemas.openxmlformats.org/officeDocument/2006/relationships/slide" Target="slides/slide41.xml"/><Relationship Id="rId3" Type="http://schemas.openxmlformats.org/officeDocument/2006/relationships/slide" Target="slides/slide7.xml"/><Relationship Id="rId21" Type="http://schemas.openxmlformats.org/officeDocument/2006/relationships/slide" Target="slides/slide36.xml"/><Relationship Id="rId7" Type="http://schemas.openxmlformats.org/officeDocument/2006/relationships/slide" Target="slides/slide13.xml"/><Relationship Id="rId12" Type="http://schemas.openxmlformats.org/officeDocument/2006/relationships/slide" Target="slides/slide19.xml"/><Relationship Id="rId17" Type="http://schemas.openxmlformats.org/officeDocument/2006/relationships/slide" Target="slides/slide24.xml"/><Relationship Id="rId25" Type="http://schemas.openxmlformats.org/officeDocument/2006/relationships/slide" Target="slides/slide40.xml"/><Relationship Id="rId2" Type="http://schemas.openxmlformats.org/officeDocument/2006/relationships/slide" Target="slides/slide4.xml"/><Relationship Id="rId16" Type="http://schemas.openxmlformats.org/officeDocument/2006/relationships/slide" Target="slides/slide23.xml"/><Relationship Id="rId20" Type="http://schemas.openxmlformats.org/officeDocument/2006/relationships/slide" Target="slides/slide35.xml"/><Relationship Id="rId29" Type="http://schemas.openxmlformats.org/officeDocument/2006/relationships/slide" Target="slides/slide44.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8.xml"/><Relationship Id="rId24" Type="http://schemas.openxmlformats.org/officeDocument/2006/relationships/slide" Target="slides/slide39.xml"/><Relationship Id="rId5" Type="http://schemas.openxmlformats.org/officeDocument/2006/relationships/slide" Target="slides/slide10.xml"/><Relationship Id="rId15" Type="http://schemas.openxmlformats.org/officeDocument/2006/relationships/slide" Target="slides/slide22.xml"/><Relationship Id="rId23" Type="http://schemas.openxmlformats.org/officeDocument/2006/relationships/slide" Target="slides/slide38.xml"/><Relationship Id="rId28" Type="http://schemas.openxmlformats.org/officeDocument/2006/relationships/slide" Target="slides/slide43.xml"/><Relationship Id="rId10" Type="http://schemas.openxmlformats.org/officeDocument/2006/relationships/slide" Target="slides/slide16.xml"/><Relationship Id="rId19" Type="http://schemas.openxmlformats.org/officeDocument/2006/relationships/slide" Target="slides/slide34.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1.xml"/><Relationship Id="rId22" Type="http://schemas.openxmlformats.org/officeDocument/2006/relationships/slide" Target="slides/slide37.xml"/><Relationship Id="rId27" Type="http://schemas.openxmlformats.org/officeDocument/2006/relationships/slide" Target="slides/slide42.xml"/><Relationship Id="rId30"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13075" y="8704263"/>
            <a:ext cx="831850" cy="2730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charset="0"/>
              </a:rPr>
              <a:t>Page </a:t>
            </a:r>
            <a:fld id="{C9286B40-5509-425E-B36E-0B54D31D78B5}" type="slidenum">
              <a:rPr lang="en-US" sz="1200" b="0">
                <a:latin typeface="Book Antiqua" charset="0"/>
              </a:rPr>
              <a:pPr algn="ctr" defTabSz="868363">
                <a:lnSpc>
                  <a:spcPct val="90000"/>
                </a:lnSpc>
              </a:pPr>
              <a:t>‹#›</a:t>
            </a:fld>
            <a:endParaRPr lang="en-US" sz="1200" b="0">
              <a:latin typeface="Book Antiqua"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ChangeArrowheads="1"/>
          </p:cNvSpPr>
          <p:nvPr/>
        </p:nvSpPr>
        <p:spPr bwMode="auto">
          <a:xfrm>
            <a:off x="3013075" y="8704263"/>
            <a:ext cx="831850" cy="2730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charset="0"/>
              </a:rPr>
              <a:t>Page </a:t>
            </a:r>
            <a:fld id="{FFAFEC42-8BC4-431C-9B25-9315B319D0B1}" type="slidenum">
              <a:rPr lang="en-US" sz="1200" b="0">
                <a:latin typeface="Book Antiqua" charset="0"/>
              </a:rPr>
              <a:pPr algn="ctr" defTabSz="868363">
                <a:lnSpc>
                  <a:spcPct val="90000"/>
                </a:lnSpc>
              </a:pPr>
              <a:t>‹#›</a:t>
            </a:fld>
            <a:endParaRPr lang="en-US" sz="1200" b="0">
              <a:latin typeface="Book Antiqua" charset="0"/>
            </a:endParaRPr>
          </a:p>
        </p:txBody>
      </p:sp>
      <p:sp>
        <p:nvSpPr>
          <p:cNvPr id="2052" name="Rectangle 4"/>
          <p:cNvSpPr>
            <a:spLocks noGrp="1" noRot="1" noChangeAspect="1"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The analysis phase determines what the implementation must do (What), and the system design phase formulates the plan of attack (How), but on a very high level (namely subsystems, layers and partitions). The object design phase carries out the plan of attack!</a:t>
            </a:r>
          </a:p>
          <a:p>
            <a:r>
              <a:rPr lang="en-US"/>
              <a:t>It  determines  the full definitions of classes and associations used in the implementation, as well as the interfaces and the algorithms of the methods used to implement operations.</a:t>
            </a:r>
          </a:p>
          <a:p>
            <a:r>
              <a:rPr lang="en-US"/>
              <a:t>The objects discovered during the analysis  can be thought of as the skeleton of the final system, but new classes are needed. In particular, the operations found during analysis must be expressed as algorithms, the classes, associations and attributes must be implemented with specific data structures. New objects will be identifed during this activity. For example, intermediate results might have to be stored to avoid the need for recompilation. This is an important issue if we implement a distributed system. Maps retrieved by the UI from the database should be stored locally, so not every access is an access across processor boundaries.</a:t>
            </a:r>
          </a:p>
          <a:p>
            <a:r>
              <a:rPr lang="en-US"/>
              <a:t>The object design phases therefore addresses any internal objects needed for the implementation and optimizes data structures and algorithms.</a:t>
            </a:r>
          </a:p>
          <a:p>
            <a:r>
              <a:rPr lang="en-US"/>
              <a:t>Object design is the basis of implementation.</a:t>
            </a:r>
          </a:p>
          <a:p>
            <a:r>
              <a:rPr lang="en-US"/>
              <a:t>Note that there is no change of notation, we are still using object models, functional models and dynamic models as our main weapons.</a:t>
            </a:r>
          </a:p>
          <a:p>
            <a:endParaRPr lang="en-US"/>
          </a:p>
        </p:txBody>
      </p:sp>
      <p:sp>
        <p:nvSpPr>
          <p:cNvPr id="1229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bwMode="auto">
          <a:xfrm>
            <a:off x="457200" y="3294063"/>
            <a:ext cx="5986463" cy="5240337"/>
          </a:xfrm>
          <a:prstGeom prst="rect">
            <a:avLst/>
          </a:prstGeom>
          <a:noFill/>
          <a:ln w="12700">
            <a:miter lim="800000"/>
            <a:headEnd/>
            <a:tailEnd/>
          </a:ln>
        </p:spPr>
        <p:txBody>
          <a:bodyPr lIns="90487" tIns="44450" rIns="90487" bIns="44450"/>
          <a:lstStyle/>
          <a:p>
            <a:r>
              <a:rPr lang="en-US"/>
              <a:t>Inheritance is a generalization technique, in which the behavior of a superclass is shared by all its subclasses. Sometimes it is misused as an implementation technique.</a:t>
            </a:r>
          </a:p>
          <a:p>
            <a:endParaRPr lang="en-US"/>
          </a:p>
          <a:p>
            <a:r>
              <a:rPr lang="en-US" sz="2000"/>
              <a:t>Question: Can you give me an example for unwanted behavior?</a:t>
            </a:r>
            <a:endParaRPr lang="en-US"/>
          </a:p>
          <a:p>
            <a:endParaRPr lang="en-US"/>
          </a:p>
        </p:txBody>
      </p:sp>
      <p:sp>
        <p:nvSpPr>
          <p:cNvPr id="144387" name="Rectangle 3"/>
          <p:cNvSpPr>
            <a:spLocks noGrp="1" noRot="1" noChangeAspect="1" noChangeArrowheads="1"/>
          </p:cNvSpPr>
          <p:nvPr>
            <p:ph type="sldImg"/>
          </p:nvPr>
        </p:nvSpPr>
        <p:spPr bwMode="auto">
          <a:xfrm>
            <a:off x="1292225" y="31750"/>
            <a:ext cx="4162425" cy="3122613"/>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The specification of a class interface includes the class name and the superclass name. You should also include an overall description of the class here. The attributes of a given class (as defined in OMTool and later in C++) need not be given here since this is the interface to the outside world and attributes are considered private to each class. The class specification should also include the specification of each operation that can be performed on the class.</a:t>
            </a:r>
          </a:p>
          <a:p>
            <a:r>
              <a:rPr lang="en-US"/>
              <a:t>The specification of an operation consists of a header and a semantic part. The header contains the name of the operation and includes the number, order and types of its input parameters in standard C++ style. The semantic part defines the meaning of the operation and consists of three clauses, the requires, modifies and ensures clause. The requires clause states an assertion or list of assertions that are the preconditions of the operation. This expresses the condition under which the call to the routine is correct. [For example, if an array has to be sorted before the search() operation can be called, this would be in the requires section of search()]. The modifies clause lists the names of any input parameters that are modified by the operation. The ensures clause states an assertion or list of assertions that are the postconditions of the operation. This expresses the conditions that the operator will ensure when it returns, assuming it was called in a state satisfying the preconditions. All the clauses may be written in informal English or in C++ syntax where this is more concise.</a:t>
            </a:r>
          </a:p>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The specification of a class interface includes the class name and the superclass name. You should also include an overall description of the class here. The attributes of a given class (as defined in OMTool and later in C++) need not be given here since this is the interface to the outside world and attributes are considered private to each class. The class specification should also include the specification of each operation that can be performed on the class.</a:t>
            </a:r>
          </a:p>
          <a:p>
            <a:r>
              <a:rPr lang="en-US"/>
              <a:t>The specification of an operation consists of a header and a semantic part. The header contains the name of the operation and includes the number, order and types of its input parameters in standard C++ style. The semantic part defines the meaning of the operation and consists of three clauses, the requires, modifies and ensures clause. The requires clause states an assertion or list of assertions that are the preconditions of the operation. This expresses the condition under which the call to the routine is correct. [For example, if an array has to be sorted before the search() operation can be called, this would be in the requires section of search()]. The modifies clause lists the names of any input parameters that are modified by the operation. The ensures clause states an assertion or list of assertions that are the postconditions of the operation. This expresses the conditions that the operator will ensure when it returns, assuming it was called in a state satisfying the preconditions. All the clauses may be written in informal English or in C++ syntax where this is more concise.</a:t>
            </a:r>
          </a:p>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0115" name="Rectangle 1027"/>
          <p:cNvSpPr>
            <a:spLocks noGrp="1" noChangeArrowheads="1"/>
          </p:cNvSpPr>
          <p:nvPr>
            <p:ph type="ctrTitle"/>
          </p:nvPr>
        </p:nvSpPr>
        <p:spPr>
          <a:xfrm>
            <a:off x="1485900" y="320675"/>
            <a:ext cx="5638800" cy="2143125"/>
          </a:xfrm>
        </p:spPr>
        <p:txBody>
          <a:bodyPr/>
          <a:lstStyle>
            <a:lvl1pPr algn="ctr">
              <a:defRPr sz="2400" i="0"/>
            </a:lvl1pPr>
          </a:lstStyle>
          <a:p>
            <a:r>
              <a:rPr lang="de-DE"/>
              <a:t>Click to edit Master title style</a:t>
            </a:r>
          </a:p>
        </p:txBody>
      </p:sp>
      <p:sp>
        <p:nvSpPr>
          <p:cNvPr id="90116" name="Rectangle 1028"/>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r>
              <a:rPr lang="en-US" sz="2400" b="0"/>
              <a:t>Conquering Complex and Changing Systems</a:t>
            </a:r>
          </a:p>
        </p:txBody>
      </p:sp>
      <p:sp>
        <p:nvSpPr>
          <p:cNvPr id="90117" name="Text Box 1029"/>
          <p:cNvSpPr txBox="1">
            <a:spLocks noChangeArrowheads="1"/>
          </p:cNvSpPr>
          <p:nvPr/>
        </p:nvSpPr>
        <p:spPr bwMode="auto">
          <a:xfrm rot="16200000">
            <a:off x="-2663824" y="3179762"/>
            <a:ext cx="6405562" cy="519113"/>
          </a:xfrm>
          <a:prstGeom prst="rect">
            <a:avLst/>
          </a:prstGeom>
          <a:noFill/>
          <a:ln w="12700">
            <a:noFill/>
            <a:miter lim="800000"/>
            <a:headEnd/>
            <a:tailEnd/>
          </a:ln>
          <a:effectLst/>
        </p:spPr>
        <p:txBody>
          <a:bodyPr>
            <a:spAutoFit/>
          </a:bodyPr>
          <a:lstStyle/>
          <a:p>
            <a:pPr algn="ctr">
              <a:spcBef>
                <a:spcPct val="50000"/>
              </a:spcBef>
            </a:pPr>
            <a:r>
              <a:rPr lang="en-US" sz="2800"/>
              <a:t>Object-Oriented Software Engineering</a:t>
            </a:r>
            <a:endParaRPr 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1379"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r>
              <a:rPr lang="en-US"/>
              <a:t>Click to edit Master title style</a:t>
            </a:r>
          </a:p>
        </p:txBody>
      </p:sp>
      <p:sp>
        <p:nvSpPr>
          <p:cNvPr id="101380" name="Rectangle 4"/>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r>
              <a:rPr lang="en-US" sz="2400" b="0"/>
              <a:t>Using UML, Patterns, and Java</a:t>
            </a:r>
          </a:p>
        </p:txBody>
      </p:sp>
      <p:sp>
        <p:nvSpPr>
          <p:cNvPr id="101381" name="Text Box 5"/>
          <p:cNvSpPr txBox="1">
            <a:spLocks noChangeArrowheads="1"/>
          </p:cNvSpPr>
          <p:nvPr/>
        </p:nvSpPr>
        <p:spPr bwMode="auto">
          <a:xfrm rot="16200000">
            <a:off x="-2663824" y="3176587"/>
            <a:ext cx="6405562" cy="519113"/>
          </a:xfrm>
          <a:prstGeom prst="rect">
            <a:avLst/>
          </a:prstGeom>
          <a:noFill/>
          <a:ln w="12700">
            <a:noFill/>
            <a:miter lim="800000"/>
            <a:headEnd/>
            <a:tailEnd/>
          </a:ln>
          <a:effectLst/>
        </p:spPr>
        <p:txBody>
          <a:bodyPr>
            <a:spAutoFit/>
          </a:bodyPr>
          <a:lstStyle/>
          <a:p>
            <a:pPr algn="ctr">
              <a:spcBef>
                <a:spcPct val="50000"/>
              </a:spcBef>
            </a:pPr>
            <a:r>
              <a:rPr lang="en-US" sz="2800"/>
              <a:t>Object-Oriented Software Engineering</a:t>
            </a:r>
            <a:endParaRPr lang="en-US" sz="2400" b="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bwMode="auto">
          <a:xfrm>
            <a:off x="355600" y="1295400"/>
            <a:ext cx="8255000" cy="49212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9091" name="Rectangle 3"/>
          <p:cNvSpPr>
            <a:spLocks noChangeArrowheads="1"/>
          </p:cNvSpPr>
          <p:nvPr/>
        </p:nvSpPr>
        <p:spPr bwMode="auto">
          <a:xfrm>
            <a:off x="452438" y="6534150"/>
            <a:ext cx="8074025" cy="192088"/>
          </a:xfrm>
          <a:prstGeom prst="rect">
            <a:avLst/>
          </a:prstGeom>
          <a:noFill/>
          <a:ln w="12700">
            <a:noFill/>
            <a:miter lim="800000"/>
            <a:headEnd/>
            <a:tailEnd/>
          </a:ln>
          <a:effectLst/>
        </p:spPr>
        <p:txBody>
          <a:bodyPr wrap="none" lIns="69850" tIns="34925" rIns="69850" bIns="34925">
            <a:spAutoFit/>
          </a:bodyPr>
          <a:lstStyle/>
          <a:p>
            <a:pPr algn="ctr" defTabSz="514350"/>
            <a:r>
              <a:rPr lang="en-US" sz="800"/>
              <a:t>Bernd Bruegge &amp; Allen Dutoit 	       		Object-Oriented Software Engineering: Conquering Complex and Changing Systems  			    </a:t>
            </a:r>
            <a:fld id="{8754F231-F002-4E41-8511-DDF7131E912D}" type="slidenum">
              <a:rPr lang="en-US" sz="800"/>
              <a:pPr algn="ctr" defTabSz="514350"/>
              <a:t>‹#›</a:t>
            </a:fld>
            <a:endParaRPr lang="en-US" sz="800"/>
          </a:p>
        </p:txBody>
      </p:sp>
      <p:sp>
        <p:nvSpPr>
          <p:cNvPr id="89092" name="Rectangle 4"/>
          <p:cNvSpPr>
            <a:spLocks noGrp="1" noChangeArrowheads="1"/>
          </p:cNvSpPr>
          <p:nvPr>
            <p:ph type="title"/>
          </p:nvPr>
        </p:nvSpPr>
        <p:spPr bwMode="auto">
          <a:xfrm>
            <a:off x="419100" y="222250"/>
            <a:ext cx="8153400" cy="704850"/>
          </a:xfrm>
          <a:prstGeom prst="rect">
            <a:avLst/>
          </a:prstGeom>
          <a:noFill/>
          <a:ln w="12700">
            <a:noFill/>
            <a:miter lim="800000"/>
            <a:headEnd/>
            <a:tailEnd/>
          </a:ln>
          <a:effectLst/>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lnSpc>
          <a:spcPct val="90000"/>
        </a:lnSpc>
        <a:spcBef>
          <a:spcPct val="0"/>
        </a:spcBef>
        <a:spcAft>
          <a:spcPct val="0"/>
        </a:spcAft>
        <a:defRPr sz="2800" b="1" i="1">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charset="0"/>
        </a:defRPr>
      </a:lvl2pPr>
      <a:lvl3pPr algn="l" rtl="0" eaLnBrk="0" fontAlgn="base" hangingPunct="0">
        <a:lnSpc>
          <a:spcPct val="90000"/>
        </a:lnSpc>
        <a:spcBef>
          <a:spcPct val="0"/>
        </a:spcBef>
        <a:spcAft>
          <a:spcPct val="0"/>
        </a:spcAft>
        <a:defRPr sz="2800" b="1" i="1">
          <a:solidFill>
            <a:schemeClr val="tx2"/>
          </a:solidFill>
          <a:latin typeface="Times" charset="0"/>
        </a:defRPr>
      </a:lvl3pPr>
      <a:lvl4pPr algn="l" rtl="0" eaLnBrk="0" fontAlgn="base" hangingPunct="0">
        <a:lnSpc>
          <a:spcPct val="90000"/>
        </a:lnSpc>
        <a:spcBef>
          <a:spcPct val="0"/>
        </a:spcBef>
        <a:spcAft>
          <a:spcPct val="0"/>
        </a:spcAft>
        <a:defRPr sz="2800" b="1" i="1">
          <a:solidFill>
            <a:schemeClr val="tx2"/>
          </a:solidFill>
          <a:latin typeface="Times" charset="0"/>
        </a:defRPr>
      </a:lvl4pPr>
      <a:lvl5pPr algn="l" rtl="0" eaLnBrk="0" fontAlgn="base" hangingPunct="0">
        <a:lnSpc>
          <a:spcPct val="90000"/>
        </a:lnSpc>
        <a:spcBef>
          <a:spcPct val="0"/>
        </a:spcBef>
        <a:spcAft>
          <a:spcPct val="0"/>
        </a:spcAft>
        <a:defRPr sz="2800" b="1" i="1">
          <a:solidFill>
            <a:schemeClr val="tx2"/>
          </a:solidFill>
          <a:latin typeface="Times" charset="0"/>
        </a:defRPr>
      </a:lvl5pPr>
      <a:lvl6pPr marL="457200" algn="l" rtl="0" eaLnBrk="0" fontAlgn="base" hangingPunct="0">
        <a:lnSpc>
          <a:spcPct val="90000"/>
        </a:lnSpc>
        <a:spcBef>
          <a:spcPct val="0"/>
        </a:spcBef>
        <a:spcAft>
          <a:spcPct val="0"/>
        </a:spcAft>
        <a:defRPr sz="2800" b="1" i="1">
          <a:solidFill>
            <a:schemeClr val="tx2"/>
          </a:solidFill>
          <a:latin typeface="Times" charset="0"/>
        </a:defRPr>
      </a:lvl6pPr>
      <a:lvl7pPr marL="914400" algn="l" rtl="0" eaLnBrk="0" fontAlgn="base" hangingPunct="0">
        <a:lnSpc>
          <a:spcPct val="90000"/>
        </a:lnSpc>
        <a:spcBef>
          <a:spcPct val="0"/>
        </a:spcBef>
        <a:spcAft>
          <a:spcPct val="0"/>
        </a:spcAft>
        <a:defRPr sz="2800" b="1" i="1">
          <a:solidFill>
            <a:schemeClr val="tx2"/>
          </a:solidFill>
          <a:latin typeface="Times" charset="0"/>
        </a:defRPr>
      </a:lvl7pPr>
      <a:lvl8pPr marL="1371600" algn="l" rtl="0" eaLnBrk="0" fontAlgn="base" hangingPunct="0">
        <a:lnSpc>
          <a:spcPct val="90000"/>
        </a:lnSpc>
        <a:spcBef>
          <a:spcPct val="0"/>
        </a:spcBef>
        <a:spcAft>
          <a:spcPct val="0"/>
        </a:spcAft>
        <a:defRPr sz="2800" b="1" i="1">
          <a:solidFill>
            <a:schemeClr val="tx2"/>
          </a:solidFill>
          <a:latin typeface="Times" charset="0"/>
        </a:defRPr>
      </a:lvl8pPr>
      <a:lvl9pPr marL="1828800" algn="l" rtl="0" eaLnBrk="0" fontAlgn="base" hangingPunct="0">
        <a:lnSpc>
          <a:spcPct val="90000"/>
        </a:lnSpc>
        <a:spcBef>
          <a:spcPct val="0"/>
        </a:spcBef>
        <a:spcAft>
          <a:spcPct val="0"/>
        </a:spcAft>
        <a:defRPr sz="2800" b="1" i="1">
          <a:solidFill>
            <a:schemeClr val="tx2"/>
          </a:solidFill>
          <a:latin typeface="Times"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charset="2"/>
        <a:buChar char="¨"/>
        <a:defRPr sz="24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charset="2"/>
        <a:buChar char="w"/>
        <a:defRPr sz="2000" b="1">
          <a:solidFill>
            <a:schemeClr val="tx1"/>
          </a:solidFill>
          <a:latin typeface="+mn-lt"/>
        </a:defRPr>
      </a:lvl2pPr>
      <a:lvl3pPr marL="1143000" indent="-228600" algn="l" rtl="0" eaLnBrk="0" fontAlgn="base" hangingPunct="0">
        <a:lnSpc>
          <a:spcPct val="90000"/>
        </a:lnSpc>
        <a:spcBef>
          <a:spcPct val="30000"/>
        </a:spcBef>
        <a:spcAft>
          <a:spcPct val="0"/>
        </a:spcAft>
        <a:buClr>
          <a:schemeClr val="tx2"/>
        </a:buClr>
        <a:buSzPct val="60000"/>
        <a:buFont typeface="Wingdings" charset="2"/>
        <a:buChar char="t"/>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body" idx="1"/>
          </p:nvPr>
        </p:nvSpPr>
        <p:spPr bwMode="auto">
          <a:xfrm>
            <a:off x="355600" y="1295400"/>
            <a:ext cx="8255000" cy="49212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3059" name="Rectangle 3"/>
          <p:cNvSpPr>
            <a:spLocks noGrp="1" noChangeArrowheads="1"/>
          </p:cNvSpPr>
          <p:nvPr>
            <p:ph type="title"/>
          </p:nvPr>
        </p:nvSpPr>
        <p:spPr bwMode="auto">
          <a:xfrm>
            <a:off x="419100" y="222250"/>
            <a:ext cx="8153400" cy="704850"/>
          </a:xfrm>
          <a:prstGeom prst="rect">
            <a:avLst/>
          </a:prstGeom>
          <a:noFill/>
          <a:ln w="12700">
            <a:noFill/>
            <a:miter lim="800000"/>
            <a:headEnd/>
            <a:tailEnd/>
          </a:ln>
          <a:effectLst/>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
        <p:nvSpPr>
          <p:cNvPr id="173060" name="Rectangle 4"/>
          <p:cNvSpPr>
            <a:spLocks noChangeArrowheads="1"/>
          </p:cNvSpPr>
          <p:nvPr/>
        </p:nvSpPr>
        <p:spPr bwMode="auto">
          <a:xfrm>
            <a:off x="452438" y="6534150"/>
            <a:ext cx="8074025" cy="192088"/>
          </a:xfrm>
          <a:prstGeom prst="rect">
            <a:avLst/>
          </a:prstGeom>
          <a:noFill/>
          <a:ln w="12700">
            <a:noFill/>
            <a:miter lim="800000"/>
            <a:headEnd/>
            <a:tailEnd/>
          </a:ln>
          <a:effectLst/>
        </p:spPr>
        <p:txBody>
          <a:bodyPr wrap="none" lIns="69850" tIns="34925" rIns="69850" bIns="34925">
            <a:spAutoFit/>
          </a:bodyPr>
          <a:lstStyle/>
          <a:p>
            <a:pPr algn="ctr" defTabSz="514350"/>
            <a:r>
              <a:rPr lang="en-US" sz="800"/>
              <a:t>Bernd Bruegge &amp; Allen Dutoit 	       		Object-Oriented Software Engineering: Conquering Complex and Changing Systems  			    </a:t>
            </a:r>
            <a:fld id="{90857883-C78C-4DBD-8681-2AC0CFEC42C3}" type="slidenum">
              <a:rPr lang="en-US" sz="800"/>
              <a:pPr algn="ctr" defTabSz="514350"/>
              <a:t>‹#›</a:t>
            </a:fld>
            <a:endParaRPr lang="en-US" sz="80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lnSpc>
          <a:spcPct val="90000"/>
        </a:lnSpc>
        <a:spcBef>
          <a:spcPct val="0"/>
        </a:spcBef>
        <a:spcAft>
          <a:spcPct val="0"/>
        </a:spcAft>
        <a:defRPr sz="2800" b="1" i="1">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Palatino" charset="0"/>
        </a:defRPr>
      </a:lvl2pPr>
      <a:lvl3pPr algn="l" rtl="0" eaLnBrk="0" fontAlgn="base" hangingPunct="0">
        <a:lnSpc>
          <a:spcPct val="90000"/>
        </a:lnSpc>
        <a:spcBef>
          <a:spcPct val="0"/>
        </a:spcBef>
        <a:spcAft>
          <a:spcPct val="0"/>
        </a:spcAft>
        <a:defRPr sz="2800" b="1" i="1">
          <a:solidFill>
            <a:schemeClr val="tx2"/>
          </a:solidFill>
          <a:latin typeface="Palatino" charset="0"/>
        </a:defRPr>
      </a:lvl3pPr>
      <a:lvl4pPr algn="l" rtl="0" eaLnBrk="0" fontAlgn="base" hangingPunct="0">
        <a:lnSpc>
          <a:spcPct val="90000"/>
        </a:lnSpc>
        <a:spcBef>
          <a:spcPct val="0"/>
        </a:spcBef>
        <a:spcAft>
          <a:spcPct val="0"/>
        </a:spcAft>
        <a:defRPr sz="2800" b="1" i="1">
          <a:solidFill>
            <a:schemeClr val="tx2"/>
          </a:solidFill>
          <a:latin typeface="Palatino" charset="0"/>
        </a:defRPr>
      </a:lvl4pPr>
      <a:lvl5pPr algn="l" rtl="0" eaLnBrk="0" fontAlgn="base" hangingPunct="0">
        <a:lnSpc>
          <a:spcPct val="90000"/>
        </a:lnSpc>
        <a:spcBef>
          <a:spcPct val="0"/>
        </a:spcBef>
        <a:spcAft>
          <a:spcPct val="0"/>
        </a:spcAft>
        <a:defRPr sz="2800" b="1" i="1">
          <a:solidFill>
            <a:schemeClr val="tx2"/>
          </a:solidFill>
          <a:latin typeface="Palatino" charset="0"/>
        </a:defRPr>
      </a:lvl5pPr>
      <a:lvl6pPr marL="457200" algn="l" rtl="0" eaLnBrk="0" fontAlgn="base" hangingPunct="0">
        <a:lnSpc>
          <a:spcPct val="90000"/>
        </a:lnSpc>
        <a:spcBef>
          <a:spcPct val="0"/>
        </a:spcBef>
        <a:spcAft>
          <a:spcPct val="0"/>
        </a:spcAft>
        <a:defRPr sz="2800" b="1" i="1">
          <a:solidFill>
            <a:schemeClr val="tx2"/>
          </a:solidFill>
          <a:latin typeface="Palatino" charset="0"/>
        </a:defRPr>
      </a:lvl6pPr>
      <a:lvl7pPr marL="914400" algn="l" rtl="0" eaLnBrk="0" fontAlgn="base" hangingPunct="0">
        <a:lnSpc>
          <a:spcPct val="90000"/>
        </a:lnSpc>
        <a:spcBef>
          <a:spcPct val="0"/>
        </a:spcBef>
        <a:spcAft>
          <a:spcPct val="0"/>
        </a:spcAft>
        <a:defRPr sz="2800" b="1" i="1">
          <a:solidFill>
            <a:schemeClr val="tx2"/>
          </a:solidFill>
          <a:latin typeface="Palatino" charset="0"/>
        </a:defRPr>
      </a:lvl7pPr>
      <a:lvl8pPr marL="1371600" algn="l" rtl="0" eaLnBrk="0" fontAlgn="base" hangingPunct="0">
        <a:lnSpc>
          <a:spcPct val="90000"/>
        </a:lnSpc>
        <a:spcBef>
          <a:spcPct val="0"/>
        </a:spcBef>
        <a:spcAft>
          <a:spcPct val="0"/>
        </a:spcAft>
        <a:defRPr sz="2800" b="1" i="1">
          <a:solidFill>
            <a:schemeClr val="tx2"/>
          </a:solidFill>
          <a:latin typeface="Palatino" charset="0"/>
        </a:defRPr>
      </a:lvl8pPr>
      <a:lvl9pPr marL="1828800" algn="l" rtl="0" eaLnBrk="0" fontAlgn="base" hangingPunct="0">
        <a:lnSpc>
          <a:spcPct val="90000"/>
        </a:lnSpc>
        <a:spcBef>
          <a:spcPct val="0"/>
        </a:spcBef>
        <a:spcAft>
          <a:spcPct val="0"/>
        </a:spcAft>
        <a:defRPr sz="2800" b="1" i="1">
          <a:solidFill>
            <a:schemeClr val="tx2"/>
          </a:solidFill>
          <a:latin typeface="Palatino"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Monotype Sorts" charset="2"/>
        <a:buChar char=""/>
        <a:defRPr sz="24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hlink"/>
        </a:buClr>
        <a:buSzPct val="100000"/>
        <a:buFont typeface="Wingdings" charset="2"/>
        <a:buChar char=""/>
        <a:defRPr sz="2000" b="1">
          <a:solidFill>
            <a:schemeClr val="tx1"/>
          </a:solidFill>
          <a:latin typeface="+mn-lt"/>
        </a:defRPr>
      </a:lvl2pPr>
      <a:lvl3pPr marL="1143000" indent="-228600" algn="l" rtl="0" eaLnBrk="0" fontAlgn="base" hangingPunct="0">
        <a:lnSpc>
          <a:spcPct val="90000"/>
        </a:lnSpc>
        <a:spcBef>
          <a:spcPct val="30000"/>
        </a:spcBef>
        <a:spcAft>
          <a:spcPct val="0"/>
        </a:spcAft>
        <a:buClr>
          <a:schemeClr val="tx2"/>
        </a:buClr>
        <a:buSzPct val="60000"/>
        <a:buFont typeface="Monotype Sorts" charset="2"/>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bwMode="auto">
          <a:xfrm>
            <a:off x="355600" y="1295400"/>
            <a:ext cx="8255000" cy="49212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0355" name="Rectangle 3"/>
          <p:cNvSpPr>
            <a:spLocks noChangeArrowheads="1"/>
          </p:cNvSpPr>
          <p:nvPr/>
        </p:nvSpPr>
        <p:spPr bwMode="auto">
          <a:xfrm>
            <a:off x="709613" y="6534150"/>
            <a:ext cx="7559675" cy="192088"/>
          </a:xfrm>
          <a:prstGeom prst="rect">
            <a:avLst/>
          </a:prstGeom>
          <a:noFill/>
          <a:ln w="12700">
            <a:noFill/>
            <a:miter lim="800000"/>
            <a:headEnd/>
            <a:tailEnd/>
          </a:ln>
          <a:effectLst/>
        </p:spPr>
        <p:txBody>
          <a:bodyPr wrap="none" lIns="69850" tIns="34925" rIns="69850" bIns="34925">
            <a:spAutoFit/>
          </a:bodyPr>
          <a:lstStyle/>
          <a:p>
            <a:pPr algn="ctr" defTabSz="514350"/>
            <a:r>
              <a:rPr lang="en-US" sz="800"/>
              <a:t>Bernd Bruegge &amp; Allen H. Dutoit 	       		Object-Oriented Software Engineering: Using UML, Patterns, and Java  			    </a:t>
            </a:r>
            <a:fld id="{77A73447-861D-47CF-8A9B-509C6D645BDA}" type="slidenum">
              <a:rPr lang="en-US" sz="800"/>
              <a:pPr algn="ctr" defTabSz="514350"/>
              <a:t>‹#›</a:t>
            </a:fld>
            <a:endParaRPr lang="en-US" sz="800"/>
          </a:p>
        </p:txBody>
      </p:sp>
      <p:sp>
        <p:nvSpPr>
          <p:cNvPr id="100356" name="Rectangle 4"/>
          <p:cNvSpPr>
            <a:spLocks noGrp="1" noChangeArrowheads="1"/>
          </p:cNvSpPr>
          <p:nvPr>
            <p:ph type="title"/>
          </p:nvPr>
        </p:nvSpPr>
        <p:spPr bwMode="auto">
          <a:xfrm>
            <a:off x="419100" y="222250"/>
            <a:ext cx="8153400" cy="704850"/>
          </a:xfrm>
          <a:prstGeom prst="rect">
            <a:avLst/>
          </a:prstGeom>
          <a:noFill/>
          <a:ln w="12700">
            <a:noFill/>
            <a:miter lim="800000"/>
            <a:headEnd/>
            <a:tailEnd/>
          </a:ln>
          <a:effectLst/>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lnSpc>
          <a:spcPct val="90000"/>
        </a:lnSpc>
        <a:spcBef>
          <a:spcPct val="0"/>
        </a:spcBef>
        <a:spcAft>
          <a:spcPct val="0"/>
        </a:spcAft>
        <a:defRPr sz="2800" b="1" i="1">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charset="0"/>
        </a:defRPr>
      </a:lvl2pPr>
      <a:lvl3pPr algn="l" rtl="0" eaLnBrk="0" fontAlgn="base" hangingPunct="0">
        <a:lnSpc>
          <a:spcPct val="90000"/>
        </a:lnSpc>
        <a:spcBef>
          <a:spcPct val="0"/>
        </a:spcBef>
        <a:spcAft>
          <a:spcPct val="0"/>
        </a:spcAft>
        <a:defRPr sz="2800" b="1" i="1">
          <a:solidFill>
            <a:schemeClr val="tx2"/>
          </a:solidFill>
          <a:latin typeface="Times" charset="0"/>
        </a:defRPr>
      </a:lvl3pPr>
      <a:lvl4pPr algn="l" rtl="0" eaLnBrk="0" fontAlgn="base" hangingPunct="0">
        <a:lnSpc>
          <a:spcPct val="90000"/>
        </a:lnSpc>
        <a:spcBef>
          <a:spcPct val="0"/>
        </a:spcBef>
        <a:spcAft>
          <a:spcPct val="0"/>
        </a:spcAft>
        <a:defRPr sz="2800" b="1" i="1">
          <a:solidFill>
            <a:schemeClr val="tx2"/>
          </a:solidFill>
          <a:latin typeface="Times" charset="0"/>
        </a:defRPr>
      </a:lvl4pPr>
      <a:lvl5pPr algn="l" rtl="0" eaLnBrk="0" fontAlgn="base" hangingPunct="0">
        <a:lnSpc>
          <a:spcPct val="90000"/>
        </a:lnSpc>
        <a:spcBef>
          <a:spcPct val="0"/>
        </a:spcBef>
        <a:spcAft>
          <a:spcPct val="0"/>
        </a:spcAft>
        <a:defRPr sz="2800" b="1" i="1">
          <a:solidFill>
            <a:schemeClr val="tx2"/>
          </a:solidFill>
          <a:latin typeface="Times" charset="0"/>
        </a:defRPr>
      </a:lvl5pPr>
      <a:lvl6pPr marL="457200" algn="l" rtl="0" eaLnBrk="0" fontAlgn="base" hangingPunct="0">
        <a:lnSpc>
          <a:spcPct val="90000"/>
        </a:lnSpc>
        <a:spcBef>
          <a:spcPct val="0"/>
        </a:spcBef>
        <a:spcAft>
          <a:spcPct val="0"/>
        </a:spcAft>
        <a:defRPr sz="2800" b="1" i="1">
          <a:solidFill>
            <a:schemeClr val="tx2"/>
          </a:solidFill>
          <a:latin typeface="Times" charset="0"/>
        </a:defRPr>
      </a:lvl6pPr>
      <a:lvl7pPr marL="914400" algn="l" rtl="0" eaLnBrk="0" fontAlgn="base" hangingPunct="0">
        <a:lnSpc>
          <a:spcPct val="90000"/>
        </a:lnSpc>
        <a:spcBef>
          <a:spcPct val="0"/>
        </a:spcBef>
        <a:spcAft>
          <a:spcPct val="0"/>
        </a:spcAft>
        <a:defRPr sz="2800" b="1" i="1">
          <a:solidFill>
            <a:schemeClr val="tx2"/>
          </a:solidFill>
          <a:latin typeface="Times" charset="0"/>
        </a:defRPr>
      </a:lvl7pPr>
      <a:lvl8pPr marL="1371600" algn="l" rtl="0" eaLnBrk="0" fontAlgn="base" hangingPunct="0">
        <a:lnSpc>
          <a:spcPct val="90000"/>
        </a:lnSpc>
        <a:spcBef>
          <a:spcPct val="0"/>
        </a:spcBef>
        <a:spcAft>
          <a:spcPct val="0"/>
        </a:spcAft>
        <a:defRPr sz="2800" b="1" i="1">
          <a:solidFill>
            <a:schemeClr val="tx2"/>
          </a:solidFill>
          <a:latin typeface="Times" charset="0"/>
        </a:defRPr>
      </a:lvl8pPr>
      <a:lvl9pPr marL="1828800" algn="l" rtl="0" eaLnBrk="0" fontAlgn="base" hangingPunct="0">
        <a:lnSpc>
          <a:spcPct val="90000"/>
        </a:lnSpc>
        <a:spcBef>
          <a:spcPct val="0"/>
        </a:spcBef>
        <a:spcAft>
          <a:spcPct val="0"/>
        </a:spcAft>
        <a:defRPr sz="2800" b="1" i="1">
          <a:solidFill>
            <a:schemeClr val="tx2"/>
          </a:solidFill>
          <a:latin typeface="Times"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charset="2"/>
        <a:buChar char="¨"/>
        <a:defRPr sz="24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charset="2"/>
        <a:buChar char="w"/>
        <a:defRPr sz="2000" b="1">
          <a:solidFill>
            <a:schemeClr val="tx1"/>
          </a:solidFill>
          <a:latin typeface="+mn-lt"/>
        </a:defRPr>
      </a:lvl2pPr>
      <a:lvl3pPr marL="1143000" indent="-228600" algn="l" rtl="0" eaLnBrk="0" fontAlgn="base" hangingPunct="0">
        <a:lnSpc>
          <a:spcPct val="90000"/>
        </a:lnSpc>
        <a:spcBef>
          <a:spcPct val="30000"/>
        </a:spcBef>
        <a:spcAft>
          <a:spcPct val="0"/>
        </a:spcAft>
        <a:buClr>
          <a:schemeClr val="tx2"/>
        </a:buClr>
        <a:buSzPct val="60000"/>
        <a:buFont typeface="Wingdings" charset="2"/>
        <a:buChar char="t"/>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6" name="Picture 6" descr="CO.8.TentInIgloo.tif                                           0012C2BCMacintosh HD                   B7C803F1:"/>
          <p:cNvPicPr>
            <a:picLocks noChangeAspect="1" noChangeArrowheads="1"/>
          </p:cNvPicPr>
          <p:nvPr/>
        </p:nvPicPr>
        <p:blipFill>
          <a:blip r:embed="rId2" cstate="print"/>
          <a:srcRect t="22266"/>
          <a:stretch>
            <a:fillRect/>
          </a:stretch>
        </p:blipFill>
        <p:spPr bwMode="auto">
          <a:xfrm>
            <a:off x="1276350" y="250825"/>
            <a:ext cx="7624763" cy="6418263"/>
          </a:xfrm>
          <a:prstGeom prst="rect">
            <a:avLst/>
          </a:prstGeom>
          <a:noFill/>
        </p:spPr>
      </p:pic>
      <p:sp>
        <p:nvSpPr>
          <p:cNvPr id="102405" name="Rectangle 5"/>
          <p:cNvSpPr>
            <a:spLocks noChangeArrowheads="1"/>
          </p:cNvSpPr>
          <p:nvPr/>
        </p:nvSpPr>
        <p:spPr bwMode="auto">
          <a:xfrm>
            <a:off x="1287463" y="652463"/>
            <a:ext cx="6845300" cy="2143125"/>
          </a:xfrm>
          <a:prstGeom prst="rect">
            <a:avLst/>
          </a:prstGeom>
          <a:noFill/>
          <a:ln w="12700">
            <a:noFill/>
            <a:miter lim="800000"/>
            <a:headEnd/>
            <a:tailEnd/>
          </a:ln>
          <a:effectLst/>
        </p:spPr>
        <p:txBody>
          <a:bodyPr lIns="90487" tIns="44450" rIns="90487" bIns="44450" anchor="ctr"/>
          <a:lstStyle/>
          <a:p>
            <a:pPr algn="ctr">
              <a:lnSpc>
                <a:spcPct val="90000"/>
              </a:lnSpc>
            </a:pPr>
            <a:r>
              <a:rPr lang="en-US" sz="4400"/>
              <a:t>Chapter 8, Object Design: Reuse and Patterns I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r>
              <a:rPr lang="en-US"/>
              <a:t>Reuse Concepts </a:t>
            </a:r>
          </a:p>
        </p:txBody>
      </p:sp>
      <p:sp>
        <p:nvSpPr>
          <p:cNvPr id="130051" name="Rectangle 1027"/>
          <p:cNvSpPr>
            <a:spLocks noGrp="1" noChangeArrowheads="1"/>
          </p:cNvSpPr>
          <p:nvPr>
            <p:ph type="body" idx="1"/>
          </p:nvPr>
        </p:nvSpPr>
        <p:spPr/>
        <p:txBody>
          <a:bodyPr/>
          <a:lstStyle/>
          <a:p>
            <a:r>
              <a:rPr lang="en-US"/>
              <a:t>Application objects versus solution objects</a:t>
            </a:r>
          </a:p>
          <a:p>
            <a:r>
              <a:rPr lang="en-US"/>
              <a:t>Specification inheritance and implementation inheritance</a:t>
            </a:r>
          </a:p>
          <a:p>
            <a:r>
              <a:rPr lang="en-US"/>
              <a:t>The Liskov Substitution Principle</a:t>
            </a:r>
          </a:p>
          <a:p>
            <a:r>
              <a:rPr lang="en-US"/>
              <a:t>Delegation (Section 8.3.3)</a:t>
            </a:r>
          </a:p>
          <a:p>
            <a:r>
              <a:rPr lang="en-US"/>
              <a:t>Delegation and inheritance in design patterns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p:txBody>
          <a:bodyPr/>
          <a:lstStyle/>
          <a:p>
            <a:r>
              <a:rPr lang="en-US"/>
              <a:t>Application domain vs solution domain objects</a:t>
            </a:r>
          </a:p>
        </p:txBody>
      </p:sp>
      <p:sp>
        <p:nvSpPr>
          <p:cNvPr id="131075" name="Rectangle 1027"/>
          <p:cNvSpPr>
            <a:spLocks noGrp="1" noChangeArrowheads="1"/>
          </p:cNvSpPr>
          <p:nvPr>
            <p:ph type="body" idx="1"/>
          </p:nvPr>
        </p:nvSpPr>
        <p:spPr/>
        <p:txBody>
          <a:bodyPr/>
          <a:lstStyle/>
          <a:p>
            <a:r>
              <a:rPr lang="en-US"/>
              <a:t> Application objects, also called domain objects, represent concepts of the domain that are relevant to the system.</a:t>
            </a:r>
          </a:p>
          <a:p>
            <a:pPr lvl="1"/>
            <a:r>
              <a:rPr lang="en-US"/>
              <a:t>They are identified by the application domain specialists and by the end users.  </a:t>
            </a:r>
          </a:p>
          <a:p>
            <a:r>
              <a:rPr lang="en-US"/>
              <a:t>Solution objects represent concepts that do not have a counterpart in the application domain,</a:t>
            </a:r>
          </a:p>
          <a:p>
            <a:pPr lvl="1"/>
            <a:r>
              <a:rPr lang="en-US"/>
              <a:t> They are identified by the developers</a:t>
            </a:r>
          </a:p>
          <a:p>
            <a:pPr lvl="1"/>
            <a:r>
              <a:rPr lang="en-US"/>
              <a:t>Examples: Persistent data stores, user interface objects, middleware.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Application Domain vs Solution Domain Objects</a:t>
            </a:r>
          </a:p>
        </p:txBody>
      </p:sp>
      <p:sp>
        <p:nvSpPr>
          <p:cNvPr id="63492" name="Rectangle 4"/>
          <p:cNvSpPr>
            <a:spLocks noChangeArrowheads="1"/>
          </p:cNvSpPr>
          <p:nvPr/>
        </p:nvSpPr>
        <p:spPr bwMode="auto">
          <a:xfrm>
            <a:off x="1371600" y="2971800"/>
            <a:ext cx="1295400" cy="914400"/>
          </a:xfrm>
          <a:prstGeom prst="rect">
            <a:avLst/>
          </a:prstGeom>
          <a:solidFill>
            <a:schemeClr val="bg1"/>
          </a:solidFill>
          <a:ln w="12700">
            <a:solidFill>
              <a:schemeClr val="tx1"/>
            </a:solidFill>
            <a:miter lim="800000"/>
            <a:headEnd/>
            <a:tailEnd/>
          </a:ln>
          <a:effectLst/>
        </p:spPr>
        <p:txBody>
          <a:bodyPr wrap="none" anchor="ctr"/>
          <a:lstStyle/>
          <a:p>
            <a:pPr algn="ctr"/>
            <a:r>
              <a:rPr lang="en-US"/>
              <a:t>Incident</a:t>
            </a:r>
          </a:p>
          <a:p>
            <a:pPr algn="ctr"/>
            <a:r>
              <a:rPr lang="en-US"/>
              <a:t>Report</a:t>
            </a:r>
          </a:p>
        </p:txBody>
      </p:sp>
      <p:sp>
        <p:nvSpPr>
          <p:cNvPr id="63493" name="Text Box 5"/>
          <p:cNvSpPr txBox="1">
            <a:spLocks noChangeArrowheads="1"/>
          </p:cNvSpPr>
          <p:nvPr/>
        </p:nvSpPr>
        <p:spPr bwMode="auto">
          <a:xfrm>
            <a:off x="622300" y="1524000"/>
            <a:ext cx="2673350" cy="915988"/>
          </a:xfrm>
          <a:prstGeom prst="rect">
            <a:avLst/>
          </a:prstGeom>
          <a:noFill/>
          <a:ln w="12700">
            <a:noFill/>
            <a:miter lim="800000"/>
            <a:headEnd/>
            <a:tailEnd/>
          </a:ln>
          <a:effectLst/>
        </p:spPr>
        <p:txBody>
          <a:bodyPr wrap="none">
            <a:spAutoFit/>
          </a:bodyPr>
          <a:lstStyle/>
          <a:p>
            <a:pPr algn="ctr"/>
            <a:r>
              <a:rPr lang="en-US"/>
              <a:t>Requirements Analysis</a:t>
            </a:r>
          </a:p>
          <a:p>
            <a:pPr algn="ctr"/>
            <a:r>
              <a:rPr lang="en-US"/>
              <a:t>(Language of Application</a:t>
            </a:r>
          </a:p>
          <a:p>
            <a:pPr algn="ctr"/>
            <a:r>
              <a:rPr lang="en-US"/>
              <a:t>Domain)</a:t>
            </a:r>
          </a:p>
        </p:txBody>
      </p:sp>
      <p:sp>
        <p:nvSpPr>
          <p:cNvPr id="63494" name="Rectangle 6"/>
          <p:cNvSpPr>
            <a:spLocks noChangeArrowheads="1"/>
          </p:cNvSpPr>
          <p:nvPr/>
        </p:nvSpPr>
        <p:spPr bwMode="auto">
          <a:xfrm>
            <a:off x="5562600" y="2286000"/>
            <a:ext cx="1295400" cy="914400"/>
          </a:xfrm>
          <a:prstGeom prst="rect">
            <a:avLst/>
          </a:prstGeom>
          <a:solidFill>
            <a:schemeClr val="bg1"/>
          </a:solidFill>
          <a:ln w="12700">
            <a:solidFill>
              <a:schemeClr val="tx1"/>
            </a:solidFill>
            <a:miter lim="800000"/>
            <a:headEnd/>
            <a:tailEnd/>
          </a:ln>
          <a:effectLst/>
        </p:spPr>
        <p:txBody>
          <a:bodyPr wrap="none" anchor="ctr"/>
          <a:lstStyle/>
          <a:p>
            <a:pPr algn="ctr"/>
            <a:r>
              <a:rPr lang="en-US"/>
              <a:t>Incident</a:t>
            </a:r>
          </a:p>
          <a:p>
            <a:pPr algn="ctr"/>
            <a:r>
              <a:rPr lang="en-US"/>
              <a:t>Report</a:t>
            </a:r>
          </a:p>
        </p:txBody>
      </p:sp>
      <p:sp>
        <p:nvSpPr>
          <p:cNvPr id="63495" name="Text Box 7"/>
          <p:cNvSpPr txBox="1">
            <a:spLocks noChangeArrowheads="1"/>
          </p:cNvSpPr>
          <p:nvPr/>
        </p:nvSpPr>
        <p:spPr bwMode="auto">
          <a:xfrm>
            <a:off x="4692650" y="1524000"/>
            <a:ext cx="3251200" cy="641350"/>
          </a:xfrm>
          <a:prstGeom prst="rect">
            <a:avLst/>
          </a:prstGeom>
          <a:noFill/>
          <a:ln w="12700">
            <a:noFill/>
            <a:miter lim="800000"/>
            <a:headEnd/>
            <a:tailEnd/>
          </a:ln>
          <a:effectLst/>
        </p:spPr>
        <p:txBody>
          <a:bodyPr wrap="none">
            <a:spAutoFit/>
          </a:bodyPr>
          <a:lstStyle/>
          <a:p>
            <a:pPr algn="ctr"/>
            <a:r>
              <a:rPr lang="en-US"/>
              <a:t>Object Design</a:t>
            </a:r>
          </a:p>
          <a:p>
            <a:pPr algn="ctr"/>
            <a:r>
              <a:rPr lang="en-US"/>
              <a:t>(Language of Solution Domain)</a:t>
            </a:r>
          </a:p>
        </p:txBody>
      </p:sp>
      <p:sp>
        <p:nvSpPr>
          <p:cNvPr id="63496" name="Rectangle 8"/>
          <p:cNvSpPr>
            <a:spLocks noChangeArrowheads="1"/>
          </p:cNvSpPr>
          <p:nvPr/>
        </p:nvSpPr>
        <p:spPr bwMode="auto">
          <a:xfrm>
            <a:off x="4114800" y="4114800"/>
            <a:ext cx="1295400" cy="914400"/>
          </a:xfrm>
          <a:prstGeom prst="rect">
            <a:avLst/>
          </a:prstGeom>
          <a:solidFill>
            <a:schemeClr val="bg1"/>
          </a:solidFill>
          <a:ln w="12700">
            <a:solidFill>
              <a:schemeClr val="tx1"/>
            </a:solidFill>
            <a:miter lim="800000"/>
            <a:headEnd/>
            <a:tailEnd/>
          </a:ln>
          <a:effectLst/>
        </p:spPr>
        <p:txBody>
          <a:bodyPr wrap="none" anchor="ctr"/>
          <a:lstStyle/>
          <a:p>
            <a:pPr algn="ctr"/>
            <a:r>
              <a:rPr lang="en-US"/>
              <a:t>Text box</a:t>
            </a:r>
          </a:p>
        </p:txBody>
      </p:sp>
      <p:sp>
        <p:nvSpPr>
          <p:cNvPr id="63497" name="Rectangle 9"/>
          <p:cNvSpPr>
            <a:spLocks noChangeArrowheads="1"/>
          </p:cNvSpPr>
          <p:nvPr/>
        </p:nvSpPr>
        <p:spPr bwMode="auto">
          <a:xfrm>
            <a:off x="5562600" y="4114800"/>
            <a:ext cx="1295400" cy="914400"/>
          </a:xfrm>
          <a:prstGeom prst="rect">
            <a:avLst/>
          </a:prstGeom>
          <a:solidFill>
            <a:schemeClr val="bg1"/>
          </a:solidFill>
          <a:ln w="12700">
            <a:solidFill>
              <a:schemeClr val="tx1"/>
            </a:solidFill>
            <a:miter lim="800000"/>
            <a:headEnd/>
            <a:tailEnd/>
          </a:ln>
          <a:effectLst/>
        </p:spPr>
        <p:txBody>
          <a:bodyPr wrap="none" anchor="ctr"/>
          <a:lstStyle/>
          <a:p>
            <a:pPr algn="ctr"/>
            <a:r>
              <a:rPr lang="en-US"/>
              <a:t>Menu</a:t>
            </a:r>
          </a:p>
        </p:txBody>
      </p:sp>
      <p:sp>
        <p:nvSpPr>
          <p:cNvPr id="63498" name="Rectangle 10"/>
          <p:cNvSpPr>
            <a:spLocks noChangeArrowheads="1"/>
          </p:cNvSpPr>
          <p:nvPr/>
        </p:nvSpPr>
        <p:spPr bwMode="auto">
          <a:xfrm>
            <a:off x="7086600" y="4114800"/>
            <a:ext cx="1295400" cy="914400"/>
          </a:xfrm>
          <a:prstGeom prst="rect">
            <a:avLst/>
          </a:prstGeom>
          <a:solidFill>
            <a:schemeClr val="bg1"/>
          </a:solidFill>
          <a:ln w="12700">
            <a:solidFill>
              <a:schemeClr val="tx1"/>
            </a:solidFill>
            <a:miter lim="800000"/>
            <a:headEnd/>
            <a:tailEnd/>
          </a:ln>
          <a:effectLst/>
        </p:spPr>
        <p:txBody>
          <a:bodyPr wrap="none" anchor="ctr"/>
          <a:lstStyle/>
          <a:p>
            <a:pPr algn="ctr"/>
            <a:r>
              <a:rPr lang="en-US"/>
              <a:t>Scrollbar</a:t>
            </a:r>
          </a:p>
        </p:txBody>
      </p:sp>
      <p:sp>
        <p:nvSpPr>
          <p:cNvPr id="63499" name="Line 11"/>
          <p:cNvSpPr>
            <a:spLocks noChangeShapeType="1"/>
          </p:cNvSpPr>
          <p:nvPr/>
        </p:nvSpPr>
        <p:spPr bwMode="auto">
          <a:xfrm>
            <a:off x="3733800" y="1295400"/>
            <a:ext cx="0" cy="5181600"/>
          </a:xfrm>
          <a:prstGeom prst="line">
            <a:avLst/>
          </a:prstGeom>
          <a:noFill/>
          <a:ln w="12700">
            <a:solidFill>
              <a:schemeClr val="tx1"/>
            </a:solidFill>
            <a:prstDash val="dashDot"/>
            <a:round/>
            <a:headEnd/>
            <a:tailEnd/>
          </a:ln>
          <a:effectLst/>
        </p:spPr>
        <p:txBody>
          <a:bodyPr wrap="none" anchor="ctr"/>
          <a:lstStyle/>
          <a:p>
            <a:endParaRPr lang="en-US"/>
          </a:p>
        </p:txBody>
      </p:sp>
      <p:cxnSp>
        <p:nvCxnSpPr>
          <p:cNvPr id="63502" name="AutoShape 14"/>
          <p:cNvCxnSpPr>
            <a:cxnSpLocks noChangeShapeType="1"/>
            <a:stCxn id="63494" idx="2"/>
            <a:endCxn id="63496" idx="0"/>
          </p:cNvCxnSpPr>
          <p:nvPr/>
        </p:nvCxnSpPr>
        <p:spPr bwMode="auto">
          <a:xfrm rot="5400000">
            <a:off x="5029200" y="2933700"/>
            <a:ext cx="914400" cy="1447800"/>
          </a:xfrm>
          <a:prstGeom prst="bentConnector3">
            <a:avLst>
              <a:gd name="adj1" fmla="val 50000"/>
            </a:avLst>
          </a:prstGeom>
          <a:noFill/>
          <a:ln w="12700">
            <a:solidFill>
              <a:schemeClr val="tx1"/>
            </a:solidFill>
            <a:miter lim="800000"/>
            <a:headEnd/>
            <a:tailEnd/>
          </a:ln>
          <a:effectLst/>
        </p:spPr>
      </p:cxnSp>
      <p:cxnSp>
        <p:nvCxnSpPr>
          <p:cNvPr id="63503" name="AutoShape 15"/>
          <p:cNvCxnSpPr>
            <a:cxnSpLocks noChangeShapeType="1"/>
            <a:stCxn id="63494" idx="2"/>
            <a:endCxn id="63497" idx="0"/>
          </p:cNvCxnSpPr>
          <p:nvPr/>
        </p:nvCxnSpPr>
        <p:spPr bwMode="auto">
          <a:xfrm rot="5400000">
            <a:off x="5753100" y="3657600"/>
            <a:ext cx="914400" cy="0"/>
          </a:xfrm>
          <a:prstGeom prst="straightConnector1">
            <a:avLst/>
          </a:prstGeom>
          <a:noFill/>
          <a:ln w="12700">
            <a:solidFill>
              <a:schemeClr val="tx1"/>
            </a:solidFill>
            <a:round/>
            <a:headEnd/>
            <a:tailEnd/>
          </a:ln>
          <a:effectLst/>
        </p:spPr>
      </p:cxnSp>
      <p:cxnSp>
        <p:nvCxnSpPr>
          <p:cNvPr id="63504" name="AutoShape 16"/>
          <p:cNvCxnSpPr>
            <a:cxnSpLocks noChangeShapeType="1"/>
            <a:stCxn id="63494" idx="2"/>
            <a:endCxn id="63498" idx="0"/>
          </p:cNvCxnSpPr>
          <p:nvPr/>
        </p:nvCxnSpPr>
        <p:spPr bwMode="auto">
          <a:xfrm rot="16200000" flipH="1">
            <a:off x="6515100" y="2895600"/>
            <a:ext cx="914400" cy="1524000"/>
          </a:xfrm>
          <a:prstGeom prst="bentConnector3">
            <a:avLst>
              <a:gd name="adj1" fmla="val 50000"/>
            </a:avLst>
          </a:prstGeom>
          <a:noFill/>
          <a:ln w="12700">
            <a:solidFill>
              <a:schemeClr val="tx1"/>
            </a:solidFill>
            <a:miter lim="800000"/>
            <a:headEnd/>
            <a:tailEnd/>
          </a:ln>
          <a:effectLst/>
        </p:spPr>
      </p:cxnSp>
      <p:sp>
        <p:nvSpPr>
          <p:cNvPr id="63506" name="AutoShape 18"/>
          <p:cNvSpPr>
            <a:spLocks noChangeArrowheads="1"/>
          </p:cNvSpPr>
          <p:nvPr/>
        </p:nvSpPr>
        <p:spPr bwMode="auto">
          <a:xfrm>
            <a:off x="6134100" y="3200400"/>
            <a:ext cx="152400" cy="228600"/>
          </a:xfrm>
          <a:prstGeom prst="diamond">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Implementation of Application Domain Classes</a:t>
            </a:r>
          </a:p>
        </p:txBody>
      </p:sp>
      <p:sp>
        <p:nvSpPr>
          <p:cNvPr id="62467" name="Rectangle 3"/>
          <p:cNvSpPr>
            <a:spLocks noGrp="1" noChangeArrowheads="1"/>
          </p:cNvSpPr>
          <p:nvPr>
            <p:ph type="body" idx="1"/>
          </p:nvPr>
        </p:nvSpPr>
        <p:spPr/>
        <p:txBody>
          <a:bodyPr/>
          <a:lstStyle/>
          <a:p>
            <a:r>
              <a:rPr lang="en-US"/>
              <a:t>New objects are often needed during object design:</a:t>
            </a:r>
          </a:p>
          <a:p>
            <a:pPr lvl="1"/>
            <a:r>
              <a:rPr lang="en-US"/>
              <a:t>The use of design patterns introduces  new classes</a:t>
            </a:r>
          </a:p>
          <a:p>
            <a:pPr lvl="1"/>
            <a:r>
              <a:rPr lang="en-US"/>
              <a:t>The implementation of algorithms may necessitate objects to hold values</a:t>
            </a:r>
          </a:p>
          <a:p>
            <a:pPr lvl="1"/>
            <a:r>
              <a:rPr lang="en-US"/>
              <a:t>New low-level operations may be needed during the decomposition of high-level operations</a:t>
            </a:r>
          </a:p>
          <a:p>
            <a:r>
              <a:rPr lang="en-US"/>
              <a:t>Example: The EraseArea() operation in a drawing program.</a:t>
            </a:r>
          </a:p>
          <a:p>
            <a:pPr lvl="1"/>
            <a:r>
              <a:rPr lang="en-US"/>
              <a:t>Conceptually very simple</a:t>
            </a:r>
          </a:p>
          <a:p>
            <a:pPr lvl="1"/>
            <a:r>
              <a:rPr lang="en-US"/>
              <a:t>Implementation </a:t>
            </a:r>
          </a:p>
          <a:p>
            <a:pPr lvl="2"/>
            <a:r>
              <a:rPr lang="en-US"/>
              <a:t>Area  represented by pixels</a:t>
            </a:r>
          </a:p>
          <a:p>
            <a:pPr lvl="2"/>
            <a:r>
              <a:rPr lang="en-US"/>
              <a:t>Repair ()  cleans up objects partially covered by the erased area</a:t>
            </a:r>
          </a:p>
          <a:p>
            <a:pPr lvl="2"/>
            <a:r>
              <a:rPr lang="en-US"/>
              <a:t>Redraw() draws objects uncovered by the erasure </a:t>
            </a:r>
          </a:p>
          <a:p>
            <a:pPr lvl="2"/>
            <a:r>
              <a:rPr lang="en-US"/>
              <a:t>Draw() erases pixels in background color not covered by other objects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ChangeArrowheads="1"/>
          </p:cNvSpPr>
          <p:nvPr>
            <p:ph type="title"/>
          </p:nvPr>
        </p:nvSpPr>
        <p:spPr/>
        <p:txBody>
          <a:bodyPr/>
          <a:lstStyle/>
          <a:p>
            <a:r>
              <a:rPr lang="en-US"/>
              <a:t>Observation about Modeling of the Real World</a:t>
            </a:r>
          </a:p>
        </p:txBody>
      </p:sp>
      <p:sp>
        <p:nvSpPr>
          <p:cNvPr id="140291" name="Rectangle 1027"/>
          <p:cNvSpPr>
            <a:spLocks noGrp="1" noChangeArrowheads="1"/>
          </p:cNvSpPr>
          <p:nvPr>
            <p:ph type="body" idx="1"/>
          </p:nvPr>
        </p:nvSpPr>
        <p:spPr/>
        <p:txBody>
          <a:bodyPr/>
          <a:lstStyle/>
          <a:p>
            <a:r>
              <a:rPr lang="en-US"/>
              <a:t>[Gamma et al 94]: </a:t>
            </a:r>
          </a:p>
          <a:p>
            <a:r>
              <a:rPr lang="en-US"/>
              <a:t>Strict modeling of the real world leads to a system that reflects today’s realities but not necessarily tomorrow’s.</a:t>
            </a:r>
            <a:br>
              <a:rPr lang="en-US"/>
            </a:br>
            <a:endParaRPr lang="en-US"/>
          </a:p>
          <a:p>
            <a:r>
              <a:rPr lang="en-US"/>
              <a:t>There is a need for </a:t>
            </a:r>
            <a:r>
              <a:rPr lang="en-US" i="1"/>
              <a:t>reusable</a:t>
            </a:r>
            <a:r>
              <a:rPr lang="en-US"/>
              <a:t> and flexible designs</a:t>
            </a:r>
            <a:br>
              <a:rPr lang="en-US"/>
            </a:br>
            <a:endParaRPr lang="en-US"/>
          </a:p>
          <a:p>
            <a:r>
              <a:rPr lang="en-US"/>
              <a:t>Design knowledge complements application domain knowledge and solution domain knowledge.</a:t>
            </a:r>
            <a:br>
              <a:rPr lang="en-US"/>
            </a:br>
            <a:endParaRPr lang="en-US"/>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The use of inheritance</a:t>
            </a:r>
          </a:p>
        </p:txBody>
      </p:sp>
      <p:sp>
        <p:nvSpPr>
          <p:cNvPr id="132099" name="Rectangle 3"/>
          <p:cNvSpPr>
            <a:spLocks noGrp="1" noChangeArrowheads="1"/>
          </p:cNvSpPr>
          <p:nvPr>
            <p:ph type="body" idx="1"/>
          </p:nvPr>
        </p:nvSpPr>
        <p:spPr/>
        <p:txBody>
          <a:bodyPr/>
          <a:lstStyle/>
          <a:p>
            <a:r>
              <a:rPr lang="en-US" dirty="0"/>
              <a:t>Inheritance is used to achieve two different goals</a:t>
            </a:r>
          </a:p>
          <a:p>
            <a:pPr lvl="1"/>
            <a:r>
              <a:rPr lang="en-US" dirty="0"/>
              <a:t>Description of Taxonomies</a:t>
            </a:r>
          </a:p>
          <a:p>
            <a:pPr lvl="1"/>
            <a:r>
              <a:rPr lang="en-US" dirty="0"/>
              <a:t>Interface Specification</a:t>
            </a:r>
          </a:p>
          <a:p>
            <a:r>
              <a:rPr lang="en-US" dirty="0"/>
              <a:t>Identification of taxonomies</a:t>
            </a:r>
          </a:p>
          <a:p>
            <a:pPr lvl="1"/>
            <a:r>
              <a:rPr lang="en-US" dirty="0"/>
              <a:t>Used during requirements analysis. </a:t>
            </a:r>
          </a:p>
          <a:p>
            <a:pPr lvl="1"/>
            <a:r>
              <a:rPr lang="en-US" dirty="0"/>
              <a:t>Activity:  identify application domain objects that are  hierarchically related</a:t>
            </a:r>
          </a:p>
          <a:p>
            <a:pPr lvl="1"/>
            <a:r>
              <a:rPr lang="en-US" dirty="0"/>
              <a:t>Goal: make the analysis model more understandable</a:t>
            </a:r>
          </a:p>
          <a:p>
            <a:r>
              <a:rPr lang="en-US" dirty="0"/>
              <a:t>Service specification</a:t>
            </a:r>
          </a:p>
          <a:p>
            <a:pPr lvl="1"/>
            <a:r>
              <a:rPr lang="en-US" dirty="0"/>
              <a:t>Used during object design</a:t>
            </a:r>
          </a:p>
          <a:p>
            <a:pPr lvl="1"/>
            <a:r>
              <a:rPr lang="en-US" dirty="0"/>
              <a:t>Activity: </a:t>
            </a:r>
          </a:p>
          <a:p>
            <a:pPr lvl="1"/>
            <a:r>
              <a:rPr lang="en-US" dirty="0"/>
              <a:t>Goal: increase reusability, enhance modifiability and extensibility</a:t>
            </a:r>
          </a:p>
          <a:p>
            <a:r>
              <a:rPr lang="en-US" dirty="0"/>
              <a:t>Inheritance is found either by specialization or generalization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Metamodel for Inheritance</a:t>
            </a:r>
          </a:p>
        </p:txBody>
      </p:sp>
      <p:sp>
        <p:nvSpPr>
          <p:cNvPr id="133123" name="Rectangle 3"/>
          <p:cNvSpPr>
            <a:spLocks noGrp="1" noChangeArrowheads="1"/>
          </p:cNvSpPr>
          <p:nvPr>
            <p:ph type="body" idx="1"/>
          </p:nvPr>
        </p:nvSpPr>
        <p:spPr>
          <a:xfrm>
            <a:off x="355600" y="1295400"/>
            <a:ext cx="8255000" cy="588963"/>
          </a:xfrm>
        </p:spPr>
        <p:txBody>
          <a:bodyPr/>
          <a:lstStyle/>
          <a:p>
            <a:r>
              <a:rPr lang="en-US"/>
              <a:t>Inheritance is used during analysis and object design</a:t>
            </a:r>
          </a:p>
        </p:txBody>
      </p:sp>
      <p:grpSp>
        <p:nvGrpSpPr>
          <p:cNvPr id="133169" name="Group 49"/>
          <p:cNvGrpSpPr>
            <a:grpSpLocks/>
          </p:cNvGrpSpPr>
          <p:nvPr/>
        </p:nvGrpSpPr>
        <p:grpSpPr bwMode="auto">
          <a:xfrm>
            <a:off x="4213225" y="1965325"/>
            <a:ext cx="1778000" cy="738188"/>
            <a:chOff x="2654" y="1238"/>
            <a:chExt cx="1120" cy="465"/>
          </a:xfrm>
        </p:grpSpPr>
        <p:sp>
          <p:nvSpPr>
            <p:cNvPr id="133126" name="Rectangle 6"/>
            <p:cNvSpPr>
              <a:spLocks noChangeArrowheads="1"/>
            </p:cNvSpPr>
            <p:nvPr/>
          </p:nvSpPr>
          <p:spPr bwMode="auto">
            <a:xfrm>
              <a:off x="2654" y="1238"/>
              <a:ext cx="1120" cy="465"/>
            </a:xfrm>
            <a:prstGeom prst="rect">
              <a:avLst/>
            </a:prstGeom>
            <a:noFill/>
            <a:ln w="22225">
              <a:solidFill>
                <a:srgbClr val="000000"/>
              </a:solidFill>
              <a:miter lim="800000"/>
              <a:headEnd/>
              <a:tailEnd/>
            </a:ln>
          </p:spPr>
          <p:txBody>
            <a:bodyPr/>
            <a:lstStyle/>
            <a:p>
              <a:endParaRPr lang="en-US"/>
            </a:p>
          </p:txBody>
        </p:sp>
        <p:sp>
          <p:nvSpPr>
            <p:cNvPr id="133127" name="Rectangle 7"/>
            <p:cNvSpPr>
              <a:spLocks noChangeArrowheads="1"/>
            </p:cNvSpPr>
            <p:nvPr/>
          </p:nvSpPr>
          <p:spPr bwMode="auto">
            <a:xfrm>
              <a:off x="2790" y="1393"/>
              <a:ext cx="847" cy="154"/>
            </a:xfrm>
            <a:prstGeom prst="rect">
              <a:avLst/>
            </a:prstGeom>
            <a:noFill/>
            <a:ln w="9525">
              <a:noFill/>
              <a:miter lim="800000"/>
              <a:headEnd/>
              <a:tailEnd/>
            </a:ln>
          </p:spPr>
          <p:txBody>
            <a:bodyPr wrap="none" lIns="0" tIns="0" rIns="0" bIns="0">
              <a:spAutoFit/>
            </a:bodyPr>
            <a:lstStyle/>
            <a:p>
              <a:r>
                <a:rPr lang="en-US" sz="1600" b="0">
                  <a:solidFill>
                    <a:srgbClr val="000000"/>
                  </a:solidFill>
                  <a:latin typeface="Lucida Sans Typewriter" charset="0"/>
                </a:rPr>
                <a:t>Inheritance</a:t>
              </a:r>
              <a:endParaRPr lang="en-US" sz="1600" b="0">
                <a:latin typeface="Lucida Sans Typewriter" charset="0"/>
              </a:endParaRPr>
            </a:p>
          </p:txBody>
        </p:sp>
      </p:grpSp>
      <p:sp>
        <p:nvSpPr>
          <p:cNvPr id="133128" name="Freeform 8"/>
          <p:cNvSpPr>
            <a:spLocks/>
          </p:cNvSpPr>
          <p:nvPr/>
        </p:nvSpPr>
        <p:spPr bwMode="auto">
          <a:xfrm>
            <a:off x="4957763" y="2703513"/>
            <a:ext cx="312737" cy="265112"/>
          </a:xfrm>
          <a:custGeom>
            <a:avLst/>
            <a:gdLst/>
            <a:ahLst/>
            <a:cxnLst>
              <a:cxn ang="0">
                <a:pos x="97" y="153"/>
              </a:cxn>
              <a:cxn ang="0">
                <a:pos x="0" y="153"/>
              </a:cxn>
              <a:cxn ang="0">
                <a:pos x="97" y="0"/>
              </a:cxn>
              <a:cxn ang="0">
                <a:pos x="180" y="153"/>
              </a:cxn>
              <a:cxn ang="0">
                <a:pos x="97" y="153"/>
              </a:cxn>
            </a:cxnLst>
            <a:rect l="0" t="0" r="r" b="b"/>
            <a:pathLst>
              <a:path w="180" h="153">
                <a:moveTo>
                  <a:pt x="97" y="153"/>
                </a:moveTo>
                <a:lnTo>
                  <a:pt x="0" y="153"/>
                </a:lnTo>
                <a:lnTo>
                  <a:pt x="97" y="0"/>
                </a:lnTo>
                <a:lnTo>
                  <a:pt x="180" y="153"/>
                </a:lnTo>
                <a:lnTo>
                  <a:pt x="97" y="153"/>
                </a:lnTo>
                <a:close/>
              </a:path>
            </a:pathLst>
          </a:custGeom>
          <a:noFill/>
          <a:ln w="22225">
            <a:solidFill>
              <a:srgbClr val="000000"/>
            </a:solidFill>
            <a:prstDash val="solid"/>
            <a:round/>
            <a:headEnd/>
            <a:tailEnd/>
          </a:ln>
        </p:spPr>
        <p:txBody>
          <a:bodyPr/>
          <a:lstStyle/>
          <a:p>
            <a:endParaRPr lang="en-US"/>
          </a:p>
        </p:txBody>
      </p:sp>
      <p:sp>
        <p:nvSpPr>
          <p:cNvPr id="133129" name="Freeform 9"/>
          <p:cNvSpPr>
            <a:spLocks/>
          </p:cNvSpPr>
          <p:nvPr/>
        </p:nvSpPr>
        <p:spPr bwMode="auto">
          <a:xfrm>
            <a:off x="3973513" y="3159125"/>
            <a:ext cx="2305050" cy="242888"/>
          </a:xfrm>
          <a:custGeom>
            <a:avLst/>
            <a:gdLst/>
            <a:ahLst/>
            <a:cxnLst>
              <a:cxn ang="0">
                <a:pos x="0" y="139"/>
              </a:cxn>
              <a:cxn ang="0">
                <a:pos x="0" y="0"/>
              </a:cxn>
              <a:cxn ang="0">
                <a:pos x="1328" y="0"/>
              </a:cxn>
              <a:cxn ang="0">
                <a:pos x="1328" y="125"/>
              </a:cxn>
            </a:cxnLst>
            <a:rect l="0" t="0" r="r" b="b"/>
            <a:pathLst>
              <a:path w="1328" h="139">
                <a:moveTo>
                  <a:pt x="0" y="139"/>
                </a:moveTo>
                <a:lnTo>
                  <a:pt x="0" y="0"/>
                </a:lnTo>
                <a:lnTo>
                  <a:pt x="1328" y="0"/>
                </a:lnTo>
                <a:lnTo>
                  <a:pt x="1328" y="125"/>
                </a:lnTo>
              </a:path>
            </a:pathLst>
          </a:custGeom>
          <a:noFill/>
          <a:ln w="22225">
            <a:solidFill>
              <a:srgbClr val="000000"/>
            </a:solidFill>
            <a:prstDash val="solid"/>
            <a:round/>
            <a:headEnd/>
            <a:tailEnd/>
          </a:ln>
        </p:spPr>
        <p:txBody>
          <a:bodyPr/>
          <a:lstStyle/>
          <a:p>
            <a:endParaRPr lang="en-US"/>
          </a:p>
        </p:txBody>
      </p:sp>
      <p:sp>
        <p:nvSpPr>
          <p:cNvPr id="133130" name="Line 10"/>
          <p:cNvSpPr>
            <a:spLocks noChangeShapeType="1"/>
          </p:cNvSpPr>
          <p:nvPr/>
        </p:nvSpPr>
        <p:spPr bwMode="auto">
          <a:xfrm flipV="1">
            <a:off x="5126038" y="2990850"/>
            <a:ext cx="1587" cy="168275"/>
          </a:xfrm>
          <a:prstGeom prst="line">
            <a:avLst/>
          </a:prstGeom>
          <a:noFill/>
          <a:ln w="22225">
            <a:solidFill>
              <a:srgbClr val="000000"/>
            </a:solidFill>
            <a:round/>
            <a:headEnd/>
            <a:tailEnd/>
          </a:ln>
        </p:spPr>
        <p:txBody>
          <a:bodyPr/>
          <a:lstStyle/>
          <a:p>
            <a:endParaRPr lang="en-US"/>
          </a:p>
        </p:txBody>
      </p:sp>
      <p:sp>
        <p:nvSpPr>
          <p:cNvPr id="133131" name="Freeform 11"/>
          <p:cNvSpPr>
            <a:spLocks/>
          </p:cNvSpPr>
          <p:nvPr/>
        </p:nvSpPr>
        <p:spPr bwMode="auto">
          <a:xfrm>
            <a:off x="6094413" y="4127500"/>
            <a:ext cx="312737" cy="265113"/>
          </a:xfrm>
          <a:custGeom>
            <a:avLst/>
            <a:gdLst/>
            <a:ahLst/>
            <a:cxnLst>
              <a:cxn ang="0">
                <a:pos x="83" y="152"/>
              </a:cxn>
              <a:cxn ang="0">
                <a:pos x="0" y="152"/>
              </a:cxn>
              <a:cxn ang="0">
                <a:pos x="83" y="0"/>
              </a:cxn>
              <a:cxn ang="0">
                <a:pos x="180" y="152"/>
              </a:cxn>
              <a:cxn ang="0">
                <a:pos x="83" y="152"/>
              </a:cxn>
            </a:cxnLst>
            <a:rect l="0" t="0" r="r" b="b"/>
            <a:pathLst>
              <a:path w="180" h="152">
                <a:moveTo>
                  <a:pt x="83" y="152"/>
                </a:moveTo>
                <a:lnTo>
                  <a:pt x="0" y="152"/>
                </a:lnTo>
                <a:lnTo>
                  <a:pt x="83" y="0"/>
                </a:lnTo>
                <a:lnTo>
                  <a:pt x="180" y="152"/>
                </a:lnTo>
                <a:lnTo>
                  <a:pt x="83" y="152"/>
                </a:lnTo>
                <a:close/>
              </a:path>
            </a:pathLst>
          </a:custGeom>
          <a:noFill/>
          <a:ln w="22225">
            <a:solidFill>
              <a:srgbClr val="000000"/>
            </a:solidFill>
            <a:prstDash val="solid"/>
            <a:round/>
            <a:headEnd/>
            <a:tailEnd/>
          </a:ln>
        </p:spPr>
        <p:txBody>
          <a:bodyPr/>
          <a:lstStyle/>
          <a:p>
            <a:endParaRPr lang="en-US"/>
          </a:p>
        </p:txBody>
      </p:sp>
      <p:sp>
        <p:nvSpPr>
          <p:cNvPr id="133132" name="Freeform 12"/>
          <p:cNvSpPr>
            <a:spLocks/>
          </p:cNvSpPr>
          <p:nvPr/>
        </p:nvSpPr>
        <p:spPr bwMode="auto">
          <a:xfrm>
            <a:off x="6237288" y="4584700"/>
            <a:ext cx="1897062" cy="239713"/>
          </a:xfrm>
          <a:custGeom>
            <a:avLst/>
            <a:gdLst/>
            <a:ahLst/>
            <a:cxnLst>
              <a:cxn ang="0">
                <a:pos x="0" y="138"/>
              </a:cxn>
              <a:cxn ang="0">
                <a:pos x="0" y="0"/>
              </a:cxn>
              <a:cxn ang="0">
                <a:pos x="1092" y="0"/>
              </a:cxn>
              <a:cxn ang="0">
                <a:pos x="1092" y="125"/>
              </a:cxn>
            </a:cxnLst>
            <a:rect l="0" t="0" r="r" b="b"/>
            <a:pathLst>
              <a:path w="1092" h="138">
                <a:moveTo>
                  <a:pt x="0" y="138"/>
                </a:moveTo>
                <a:lnTo>
                  <a:pt x="0" y="0"/>
                </a:lnTo>
                <a:lnTo>
                  <a:pt x="1092" y="0"/>
                </a:lnTo>
                <a:lnTo>
                  <a:pt x="1092" y="125"/>
                </a:lnTo>
              </a:path>
            </a:pathLst>
          </a:custGeom>
          <a:noFill/>
          <a:ln w="22225">
            <a:solidFill>
              <a:srgbClr val="000000"/>
            </a:solidFill>
            <a:prstDash val="solid"/>
            <a:round/>
            <a:headEnd/>
            <a:tailEnd/>
          </a:ln>
        </p:spPr>
        <p:txBody>
          <a:bodyPr/>
          <a:lstStyle/>
          <a:p>
            <a:endParaRPr lang="en-US"/>
          </a:p>
        </p:txBody>
      </p:sp>
      <p:sp>
        <p:nvSpPr>
          <p:cNvPr id="133133" name="Line 13"/>
          <p:cNvSpPr>
            <a:spLocks noChangeShapeType="1"/>
          </p:cNvSpPr>
          <p:nvPr/>
        </p:nvSpPr>
        <p:spPr bwMode="auto">
          <a:xfrm flipV="1">
            <a:off x="6237288" y="4416425"/>
            <a:ext cx="3175" cy="168275"/>
          </a:xfrm>
          <a:prstGeom prst="line">
            <a:avLst/>
          </a:prstGeom>
          <a:noFill/>
          <a:ln w="22225">
            <a:solidFill>
              <a:srgbClr val="000000"/>
            </a:solidFill>
            <a:round/>
            <a:headEnd/>
            <a:tailEnd/>
          </a:ln>
        </p:spPr>
        <p:txBody>
          <a:bodyPr/>
          <a:lstStyle/>
          <a:p>
            <a:endParaRPr lang="en-US"/>
          </a:p>
        </p:txBody>
      </p:sp>
      <p:sp>
        <p:nvSpPr>
          <p:cNvPr id="133134" name="Freeform 14"/>
          <p:cNvSpPr>
            <a:spLocks/>
          </p:cNvSpPr>
          <p:nvPr/>
        </p:nvSpPr>
        <p:spPr bwMode="auto">
          <a:xfrm>
            <a:off x="3805238" y="4127500"/>
            <a:ext cx="312737" cy="265113"/>
          </a:xfrm>
          <a:custGeom>
            <a:avLst/>
            <a:gdLst/>
            <a:ahLst/>
            <a:cxnLst>
              <a:cxn ang="0">
                <a:pos x="97" y="152"/>
              </a:cxn>
              <a:cxn ang="0">
                <a:pos x="0" y="152"/>
              </a:cxn>
              <a:cxn ang="0">
                <a:pos x="97" y="0"/>
              </a:cxn>
              <a:cxn ang="0">
                <a:pos x="180" y="152"/>
              </a:cxn>
              <a:cxn ang="0">
                <a:pos x="97" y="152"/>
              </a:cxn>
            </a:cxnLst>
            <a:rect l="0" t="0" r="r" b="b"/>
            <a:pathLst>
              <a:path w="180" h="152">
                <a:moveTo>
                  <a:pt x="97" y="152"/>
                </a:moveTo>
                <a:lnTo>
                  <a:pt x="0" y="152"/>
                </a:lnTo>
                <a:lnTo>
                  <a:pt x="97" y="0"/>
                </a:lnTo>
                <a:lnTo>
                  <a:pt x="180" y="152"/>
                </a:lnTo>
                <a:lnTo>
                  <a:pt x="97" y="152"/>
                </a:lnTo>
                <a:close/>
              </a:path>
            </a:pathLst>
          </a:custGeom>
          <a:noFill/>
          <a:ln w="22225">
            <a:solidFill>
              <a:srgbClr val="000000"/>
            </a:solidFill>
            <a:prstDash val="solid"/>
            <a:round/>
            <a:headEnd/>
            <a:tailEnd/>
          </a:ln>
        </p:spPr>
        <p:txBody>
          <a:bodyPr/>
          <a:lstStyle/>
          <a:p>
            <a:endParaRPr lang="en-US"/>
          </a:p>
        </p:txBody>
      </p:sp>
      <p:sp>
        <p:nvSpPr>
          <p:cNvPr id="133135" name="Freeform 15"/>
          <p:cNvSpPr>
            <a:spLocks/>
          </p:cNvSpPr>
          <p:nvPr/>
        </p:nvSpPr>
        <p:spPr bwMode="auto">
          <a:xfrm>
            <a:off x="1282700" y="4584700"/>
            <a:ext cx="2690813" cy="239713"/>
          </a:xfrm>
          <a:custGeom>
            <a:avLst/>
            <a:gdLst/>
            <a:ahLst/>
            <a:cxnLst>
              <a:cxn ang="0">
                <a:pos x="0" y="138"/>
              </a:cxn>
              <a:cxn ang="0">
                <a:pos x="0" y="0"/>
              </a:cxn>
              <a:cxn ang="0">
                <a:pos x="1549" y="0"/>
              </a:cxn>
              <a:cxn ang="0">
                <a:pos x="1549" y="125"/>
              </a:cxn>
            </a:cxnLst>
            <a:rect l="0" t="0" r="r" b="b"/>
            <a:pathLst>
              <a:path w="1549" h="138">
                <a:moveTo>
                  <a:pt x="0" y="138"/>
                </a:moveTo>
                <a:lnTo>
                  <a:pt x="0" y="0"/>
                </a:lnTo>
                <a:lnTo>
                  <a:pt x="1549" y="0"/>
                </a:lnTo>
                <a:lnTo>
                  <a:pt x="1549" y="125"/>
                </a:lnTo>
              </a:path>
            </a:pathLst>
          </a:custGeom>
          <a:noFill/>
          <a:ln w="22225">
            <a:solidFill>
              <a:srgbClr val="000000"/>
            </a:solidFill>
            <a:prstDash val="solid"/>
            <a:round/>
            <a:headEnd/>
            <a:tailEnd/>
          </a:ln>
        </p:spPr>
        <p:txBody>
          <a:bodyPr/>
          <a:lstStyle/>
          <a:p>
            <a:endParaRPr lang="en-US"/>
          </a:p>
        </p:txBody>
      </p:sp>
      <p:sp>
        <p:nvSpPr>
          <p:cNvPr id="133136" name="Line 16"/>
          <p:cNvSpPr>
            <a:spLocks noChangeShapeType="1"/>
          </p:cNvSpPr>
          <p:nvPr/>
        </p:nvSpPr>
        <p:spPr bwMode="auto">
          <a:xfrm flipV="1">
            <a:off x="3973513" y="4416425"/>
            <a:ext cx="1587" cy="168275"/>
          </a:xfrm>
          <a:prstGeom prst="line">
            <a:avLst/>
          </a:prstGeom>
          <a:noFill/>
          <a:ln w="22225">
            <a:solidFill>
              <a:srgbClr val="000000"/>
            </a:solidFill>
            <a:round/>
            <a:headEnd/>
            <a:tailEnd/>
          </a:ln>
        </p:spPr>
        <p:txBody>
          <a:bodyPr/>
          <a:lstStyle/>
          <a:p>
            <a:endParaRPr lang="en-US"/>
          </a:p>
        </p:txBody>
      </p:sp>
      <p:grpSp>
        <p:nvGrpSpPr>
          <p:cNvPr id="133175" name="Group 55"/>
          <p:cNvGrpSpPr>
            <a:grpSpLocks/>
          </p:cNvGrpSpPr>
          <p:nvPr/>
        </p:nvGrpSpPr>
        <p:grpSpPr bwMode="auto">
          <a:xfrm>
            <a:off x="5348288" y="4824413"/>
            <a:ext cx="1776412" cy="1092200"/>
            <a:chOff x="3369" y="3039"/>
            <a:chExt cx="1119" cy="688"/>
          </a:xfrm>
        </p:grpSpPr>
        <p:sp>
          <p:nvSpPr>
            <p:cNvPr id="133138" name="Rectangle 18"/>
            <p:cNvSpPr>
              <a:spLocks noChangeArrowheads="1"/>
            </p:cNvSpPr>
            <p:nvPr/>
          </p:nvSpPr>
          <p:spPr bwMode="auto">
            <a:xfrm>
              <a:off x="3369" y="3039"/>
              <a:ext cx="1119" cy="688"/>
            </a:xfrm>
            <a:prstGeom prst="rect">
              <a:avLst/>
            </a:prstGeom>
            <a:noFill/>
            <a:ln w="22225">
              <a:solidFill>
                <a:srgbClr val="000000"/>
              </a:solidFill>
              <a:miter lim="800000"/>
              <a:headEnd/>
              <a:tailEnd/>
            </a:ln>
          </p:spPr>
          <p:txBody>
            <a:bodyPr/>
            <a:lstStyle/>
            <a:p>
              <a:endParaRPr lang="en-US"/>
            </a:p>
          </p:txBody>
        </p:sp>
        <p:grpSp>
          <p:nvGrpSpPr>
            <p:cNvPr id="133174" name="Group 54"/>
            <p:cNvGrpSpPr>
              <a:grpSpLocks/>
            </p:cNvGrpSpPr>
            <p:nvPr/>
          </p:nvGrpSpPr>
          <p:grpSpPr bwMode="auto">
            <a:xfrm>
              <a:off x="3428" y="3226"/>
              <a:ext cx="1001" cy="314"/>
              <a:chOff x="3451" y="3243"/>
              <a:chExt cx="1001" cy="314"/>
            </a:xfrm>
          </p:grpSpPr>
          <p:sp>
            <p:nvSpPr>
              <p:cNvPr id="133139" name="Rectangle 19"/>
              <p:cNvSpPr>
                <a:spLocks noChangeArrowheads="1"/>
              </p:cNvSpPr>
              <p:nvPr/>
            </p:nvSpPr>
            <p:spPr bwMode="auto">
              <a:xfrm>
                <a:off x="3451" y="3243"/>
                <a:ext cx="1001" cy="154"/>
              </a:xfrm>
              <a:prstGeom prst="rect">
                <a:avLst/>
              </a:prstGeom>
              <a:noFill/>
              <a:ln w="9525">
                <a:noFill/>
                <a:miter lim="800000"/>
                <a:headEnd/>
                <a:tailEnd/>
              </a:ln>
            </p:spPr>
            <p:txBody>
              <a:bodyPr wrap="none" lIns="0" tIns="0" rIns="0" bIns="0">
                <a:spAutoFit/>
              </a:bodyPr>
              <a:lstStyle/>
              <a:p>
                <a:r>
                  <a:rPr lang="en-US" sz="1600" b="0">
                    <a:solidFill>
                      <a:srgbClr val="000000"/>
                    </a:solidFill>
                    <a:latin typeface="Lucida Sans Typewriter" charset="0"/>
                  </a:rPr>
                  <a:t>Specification</a:t>
                </a:r>
                <a:endParaRPr lang="en-US" sz="1600" b="0">
                  <a:latin typeface="Lucida Sans Typewriter" charset="0"/>
                </a:endParaRPr>
              </a:p>
            </p:txBody>
          </p:sp>
          <p:sp>
            <p:nvSpPr>
              <p:cNvPr id="133140" name="Rectangle 20"/>
              <p:cNvSpPr>
                <a:spLocks noChangeArrowheads="1"/>
              </p:cNvSpPr>
              <p:nvPr/>
            </p:nvSpPr>
            <p:spPr bwMode="auto">
              <a:xfrm>
                <a:off x="3528" y="3403"/>
                <a:ext cx="847" cy="154"/>
              </a:xfrm>
              <a:prstGeom prst="rect">
                <a:avLst/>
              </a:prstGeom>
              <a:noFill/>
              <a:ln w="9525">
                <a:noFill/>
                <a:miter lim="800000"/>
                <a:headEnd/>
                <a:tailEnd/>
              </a:ln>
            </p:spPr>
            <p:txBody>
              <a:bodyPr wrap="none" lIns="0" tIns="0" rIns="0" bIns="0">
                <a:spAutoFit/>
              </a:bodyPr>
              <a:lstStyle/>
              <a:p>
                <a:r>
                  <a:rPr lang="en-US" sz="1600" b="0">
                    <a:solidFill>
                      <a:srgbClr val="000000"/>
                    </a:solidFill>
                    <a:latin typeface="Lucida Sans Typewriter" charset="0"/>
                  </a:rPr>
                  <a:t>Inheritance</a:t>
                </a:r>
                <a:endParaRPr lang="en-US" sz="1600" b="0">
                  <a:latin typeface="Lucida Sans Typewriter" charset="0"/>
                </a:endParaRPr>
              </a:p>
            </p:txBody>
          </p:sp>
        </p:grpSp>
      </p:grpSp>
      <p:grpSp>
        <p:nvGrpSpPr>
          <p:cNvPr id="133177" name="Group 57"/>
          <p:cNvGrpSpPr>
            <a:grpSpLocks/>
          </p:cNvGrpSpPr>
          <p:nvPr/>
        </p:nvGrpSpPr>
        <p:grpSpPr bwMode="auto">
          <a:xfrm>
            <a:off x="7205663" y="4803775"/>
            <a:ext cx="1897062" cy="1092200"/>
            <a:chOff x="4539" y="3026"/>
            <a:chExt cx="1195" cy="688"/>
          </a:xfrm>
        </p:grpSpPr>
        <p:sp>
          <p:nvSpPr>
            <p:cNvPr id="133142" name="Rectangle 22"/>
            <p:cNvSpPr>
              <a:spLocks noChangeArrowheads="1"/>
            </p:cNvSpPr>
            <p:nvPr/>
          </p:nvSpPr>
          <p:spPr bwMode="auto">
            <a:xfrm>
              <a:off x="4539" y="3026"/>
              <a:ext cx="1195" cy="688"/>
            </a:xfrm>
            <a:prstGeom prst="rect">
              <a:avLst/>
            </a:prstGeom>
            <a:noFill/>
            <a:ln w="22225">
              <a:solidFill>
                <a:srgbClr val="000000"/>
              </a:solidFill>
              <a:miter lim="800000"/>
              <a:headEnd/>
              <a:tailEnd/>
            </a:ln>
          </p:spPr>
          <p:txBody>
            <a:bodyPr/>
            <a:lstStyle/>
            <a:p>
              <a:endParaRPr lang="en-US"/>
            </a:p>
          </p:txBody>
        </p:sp>
        <p:grpSp>
          <p:nvGrpSpPr>
            <p:cNvPr id="133176" name="Group 56"/>
            <p:cNvGrpSpPr>
              <a:grpSpLocks/>
            </p:cNvGrpSpPr>
            <p:nvPr/>
          </p:nvGrpSpPr>
          <p:grpSpPr bwMode="auto">
            <a:xfrm>
              <a:off x="4597" y="3207"/>
              <a:ext cx="1078" cy="327"/>
              <a:chOff x="4590" y="3243"/>
              <a:chExt cx="1078" cy="327"/>
            </a:xfrm>
          </p:grpSpPr>
          <p:sp>
            <p:nvSpPr>
              <p:cNvPr id="133143" name="Rectangle 23"/>
              <p:cNvSpPr>
                <a:spLocks noChangeArrowheads="1"/>
              </p:cNvSpPr>
              <p:nvPr/>
            </p:nvSpPr>
            <p:spPr bwMode="auto">
              <a:xfrm>
                <a:off x="4590" y="3243"/>
                <a:ext cx="1078" cy="154"/>
              </a:xfrm>
              <a:prstGeom prst="rect">
                <a:avLst/>
              </a:prstGeom>
              <a:noFill/>
              <a:ln w="9525">
                <a:noFill/>
                <a:miter lim="800000"/>
                <a:headEnd/>
                <a:tailEnd/>
              </a:ln>
            </p:spPr>
            <p:txBody>
              <a:bodyPr wrap="none" lIns="0" tIns="0" rIns="0" bIns="0">
                <a:spAutoFit/>
              </a:bodyPr>
              <a:lstStyle/>
              <a:p>
                <a:r>
                  <a:rPr lang="en-US" sz="1600" b="0">
                    <a:solidFill>
                      <a:srgbClr val="000000"/>
                    </a:solidFill>
                    <a:latin typeface="Lucida Sans Typewriter" charset="0"/>
                  </a:rPr>
                  <a:t>Implementation</a:t>
                </a:r>
                <a:endParaRPr lang="en-US" sz="1600" b="0">
                  <a:latin typeface="Lucida Sans Typewriter" charset="0"/>
                </a:endParaRPr>
              </a:p>
            </p:txBody>
          </p:sp>
          <p:sp>
            <p:nvSpPr>
              <p:cNvPr id="133144" name="Rectangle 24"/>
              <p:cNvSpPr>
                <a:spLocks noChangeArrowheads="1"/>
              </p:cNvSpPr>
              <p:nvPr/>
            </p:nvSpPr>
            <p:spPr bwMode="auto">
              <a:xfrm>
                <a:off x="4706" y="3416"/>
                <a:ext cx="847" cy="154"/>
              </a:xfrm>
              <a:prstGeom prst="rect">
                <a:avLst/>
              </a:prstGeom>
              <a:noFill/>
              <a:ln w="9525">
                <a:noFill/>
                <a:miter lim="800000"/>
                <a:headEnd/>
                <a:tailEnd/>
              </a:ln>
            </p:spPr>
            <p:txBody>
              <a:bodyPr wrap="none" lIns="0" tIns="0" rIns="0" bIns="0">
                <a:spAutoFit/>
              </a:bodyPr>
              <a:lstStyle/>
              <a:p>
                <a:r>
                  <a:rPr lang="en-US" sz="1600" b="0">
                    <a:solidFill>
                      <a:srgbClr val="000000"/>
                    </a:solidFill>
                    <a:latin typeface="Lucida Sans Typewriter" charset="0"/>
                  </a:rPr>
                  <a:t>Inheritance</a:t>
                </a:r>
                <a:endParaRPr lang="en-US" sz="1600" b="0">
                  <a:latin typeface="Lucida Sans Typewriter" charset="0"/>
                </a:endParaRPr>
              </a:p>
            </p:txBody>
          </p:sp>
        </p:grpSp>
      </p:grpSp>
      <p:grpSp>
        <p:nvGrpSpPr>
          <p:cNvPr id="133168" name="Group 48"/>
          <p:cNvGrpSpPr>
            <a:grpSpLocks/>
          </p:cNvGrpSpPr>
          <p:nvPr/>
        </p:nvGrpSpPr>
        <p:grpSpPr bwMode="auto">
          <a:xfrm>
            <a:off x="5414963" y="3406775"/>
            <a:ext cx="1776412" cy="720725"/>
            <a:chOff x="3411" y="2146"/>
            <a:chExt cx="1119" cy="454"/>
          </a:xfrm>
        </p:grpSpPr>
        <p:sp>
          <p:nvSpPr>
            <p:cNvPr id="133146" name="Rectangle 26"/>
            <p:cNvSpPr>
              <a:spLocks noChangeArrowheads="1"/>
            </p:cNvSpPr>
            <p:nvPr/>
          </p:nvSpPr>
          <p:spPr bwMode="auto">
            <a:xfrm>
              <a:off x="3411" y="2146"/>
              <a:ext cx="1119" cy="454"/>
            </a:xfrm>
            <a:prstGeom prst="rect">
              <a:avLst/>
            </a:prstGeom>
            <a:noFill/>
            <a:ln w="22225">
              <a:solidFill>
                <a:srgbClr val="000000"/>
              </a:solidFill>
              <a:miter lim="800000"/>
              <a:headEnd/>
              <a:tailEnd/>
            </a:ln>
          </p:spPr>
          <p:txBody>
            <a:bodyPr/>
            <a:lstStyle/>
            <a:p>
              <a:endParaRPr lang="en-US"/>
            </a:p>
          </p:txBody>
        </p:sp>
        <p:grpSp>
          <p:nvGrpSpPr>
            <p:cNvPr id="133167" name="Group 47"/>
            <p:cNvGrpSpPr>
              <a:grpSpLocks/>
            </p:cNvGrpSpPr>
            <p:nvPr/>
          </p:nvGrpSpPr>
          <p:grpSpPr bwMode="auto">
            <a:xfrm>
              <a:off x="3547" y="2236"/>
              <a:ext cx="847" cy="273"/>
              <a:chOff x="3546" y="2234"/>
              <a:chExt cx="847" cy="273"/>
            </a:xfrm>
          </p:grpSpPr>
          <p:sp>
            <p:nvSpPr>
              <p:cNvPr id="133147" name="Rectangle 27"/>
              <p:cNvSpPr>
                <a:spLocks noChangeArrowheads="1"/>
              </p:cNvSpPr>
              <p:nvPr/>
            </p:nvSpPr>
            <p:spPr bwMode="auto">
              <a:xfrm>
                <a:off x="3546" y="2234"/>
                <a:ext cx="847" cy="154"/>
              </a:xfrm>
              <a:prstGeom prst="rect">
                <a:avLst/>
              </a:prstGeom>
              <a:noFill/>
              <a:ln w="9525">
                <a:noFill/>
                <a:miter lim="800000"/>
                <a:headEnd/>
                <a:tailEnd/>
              </a:ln>
            </p:spPr>
            <p:txBody>
              <a:bodyPr wrap="none" lIns="0" tIns="0" rIns="0" bIns="0">
                <a:spAutoFit/>
              </a:bodyPr>
              <a:lstStyle/>
              <a:p>
                <a:pPr algn="ctr"/>
                <a:r>
                  <a:rPr lang="en-US" sz="1600" b="0">
                    <a:solidFill>
                      <a:srgbClr val="000000"/>
                    </a:solidFill>
                    <a:latin typeface="Lucida Sans Typewriter" charset="0"/>
                  </a:rPr>
                  <a:t>Inheritance</a:t>
                </a:r>
                <a:endParaRPr lang="en-US" sz="1600" b="0">
                  <a:latin typeface="Lucida Sans Typewriter" charset="0"/>
                </a:endParaRPr>
              </a:p>
            </p:txBody>
          </p:sp>
          <p:sp>
            <p:nvSpPr>
              <p:cNvPr id="133148" name="Rectangle 28"/>
              <p:cNvSpPr>
                <a:spLocks noChangeArrowheads="1"/>
              </p:cNvSpPr>
              <p:nvPr/>
            </p:nvSpPr>
            <p:spPr bwMode="auto">
              <a:xfrm>
                <a:off x="3623" y="2353"/>
                <a:ext cx="693" cy="154"/>
              </a:xfrm>
              <a:prstGeom prst="rect">
                <a:avLst/>
              </a:prstGeom>
              <a:noFill/>
              <a:ln w="9525">
                <a:noFill/>
                <a:miter lim="800000"/>
                <a:headEnd/>
                <a:tailEnd/>
              </a:ln>
            </p:spPr>
            <p:txBody>
              <a:bodyPr wrap="none" lIns="0" tIns="0" rIns="0" bIns="0">
                <a:spAutoFit/>
              </a:bodyPr>
              <a:lstStyle/>
              <a:p>
                <a:pPr algn="ctr"/>
                <a:r>
                  <a:rPr lang="en-US" sz="1600" b="0">
                    <a:solidFill>
                      <a:srgbClr val="000000"/>
                    </a:solidFill>
                    <a:latin typeface="Lucida Sans Typewriter" charset="0"/>
                  </a:rPr>
                  <a:t>for Reuse</a:t>
                </a:r>
                <a:endParaRPr lang="en-US" sz="1600" b="0">
                  <a:latin typeface="Lucida Sans Typewriter" charset="0"/>
                </a:endParaRPr>
              </a:p>
            </p:txBody>
          </p:sp>
        </p:grpSp>
      </p:grpSp>
      <p:grpSp>
        <p:nvGrpSpPr>
          <p:cNvPr id="133166" name="Group 46"/>
          <p:cNvGrpSpPr>
            <a:grpSpLocks/>
          </p:cNvGrpSpPr>
          <p:nvPr/>
        </p:nvGrpSpPr>
        <p:grpSpPr bwMode="auto">
          <a:xfrm>
            <a:off x="2963863" y="3406775"/>
            <a:ext cx="2043112" cy="720725"/>
            <a:chOff x="1867" y="2146"/>
            <a:chExt cx="1287" cy="454"/>
          </a:xfrm>
        </p:grpSpPr>
        <p:sp>
          <p:nvSpPr>
            <p:cNvPr id="133150" name="Rectangle 30"/>
            <p:cNvSpPr>
              <a:spLocks noChangeArrowheads="1"/>
            </p:cNvSpPr>
            <p:nvPr/>
          </p:nvSpPr>
          <p:spPr bwMode="auto">
            <a:xfrm>
              <a:off x="1867" y="2146"/>
              <a:ext cx="1287" cy="454"/>
            </a:xfrm>
            <a:prstGeom prst="rect">
              <a:avLst/>
            </a:prstGeom>
            <a:noFill/>
            <a:ln w="22225">
              <a:solidFill>
                <a:srgbClr val="000000"/>
              </a:solidFill>
              <a:miter lim="800000"/>
              <a:headEnd/>
              <a:tailEnd/>
            </a:ln>
          </p:spPr>
          <p:txBody>
            <a:bodyPr/>
            <a:lstStyle/>
            <a:p>
              <a:endParaRPr lang="en-US"/>
            </a:p>
          </p:txBody>
        </p:sp>
        <p:sp>
          <p:nvSpPr>
            <p:cNvPr id="133151" name="Rectangle 31"/>
            <p:cNvSpPr>
              <a:spLocks noChangeArrowheads="1"/>
            </p:cNvSpPr>
            <p:nvPr/>
          </p:nvSpPr>
          <p:spPr bwMode="auto">
            <a:xfrm>
              <a:off x="2203" y="2296"/>
              <a:ext cx="616" cy="154"/>
            </a:xfrm>
            <a:prstGeom prst="rect">
              <a:avLst/>
            </a:prstGeom>
            <a:noFill/>
            <a:ln w="9525">
              <a:noFill/>
              <a:miter lim="800000"/>
              <a:headEnd/>
              <a:tailEnd/>
            </a:ln>
          </p:spPr>
          <p:txBody>
            <a:bodyPr wrap="none" lIns="0" tIns="0" rIns="0" bIns="0">
              <a:spAutoFit/>
            </a:bodyPr>
            <a:lstStyle/>
            <a:p>
              <a:r>
                <a:rPr lang="en-US" sz="1600" b="0">
                  <a:solidFill>
                    <a:srgbClr val="000000"/>
                  </a:solidFill>
                  <a:latin typeface="Lucida Sans Typewriter" charset="0"/>
                </a:rPr>
                <a:t>Taxonomy</a:t>
              </a:r>
              <a:endParaRPr lang="en-US" sz="1600" b="0">
                <a:latin typeface="Lucida Sans Typewriter" charset="0"/>
              </a:endParaRPr>
            </a:p>
          </p:txBody>
        </p:sp>
      </p:grpSp>
      <p:grpSp>
        <p:nvGrpSpPr>
          <p:cNvPr id="133173" name="Group 53"/>
          <p:cNvGrpSpPr>
            <a:grpSpLocks/>
          </p:cNvGrpSpPr>
          <p:nvPr/>
        </p:nvGrpSpPr>
        <p:grpSpPr bwMode="auto">
          <a:xfrm>
            <a:off x="2700338" y="4824413"/>
            <a:ext cx="2546350" cy="1092200"/>
            <a:chOff x="1701" y="3039"/>
            <a:chExt cx="1604" cy="688"/>
          </a:xfrm>
        </p:grpSpPr>
        <p:sp>
          <p:nvSpPr>
            <p:cNvPr id="133153" name="Rectangle 33"/>
            <p:cNvSpPr>
              <a:spLocks noChangeArrowheads="1"/>
            </p:cNvSpPr>
            <p:nvPr/>
          </p:nvSpPr>
          <p:spPr bwMode="auto">
            <a:xfrm>
              <a:off x="1701" y="3039"/>
              <a:ext cx="1604" cy="688"/>
            </a:xfrm>
            <a:prstGeom prst="rect">
              <a:avLst/>
            </a:prstGeom>
            <a:noFill/>
            <a:ln w="22225">
              <a:solidFill>
                <a:srgbClr val="000000"/>
              </a:solidFill>
              <a:miter lim="800000"/>
              <a:headEnd/>
              <a:tailEnd/>
            </a:ln>
          </p:spPr>
          <p:txBody>
            <a:bodyPr/>
            <a:lstStyle/>
            <a:p>
              <a:endParaRPr lang="en-US"/>
            </a:p>
          </p:txBody>
        </p:sp>
        <p:grpSp>
          <p:nvGrpSpPr>
            <p:cNvPr id="133172" name="Group 52"/>
            <p:cNvGrpSpPr>
              <a:grpSpLocks/>
            </p:cNvGrpSpPr>
            <p:nvPr/>
          </p:nvGrpSpPr>
          <p:grpSpPr bwMode="auto">
            <a:xfrm>
              <a:off x="1733" y="3220"/>
              <a:ext cx="1540" cy="327"/>
              <a:chOff x="1726" y="3243"/>
              <a:chExt cx="1540" cy="327"/>
            </a:xfrm>
          </p:grpSpPr>
          <p:sp>
            <p:nvSpPr>
              <p:cNvPr id="133154" name="Rectangle 34"/>
              <p:cNvSpPr>
                <a:spLocks noChangeArrowheads="1"/>
              </p:cNvSpPr>
              <p:nvPr/>
            </p:nvSpPr>
            <p:spPr bwMode="auto">
              <a:xfrm>
                <a:off x="1726" y="3243"/>
                <a:ext cx="1540" cy="154"/>
              </a:xfrm>
              <a:prstGeom prst="rect">
                <a:avLst/>
              </a:prstGeom>
              <a:noFill/>
              <a:ln w="9525">
                <a:noFill/>
                <a:miter lim="800000"/>
                <a:headEnd/>
                <a:tailEnd/>
              </a:ln>
            </p:spPr>
            <p:txBody>
              <a:bodyPr wrap="none" lIns="0" tIns="0" rIns="0" bIns="0">
                <a:spAutoFit/>
              </a:bodyPr>
              <a:lstStyle/>
              <a:p>
                <a:pPr algn="ctr"/>
                <a:r>
                  <a:rPr lang="en-US" sz="1600" b="0">
                    <a:solidFill>
                      <a:srgbClr val="000000"/>
                    </a:solidFill>
                    <a:latin typeface="Lucida Sans Typewriter" charset="0"/>
                  </a:rPr>
                  <a:t>Inheritance detected</a:t>
                </a:r>
                <a:endParaRPr lang="en-US" sz="1600" b="0">
                  <a:latin typeface="Lucida Sans Typewriter" charset="0"/>
                </a:endParaRPr>
              </a:p>
            </p:txBody>
          </p:sp>
          <p:sp>
            <p:nvSpPr>
              <p:cNvPr id="133155" name="Rectangle 35"/>
              <p:cNvSpPr>
                <a:spLocks noChangeArrowheads="1"/>
              </p:cNvSpPr>
              <p:nvPr/>
            </p:nvSpPr>
            <p:spPr bwMode="auto">
              <a:xfrm>
                <a:off x="1841" y="3416"/>
                <a:ext cx="1309" cy="154"/>
              </a:xfrm>
              <a:prstGeom prst="rect">
                <a:avLst/>
              </a:prstGeom>
              <a:noFill/>
              <a:ln w="9525">
                <a:noFill/>
                <a:miter lim="800000"/>
                <a:headEnd/>
                <a:tailEnd/>
              </a:ln>
            </p:spPr>
            <p:txBody>
              <a:bodyPr wrap="none" lIns="0" tIns="0" rIns="0" bIns="0">
                <a:spAutoFit/>
              </a:bodyPr>
              <a:lstStyle/>
              <a:p>
                <a:pPr algn="ctr"/>
                <a:r>
                  <a:rPr lang="en-US" sz="1600" b="0">
                    <a:solidFill>
                      <a:srgbClr val="000000"/>
                    </a:solidFill>
                    <a:latin typeface="Lucida Sans Typewriter" charset="0"/>
                  </a:rPr>
                  <a:t>by generalization</a:t>
                </a:r>
                <a:endParaRPr lang="en-US" sz="1600" b="0">
                  <a:latin typeface="Lucida Sans Typewriter" charset="0"/>
                </a:endParaRPr>
              </a:p>
            </p:txBody>
          </p:sp>
        </p:grpSp>
      </p:grpSp>
      <p:grpSp>
        <p:nvGrpSpPr>
          <p:cNvPr id="133171" name="Group 51"/>
          <p:cNvGrpSpPr>
            <a:grpSpLocks/>
          </p:cNvGrpSpPr>
          <p:nvPr/>
        </p:nvGrpSpPr>
        <p:grpSpPr bwMode="auto">
          <a:xfrm>
            <a:off x="41275" y="4824413"/>
            <a:ext cx="2546350" cy="1092200"/>
            <a:chOff x="26" y="3039"/>
            <a:chExt cx="1604" cy="688"/>
          </a:xfrm>
        </p:grpSpPr>
        <p:sp>
          <p:nvSpPr>
            <p:cNvPr id="133157" name="Rectangle 37"/>
            <p:cNvSpPr>
              <a:spLocks noChangeArrowheads="1"/>
            </p:cNvSpPr>
            <p:nvPr/>
          </p:nvSpPr>
          <p:spPr bwMode="auto">
            <a:xfrm>
              <a:off x="26" y="3039"/>
              <a:ext cx="1604" cy="688"/>
            </a:xfrm>
            <a:prstGeom prst="rect">
              <a:avLst/>
            </a:prstGeom>
            <a:noFill/>
            <a:ln w="22225">
              <a:solidFill>
                <a:srgbClr val="000000"/>
              </a:solidFill>
              <a:miter lim="800000"/>
              <a:headEnd/>
              <a:tailEnd/>
            </a:ln>
          </p:spPr>
          <p:txBody>
            <a:bodyPr/>
            <a:lstStyle/>
            <a:p>
              <a:endParaRPr lang="en-US"/>
            </a:p>
          </p:txBody>
        </p:sp>
        <p:grpSp>
          <p:nvGrpSpPr>
            <p:cNvPr id="133170" name="Group 50"/>
            <p:cNvGrpSpPr>
              <a:grpSpLocks/>
            </p:cNvGrpSpPr>
            <p:nvPr/>
          </p:nvGrpSpPr>
          <p:grpSpPr bwMode="auto">
            <a:xfrm>
              <a:off x="59" y="3220"/>
              <a:ext cx="1540" cy="327"/>
              <a:chOff x="95" y="3243"/>
              <a:chExt cx="1540" cy="327"/>
            </a:xfrm>
          </p:grpSpPr>
          <p:sp>
            <p:nvSpPr>
              <p:cNvPr id="133158" name="Rectangle 38"/>
              <p:cNvSpPr>
                <a:spLocks noChangeArrowheads="1"/>
              </p:cNvSpPr>
              <p:nvPr/>
            </p:nvSpPr>
            <p:spPr bwMode="auto">
              <a:xfrm>
                <a:off x="95" y="3243"/>
                <a:ext cx="1540" cy="154"/>
              </a:xfrm>
              <a:prstGeom prst="rect">
                <a:avLst/>
              </a:prstGeom>
              <a:noFill/>
              <a:ln w="9525">
                <a:noFill/>
                <a:miter lim="800000"/>
                <a:headEnd/>
                <a:tailEnd/>
              </a:ln>
            </p:spPr>
            <p:txBody>
              <a:bodyPr wrap="none" lIns="0" tIns="0" rIns="0" bIns="0">
                <a:spAutoFit/>
              </a:bodyPr>
              <a:lstStyle/>
              <a:p>
                <a:r>
                  <a:rPr lang="en-US" sz="1600" b="0">
                    <a:solidFill>
                      <a:srgbClr val="000000"/>
                    </a:solidFill>
                    <a:latin typeface="Lucida Sans Typewriter" charset="0"/>
                  </a:rPr>
                  <a:t>Inheritance detected</a:t>
                </a:r>
                <a:endParaRPr lang="en-US" sz="1600" b="0">
                  <a:latin typeface="Lucida Sans Typewriter" charset="0"/>
                </a:endParaRPr>
              </a:p>
            </p:txBody>
          </p:sp>
          <p:sp>
            <p:nvSpPr>
              <p:cNvPr id="133163" name="Rectangle 43"/>
              <p:cNvSpPr>
                <a:spLocks noChangeArrowheads="1"/>
              </p:cNvSpPr>
              <p:nvPr/>
            </p:nvSpPr>
            <p:spPr bwMode="auto">
              <a:xfrm>
                <a:off x="211" y="3416"/>
                <a:ext cx="1309" cy="154"/>
              </a:xfrm>
              <a:prstGeom prst="rect">
                <a:avLst/>
              </a:prstGeom>
              <a:noFill/>
              <a:ln w="9525">
                <a:noFill/>
                <a:miter lim="800000"/>
                <a:headEnd/>
                <a:tailEnd/>
              </a:ln>
            </p:spPr>
            <p:txBody>
              <a:bodyPr wrap="none" lIns="0" tIns="0" rIns="0" bIns="0">
                <a:spAutoFit/>
              </a:bodyPr>
              <a:lstStyle/>
              <a:p>
                <a:r>
                  <a:rPr lang="en-US" sz="1600" b="0">
                    <a:solidFill>
                      <a:srgbClr val="000000"/>
                    </a:solidFill>
                    <a:latin typeface="Lucida Sans Typewriter" charset="0"/>
                  </a:rPr>
                  <a:t>by specialization</a:t>
                </a:r>
                <a:endParaRPr lang="en-US" sz="1600" b="0">
                  <a:latin typeface="Lucida Sans Typewriter" charset="0"/>
                </a:endParaRPr>
              </a:p>
            </p:txBody>
          </p:sp>
        </p:grpSp>
      </p:grpSp>
      <p:sp>
        <p:nvSpPr>
          <p:cNvPr id="133164" name="AutoShape 44"/>
          <p:cNvSpPr>
            <a:spLocks noChangeArrowheads="1"/>
          </p:cNvSpPr>
          <p:nvPr/>
        </p:nvSpPr>
        <p:spPr bwMode="auto">
          <a:xfrm flipH="1">
            <a:off x="1282700" y="2557463"/>
            <a:ext cx="1681163" cy="1177925"/>
          </a:xfrm>
          <a:prstGeom prst="cloudCallout">
            <a:avLst>
              <a:gd name="adj1" fmla="val -43750"/>
              <a:gd name="adj2" fmla="val 70000"/>
            </a:avLst>
          </a:prstGeom>
          <a:solidFill>
            <a:schemeClr val="bg1"/>
          </a:solidFill>
          <a:ln w="12700">
            <a:solidFill>
              <a:schemeClr val="tx1"/>
            </a:solidFill>
            <a:round/>
            <a:headEnd/>
            <a:tailEnd/>
          </a:ln>
          <a:effectLst/>
        </p:spPr>
        <p:txBody>
          <a:bodyPr wrap="none" anchor="ctr"/>
          <a:lstStyle/>
          <a:p>
            <a:pPr algn="ctr"/>
            <a:r>
              <a:rPr lang="en-US"/>
              <a:t>Analysis</a:t>
            </a:r>
          </a:p>
          <a:p>
            <a:pPr algn="ctr"/>
            <a:r>
              <a:rPr lang="en-US"/>
              <a:t>activity</a:t>
            </a:r>
          </a:p>
        </p:txBody>
      </p:sp>
      <p:sp>
        <p:nvSpPr>
          <p:cNvPr id="133165" name="AutoShape 45"/>
          <p:cNvSpPr>
            <a:spLocks noChangeArrowheads="1"/>
          </p:cNvSpPr>
          <p:nvPr/>
        </p:nvSpPr>
        <p:spPr bwMode="auto">
          <a:xfrm flipH="1">
            <a:off x="6858000" y="1981200"/>
            <a:ext cx="1681163" cy="1177925"/>
          </a:xfrm>
          <a:prstGeom prst="cloudCallout">
            <a:avLst>
              <a:gd name="adj1" fmla="val 65389"/>
              <a:gd name="adj2" fmla="val 82880"/>
            </a:avLst>
          </a:prstGeom>
          <a:solidFill>
            <a:schemeClr val="bg1"/>
          </a:solidFill>
          <a:ln w="12700">
            <a:solidFill>
              <a:schemeClr val="tx1"/>
            </a:solidFill>
            <a:round/>
            <a:headEnd/>
            <a:tailEnd/>
          </a:ln>
          <a:effectLst/>
        </p:spPr>
        <p:txBody>
          <a:bodyPr wrap="none" anchor="ctr"/>
          <a:lstStyle/>
          <a:p>
            <a:pPr algn="ctr"/>
            <a:r>
              <a:rPr lang="en-US"/>
              <a:t>Object </a:t>
            </a:r>
          </a:p>
          <a:p>
            <a:pPr algn="ctr"/>
            <a:r>
              <a:rPr lang="en-US"/>
              <a:t>Design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Taxonomy Example</a:t>
            </a:r>
          </a:p>
        </p:txBody>
      </p:sp>
      <p:sp>
        <p:nvSpPr>
          <p:cNvPr id="134148" name="Rectangle 4"/>
          <p:cNvSpPr>
            <a:spLocks noChangeArrowheads="1"/>
          </p:cNvSpPr>
          <p:nvPr/>
        </p:nvSpPr>
        <p:spPr bwMode="auto">
          <a:xfrm>
            <a:off x="2901950" y="1758950"/>
            <a:ext cx="1981200" cy="1066800"/>
          </a:xfrm>
          <a:prstGeom prst="rect">
            <a:avLst/>
          </a:prstGeom>
          <a:noFill/>
          <a:ln w="12700">
            <a:solidFill>
              <a:schemeClr val="tx1"/>
            </a:solidFill>
            <a:miter lim="800000"/>
            <a:headEnd/>
            <a:tailEnd/>
          </a:ln>
          <a:effectLst/>
        </p:spPr>
        <p:txBody>
          <a:bodyPr wrap="none" anchor="ctr"/>
          <a:lstStyle/>
          <a:p>
            <a:pPr algn="ctr"/>
            <a:r>
              <a:rPr lang="en-US" sz="2000">
                <a:latin typeface="Palatino" charset="0"/>
              </a:rPr>
              <a:t>Mammal</a:t>
            </a:r>
          </a:p>
        </p:txBody>
      </p:sp>
      <p:sp>
        <p:nvSpPr>
          <p:cNvPr id="134149" name="Rectangle 5"/>
          <p:cNvSpPr>
            <a:spLocks noChangeArrowheads="1"/>
          </p:cNvSpPr>
          <p:nvPr/>
        </p:nvSpPr>
        <p:spPr bwMode="auto">
          <a:xfrm>
            <a:off x="925513" y="4578350"/>
            <a:ext cx="1600200" cy="1066800"/>
          </a:xfrm>
          <a:prstGeom prst="rect">
            <a:avLst/>
          </a:prstGeom>
          <a:noFill/>
          <a:ln w="12700">
            <a:solidFill>
              <a:schemeClr val="tx1"/>
            </a:solidFill>
            <a:miter lim="800000"/>
            <a:headEnd/>
            <a:tailEnd/>
          </a:ln>
          <a:effectLst/>
        </p:spPr>
        <p:txBody>
          <a:bodyPr wrap="none" anchor="ctr"/>
          <a:lstStyle/>
          <a:p>
            <a:pPr algn="ctr"/>
            <a:r>
              <a:rPr lang="en-US" sz="2000">
                <a:latin typeface="Palatino" charset="0"/>
              </a:rPr>
              <a:t>Tiger</a:t>
            </a:r>
          </a:p>
        </p:txBody>
      </p:sp>
      <p:sp>
        <p:nvSpPr>
          <p:cNvPr id="134152" name="AutoShape 8"/>
          <p:cNvSpPr>
            <a:spLocks noChangeArrowheads="1"/>
          </p:cNvSpPr>
          <p:nvPr/>
        </p:nvSpPr>
        <p:spPr bwMode="auto">
          <a:xfrm>
            <a:off x="3541713" y="2825750"/>
            <a:ext cx="533400" cy="304800"/>
          </a:xfrm>
          <a:prstGeom prst="triangle">
            <a:avLst>
              <a:gd name="adj" fmla="val 50000"/>
            </a:avLst>
          </a:prstGeom>
          <a:solidFill>
            <a:schemeClr val="bg1"/>
          </a:solidFill>
          <a:ln w="12700">
            <a:solidFill>
              <a:schemeClr val="tx1"/>
            </a:solidFill>
            <a:miter lim="800000"/>
            <a:headEnd/>
            <a:tailEnd/>
          </a:ln>
          <a:effectLst/>
        </p:spPr>
        <p:txBody>
          <a:bodyPr wrap="none" anchor="ctr"/>
          <a:lstStyle/>
          <a:p>
            <a:endParaRPr lang="en-US"/>
          </a:p>
        </p:txBody>
      </p:sp>
      <p:sp>
        <p:nvSpPr>
          <p:cNvPr id="134153" name="Rectangle 9"/>
          <p:cNvSpPr>
            <a:spLocks noChangeArrowheads="1"/>
          </p:cNvSpPr>
          <p:nvPr/>
        </p:nvSpPr>
        <p:spPr bwMode="auto">
          <a:xfrm>
            <a:off x="3017838" y="4565650"/>
            <a:ext cx="1600200" cy="1066800"/>
          </a:xfrm>
          <a:prstGeom prst="rect">
            <a:avLst/>
          </a:prstGeom>
          <a:noFill/>
          <a:ln w="12700">
            <a:solidFill>
              <a:schemeClr val="tx1"/>
            </a:solidFill>
            <a:miter lim="800000"/>
            <a:headEnd/>
            <a:tailEnd/>
          </a:ln>
          <a:effectLst/>
        </p:spPr>
        <p:txBody>
          <a:bodyPr wrap="none" anchor="ctr"/>
          <a:lstStyle/>
          <a:p>
            <a:pPr algn="ctr"/>
            <a:r>
              <a:rPr lang="en-US" sz="2000">
                <a:latin typeface="Palatino" charset="0"/>
              </a:rPr>
              <a:t>Wolf</a:t>
            </a:r>
          </a:p>
        </p:txBody>
      </p:sp>
      <p:sp>
        <p:nvSpPr>
          <p:cNvPr id="134154" name="Rectangle 10"/>
          <p:cNvSpPr>
            <a:spLocks noChangeArrowheads="1"/>
          </p:cNvSpPr>
          <p:nvPr/>
        </p:nvSpPr>
        <p:spPr bwMode="auto">
          <a:xfrm>
            <a:off x="5110163" y="4552950"/>
            <a:ext cx="1600200" cy="1066800"/>
          </a:xfrm>
          <a:prstGeom prst="rect">
            <a:avLst/>
          </a:prstGeom>
          <a:noFill/>
          <a:ln w="12700">
            <a:solidFill>
              <a:schemeClr val="tx1"/>
            </a:solidFill>
            <a:miter lim="800000"/>
            <a:headEnd/>
            <a:tailEnd/>
          </a:ln>
          <a:effectLst/>
        </p:spPr>
        <p:txBody>
          <a:bodyPr wrap="none" anchor="ctr"/>
          <a:lstStyle/>
          <a:p>
            <a:pPr algn="ctr"/>
            <a:r>
              <a:rPr lang="en-US" sz="2000">
                <a:latin typeface="Palatino" charset="0"/>
              </a:rPr>
              <a:t>Wale</a:t>
            </a:r>
          </a:p>
        </p:txBody>
      </p:sp>
      <p:cxnSp>
        <p:nvCxnSpPr>
          <p:cNvPr id="134155" name="AutoShape 11"/>
          <p:cNvCxnSpPr>
            <a:cxnSpLocks noChangeShapeType="1"/>
            <a:stCxn id="134152" idx="3"/>
          </p:cNvCxnSpPr>
          <p:nvPr/>
        </p:nvCxnSpPr>
        <p:spPr bwMode="auto">
          <a:xfrm>
            <a:off x="3808413" y="3130550"/>
            <a:ext cx="0" cy="679450"/>
          </a:xfrm>
          <a:prstGeom prst="straightConnector1">
            <a:avLst/>
          </a:prstGeom>
          <a:noFill/>
          <a:ln w="12700">
            <a:solidFill>
              <a:schemeClr val="tx1"/>
            </a:solidFill>
            <a:round/>
            <a:headEnd/>
            <a:tailEnd/>
          </a:ln>
          <a:effectLst/>
        </p:spPr>
      </p:cxnSp>
      <p:cxnSp>
        <p:nvCxnSpPr>
          <p:cNvPr id="134157" name="AutoShape 13"/>
          <p:cNvCxnSpPr>
            <a:cxnSpLocks noChangeShapeType="1"/>
          </p:cNvCxnSpPr>
          <p:nvPr/>
        </p:nvCxnSpPr>
        <p:spPr bwMode="auto">
          <a:xfrm rot="16200000">
            <a:off x="2351882" y="3183731"/>
            <a:ext cx="768350" cy="2020887"/>
          </a:xfrm>
          <a:prstGeom prst="bentConnector2">
            <a:avLst/>
          </a:prstGeom>
          <a:noFill/>
          <a:ln w="12700">
            <a:solidFill>
              <a:schemeClr val="tx1"/>
            </a:solidFill>
            <a:miter lim="800000"/>
            <a:headEnd/>
            <a:tailEnd/>
          </a:ln>
          <a:effectLst/>
        </p:spPr>
      </p:cxnSp>
      <p:cxnSp>
        <p:nvCxnSpPr>
          <p:cNvPr id="134160" name="AutoShape 16"/>
          <p:cNvCxnSpPr>
            <a:cxnSpLocks noChangeShapeType="1"/>
            <a:endCxn id="134153" idx="0"/>
          </p:cNvCxnSpPr>
          <p:nvPr/>
        </p:nvCxnSpPr>
        <p:spPr bwMode="auto">
          <a:xfrm>
            <a:off x="3808413" y="3810000"/>
            <a:ext cx="9525" cy="755650"/>
          </a:xfrm>
          <a:prstGeom prst="straightConnector1">
            <a:avLst/>
          </a:prstGeom>
          <a:noFill/>
          <a:ln w="12700">
            <a:solidFill>
              <a:schemeClr val="tx1"/>
            </a:solidFill>
            <a:round/>
            <a:headEnd/>
            <a:tailEnd/>
          </a:ln>
          <a:effectLst/>
        </p:spPr>
      </p:cxnSp>
      <p:cxnSp>
        <p:nvCxnSpPr>
          <p:cNvPr id="134162" name="AutoShape 18"/>
          <p:cNvCxnSpPr>
            <a:cxnSpLocks noChangeShapeType="1"/>
          </p:cNvCxnSpPr>
          <p:nvPr/>
        </p:nvCxnSpPr>
        <p:spPr bwMode="auto">
          <a:xfrm>
            <a:off x="3808413" y="3810000"/>
            <a:ext cx="2090737" cy="0"/>
          </a:xfrm>
          <a:prstGeom prst="straightConnector1">
            <a:avLst/>
          </a:prstGeom>
          <a:noFill/>
          <a:ln w="12700">
            <a:solidFill>
              <a:schemeClr val="tx1"/>
            </a:solidFill>
            <a:round/>
            <a:headEnd/>
            <a:tailEnd/>
          </a:ln>
          <a:effectLst/>
        </p:spPr>
      </p:cxnSp>
      <p:cxnSp>
        <p:nvCxnSpPr>
          <p:cNvPr id="134163" name="AutoShape 19"/>
          <p:cNvCxnSpPr>
            <a:cxnSpLocks noChangeShapeType="1"/>
            <a:endCxn id="134154" idx="0"/>
          </p:cNvCxnSpPr>
          <p:nvPr/>
        </p:nvCxnSpPr>
        <p:spPr bwMode="auto">
          <a:xfrm>
            <a:off x="5910263" y="3810000"/>
            <a:ext cx="0" cy="742950"/>
          </a:xfrm>
          <a:prstGeom prst="straightConnector1">
            <a:avLst/>
          </a:prstGeom>
          <a:noFill/>
          <a:ln w="12700">
            <a:solidFill>
              <a:schemeClr val="tx1"/>
            </a:solidFill>
            <a:round/>
            <a:headEnd/>
            <a:tailEn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77825" y="5130800"/>
            <a:ext cx="8407400" cy="800100"/>
          </a:xfrm>
          <a:prstGeom prst="rect">
            <a:avLst/>
          </a:prstGeom>
          <a:noFill/>
          <a:ln w="12700">
            <a:noFill/>
            <a:miter lim="800000"/>
            <a:headEnd/>
            <a:tailEnd/>
          </a:ln>
          <a:effectLst/>
        </p:spPr>
        <p:txBody>
          <a:bodyPr lIns="90487" tIns="44450" rIns="90487" bIns="44450"/>
          <a:lstStyle/>
          <a:p>
            <a:pPr marL="285750" indent="-285750">
              <a:lnSpc>
                <a:spcPct val="90000"/>
              </a:lnSpc>
              <a:spcBef>
                <a:spcPct val="30000"/>
              </a:spcBef>
              <a:buClr>
                <a:schemeClr val="tx2"/>
              </a:buClr>
              <a:buSzPct val="75000"/>
              <a:buFont typeface="Monotype Sorts" charset="2"/>
              <a:buChar char=""/>
            </a:pPr>
            <a:r>
              <a:rPr lang="en-US" b="0">
                <a:latin typeface="Palatino" charset="0"/>
              </a:rPr>
              <a:t> </a:t>
            </a:r>
            <a:r>
              <a:rPr lang="en-US" sz="2000" b="0">
                <a:latin typeface="Palatino" charset="0"/>
              </a:rPr>
              <a:t>Problem with implementation inheritance:</a:t>
            </a:r>
          </a:p>
          <a:p>
            <a:pPr marL="685800" lvl="1" indent="-228600">
              <a:lnSpc>
                <a:spcPct val="90000"/>
              </a:lnSpc>
              <a:spcBef>
                <a:spcPct val="30000"/>
              </a:spcBef>
            </a:pPr>
            <a:r>
              <a:rPr lang="en-US" sz="2000" b="0">
                <a:latin typeface="Palatino" charset="0"/>
              </a:rPr>
              <a:t>Some of the inherited operations might exhibit unwanted behavior. What happens if the Stack user calls Remove() instead of Pop()?</a:t>
            </a:r>
            <a:r>
              <a:rPr lang="en-US" sz="2000" b="0">
                <a:latin typeface="Book Antiqua" charset="0"/>
              </a:rPr>
              <a:t> </a:t>
            </a:r>
          </a:p>
        </p:txBody>
      </p:sp>
      <p:sp>
        <p:nvSpPr>
          <p:cNvPr id="143363" name="Rectangle 3"/>
          <p:cNvSpPr>
            <a:spLocks noChangeArrowheads="1"/>
          </p:cNvSpPr>
          <p:nvPr/>
        </p:nvSpPr>
        <p:spPr bwMode="auto">
          <a:xfrm>
            <a:off x="985838" y="2108200"/>
            <a:ext cx="3548062" cy="1790700"/>
          </a:xfrm>
          <a:prstGeom prst="rect">
            <a:avLst/>
          </a:prstGeom>
          <a:noFill/>
          <a:ln w="12700">
            <a:noFill/>
            <a:miter lim="800000"/>
            <a:headEnd/>
            <a:tailEnd/>
          </a:ln>
          <a:effectLst/>
        </p:spPr>
        <p:txBody>
          <a:bodyPr lIns="90487" tIns="44450" rIns="90487" bIns="44450"/>
          <a:lstStyle/>
          <a:p>
            <a:pPr marL="285750" indent="-285750">
              <a:lnSpc>
                <a:spcPct val="90000"/>
              </a:lnSpc>
              <a:spcBef>
                <a:spcPct val="30000"/>
              </a:spcBef>
              <a:buClr>
                <a:schemeClr val="tx2"/>
              </a:buClr>
              <a:buSzPct val="75000"/>
              <a:buFont typeface="Monotype Sorts" charset="2"/>
              <a:buChar char=""/>
            </a:pPr>
            <a:r>
              <a:rPr lang="en-US" sz="2000" b="0">
                <a:latin typeface="Palatino" charset="0"/>
              </a:rPr>
              <a:t>Example: I have a </a:t>
            </a:r>
            <a:r>
              <a:rPr lang="en-US" sz="2000">
                <a:latin typeface="Palatino" charset="0"/>
              </a:rPr>
              <a:t>List</a:t>
            </a:r>
            <a:r>
              <a:rPr lang="en-US" sz="2000" b="0">
                <a:latin typeface="Palatino" charset="0"/>
              </a:rPr>
              <a:t> class, I need a</a:t>
            </a:r>
            <a:r>
              <a:rPr lang="en-US" sz="2000">
                <a:latin typeface="Palatino" charset="0"/>
              </a:rPr>
              <a:t> Stack</a:t>
            </a:r>
            <a:r>
              <a:rPr lang="en-US" sz="2000" b="0">
                <a:latin typeface="Palatino" charset="0"/>
              </a:rPr>
              <a:t> class. How about subclassing the  </a:t>
            </a:r>
            <a:r>
              <a:rPr lang="en-US" sz="2000">
                <a:latin typeface="Palatino" charset="0"/>
              </a:rPr>
              <a:t>Stack</a:t>
            </a:r>
            <a:r>
              <a:rPr lang="en-US" sz="2000" b="0">
                <a:latin typeface="Palatino" charset="0"/>
              </a:rPr>
              <a:t> class from the </a:t>
            </a:r>
            <a:r>
              <a:rPr lang="en-US" sz="2000">
                <a:latin typeface="Palatino" charset="0"/>
              </a:rPr>
              <a:t>List</a:t>
            </a:r>
            <a:r>
              <a:rPr lang="en-US" sz="2000" b="0">
                <a:latin typeface="Palatino" charset="0"/>
              </a:rPr>
              <a:t> class and providing three methods, </a:t>
            </a:r>
            <a:r>
              <a:rPr lang="en-US" sz="2000">
                <a:latin typeface="Palatino" charset="0"/>
              </a:rPr>
              <a:t>Push()</a:t>
            </a:r>
            <a:r>
              <a:rPr lang="en-US" sz="2000" b="0">
                <a:latin typeface="Palatino" charset="0"/>
              </a:rPr>
              <a:t> and </a:t>
            </a:r>
            <a:r>
              <a:rPr lang="en-US" sz="2000">
                <a:latin typeface="Palatino" charset="0"/>
              </a:rPr>
              <a:t>Pop(), Top()</a:t>
            </a:r>
            <a:r>
              <a:rPr lang="en-US" sz="2000" b="0">
                <a:latin typeface="Palatino" charset="0"/>
              </a:rPr>
              <a:t>?</a:t>
            </a:r>
            <a:endParaRPr lang="en-US" b="0">
              <a:latin typeface="Book Antiqua" charset="0"/>
            </a:endParaRPr>
          </a:p>
        </p:txBody>
      </p:sp>
      <p:sp>
        <p:nvSpPr>
          <p:cNvPr id="143364" name="Rectangle 4"/>
          <p:cNvSpPr>
            <a:spLocks noChangeArrowheads="1"/>
          </p:cNvSpPr>
          <p:nvPr/>
        </p:nvSpPr>
        <p:spPr bwMode="auto">
          <a:xfrm>
            <a:off x="5072063" y="1989138"/>
            <a:ext cx="1130300" cy="965200"/>
          </a:xfrm>
          <a:prstGeom prst="rect">
            <a:avLst/>
          </a:prstGeom>
          <a:solidFill>
            <a:srgbClr val="FFFFFF"/>
          </a:solidFill>
          <a:ln w="12700">
            <a:noFill/>
            <a:miter lim="800000"/>
            <a:headEnd/>
            <a:tailEnd/>
          </a:ln>
          <a:effectLst/>
        </p:spPr>
        <p:txBody>
          <a:bodyPr wrap="none" anchor="ctr"/>
          <a:lstStyle/>
          <a:p>
            <a:endParaRPr lang="en-US"/>
          </a:p>
        </p:txBody>
      </p:sp>
      <p:sp>
        <p:nvSpPr>
          <p:cNvPr id="143365" name="Rectangle 5"/>
          <p:cNvSpPr>
            <a:spLocks noChangeArrowheads="1"/>
          </p:cNvSpPr>
          <p:nvPr/>
        </p:nvSpPr>
        <p:spPr bwMode="auto">
          <a:xfrm>
            <a:off x="5086350" y="2012950"/>
            <a:ext cx="1130300" cy="965200"/>
          </a:xfrm>
          <a:prstGeom prst="rect">
            <a:avLst/>
          </a:prstGeom>
          <a:noFill/>
          <a:ln w="12700">
            <a:solidFill>
              <a:srgbClr val="000000"/>
            </a:solidFill>
            <a:miter lim="800000"/>
            <a:headEnd/>
            <a:tailEnd/>
          </a:ln>
          <a:effectLst/>
        </p:spPr>
        <p:txBody>
          <a:bodyPr wrap="none" anchor="ctr"/>
          <a:lstStyle/>
          <a:p>
            <a:endParaRPr lang="en-US"/>
          </a:p>
        </p:txBody>
      </p:sp>
      <p:sp>
        <p:nvSpPr>
          <p:cNvPr id="143366" name="Line 6"/>
          <p:cNvSpPr>
            <a:spLocks noChangeShapeType="1"/>
          </p:cNvSpPr>
          <p:nvPr/>
        </p:nvSpPr>
        <p:spPr bwMode="auto">
          <a:xfrm>
            <a:off x="5086350" y="2305050"/>
            <a:ext cx="1130300" cy="0"/>
          </a:xfrm>
          <a:prstGeom prst="line">
            <a:avLst/>
          </a:prstGeom>
          <a:noFill/>
          <a:ln w="12700">
            <a:solidFill>
              <a:srgbClr val="000000"/>
            </a:solidFill>
            <a:round/>
            <a:headEnd/>
            <a:tailEnd/>
          </a:ln>
          <a:effectLst/>
        </p:spPr>
        <p:txBody>
          <a:bodyPr wrap="none" anchor="ctr"/>
          <a:lstStyle/>
          <a:p>
            <a:endParaRPr lang="en-US"/>
          </a:p>
        </p:txBody>
      </p:sp>
      <p:sp>
        <p:nvSpPr>
          <p:cNvPr id="143367" name="Line 7"/>
          <p:cNvSpPr>
            <a:spLocks noChangeShapeType="1"/>
          </p:cNvSpPr>
          <p:nvPr/>
        </p:nvSpPr>
        <p:spPr bwMode="auto">
          <a:xfrm>
            <a:off x="5086350" y="2597150"/>
            <a:ext cx="1130300" cy="0"/>
          </a:xfrm>
          <a:prstGeom prst="line">
            <a:avLst/>
          </a:prstGeom>
          <a:noFill/>
          <a:ln w="12700">
            <a:solidFill>
              <a:srgbClr val="000000"/>
            </a:solidFill>
            <a:round/>
            <a:headEnd/>
            <a:tailEnd/>
          </a:ln>
          <a:effectLst/>
        </p:spPr>
        <p:txBody>
          <a:bodyPr wrap="none" anchor="ctr"/>
          <a:lstStyle/>
          <a:p>
            <a:endParaRPr lang="en-US"/>
          </a:p>
        </p:txBody>
      </p:sp>
      <p:sp>
        <p:nvSpPr>
          <p:cNvPr id="143368" name="Rectangle 8"/>
          <p:cNvSpPr>
            <a:spLocks noChangeArrowheads="1"/>
          </p:cNvSpPr>
          <p:nvPr/>
        </p:nvSpPr>
        <p:spPr bwMode="auto">
          <a:xfrm>
            <a:off x="5091113" y="2254250"/>
            <a:ext cx="574675" cy="363538"/>
          </a:xfrm>
          <a:prstGeom prst="rect">
            <a:avLst/>
          </a:prstGeom>
          <a:noFill/>
          <a:ln w="12700">
            <a:noFill/>
            <a:miter lim="800000"/>
            <a:headEnd/>
            <a:tailEnd/>
          </a:ln>
          <a:effectLst/>
        </p:spPr>
        <p:txBody>
          <a:bodyPr wrap="none" lIns="90487" tIns="44450" rIns="90487" bIns="44450">
            <a:spAutoFit/>
          </a:bodyPr>
          <a:lstStyle/>
          <a:p>
            <a:r>
              <a:rPr lang="en-US" b="0">
                <a:solidFill>
                  <a:srgbClr val="000000"/>
                </a:solidFill>
              </a:rPr>
              <a:t>Add</a:t>
            </a:r>
          </a:p>
        </p:txBody>
      </p:sp>
      <p:sp>
        <p:nvSpPr>
          <p:cNvPr id="143369" name="Rectangle 9"/>
          <p:cNvSpPr>
            <a:spLocks noChangeArrowheads="1"/>
          </p:cNvSpPr>
          <p:nvPr/>
        </p:nvSpPr>
        <p:spPr bwMode="auto">
          <a:xfrm>
            <a:off x="5522913" y="2254250"/>
            <a:ext cx="333375" cy="638175"/>
          </a:xfrm>
          <a:prstGeom prst="rect">
            <a:avLst/>
          </a:prstGeom>
          <a:noFill/>
          <a:ln w="12700">
            <a:noFill/>
            <a:miter lim="800000"/>
            <a:headEnd/>
            <a:tailEnd/>
          </a:ln>
          <a:effectLst/>
        </p:spPr>
        <p:txBody>
          <a:bodyPr wrap="none" lIns="90487" tIns="44450" rIns="90487" bIns="44450">
            <a:spAutoFit/>
          </a:bodyPr>
          <a:lstStyle/>
          <a:p>
            <a:r>
              <a:rPr lang="en-US" b="0">
                <a:solidFill>
                  <a:srgbClr val="000000"/>
                </a:solidFill>
              </a:rPr>
              <a:t>()</a:t>
            </a:r>
          </a:p>
          <a:p>
            <a:endParaRPr lang="en-US" b="0">
              <a:solidFill>
                <a:srgbClr val="000000"/>
              </a:solidFill>
            </a:endParaRPr>
          </a:p>
        </p:txBody>
      </p:sp>
      <p:sp>
        <p:nvSpPr>
          <p:cNvPr id="143370" name="Rectangle 10"/>
          <p:cNvSpPr>
            <a:spLocks noChangeArrowheads="1"/>
          </p:cNvSpPr>
          <p:nvPr/>
        </p:nvSpPr>
        <p:spPr bwMode="auto">
          <a:xfrm>
            <a:off x="5091113" y="2601913"/>
            <a:ext cx="1095375" cy="363537"/>
          </a:xfrm>
          <a:prstGeom prst="rect">
            <a:avLst/>
          </a:prstGeom>
          <a:noFill/>
          <a:ln w="12700">
            <a:noFill/>
            <a:miter lim="800000"/>
            <a:headEnd/>
            <a:tailEnd/>
          </a:ln>
          <a:effectLst/>
        </p:spPr>
        <p:txBody>
          <a:bodyPr wrap="none" lIns="90487" tIns="44450" rIns="90487" bIns="44450">
            <a:spAutoFit/>
          </a:bodyPr>
          <a:lstStyle/>
          <a:p>
            <a:r>
              <a:rPr lang="en-US" b="0">
                <a:solidFill>
                  <a:srgbClr val="000000"/>
                </a:solidFill>
              </a:rPr>
              <a:t>Remove()</a:t>
            </a:r>
          </a:p>
        </p:txBody>
      </p:sp>
      <p:sp>
        <p:nvSpPr>
          <p:cNvPr id="143371" name="Rectangle 11"/>
          <p:cNvSpPr>
            <a:spLocks noChangeArrowheads="1"/>
          </p:cNvSpPr>
          <p:nvPr/>
        </p:nvSpPr>
        <p:spPr bwMode="auto">
          <a:xfrm>
            <a:off x="5319713" y="1966913"/>
            <a:ext cx="603250" cy="393700"/>
          </a:xfrm>
          <a:prstGeom prst="rect">
            <a:avLst/>
          </a:prstGeom>
          <a:noFill/>
          <a:ln w="12700">
            <a:noFill/>
            <a:miter lim="800000"/>
            <a:headEnd/>
            <a:tailEnd/>
          </a:ln>
          <a:effectLst/>
        </p:spPr>
        <p:txBody>
          <a:bodyPr wrap="none" lIns="90487" tIns="44450" rIns="90487" bIns="44450">
            <a:spAutoFit/>
          </a:bodyPr>
          <a:lstStyle/>
          <a:p>
            <a:r>
              <a:rPr lang="en-US" sz="2000">
                <a:solidFill>
                  <a:srgbClr val="000000"/>
                </a:solidFill>
              </a:rPr>
              <a:t>List</a:t>
            </a:r>
          </a:p>
        </p:txBody>
      </p:sp>
      <p:sp>
        <p:nvSpPr>
          <p:cNvPr id="143372" name="Line 12"/>
          <p:cNvSpPr>
            <a:spLocks noChangeShapeType="1"/>
          </p:cNvSpPr>
          <p:nvPr/>
        </p:nvSpPr>
        <p:spPr bwMode="auto">
          <a:xfrm flipV="1">
            <a:off x="5657850" y="2921000"/>
            <a:ext cx="0" cy="228600"/>
          </a:xfrm>
          <a:prstGeom prst="line">
            <a:avLst/>
          </a:prstGeom>
          <a:noFill/>
          <a:ln w="12700">
            <a:solidFill>
              <a:srgbClr val="000000"/>
            </a:solidFill>
            <a:round/>
            <a:headEnd/>
            <a:tailEnd/>
          </a:ln>
          <a:effectLst/>
        </p:spPr>
        <p:txBody>
          <a:bodyPr wrap="none" anchor="ctr"/>
          <a:lstStyle/>
          <a:p>
            <a:endParaRPr lang="en-US"/>
          </a:p>
        </p:txBody>
      </p:sp>
      <p:sp>
        <p:nvSpPr>
          <p:cNvPr id="143373" name="Freeform 13"/>
          <p:cNvSpPr>
            <a:spLocks/>
          </p:cNvSpPr>
          <p:nvPr/>
        </p:nvSpPr>
        <p:spPr bwMode="auto">
          <a:xfrm>
            <a:off x="5422900" y="3175000"/>
            <a:ext cx="458788" cy="192088"/>
          </a:xfrm>
          <a:custGeom>
            <a:avLst/>
            <a:gdLst/>
            <a:ahLst/>
            <a:cxnLst>
              <a:cxn ang="0">
                <a:pos x="144" y="0"/>
              </a:cxn>
              <a:cxn ang="0">
                <a:pos x="0" y="120"/>
              </a:cxn>
              <a:cxn ang="0">
                <a:pos x="288" y="120"/>
              </a:cxn>
              <a:cxn ang="0">
                <a:pos x="144" y="0"/>
              </a:cxn>
            </a:cxnLst>
            <a:rect l="0" t="0" r="r" b="b"/>
            <a:pathLst>
              <a:path w="289" h="121">
                <a:moveTo>
                  <a:pt x="144" y="0"/>
                </a:moveTo>
                <a:lnTo>
                  <a:pt x="0" y="120"/>
                </a:lnTo>
                <a:lnTo>
                  <a:pt x="288" y="120"/>
                </a:lnTo>
                <a:lnTo>
                  <a:pt x="14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3374" name="Line 14"/>
          <p:cNvSpPr>
            <a:spLocks noChangeShapeType="1"/>
          </p:cNvSpPr>
          <p:nvPr/>
        </p:nvSpPr>
        <p:spPr bwMode="auto">
          <a:xfrm>
            <a:off x="5657850" y="3371850"/>
            <a:ext cx="0" cy="279400"/>
          </a:xfrm>
          <a:prstGeom prst="line">
            <a:avLst/>
          </a:prstGeom>
          <a:noFill/>
          <a:ln w="12700">
            <a:solidFill>
              <a:srgbClr val="000000"/>
            </a:solidFill>
            <a:round/>
            <a:headEnd/>
            <a:tailEnd/>
          </a:ln>
          <a:effectLst/>
        </p:spPr>
        <p:txBody>
          <a:bodyPr wrap="none" anchor="ctr"/>
          <a:lstStyle/>
          <a:p>
            <a:endParaRPr lang="en-US"/>
          </a:p>
        </p:txBody>
      </p:sp>
      <p:sp>
        <p:nvSpPr>
          <p:cNvPr id="143375" name="Rectangle 15"/>
          <p:cNvSpPr>
            <a:spLocks noChangeArrowheads="1"/>
          </p:cNvSpPr>
          <p:nvPr/>
        </p:nvSpPr>
        <p:spPr bwMode="auto">
          <a:xfrm>
            <a:off x="5080000" y="3657600"/>
            <a:ext cx="1130300" cy="965200"/>
          </a:xfrm>
          <a:prstGeom prst="rect">
            <a:avLst/>
          </a:prstGeom>
          <a:solidFill>
            <a:srgbClr val="FFFFFF"/>
          </a:solidFill>
          <a:ln w="12700">
            <a:noFill/>
            <a:miter lim="800000"/>
            <a:headEnd/>
            <a:tailEnd/>
          </a:ln>
          <a:effectLst/>
        </p:spPr>
        <p:txBody>
          <a:bodyPr wrap="none" anchor="ctr"/>
          <a:lstStyle/>
          <a:p>
            <a:endParaRPr lang="en-US"/>
          </a:p>
        </p:txBody>
      </p:sp>
      <p:sp>
        <p:nvSpPr>
          <p:cNvPr id="143376" name="Rectangle 16"/>
          <p:cNvSpPr>
            <a:spLocks noChangeArrowheads="1"/>
          </p:cNvSpPr>
          <p:nvPr/>
        </p:nvSpPr>
        <p:spPr bwMode="auto">
          <a:xfrm>
            <a:off x="5086350" y="3663950"/>
            <a:ext cx="1130300" cy="1155700"/>
          </a:xfrm>
          <a:prstGeom prst="rect">
            <a:avLst/>
          </a:prstGeom>
          <a:noFill/>
          <a:ln w="12700">
            <a:solidFill>
              <a:srgbClr val="000000"/>
            </a:solidFill>
            <a:miter lim="800000"/>
            <a:headEnd/>
            <a:tailEnd/>
          </a:ln>
          <a:effectLst/>
        </p:spPr>
        <p:txBody>
          <a:bodyPr wrap="none" anchor="ctr"/>
          <a:lstStyle/>
          <a:p>
            <a:endParaRPr lang="en-US"/>
          </a:p>
        </p:txBody>
      </p:sp>
      <p:sp>
        <p:nvSpPr>
          <p:cNvPr id="143377" name="Line 17"/>
          <p:cNvSpPr>
            <a:spLocks noChangeShapeType="1"/>
          </p:cNvSpPr>
          <p:nvPr/>
        </p:nvSpPr>
        <p:spPr bwMode="auto">
          <a:xfrm>
            <a:off x="5086350" y="3956050"/>
            <a:ext cx="1130300" cy="0"/>
          </a:xfrm>
          <a:prstGeom prst="line">
            <a:avLst/>
          </a:prstGeom>
          <a:noFill/>
          <a:ln w="12700">
            <a:solidFill>
              <a:srgbClr val="000000"/>
            </a:solidFill>
            <a:round/>
            <a:headEnd/>
            <a:tailEnd/>
          </a:ln>
          <a:effectLst/>
        </p:spPr>
        <p:txBody>
          <a:bodyPr wrap="none" anchor="ctr"/>
          <a:lstStyle/>
          <a:p>
            <a:endParaRPr lang="en-US"/>
          </a:p>
        </p:txBody>
      </p:sp>
      <p:sp>
        <p:nvSpPr>
          <p:cNvPr id="143378" name="Line 18"/>
          <p:cNvSpPr>
            <a:spLocks noChangeShapeType="1"/>
          </p:cNvSpPr>
          <p:nvPr/>
        </p:nvSpPr>
        <p:spPr bwMode="auto">
          <a:xfrm>
            <a:off x="5086350" y="4248150"/>
            <a:ext cx="1130300" cy="0"/>
          </a:xfrm>
          <a:prstGeom prst="line">
            <a:avLst/>
          </a:prstGeom>
          <a:noFill/>
          <a:ln w="12700">
            <a:solidFill>
              <a:srgbClr val="000000"/>
            </a:solidFill>
            <a:round/>
            <a:headEnd/>
            <a:tailEnd/>
          </a:ln>
          <a:effectLst/>
        </p:spPr>
        <p:txBody>
          <a:bodyPr wrap="none" anchor="ctr"/>
          <a:lstStyle/>
          <a:p>
            <a:endParaRPr lang="en-US"/>
          </a:p>
        </p:txBody>
      </p:sp>
      <p:sp>
        <p:nvSpPr>
          <p:cNvPr id="143379" name="Rectangle 19"/>
          <p:cNvSpPr>
            <a:spLocks noChangeArrowheads="1"/>
          </p:cNvSpPr>
          <p:nvPr/>
        </p:nvSpPr>
        <p:spPr bwMode="auto">
          <a:xfrm>
            <a:off x="5091113" y="3917950"/>
            <a:ext cx="625475" cy="363538"/>
          </a:xfrm>
          <a:prstGeom prst="rect">
            <a:avLst/>
          </a:prstGeom>
          <a:noFill/>
          <a:ln w="12700">
            <a:noFill/>
            <a:miter lim="800000"/>
            <a:headEnd/>
            <a:tailEnd/>
          </a:ln>
          <a:effectLst/>
        </p:spPr>
        <p:txBody>
          <a:bodyPr wrap="none" lIns="90487" tIns="44450" rIns="90487" bIns="44450">
            <a:spAutoFit/>
          </a:bodyPr>
          <a:lstStyle/>
          <a:p>
            <a:r>
              <a:rPr lang="en-US" b="0">
                <a:solidFill>
                  <a:srgbClr val="000000"/>
                </a:solidFill>
              </a:rPr>
              <a:t>Push</a:t>
            </a:r>
          </a:p>
        </p:txBody>
      </p:sp>
      <p:sp>
        <p:nvSpPr>
          <p:cNvPr id="143380" name="Rectangle 20"/>
          <p:cNvSpPr>
            <a:spLocks noChangeArrowheads="1"/>
          </p:cNvSpPr>
          <p:nvPr/>
        </p:nvSpPr>
        <p:spPr bwMode="auto">
          <a:xfrm>
            <a:off x="5586413" y="3917950"/>
            <a:ext cx="333375" cy="638175"/>
          </a:xfrm>
          <a:prstGeom prst="rect">
            <a:avLst/>
          </a:prstGeom>
          <a:noFill/>
          <a:ln w="12700">
            <a:noFill/>
            <a:miter lim="800000"/>
            <a:headEnd/>
            <a:tailEnd/>
          </a:ln>
          <a:effectLst/>
        </p:spPr>
        <p:txBody>
          <a:bodyPr wrap="none" lIns="90487" tIns="44450" rIns="90487" bIns="44450">
            <a:spAutoFit/>
          </a:bodyPr>
          <a:lstStyle/>
          <a:p>
            <a:r>
              <a:rPr lang="en-US" b="0">
                <a:solidFill>
                  <a:srgbClr val="000000"/>
                </a:solidFill>
              </a:rPr>
              <a:t>()</a:t>
            </a:r>
          </a:p>
          <a:p>
            <a:endParaRPr lang="en-US" b="0">
              <a:solidFill>
                <a:srgbClr val="000000"/>
              </a:solidFill>
            </a:endParaRPr>
          </a:p>
        </p:txBody>
      </p:sp>
      <p:sp>
        <p:nvSpPr>
          <p:cNvPr id="143381" name="Rectangle 21"/>
          <p:cNvSpPr>
            <a:spLocks noChangeArrowheads="1"/>
          </p:cNvSpPr>
          <p:nvPr/>
        </p:nvSpPr>
        <p:spPr bwMode="auto">
          <a:xfrm>
            <a:off x="5091113" y="4191000"/>
            <a:ext cx="688975" cy="363538"/>
          </a:xfrm>
          <a:prstGeom prst="rect">
            <a:avLst/>
          </a:prstGeom>
          <a:noFill/>
          <a:ln w="12700">
            <a:noFill/>
            <a:miter lim="800000"/>
            <a:headEnd/>
            <a:tailEnd/>
          </a:ln>
          <a:effectLst/>
        </p:spPr>
        <p:txBody>
          <a:bodyPr wrap="none" lIns="90487" tIns="44450" rIns="90487" bIns="44450">
            <a:spAutoFit/>
          </a:bodyPr>
          <a:lstStyle/>
          <a:p>
            <a:r>
              <a:rPr lang="en-US" b="0">
                <a:solidFill>
                  <a:srgbClr val="000000"/>
                </a:solidFill>
              </a:rPr>
              <a:t>Pop()</a:t>
            </a:r>
          </a:p>
        </p:txBody>
      </p:sp>
      <p:sp>
        <p:nvSpPr>
          <p:cNvPr id="143382" name="Rectangle 22"/>
          <p:cNvSpPr>
            <a:spLocks noChangeArrowheads="1"/>
          </p:cNvSpPr>
          <p:nvPr/>
        </p:nvSpPr>
        <p:spPr bwMode="auto">
          <a:xfrm>
            <a:off x="5218113" y="3605213"/>
            <a:ext cx="787400" cy="393700"/>
          </a:xfrm>
          <a:prstGeom prst="rect">
            <a:avLst/>
          </a:prstGeom>
          <a:noFill/>
          <a:ln w="12700">
            <a:noFill/>
            <a:miter lim="800000"/>
            <a:headEnd/>
            <a:tailEnd/>
          </a:ln>
          <a:effectLst/>
        </p:spPr>
        <p:txBody>
          <a:bodyPr wrap="none" lIns="90487" tIns="44450" rIns="90487" bIns="44450">
            <a:spAutoFit/>
          </a:bodyPr>
          <a:lstStyle/>
          <a:p>
            <a:r>
              <a:rPr lang="en-US" sz="2000">
                <a:solidFill>
                  <a:srgbClr val="000000"/>
                </a:solidFill>
              </a:rPr>
              <a:t>Stack</a:t>
            </a:r>
          </a:p>
        </p:txBody>
      </p:sp>
      <p:sp>
        <p:nvSpPr>
          <p:cNvPr id="143383" name="Line 23"/>
          <p:cNvSpPr>
            <a:spLocks noChangeShapeType="1"/>
          </p:cNvSpPr>
          <p:nvPr/>
        </p:nvSpPr>
        <p:spPr bwMode="auto">
          <a:xfrm>
            <a:off x="5105400" y="4533900"/>
            <a:ext cx="1130300" cy="0"/>
          </a:xfrm>
          <a:prstGeom prst="line">
            <a:avLst/>
          </a:prstGeom>
          <a:noFill/>
          <a:ln w="12700">
            <a:solidFill>
              <a:srgbClr val="000000"/>
            </a:solidFill>
            <a:round/>
            <a:headEnd/>
            <a:tailEnd/>
          </a:ln>
          <a:effectLst/>
        </p:spPr>
        <p:txBody>
          <a:bodyPr wrap="none" anchor="ctr"/>
          <a:lstStyle/>
          <a:p>
            <a:endParaRPr lang="en-US"/>
          </a:p>
        </p:txBody>
      </p:sp>
      <p:sp>
        <p:nvSpPr>
          <p:cNvPr id="143384" name="Rectangle 24"/>
          <p:cNvSpPr>
            <a:spLocks noChangeArrowheads="1"/>
          </p:cNvSpPr>
          <p:nvPr/>
        </p:nvSpPr>
        <p:spPr bwMode="auto">
          <a:xfrm>
            <a:off x="5091113" y="4483100"/>
            <a:ext cx="701675" cy="363538"/>
          </a:xfrm>
          <a:prstGeom prst="rect">
            <a:avLst/>
          </a:prstGeom>
          <a:noFill/>
          <a:ln w="12700">
            <a:noFill/>
            <a:miter lim="800000"/>
            <a:headEnd/>
            <a:tailEnd/>
          </a:ln>
          <a:effectLst/>
        </p:spPr>
        <p:txBody>
          <a:bodyPr wrap="none" lIns="90487" tIns="44450" rIns="90487" bIns="44450">
            <a:spAutoFit/>
          </a:bodyPr>
          <a:lstStyle/>
          <a:p>
            <a:r>
              <a:rPr lang="en-US" b="0">
                <a:solidFill>
                  <a:srgbClr val="000000"/>
                </a:solidFill>
              </a:rPr>
              <a:t>Top()</a:t>
            </a:r>
          </a:p>
        </p:txBody>
      </p:sp>
      <p:sp>
        <p:nvSpPr>
          <p:cNvPr id="143385" name="AutoShape 25"/>
          <p:cNvSpPr>
            <a:spLocks noChangeArrowheads="1"/>
          </p:cNvSpPr>
          <p:nvPr/>
        </p:nvSpPr>
        <p:spPr bwMode="auto">
          <a:xfrm flipV="1">
            <a:off x="6392863" y="2527300"/>
            <a:ext cx="1874837" cy="1257300"/>
          </a:xfrm>
          <a:prstGeom prst="cloudCallout">
            <a:avLst>
              <a:gd name="adj1" fmla="val -57347"/>
              <a:gd name="adj2" fmla="val 56310"/>
            </a:avLst>
          </a:prstGeom>
          <a:solidFill>
            <a:schemeClr val="bg1"/>
          </a:solidFill>
          <a:ln w="12700">
            <a:solidFill>
              <a:schemeClr val="tx1"/>
            </a:solidFill>
            <a:round/>
            <a:headEnd/>
            <a:tailEnd/>
          </a:ln>
          <a:effectLst/>
        </p:spPr>
        <p:txBody>
          <a:bodyPr rot="10800000" wrap="none" anchor="ctr"/>
          <a:lstStyle/>
          <a:p>
            <a:pPr algn="ctr"/>
            <a:r>
              <a:rPr lang="en-US">
                <a:latin typeface="Palatino" charset="0"/>
              </a:rPr>
              <a:t>“Already</a:t>
            </a:r>
          </a:p>
          <a:p>
            <a:pPr algn="ctr"/>
            <a:r>
              <a:rPr lang="en-US">
                <a:latin typeface="Palatino" charset="0"/>
              </a:rPr>
              <a:t> implemented”</a:t>
            </a:r>
          </a:p>
        </p:txBody>
      </p:sp>
      <p:sp>
        <p:nvSpPr>
          <p:cNvPr id="143386" name="Rectangle 26"/>
          <p:cNvSpPr>
            <a:spLocks noGrp="1" noChangeArrowheads="1"/>
          </p:cNvSpPr>
          <p:nvPr>
            <p:ph type="title"/>
          </p:nvPr>
        </p:nvSpPr>
        <p:spPr/>
        <p:txBody>
          <a:bodyPr/>
          <a:lstStyle/>
          <a:p>
            <a:r>
              <a:rPr lang="en-US"/>
              <a:t>Implementation Inheritance</a:t>
            </a:r>
          </a:p>
        </p:txBody>
      </p:sp>
      <p:sp>
        <p:nvSpPr>
          <p:cNvPr id="143387" name="Rectangle 27"/>
          <p:cNvSpPr>
            <a:spLocks noGrp="1" noChangeArrowheads="1"/>
          </p:cNvSpPr>
          <p:nvPr>
            <p:ph type="body" idx="1"/>
          </p:nvPr>
        </p:nvSpPr>
        <p:spPr/>
        <p:txBody>
          <a:bodyPr/>
          <a:lstStyle/>
          <a:p>
            <a:r>
              <a:rPr lang="en-US"/>
              <a:t>A very similar class is already implemented that does almost the same as the desired class implementation.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Implementation Inheritance vs Interface Inheritance</a:t>
            </a:r>
          </a:p>
        </p:txBody>
      </p:sp>
      <p:sp>
        <p:nvSpPr>
          <p:cNvPr id="142339" name="Rectangle 3"/>
          <p:cNvSpPr>
            <a:spLocks noGrp="1" noChangeArrowheads="1"/>
          </p:cNvSpPr>
          <p:nvPr>
            <p:ph type="body" idx="1"/>
          </p:nvPr>
        </p:nvSpPr>
        <p:spPr/>
        <p:txBody>
          <a:bodyPr/>
          <a:lstStyle/>
          <a:p>
            <a:r>
              <a:rPr lang="en-US"/>
              <a:t>Implementation inheritance</a:t>
            </a:r>
          </a:p>
          <a:p>
            <a:pPr lvl="1"/>
            <a:r>
              <a:rPr lang="en-US"/>
              <a:t>Also called class inheritance</a:t>
            </a:r>
          </a:p>
          <a:p>
            <a:pPr lvl="1"/>
            <a:r>
              <a:rPr lang="en-US"/>
              <a:t>Goal: Extend an applications’ functionality by reusing functionality in parent class</a:t>
            </a:r>
          </a:p>
          <a:p>
            <a:pPr lvl="1"/>
            <a:r>
              <a:rPr lang="en-US"/>
              <a:t>Inherit from an existing class with some or all operations already implemented</a:t>
            </a:r>
            <a:br>
              <a:rPr lang="en-US"/>
            </a:br>
            <a:endParaRPr lang="en-US"/>
          </a:p>
          <a:p>
            <a:r>
              <a:rPr lang="en-US"/>
              <a:t>Interface inheritance</a:t>
            </a:r>
          </a:p>
          <a:p>
            <a:pPr lvl="1"/>
            <a:r>
              <a:rPr lang="en-US"/>
              <a:t>Also called subtyping</a:t>
            </a:r>
          </a:p>
          <a:p>
            <a:pPr lvl="1"/>
            <a:r>
              <a:rPr lang="en-US"/>
              <a:t>Inherit from an abstract class with all operations specified, but not yet implemented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t>Object Design</a:t>
            </a:r>
          </a:p>
        </p:txBody>
      </p:sp>
      <p:sp>
        <p:nvSpPr>
          <p:cNvPr id="10243" name="Rectangle 3"/>
          <p:cNvSpPr>
            <a:spLocks noGrp="1" noChangeArrowheads="1"/>
          </p:cNvSpPr>
          <p:nvPr>
            <p:ph type="body" idx="1"/>
          </p:nvPr>
        </p:nvSpPr>
        <p:spPr>
          <a:noFill/>
          <a:ln/>
        </p:spPr>
        <p:txBody>
          <a:bodyPr/>
          <a:lstStyle/>
          <a:p>
            <a:r>
              <a:rPr lang="en-US"/>
              <a:t>Object design is the process of adding details to the requirements analysis and making implementation decisions</a:t>
            </a:r>
          </a:p>
          <a:p>
            <a:r>
              <a:rPr lang="en-US"/>
              <a:t>The object designer must choose among different ways to implement the analysis model with the goal to minimize execution time, memory and other measures of cost.</a:t>
            </a:r>
          </a:p>
          <a:p>
            <a:r>
              <a:rPr lang="en-US"/>
              <a:t>Requirements Analysis: Use cases, functional and dynamic model deliver operations for object model</a:t>
            </a:r>
          </a:p>
          <a:p>
            <a:r>
              <a:rPr lang="en-US"/>
              <a:t>Object Design: Iterates on  the models, in particular the object model and refine the models</a:t>
            </a:r>
          </a:p>
          <a:p>
            <a:r>
              <a:rPr lang="en-US"/>
              <a:t>Object Design serves as the basis of implementation</a:t>
            </a:r>
          </a:p>
          <a:p>
            <a:pPr>
              <a:buFont typeface="Symbol" charset="2"/>
              <a:buNone/>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1576388" y="4268788"/>
            <a:ext cx="842962" cy="914400"/>
          </a:xfrm>
          <a:prstGeom prst="rect">
            <a:avLst/>
          </a:prstGeom>
          <a:solidFill>
            <a:schemeClr val="bg1"/>
          </a:solidFill>
          <a:ln w="12700">
            <a:solidFill>
              <a:schemeClr val="tx1"/>
            </a:solidFill>
            <a:miter lim="800000"/>
            <a:headEnd/>
            <a:tailEnd/>
          </a:ln>
          <a:effectLst/>
        </p:spPr>
        <p:txBody>
          <a:bodyPr wrap="none" anchor="ctr"/>
          <a:lstStyle/>
          <a:p>
            <a:pPr algn="ctr"/>
            <a:r>
              <a:rPr lang="en-US">
                <a:latin typeface="Palatino" charset="0"/>
              </a:rPr>
              <a:t>Client</a:t>
            </a:r>
          </a:p>
        </p:txBody>
      </p:sp>
      <p:sp>
        <p:nvSpPr>
          <p:cNvPr id="145411" name="Rectangle 3"/>
          <p:cNvSpPr>
            <a:spLocks noChangeArrowheads="1"/>
          </p:cNvSpPr>
          <p:nvPr/>
        </p:nvSpPr>
        <p:spPr bwMode="auto">
          <a:xfrm>
            <a:off x="3716338" y="4222750"/>
            <a:ext cx="1109662" cy="914400"/>
          </a:xfrm>
          <a:prstGeom prst="rect">
            <a:avLst/>
          </a:prstGeom>
          <a:solidFill>
            <a:schemeClr val="bg1"/>
          </a:solidFill>
          <a:ln w="12700">
            <a:solidFill>
              <a:schemeClr val="tx1"/>
            </a:solidFill>
            <a:miter lim="800000"/>
            <a:headEnd/>
            <a:tailEnd/>
          </a:ln>
          <a:effectLst/>
        </p:spPr>
        <p:txBody>
          <a:bodyPr wrap="none" anchor="ctr"/>
          <a:lstStyle/>
          <a:p>
            <a:pPr algn="ctr"/>
            <a:r>
              <a:rPr lang="en-US">
                <a:latin typeface="Palatino" charset="0"/>
              </a:rPr>
              <a:t>Receiver</a:t>
            </a:r>
          </a:p>
        </p:txBody>
      </p:sp>
      <p:sp>
        <p:nvSpPr>
          <p:cNvPr id="145412" name="Rectangle 4"/>
          <p:cNvSpPr>
            <a:spLocks noChangeArrowheads="1"/>
          </p:cNvSpPr>
          <p:nvPr/>
        </p:nvSpPr>
        <p:spPr bwMode="auto">
          <a:xfrm>
            <a:off x="6408738" y="4149725"/>
            <a:ext cx="1338262" cy="914400"/>
          </a:xfrm>
          <a:prstGeom prst="rect">
            <a:avLst/>
          </a:prstGeom>
          <a:solidFill>
            <a:schemeClr val="bg1"/>
          </a:solidFill>
          <a:ln w="12700">
            <a:solidFill>
              <a:schemeClr val="tx1"/>
            </a:solidFill>
            <a:miter lim="800000"/>
            <a:headEnd/>
            <a:tailEnd/>
          </a:ln>
          <a:effectLst/>
        </p:spPr>
        <p:txBody>
          <a:bodyPr wrap="none" anchor="ctr"/>
          <a:lstStyle/>
          <a:p>
            <a:pPr algn="ctr"/>
            <a:r>
              <a:rPr lang="en-US">
                <a:latin typeface="Palatino" charset="0"/>
              </a:rPr>
              <a:t>Delegate</a:t>
            </a:r>
          </a:p>
        </p:txBody>
      </p:sp>
      <p:sp>
        <p:nvSpPr>
          <p:cNvPr id="145413" name="Line 5"/>
          <p:cNvSpPr>
            <a:spLocks noChangeShapeType="1"/>
          </p:cNvSpPr>
          <p:nvPr/>
        </p:nvSpPr>
        <p:spPr bwMode="auto">
          <a:xfrm>
            <a:off x="2425700" y="4719638"/>
            <a:ext cx="1276350" cy="0"/>
          </a:xfrm>
          <a:prstGeom prst="line">
            <a:avLst/>
          </a:prstGeom>
          <a:noFill/>
          <a:ln w="12700">
            <a:solidFill>
              <a:schemeClr val="tx1"/>
            </a:solidFill>
            <a:round/>
            <a:headEnd/>
            <a:tailEnd/>
          </a:ln>
          <a:effectLst/>
        </p:spPr>
        <p:txBody>
          <a:bodyPr wrap="none" anchor="ctr"/>
          <a:lstStyle/>
          <a:p>
            <a:endParaRPr lang="en-US"/>
          </a:p>
        </p:txBody>
      </p:sp>
      <p:sp>
        <p:nvSpPr>
          <p:cNvPr id="145414" name="Line 6"/>
          <p:cNvSpPr>
            <a:spLocks noChangeShapeType="1"/>
          </p:cNvSpPr>
          <p:nvPr/>
        </p:nvSpPr>
        <p:spPr bwMode="auto">
          <a:xfrm>
            <a:off x="4840288" y="4694238"/>
            <a:ext cx="1574800" cy="0"/>
          </a:xfrm>
          <a:prstGeom prst="line">
            <a:avLst/>
          </a:prstGeom>
          <a:noFill/>
          <a:ln w="12700">
            <a:solidFill>
              <a:schemeClr val="tx1"/>
            </a:solidFill>
            <a:round/>
            <a:headEnd/>
            <a:tailEnd/>
          </a:ln>
          <a:effectLst/>
        </p:spPr>
        <p:txBody>
          <a:bodyPr wrap="none" anchor="ctr"/>
          <a:lstStyle/>
          <a:p>
            <a:endParaRPr lang="en-US"/>
          </a:p>
        </p:txBody>
      </p:sp>
      <p:sp>
        <p:nvSpPr>
          <p:cNvPr id="145415" name="Text Box 7"/>
          <p:cNvSpPr txBox="1">
            <a:spLocks noChangeArrowheads="1"/>
          </p:cNvSpPr>
          <p:nvPr/>
        </p:nvSpPr>
        <p:spPr bwMode="auto">
          <a:xfrm>
            <a:off x="4997450" y="4368800"/>
            <a:ext cx="1530350" cy="366713"/>
          </a:xfrm>
          <a:prstGeom prst="rect">
            <a:avLst/>
          </a:prstGeom>
          <a:noFill/>
          <a:ln w="12700">
            <a:noFill/>
            <a:miter lim="800000"/>
            <a:headEnd/>
            <a:tailEnd/>
          </a:ln>
          <a:effectLst/>
        </p:spPr>
        <p:txBody>
          <a:bodyPr wrap="none">
            <a:spAutoFit/>
          </a:bodyPr>
          <a:lstStyle/>
          <a:p>
            <a:r>
              <a:rPr lang="en-US">
                <a:latin typeface="Palatino" charset="0"/>
              </a:rPr>
              <a:t>Delegates to </a:t>
            </a:r>
          </a:p>
        </p:txBody>
      </p:sp>
      <p:sp>
        <p:nvSpPr>
          <p:cNvPr id="145416" name="Text Box 8"/>
          <p:cNvSpPr txBox="1">
            <a:spLocks noChangeArrowheads="1"/>
          </p:cNvSpPr>
          <p:nvPr/>
        </p:nvSpPr>
        <p:spPr bwMode="auto">
          <a:xfrm>
            <a:off x="2825750" y="4348163"/>
            <a:ext cx="654050" cy="366712"/>
          </a:xfrm>
          <a:prstGeom prst="rect">
            <a:avLst/>
          </a:prstGeom>
          <a:noFill/>
          <a:ln w="12700">
            <a:noFill/>
            <a:miter lim="800000"/>
            <a:headEnd/>
            <a:tailEnd/>
          </a:ln>
          <a:effectLst/>
        </p:spPr>
        <p:txBody>
          <a:bodyPr wrap="none">
            <a:spAutoFit/>
          </a:bodyPr>
          <a:lstStyle/>
          <a:p>
            <a:r>
              <a:rPr lang="en-US">
                <a:latin typeface="Palatino" charset="0"/>
              </a:rPr>
              <a:t>calls</a:t>
            </a:r>
          </a:p>
        </p:txBody>
      </p:sp>
      <p:sp>
        <p:nvSpPr>
          <p:cNvPr id="145417" name="Rectangle 9"/>
          <p:cNvSpPr>
            <a:spLocks noGrp="1" noChangeArrowheads="1"/>
          </p:cNvSpPr>
          <p:nvPr>
            <p:ph type="title"/>
          </p:nvPr>
        </p:nvSpPr>
        <p:spPr/>
        <p:txBody>
          <a:bodyPr/>
          <a:lstStyle/>
          <a:p>
            <a:r>
              <a:rPr lang="en-US"/>
              <a:t>Delegation as alternative to Implementation Inheritance</a:t>
            </a:r>
          </a:p>
        </p:txBody>
      </p:sp>
      <p:sp>
        <p:nvSpPr>
          <p:cNvPr id="145418" name="Rectangle 10"/>
          <p:cNvSpPr>
            <a:spLocks noGrp="1" noChangeArrowheads="1"/>
          </p:cNvSpPr>
          <p:nvPr>
            <p:ph type="body" idx="1"/>
          </p:nvPr>
        </p:nvSpPr>
        <p:spPr/>
        <p:txBody>
          <a:bodyPr/>
          <a:lstStyle/>
          <a:p>
            <a:r>
              <a:rPr lang="en-US"/>
              <a:t>Delegation is a way of making composition (for example aggregation) as powerful for reuse as inheritance</a:t>
            </a:r>
          </a:p>
          <a:p>
            <a:r>
              <a:rPr lang="en-US"/>
              <a:t>In  Delegation two objects are involved in handling a request</a:t>
            </a:r>
          </a:p>
          <a:p>
            <a:pPr lvl="1"/>
            <a:r>
              <a:rPr lang="en-US"/>
              <a:t>A receiving object delegates operations to its delegate. </a:t>
            </a:r>
          </a:p>
          <a:p>
            <a:pPr lvl="1"/>
            <a:r>
              <a:rPr lang="en-US"/>
              <a:t>The developer can make sure that the receiving object does not allow the client to misuse the delegate object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noFill/>
          <a:ln/>
        </p:spPr>
        <p:txBody>
          <a:bodyPr/>
          <a:lstStyle/>
          <a:p>
            <a:r>
              <a:rPr lang="en-US"/>
              <a:t>Delegation instead of Implementation Inheritance</a:t>
            </a:r>
          </a:p>
        </p:txBody>
      </p:sp>
      <p:sp>
        <p:nvSpPr>
          <p:cNvPr id="148483" name="Rectangle 3"/>
          <p:cNvSpPr>
            <a:spLocks noGrp="1" noChangeArrowheads="1"/>
          </p:cNvSpPr>
          <p:nvPr>
            <p:ph type="body" idx="1"/>
          </p:nvPr>
        </p:nvSpPr>
        <p:spPr>
          <a:xfrm>
            <a:off x="355600" y="1127125"/>
            <a:ext cx="8255000" cy="4921250"/>
          </a:xfrm>
          <a:noFill/>
          <a:ln/>
        </p:spPr>
        <p:txBody>
          <a:bodyPr/>
          <a:lstStyle/>
          <a:p>
            <a:r>
              <a:rPr lang="en-US" b="1"/>
              <a:t>Inheritance</a:t>
            </a:r>
            <a:r>
              <a:rPr lang="en-US"/>
              <a:t>: Extending a Base class by a new operation or overwriting an operation. </a:t>
            </a:r>
          </a:p>
          <a:p>
            <a:r>
              <a:rPr lang="en-US" b="1"/>
              <a:t>Delegation</a:t>
            </a:r>
            <a:r>
              <a:rPr lang="en-US"/>
              <a:t>: Catching an operation and sending it to another object.</a:t>
            </a:r>
          </a:p>
          <a:p>
            <a:r>
              <a:rPr lang="en-US"/>
              <a:t>Which of the following models is better for implementing a stack?</a:t>
            </a:r>
          </a:p>
        </p:txBody>
      </p:sp>
      <p:grpSp>
        <p:nvGrpSpPr>
          <p:cNvPr id="148484" name="Group 4"/>
          <p:cNvGrpSpPr>
            <a:grpSpLocks/>
          </p:cNvGrpSpPr>
          <p:nvPr/>
        </p:nvGrpSpPr>
        <p:grpSpPr bwMode="auto">
          <a:xfrm>
            <a:off x="4295775" y="3892550"/>
            <a:ext cx="711200" cy="788988"/>
            <a:chOff x="2720" y="2200"/>
            <a:chExt cx="486" cy="497"/>
          </a:xfrm>
        </p:grpSpPr>
        <p:sp>
          <p:nvSpPr>
            <p:cNvPr id="148485" name="Freeform 5"/>
            <p:cNvSpPr>
              <a:spLocks/>
            </p:cNvSpPr>
            <p:nvPr/>
          </p:nvSpPr>
          <p:spPr bwMode="auto">
            <a:xfrm>
              <a:off x="2815" y="2200"/>
              <a:ext cx="391" cy="497"/>
            </a:xfrm>
            <a:custGeom>
              <a:avLst/>
              <a:gdLst/>
              <a:ahLst/>
              <a:cxnLst>
                <a:cxn ang="0">
                  <a:pos x="0" y="208"/>
                </a:cxn>
                <a:cxn ang="0">
                  <a:pos x="16" y="192"/>
                </a:cxn>
                <a:cxn ang="0">
                  <a:pos x="56" y="192"/>
                </a:cxn>
                <a:cxn ang="0">
                  <a:pos x="96" y="168"/>
                </a:cxn>
                <a:cxn ang="0">
                  <a:pos x="136" y="136"/>
                </a:cxn>
                <a:cxn ang="0">
                  <a:pos x="192" y="104"/>
                </a:cxn>
                <a:cxn ang="0">
                  <a:pos x="232" y="64"/>
                </a:cxn>
                <a:cxn ang="0">
                  <a:pos x="256" y="24"/>
                </a:cxn>
                <a:cxn ang="0">
                  <a:pos x="280" y="0"/>
                </a:cxn>
                <a:cxn ang="0">
                  <a:pos x="296" y="24"/>
                </a:cxn>
                <a:cxn ang="0">
                  <a:pos x="296" y="64"/>
                </a:cxn>
                <a:cxn ang="0">
                  <a:pos x="280" y="104"/>
                </a:cxn>
                <a:cxn ang="0">
                  <a:pos x="256" y="144"/>
                </a:cxn>
                <a:cxn ang="0">
                  <a:pos x="272" y="176"/>
                </a:cxn>
                <a:cxn ang="0">
                  <a:pos x="312" y="184"/>
                </a:cxn>
                <a:cxn ang="0">
                  <a:pos x="344" y="192"/>
                </a:cxn>
                <a:cxn ang="0">
                  <a:pos x="352" y="224"/>
                </a:cxn>
                <a:cxn ang="0">
                  <a:pos x="352" y="256"/>
                </a:cxn>
                <a:cxn ang="0">
                  <a:pos x="352" y="296"/>
                </a:cxn>
                <a:cxn ang="0">
                  <a:pos x="352" y="328"/>
                </a:cxn>
                <a:cxn ang="0">
                  <a:pos x="344" y="352"/>
                </a:cxn>
                <a:cxn ang="0">
                  <a:pos x="344" y="376"/>
                </a:cxn>
                <a:cxn ang="0">
                  <a:pos x="344" y="400"/>
                </a:cxn>
                <a:cxn ang="0">
                  <a:pos x="336" y="424"/>
                </a:cxn>
                <a:cxn ang="0">
                  <a:pos x="328" y="456"/>
                </a:cxn>
                <a:cxn ang="0">
                  <a:pos x="320" y="480"/>
                </a:cxn>
                <a:cxn ang="0">
                  <a:pos x="280" y="496"/>
                </a:cxn>
                <a:cxn ang="0">
                  <a:pos x="232" y="496"/>
                </a:cxn>
                <a:cxn ang="0">
                  <a:pos x="176" y="488"/>
                </a:cxn>
                <a:cxn ang="0">
                  <a:pos x="112" y="472"/>
                </a:cxn>
                <a:cxn ang="0">
                  <a:pos x="64" y="456"/>
                </a:cxn>
                <a:cxn ang="0">
                  <a:pos x="32" y="440"/>
                </a:cxn>
                <a:cxn ang="0">
                  <a:pos x="8" y="432"/>
                </a:cxn>
                <a:cxn ang="0">
                  <a:pos x="0" y="312"/>
                </a:cxn>
              </a:cxnLst>
              <a:rect l="0" t="0" r="r" b="b"/>
              <a:pathLst>
                <a:path w="361" h="497">
                  <a:moveTo>
                    <a:pt x="0" y="312"/>
                  </a:moveTo>
                  <a:lnTo>
                    <a:pt x="0" y="208"/>
                  </a:lnTo>
                  <a:lnTo>
                    <a:pt x="8" y="192"/>
                  </a:lnTo>
                  <a:lnTo>
                    <a:pt x="16" y="192"/>
                  </a:lnTo>
                  <a:lnTo>
                    <a:pt x="40" y="192"/>
                  </a:lnTo>
                  <a:lnTo>
                    <a:pt x="56" y="192"/>
                  </a:lnTo>
                  <a:lnTo>
                    <a:pt x="80" y="184"/>
                  </a:lnTo>
                  <a:lnTo>
                    <a:pt x="96" y="168"/>
                  </a:lnTo>
                  <a:lnTo>
                    <a:pt x="112" y="152"/>
                  </a:lnTo>
                  <a:lnTo>
                    <a:pt x="136" y="136"/>
                  </a:lnTo>
                  <a:lnTo>
                    <a:pt x="168" y="120"/>
                  </a:lnTo>
                  <a:lnTo>
                    <a:pt x="192" y="104"/>
                  </a:lnTo>
                  <a:lnTo>
                    <a:pt x="216" y="80"/>
                  </a:lnTo>
                  <a:lnTo>
                    <a:pt x="232" y="64"/>
                  </a:lnTo>
                  <a:lnTo>
                    <a:pt x="248" y="48"/>
                  </a:lnTo>
                  <a:lnTo>
                    <a:pt x="256" y="24"/>
                  </a:lnTo>
                  <a:lnTo>
                    <a:pt x="272" y="8"/>
                  </a:lnTo>
                  <a:lnTo>
                    <a:pt x="280" y="0"/>
                  </a:lnTo>
                  <a:lnTo>
                    <a:pt x="296" y="0"/>
                  </a:lnTo>
                  <a:lnTo>
                    <a:pt x="296" y="24"/>
                  </a:lnTo>
                  <a:lnTo>
                    <a:pt x="304" y="40"/>
                  </a:lnTo>
                  <a:lnTo>
                    <a:pt x="296" y="64"/>
                  </a:lnTo>
                  <a:lnTo>
                    <a:pt x="288" y="88"/>
                  </a:lnTo>
                  <a:lnTo>
                    <a:pt x="280" y="104"/>
                  </a:lnTo>
                  <a:lnTo>
                    <a:pt x="264" y="120"/>
                  </a:lnTo>
                  <a:lnTo>
                    <a:pt x="256" y="144"/>
                  </a:lnTo>
                  <a:lnTo>
                    <a:pt x="256" y="168"/>
                  </a:lnTo>
                  <a:lnTo>
                    <a:pt x="272" y="176"/>
                  </a:lnTo>
                  <a:lnTo>
                    <a:pt x="296" y="184"/>
                  </a:lnTo>
                  <a:lnTo>
                    <a:pt x="312" y="184"/>
                  </a:lnTo>
                  <a:lnTo>
                    <a:pt x="336" y="192"/>
                  </a:lnTo>
                  <a:lnTo>
                    <a:pt x="344" y="192"/>
                  </a:lnTo>
                  <a:lnTo>
                    <a:pt x="352" y="200"/>
                  </a:lnTo>
                  <a:lnTo>
                    <a:pt x="352" y="224"/>
                  </a:lnTo>
                  <a:lnTo>
                    <a:pt x="352" y="240"/>
                  </a:lnTo>
                  <a:lnTo>
                    <a:pt x="352" y="256"/>
                  </a:lnTo>
                  <a:lnTo>
                    <a:pt x="344" y="272"/>
                  </a:lnTo>
                  <a:lnTo>
                    <a:pt x="352" y="296"/>
                  </a:lnTo>
                  <a:lnTo>
                    <a:pt x="360" y="312"/>
                  </a:lnTo>
                  <a:lnTo>
                    <a:pt x="352" y="328"/>
                  </a:lnTo>
                  <a:lnTo>
                    <a:pt x="352" y="344"/>
                  </a:lnTo>
                  <a:lnTo>
                    <a:pt x="344" y="352"/>
                  </a:lnTo>
                  <a:lnTo>
                    <a:pt x="344" y="360"/>
                  </a:lnTo>
                  <a:lnTo>
                    <a:pt x="344" y="376"/>
                  </a:lnTo>
                  <a:lnTo>
                    <a:pt x="344" y="392"/>
                  </a:lnTo>
                  <a:lnTo>
                    <a:pt x="344" y="400"/>
                  </a:lnTo>
                  <a:lnTo>
                    <a:pt x="344" y="416"/>
                  </a:lnTo>
                  <a:lnTo>
                    <a:pt x="336" y="424"/>
                  </a:lnTo>
                  <a:lnTo>
                    <a:pt x="328" y="440"/>
                  </a:lnTo>
                  <a:lnTo>
                    <a:pt x="328" y="456"/>
                  </a:lnTo>
                  <a:lnTo>
                    <a:pt x="328" y="472"/>
                  </a:lnTo>
                  <a:lnTo>
                    <a:pt x="320" y="480"/>
                  </a:lnTo>
                  <a:lnTo>
                    <a:pt x="304" y="488"/>
                  </a:lnTo>
                  <a:lnTo>
                    <a:pt x="280" y="496"/>
                  </a:lnTo>
                  <a:lnTo>
                    <a:pt x="248" y="496"/>
                  </a:lnTo>
                  <a:lnTo>
                    <a:pt x="232" y="496"/>
                  </a:lnTo>
                  <a:lnTo>
                    <a:pt x="208" y="496"/>
                  </a:lnTo>
                  <a:lnTo>
                    <a:pt x="176" y="488"/>
                  </a:lnTo>
                  <a:lnTo>
                    <a:pt x="144" y="480"/>
                  </a:lnTo>
                  <a:lnTo>
                    <a:pt x="112" y="472"/>
                  </a:lnTo>
                  <a:lnTo>
                    <a:pt x="80" y="464"/>
                  </a:lnTo>
                  <a:lnTo>
                    <a:pt x="64" y="456"/>
                  </a:lnTo>
                  <a:lnTo>
                    <a:pt x="48" y="448"/>
                  </a:lnTo>
                  <a:lnTo>
                    <a:pt x="32" y="440"/>
                  </a:lnTo>
                  <a:lnTo>
                    <a:pt x="16" y="440"/>
                  </a:lnTo>
                  <a:lnTo>
                    <a:pt x="8" y="432"/>
                  </a:lnTo>
                  <a:lnTo>
                    <a:pt x="0" y="416"/>
                  </a:lnTo>
                  <a:lnTo>
                    <a:pt x="0" y="31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86" name="Freeform 6"/>
            <p:cNvSpPr>
              <a:spLocks/>
            </p:cNvSpPr>
            <p:nvPr/>
          </p:nvSpPr>
          <p:spPr bwMode="auto">
            <a:xfrm>
              <a:off x="3057" y="2336"/>
              <a:ext cx="45" cy="33"/>
            </a:xfrm>
            <a:custGeom>
              <a:avLst/>
              <a:gdLst/>
              <a:ahLst/>
              <a:cxnLst>
                <a:cxn ang="0">
                  <a:pos x="16" y="0"/>
                </a:cxn>
                <a:cxn ang="0">
                  <a:pos x="8" y="16"/>
                </a:cxn>
                <a:cxn ang="0">
                  <a:pos x="0" y="24"/>
                </a:cxn>
                <a:cxn ang="0">
                  <a:pos x="8" y="24"/>
                </a:cxn>
                <a:cxn ang="0">
                  <a:pos x="40" y="32"/>
                </a:cxn>
                <a:cxn ang="0">
                  <a:pos x="16" y="0"/>
                </a:cxn>
              </a:cxnLst>
              <a:rect l="0" t="0" r="r" b="b"/>
              <a:pathLst>
                <a:path w="41" h="33">
                  <a:moveTo>
                    <a:pt x="16" y="0"/>
                  </a:moveTo>
                  <a:lnTo>
                    <a:pt x="8" y="16"/>
                  </a:lnTo>
                  <a:lnTo>
                    <a:pt x="0" y="24"/>
                  </a:lnTo>
                  <a:lnTo>
                    <a:pt x="8" y="24"/>
                  </a:lnTo>
                  <a:lnTo>
                    <a:pt x="40" y="32"/>
                  </a:lnTo>
                  <a:lnTo>
                    <a:pt x="16"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87" name="Freeform 7"/>
            <p:cNvSpPr>
              <a:spLocks/>
            </p:cNvSpPr>
            <p:nvPr/>
          </p:nvSpPr>
          <p:spPr bwMode="auto">
            <a:xfrm>
              <a:off x="3092" y="2216"/>
              <a:ext cx="27" cy="25"/>
            </a:xfrm>
            <a:custGeom>
              <a:avLst/>
              <a:gdLst/>
              <a:ahLst/>
              <a:cxnLst>
                <a:cxn ang="0">
                  <a:pos x="0" y="24"/>
                </a:cxn>
                <a:cxn ang="0">
                  <a:pos x="16" y="24"/>
                </a:cxn>
                <a:cxn ang="0">
                  <a:pos x="24" y="0"/>
                </a:cxn>
                <a:cxn ang="0">
                  <a:pos x="0" y="24"/>
                </a:cxn>
              </a:cxnLst>
              <a:rect l="0" t="0" r="r" b="b"/>
              <a:pathLst>
                <a:path w="25" h="25">
                  <a:moveTo>
                    <a:pt x="0" y="24"/>
                  </a:moveTo>
                  <a:lnTo>
                    <a:pt x="16" y="24"/>
                  </a:lnTo>
                  <a:lnTo>
                    <a:pt x="24" y="0"/>
                  </a:lnTo>
                  <a:lnTo>
                    <a:pt x="0" y="24"/>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88" name="Freeform 8"/>
            <p:cNvSpPr>
              <a:spLocks/>
            </p:cNvSpPr>
            <p:nvPr/>
          </p:nvSpPr>
          <p:spPr bwMode="auto">
            <a:xfrm>
              <a:off x="3153" y="2440"/>
              <a:ext cx="44" cy="25"/>
            </a:xfrm>
            <a:custGeom>
              <a:avLst/>
              <a:gdLst/>
              <a:ahLst/>
              <a:cxnLst>
                <a:cxn ang="0">
                  <a:pos x="40" y="0"/>
                </a:cxn>
                <a:cxn ang="0">
                  <a:pos x="32" y="16"/>
                </a:cxn>
                <a:cxn ang="0">
                  <a:pos x="24" y="24"/>
                </a:cxn>
                <a:cxn ang="0">
                  <a:pos x="16" y="24"/>
                </a:cxn>
                <a:cxn ang="0">
                  <a:pos x="0" y="16"/>
                </a:cxn>
                <a:cxn ang="0">
                  <a:pos x="40" y="0"/>
                </a:cxn>
              </a:cxnLst>
              <a:rect l="0" t="0" r="r" b="b"/>
              <a:pathLst>
                <a:path w="41" h="25">
                  <a:moveTo>
                    <a:pt x="40" y="0"/>
                  </a:moveTo>
                  <a:lnTo>
                    <a:pt x="32" y="16"/>
                  </a:lnTo>
                  <a:lnTo>
                    <a:pt x="24" y="24"/>
                  </a:lnTo>
                  <a:lnTo>
                    <a:pt x="16" y="24"/>
                  </a:lnTo>
                  <a:lnTo>
                    <a:pt x="0" y="16"/>
                  </a:lnTo>
                  <a:lnTo>
                    <a:pt x="4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89" name="Freeform 9"/>
            <p:cNvSpPr>
              <a:spLocks/>
            </p:cNvSpPr>
            <p:nvPr/>
          </p:nvSpPr>
          <p:spPr bwMode="auto">
            <a:xfrm>
              <a:off x="3144" y="2528"/>
              <a:ext cx="53" cy="17"/>
            </a:xfrm>
            <a:custGeom>
              <a:avLst/>
              <a:gdLst/>
              <a:ahLst/>
              <a:cxnLst>
                <a:cxn ang="0">
                  <a:pos x="48" y="0"/>
                </a:cxn>
                <a:cxn ang="0">
                  <a:pos x="40" y="16"/>
                </a:cxn>
                <a:cxn ang="0">
                  <a:pos x="24" y="16"/>
                </a:cxn>
                <a:cxn ang="0">
                  <a:pos x="16" y="16"/>
                </a:cxn>
                <a:cxn ang="0">
                  <a:pos x="0" y="16"/>
                </a:cxn>
                <a:cxn ang="0">
                  <a:pos x="48" y="0"/>
                </a:cxn>
              </a:cxnLst>
              <a:rect l="0" t="0" r="r" b="b"/>
              <a:pathLst>
                <a:path w="49" h="17">
                  <a:moveTo>
                    <a:pt x="48" y="0"/>
                  </a:moveTo>
                  <a:lnTo>
                    <a:pt x="40" y="16"/>
                  </a:lnTo>
                  <a:lnTo>
                    <a:pt x="24" y="16"/>
                  </a:lnTo>
                  <a:lnTo>
                    <a:pt x="16" y="16"/>
                  </a:lnTo>
                  <a:lnTo>
                    <a:pt x="0" y="16"/>
                  </a:lnTo>
                  <a:lnTo>
                    <a:pt x="48"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90" name="Freeform 10"/>
            <p:cNvSpPr>
              <a:spLocks/>
            </p:cNvSpPr>
            <p:nvPr/>
          </p:nvSpPr>
          <p:spPr bwMode="auto">
            <a:xfrm>
              <a:off x="3135" y="2616"/>
              <a:ext cx="36" cy="9"/>
            </a:xfrm>
            <a:custGeom>
              <a:avLst/>
              <a:gdLst/>
              <a:ahLst/>
              <a:cxnLst>
                <a:cxn ang="0">
                  <a:pos x="32" y="8"/>
                </a:cxn>
                <a:cxn ang="0">
                  <a:pos x="16" y="8"/>
                </a:cxn>
                <a:cxn ang="0">
                  <a:pos x="0" y="0"/>
                </a:cxn>
                <a:cxn ang="0">
                  <a:pos x="32" y="8"/>
                </a:cxn>
              </a:cxnLst>
              <a:rect l="0" t="0" r="r" b="b"/>
              <a:pathLst>
                <a:path w="33" h="9">
                  <a:moveTo>
                    <a:pt x="32" y="8"/>
                  </a:moveTo>
                  <a:lnTo>
                    <a:pt x="16" y="8"/>
                  </a:lnTo>
                  <a:lnTo>
                    <a:pt x="0" y="0"/>
                  </a:lnTo>
                  <a:lnTo>
                    <a:pt x="32" y="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91" name="Freeform 11"/>
            <p:cNvSpPr>
              <a:spLocks/>
            </p:cNvSpPr>
            <p:nvPr/>
          </p:nvSpPr>
          <p:spPr bwMode="auto">
            <a:xfrm>
              <a:off x="3092" y="2680"/>
              <a:ext cx="53" cy="9"/>
            </a:xfrm>
            <a:custGeom>
              <a:avLst/>
              <a:gdLst/>
              <a:ahLst/>
              <a:cxnLst>
                <a:cxn ang="0">
                  <a:pos x="48" y="0"/>
                </a:cxn>
                <a:cxn ang="0">
                  <a:pos x="32" y="8"/>
                </a:cxn>
                <a:cxn ang="0">
                  <a:pos x="24" y="0"/>
                </a:cxn>
                <a:cxn ang="0">
                  <a:pos x="16" y="0"/>
                </a:cxn>
                <a:cxn ang="0">
                  <a:pos x="0" y="0"/>
                </a:cxn>
                <a:cxn ang="0">
                  <a:pos x="48" y="0"/>
                </a:cxn>
              </a:cxnLst>
              <a:rect l="0" t="0" r="r" b="b"/>
              <a:pathLst>
                <a:path w="49" h="9">
                  <a:moveTo>
                    <a:pt x="48" y="0"/>
                  </a:moveTo>
                  <a:lnTo>
                    <a:pt x="32" y="8"/>
                  </a:lnTo>
                  <a:lnTo>
                    <a:pt x="24" y="0"/>
                  </a:lnTo>
                  <a:lnTo>
                    <a:pt x="16" y="0"/>
                  </a:lnTo>
                  <a:lnTo>
                    <a:pt x="0" y="0"/>
                  </a:lnTo>
                  <a:lnTo>
                    <a:pt x="48"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92" name="Freeform 12"/>
            <p:cNvSpPr>
              <a:spLocks/>
            </p:cNvSpPr>
            <p:nvPr/>
          </p:nvSpPr>
          <p:spPr bwMode="auto">
            <a:xfrm>
              <a:off x="2824" y="2624"/>
              <a:ext cx="44" cy="9"/>
            </a:xfrm>
            <a:custGeom>
              <a:avLst/>
              <a:gdLst/>
              <a:ahLst/>
              <a:cxnLst>
                <a:cxn ang="0">
                  <a:pos x="0" y="0"/>
                </a:cxn>
                <a:cxn ang="0">
                  <a:pos x="16" y="8"/>
                </a:cxn>
                <a:cxn ang="0">
                  <a:pos x="40" y="0"/>
                </a:cxn>
                <a:cxn ang="0">
                  <a:pos x="0" y="0"/>
                </a:cxn>
              </a:cxnLst>
              <a:rect l="0" t="0" r="r" b="b"/>
              <a:pathLst>
                <a:path w="41" h="9">
                  <a:moveTo>
                    <a:pt x="0" y="0"/>
                  </a:moveTo>
                  <a:lnTo>
                    <a:pt x="16" y="8"/>
                  </a:lnTo>
                  <a:lnTo>
                    <a:pt x="40"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93" name="Freeform 13"/>
            <p:cNvSpPr>
              <a:spLocks/>
            </p:cNvSpPr>
            <p:nvPr/>
          </p:nvSpPr>
          <p:spPr bwMode="auto">
            <a:xfrm>
              <a:off x="3127" y="2408"/>
              <a:ext cx="70" cy="9"/>
            </a:xfrm>
            <a:custGeom>
              <a:avLst/>
              <a:gdLst/>
              <a:ahLst/>
              <a:cxnLst>
                <a:cxn ang="0">
                  <a:pos x="64" y="0"/>
                </a:cxn>
                <a:cxn ang="0">
                  <a:pos x="40" y="0"/>
                </a:cxn>
                <a:cxn ang="0">
                  <a:pos x="32" y="0"/>
                </a:cxn>
                <a:cxn ang="0">
                  <a:pos x="24" y="0"/>
                </a:cxn>
                <a:cxn ang="0">
                  <a:pos x="0" y="8"/>
                </a:cxn>
                <a:cxn ang="0">
                  <a:pos x="64" y="0"/>
                </a:cxn>
              </a:cxnLst>
              <a:rect l="0" t="0" r="r" b="b"/>
              <a:pathLst>
                <a:path w="65" h="9">
                  <a:moveTo>
                    <a:pt x="64" y="0"/>
                  </a:moveTo>
                  <a:lnTo>
                    <a:pt x="40" y="0"/>
                  </a:lnTo>
                  <a:lnTo>
                    <a:pt x="32" y="0"/>
                  </a:lnTo>
                  <a:lnTo>
                    <a:pt x="24" y="0"/>
                  </a:lnTo>
                  <a:lnTo>
                    <a:pt x="0" y="8"/>
                  </a:lnTo>
                  <a:lnTo>
                    <a:pt x="64"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94" name="Freeform 14"/>
            <p:cNvSpPr>
              <a:spLocks/>
            </p:cNvSpPr>
            <p:nvPr/>
          </p:nvSpPr>
          <p:spPr bwMode="auto">
            <a:xfrm>
              <a:off x="2720" y="2384"/>
              <a:ext cx="113" cy="273"/>
            </a:xfrm>
            <a:custGeom>
              <a:avLst/>
              <a:gdLst/>
              <a:ahLst/>
              <a:cxnLst>
                <a:cxn ang="0">
                  <a:pos x="104" y="0"/>
                </a:cxn>
                <a:cxn ang="0">
                  <a:pos x="96" y="64"/>
                </a:cxn>
                <a:cxn ang="0">
                  <a:pos x="88" y="136"/>
                </a:cxn>
                <a:cxn ang="0">
                  <a:pos x="96" y="216"/>
                </a:cxn>
                <a:cxn ang="0">
                  <a:pos x="104" y="272"/>
                </a:cxn>
                <a:cxn ang="0">
                  <a:pos x="24" y="272"/>
                </a:cxn>
                <a:cxn ang="0">
                  <a:pos x="8" y="216"/>
                </a:cxn>
                <a:cxn ang="0">
                  <a:pos x="0" y="136"/>
                </a:cxn>
                <a:cxn ang="0">
                  <a:pos x="0" y="56"/>
                </a:cxn>
                <a:cxn ang="0">
                  <a:pos x="16" y="0"/>
                </a:cxn>
                <a:cxn ang="0">
                  <a:pos x="104" y="0"/>
                </a:cxn>
              </a:cxnLst>
              <a:rect l="0" t="0" r="r" b="b"/>
              <a:pathLst>
                <a:path w="105" h="273">
                  <a:moveTo>
                    <a:pt x="104" y="0"/>
                  </a:moveTo>
                  <a:lnTo>
                    <a:pt x="96" y="64"/>
                  </a:lnTo>
                  <a:lnTo>
                    <a:pt x="88" y="136"/>
                  </a:lnTo>
                  <a:lnTo>
                    <a:pt x="96" y="216"/>
                  </a:lnTo>
                  <a:lnTo>
                    <a:pt x="104" y="272"/>
                  </a:lnTo>
                  <a:lnTo>
                    <a:pt x="24" y="272"/>
                  </a:lnTo>
                  <a:lnTo>
                    <a:pt x="8" y="216"/>
                  </a:lnTo>
                  <a:lnTo>
                    <a:pt x="0" y="136"/>
                  </a:lnTo>
                  <a:lnTo>
                    <a:pt x="0" y="56"/>
                  </a:lnTo>
                  <a:lnTo>
                    <a:pt x="16" y="0"/>
                  </a:lnTo>
                  <a:lnTo>
                    <a:pt x="104"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48495" name="Group 15"/>
          <p:cNvGrpSpPr>
            <a:grpSpLocks/>
          </p:cNvGrpSpPr>
          <p:nvPr/>
        </p:nvGrpSpPr>
        <p:grpSpPr bwMode="auto">
          <a:xfrm>
            <a:off x="935038" y="4121150"/>
            <a:ext cx="712787" cy="674688"/>
            <a:chOff x="441" y="2344"/>
            <a:chExt cx="486" cy="425"/>
          </a:xfrm>
        </p:grpSpPr>
        <p:sp>
          <p:nvSpPr>
            <p:cNvPr id="148496" name="Freeform 16"/>
            <p:cNvSpPr>
              <a:spLocks/>
            </p:cNvSpPr>
            <p:nvPr/>
          </p:nvSpPr>
          <p:spPr bwMode="auto">
            <a:xfrm>
              <a:off x="536" y="2344"/>
              <a:ext cx="391" cy="425"/>
            </a:xfrm>
            <a:custGeom>
              <a:avLst/>
              <a:gdLst/>
              <a:ahLst/>
              <a:cxnLst>
                <a:cxn ang="0">
                  <a:pos x="0" y="248"/>
                </a:cxn>
                <a:cxn ang="0">
                  <a:pos x="40" y="264"/>
                </a:cxn>
                <a:cxn ang="0">
                  <a:pos x="80" y="272"/>
                </a:cxn>
                <a:cxn ang="0">
                  <a:pos x="112" y="296"/>
                </a:cxn>
                <a:cxn ang="0">
                  <a:pos x="168" y="320"/>
                </a:cxn>
                <a:cxn ang="0">
                  <a:pos x="216" y="360"/>
                </a:cxn>
                <a:cxn ang="0">
                  <a:pos x="248" y="384"/>
                </a:cxn>
                <a:cxn ang="0">
                  <a:pos x="272" y="424"/>
                </a:cxn>
                <a:cxn ang="0">
                  <a:pos x="296" y="424"/>
                </a:cxn>
                <a:cxn ang="0">
                  <a:pos x="304" y="392"/>
                </a:cxn>
                <a:cxn ang="0">
                  <a:pos x="288" y="352"/>
                </a:cxn>
                <a:cxn ang="0">
                  <a:pos x="264" y="328"/>
                </a:cxn>
                <a:cxn ang="0">
                  <a:pos x="256" y="288"/>
                </a:cxn>
                <a:cxn ang="0">
                  <a:pos x="296" y="272"/>
                </a:cxn>
                <a:cxn ang="0">
                  <a:pos x="328" y="264"/>
                </a:cxn>
                <a:cxn ang="0">
                  <a:pos x="352" y="256"/>
                </a:cxn>
                <a:cxn ang="0">
                  <a:pos x="352" y="224"/>
                </a:cxn>
                <a:cxn ang="0">
                  <a:pos x="344" y="200"/>
                </a:cxn>
                <a:cxn ang="0">
                  <a:pos x="360" y="160"/>
                </a:cxn>
                <a:cxn ang="0">
                  <a:pos x="352" y="128"/>
                </a:cxn>
                <a:cxn ang="0">
                  <a:pos x="336" y="120"/>
                </a:cxn>
                <a:cxn ang="0">
                  <a:pos x="344" y="96"/>
                </a:cxn>
                <a:cxn ang="0">
                  <a:pos x="344" y="72"/>
                </a:cxn>
                <a:cxn ang="0">
                  <a:pos x="328" y="56"/>
                </a:cxn>
                <a:cxn ang="0">
                  <a:pos x="328" y="24"/>
                </a:cxn>
                <a:cxn ang="0">
                  <a:pos x="304" y="8"/>
                </a:cxn>
                <a:cxn ang="0">
                  <a:pos x="248" y="0"/>
                </a:cxn>
                <a:cxn ang="0">
                  <a:pos x="208" y="8"/>
                </a:cxn>
                <a:cxn ang="0">
                  <a:pos x="144" y="16"/>
                </a:cxn>
                <a:cxn ang="0">
                  <a:pos x="80" y="32"/>
                </a:cxn>
                <a:cxn ang="0">
                  <a:pos x="48" y="48"/>
                </a:cxn>
                <a:cxn ang="0">
                  <a:pos x="8" y="56"/>
                </a:cxn>
                <a:cxn ang="0">
                  <a:pos x="0" y="160"/>
                </a:cxn>
              </a:cxnLst>
              <a:rect l="0" t="0" r="r" b="b"/>
              <a:pathLst>
                <a:path w="361" h="425">
                  <a:moveTo>
                    <a:pt x="0" y="160"/>
                  </a:moveTo>
                  <a:lnTo>
                    <a:pt x="0" y="248"/>
                  </a:lnTo>
                  <a:lnTo>
                    <a:pt x="16" y="264"/>
                  </a:lnTo>
                  <a:lnTo>
                    <a:pt x="40" y="264"/>
                  </a:lnTo>
                  <a:lnTo>
                    <a:pt x="56" y="264"/>
                  </a:lnTo>
                  <a:lnTo>
                    <a:pt x="80" y="272"/>
                  </a:lnTo>
                  <a:lnTo>
                    <a:pt x="96" y="280"/>
                  </a:lnTo>
                  <a:lnTo>
                    <a:pt x="112" y="296"/>
                  </a:lnTo>
                  <a:lnTo>
                    <a:pt x="136" y="312"/>
                  </a:lnTo>
                  <a:lnTo>
                    <a:pt x="168" y="320"/>
                  </a:lnTo>
                  <a:lnTo>
                    <a:pt x="192" y="344"/>
                  </a:lnTo>
                  <a:lnTo>
                    <a:pt x="216" y="360"/>
                  </a:lnTo>
                  <a:lnTo>
                    <a:pt x="232" y="376"/>
                  </a:lnTo>
                  <a:lnTo>
                    <a:pt x="248" y="384"/>
                  </a:lnTo>
                  <a:lnTo>
                    <a:pt x="256" y="408"/>
                  </a:lnTo>
                  <a:lnTo>
                    <a:pt x="272" y="424"/>
                  </a:lnTo>
                  <a:lnTo>
                    <a:pt x="280" y="424"/>
                  </a:lnTo>
                  <a:lnTo>
                    <a:pt x="296" y="424"/>
                  </a:lnTo>
                  <a:lnTo>
                    <a:pt x="296" y="408"/>
                  </a:lnTo>
                  <a:lnTo>
                    <a:pt x="304" y="392"/>
                  </a:lnTo>
                  <a:lnTo>
                    <a:pt x="296" y="368"/>
                  </a:lnTo>
                  <a:lnTo>
                    <a:pt x="288" y="352"/>
                  </a:lnTo>
                  <a:lnTo>
                    <a:pt x="280" y="336"/>
                  </a:lnTo>
                  <a:lnTo>
                    <a:pt x="264" y="328"/>
                  </a:lnTo>
                  <a:lnTo>
                    <a:pt x="256" y="304"/>
                  </a:lnTo>
                  <a:lnTo>
                    <a:pt x="256" y="288"/>
                  </a:lnTo>
                  <a:lnTo>
                    <a:pt x="272" y="280"/>
                  </a:lnTo>
                  <a:lnTo>
                    <a:pt x="296" y="272"/>
                  </a:lnTo>
                  <a:lnTo>
                    <a:pt x="312" y="272"/>
                  </a:lnTo>
                  <a:lnTo>
                    <a:pt x="328" y="264"/>
                  </a:lnTo>
                  <a:lnTo>
                    <a:pt x="344" y="264"/>
                  </a:lnTo>
                  <a:lnTo>
                    <a:pt x="352" y="256"/>
                  </a:lnTo>
                  <a:lnTo>
                    <a:pt x="352" y="240"/>
                  </a:lnTo>
                  <a:lnTo>
                    <a:pt x="352" y="224"/>
                  </a:lnTo>
                  <a:lnTo>
                    <a:pt x="352" y="208"/>
                  </a:lnTo>
                  <a:lnTo>
                    <a:pt x="344" y="200"/>
                  </a:lnTo>
                  <a:lnTo>
                    <a:pt x="352" y="176"/>
                  </a:lnTo>
                  <a:lnTo>
                    <a:pt x="360" y="160"/>
                  </a:lnTo>
                  <a:lnTo>
                    <a:pt x="352" y="144"/>
                  </a:lnTo>
                  <a:lnTo>
                    <a:pt x="352" y="128"/>
                  </a:lnTo>
                  <a:lnTo>
                    <a:pt x="344" y="128"/>
                  </a:lnTo>
                  <a:lnTo>
                    <a:pt x="336" y="120"/>
                  </a:lnTo>
                  <a:lnTo>
                    <a:pt x="344" y="104"/>
                  </a:lnTo>
                  <a:lnTo>
                    <a:pt x="344" y="96"/>
                  </a:lnTo>
                  <a:lnTo>
                    <a:pt x="344" y="80"/>
                  </a:lnTo>
                  <a:lnTo>
                    <a:pt x="344" y="72"/>
                  </a:lnTo>
                  <a:lnTo>
                    <a:pt x="336" y="64"/>
                  </a:lnTo>
                  <a:lnTo>
                    <a:pt x="328" y="56"/>
                  </a:lnTo>
                  <a:lnTo>
                    <a:pt x="328" y="40"/>
                  </a:lnTo>
                  <a:lnTo>
                    <a:pt x="328" y="24"/>
                  </a:lnTo>
                  <a:lnTo>
                    <a:pt x="312" y="16"/>
                  </a:lnTo>
                  <a:lnTo>
                    <a:pt x="304" y="8"/>
                  </a:lnTo>
                  <a:lnTo>
                    <a:pt x="280" y="0"/>
                  </a:lnTo>
                  <a:lnTo>
                    <a:pt x="248" y="0"/>
                  </a:lnTo>
                  <a:lnTo>
                    <a:pt x="232" y="0"/>
                  </a:lnTo>
                  <a:lnTo>
                    <a:pt x="208" y="8"/>
                  </a:lnTo>
                  <a:lnTo>
                    <a:pt x="176" y="8"/>
                  </a:lnTo>
                  <a:lnTo>
                    <a:pt x="144" y="16"/>
                  </a:lnTo>
                  <a:lnTo>
                    <a:pt x="112" y="24"/>
                  </a:lnTo>
                  <a:lnTo>
                    <a:pt x="80" y="32"/>
                  </a:lnTo>
                  <a:lnTo>
                    <a:pt x="64" y="40"/>
                  </a:lnTo>
                  <a:lnTo>
                    <a:pt x="48" y="48"/>
                  </a:lnTo>
                  <a:lnTo>
                    <a:pt x="32" y="48"/>
                  </a:lnTo>
                  <a:lnTo>
                    <a:pt x="8" y="56"/>
                  </a:lnTo>
                  <a:lnTo>
                    <a:pt x="0" y="72"/>
                  </a:lnTo>
                  <a:lnTo>
                    <a:pt x="0" y="16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97" name="Freeform 17"/>
            <p:cNvSpPr>
              <a:spLocks/>
            </p:cNvSpPr>
            <p:nvPr/>
          </p:nvSpPr>
          <p:spPr bwMode="auto">
            <a:xfrm>
              <a:off x="788" y="2624"/>
              <a:ext cx="35" cy="33"/>
            </a:xfrm>
            <a:custGeom>
              <a:avLst/>
              <a:gdLst/>
              <a:ahLst/>
              <a:cxnLst>
                <a:cxn ang="0">
                  <a:pos x="16" y="32"/>
                </a:cxn>
                <a:cxn ang="0">
                  <a:pos x="0" y="16"/>
                </a:cxn>
                <a:cxn ang="0">
                  <a:pos x="0" y="8"/>
                </a:cxn>
                <a:cxn ang="0">
                  <a:pos x="32" y="0"/>
                </a:cxn>
                <a:cxn ang="0">
                  <a:pos x="16" y="32"/>
                </a:cxn>
              </a:cxnLst>
              <a:rect l="0" t="0" r="r" b="b"/>
              <a:pathLst>
                <a:path w="33" h="33">
                  <a:moveTo>
                    <a:pt x="16" y="32"/>
                  </a:moveTo>
                  <a:lnTo>
                    <a:pt x="0" y="16"/>
                  </a:lnTo>
                  <a:lnTo>
                    <a:pt x="0" y="8"/>
                  </a:lnTo>
                  <a:lnTo>
                    <a:pt x="32" y="0"/>
                  </a:lnTo>
                  <a:lnTo>
                    <a:pt x="16" y="3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98" name="Freeform 18"/>
            <p:cNvSpPr>
              <a:spLocks/>
            </p:cNvSpPr>
            <p:nvPr/>
          </p:nvSpPr>
          <p:spPr bwMode="auto">
            <a:xfrm>
              <a:off x="814" y="2736"/>
              <a:ext cx="27" cy="25"/>
            </a:xfrm>
            <a:custGeom>
              <a:avLst/>
              <a:gdLst/>
              <a:ahLst/>
              <a:cxnLst>
                <a:cxn ang="0">
                  <a:pos x="0" y="0"/>
                </a:cxn>
                <a:cxn ang="0">
                  <a:pos x="16" y="8"/>
                </a:cxn>
                <a:cxn ang="0">
                  <a:pos x="24" y="24"/>
                </a:cxn>
                <a:cxn ang="0">
                  <a:pos x="0" y="0"/>
                </a:cxn>
              </a:cxnLst>
              <a:rect l="0" t="0" r="r" b="b"/>
              <a:pathLst>
                <a:path w="25" h="25">
                  <a:moveTo>
                    <a:pt x="0" y="0"/>
                  </a:moveTo>
                  <a:lnTo>
                    <a:pt x="16" y="8"/>
                  </a:lnTo>
                  <a:lnTo>
                    <a:pt x="24" y="24"/>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499" name="Freeform 19"/>
            <p:cNvSpPr>
              <a:spLocks/>
            </p:cNvSpPr>
            <p:nvPr/>
          </p:nvSpPr>
          <p:spPr bwMode="auto">
            <a:xfrm>
              <a:off x="814" y="2360"/>
              <a:ext cx="53" cy="1"/>
            </a:xfrm>
            <a:custGeom>
              <a:avLst/>
              <a:gdLst/>
              <a:ahLst/>
              <a:cxnLst>
                <a:cxn ang="0">
                  <a:pos x="48" y="0"/>
                </a:cxn>
                <a:cxn ang="0">
                  <a:pos x="32" y="0"/>
                </a:cxn>
                <a:cxn ang="0">
                  <a:pos x="24" y="0"/>
                </a:cxn>
                <a:cxn ang="0">
                  <a:pos x="8" y="0"/>
                </a:cxn>
                <a:cxn ang="0">
                  <a:pos x="0" y="0"/>
                </a:cxn>
                <a:cxn ang="0">
                  <a:pos x="48" y="0"/>
                </a:cxn>
              </a:cxnLst>
              <a:rect l="0" t="0" r="r" b="b"/>
              <a:pathLst>
                <a:path w="49" h="1">
                  <a:moveTo>
                    <a:pt x="48" y="0"/>
                  </a:moveTo>
                  <a:lnTo>
                    <a:pt x="32" y="0"/>
                  </a:lnTo>
                  <a:lnTo>
                    <a:pt x="24" y="0"/>
                  </a:lnTo>
                  <a:lnTo>
                    <a:pt x="8" y="0"/>
                  </a:lnTo>
                  <a:lnTo>
                    <a:pt x="0" y="0"/>
                  </a:lnTo>
                  <a:lnTo>
                    <a:pt x="48"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500" name="Freeform 20"/>
            <p:cNvSpPr>
              <a:spLocks/>
            </p:cNvSpPr>
            <p:nvPr/>
          </p:nvSpPr>
          <p:spPr bwMode="auto">
            <a:xfrm>
              <a:off x="545" y="2400"/>
              <a:ext cx="44" cy="9"/>
            </a:xfrm>
            <a:custGeom>
              <a:avLst/>
              <a:gdLst/>
              <a:ahLst/>
              <a:cxnLst>
                <a:cxn ang="0">
                  <a:pos x="0" y="8"/>
                </a:cxn>
                <a:cxn ang="0">
                  <a:pos x="16" y="0"/>
                </a:cxn>
                <a:cxn ang="0">
                  <a:pos x="40" y="8"/>
                </a:cxn>
                <a:cxn ang="0">
                  <a:pos x="0" y="8"/>
                </a:cxn>
              </a:cxnLst>
              <a:rect l="0" t="0" r="r" b="b"/>
              <a:pathLst>
                <a:path w="41" h="9">
                  <a:moveTo>
                    <a:pt x="0" y="8"/>
                  </a:moveTo>
                  <a:lnTo>
                    <a:pt x="16" y="0"/>
                  </a:lnTo>
                  <a:lnTo>
                    <a:pt x="40" y="8"/>
                  </a:lnTo>
                  <a:lnTo>
                    <a:pt x="0" y="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8501" name="Freeform 21"/>
            <p:cNvSpPr>
              <a:spLocks/>
            </p:cNvSpPr>
            <p:nvPr/>
          </p:nvSpPr>
          <p:spPr bwMode="auto">
            <a:xfrm>
              <a:off x="441" y="2392"/>
              <a:ext cx="114" cy="233"/>
            </a:xfrm>
            <a:custGeom>
              <a:avLst/>
              <a:gdLst/>
              <a:ahLst/>
              <a:cxnLst>
                <a:cxn ang="0">
                  <a:pos x="104" y="0"/>
                </a:cxn>
                <a:cxn ang="0">
                  <a:pos x="96" y="56"/>
                </a:cxn>
                <a:cxn ang="0">
                  <a:pos x="88" y="120"/>
                </a:cxn>
                <a:cxn ang="0">
                  <a:pos x="96" y="184"/>
                </a:cxn>
                <a:cxn ang="0">
                  <a:pos x="104" y="232"/>
                </a:cxn>
                <a:cxn ang="0">
                  <a:pos x="24" y="232"/>
                </a:cxn>
                <a:cxn ang="0">
                  <a:pos x="0" y="184"/>
                </a:cxn>
                <a:cxn ang="0">
                  <a:pos x="0" y="120"/>
                </a:cxn>
                <a:cxn ang="0">
                  <a:pos x="0" y="48"/>
                </a:cxn>
                <a:cxn ang="0">
                  <a:pos x="16" y="0"/>
                </a:cxn>
                <a:cxn ang="0">
                  <a:pos x="104" y="0"/>
                </a:cxn>
              </a:cxnLst>
              <a:rect l="0" t="0" r="r" b="b"/>
              <a:pathLst>
                <a:path w="105" h="233">
                  <a:moveTo>
                    <a:pt x="104" y="0"/>
                  </a:moveTo>
                  <a:lnTo>
                    <a:pt x="96" y="56"/>
                  </a:lnTo>
                  <a:lnTo>
                    <a:pt x="88" y="120"/>
                  </a:lnTo>
                  <a:lnTo>
                    <a:pt x="96" y="184"/>
                  </a:lnTo>
                  <a:lnTo>
                    <a:pt x="104" y="232"/>
                  </a:lnTo>
                  <a:lnTo>
                    <a:pt x="24" y="232"/>
                  </a:lnTo>
                  <a:lnTo>
                    <a:pt x="0" y="184"/>
                  </a:lnTo>
                  <a:lnTo>
                    <a:pt x="0" y="120"/>
                  </a:lnTo>
                  <a:lnTo>
                    <a:pt x="0" y="48"/>
                  </a:lnTo>
                  <a:lnTo>
                    <a:pt x="16" y="0"/>
                  </a:lnTo>
                  <a:lnTo>
                    <a:pt x="104"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48502" name="Group 22"/>
          <p:cNvGrpSpPr>
            <a:grpSpLocks/>
          </p:cNvGrpSpPr>
          <p:nvPr/>
        </p:nvGrpSpPr>
        <p:grpSpPr bwMode="auto">
          <a:xfrm>
            <a:off x="1760538" y="3052763"/>
            <a:ext cx="1401762" cy="3413125"/>
            <a:chOff x="1004" y="1671"/>
            <a:chExt cx="956" cy="2150"/>
          </a:xfrm>
        </p:grpSpPr>
        <p:sp>
          <p:nvSpPr>
            <p:cNvPr id="148503" name="Rectangle 23"/>
            <p:cNvSpPr>
              <a:spLocks noChangeArrowheads="1"/>
            </p:cNvSpPr>
            <p:nvPr/>
          </p:nvSpPr>
          <p:spPr bwMode="auto">
            <a:xfrm>
              <a:off x="1004" y="1696"/>
              <a:ext cx="771" cy="608"/>
            </a:xfrm>
            <a:prstGeom prst="rect">
              <a:avLst/>
            </a:prstGeom>
            <a:solidFill>
              <a:srgbClr val="FFFFFF"/>
            </a:solidFill>
            <a:ln w="127000">
              <a:noFill/>
              <a:miter lim="800000"/>
              <a:headEnd/>
              <a:tailEnd/>
            </a:ln>
            <a:effectLst/>
          </p:spPr>
          <p:txBody>
            <a:bodyPr wrap="none" anchor="ctr"/>
            <a:lstStyle/>
            <a:p>
              <a:endParaRPr lang="en-US"/>
            </a:p>
          </p:txBody>
        </p:sp>
        <p:sp>
          <p:nvSpPr>
            <p:cNvPr id="148504" name="Rectangle 24"/>
            <p:cNvSpPr>
              <a:spLocks noChangeArrowheads="1"/>
            </p:cNvSpPr>
            <p:nvPr/>
          </p:nvSpPr>
          <p:spPr bwMode="auto">
            <a:xfrm>
              <a:off x="1008" y="1700"/>
              <a:ext cx="952" cy="797"/>
            </a:xfrm>
            <a:prstGeom prst="rect">
              <a:avLst/>
            </a:prstGeom>
            <a:noFill/>
            <a:ln w="12700">
              <a:solidFill>
                <a:srgbClr val="000000"/>
              </a:solidFill>
              <a:miter lim="800000"/>
              <a:headEnd/>
              <a:tailEnd/>
            </a:ln>
            <a:effectLst/>
          </p:spPr>
          <p:txBody>
            <a:bodyPr wrap="none" anchor="ctr"/>
            <a:lstStyle/>
            <a:p>
              <a:endParaRPr lang="en-US"/>
            </a:p>
          </p:txBody>
        </p:sp>
        <p:sp>
          <p:nvSpPr>
            <p:cNvPr id="148505" name="Line 25"/>
            <p:cNvSpPr>
              <a:spLocks noChangeShapeType="1"/>
            </p:cNvSpPr>
            <p:nvPr/>
          </p:nvSpPr>
          <p:spPr bwMode="auto">
            <a:xfrm>
              <a:off x="1008" y="1884"/>
              <a:ext cx="952" cy="0"/>
            </a:xfrm>
            <a:prstGeom prst="line">
              <a:avLst/>
            </a:prstGeom>
            <a:noFill/>
            <a:ln w="12700">
              <a:solidFill>
                <a:srgbClr val="000000"/>
              </a:solidFill>
              <a:round/>
              <a:headEnd/>
              <a:tailEnd/>
            </a:ln>
            <a:effectLst/>
          </p:spPr>
          <p:txBody>
            <a:bodyPr wrap="none" anchor="ctr"/>
            <a:lstStyle/>
            <a:p>
              <a:endParaRPr lang="en-US"/>
            </a:p>
          </p:txBody>
        </p:sp>
        <p:sp>
          <p:nvSpPr>
            <p:cNvPr id="148506" name="Line 26"/>
            <p:cNvSpPr>
              <a:spLocks noChangeShapeType="1"/>
            </p:cNvSpPr>
            <p:nvPr/>
          </p:nvSpPr>
          <p:spPr bwMode="auto">
            <a:xfrm>
              <a:off x="1008" y="2068"/>
              <a:ext cx="952" cy="0"/>
            </a:xfrm>
            <a:prstGeom prst="line">
              <a:avLst/>
            </a:prstGeom>
            <a:noFill/>
            <a:ln w="12700">
              <a:solidFill>
                <a:srgbClr val="000000"/>
              </a:solidFill>
              <a:round/>
              <a:headEnd/>
              <a:tailEnd/>
            </a:ln>
            <a:effectLst/>
          </p:spPr>
          <p:txBody>
            <a:bodyPr wrap="none" anchor="ctr"/>
            <a:lstStyle/>
            <a:p>
              <a:endParaRPr lang="en-US"/>
            </a:p>
          </p:txBody>
        </p:sp>
        <p:sp>
          <p:nvSpPr>
            <p:cNvPr id="148507" name="Rectangle 27"/>
            <p:cNvSpPr>
              <a:spLocks noChangeArrowheads="1"/>
            </p:cNvSpPr>
            <p:nvPr/>
          </p:nvSpPr>
          <p:spPr bwMode="auto">
            <a:xfrm>
              <a:off x="1007" y="2086"/>
              <a:ext cx="635" cy="248"/>
            </a:xfrm>
            <a:prstGeom prst="rect">
              <a:avLst/>
            </a:prstGeom>
            <a:noFill/>
            <a:ln w="12700">
              <a:noFill/>
              <a:miter lim="800000"/>
              <a:headEnd/>
              <a:tailEnd/>
            </a:ln>
            <a:effectLst/>
          </p:spPr>
          <p:txBody>
            <a:bodyPr wrap="none" lIns="90487" tIns="44450" rIns="90487" bIns="44450">
              <a:spAutoFit/>
            </a:bodyPr>
            <a:lstStyle/>
            <a:p>
              <a:r>
                <a:rPr lang="en-US" sz="2000" b="0">
                  <a:solidFill>
                    <a:srgbClr val="000000"/>
                  </a:solidFill>
                </a:rPr>
                <a:t>+Add()</a:t>
              </a:r>
            </a:p>
          </p:txBody>
        </p:sp>
        <p:sp>
          <p:nvSpPr>
            <p:cNvPr id="148508" name="Rectangle 28"/>
            <p:cNvSpPr>
              <a:spLocks noChangeArrowheads="1"/>
            </p:cNvSpPr>
            <p:nvPr/>
          </p:nvSpPr>
          <p:spPr bwMode="auto">
            <a:xfrm>
              <a:off x="1018" y="2230"/>
              <a:ext cx="913" cy="248"/>
            </a:xfrm>
            <a:prstGeom prst="rect">
              <a:avLst/>
            </a:prstGeom>
            <a:noFill/>
            <a:ln w="12700">
              <a:noFill/>
              <a:miter lim="800000"/>
              <a:headEnd/>
              <a:tailEnd/>
            </a:ln>
            <a:effectLst/>
          </p:spPr>
          <p:txBody>
            <a:bodyPr wrap="none" lIns="90487" tIns="44450" rIns="90487" bIns="44450">
              <a:spAutoFit/>
            </a:bodyPr>
            <a:lstStyle/>
            <a:p>
              <a:r>
                <a:rPr lang="en-US" sz="2000" b="0">
                  <a:solidFill>
                    <a:srgbClr val="000000"/>
                  </a:solidFill>
                </a:rPr>
                <a:t>+Remove()</a:t>
              </a:r>
            </a:p>
          </p:txBody>
        </p:sp>
        <p:sp>
          <p:nvSpPr>
            <p:cNvPr id="148509" name="Rectangle 29"/>
            <p:cNvSpPr>
              <a:spLocks noChangeArrowheads="1"/>
            </p:cNvSpPr>
            <p:nvPr/>
          </p:nvSpPr>
          <p:spPr bwMode="auto">
            <a:xfrm>
              <a:off x="1163" y="1671"/>
              <a:ext cx="470" cy="286"/>
            </a:xfrm>
            <a:prstGeom prst="rect">
              <a:avLst/>
            </a:prstGeom>
            <a:noFill/>
            <a:ln w="12700">
              <a:noFill/>
              <a:miter lim="800000"/>
              <a:headEnd/>
              <a:tailEnd/>
            </a:ln>
            <a:effectLst/>
          </p:spPr>
          <p:txBody>
            <a:bodyPr wrap="none" lIns="90487" tIns="44450" rIns="90487" bIns="44450">
              <a:spAutoFit/>
            </a:bodyPr>
            <a:lstStyle/>
            <a:p>
              <a:r>
                <a:rPr lang="en-US" sz="2400">
                  <a:solidFill>
                    <a:srgbClr val="000000"/>
                  </a:solidFill>
                </a:rPr>
                <a:t>List</a:t>
              </a:r>
            </a:p>
          </p:txBody>
        </p:sp>
        <p:sp>
          <p:nvSpPr>
            <p:cNvPr id="148510" name="Line 30"/>
            <p:cNvSpPr>
              <a:spLocks noChangeShapeType="1"/>
            </p:cNvSpPr>
            <p:nvPr/>
          </p:nvSpPr>
          <p:spPr bwMode="auto">
            <a:xfrm flipV="1">
              <a:off x="1457" y="2513"/>
              <a:ext cx="0" cy="85"/>
            </a:xfrm>
            <a:prstGeom prst="line">
              <a:avLst/>
            </a:prstGeom>
            <a:noFill/>
            <a:ln w="12700">
              <a:solidFill>
                <a:srgbClr val="000000"/>
              </a:solidFill>
              <a:round/>
              <a:headEnd/>
              <a:tailEnd/>
            </a:ln>
            <a:effectLst/>
          </p:spPr>
          <p:txBody>
            <a:bodyPr wrap="none" anchor="ctr"/>
            <a:lstStyle/>
            <a:p>
              <a:endParaRPr lang="en-US"/>
            </a:p>
          </p:txBody>
        </p:sp>
        <p:sp>
          <p:nvSpPr>
            <p:cNvPr id="148511" name="Freeform 31"/>
            <p:cNvSpPr>
              <a:spLocks/>
            </p:cNvSpPr>
            <p:nvPr/>
          </p:nvSpPr>
          <p:spPr bwMode="auto">
            <a:xfrm>
              <a:off x="1297" y="2604"/>
              <a:ext cx="313" cy="121"/>
            </a:xfrm>
            <a:custGeom>
              <a:avLst/>
              <a:gdLst/>
              <a:ahLst/>
              <a:cxnLst>
                <a:cxn ang="0">
                  <a:pos x="144" y="0"/>
                </a:cxn>
                <a:cxn ang="0">
                  <a:pos x="0" y="120"/>
                </a:cxn>
                <a:cxn ang="0">
                  <a:pos x="288" y="120"/>
                </a:cxn>
                <a:cxn ang="0">
                  <a:pos x="144" y="0"/>
                </a:cxn>
              </a:cxnLst>
              <a:rect l="0" t="0" r="r" b="b"/>
              <a:pathLst>
                <a:path w="289" h="121">
                  <a:moveTo>
                    <a:pt x="144" y="0"/>
                  </a:moveTo>
                  <a:lnTo>
                    <a:pt x="0" y="120"/>
                  </a:lnTo>
                  <a:lnTo>
                    <a:pt x="288" y="120"/>
                  </a:lnTo>
                  <a:lnTo>
                    <a:pt x="14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8512" name="Line 32"/>
            <p:cNvSpPr>
              <a:spLocks noChangeShapeType="1"/>
            </p:cNvSpPr>
            <p:nvPr/>
          </p:nvSpPr>
          <p:spPr bwMode="auto">
            <a:xfrm>
              <a:off x="1457" y="2719"/>
              <a:ext cx="0" cy="131"/>
            </a:xfrm>
            <a:prstGeom prst="line">
              <a:avLst/>
            </a:prstGeom>
            <a:noFill/>
            <a:ln w="12700">
              <a:solidFill>
                <a:srgbClr val="000000"/>
              </a:solidFill>
              <a:round/>
              <a:headEnd/>
              <a:tailEnd/>
            </a:ln>
            <a:effectLst/>
          </p:spPr>
          <p:txBody>
            <a:bodyPr wrap="none" anchor="ctr"/>
            <a:lstStyle/>
            <a:p>
              <a:endParaRPr lang="en-US"/>
            </a:p>
          </p:txBody>
        </p:sp>
        <p:sp>
          <p:nvSpPr>
            <p:cNvPr id="148513" name="Rectangle 33"/>
            <p:cNvSpPr>
              <a:spLocks noChangeArrowheads="1"/>
            </p:cNvSpPr>
            <p:nvPr/>
          </p:nvSpPr>
          <p:spPr bwMode="auto">
            <a:xfrm>
              <a:off x="1063" y="2854"/>
              <a:ext cx="771" cy="608"/>
            </a:xfrm>
            <a:prstGeom prst="rect">
              <a:avLst/>
            </a:prstGeom>
            <a:solidFill>
              <a:srgbClr val="FFFFFF"/>
            </a:solidFill>
            <a:ln w="12700">
              <a:noFill/>
              <a:miter lim="800000"/>
              <a:headEnd/>
              <a:tailEnd/>
            </a:ln>
            <a:effectLst/>
          </p:spPr>
          <p:txBody>
            <a:bodyPr wrap="none" anchor="ctr"/>
            <a:lstStyle/>
            <a:p>
              <a:endParaRPr lang="en-US"/>
            </a:p>
          </p:txBody>
        </p:sp>
        <p:sp>
          <p:nvSpPr>
            <p:cNvPr id="148514" name="Rectangle 34"/>
            <p:cNvSpPr>
              <a:spLocks noChangeArrowheads="1"/>
            </p:cNvSpPr>
            <p:nvPr/>
          </p:nvSpPr>
          <p:spPr bwMode="auto">
            <a:xfrm>
              <a:off x="1067" y="2858"/>
              <a:ext cx="771" cy="963"/>
            </a:xfrm>
            <a:prstGeom prst="rect">
              <a:avLst/>
            </a:prstGeom>
            <a:noFill/>
            <a:ln w="12700">
              <a:solidFill>
                <a:srgbClr val="000000"/>
              </a:solidFill>
              <a:miter lim="800000"/>
              <a:headEnd/>
              <a:tailEnd/>
            </a:ln>
            <a:effectLst/>
          </p:spPr>
          <p:txBody>
            <a:bodyPr wrap="none" anchor="ctr"/>
            <a:lstStyle/>
            <a:p>
              <a:endParaRPr lang="en-US"/>
            </a:p>
          </p:txBody>
        </p:sp>
        <p:sp>
          <p:nvSpPr>
            <p:cNvPr id="148515" name="Line 35"/>
            <p:cNvSpPr>
              <a:spLocks noChangeShapeType="1"/>
            </p:cNvSpPr>
            <p:nvPr/>
          </p:nvSpPr>
          <p:spPr bwMode="auto">
            <a:xfrm>
              <a:off x="1067" y="3042"/>
              <a:ext cx="771" cy="0"/>
            </a:xfrm>
            <a:prstGeom prst="line">
              <a:avLst/>
            </a:prstGeom>
            <a:noFill/>
            <a:ln w="12700">
              <a:solidFill>
                <a:srgbClr val="000000"/>
              </a:solidFill>
              <a:round/>
              <a:headEnd/>
              <a:tailEnd/>
            </a:ln>
            <a:effectLst/>
          </p:spPr>
          <p:txBody>
            <a:bodyPr wrap="none" anchor="ctr"/>
            <a:lstStyle/>
            <a:p>
              <a:endParaRPr lang="en-US"/>
            </a:p>
          </p:txBody>
        </p:sp>
        <p:sp>
          <p:nvSpPr>
            <p:cNvPr id="148516" name="Line 36"/>
            <p:cNvSpPr>
              <a:spLocks noChangeShapeType="1"/>
            </p:cNvSpPr>
            <p:nvPr/>
          </p:nvSpPr>
          <p:spPr bwMode="auto">
            <a:xfrm>
              <a:off x="1067" y="3226"/>
              <a:ext cx="771" cy="0"/>
            </a:xfrm>
            <a:prstGeom prst="line">
              <a:avLst/>
            </a:prstGeom>
            <a:noFill/>
            <a:ln w="12700">
              <a:solidFill>
                <a:srgbClr val="000000"/>
              </a:solidFill>
              <a:round/>
              <a:headEnd/>
              <a:tailEnd/>
            </a:ln>
            <a:effectLst/>
          </p:spPr>
          <p:txBody>
            <a:bodyPr wrap="none" anchor="ctr"/>
            <a:lstStyle/>
            <a:p>
              <a:endParaRPr lang="en-US"/>
            </a:p>
          </p:txBody>
        </p:sp>
        <p:sp>
          <p:nvSpPr>
            <p:cNvPr id="148517" name="Rectangle 37"/>
            <p:cNvSpPr>
              <a:spLocks noChangeArrowheads="1"/>
            </p:cNvSpPr>
            <p:nvPr/>
          </p:nvSpPr>
          <p:spPr bwMode="auto">
            <a:xfrm>
              <a:off x="1157" y="2821"/>
              <a:ext cx="620" cy="286"/>
            </a:xfrm>
            <a:prstGeom prst="rect">
              <a:avLst/>
            </a:prstGeom>
            <a:noFill/>
            <a:ln w="12700">
              <a:noFill/>
              <a:miter lim="800000"/>
              <a:headEnd/>
              <a:tailEnd/>
            </a:ln>
            <a:effectLst/>
          </p:spPr>
          <p:txBody>
            <a:bodyPr wrap="none" lIns="90487" tIns="44450" rIns="90487" bIns="44450">
              <a:spAutoFit/>
            </a:bodyPr>
            <a:lstStyle/>
            <a:p>
              <a:r>
                <a:rPr lang="en-US" sz="2400">
                  <a:solidFill>
                    <a:srgbClr val="000000"/>
                  </a:solidFill>
                </a:rPr>
                <a:t>Stack</a:t>
              </a:r>
            </a:p>
          </p:txBody>
        </p:sp>
        <p:sp>
          <p:nvSpPr>
            <p:cNvPr id="148518" name="Rectangle 38"/>
            <p:cNvSpPr>
              <a:spLocks noChangeArrowheads="1"/>
            </p:cNvSpPr>
            <p:nvPr/>
          </p:nvSpPr>
          <p:spPr bwMode="auto">
            <a:xfrm>
              <a:off x="1105" y="3179"/>
              <a:ext cx="672" cy="632"/>
            </a:xfrm>
            <a:prstGeom prst="rect">
              <a:avLst/>
            </a:prstGeom>
            <a:noFill/>
            <a:ln w="12700">
              <a:noFill/>
              <a:miter lim="800000"/>
              <a:headEnd/>
              <a:tailEnd/>
            </a:ln>
            <a:effectLst/>
          </p:spPr>
          <p:txBody>
            <a:bodyPr wrap="none" lIns="90487" tIns="44450" rIns="90487" bIns="44450">
              <a:spAutoFit/>
            </a:bodyPr>
            <a:lstStyle/>
            <a:p>
              <a:r>
                <a:rPr lang="en-US" sz="2000" b="0">
                  <a:solidFill>
                    <a:srgbClr val="000000"/>
                  </a:solidFill>
                </a:rPr>
                <a:t>+Push()</a:t>
              </a:r>
            </a:p>
            <a:p>
              <a:r>
                <a:rPr lang="en-US" sz="2000" b="0">
                  <a:solidFill>
                    <a:srgbClr val="000000"/>
                  </a:solidFill>
                </a:rPr>
                <a:t>+Pop()</a:t>
              </a:r>
            </a:p>
            <a:p>
              <a:r>
                <a:rPr lang="en-US" sz="2000" b="0">
                  <a:solidFill>
                    <a:srgbClr val="000000"/>
                  </a:solidFill>
                </a:rPr>
                <a:t>+Top()</a:t>
              </a:r>
            </a:p>
          </p:txBody>
        </p:sp>
      </p:grpSp>
      <p:grpSp>
        <p:nvGrpSpPr>
          <p:cNvPr id="148519" name="Group 39"/>
          <p:cNvGrpSpPr>
            <a:grpSpLocks/>
          </p:cNvGrpSpPr>
          <p:nvPr/>
        </p:nvGrpSpPr>
        <p:grpSpPr bwMode="auto">
          <a:xfrm>
            <a:off x="5214938" y="3549650"/>
            <a:ext cx="3314700" cy="2170113"/>
            <a:chOff x="3361" y="1984"/>
            <a:chExt cx="2261" cy="1367"/>
          </a:xfrm>
        </p:grpSpPr>
        <p:sp>
          <p:nvSpPr>
            <p:cNvPr id="148520" name="Rectangle 40"/>
            <p:cNvSpPr>
              <a:spLocks noChangeArrowheads="1"/>
            </p:cNvSpPr>
            <p:nvPr/>
          </p:nvSpPr>
          <p:spPr bwMode="auto">
            <a:xfrm>
              <a:off x="3361" y="1984"/>
              <a:ext cx="797" cy="1144"/>
            </a:xfrm>
            <a:prstGeom prst="rect">
              <a:avLst/>
            </a:prstGeom>
            <a:solidFill>
              <a:srgbClr val="FFFFFF"/>
            </a:solidFill>
            <a:ln w="127000">
              <a:noFill/>
              <a:miter lim="800000"/>
              <a:headEnd/>
              <a:tailEnd/>
            </a:ln>
            <a:effectLst/>
          </p:spPr>
          <p:txBody>
            <a:bodyPr wrap="none" anchor="ctr"/>
            <a:lstStyle/>
            <a:p>
              <a:endParaRPr lang="en-US"/>
            </a:p>
          </p:txBody>
        </p:sp>
        <p:sp>
          <p:nvSpPr>
            <p:cNvPr id="148521" name="Rectangle 41"/>
            <p:cNvSpPr>
              <a:spLocks noChangeArrowheads="1"/>
            </p:cNvSpPr>
            <p:nvPr/>
          </p:nvSpPr>
          <p:spPr bwMode="auto">
            <a:xfrm>
              <a:off x="3365" y="1988"/>
              <a:ext cx="797" cy="1363"/>
            </a:xfrm>
            <a:prstGeom prst="rect">
              <a:avLst/>
            </a:prstGeom>
            <a:noFill/>
            <a:ln w="12700">
              <a:solidFill>
                <a:srgbClr val="000000"/>
              </a:solidFill>
              <a:miter lim="800000"/>
              <a:headEnd/>
              <a:tailEnd/>
            </a:ln>
            <a:effectLst/>
          </p:spPr>
          <p:txBody>
            <a:bodyPr wrap="none" anchor="ctr"/>
            <a:lstStyle/>
            <a:p>
              <a:endParaRPr lang="en-US"/>
            </a:p>
          </p:txBody>
        </p:sp>
        <p:sp>
          <p:nvSpPr>
            <p:cNvPr id="148522" name="Line 42"/>
            <p:cNvSpPr>
              <a:spLocks noChangeShapeType="1"/>
            </p:cNvSpPr>
            <p:nvPr/>
          </p:nvSpPr>
          <p:spPr bwMode="auto">
            <a:xfrm>
              <a:off x="3365" y="2332"/>
              <a:ext cx="797" cy="0"/>
            </a:xfrm>
            <a:prstGeom prst="line">
              <a:avLst/>
            </a:prstGeom>
            <a:noFill/>
            <a:ln w="12700">
              <a:solidFill>
                <a:srgbClr val="000000"/>
              </a:solidFill>
              <a:round/>
              <a:headEnd/>
              <a:tailEnd/>
            </a:ln>
            <a:effectLst/>
          </p:spPr>
          <p:txBody>
            <a:bodyPr wrap="none" anchor="ctr"/>
            <a:lstStyle/>
            <a:p>
              <a:endParaRPr lang="en-US"/>
            </a:p>
          </p:txBody>
        </p:sp>
        <p:sp>
          <p:nvSpPr>
            <p:cNvPr id="148523" name="Rectangle 43"/>
            <p:cNvSpPr>
              <a:spLocks noChangeArrowheads="1"/>
            </p:cNvSpPr>
            <p:nvPr/>
          </p:nvSpPr>
          <p:spPr bwMode="auto">
            <a:xfrm>
              <a:off x="3391" y="2655"/>
              <a:ext cx="673" cy="632"/>
            </a:xfrm>
            <a:prstGeom prst="rect">
              <a:avLst/>
            </a:prstGeom>
            <a:noFill/>
            <a:ln w="12700">
              <a:noFill/>
              <a:miter lim="800000"/>
              <a:headEnd/>
              <a:tailEnd/>
            </a:ln>
            <a:effectLst/>
          </p:spPr>
          <p:txBody>
            <a:bodyPr wrap="none" lIns="90487" tIns="44450" rIns="90487" bIns="44450">
              <a:spAutoFit/>
            </a:bodyPr>
            <a:lstStyle/>
            <a:p>
              <a:r>
                <a:rPr lang="en-US" sz="2000" b="0">
                  <a:solidFill>
                    <a:srgbClr val="000000"/>
                  </a:solidFill>
                </a:rPr>
                <a:t>+Push()</a:t>
              </a:r>
            </a:p>
            <a:p>
              <a:r>
                <a:rPr lang="en-US" sz="2000" b="0">
                  <a:solidFill>
                    <a:srgbClr val="000000"/>
                  </a:solidFill>
                </a:rPr>
                <a:t>+Pop()</a:t>
              </a:r>
            </a:p>
            <a:p>
              <a:r>
                <a:rPr lang="en-US" sz="2000" b="0">
                  <a:solidFill>
                    <a:srgbClr val="000000"/>
                  </a:solidFill>
                </a:rPr>
                <a:t>+Top()</a:t>
              </a:r>
            </a:p>
          </p:txBody>
        </p:sp>
        <p:sp>
          <p:nvSpPr>
            <p:cNvPr id="148524" name="Rectangle 44"/>
            <p:cNvSpPr>
              <a:spLocks noChangeArrowheads="1"/>
            </p:cNvSpPr>
            <p:nvPr/>
          </p:nvSpPr>
          <p:spPr bwMode="auto">
            <a:xfrm>
              <a:off x="3460" y="2047"/>
              <a:ext cx="620" cy="286"/>
            </a:xfrm>
            <a:prstGeom prst="rect">
              <a:avLst/>
            </a:prstGeom>
            <a:noFill/>
            <a:ln w="12700">
              <a:noFill/>
              <a:miter lim="800000"/>
              <a:headEnd/>
              <a:tailEnd/>
            </a:ln>
            <a:effectLst/>
          </p:spPr>
          <p:txBody>
            <a:bodyPr wrap="none" lIns="90487" tIns="44450" rIns="90487" bIns="44450">
              <a:spAutoFit/>
            </a:bodyPr>
            <a:lstStyle/>
            <a:p>
              <a:r>
                <a:rPr lang="en-US" sz="2400">
                  <a:solidFill>
                    <a:srgbClr val="000000"/>
                  </a:solidFill>
                </a:rPr>
                <a:t>Stack</a:t>
              </a:r>
            </a:p>
          </p:txBody>
        </p:sp>
        <p:sp>
          <p:nvSpPr>
            <p:cNvPr id="148525" name="Rectangle 45"/>
            <p:cNvSpPr>
              <a:spLocks noChangeArrowheads="1"/>
            </p:cNvSpPr>
            <p:nvPr/>
          </p:nvSpPr>
          <p:spPr bwMode="auto">
            <a:xfrm>
              <a:off x="4712" y="2106"/>
              <a:ext cx="797" cy="712"/>
            </a:xfrm>
            <a:prstGeom prst="rect">
              <a:avLst/>
            </a:prstGeom>
            <a:solidFill>
              <a:srgbClr val="FFFFFF"/>
            </a:solidFill>
            <a:ln w="127000">
              <a:noFill/>
              <a:miter lim="800000"/>
              <a:headEnd/>
              <a:tailEnd/>
            </a:ln>
            <a:effectLst/>
          </p:spPr>
          <p:txBody>
            <a:bodyPr wrap="none" anchor="ctr"/>
            <a:lstStyle/>
            <a:p>
              <a:endParaRPr lang="en-US"/>
            </a:p>
          </p:txBody>
        </p:sp>
        <p:sp>
          <p:nvSpPr>
            <p:cNvPr id="148526" name="Rectangle 46"/>
            <p:cNvSpPr>
              <a:spLocks noChangeArrowheads="1"/>
            </p:cNvSpPr>
            <p:nvPr/>
          </p:nvSpPr>
          <p:spPr bwMode="auto">
            <a:xfrm>
              <a:off x="4744" y="2734"/>
              <a:ext cx="537" cy="248"/>
            </a:xfrm>
            <a:prstGeom prst="rect">
              <a:avLst/>
            </a:prstGeom>
            <a:noFill/>
            <a:ln w="12700">
              <a:noFill/>
              <a:miter lim="800000"/>
              <a:headEnd/>
              <a:tailEnd/>
            </a:ln>
            <a:effectLst/>
          </p:spPr>
          <p:txBody>
            <a:bodyPr wrap="none" lIns="90487" tIns="44450" rIns="90487" bIns="44450">
              <a:spAutoFit/>
            </a:bodyPr>
            <a:lstStyle/>
            <a:p>
              <a:r>
                <a:rPr lang="en-US" sz="2000" b="0">
                  <a:solidFill>
                    <a:srgbClr val="000000"/>
                  </a:solidFill>
                </a:rPr>
                <a:t>Add()</a:t>
              </a:r>
            </a:p>
          </p:txBody>
        </p:sp>
        <p:sp>
          <p:nvSpPr>
            <p:cNvPr id="148527" name="Rectangle 47"/>
            <p:cNvSpPr>
              <a:spLocks noChangeArrowheads="1"/>
            </p:cNvSpPr>
            <p:nvPr/>
          </p:nvSpPr>
          <p:spPr bwMode="auto">
            <a:xfrm>
              <a:off x="4721" y="2558"/>
              <a:ext cx="825" cy="248"/>
            </a:xfrm>
            <a:prstGeom prst="rect">
              <a:avLst/>
            </a:prstGeom>
            <a:noFill/>
            <a:ln w="12700">
              <a:noFill/>
              <a:miter lim="800000"/>
              <a:headEnd/>
              <a:tailEnd/>
            </a:ln>
            <a:effectLst/>
          </p:spPr>
          <p:txBody>
            <a:bodyPr lIns="90487" tIns="44450" rIns="90487" bIns="44450">
              <a:spAutoFit/>
            </a:bodyPr>
            <a:lstStyle/>
            <a:p>
              <a:r>
                <a:rPr lang="en-US" sz="2000" b="0">
                  <a:solidFill>
                    <a:srgbClr val="000000"/>
                  </a:solidFill>
                </a:rPr>
                <a:t>Remove()</a:t>
              </a:r>
            </a:p>
          </p:txBody>
        </p:sp>
        <p:sp>
          <p:nvSpPr>
            <p:cNvPr id="148528" name="Rectangle 48"/>
            <p:cNvSpPr>
              <a:spLocks noChangeArrowheads="1"/>
            </p:cNvSpPr>
            <p:nvPr/>
          </p:nvSpPr>
          <p:spPr bwMode="auto">
            <a:xfrm>
              <a:off x="4881" y="2105"/>
              <a:ext cx="470" cy="286"/>
            </a:xfrm>
            <a:prstGeom prst="rect">
              <a:avLst/>
            </a:prstGeom>
            <a:noFill/>
            <a:ln w="12700">
              <a:noFill/>
              <a:miter lim="800000"/>
              <a:headEnd/>
              <a:tailEnd/>
            </a:ln>
            <a:effectLst/>
          </p:spPr>
          <p:txBody>
            <a:bodyPr wrap="none" lIns="90487" tIns="44450" rIns="90487" bIns="44450">
              <a:spAutoFit/>
            </a:bodyPr>
            <a:lstStyle/>
            <a:p>
              <a:r>
                <a:rPr lang="en-US" sz="2400">
                  <a:solidFill>
                    <a:srgbClr val="000000"/>
                  </a:solidFill>
                </a:rPr>
                <a:t>List</a:t>
              </a:r>
            </a:p>
          </p:txBody>
        </p:sp>
        <p:sp>
          <p:nvSpPr>
            <p:cNvPr id="148529" name="Line 49"/>
            <p:cNvSpPr>
              <a:spLocks noChangeShapeType="1"/>
            </p:cNvSpPr>
            <p:nvPr/>
          </p:nvSpPr>
          <p:spPr bwMode="auto">
            <a:xfrm>
              <a:off x="4198" y="2492"/>
              <a:ext cx="488" cy="0"/>
            </a:xfrm>
            <a:prstGeom prst="line">
              <a:avLst/>
            </a:prstGeom>
            <a:noFill/>
            <a:ln w="12700">
              <a:solidFill>
                <a:srgbClr val="000000"/>
              </a:solidFill>
              <a:round/>
              <a:headEnd/>
              <a:tailEnd/>
            </a:ln>
            <a:effectLst/>
          </p:spPr>
          <p:txBody>
            <a:bodyPr wrap="none" anchor="ctr"/>
            <a:lstStyle/>
            <a:p>
              <a:endParaRPr lang="en-US"/>
            </a:p>
          </p:txBody>
        </p:sp>
        <p:sp>
          <p:nvSpPr>
            <p:cNvPr id="148530" name="Line 50"/>
            <p:cNvSpPr>
              <a:spLocks noChangeShapeType="1"/>
            </p:cNvSpPr>
            <p:nvPr/>
          </p:nvSpPr>
          <p:spPr bwMode="auto">
            <a:xfrm>
              <a:off x="3365" y="2561"/>
              <a:ext cx="797" cy="0"/>
            </a:xfrm>
            <a:prstGeom prst="line">
              <a:avLst/>
            </a:prstGeom>
            <a:noFill/>
            <a:ln w="12700">
              <a:solidFill>
                <a:srgbClr val="000000"/>
              </a:solidFill>
              <a:round/>
              <a:headEnd/>
              <a:tailEnd/>
            </a:ln>
            <a:effectLst/>
          </p:spPr>
          <p:txBody>
            <a:bodyPr wrap="none" anchor="ctr"/>
            <a:lstStyle/>
            <a:p>
              <a:endParaRPr lang="en-US"/>
            </a:p>
          </p:txBody>
        </p:sp>
        <p:grpSp>
          <p:nvGrpSpPr>
            <p:cNvPr id="148531" name="Group 51"/>
            <p:cNvGrpSpPr>
              <a:grpSpLocks/>
            </p:cNvGrpSpPr>
            <p:nvPr/>
          </p:nvGrpSpPr>
          <p:grpSpPr bwMode="auto">
            <a:xfrm>
              <a:off x="4717" y="2110"/>
              <a:ext cx="905" cy="889"/>
              <a:chOff x="4355" y="2110"/>
              <a:chExt cx="836" cy="889"/>
            </a:xfrm>
          </p:grpSpPr>
          <p:sp>
            <p:nvSpPr>
              <p:cNvPr id="148532" name="Rectangle 52"/>
              <p:cNvSpPr>
                <a:spLocks noChangeArrowheads="1"/>
              </p:cNvSpPr>
              <p:nvPr/>
            </p:nvSpPr>
            <p:spPr bwMode="auto">
              <a:xfrm>
                <a:off x="4355" y="2110"/>
                <a:ext cx="836" cy="889"/>
              </a:xfrm>
              <a:prstGeom prst="rect">
                <a:avLst/>
              </a:prstGeom>
              <a:noFill/>
              <a:ln w="12700">
                <a:solidFill>
                  <a:srgbClr val="000000"/>
                </a:solidFill>
                <a:miter lim="800000"/>
                <a:headEnd/>
                <a:tailEnd/>
              </a:ln>
              <a:effectLst/>
            </p:spPr>
            <p:txBody>
              <a:bodyPr wrap="none" anchor="ctr"/>
              <a:lstStyle/>
              <a:p>
                <a:endParaRPr lang="en-US"/>
              </a:p>
            </p:txBody>
          </p:sp>
          <p:sp>
            <p:nvSpPr>
              <p:cNvPr id="148533" name="Line 53"/>
              <p:cNvSpPr>
                <a:spLocks noChangeShapeType="1"/>
              </p:cNvSpPr>
              <p:nvPr/>
            </p:nvSpPr>
            <p:spPr bwMode="auto">
              <a:xfrm>
                <a:off x="4355" y="2542"/>
                <a:ext cx="836" cy="0"/>
              </a:xfrm>
              <a:prstGeom prst="line">
                <a:avLst/>
              </a:prstGeom>
              <a:noFill/>
              <a:ln w="12700">
                <a:solidFill>
                  <a:srgbClr val="000000"/>
                </a:solidFill>
                <a:round/>
                <a:headEnd/>
                <a:tailEnd/>
              </a:ln>
              <a:effectLst/>
            </p:spPr>
            <p:txBody>
              <a:bodyPr wrap="none" anchor="ctr"/>
              <a:lstStyle/>
              <a:p>
                <a:endParaRPr lang="en-US"/>
              </a:p>
            </p:txBody>
          </p:sp>
          <p:sp>
            <p:nvSpPr>
              <p:cNvPr id="148534" name="Line 54"/>
              <p:cNvSpPr>
                <a:spLocks noChangeShapeType="1"/>
              </p:cNvSpPr>
              <p:nvPr/>
            </p:nvSpPr>
            <p:spPr bwMode="auto">
              <a:xfrm>
                <a:off x="4355" y="2361"/>
                <a:ext cx="836" cy="0"/>
              </a:xfrm>
              <a:prstGeom prst="line">
                <a:avLst/>
              </a:prstGeom>
              <a:noFill/>
              <a:ln w="12700">
                <a:solidFill>
                  <a:srgbClr val="000000"/>
                </a:solidFill>
                <a:round/>
                <a:headEnd/>
                <a:tailEnd/>
              </a:ln>
              <a:effectLst/>
            </p:spPr>
            <p:txBody>
              <a:bodyPr wrap="none" anchor="ct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85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85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84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a:xfrm>
            <a:off x="419100" y="222250"/>
            <a:ext cx="8453438" cy="704850"/>
          </a:xfrm>
        </p:spPr>
        <p:txBody>
          <a:bodyPr/>
          <a:lstStyle/>
          <a:p>
            <a:r>
              <a:rPr lang="en-US"/>
              <a:t>Comparison: Delegation vs Implementation Inheritance </a:t>
            </a:r>
          </a:p>
        </p:txBody>
      </p:sp>
      <p:sp>
        <p:nvSpPr>
          <p:cNvPr id="146437" name="Rectangle 5"/>
          <p:cNvSpPr>
            <a:spLocks noGrp="1" noChangeArrowheads="1"/>
          </p:cNvSpPr>
          <p:nvPr>
            <p:ph type="body" idx="1"/>
          </p:nvPr>
        </p:nvSpPr>
        <p:spPr/>
        <p:txBody>
          <a:bodyPr/>
          <a:lstStyle/>
          <a:p>
            <a:r>
              <a:rPr lang="en-US"/>
              <a:t>Delegation</a:t>
            </a:r>
          </a:p>
          <a:p>
            <a:pPr lvl="1"/>
            <a:r>
              <a:rPr lang="en-US"/>
              <a:t>Pro:</a:t>
            </a:r>
          </a:p>
          <a:p>
            <a:pPr lvl="2"/>
            <a:r>
              <a:rPr lang="en-US"/>
              <a:t>Flexibility: Any object can be replaced at run time by another one (as long as it has the same type)</a:t>
            </a:r>
          </a:p>
          <a:p>
            <a:pPr lvl="1"/>
            <a:r>
              <a:rPr lang="en-US"/>
              <a:t>Con:</a:t>
            </a:r>
          </a:p>
          <a:p>
            <a:pPr lvl="2"/>
            <a:r>
              <a:rPr lang="en-US"/>
              <a:t>Inefficiency: Objects are encapsulated. </a:t>
            </a:r>
          </a:p>
          <a:p>
            <a:r>
              <a:rPr lang="en-US"/>
              <a:t>Inheritance</a:t>
            </a:r>
          </a:p>
          <a:p>
            <a:pPr lvl="1"/>
            <a:r>
              <a:rPr lang="en-US"/>
              <a:t>Pro: </a:t>
            </a:r>
          </a:p>
          <a:p>
            <a:pPr lvl="2"/>
            <a:r>
              <a:rPr lang="en-US"/>
              <a:t>Straightforward to use</a:t>
            </a:r>
          </a:p>
          <a:p>
            <a:pPr lvl="2"/>
            <a:r>
              <a:rPr lang="en-US"/>
              <a:t>Supported by many programming languages</a:t>
            </a:r>
          </a:p>
          <a:p>
            <a:pPr lvl="2"/>
            <a:r>
              <a:rPr lang="en-US"/>
              <a:t>Easy to implement new functionality</a:t>
            </a:r>
          </a:p>
          <a:p>
            <a:pPr lvl="1"/>
            <a:r>
              <a:rPr lang="en-US"/>
              <a:t>Con:</a:t>
            </a:r>
          </a:p>
          <a:p>
            <a:pPr lvl="2"/>
            <a:r>
              <a:rPr lang="en-US"/>
              <a:t>Inheritance exposes a subclass to the details of its parent class</a:t>
            </a:r>
          </a:p>
          <a:p>
            <a:pPr lvl="2"/>
            <a:r>
              <a:rPr lang="en-US"/>
              <a:t>Any change in the parent class implementation forces the subclass to change (which requires recompilation of both)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4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6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6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643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643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643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643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643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643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643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endParaRPr lang="de-DE"/>
          </a:p>
        </p:txBody>
      </p:sp>
      <p:sp>
        <p:nvSpPr>
          <p:cNvPr id="147459" name="Rectangle 3"/>
          <p:cNvSpPr>
            <a:spLocks noGrp="1" noChangeArrowheads="1"/>
          </p:cNvSpPr>
          <p:nvPr>
            <p:ph type="body" idx="1"/>
          </p:nvPr>
        </p:nvSpPr>
        <p:spPr>
          <a:xfrm>
            <a:off x="1331913" y="2590800"/>
            <a:ext cx="6438900" cy="1808163"/>
          </a:xfrm>
          <a:solidFill>
            <a:srgbClr val="FF6600"/>
          </a:solidFill>
          <a:ln>
            <a:solidFill>
              <a:schemeClr val="tx1"/>
            </a:solidFill>
          </a:ln>
          <a:effectLst>
            <a:outerShdw dist="35921" dir="2700000" algn="ctr" rotWithShape="0">
              <a:schemeClr val="bg2"/>
            </a:outerShdw>
          </a:effectLst>
        </p:spPr>
        <p:txBody>
          <a:bodyPr/>
          <a:lstStyle/>
          <a:p>
            <a:pPr algn="ctr">
              <a:buFont typeface="Monotype Sorts" charset="2"/>
              <a:buNone/>
            </a:pPr>
            <a:r>
              <a:rPr lang="en-US" sz="3200">
                <a:solidFill>
                  <a:schemeClr val="bg1"/>
                </a:solidFill>
              </a:rPr>
              <a:t>Many design patterns use a combination of inheritance and delegation</a:t>
            </a:r>
            <a:endParaRPr lang="en-US" sz="3200"/>
          </a:p>
          <a:p>
            <a:pPr algn="ctr"/>
            <a:endParaRPr lang="en-US" sz="3200"/>
          </a:p>
        </p:txBody>
      </p:sp>
      <p:sp>
        <p:nvSpPr>
          <p:cNvPr id="147460" name="AutoShape 4"/>
          <p:cNvSpPr>
            <a:spLocks noChangeArrowheads="1"/>
          </p:cNvSpPr>
          <p:nvPr/>
        </p:nvSpPr>
        <p:spPr bwMode="auto">
          <a:xfrm>
            <a:off x="4445000" y="927100"/>
            <a:ext cx="2957513" cy="1663700"/>
          </a:xfrm>
          <a:prstGeom prst="cloudCallout">
            <a:avLst>
              <a:gd name="adj1" fmla="val -43750"/>
              <a:gd name="adj2" fmla="val 70000"/>
            </a:avLst>
          </a:prstGeom>
          <a:solidFill>
            <a:schemeClr val="bg1"/>
          </a:solidFill>
          <a:ln w="12700">
            <a:solidFill>
              <a:schemeClr val="tx1"/>
            </a:solidFill>
            <a:round/>
            <a:headEnd/>
            <a:tailEnd/>
          </a:ln>
          <a:effectLst/>
        </p:spPr>
        <p:txBody>
          <a:bodyPr wrap="none" anchor="ctr"/>
          <a:lstStyle/>
          <a:p>
            <a:pPr algn="ctr"/>
            <a:r>
              <a:rPr lang="en-US"/>
              <a:t>Lecture on</a:t>
            </a:r>
          </a:p>
          <a:p>
            <a:pPr algn="ctr"/>
            <a:r>
              <a:rPr lang="en-US"/>
              <a:t> Design Patterns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Component Selection </a:t>
            </a:r>
          </a:p>
        </p:txBody>
      </p:sp>
      <p:sp>
        <p:nvSpPr>
          <p:cNvPr id="76803" name="Rectangle 3"/>
          <p:cNvSpPr>
            <a:spLocks noGrp="1" noChangeArrowheads="1"/>
          </p:cNvSpPr>
          <p:nvPr>
            <p:ph type="body" idx="1"/>
          </p:nvPr>
        </p:nvSpPr>
        <p:spPr/>
        <p:txBody>
          <a:bodyPr/>
          <a:lstStyle/>
          <a:p>
            <a:r>
              <a:rPr lang="en-US"/>
              <a:t>Select existing </a:t>
            </a:r>
          </a:p>
          <a:p>
            <a:pPr lvl="1"/>
            <a:r>
              <a:rPr lang="en-US"/>
              <a:t>off-the-shelf class libraries</a:t>
            </a:r>
          </a:p>
          <a:p>
            <a:pPr lvl="1"/>
            <a:r>
              <a:rPr lang="en-US"/>
              <a:t> frameworks or </a:t>
            </a:r>
          </a:p>
          <a:p>
            <a:pPr lvl="1"/>
            <a:r>
              <a:rPr lang="en-US"/>
              <a:t>components</a:t>
            </a:r>
          </a:p>
          <a:p>
            <a:r>
              <a:rPr lang="en-US"/>
              <a:t>Adjust the class libraries, framework or components</a:t>
            </a:r>
          </a:p>
          <a:p>
            <a:pPr lvl="1"/>
            <a:r>
              <a:rPr lang="en-US"/>
              <a:t>Change the API if you have the source code.</a:t>
            </a:r>
          </a:p>
          <a:p>
            <a:pPr lvl="1"/>
            <a:r>
              <a:rPr lang="en-US"/>
              <a:t>Use the adapter or bridge pattern if you don’t have access</a:t>
            </a:r>
          </a:p>
          <a:p>
            <a:r>
              <a:rPr lang="en-US"/>
              <a:t>Architecture Driven Design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26"/>
          <p:cNvSpPr>
            <a:spLocks noGrp="1" noChangeArrowheads="1"/>
          </p:cNvSpPr>
          <p:nvPr>
            <p:ph type="title"/>
          </p:nvPr>
        </p:nvSpPr>
        <p:spPr>
          <a:noFill/>
          <a:ln/>
        </p:spPr>
        <p:txBody>
          <a:bodyPr/>
          <a:lstStyle/>
          <a:p>
            <a:r>
              <a:rPr lang="en-US"/>
              <a:t>Reuse...</a:t>
            </a:r>
          </a:p>
        </p:txBody>
      </p:sp>
      <p:sp>
        <p:nvSpPr>
          <p:cNvPr id="174083" name="Rectangle 1027"/>
          <p:cNvSpPr>
            <a:spLocks noGrp="1" noChangeArrowheads="1"/>
          </p:cNvSpPr>
          <p:nvPr>
            <p:ph type="body" idx="1"/>
          </p:nvPr>
        </p:nvSpPr>
        <p:spPr>
          <a:noFill/>
          <a:ln/>
        </p:spPr>
        <p:txBody>
          <a:bodyPr/>
          <a:lstStyle/>
          <a:p>
            <a:r>
              <a:rPr lang="en-US" b="1"/>
              <a:t>Look for existing classes in class libraries</a:t>
            </a:r>
            <a:endParaRPr lang="en-US" b="1" u="sng"/>
          </a:p>
          <a:p>
            <a:pPr lvl="1"/>
            <a:r>
              <a:rPr lang="en-US"/>
              <a:t>JSAPI, JTAPI, ....</a:t>
            </a:r>
          </a:p>
          <a:p>
            <a:r>
              <a:rPr lang="en-US"/>
              <a:t>Select data structures appropriate to the algorithms</a:t>
            </a:r>
          </a:p>
          <a:p>
            <a:pPr lvl="1"/>
            <a:r>
              <a:rPr lang="en-US"/>
              <a:t>Container classes </a:t>
            </a:r>
          </a:p>
          <a:p>
            <a:pPr lvl="1"/>
            <a:r>
              <a:rPr lang="en-US"/>
              <a:t>Arrays, lists, queues, stacks, sets, trees, ...</a:t>
            </a:r>
          </a:p>
          <a:p>
            <a:r>
              <a:rPr lang="en-US"/>
              <a:t>It might be necessary to define new internal classes and operations</a:t>
            </a:r>
          </a:p>
          <a:p>
            <a:pPr lvl="1"/>
            <a:r>
              <a:rPr lang="en-US"/>
              <a:t>Complex operations defined in terms of lower-level operations might need new classes and operations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Frameworks</a:t>
            </a:r>
          </a:p>
        </p:txBody>
      </p:sp>
      <p:sp>
        <p:nvSpPr>
          <p:cNvPr id="149507" name="Rectangle 3"/>
          <p:cNvSpPr>
            <a:spLocks noGrp="1" noChangeArrowheads="1"/>
          </p:cNvSpPr>
          <p:nvPr>
            <p:ph type="body" idx="1"/>
          </p:nvPr>
        </p:nvSpPr>
        <p:spPr/>
        <p:txBody>
          <a:bodyPr/>
          <a:lstStyle/>
          <a:p>
            <a:r>
              <a:rPr lang="en-US"/>
              <a:t>A framework is a reusable partial application that can be specialized to produce custom applications. </a:t>
            </a:r>
          </a:p>
          <a:p>
            <a:r>
              <a:rPr lang="en-US"/>
              <a:t>Frameworks are targeted to particular technologies, such as data processing or cellular communications, or to application domains, such as user interfaces or real-time avionics. </a:t>
            </a:r>
          </a:p>
          <a:p>
            <a:r>
              <a:rPr lang="en-US"/>
              <a:t>The key benefits of frameworks are reusability and extensibility.</a:t>
            </a:r>
          </a:p>
          <a:p>
            <a:pPr lvl="1"/>
            <a:r>
              <a:rPr lang="en-US"/>
              <a:t>Reusability leverages of the application domain knowledge and prior effort of experienced developers </a:t>
            </a:r>
          </a:p>
          <a:p>
            <a:pPr lvl="1"/>
            <a:r>
              <a:rPr lang="en-US"/>
              <a:t>Extensibility is provided by hook methods, which are overwritten by the application to extend the framework.</a:t>
            </a:r>
          </a:p>
          <a:p>
            <a:pPr lvl="2"/>
            <a:r>
              <a:rPr lang="en-US"/>
              <a:t> Hook methods systematically decouple the interfaces and behaviors of an application domain from the variations required by an application in a particular context. </a:t>
            </a:r>
          </a:p>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Classification of Frameworks</a:t>
            </a:r>
          </a:p>
        </p:txBody>
      </p:sp>
      <p:sp>
        <p:nvSpPr>
          <p:cNvPr id="152579" name="Rectangle 3"/>
          <p:cNvSpPr>
            <a:spLocks noGrp="1" noChangeArrowheads="1"/>
          </p:cNvSpPr>
          <p:nvPr>
            <p:ph type="body" idx="1"/>
          </p:nvPr>
        </p:nvSpPr>
        <p:spPr/>
        <p:txBody>
          <a:bodyPr/>
          <a:lstStyle/>
          <a:p>
            <a:r>
              <a:rPr lang="en-US"/>
              <a:t>Frameworks can be classified by their position in the software development process.</a:t>
            </a:r>
          </a:p>
          <a:p>
            <a:pPr lvl="1"/>
            <a:endParaRPr lang="en-US"/>
          </a:p>
          <a:p>
            <a:r>
              <a:rPr lang="en-US"/>
              <a:t>Frameworks can also be classified by the techniques used to extend them. </a:t>
            </a:r>
          </a:p>
          <a:p>
            <a:pPr lvl="1"/>
            <a:r>
              <a:rPr lang="en-US"/>
              <a:t>Whitebox frameworks</a:t>
            </a:r>
          </a:p>
          <a:p>
            <a:pPr lvl="1"/>
            <a:r>
              <a:rPr lang="en-US"/>
              <a:t>Blackbox frameworks</a:t>
            </a:r>
          </a:p>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Frameworks in the Development Process</a:t>
            </a:r>
          </a:p>
        </p:txBody>
      </p:sp>
      <p:sp>
        <p:nvSpPr>
          <p:cNvPr id="153603" name="Rectangle 3"/>
          <p:cNvSpPr>
            <a:spLocks noGrp="1" noChangeArrowheads="1"/>
          </p:cNvSpPr>
          <p:nvPr>
            <p:ph type="body" idx="1"/>
          </p:nvPr>
        </p:nvSpPr>
        <p:spPr/>
        <p:txBody>
          <a:bodyPr/>
          <a:lstStyle/>
          <a:p>
            <a:r>
              <a:rPr lang="en-US"/>
              <a:t>Infrastructure frameworks aim to simplify the software development process</a:t>
            </a:r>
          </a:p>
          <a:p>
            <a:pPr lvl="1"/>
            <a:r>
              <a:rPr lang="en-US"/>
              <a:t>System infrastructure frameworks are used internally within a software project and are usually not delivered to a client. </a:t>
            </a:r>
          </a:p>
          <a:p>
            <a:r>
              <a:rPr lang="en-US"/>
              <a:t>Middleware frameworks are used to integrate existing distributed applications and components. </a:t>
            </a:r>
          </a:p>
          <a:p>
            <a:pPr lvl="1"/>
            <a:r>
              <a:rPr lang="en-US"/>
              <a:t>Examples: MFC, DCOM, Java RMI, WebObjects, WebSphere, WebLogic Enterprise Application [BEA].</a:t>
            </a:r>
          </a:p>
          <a:p>
            <a:r>
              <a:rPr lang="en-US"/>
              <a:t>Enterprise application frameworks are application specific and focus on domains</a:t>
            </a:r>
          </a:p>
          <a:p>
            <a:pPr lvl="1"/>
            <a:r>
              <a:rPr lang="en-US"/>
              <a:t>Example domains:  telecommunications, avionics, environmental modeling, manufacturing, financial engineering, enterprise business activities.</a:t>
            </a:r>
          </a:p>
          <a:p>
            <a:pPr lvl="1"/>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White-box and Black-Box Frameworks</a:t>
            </a:r>
          </a:p>
        </p:txBody>
      </p:sp>
      <p:sp>
        <p:nvSpPr>
          <p:cNvPr id="154627" name="Rectangle 3"/>
          <p:cNvSpPr>
            <a:spLocks noGrp="1" noChangeArrowheads="1"/>
          </p:cNvSpPr>
          <p:nvPr>
            <p:ph type="body" idx="1"/>
          </p:nvPr>
        </p:nvSpPr>
        <p:spPr/>
        <p:txBody>
          <a:bodyPr/>
          <a:lstStyle/>
          <a:p>
            <a:r>
              <a:rPr lang="en-US" b="1"/>
              <a:t>Whitebox frameworks:</a:t>
            </a:r>
          </a:p>
          <a:p>
            <a:pPr lvl="1"/>
            <a:r>
              <a:rPr lang="en-US"/>
              <a:t>Extensibility achieved through inheritance and dynamic binding. </a:t>
            </a:r>
          </a:p>
          <a:p>
            <a:pPr lvl="1"/>
            <a:r>
              <a:rPr lang="en-US"/>
              <a:t>Existing functionality is extended by subclassing framework base classes and overriding predefined hook methods</a:t>
            </a:r>
          </a:p>
          <a:p>
            <a:pPr lvl="1"/>
            <a:r>
              <a:rPr lang="en-US"/>
              <a:t>Often design patterns such as the template method pattern are used to override the hook methods. </a:t>
            </a:r>
          </a:p>
          <a:p>
            <a:r>
              <a:rPr lang="en-US" b="1"/>
              <a:t>Blackbox frameworks</a:t>
            </a:r>
            <a:r>
              <a:rPr lang="en-US"/>
              <a:t> </a:t>
            </a:r>
          </a:p>
          <a:p>
            <a:pPr lvl="1"/>
            <a:r>
              <a:rPr lang="en-US"/>
              <a:t>Extensibility achieved by defining interfaces for components that can be plugged into the framework. </a:t>
            </a:r>
          </a:p>
          <a:p>
            <a:pPr lvl="1"/>
            <a:r>
              <a:rPr lang="en-US"/>
              <a:t>Existing functionality is reused by defining components that conform to a particular interface </a:t>
            </a:r>
          </a:p>
          <a:p>
            <a:pPr lvl="1"/>
            <a:r>
              <a:rPr lang="en-US"/>
              <a:t>These components  are integrated with the framework via delegation.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Object Design: Closing the Gap</a:t>
            </a:r>
          </a:p>
        </p:txBody>
      </p:sp>
      <p:pic>
        <p:nvPicPr>
          <p:cNvPr id="67588" name="Picture 4"/>
          <p:cNvPicPr>
            <a:picLocks noChangeAspect="1" noChangeArrowheads="1"/>
          </p:cNvPicPr>
          <p:nvPr/>
        </p:nvPicPr>
        <p:blipFill>
          <a:blip r:embed="rId2" cstate="print"/>
          <a:srcRect/>
          <a:stretch>
            <a:fillRect/>
          </a:stretch>
        </p:blipFill>
        <p:spPr bwMode="auto">
          <a:xfrm>
            <a:off x="381000" y="677863"/>
            <a:ext cx="7924800" cy="5951537"/>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Class libraries and Frameworks</a:t>
            </a:r>
          </a:p>
        </p:txBody>
      </p:sp>
      <p:sp>
        <p:nvSpPr>
          <p:cNvPr id="155651" name="Rectangle 3"/>
          <p:cNvSpPr>
            <a:spLocks noGrp="1" noChangeArrowheads="1"/>
          </p:cNvSpPr>
          <p:nvPr>
            <p:ph type="body" idx="1"/>
          </p:nvPr>
        </p:nvSpPr>
        <p:spPr>
          <a:xfrm>
            <a:off x="317500" y="927100"/>
            <a:ext cx="8255000" cy="4921250"/>
          </a:xfrm>
        </p:spPr>
        <p:txBody>
          <a:bodyPr/>
          <a:lstStyle/>
          <a:p>
            <a:r>
              <a:rPr lang="en-US"/>
              <a:t>Class Libraries: </a:t>
            </a:r>
          </a:p>
          <a:p>
            <a:pPr lvl="1"/>
            <a:r>
              <a:rPr lang="en-US"/>
              <a:t>Less  domain specific </a:t>
            </a:r>
          </a:p>
          <a:p>
            <a:pPr lvl="1"/>
            <a:r>
              <a:rPr lang="en-US"/>
              <a:t>Provide a smaller scope of reuse. </a:t>
            </a:r>
          </a:p>
          <a:p>
            <a:pPr lvl="1"/>
            <a:r>
              <a:rPr lang="en-US"/>
              <a:t>Class libraries are passive; no constraint on control flow. </a:t>
            </a:r>
          </a:p>
          <a:p>
            <a:r>
              <a:rPr lang="en-US"/>
              <a:t>Framework: </a:t>
            </a:r>
          </a:p>
          <a:p>
            <a:pPr lvl="1"/>
            <a:r>
              <a:rPr lang="en-US"/>
              <a:t>Classes cooperate for a family of related applications. </a:t>
            </a:r>
          </a:p>
          <a:p>
            <a:pPr lvl="1"/>
            <a:r>
              <a:rPr lang="en-US"/>
              <a:t>Frameworks are active; affect the flow of control.</a:t>
            </a:r>
          </a:p>
          <a:p>
            <a:r>
              <a:rPr lang="en-US"/>
              <a:t>In practice, developers often use both:</a:t>
            </a:r>
          </a:p>
          <a:p>
            <a:pPr lvl="1"/>
            <a:r>
              <a:rPr lang="en-US"/>
              <a:t>Frameworks often use class libraries internally to simplify the development of the framework. </a:t>
            </a:r>
          </a:p>
          <a:p>
            <a:pPr lvl="1"/>
            <a:r>
              <a:rPr lang="en-US"/>
              <a:t>Framework event handlers use class libraries to perform basic tasks (e.g. string processing, file management, numerical analysis…. )</a:t>
            </a:r>
          </a:p>
          <a:p>
            <a:pPr lvl="1"/>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noChangeArrowheads="1"/>
          </p:cNvSpPr>
          <p:nvPr>
            <p:ph type="title"/>
          </p:nvPr>
        </p:nvSpPr>
        <p:spPr/>
        <p:txBody>
          <a:bodyPr/>
          <a:lstStyle/>
          <a:p>
            <a:r>
              <a:rPr lang="en-US"/>
              <a:t>Components and Frameworks</a:t>
            </a:r>
          </a:p>
        </p:txBody>
      </p:sp>
      <p:sp>
        <p:nvSpPr>
          <p:cNvPr id="156677" name="Rectangle 5"/>
          <p:cNvSpPr>
            <a:spLocks noGrp="1" noChangeArrowheads="1"/>
          </p:cNvSpPr>
          <p:nvPr>
            <p:ph type="body" idx="1"/>
          </p:nvPr>
        </p:nvSpPr>
        <p:spPr>
          <a:xfrm>
            <a:off x="355600" y="1085850"/>
            <a:ext cx="8255000" cy="4921250"/>
          </a:xfrm>
        </p:spPr>
        <p:txBody>
          <a:bodyPr/>
          <a:lstStyle/>
          <a:p>
            <a:r>
              <a:rPr lang="en-US"/>
              <a:t>Components</a:t>
            </a:r>
          </a:p>
          <a:p>
            <a:pPr lvl="1"/>
            <a:r>
              <a:rPr lang="en-US"/>
              <a:t> Self-contained instances of classes</a:t>
            </a:r>
          </a:p>
          <a:p>
            <a:pPr lvl="1"/>
            <a:r>
              <a:rPr lang="en-US"/>
              <a:t>Plugged together to form complete applications.</a:t>
            </a:r>
          </a:p>
          <a:p>
            <a:pPr lvl="1"/>
            <a:r>
              <a:rPr lang="en-US"/>
              <a:t>Blackbox that defines a cohesive set of operations, </a:t>
            </a:r>
          </a:p>
          <a:p>
            <a:pPr lvl="1"/>
            <a:r>
              <a:rPr lang="en-US"/>
              <a:t>Can be used based on  the syntax and semantics of the interface. </a:t>
            </a:r>
          </a:p>
          <a:p>
            <a:pPr lvl="1"/>
            <a:r>
              <a:rPr lang="en-US"/>
              <a:t>Components can even be reused on the binary code level. </a:t>
            </a:r>
          </a:p>
          <a:p>
            <a:pPr lvl="2"/>
            <a:r>
              <a:rPr lang="en-US"/>
              <a:t>The advantage is that applications do not always have to be recompiled when components change. </a:t>
            </a:r>
          </a:p>
          <a:p>
            <a:r>
              <a:rPr lang="en-US"/>
              <a:t>Frameworks:</a:t>
            </a:r>
          </a:p>
          <a:p>
            <a:pPr lvl="1"/>
            <a:r>
              <a:rPr lang="en-US"/>
              <a:t>Often used to develop components</a:t>
            </a:r>
          </a:p>
          <a:p>
            <a:pPr lvl="1"/>
            <a:r>
              <a:rPr lang="en-US"/>
              <a:t>Components are often plugged into blackbox frameworks.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Example: Framework for Building Web Applications</a:t>
            </a:r>
          </a:p>
        </p:txBody>
      </p:sp>
      <p:sp>
        <p:nvSpPr>
          <p:cNvPr id="157700" name="Rectangle 4"/>
          <p:cNvSpPr>
            <a:spLocks noChangeArrowheads="1"/>
          </p:cNvSpPr>
          <p:nvPr/>
        </p:nvSpPr>
        <p:spPr bwMode="auto">
          <a:xfrm>
            <a:off x="2589213" y="1143000"/>
            <a:ext cx="2282825" cy="801688"/>
          </a:xfrm>
          <a:prstGeom prst="rect">
            <a:avLst/>
          </a:prstGeom>
          <a:noFill/>
          <a:ln w="38100">
            <a:solidFill>
              <a:srgbClr val="000000"/>
            </a:solidFill>
            <a:miter lim="800000"/>
            <a:headEnd/>
            <a:tailEnd/>
          </a:ln>
        </p:spPr>
        <p:txBody>
          <a:bodyPr/>
          <a:lstStyle/>
          <a:p>
            <a:endParaRPr lang="en-US"/>
          </a:p>
        </p:txBody>
      </p:sp>
      <p:sp>
        <p:nvSpPr>
          <p:cNvPr id="157701" name="Rectangle 5"/>
          <p:cNvSpPr>
            <a:spLocks noChangeArrowheads="1"/>
          </p:cNvSpPr>
          <p:nvPr/>
        </p:nvSpPr>
        <p:spPr bwMode="auto">
          <a:xfrm>
            <a:off x="2322513" y="1289050"/>
            <a:ext cx="582612" cy="193675"/>
          </a:xfrm>
          <a:prstGeom prst="rect">
            <a:avLst/>
          </a:prstGeom>
          <a:solidFill>
            <a:schemeClr val="bg1"/>
          </a:solidFill>
          <a:ln w="38100">
            <a:solidFill>
              <a:srgbClr val="000000"/>
            </a:solidFill>
            <a:miter lim="800000"/>
            <a:headEnd/>
            <a:tailEnd/>
          </a:ln>
        </p:spPr>
        <p:txBody>
          <a:bodyPr/>
          <a:lstStyle/>
          <a:p>
            <a:endParaRPr lang="en-US"/>
          </a:p>
        </p:txBody>
      </p:sp>
      <p:sp>
        <p:nvSpPr>
          <p:cNvPr id="157702" name="Rectangle 6"/>
          <p:cNvSpPr>
            <a:spLocks noChangeArrowheads="1"/>
          </p:cNvSpPr>
          <p:nvPr/>
        </p:nvSpPr>
        <p:spPr bwMode="auto">
          <a:xfrm>
            <a:off x="2322513" y="1628775"/>
            <a:ext cx="582612" cy="193675"/>
          </a:xfrm>
          <a:prstGeom prst="rect">
            <a:avLst/>
          </a:prstGeom>
          <a:solidFill>
            <a:schemeClr val="bg1"/>
          </a:solidFill>
          <a:ln w="38100">
            <a:solidFill>
              <a:srgbClr val="000000"/>
            </a:solidFill>
            <a:miter lim="800000"/>
            <a:headEnd/>
            <a:tailEnd/>
          </a:ln>
        </p:spPr>
        <p:txBody>
          <a:bodyPr/>
          <a:lstStyle/>
          <a:p>
            <a:endParaRPr lang="en-US"/>
          </a:p>
        </p:txBody>
      </p:sp>
      <p:sp>
        <p:nvSpPr>
          <p:cNvPr id="157703" name="Rectangle 7"/>
          <p:cNvSpPr>
            <a:spLocks noChangeArrowheads="1"/>
          </p:cNvSpPr>
          <p:nvPr/>
        </p:nvSpPr>
        <p:spPr bwMode="auto">
          <a:xfrm>
            <a:off x="3287713" y="1446213"/>
            <a:ext cx="1308100" cy="274637"/>
          </a:xfrm>
          <a:prstGeom prst="rect">
            <a:avLst/>
          </a:prstGeom>
          <a:noFill/>
          <a:ln w="38100">
            <a:noFill/>
            <a:miter lim="800000"/>
            <a:headEnd/>
            <a:tailEnd/>
          </a:ln>
        </p:spPr>
        <p:txBody>
          <a:bodyPr wrap="none" lIns="0" tIns="0" rIns="0" bIns="0">
            <a:spAutoFit/>
          </a:bodyPr>
          <a:lstStyle/>
          <a:p>
            <a:r>
              <a:rPr lang="en-US" b="0">
                <a:solidFill>
                  <a:srgbClr val="000000"/>
                </a:solidFill>
                <a:latin typeface="Lucida Sans Typewriter" charset="0"/>
              </a:rPr>
              <a:t>WebBrowser</a:t>
            </a:r>
            <a:endParaRPr lang="en-US" sz="2000" b="0">
              <a:latin typeface="Lucida Sans Typewriter" charset="0"/>
            </a:endParaRPr>
          </a:p>
        </p:txBody>
      </p:sp>
      <p:grpSp>
        <p:nvGrpSpPr>
          <p:cNvPr id="157745" name="Group 49"/>
          <p:cNvGrpSpPr>
            <a:grpSpLocks/>
          </p:cNvGrpSpPr>
          <p:nvPr/>
        </p:nvGrpSpPr>
        <p:grpSpPr bwMode="auto">
          <a:xfrm>
            <a:off x="3657600" y="5529263"/>
            <a:ext cx="2913063" cy="801687"/>
            <a:chOff x="2304" y="3483"/>
            <a:chExt cx="1835" cy="505"/>
          </a:xfrm>
        </p:grpSpPr>
        <p:sp>
          <p:nvSpPr>
            <p:cNvPr id="157704" name="Rectangle 8"/>
            <p:cNvSpPr>
              <a:spLocks noChangeArrowheads="1"/>
            </p:cNvSpPr>
            <p:nvPr/>
          </p:nvSpPr>
          <p:spPr bwMode="auto">
            <a:xfrm>
              <a:off x="2472" y="3483"/>
              <a:ext cx="1667" cy="505"/>
            </a:xfrm>
            <a:prstGeom prst="rect">
              <a:avLst/>
            </a:prstGeom>
            <a:noFill/>
            <a:ln w="38100">
              <a:solidFill>
                <a:srgbClr val="000000"/>
              </a:solidFill>
              <a:miter lim="800000"/>
              <a:headEnd/>
              <a:tailEnd/>
            </a:ln>
          </p:spPr>
          <p:txBody>
            <a:bodyPr/>
            <a:lstStyle/>
            <a:p>
              <a:endParaRPr lang="en-US"/>
            </a:p>
          </p:txBody>
        </p:sp>
        <p:sp>
          <p:nvSpPr>
            <p:cNvPr id="157705" name="Rectangle 9"/>
            <p:cNvSpPr>
              <a:spLocks noChangeArrowheads="1"/>
            </p:cNvSpPr>
            <p:nvPr/>
          </p:nvSpPr>
          <p:spPr bwMode="auto">
            <a:xfrm>
              <a:off x="2304" y="3575"/>
              <a:ext cx="352" cy="122"/>
            </a:xfrm>
            <a:prstGeom prst="rect">
              <a:avLst/>
            </a:prstGeom>
            <a:solidFill>
              <a:schemeClr val="bg1"/>
            </a:solidFill>
            <a:ln w="38100">
              <a:solidFill>
                <a:srgbClr val="000000"/>
              </a:solidFill>
              <a:miter lim="800000"/>
              <a:headEnd/>
              <a:tailEnd/>
            </a:ln>
          </p:spPr>
          <p:txBody>
            <a:bodyPr/>
            <a:lstStyle/>
            <a:p>
              <a:endParaRPr lang="en-US"/>
            </a:p>
          </p:txBody>
        </p:sp>
        <p:sp>
          <p:nvSpPr>
            <p:cNvPr id="157706" name="Rectangle 10"/>
            <p:cNvSpPr>
              <a:spLocks noChangeArrowheads="1"/>
            </p:cNvSpPr>
            <p:nvPr/>
          </p:nvSpPr>
          <p:spPr bwMode="auto">
            <a:xfrm>
              <a:off x="2304" y="3789"/>
              <a:ext cx="352" cy="138"/>
            </a:xfrm>
            <a:prstGeom prst="rect">
              <a:avLst/>
            </a:prstGeom>
            <a:solidFill>
              <a:schemeClr val="bg1"/>
            </a:solidFill>
            <a:ln w="38100">
              <a:solidFill>
                <a:srgbClr val="000000"/>
              </a:solidFill>
              <a:miter lim="800000"/>
              <a:headEnd/>
              <a:tailEnd/>
            </a:ln>
          </p:spPr>
          <p:txBody>
            <a:bodyPr/>
            <a:lstStyle/>
            <a:p>
              <a:endParaRPr lang="en-US"/>
            </a:p>
          </p:txBody>
        </p:sp>
      </p:grpSp>
      <p:sp>
        <p:nvSpPr>
          <p:cNvPr id="157707" name="Rectangle 11"/>
          <p:cNvSpPr>
            <a:spLocks noChangeArrowheads="1"/>
          </p:cNvSpPr>
          <p:nvPr/>
        </p:nvSpPr>
        <p:spPr bwMode="auto">
          <a:xfrm>
            <a:off x="4257675" y="5856288"/>
            <a:ext cx="1995488" cy="274637"/>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RelationalDatabase</a:t>
            </a:r>
            <a:endParaRPr lang="en-US" sz="2000" b="0">
              <a:latin typeface="Lucida Sans Typewriter" charset="0"/>
            </a:endParaRPr>
          </a:p>
        </p:txBody>
      </p:sp>
      <p:sp>
        <p:nvSpPr>
          <p:cNvPr id="157732" name="Line 36"/>
          <p:cNvSpPr>
            <a:spLocks noChangeShapeType="1"/>
          </p:cNvSpPr>
          <p:nvPr/>
        </p:nvSpPr>
        <p:spPr bwMode="auto">
          <a:xfrm flipH="1">
            <a:off x="2905125" y="1944688"/>
            <a:ext cx="801688" cy="1289050"/>
          </a:xfrm>
          <a:prstGeom prst="line">
            <a:avLst/>
          </a:prstGeom>
          <a:noFill/>
          <a:ln w="38100">
            <a:solidFill>
              <a:srgbClr val="0005C5"/>
            </a:solidFill>
            <a:prstDash val="lgDash"/>
            <a:round/>
            <a:headEnd/>
            <a:tailEnd type="arrow" w="med" len="med"/>
          </a:ln>
        </p:spPr>
        <p:txBody>
          <a:bodyPr/>
          <a:lstStyle/>
          <a:p>
            <a:endParaRPr lang="en-US"/>
          </a:p>
        </p:txBody>
      </p:sp>
      <p:grpSp>
        <p:nvGrpSpPr>
          <p:cNvPr id="157739" name="Group 43"/>
          <p:cNvGrpSpPr>
            <a:grpSpLocks/>
          </p:cNvGrpSpPr>
          <p:nvPr/>
        </p:nvGrpSpPr>
        <p:grpSpPr bwMode="auto">
          <a:xfrm>
            <a:off x="346075" y="3040063"/>
            <a:ext cx="8559800" cy="1384300"/>
            <a:chOff x="316" y="1999"/>
            <a:chExt cx="5016" cy="872"/>
          </a:xfrm>
        </p:grpSpPr>
        <p:sp>
          <p:nvSpPr>
            <p:cNvPr id="157708" name="Rectangle 12"/>
            <p:cNvSpPr>
              <a:spLocks noChangeArrowheads="1"/>
            </p:cNvSpPr>
            <p:nvPr/>
          </p:nvSpPr>
          <p:spPr bwMode="auto">
            <a:xfrm>
              <a:off x="484" y="2045"/>
              <a:ext cx="2049" cy="826"/>
            </a:xfrm>
            <a:prstGeom prst="rect">
              <a:avLst/>
            </a:prstGeom>
            <a:noFill/>
            <a:ln w="23813">
              <a:solidFill>
                <a:srgbClr val="000000"/>
              </a:solidFill>
              <a:miter lim="800000"/>
              <a:headEnd/>
              <a:tailEnd/>
            </a:ln>
          </p:spPr>
          <p:txBody>
            <a:bodyPr/>
            <a:lstStyle/>
            <a:p>
              <a:endParaRPr lang="en-US"/>
            </a:p>
          </p:txBody>
        </p:sp>
        <p:sp>
          <p:nvSpPr>
            <p:cNvPr id="157709" name="Rectangle 13"/>
            <p:cNvSpPr>
              <a:spLocks noChangeArrowheads="1"/>
            </p:cNvSpPr>
            <p:nvPr/>
          </p:nvSpPr>
          <p:spPr bwMode="auto">
            <a:xfrm>
              <a:off x="316" y="2137"/>
              <a:ext cx="352" cy="122"/>
            </a:xfrm>
            <a:prstGeom prst="rect">
              <a:avLst/>
            </a:prstGeom>
            <a:solidFill>
              <a:schemeClr val="bg1"/>
            </a:solidFill>
            <a:ln w="23813">
              <a:solidFill>
                <a:srgbClr val="000000"/>
              </a:solidFill>
              <a:miter lim="800000"/>
              <a:headEnd/>
              <a:tailEnd/>
            </a:ln>
          </p:spPr>
          <p:txBody>
            <a:bodyPr/>
            <a:lstStyle/>
            <a:p>
              <a:endParaRPr lang="en-US"/>
            </a:p>
          </p:txBody>
        </p:sp>
        <p:sp>
          <p:nvSpPr>
            <p:cNvPr id="157710" name="Rectangle 14"/>
            <p:cNvSpPr>
              <a:spLocks noChangeArrowheads="1"/>
            </p:cNvSpPr>
            <p:nvPr/>
          </p:nvSpPr>
          <p:spPr bwMode="auto">
            <a:xfrm>
              <a:off x="316" y="2366"/>
              <a:ext cx="352" cy="122"/>
            </a:xfrm>
            <a:prstGeom prst="rect">
              <a:avLst/>
            </a:prstGeom>
            <a:solidFill>
              <a:schemeClr val="bg1"/>
            </a:solidFill>
            <a:ln w="23813">
              <a:solidFill>
                <a:srgbClr val="000000"/>
              </a:solidFill>
              <a:miter lim="800000"/>
              <a:headEnd/>
              <a:tailEnd/>
            </a:ln>
          </p:spPr>
          <p:txBody>
            <a:bodyPr/>
            <a:lstStyle/>
            <a:p>
              <a:endParaRPr lang="en-US"/>
            </a:p>
          </p:txBody>
        </p:sp>
        <p:sp>
          <p:nvSpPr>
            <p:cNvPr id="157711" name="Rectangle 15"/>
            <p:cNvSpPr>
              <a:spLocks noChangeArrowheads="1"/>
            </p:cNvSpPr>
            <p:nvPr/>
          </p:nvSpPr>
          <p:spPr bwMode="auto">
            <a:xfrm>
              <a:off x="606" y="2534"/>
              <a:ext cx="887" cy="245"/>
            </a:xfrm>
            <a:prstGeom prst="rect">
              <a:avLst/>
            </a:prstGeom>
            <a:solidFill>
              <a:srgbClr val="FFFFFF"/>
            </a:solidFill>
            <a:ln w="9525">
              <a:noFill/>
              <a:miter lim="800000"/>
              <a:headEnd/>
              <a:tailEnd/>
            </a:ln>
          </p:spPr>
          <p:txBody>
            <a:bodyPr/>
            <a:lstStyle/>
            <a:p>
              <a:endParaRPr lang="en-US"/>
            </a:p>
          </p:txBody>
        </p:sp>
        <p:sp>
          <p:nvSpPr>
            <p:cNvPr id="157712" name="Rectangle 16"/>
            <p:cNvSpPr>
              <a:spLocks noChangeArrowheads="1"/>
            </p:cNvSpPr>
            <p:nvPr/>
          </p:nvSpPr>
          <p:spPr bwMode="auto">
            <a:xfrm>
              <a:off x="606" y="2534"/>
              <a:ext cx="903" cy="260"/>
            </a:xfrm>
            <a:prstGeom prst="rect">
              <a:avLst/>
            </a:prstGeom>
            <a:noFill/>
            <a:ln w="23813">
              <a:solidFill>
                <a:srgbClr val="000000"/>
              </a:solidFill>
              <a:miter lim="800000"/>
              <a:headEnd/>
              <a:tailEnd/>
            </a:ln>
          </p:spPr>
          <p:txBody>
            <a:bodyPr/>
            <a:lstStyle/>
            <a:p>
              <a:endParaRPr lang="en-US"/>
            </a:p>
          </p:txBody>
        </p:sp>
        <p:sp>
          <p:nvSpPr>
            <p:cNvPr id="157713" name="Rectangle 17"/>
            <p:cNvSpPr>
              <a:spLocks noChangeArrowheads="1"/>
            </p:cNvSpPr>
            <p:nvPr/>
          </p:nvSpPr>
          <p:spPr bwMode="auto">
            <a:xfrm>
              <a:off x="688" y="2603"/>
              <a:ext cx="700" cy="173"/>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StaticHTML</a:t>
              </a:r>
              <a:endParaRPr lang="en-US" sz="2000" b="0">
                <a:latin typeface="Lucida Sans Typewriter" charset="0"/>
              </a:endParaRPr>
            </a:p>
          </p:txBody>
        </p:sp>
        <p:sp>
          <p:nvSpPr>
            <p:cNvPr id="157714" name="Rectangle 18"/>
            <p:cNvSpPr>
              <a:spLocks noChangeArrowheads="1"/>
            </p:cNvSpPr>
            <p:nvPr/>
          </p:nvSpPr>
          <p:spPr bwMode="auto">
            <a:xfrm>
              <a:off x="1555" y="2121"/>
              <a:ext cx="764" cy="245"/>
            </a:xfrm>
            <a:prstGeom prst="rect">
              <a:avLst/>
            </a:prstGeom>
            <a:solidFill>
              <a:srgbClr val="FFFFFF"/>
            </a:solidFill>
            <a:ln w="9525">
              <a:noFill/>
              <a:miter lim="800000"/>
              <a:headEnd/>
              <a:tailEnd/>
            </a:ln>
          </p:spPr>
          <p:txBody>
            <a:bodyPr/>
            <a:lstStyle/>
            <a:p>
              <a:endParaRPr lang="en-US"/>
            </a:p>
          </p:txBody>
        </p:sp>
        <p:sp>
          <p:nvSpPr>
            <p:cNvPr id="157715" name="Rectangle 19"/>
            <p:cNvSpPr>
              <a:spLocks noChangeArrowheads="1"/>
            </p:cNvSpPr>
            <p:nvPr/>
          </p:nvSpPr>
          <p:spPr bwMode="auto">
            <a:xfrm>
              <a:off x="1555" y="2121"/>
              <a:ext cx="780" cy="260"/>
            </a:xfrm>
            <a:prstGeom prst="rect">
              <a:avLst/>
            </a:prstGeom>
            <a:noFill/>
            <a:ln w="23813">
              <a:solidFill>
                <a:srgbClr val="000000"/>
              </a:solidFill>
              <a:miter lim="800000"/>
              <a:headEnd/>
              <a:tailEnd/>
            </a:ln>
          </p:spPr>
          <p:txBody>
            <a:bodyPr/>
            <a:lstStyle/>
            <a:p>
              <a:endParaRPr lang="en-US"/>
            </a:p>
          </p:txBody>
        </p:sp>
        <p:sp>
          <p:nvSpPr>
            <p:cNvPr id="157716" name="Rectangle 20"/>
            <p:cNvSpPr>
              <a:spLocks noChangeArrowheads="1"/>
            </p:cNvSpPr>
            <p:nvPr/>
          </p:nvSpPr>
          <p:spPr bwMode="auto">
            <a:xfrm>
              <a:off x="1612" y="2190"/>
              <a:ext cx="699" cy="173"/>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WOAdaptor</a:t>
              </a:r>
              <a:endParaRPr lang="en-US" sz="2000" b="0">
                <a:latin typeface="Lucida Sans Typewriter" charset="0"/>
              </a:endParaRPr>
            </a:p>
          </p:txBody>
        </p:sp>
        <p:sp>
          <p:nvSpPr>
            <p:cNvPr id="157717" name="Rectangle 21"/>
            <p:cNvSpPr>
              <a:spLocks noChangeArrowheads="1"/>
            </p:cNvSpPr>
            <p:nvPr/>
          </p:nvSpPr>
          <p:spPr bwMode="auto">
            <a:xfrm>
              <a:off x="750" y="2098"/>
              <a:ext cx="670" cy="173"/>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WebServer</a:t>
              </a:r>
              <a:endParaRPr lang="en-US" sz="2000" b="0">
                <a:latin typeface="Lucida Sans Typewriter" charset="0"/>
              </a:endParaRPr>
            </a:p>
          </p:txBody>
        </p:sp>
        <p:sp>
          <p:nvSpPr>
            <p:cNvPr id="157718" name="Rectangle 22"/>
            <p:cNvSpPr>
              <a:spLocks noChangeArrowheads="1"/>
            </p:cNvSpPr>
            <p:nvPr/>
          </p:nvSpPr>
          <p:spPr bwMode="auto">
            <a:xfrm>
              <a:off x="1616" y="2412"/>
              <a:ext cx="780" cy="245"/>
            </a:xfrm>
            <a:prstGeom prst="rect">
              <a:avLst/>
            </a:prstGeom>
            <a:solidFill>
              <a:srgbClr val="FFFFFF"/>
            </a:solidFill>
            <a:ln w="9525">
              <a:noFill/>
              <a:miter lim="800000"/>
              <a:headEnd/>
              <a:tailEnd/>
            </a:ln>
          </p:spPr>
          <p:txBody>
            <a:bodyPr/>
            <a:lstStyle/>
            <a:p>
              <a:endParaRPr lang="en-US"/>
            </a:p>
          </p:txBody>
        </p:sp>
        <p:sp>
          <p:nvSpPr>
            <p:cNvPr id="157719" name="Rectangle 23"/>
            <p:cNvSpPr>
              <a:spLocks noChangeArrowheads="1"/>
            </p:cNvSpPr>
            <p:nvPr/>
          </p:nvSpPr>
          <p:spPr bwMode="auto">
            <a:xfrm>
              <a:off x="1616" y="2412"/>
              <a:ext cx="795" cy="260"/>
            </a:xfrm>
            <a:prstGeom prst="rect">
              <a:avLst/>
            </a:prstGeom>
            <a:noFill/>
            <a:ln w="23813">
              <a:solidFill>
                <a:srgbClr val="000000"/>
              </a:solidFill>
              <a:miter lim="800000"/>
              <a:headEnd/>
              <a:tailEnd/>
            </a:ln>
          </p:spPr>
          <p:txBody>
            <a:bodyPr/>
            <a:lstStyle/>
            <a:p>
              <a:endParaRPr lang="en-US"/>
            </a:p>
          </p:txBody>
        </p:sp>
        <p:sp>
          <p:nvSpPr>
            <p:cNvPr id="157720" name="Rectangle 24"/>
            <p:cNvSpPr>
              <a:spLocks noChangeArrowheads="1"/>
            </p:cNvSpPr>
            <p:nvPr/>
          </p:nvSpPr>
          <p:spPr bwMode="auto">
            <a:xfrm>
              <a:off x="1679" y="2480"/>
              <a:ext cx="699" cy="173"/>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WoRequest</a:t>
              </a:r>
              <a:endParaRPr lang="en-US" sz="2000" b="0">
                <a:latin typeface="Lucida Sans Typewriter" charset="0"/>
              </a:endParaRPr>
            </a:p>
          </p:txBody>
        </p:sp>
        <p:sp>
          <p:nvSpPr>
            <p:cNvPr id="157721" name="Rectangle 25"/>
            <p:cNvSpPr>
              <a:spLocks noChangeArrowheads="1"/>
            </p:cNvSpPr>
            <p:nvPr/>
          </p:nvSpPr>
          <p:spPr bwMode="auto">
            <a:xfrm>
              <a:off x="3283" y="1999"/>
              <a:ext cx="2049" cy="811"/>
            </a:xfrm>
            <a:prstGeom prst="rect">
              <a:avLst/>
            </a:prstGeom>
            <a:noFill/>
            <a:ln w="23813">
              <a:solidFill>
                <a:srgbClr val="000000"/>
              </a:solidFill>
              <a:miter lim="800000"/>
              <a:headEnd/>
              <a:tailEnd/>
            </a:ln>
          </p:spPr>
          <p:txBody>
            <a:bodyPr/>
            <a:lstStyle/>
            <a:p>
              <a:endParaRPr lang="en-US"/>
            </a:p>
          </p:txBody>
        </p:sp>
        <p:sp>
          <p:nvSpPr>
            <p:cNvPr id="157722" name="Rectangle 26"/>
            <p:cNvSpPr>
              <a:spLocks noChangeArrowheads="1"/>
            </p:cNvSpPr>
            <p:nvPr/>
          </p:nvSpPr>
          <p:spPr bwMode="auto">
            <a:xfrm>
              <a:off x="3115" y="2091"/>
              <a:ext cx="351" cy="122"/>
            </a:xfrm>
            <a:prstGeom prst="rect">
              <a:avLst/>
            </a:prstGeom>
            <a:solidFill>
              <a:schemeClr val="bg1"/>
            </a:solidFill>
            <a:ln w="23813">
              <a:solidFill>
                <a:srgbClr val="000000"/>
              </a:solidFill>
              <a:miter lim="800000"/>
              <a:headEnd/>
              <a:tailEnd/>
            </a:ln>
          </p:spPr>
          <p:txBody>
            <a:bodyPr/>
            <a:lstStyle/>
            <a:p>
              <a:endParaRPr lang="en-US"/>
            </a:p>
          </p:txBody>
        </p:sp>
        <p:sp>
          <p:nvSpPr>
            <p:cNvPr id="157723" name="Rectangle 27"/>
            <p:cNvSpPr>
              <a:spLocks noChangeArrowheads="1"/>
            </p:cNvSpPr>
            <p:nvPr/>
          </p:nvSpPr>
          <p:spPr bwMode="auto">
            <a:xfrm>
              <a:off x="3115" y="2305"/>
              <a:ext cx="351" cy="137"/>
            </a:xfrm>
            <a:prstGeom prst="rect">
              <a:avLst/>
            </a:prstGeom>
            <a:solidFill>
              <a:schemeClr val="bg1"/>
            </a:solidFill>
            <a:ln w="23813">
              <a:solidFill>
                <a:srgbClr val="000000"/>
              </a:solidFill>
              <a:miter lim="800000"/>
              <a:headEnd/>
              <a:tailEnd/>
            </a:ln>
          </p:spPr>
          <p:txBody>
            <a:bodyPr/>
            <a:lstStyle/>
            <a:p>
              <a:endParaRPr lang="en-US"/>
            </a:p>
          </p:txBody>
        </p:sp>
        <p:sp>
          <p:nvSpPr>
            <p:cNvPr id="157724" name="Rectangle 28"/>
            <p:cNvSpPr>
              <a:spLocks noChangeArrowheads="1"/>
            </p:cNvSpPr>
            <p:nvPr/>
          </p:nvSpPr>
          <p:spPr bwMode="auto">
            <a:xfrm>
              <a:off x="3405" y="2488"/>
              <a:ext cx="887" cy="245"/>
            </a:xfrm>
            <a:prstGeom prst="rect">
              <a:avLst/>
            </a:prstGeom>
            <a:solidFill>
              <a:srgbClr val="FFFFFF"/>
            </a:solidFill>
            <a:ln w="9525">
              <a:noFill/>
              <a:miter lim="800000"/>
              <a:headEnd/>
              <a:tailEnd/>
            </a:ln>
          </p:spPr>
          <p:txBody>
            <a:bodyPr/>
            <a:lstStyle/>
            <a:p>
              <a:endParaRPr lang="en-US"/>
            </a:p>
          </p:txBody>
        </p:sp>
        <p:sp>
          <p:nvSpPr>
            <p:cNvPr id="157725" name="Rectangle 29"/>
            <p:cNvSpPr>
              <a:spLocks noChangeArrowheads="1"/>
            </p:cNvSpPr>
            <p:nvPr/>
          </p:nvSpPr>
          <p:spPr bwMode="auto">
            <a:xfrm>
              <a:off x="3405" y="2488"/>
              <a:ext cx="903" cy="260"/>
            </a:xfrm>
            <a:prstGeom prst="rect">
              <a:avLst/>
            </a:prstGeom>
            <a:noFill/>
            <a:ln w="23813">
              <a:solidFill>
                <a:srgbClr val="000000"/>
              </a:solidFill>
              <a:miter lim="800000"/>
              <a:headEnd/>
              <a:tailEnd/>
            </a:ln>
          </p:spPr>
          <p:txBody>
            <a:bodyPr/>
            <a:lstStyle/>
            <a:p>
              <a:endParaRPr lang="en-US"/>
            </a:p>
          </p:txBody>
        </p:sp>
        <p:sp>
          <p:nvSpPr>
            <p:cNvPr id="157726" name="Rectangle 30"/>
            <p:cNvSpPr>
              <a:spLocks noChangeArrowheads="1"/>
            </p:cNvSpPr>
            <p:nvPr/>
          </p:nvSpPr>
          <p:spPr bwMode="auto">
            <a:xfrm>
              <a:off x="3564" y="2557"/>
              <a:ext cx="558" cy="173"/>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Template</a:t>
              </a:r>
              <a:endParaRPr lang="en-US" sz="2000" b="0">
                <a:latin typeface="Lucida Sans Typewriter" charset="0"/>
              </a:endParaRPr>
            </a:p>
          </p:txBody>
        </p:sp>
        <p:sp>
          <p:nvSpPr>
            <p:cNvPr id="157727" name="Rectangle 31"/>
            <p:cNvSpPr>
              <a:spLocks noChangeArrowheads="1"/>
            </p:cNvSpPr>
            <p:nvPr/>
          </p:nvSpPr>
          <p:spPr bwMode="auto">
            <a:xfrm>
              <a:off x="3539" y="2037"/>
              <a:ext cx="1386" cy="173"/>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WebObjectsApplication</a:t>
              </a:r>
              <a:endParaRPr lang="en-US" sz="2000" b="0">
                <a:latin typeface="Lucida Sans Typewriter" charset="0"/>
              </a:endParaRPr>
            </a:p>
          </p:txBody>
        </p:sp>
        <p:grpSp>
          <p:nvGrpSpPr>
            <p:cNvPr id="157728" name="Group 32"/>
            <p:cNvGrpSpPr>
              <a:grpSpLocks/>
            </p:cNvGrpSpPr>
            <p:nvPr/>
          </p:nvGrpSpPr>
          <p:grpSpPr bwMode="auto">
            <a:xfrm>
              <a:off x="4491" y="2216"/>
              <a:ext cx="780" cy="260"/>
              <a:chOff x="4491" y="2228"/>
              <a:chExt cx="780" cy="260"/>
            </a:xfrm>
          </p:grpSpPr>
          <p:sp>
            <p:nvSpPr>
              <p:cNvPr id="157729" name="Rectangle 33"/>
              <p:cNvSpPr>
                <a:spLocks noChangeArrowheads="1"/>
              </p:cNvSpPr>
              <p:nvPr/>
            </p:nvSpPr>
            <p:spPr bwMode="auto">
              <a:xfrm>
                <a:off x="4498" y="2235"/>
                <a:ext cx="765" cy="245"/>
              </a:xfrm>
              <a:prstGeom prst="rect">
                <a:avLst/>
              </a:prstGeom>
              <a:solidFill>
                <a:srgbClr val="FFFFFF"/>
              </a:solidFill>
              <a:ln w="9525">
                <a:noFill/>
                <a:miter lim="800000"/>
                <a:headEnd/>
                <a:tailEnd/>
              </a:ln>
            </p:spPr>
            <p:txBody>
              <a:bodyPr/>
              <a:lstStyle/>
              <a:p>
                <a:endParaRPr lang="en-US"/>
              </a:p>
            </p:txBody>
          </p:sp>
          <p:sp>
            <p:nvSpPr>
              <p:cNvPr id="157730" name="Rectangle 34"/>
              <p:cNvSpPr>
                <a:spLocks noChangeArrowheads="1"/>
              </p:cNvSpPr>
              <p:nvPr/>
            </p:nvSpPr>
            <p:spPr bwMode="auto">
              <a:xfrm>
                <a:off x="4491" y="2228"/>
                <a:ext cx="780" cy="260"/>
              </a:xfrm>
              <a:prstGeom prst="rect">
                <a:avLst/>
              </a:prstGeom>
              <a:noFill/>
              <a:ln w="23813">
                <a:solidFill>
                  <a:srgbClr val="000000"/>
                </a:solidFill>
                <a:miter lim="800000"/>
                <a:headEnd/>
                <a:tailEnd/>
              </a:ln>
            </p:spPr>
            <p:txBody>
              <a:bodyPr/>
              <a:lstStyle/>
              <a:p>
                <a:endParaRPr lang="en-US"/>
              </a:p>
            </p:txBody>
          </p:sp>
          <p:sp>
            <p:nvSpPr>
              <p:cNvPr id="157731" name="Rectangle 35"/>
              <p:cNvSpPr>
                <a:spLocks noChangeArrowheads="1"/>
              </p:cNvSpPr>
              <p:nvPr/>
            </p:nvSpPr>
            <p:spPr bwMode="auto">
              <a:xfrm>
                <a:off x="4536" y="2281"/>
                <a:ext cx="729" cy="173"/>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WORequest</a:t>
                </a:r>
                <a:endParaRPr lang="en-US" sz="2000" b="0">
                  <a:latin typeface="Lucida Sans Typewriter" charset="0"/>
                </a:endParaRPr>
              </a:p>
            </p:txBody>
          </p:sp>
        </p:grpSp>
        <p:sp>
          <p:nvSpPr>
            <p:cNvPr id="157733" name="Rectangle 37"/>
            <p:cNvSpPr>
              <a:spLocks noChangeArrowheads="1"/>
            </p:cNvSpPr>
            <p:nvPr/>
          </p:nvSpPr>
          <p:spPr bwMode="auto">
            <a:xfrm>
              <a:off x="4353" y="2504"/>
              <a:ext cx="780" cy="244"/>
            </a:xfrm>
            <a:prstGeom prst="rect">
              <a:avLst/>
            </a:prstGeom>
            <a:solidFill>
              <a:srgbClr val="FFFFFF"/>
            </a:solidFill>
            <a:ln w="9525">
              <a:noFill/>
              <a:miter lim="800000"/>
              <a:headEnd/>
              <a:tailEnd/>
            </a:ln>
          </p:spPr>
          <p:txBody>
            <a:bodyPr/>
            <a:lstStyle/>
            <a:p>
              <a:endParaRPr lang="en-US"/>
            </a:p>
          </p:txBody>
        </p:sp>
        <p:sp>
          <p:nvSpPr>
            <p:cNvPr id="157734" name="Rectangle 38"/>
            <p:cNvSpPr>
              <a:spLocks noChangeArrowheads="1"/>
            </p:cNvSpPr>
            <p:nvPr/>
          </p:nvSpPr>
          <p:spPr bwMode="auto">
            <a:xfrm>
              <a:off x="4353" y="2504"/>
              <a:ext cx="796" cy="260"/>
            </a:xfrm>
            <a:prstGeom prst="rect">
              <a:avLst/>
            </a:prstGeom>
            <a:noFill/>
            <a:ln w="23813">
              <a:solidFill>
                <a:srgbClr val="000000"/>
              </a:solidFill>
              <a:miter lim="800000"/>
              <a:headEnd/>
              <a:tailEnd/>
            </a:ln>
          </p:spPr>
          <p:txBody>
            <a:bodyPr/>
            <a:lstStyle/>
            <a:p>
              <a:endParaRPr lang="en-US"/>
            </a:p>
          </p:txBody>
        </p:sp>
        <p:sp>
          <p:nvSpPr>
            <p:cNvPr id="157735" name="Rectangle 39"/>
            <p:cNvSpPr>
              <a:spLocks noChangeArrowheads="1"/>
            </p:cNvSpPr>
            <p:nvPr/>
          </p:nvSpPr>
          <p:spPr bwMode="auto">
            <a:xfrm>
              <a:off x="4640" y="2587"/>
              <a:ext cx="275" cy="173"/>
            </a:xfrm>
            <a:prstGeom prst="rect">
              <a:avLst/>
            </a:prstGeom>
            <a:noFill/>
            <a:ln w="9525">
              <a:noFill/>
              <a:miter lim="800000"/>
              <a:headEnd/>
              <a:tailEnd/>
            </a:ln>
          </p:spPr>
          <p:txBody>
            <a:bodyPr wrap="none" lIns="0" tIns="0" rIns="0" bIns="0">
              <a:spAutoFit/>
            </a:bodyPr>
            <a:lstStyle/>
            <a:p>
              <a:r>
                <a:rPr lang="en-US" b="0">
                  <a:solidFill>
                    <a:srgbClr val="000000"/>
                  </a:solidFill>
                  <a:latin typeface="Lucida Sans Typewriter" charset="0"/>
                </a:rPr>
                <a:t>EOF</a:t>
              </a:r>
              <a:endParaRPr lang="en-US" sz="2000" b="0">
                <a:latin typeface="Lucida Sans Typewriter" charset="0"/>
              </a:endParaRPr>
            </a:p>
          </p:txBody>
        </p:sp>
        <p:sp>
          <p:nvSpPr>
            <p:cNvPr id="157736" name="Line 40"/>
            <p:cNvSpPr>
              <a:spLocks noChangeShapeType="1"/>
            </p:cNvSpPr>
            <p:nvPr/>
          </p:nvSpPr>
          <p:spPr bwMode="auto">
            <a:xfrm>
              <a:off x="2335" y="2259"/>
              <a:ext cx="780" cy="122"/>
            </a:xfrm>
            <a:prstGeom prst="line">
              <a:avLst/>
            </a:prstGeom>
            <a:noFill/>
            <a:ln w="23813">
              <a:solidFill>
                <a:srgbClr val="000000"/>
              </a:solidFill>
              <a:prstDash val="lgDash"/>
              <a:round/>
              <a:headEnd/>
              <a:tailEnd type="arrow" w="med" len="med"/>
            </a:ln>
          </p:spPr>
          <p:txBody>
            <a:bodyPr/>
            <a:lstStyle/>
            <a:p>
              <a:endParaRPr lang="en-US"/>
            </a:p>
          </p:txBody>
        </p:sp>
      </p:grpSp>
      <p:sp>
        <p:nvSpPr>
          <p:cNvPr id="157737" name="Line 41"/>
          <p:cNvSpPr>
            <a:spLocks noChangeShapeType="1"/>
          </p:cNvSpPr>
          <p:nvPr/>
        </p:nvSpPr>
        <p:spPr bwMode="auto">
          <a:xfrm flipH="1">
            <a:off x="5673725" y="4376738"/>
            <a:ext cx="1871663" cy="1152525"/>
          </a:xfrm>
          <a:prstGeom prst="line">
            <a:avLst/>
          </a:prstGeom>
          <a:noFill/>
          <a:ln w="38100">
            <a:solidFill>
              <a:srgbClr val="0005C5"/>
            </a:solidFill>
            <a:prstDash val="lgDash"/>
            <a:round/>
            <a:headEnd/>
            <a:tailEnd type="arrow" w="med" len="med"/>
          </a:ln>
        </p:spPr>
        <p:txBody>
          <a:bodyPr/>
          <a:lstStyle/>
          <a:p>
            <a:endParaRPr lang="en-US"/>
          </a:p>
        </p:txBody>
      </p:sp>
      <p:grpSp>
        <p:nvGrpSpPr>
          <p:cNvPr id="157744" name="Group 48"/>
          <p:cNvGrpSpPr>
            <a:grpSpLocks/>
          </p:cNvGrpSpPr>
          <p:nvPr/>
        </p:nvGrpSpPr>
        <p:grpSpPr bwMode="auto">
          <a:xfrm>
            <a:off x="136525" y="965200"/>
            <a:ext cx="8940800" cy="4367213"/>
            <a:chOff x="212" y="720"/>
            <a:chExt cx="5496" cy="2602"/>
          </a:xfrm>
        </p:grpSpPr>
        <p:sp>
          <p:nvSpPr>
            <p:cNvPr id="157738" name="Oval 42"/>
            <p:cNvSpPr>
              <a:spLocks noChangeArrowheads="1"/>
            </p:cNvSpPr>
            <p:nvPr/>
          </p:nvSpPr>
          <p:spPr bwMode="auto">
            <a:xfrm>
              <a:off x="212" y="1381"/>
              <a:ext cx="5496" cy="1941"/>
            </a:xfrm>
            <a:prstGeom prst="ellipse">
              <a:avLst/>
            </a:prstGeom>
            <a:noFill/>
            <a:ln w="12700">
              <a:solidFill>
                <a:schemeClr val="tx1"/>
              </a:solidFill>
              <a:round/>
              <a:headEnd/>
              <a:tailEnd/>
            </a:ln>
            <a:effectLst/>
          </p:spPr>
          <p:txBody>
            <a:bodyPr wrap="none" anchor="ctr"/>
            <a:lstStyle/>
            <a:p>
              <a:endParaRPr lang="en-US"/>
            </a:p>
          </p:txBody>
        </p:sp>
        <p:sp>
          <p:nvSpPr>
            <p:cNvPr id="157740" name="AutoShape 44"/>
            <p:cNvSpPr>
              <a:spLocks noChangeArrowheads="1"/>
            </p:cNvSpPr>
            <p:nvPr/>
          </p:nvSpPr>
          <p:spPr bwMode="auto">
            <a:xfrm>
              <a:off x="4139" y="720"/>
              <a:ext cx="1261" cy="601"/>
            </a:xfrm>
            <a:prstGeom prst="cloudCallout">
              <a:avLst>
                <a:gd name="adj1" fmla="val -43750"/>
                <a:gd name="adj2" fmla="val 70000"/>
              </a:avLst>
            </a:prstGeom>
            <a:solidFill>
              <a:schemeClr val="bg1"/>
            </a:solidFill>
            <a:ln w="12700">
              <a:solidFill>
                <a:schemeClr val="tx1"/>
              </a:solidFill>
              <a:round/>
              <a:headEnd/>
              <a:tailEnd/>
            </a:ln>
            <a:effectLst/>
          </p:spPr>
          <p:txBody>
            <a:bodyPr wrap="none" anchor="ctr"/>
            <a:lstStyle/>
            <a:p>
              <a:pPr algn="ctr"/>
              <a:r>
                <a:rPr lang="en-US"/>
                <a:t>WebObjects</a:t>
              </a:r>
            </a:p>
          </p:txBody>
        </p:sp>
      </p:grpSp>
      <p:cxnSp>
        <p:nvCxnSpPr>
          <p:cNvPr id="157743" name="AutoShape 47"/>
          <p:cNvCxnSpPr>
            <a:cxnSpLocks noChangeShapeType="1"/>
            <a:stCxn id="157700" idx="2"/>
            <a:endCxn id="157704" idx="0"/>
          </p:cNvCxnSpPr>
          <p:nvPr/>
        </p:nvCxnSpPr>
        <p:spPr bwMode="auto">
          <a:xfrm>
            <a:off x="3730625" y="1963738"/>
            <a:ext cx="1517650" cy="3546475"/>
          </a:xfrm>
          <a:prstGeom prst="straightConnector1">
            <a:avLst/>
          </a:prstGeom>
          <a:noFill/>
          <a:ln w="38100">
            <a:solidFill>
              <a:srgbClr val="0005C5"/>
            </a:solidFill>
            <a:round/>
            <a:headEnd/>
            <a:tailEn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77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77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77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7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2" grpId="0" animBg="1"/>
      <p:bldP spid="15773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Documenting the Object Design: The Object Design Document (ODD)</a:t>
            </a:r>
          </a:p>
        </p:txBody>
      </p:sp>
      <p:sp>
        <p:nvSpPr>
          <p:cNvPr id="65539" name="Rectangle 3"/>
          <p:cNvSpPr>
            <a:spLocks noGrp="1" noChangeArrowheads="1"/>
          </p:cNvSpPr>
          <p:nvPr>
            <p:ph type="body" idx="1"/>
          </p:nvPr>
        </p:nvSpPr>
        <p:spPr>
          <a:xfrm>
            <a:off x="228600" y="1250950"/>
            <a:ext cx="8915400" cy="4921250"/>
          </a:xfrm>
        </p:spPr>
        <p:txBody>
          <a:bodyPr/>
          <a:lstStyle/>
          <a:p>
            <a:pPr>
              <a:lnSpc>
                <a:spcPct val="80000"/>
              </a:lnSpc>
            </a:pPr>
            <a:r>
              <a:rPr lang="en-US"/>
              <a:t>Object design document</a:t>
            </a:r>
          </a:p>
          <a:p>
            <a:pPr lvl="1">
              <a:lnSpc>
                <a:spcPct val="80000"/>
              </a:lnSpc>
            </a:pPr>
            <a:r>
              <a:rPr lang="en-US"/>
              <a:t>Same as the Requirements Analysis Document (RAD) plus...</a:t>
            </a:r>
          </a:p>
          <a:p>
            <a:pPr lvl="1">
              <a:lnSpc>
                <a:spcPct val="80000"/>
              </a:lnSpc>
            </a:pPr>
            <a:r>
              <a:rPr lang="en-US"/>
              <a:t>… additions to object, functional and dynamic models (from solution domain)</a:t>
            </a:r>
          </a:p>
          <a:p>
            <a:pPr lvl="1">
              <a:lnSpc>
                <a:spcPct val="80000"/>
              </a:lnSpc>
            </a:pPr>
            <a:r>
              <a:rPr lang="en-US"/>
              <a:t>… navigational map for object model</a:t>
            </a:r>
          </a:p>
          <a:p>
            <a:pPr lvl="1">
              <a:lnSpc>
                <a:spcPct val="80000"/>
              </a:lnSpc>
            </a:pPr>
            <a:r>
              <a:rPr lang="en-US"/>
              <a:t>… Javadoc documentation for all classes</a:t>
            </a:r>
          </a:p>
          <a:p>
            <a:pPr>
              <a:lnSpc>
                <a:spcPct val="80000"/>
              </a:lnSpc>
            </a:pPr>
            <a:r>
              <a:rPr lang="en-US"/>
              <a:t>ODD Management issues </a:t>
            </a:r>
          </a:p>
          <a:p>
            <a:pPr lvl="1">
              <a:lnSpc>
                <a:spcPct val="80000"/>
              </a:lnSpc>
            </a:pPr>
            <a:r>
              <a:rPr lang="en-US"/>
              <a:t>Update the system models in the RAD? </a:t>
            </a:r>
          </a:p>
          <a:p>
            <a:pPr lvl="1">
              <a:lnSpc>
                <a:spcPct val="80000"/>
              </a:lnSpc>
            </a:pPr>
            <a:r>
              <a:rPr lang="en-US"/>
              <a:t>Should the ODD be a separate document? </a:t>
            </a:r>
          </a:p>
          <a:p>
            <a:pPr lvl="1">
              <a:lnSpc>
                <a:spcPct val="80000"/>
              </a:lnSpc>
            </a:pPr>
            <a:r>
              <a:rPr lang="en-US"/>
              <a:t>Who is the target audience for these documents (Customer, developer?)</a:t>
            </a:r>
          </a:p>
          <a:p>
            <a:pPr lvl="1">
              <a:lnSpc>
                <a:spcPct val="80000"/>
              </a:lnSpc>
            </a:pPr>
            <a:r>
              <a:rPr lang="en-US"/>
              <a:t>If time is short:  Focus on the Navigational Map and Javadoc documentation?</a:t>
            </a:r>
          </a:p>
          <a:p>
            <a:pPr>
              <a:lnSpc>
                <a:spcPct val="80000"/>
              </a:lnSpc>
            </a:pPr>
            <a:r>
              <a:rPr lang="en-US"/>
              <a:t>ODD Template:</a:t>
            </a:r>
          </a:p>
          <a:p>
            <a:pPr lvl="1">
              <a:lnSpc>
                <a:spcPct val="80000"/>
              </a:lnSpc>
            </a:pPr>
            <a:r>
              <a:rPr lang="en-US"/>
              <a:t>http://www.oose.org</a:t>
            </a:r>
          </a:p>
          <a:p>
            <a:pPr lvl="2">
              <a:lnSpc>
                <a:spcPct val="8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55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55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55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553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55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en-US"/>
              <a:t>Documenting Object Design: ODD Conventions </a:t>
            </a:r>
          </a:p>
        </p:txBody>
      </p:sp>
      <p:sp>
        <p:nvSpPr>
          <p:cNvPr id="21509" name="Rectangle 5"/>
          <p:cNvSpPr>
            <a:spLocks noGrp="1" noChangeArrowheads="1"/>
          </p:cNvSpPr>
          <p:nvPr>
            <p:ph type="body" idx="1"/>
          </p:nvPr>
        </p:nvSpPr>
        <p:spPr/>
        <p:txBody>
          <a:bodyPr/>
          <a:lstStyle/>
          <a:p>
            <a:r>
              <a:rPr lang="en-US"/>
              <a:t>Each subsystem in a system provides a service (see Chapters on System Design)</a:t>
            </a:r>
          </a:p>
          <a:p>
            <a:pPr lvl="1"/>
            <a:r>
              <a:rPr lang="en-US"/>
              <a:t>Describes the set of operations provided by the subsystem</a:t>
            </a:r>
          </a:p>
          <a:p>
            <a:r>
              <a:rPr lang="en-US"/>
              <a:t>Specifying a service operation  as</a:t>
            </a:r>
          </a:p>
          <a:p>
            <a:pPr lvl="1"/>
            <a:r>
              <a:rPr lang="en-US"/>
              <a:t>Signature: Name of operation, fully typed parameter list and return type</a:t>
            </a:r>
          </a:p>
          <a:p>
            <a:pPr lvl="1"/>
            <a:r>
              <a:rPr lang="en-US"/>
              <a:t>Abstract: Describes the operation </a:t>
            </a:r>
          </a:p>
          <a:p>
            <a:pPr lvl="1"/>
            <a:r>
              <a:rPr lang="en-US"/>
              <a:t>Pre: Precondition for calling the operation</a:t>
            </a:r>
          </a:p>
          <a:p>
            <a:pPr lvl="1"/>
            <a:r>
              <a:rPr lang="en-US"/>
              <a:t>Post: Postcondition describing important state after the execution of the operation </a:t>
            </a:r>
          </a:p>
          <a:p>
            <a:endParaRPr lang="en-US"/>
          </a:p>
          <a:p>
            <a:r>
              <a:rPr lang="en-US"/>
              <a:t>Use JavaDoc for the specification of service operations.</a:t>
            </a:r>
          </a:p>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t>JavaDoc</a:t>
            </a:r>
          </a:p>
        </p:txBody>
      </p:sp>
      <p:sp>
        <p:nvSpPr>
          <p:cNvPr id="53251" name="Rectangle 3"/>
          <p:cNvSpPr>
            <a:spLocks noGrp="1" noChangeArrowheads="1"/>
          </p:cNvSpPr>
          <p:nvPr>
            <p:ph type="body" idx="1"/>
          </p:nvPr>
        </p:nvSpPr>
        <p:spPr>
          <a:noFill/>
          <a:ln/>
        </p:spPr>
        <p:txBody>
          <a:bodyPr/>
          <a:lstStyle/>
          <a:p>
            <a:r>
              <a:rPr lang="en-US"/>
              <a:t>Add documentation comments to the source code.</a:t>
            </a:r>
          </a:p>
          <a:p>
            <a:r>
              <a:rPr lang="en-US"/>
              <a:t>A doc comment consists of characters between </a:t>
            </a:r>
            <a:r>
              <a:rPr lang="en-US" b="1"/>
              <a:t>/**</a:t>
            </a:r>
            <a:r>
              <a:rPr lang="en-US"/>
              <a:t>   and </a:t>
            </a:r>
            <a:r>
              <a:rPr lang="en-US" b="1"/>
              <a:t>*/</a:t>
            </a:r>
            <a:endParaRPr lang="en-US"/>
          </a:p>
          <a:p>
            <a:r>
              <a:rPr lang="en-US"/>
              <a:t>When JavaDoc parses a doc comment, leading * characters on each line are discarded. First, blanks and tabs preceding the initial * characters are also discarded.</a:t>
            </a:r>
          </a:p>
          <a:p>
            <a:r>
              <a:rPr lang="en-US"/>
              <a:t>Doc comments may include HTML tags</a:t>
            </a:r>
          </a:p>
          <a:p>
            <a:r>
              <a:rPr lang="en-US"/>
              <a:t>Example of a doc comment:</a:t>
            </a:r>
          </a:p>
          <a:p>
            <a:pPr lvl="1">
              <a:buFont typeface="Wingdings" charset="2"/>
              <a:buNone/>
            </a:pPr>
            <a:r>
              <a:rPr lang="en-US"/>
              <a:t>/**</a:t>
            </a:r>
          </a:p>
          <a:p>
            <a:pPr lvl="1">
              <a:buFont typeface="Wingdings" charset="2"/>
              <a:buNone/>
            </a:pPr>
            <a:r>
              <a:rPr lang="en-US"/>
              <a:t>* This is a &lt;b&gt; doc &lt;/b&gt; comment</a:t>
            </a:r>
          </a:p>
          <a:p>
            <a:pPr lvl="1">
              <a:buFont typeface="Wingdings" charset="2"/>
              <a:buNone/>
            </a:pPr>
            <a:r>
              <a:rPr lang="en-US"/>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t>More on JavaDoc</a:t>
            </a:r>
          </a:p>
        </p:txBody>
      </p:sp>
      <p:sp>
        <p:nvSpPr>
          <p:cNvPr id="55299" name="Rectangle 3"/>
          <p:cNvSpPr>
            <a:spLocks noGrp="1" noChangeArrowheads="1"/>
          </p:cNvSpPr>
          <p:nvPr>
            <p:ph type="body" idx="1"/>
          </p:nvPr>
        </p:nvSpPr>
        <p:spPr>
          <a:noFill/>
          <a:ln/>
        </p:spPr>
        <p:txBody>
          <a:bodyPr/>
          <a:lstStyle/>
          <a:p>
            <a:r>
              <a:rPr lang="en-US"/>
              <a:t>Doc comments are only recognized when placed immediately before class, interface, constructor, method or field declarations.</a:t>
            </a:r>
          </a:p>
          <a:p>
            <a:r>
              <a:rPr lang="en-US"/>
              <a:t>When you embed HTML tags within a doc comment, you should not use heading tags such as &lt;h1&gt; and &lt;h2&gt;, because JavaDoc creates an entire structured document and these structural tags interfere with the formatting of the generated document.</a:t>
            </a:r>
          </a:p>
          <a:p>
            <a:r>
              <a:rPr lang="en-US"/>
              <a:t>Class and Interface Doc Tags</a:t>
            </a:r>
          </a:p>
          <a:p>
            <a:r>
              <a:rPr lang="en-US"/>
              <a:t>Constructor and Method Doc Tags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p:spPr>
        <p:txBody>
          <a:bodyPr/>
          <a:lstStyle/>
          <a:p>
            <a:r>
              <a:rPr lang="en-US"/>
              <a:t>Class and Interface Doc Tags</a:t>
            </a:r>
          </a:p>
        </p:txBody>
      </p:sp>
      <p:sp>
        <p:nvSpPr>
          <p:cNvPr id="56323" name="Rectangle 3"/>
          <p:cNvSpPr>
            <a:spLocks noGrp="1" noChangeArrowheads="1"/>
          </p:cNvSpPr>
          <p:nvPr>
            <p:ph type="body" idx="1"/>
          </p:nvPr>
        </p:nvSpPr>
        <p:spPr>
          <a:xfrm>
            <a:off x="388938" y="1023938"/>
            <a:ext cx="8255000" cy="5351462"/>
          </a:xfrm>
          <a:noFill/>
          <a:ln/>
        </p:spPr>
        <p:txBody>
          <a:bodyPr/>
          <a:lstStyle/>
          <a:p>
            <a:pPr>
              <a:buFont typeface="Symbol" charset="2"/>
              <a:buNone/>
            </a:pPr>
            <a:r>
              <a:rPr lang="en-US"/>
              <a:t>@author name-text</a:t>
            </a:r>
          </a:p>
          <a:p>
            <a:pPr lvl="1"/>
            <a:r>
              <a:rPr lang="en-US"/>
              <a:t>Creates an “Author” entry. </a:t>
            </a:r>
          </a:p>
          <a:p>
            <a:pPr>
              <a:buFont typeface="Symbol" charset="2"/>
              <a:buNone/>
            </a:pPr>
            <a:r>
              <a:rPr lang="en-US"/>
              <a:t>@version version-text</a:t>
            </a:r>
          </a:p>
          <a:p>
            <a:pPr lvl="1"/>
            <a:r>
              <a:rPr lang="en-US"/>
              <a:t>Creates a “Version” entry.</a:t>
            </a:r>
          </a:p>
          <a:p>
            <a:pPr>
              <a:buFont typeface="Symbol" charset="2"/>
              <a:buNone/>
            </a:pPr>
            <a:r>
              <a:rPr lang="en-US"/>
              <a:t>@see classname</a:t>
            </a:r>
          </a:p>
          <a:p>
            <a:pPr lvl="1"/>
            <a:r>
              <a:rPr lang="en-US"/>
              <a:t>Creates a hyperlink “See Also </a:t>
            </a:r>
            <a:r>
              <a:rPr lang="en-US" u="sng"/>
              <a:t>classname</a:t>
            </a:r>
            <a:r>
              <a:rPr lang="en-US"/>
              <a:t>”</a:t>
            </a:r>
          </a:p>
          <a:p>
            <a:pPr>
              <a:buFont typeface="Symbol" charset="2"/>
              <a:buNone/>
            </a:pPr>
            <a:r>
              <a:rPr lang="en-US"/>
              <a:t>@since since-text</a:t>
            </a:r>
          </a:p>
          <a:p>
            <a:pPr lvl="1"/>
            <a:r>
              <a:rPr lang="en-US"/>
              <a:t>Adds a “Since” entry. Usually  used to specify that a feature or change exists since the release number of the software specified in the “since-text”</a:t>
            </a:r>
          </a:p>
          <a:p>
            <a:pPr>
              <a:buFont typeface="Symbol" charset="2"/>
              <a:buNone/>
            </a:pPr>
            <a:r>
              <a:rPr lang="en-US"/>
              <a:t>@deprecated deprecated-text</a:t>
            </a:r>
          </a:p>
          <a:p>
            <a:pPr lvl="1"/>
            <a:r>
              <a:rPr lang="en-US"/>
              <a:t>Adds a comment that this method can no longer be used. Convention is to describe method that serves as replacement</a:t>
            </a:r>
          </a:p>
          <a:p>
            <a:pPr lvl="1"/>
            <a:r>
              <a:rPr lang="en-US"/>
              <a:t>Example: @deprecated  Replaced by setBounds(int, int, int, int).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t>Constructor and Method Doc Tags</a:t>
            </a:r>
          </a:p>
        </p:txBody>
      </p:sp>
      <p:sp>
        <p:nvSpPr>
          <p:cNvPr id="57347" name="Rectangle 3"/>
          <p:cNvSpPr>
            <a:spLocks noGrp="1" noChangeArrowheads="1"/>
          </p:cNvSpPr>
          <p:nvPr>
            <p:ph type="body" idx="1"/>
          </p:nvPr>
        </p:nvSpPr>
        <p:spPr>
          <a:xfrm>
            <a:off x="304800" y="1041400"/>
            <a:ext cx="8255000" cy="4921250"/>
          </a:xfrm>
          <a:noFill/>
          <a:ln/>
        </p:spPr>
        <p:txBody>
          <a:bodyPr/>
          <a:lstStyle/>
          <a:p>
            <a:r>
              <a:rPr lang="en-US"/>
              <a:t>Can contain @see tag, @since tag, @deprecated as well as:</a:t>
            </a:r>
            <a:br>
              <a:rPr lang="en-US"/>
            </a:br>
            <a:r>
              <a:rPr lang="en-US"/>
              <a:t> </a:t>
            </a:r>
          </a:p>
          <a:p>
            <a:pPr>
              <a:buFont typeface="Symbol" charset="2"/>
              <a:buNone/>
            </a:pPr>
            <a:r>
              <a:rPr lang="en-US"/>
              <a:t>@param parameter-name description </a:t>
            </a:r>
          </a:p>
          <a:p>
            <a:pPr lvl="1">
              <a:buFont typeface="Wingdings" charset="2"/>
              <a:buNone/>
            </a:pPr>
            <a:r>
              <a:rPr lang="en-US"/>
              <a:t>Adds a parameter to the "Parameters" section. The description may be continued on the next line. </a:t>
            </a:r>
          </a:p>
          <a:p>
            <a:pPr>
              <a:buFont typeface="Symbol" charset="2"/>
              <a:buNone/>
            </a:pPr>
            <a:r>
              <a:rPr lang="en-US"/>
              <a:t>@return description </a:t>
            </a:r>
          </a:p>
          <a:p>
            <a:pPr lvl="1">
              <a:buFont typeface="Wingdings" charset="2"/>
              <a:buNone/>
            </a:pPr>
            <a:r>
              <a:rPr lang="en-US"/>
              <a:t>Adds a "Returns" section, which contains the description of the return value. </a:t>
            </a:r>
          </a:p>
          <a:p>
            <a:pPr>
              <a:buFont typeface="Symbol" charset="2"/>
              <a:buNone/>
            </a:pPr>
            <a:r>
              <a:rPr lang="en-US"/>
              <a:t>@exception fully-qualified-class-name description </a:t>
            </a:r>
          </a:p>
          <a:p>
            <a:pPr lvl="1">
              <a:buFont typeface="Wingdings" charset="2"/>
              <a:buNone/>
            </a:pPr>
            <a:r>
              <a:rPr lang="en-US"/>
              <a:t>Adds a "Throws" section, which contains the name of the exception that may be thrown by the method. The exception is linked to its class documentation. </a:t>
            </a:r>
          </a:p>
          <a:p>
            <a:pPr>
              <a:buFont typeface="Symbol" charset="2"/>
              <a:buNone/>
            </a:pPr>
            <a:r>
              <a:rPr lang="en-US"/>
              <a:t>@see classname </a:t>
            </a:r>
          </a:p>
          <a:p>
            <a:pPr lvl="1">
              <a:buFont typeface="Wingdings" charset="2"/>
              <a:buNone/>
            </a:pPr>
            <a:r>
              <a:rPr lang="en-US"/>
              <a:t>Adds a hyperlink "See Also" entry to the method.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a:lstStyle/>
          <a:p>
            <a:r>
              <a:rPr lang="en-US"/>
              <a:t>Example of a Class Doc Comment</a:t>
            </a:r>
          </a:p>
        </p:txBody>
      </p:sp>
      <p:sp>
        <p:nvSpPr>
          <p:cNvPr id="58371" name="Rectangle 3"/>
          <p:cNvSpPr>
            <a:spLocks noGrp="1" noChangeArrowheads="1"/>
          </p:cNvSpPr>
          <p:nvPr>
            <p:ph type="body" idx="1"/>
          </p:nvPr>
        </p:nvSpPr>
        <p:spPr>
          <a:xfrm>
            <a:off x="373063" y="939800"/>
            <a:ext cx="8255000" cy="5519738"/>
          </a:xfrm>
          <a:noFill/>
          <a:ln/>
        </p:spPr>
        <p:txBody>
          <a:bodyPr/>
          <a:lstStyle/>
          <a:p>
            <a:pPr>
              <a:buFont typeface="Symbol" charset="2"/>
              <a:buNone/>
            </a:pPr>
            <a:r>
              <a:rPr lang="en-US" sz="2000"/>
              <a:t>/**</a:t>
            </a:r>
          </a:p>
          <a:p>
            <a:pPr>
              <a:buFont typeface="Symbol" charset="2"/>
              <a:buNone/>
            </a:pPr>
            <a:r>
              <a:rPr lang="en-US" sz="2000"/>
              <a:t>               * A class representing a window on the screen.</a:t>
            </a:r>
          </a:p>
          <a:p>
            <a:pPr>
              <a:buFont typeface="Symbol" charset="2"/>
              <a:buNone/>
            </a:pPr>
            <a:r>
              <a:rPr lang="en-US" sz="2000"/>
              <a:t>               * For example:</a:t>
            </a:r>
          </a:p>
          <a:p>
            <a:pPr>
              <a:buFont typeface="Symbol" charset="2"/>
              <a:buNone/>
            </a:pPr>
            <a:r>
              <a:rPr lang="en-US" sz="2000"/>
              <a:t>               * &lt;pre&gt;</a:t>
            </a:r>
          </a:p>
          <a:p>
            <a:pPr>
              <a:buFont typeface="Symbol" charset="2"/>
              <a:buNone/>
            </a:pPr>
            <a:r>
              <a:rPr lang="en-US" sz="2000"/>
              <a:t>               *    Window win = new Window(parent);</a:t>
            </a:r>
          </a:p>
          <a:p>
            <a:pPr>
              <a:buFont typeface="Symbol" charset="2"/>
              <a:buNone/>
            </a:pPr>
            <a:r>
              <a:rPr lang="en-US" sz="2000"/>
              <a:t>               *    win.show();</a:t>
            </a:r>
          </a:p>
          <a:p>
            <a:pPr>
              <a:buFont typeface="Symbol" charset="2"/>
              <a:buNone/>
            </a:pPr>
            <a:r>
              <a:rPr lang="en-US" sz="2000"/>
              <a:t>               * &lt;/pre&gt;</a:t>
            </a:r>
          </a:p>
          <a:p>
            <a:pPr>
              <a:buFont typeface="Symbol" charset="2"/>
              <a:buNone/>
            </a:pPr>
            <a:r>
              <a:rPr lang="en-US" sz="2000"/>
              <a:t>               *</a:t>
            </a:r>
          </a:p>
          <a:p>
            <a:pPr>
              <a:buFont typeface="Symbol" charset="2"/>
              <a:buNone/>
            </a:pPr>
            <a:r>
              <a:rPr lang="en-US" sz="2000"/>
              <a:t>               * @author  Sami Shaio</a:t>
            </a:r>
          </a:p>
          <a:p>
            <a:pPr>
              <a:buFont typeface="Symbol" charset="2"/>
              <a:buNone/>
            </a:pPr>
            <a:r>
              <a:rPr lang="en-US" sz="2000"/>
              <a:t>               * @version %I%, %G%</a:t>
            </a:r>
          </a:p>
          <a:p>
            <a:pPr>
              <a:buFont typeface="Symbol" charset="2"/>
              <a:buNone/>
            </a:pPr>
            <a:r>
              <a:rPr lang="en-US" sz="2000"/>
              <a:t>               * @see     java.awt.BaseWindow</a:t>
            </a:r>
          </a:p>
          <a:p>
            <a:pPr>
              <a:buFont typeface="Symbol" charset="2"/>
              <a:buNone/>
            </a:pPr>
            <a:r>
              <a:rPr lang="en-US" sz="2000"/>
              <a:t>               * @see     java.awt.Button</a:t>
            </a:r>
          </a:p>
          <a:p>
            <a:pPr>
              <a:buFont typeface="Symbol" charset="2"/>
              <a:buNone/>
            </a:pPr>
            <a:r>
              <a:rPr lang="en-US" sz="2000"/>
              <a:t>               */</a:t>
            </a:r>
          </a:p>
          <a:p>
            <a:pPr>
              <a:buFont typeface="Symbol" charset="2"/>
              <a:buNone/>
            </a:pPr>
            <a:r>
              <a:rPr lang="en-US" sz="2000"/>
              <a:t>              class Window extends BaseWindow {</a:t>
            </a:r>
          </a:p>
          <a:p>
            <a:pPr>
              <a:buFont typeface="Symbol" charset="2"/>
              <a:buNone/>
            </a:pPr>
            <a:r>
              <a:rPr lang="en-US" sz="2000"/>
              <a:t>                 ...</a:t>
            </a:r>
          </a:p>
          <a:p>
            <a:pPr>
              <a:buFont typeface="Symbol" charset="2"/>
              <a:buNone/>
            </a:pPr>
            <a:r>
              <a:rPr lang="en-US" sz="2000"/>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Examples of Object Design Activities </a:t>
            </a:r>
          </a:p>
        </p:txBody>
      </p:sp>
      <p:sp>
        <p:nvSpPr>
          <p:cNvPr id="11267" name="Rectangle 3"/>
          <p:cNvSpPr>
            <a:spLocks noGrp="1" noChangeArrowheads="1"/>
          </p:cNvSpPr>
          <p:nvPr>
            <p:ph type="body" idx="1"/>
          </p:nvPr>
        </p:nvSpPr>
        <p:spPr>
          <a:xfrm>
            <a:off x="381000" y="1212850"/>
            <a:ext cx="8255000" cy="4800600"/>
          </a:xfrm>
          <a:noFill/>
          <a:ln/>
        </p:spPr>
        <p:txBody>
          <a:bodyPr/>
          <a:lstStyle/>
          <a:p>
            <a:r>
              <a:rPr lang="en-US" dirty="0"/>
              <a:t>Identification of existing components</a:t>
            </a:r>
          </a:p>
          <a:p>
            <a:r>
              <a:rPr lang="en-US" dirty="0"/>
              <a:t>Full definition of  associations</a:t>
            </a:r>
          </a:p>
          <a:p>
            <a:r>
              <a:rPr lang="en-US" dirty="0"/>
              <a:t>Full definition of  classes (System Design =&gt; Service, Object Design =&gt; API)</a:t>
            </a:r>
          </a:p>
          <a:p>
            <a:r>
              <a:rPr lang="en-US" dirty="0"/>
              <a:t>Specifying the contract for each component</a:t>
            </a:r>
          </a:p>
          <a:p>
            <a:r>
              <a:rPr lang="en-US" dirty="0"/>
              <a:t>Choosing algorithms and data structures</a:t>
            </a:r>
          </a:p>
          <a:p>
            <a:r>
              <a:rPr lang="en-US" dirty="0"/>
              <a:t>Identifying possibilities of reuse</a:t>
            </a:r>
          </a:p>
          <a:p>
            <a:r>
              <a:rPr lang="en-US" dirty="0"/>
              <a:t>Detection of solution-domain classes </a:t>
            </a:r>
          </a:p>
          <a:p>
            <a:r>
              <a:rPr lang="en-US" dirty="0"/>
              <a:t>Optimization   </a:t>
            </a:r>
          </a:p>
          <a:p>
            <a:r>
              <a:rPr lang="en-US" dirty="0"/>
              <a:t>Increase of inheritance</a:t>
            </a:r>
          </a:p>
          <a:p>
            <a:r>
              <a:rPr lang="en-US" dirty="0"/>
              <a:t>Decision on control</a:t>
            </a:r>
          </a:p>
          <a:p>
            <a:r>
              <a:rPr lang="en-US" dirty="0"/>
              <a:t>Packaging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2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2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2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t>Example of a Method Doc Comment</a:t>
            </a:r>
          </a:p>
        </p:txBody>
      </p:sp>
      <p:sp>
        <p:nvSpPr>
          <p:cNvPr id="59395" name="Rectangle 3"/>
          <p:cNvSpPr>
            <a:spLocks noGrp="1" noChangeArrowheads="1"/>
          </p:cNvSpPr>
          <p:nvPr>
            <p:ph type="body" idx="1"/>
          </p:nvPr>
        </p:nvSpPr>
        <p:spPr>
          <a:xfrm>
            <a:off x="355600" y="1108075"/>
            <a:ext cx="8255000" cy="4921250"/>
          </a:xfrm>
          <a:noFill/>
          <a:ln/>
        </p:spPr>
        <p:txBody>
          <a:bodyPr/>
          <a:lstStyle/>
          <a:p>
            <a:pPr>
              <a:buFont typeface="Symbol" charset="2"/>
              <a:buNone/>
            </a:pPr>
            <a:r>
              <a:rPr lang="en-US" sz="2000"/>
              <a:t>/**</a:t>
            </a:r>
          </a:p>
          <a:p>
            <a:pPr>
              <a:buFont typeface="Symbol" charset="2"/>
              <a:buNone/>
            </a:pPr>
            <a:r>
              <a:rPr lang="en-US" sz="2000"/>
              <a:t>                   * Returns the character at the specified index. An index </a:t>
            </a:r>
          </a:p>
          <a:p>
            <a:pPr>
              <a:buFont typeface="Symbol" charset="2"/>
              <a:buNone/>
            </a:pPr>
            <a:r>
              <a:rPr lang="en-US" sz="2000"/>
              <a:t>                   * ranges from &lt;code&gt;0&lt;/code&gt; to &lt;code&gt;length() - 1&lt;/code&gt;.</a:t>
            </a:r>
          </a:p>
          <a:p>
            <a:pPr>
              <a:buFont typeface="Symbol" charset="2"/>
              <a:buNone/>
            </a:pPr>
            <a:r>
              <a:rPr lang="en-US" sz="2000"/>
              <a:t>                   *</a:t>
            </a:r>
          </a:p>
          <a:p>
            <a:pPr>
              <a:buFont typeface="Symbol" charset="2"/>
              <a:buNone/>
            </a:pPr>
            <a:r>
              <a:rPr lang="en-US" sz="2000"/>
              <a:t>                   * @param     index  the index of the desired character.</a:t>
            </a:r>
          </a:p>
          <a:p>
            <a:pPr>
              <a:buFont typeface="Symbol" charset="2"/>
              <a:buNone/>
            </a:pPr>
            <a:r>
              <a:rPr lang="en-US" sz="2000"/>
              <a:t>                   * @return    the desired character.</a:t>
            </a:r>
          </a:p>
          <a:p>
            <a:pPr>
              <a:buFont typeface="Symbol" charset="2"/>
              <a:buNone/>
            </a:pPr>
            <a:r>
              <a:rPr lang="en-US" sz="2000"/>
              <a:t>                   * @exception StringIndexOutOfRangeException </a:t>
            </a:r>
          </a:p>
          <a:p>
            <a:pPr>
              <a:buFont typeface="Symbol" charset="2"/>
              <a:buNone/>
            </a:pPr>
            <a:r>
              <a:rPr lang="en-US" sz="2000"/>
              <a:t>                   *              if the index is not in the range &lt;code&gt;0&lt;/code&gt; </a:t>
            </a:r>
          </a:p>
          <a:p>
            <a:pPr>
              <a:buFont typeface="Symbol" charset="2"/>
              <a:buNone/>
            </a:pPr>
            <a:r>
              <a:rPr lang="en-US" sz="2000"/>
              <a:t>                   *              to &lt;code&gt;length()-1&lt;/code&gt;.</a:t>
            </a:r>
          </a:p>
          <a:p>
            <a:pPr>
              <a:buFont typeface="Symbol" charset="2"/>
              <a:buNone/>
            </a:pPr>
            <a:r>
              <a:rPr lang="en-US" sz="2000"/>
              <a:t>                   * @see       java.lang.Character#charValue()</a:t>
            </a:r>
          </a:p>
          <a:p>
            <a:pPr>
              <a:buFont typeface="Symbol" charset="2"/>
              <a:buNone/>
            </a:pPr>
            <a:r>
              <a:rPr lang="en-US" sz="2000"/>
              <a:t>                   */</a:t>
            </a:r>
          </a:p>
          <a:p>
            <a:pPr>
              <a:buFont typeface="Symbol" charset="2"/>
              <a:buNone/>
            </a:pPr>
            <a:r>
              <a:rPr lang="en-US" sz="2000"/>
              <a:t>                  public char charAt(int index) {</a:t>
            </a:r>
          </a:p>
          <a:p>
            <a:pPr>
              <a:buFont typeface="Symbol" charset="2"/>
              <a:buNone/>
            </a:pPr>
            <a:r>
              <a:rPr lang="en-US" sz="2000"/>
              <a:t>                     ...</a:t>
            </a:r>
          </a:p>
          <a:p>
            <a:pPr>
              <a:buFont typeface="Symbol" charset="2"/>
              <a:buNone/>
            </a:pPr>
            <a:r>
              <a:rPr lang="en-US" sz="2000"/>
              <a: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a:t>Example of a Field Doc Comment</a:t>
            </a:r>
          </a:p>
        </p:txBody>
      </p:sp>
      <p:sp>
        <p:nvSpPr>
          <p:cNvPr id="60419" name="Rectangle 3"/>
          <p:cNvSpPr>
            <a:spLocks noGrp="1" noChangeArrowheads="1"/>
          </p:cNvSpPr>
          <p:nvPr>
            <p:ph type="body" idx="1"/>
          </p:nvPr>
        </p:nvSpPr>
        <p:spPr>
          <a:noFill/>
          <a:ln/>
        </p:spPr>
        <p:txBody>
          <a:bodyPr/>
          <a:lstStyle/>
          <a:p>
            <a:r>
              <a:rPr lang="en-US"/>
              <a:t>A field comment can contain only the @see, @since and @deprecated tags</a:t>
            </a:r>
          </a:p>
          <a:p>
            <a:pPr>
              <a:buFont typeface="Symbol" charset="2"/>
              <a:buNone/>
            </a:pPr>
            <a:endParaRPr lang="en-US"/>
          </a:p>
          <a:p>
            <a:pPr>
              <a:buFont typeface="Symbol" charset="2"/>
              <a:buNone/>
            </a:pPr>
            <a:r>
              <a:rPr lang="en-US" sz="2000"/>
              <a:t>                  /**</a:t>
            </a:r>
          </a:p>
          <a:p>
            <a:pPr>
              <a:buFont typeface="Symbol" charset="2"/>
              <a:buNone/>
            </a:pPr>
            <a:r>
              <a:rPr lang="en-US" sz="2000"/>
              <a:t>                   * The X-coordinate of the window.</a:t>
            </a:r>
          </a:p>
          <a:p>
            <a:pPr>
              <a:buFont typeface="Symbol" charset="2"/>
              <a:buNone/>
            </a:pPr>
            <a:r>
              <a:rPr lang="en-US" sz="2000"/>
              <a:t>                   *</a:t>
            </a:r>
          </a:p>
          <a:p>
            <a:pPr>
              <a:buFont typeface="Symbol" charset="2"/>
              <a:buNone/>
            </a:pPr>
            <a:r>
              <a:rPr lang="en-US" sz="2000"/>
              <a:t>                   * @see window#1</a:t>
            </a:r>
          </a:p>
          <a:p>
            <a:pPr>
              <a:buFont typeface="Symbol" charset="2"/>
              <a:buNone/>
            </a:pPr>
            <a:r>
              <a:rPr lang="en-US" sz="2000"/>
              <a:t>                   */</a:t>
            </a:r>
          </a:p>
          <a:p>
            <a:pPr>
              <a:buFont typeface="Symbol" charset="2"/>
              <a:buNone/>
            </a:pPr>
            <a:r>
              <a:rPr lang="en-US" sz="2000"/>
              <a:t>                  int x = 1263732;</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t>Example: Specifying a Service in Java</a:t>
            </a:r>
          </a:p>
        </p:txBody>
      </p:sp>
      <p:sp>
        <p:nvSpPr>
          <p:cNvPr id="22531" name="Rectangle 3"/>
          <p:cNvSpPr>
            <a:spLocks noGrp="1" noChangeArrowheads="1"/>
          </p:cNvSpPr>
          <p:nvPr>
            <p:ph type="body" idx="1"/>
          </p:nvPr>
        </p:nvSpPr>
        <p:spPr>
          <a:noFill/>
          <a:ln/>
        </p:spPr>
        <p:txBody>
          <a:bodyPr/>
          <a:lstStyle/>
          <a:p>
            <a:pPr>
              <a:buFont typeface="Symbol" charset="2"/>
              <a:buNone/>
            </a:pPr>
            <a:r>
              <a:rPr lang="en-US" sz="2000" b="1"/>
              <a:t>/** </a:t>
            </a:r>
            <a:r>
              <a:rPr lang="en-US" sz="2000" b="1" i="1"/>
              <a:t>Office is a physical structure in a building. It is possible to create an instance of a office; add an occupant; get the name and the number of occupants */</a:t>
            </a:r>
            <a:endParaRPr lang="en-US"/>
          </a:p>
          <a:p>
            <a:pPr>
              <a:buFont typeface="Symbol" charset="2"/>
              <a:buNone/>
            </a:pPr>
            <a:r>
              <a:rPr lang="en-US"/>
              <a:t>public class Office {</a:t>
            </a:r>
          </a:p>
          <a:p>
            <a:pPr lvl="2">
              <a:buFont typeface="Wingdings" charset="2"/>
              <a:buNone/>
            </a:pPr>
            <a:r>
              <a:rPr lang="en-US"/>
              <a:t>/** Adds an occupant to the office */</a:t>
            </a:r>
          </a:p>
          <a:p>
            <a:pPr lvl="2">
              <a:buFont typeface="Wingdings" charset="2"/>
              <a:buNone/>
            </a:pPr>
            <a:r>
              <a:rPr lang="en-US"/>
              <a:t>* @param  NAME  name is a nonempty string </a:t>
            </a:r>
            <a:r>
              <a:rPr lang="en-US" i="1"/>
              <a:t>*/</a:t>
            </a:r>
          </a:p>
          <a:p>
            <a:pPr lvl="2">
              <a:buFont typeface="Wingdings" charset="2"/>
              <a:buNone/>
            </a:pPr>
            <a:r>
              <a:rPr lang="en-US"/>
              <a:t>public void AddOccupant(string name); </a:t>
            </a:r>
          </a:p>
          <a:p>
            <a:pPr lvl="2">
              <a:buFont typeface="Wingdings" charset="2"/>
              <a:buNone/>
            </a:pPr>
            <a:endParaRPr lang="en-US"/>
          </a:p>
          <a:p>
            <a:pPr lvl="2">
              <a:buFont typeface="Wingdings" charset="2"/>
              <a:buNone/>
            </a:pPr>
            <a:r>
              <a:rPr lang="en-US"/>
              <a:t>/** @Return Returns the name of the office. Requires, that Office has been initialized with a name */</a:t>
            </a:r>
          </a:p>
          <a:p>
            <a:pPr lvl="2">
              <a:buFont typeface="Wingdings" charset="2"/>
              <a:buNone/>
            </a:pPr>
            <a:r>
              <a:rPr lang="en-US"/>
              <a:t>public string GetName();</a:t>
            </a:r>
          </a:p>
          <a:p>
            <a:pPr lvl="1">
              <a:buFont typeface="Wingdings" charset="2"/>
              <a:buNone/>
            </a:pPr>
            <a:r>
              <a:rPr lang="en-US"/>
              <a:t>....</a:t>
            </a:r>
          </a:p>
          <a:p>
            <a:pPr>
              <a:buFont typeface="Symbol" charset="2"/>
              <a:buNone/>
            </a:pPr>
            <a:r>
              <a:rPr lang="en-US"/>
              <a: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t>Package it all up</a:t>
            </a:r>
          </a:p>
        </p:txBody>
      </p:sp>
      <p:sp>
        <p:nvSpPr>
          <p:cNvPr id="46083" name="Rectangle 3"/>
          <p:cNvSpPr>
            <a:spLocks noGrp="1" noChangeArrowheads="1"/>
          </p:cNvSpPr>
          <p:nvPr>
            <p:ph type="body" idx="1"/>
          </p:nvPr>
        </p:nvSpPr>
        <p:spPr>
          <a:xfrm>
            <a:off x="342900" y="1073150"/>
            <a:ext cx="8255000" cy="4800600"/>
          </a:xfrm>
          <a:noFill/>
          <a:ln/>
        </p:spPr>
        <p:txBody>
          <a:bodyPr/>
          <a:lstStyle/>
          <a:p>
            <a:r>
              <a:rPr lang="en-US"/>
              <a:t>Pack up design into discrete physical units that can be edited, compiled, linked, reused</a:t>
            </a:r>
          </a:p>
          <a:p>
            <a:r>
              <a:rPr lang="en-US"/>
              <a:t>Construct physical modules</a:t>
            </a:r>
          </a:p>
          <a:p>
            <a:pPr lvl="1"/>
            <a:r>
              <a:rPr lang="en-US"/>
              <a:t>Ideally use one package for each subsystem </a:t>
            </a:r>
          </a:p>
          <a:p>
            <a:pPr lvl="1"/>
            <a:r>
              <a:rPr lang="en-US"/>
              <a:t>System decomposition might not be good for implementation.</a:t>
            </a:r>
          </a:p>
          <a:p>
            <a:r>
              <a:rPr lang="en-US"/>
              <a:t>Two design principles for packaging</a:t>
            </a:r>
          </a:p>
          <a:p>
            <a:pPr lvl="1"/>
            <a:r>
              <a:rPr lang="en-US" u="sng"/>
              <a:t>Minimize coupling: </a:t>
            </a:r>
            <a:endParaRPr lang="en-US"/>
          </a:p>
          <a:p>
            <a:pPr lvl="2"/>
            <a:r>
              <a:rPr lang="en-US"/>
              <a:t>Classes in client-supplier relationships are usually loosely coupled</a:t>
            </a:r>
          </a:p>
          <a:p>
            <a:pPr lvl="2"/>
            <a:r>
              <a:rPr lang="en-US"/>
              <a:t>Large number of parameters in some methods mean strong coupling (&gt; 4-5)</a:t>
            </a:r>
          </a:p>
          <a:p>
            <a:pPr lvl="2"/>
            <a:r>
              <a:rPr lang="en-US"/>
              <a:t>Avoid global data</a:t>
            </a:r>
          </a:p>
          <a:p>
            <a:pPr lvl="1"/>
            <a:r>
              <a:rPr lang="en-US" u="sng"/>
              <a:t>Maximize cohesion:</a:t>
            </a:r>
            <a:endParaRPr lang="en-US"/>
          </a:p>
          <a:p>
            <a:pPr lvl="2"/>
            <a:r>
              <a:rPr lang="en-US"/>
              <a:t>Classes closely connected by associations =&gt; same package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t>Packaging Heuristics</a:t>
            </a:r>
          </a:p>
        </p:txBody>
      </p:sp>
      <p:sp>
        <p:nvSpPr>
          <p:cNvPr id="47107" name="Rectangle 3"/>
          <p:cNvSpPr>
            <a:spLocks noGrp="1" noChangeArrowheads="1"/>
          </p:cNvSpPr>
          <p:nvPr>
            <p:ph type="body" idx="1"/>
          </p:nvPr>
        </p:nvSpPr>
        <p:spPr>
          <a:noFill/>
          <a:ln/>
        </p:spPr>
        <p:txBody>
          <a:bodyPr/>
          <a:lstStyle/>
          <a:p>
            <a:r>
              <a:rPr lang="en-US"/>
              <a:t>Each  subsystem service is made available by one or more   interface objects within the package</a:t>
            </a:r>
            <a:endParaRPr lang="en-US" i="1"/>
          </a:p>
          <a:p>
            <a:r>
              <a:rPr lang="en-US"/>
              <a:t>Start with one interface object for each subsystem service</a:t>
            </a:r>
          </a:p>
          <a:p>
            <a:pPr lvl="1"/>
            <a:r>
              <a:rPr lang="en-US"/>
              <a:t>Try to limit the number of interface operations (7+-2)</a:t>
            </a:r>
          </a:p>
          <a:p>
            <a:r>
              <a:rPr lang="en-US"/>
              <a:t>If the subsystem service has too many operations, reconsider the number of interface objects</a:t>
            </a:r>
          </a:p>
          <a:p>
            <a:r>
              <a:rPr lang="en-US"/>
              <a:t>If you have too many interface objects, reconsider the number of subsystems</a:t>
            </a:r>
          </a:p>
          <a:p>
            <a:r>
              <a:rPr lang="en-US"/>
              <a:t>Difference between interface objects and Java interfaces</a:t>
            </a:r>
          </a:p>
          <a:p>
            <a:pPr lvl="1"/>
            <a:r>
              <a:rPr lang="en-US" i="1"/>
              <a:t>Interface object :</a:t>
            </a:r>
            <a:r>
              <a:rPr lang="en-US" u="sng"/>
              <a:t> </a:t>
            </a:r>
            <a:r>
              <a:rPr lang="en-US"/>
              <a:t>Used during requirements analysis, system design and object design. Denotes a service or API</a:t>
            </a:r>
          </a:p>
          <a:p>
            <a:pPr lvl="1"/>
            <a:r>
              <a:rPr lang="en-US" i="1"/>
              <a:t>Java interface:</a:t>
            </a:r>
            <a:r>
              <a:rPr lang="en-US"/>
              <a:t> Used during implementation in Java (A Java interface may or may not implement an interface object)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Summary</a:t>
            </a:r>
          </a:p>
        </p:txBody>
      </p:sp>
      <p:sp>
        <p:nvSpPr>
          <p:cNvPr id="92163" name="Rectangle 3"/>
          <p:cNvSpPr>
            <a:spLocks noGrp="1" noChangeArrowheads="1"/>
          </p:cNvSpPr>
          <p:nvPr>
            <p:ph type="body" idx="1"/>
          </p:nvPr>
        </p:nvSpPr>
        <p:spPr>
          <a:xfrm>
            <a:off x="355600" y="1073150"/>
            <a:ext cx="8255000" cy="4921250"/>
          </a:xfrm>
        </p:spPr>
        <p:txBody>
          <a:bodyPr/>
          <a:lstStyle/>
          <a:p>
            <a:pPr marL="457200" indent="-457200"/>
            <a:r>
              <a:rPr lang="en-US"/>
              <a:t>Object design closes the gap between the requirements and the machine.</a:t>
            </a:r>
          </a:p>
          <a:p>
            <a:pPr marL="457200" indent="-457200"/>
            <a:r>
              <a:rPr lang="en-US"/>
              <a:t>Object design is the process of adding details to the requirements analysis and making implementation decisions</a:t>
            </a:r>
          </a:p>
          <a:p>
            <a:pPr marL="457200" indent="-457200"/>
            <a:r>
              <a:rPr lang="en-US"/>
              <a:t>Object design activities include:</a:t>
            </a:r>
          </a:p>
          <a:p>
            <a:pPr marL="838200" lvl="1" indent="-381000">
              <a:buFont typeface="Wingdings" charset="2"/>
              <a:buChar char="ü"/>
            </a:pPr>
            <a:r>
              <a:rPr lang="en-US"/>
              <a:t>Identification of Reuse </a:t>
            </a:r>
          </a:p>
          <a:p>
            <a:pPr marL="838200" lvl="1" indent="-381000">
              <a:buFont typeface="Wingdings" charset="2"/>
              <a:buChar char="ü"/>
            </a:pPr>
            <a:r>
              <a:rPr lang="en-US"/>
              <a:t>Identification of Inheritance and Delegation opportunities</a:t>
            </a:r>
          </a:p>
          <a:p>
            <a:pPr marL="838200" lvl="1" indent="-381000">
              <a:buFont typeface="Wingdings" charset="2"/>
              <a:buChar char="ü"/>
            </a:pPr>
            <a:r>
              <a:rPr lang="en-US"/>
              <a:t>Component selection</a:t>
            </a:r>
          </a:p>
          <a:p>
            <a:pPr marL="838200" lvl="1" indent="-381000"/>
            <a:r>
              <a:rPr lang="en-US"/>
              <a:t>Interface specification (next lecture)</a:t>
            </a:r>
          </a:p>
          <a:p>
            <a:pPr marL="838200" lvl="1" indent="-381000"/>
            <a:r>
              <a:rPr lang="en-US"/>
              <a:t>Object model restructuring </a:t>
            </a:r>
          </a:p>
          <a:p>
            <a:pPr marL="838200" lvl="1" indent="-381000"/>
            <a:r>
              <a:rPr lang="en-US"/>
              <a:t>Object model optimization</a:t>
            </a:r>
          </a:p>
          <a:p>
            <a:pPr marL="457200" indent="-457200"/>
            <a:r>
              <a:rPr lang="en-US"/>
              <a:t>Object design is documented in the Object Design Document, which can be automatically generated from a specification  using tools such as JavaDoc.</a:t>
            </a:r>
          </a:p>
        </p:txBody>
      </p:sp>
      <p:grpSp>
        <p:nvGrpSpPr>
          <p:cNvPr id="92167" name="Group 7"/>
          <p:cNvGrpSpPr>
            <a:grpSpLocks/>
          </p:cNvGrpSpPr>
          <p:nvPr/>
        </p:nvGrpSpPr>
        <p:grpSpPr bwMode="auto">
          <a:xfrm>
            <a:off x="4445000" y="4540250"/>
            <a:ext cx="4365625" cy="703263"/>
            <a:chOff x="2800" y="2972"/>
            <a:chExt cx="2750" cy="443"/>
          </a:xfrm>
        </p:grpSpPr>
        <p:sp>
          <p:nvSpPr>
            <p:cNvPr id="92164" name="AutoShape 4"/>
            <p:cNvSpPr>
              <a:spLocks/>
            </p:cNvSpPr>
            <p:nvPr/>
          </p:nvSpPr>
          <p:spPr bwMode="auto">
            <a:xfrm>
              <a:off x="2800" y="2972"/>
              <a:ext cx="142" cy="443"/>
            </a:xfrm>
            <a:prstGeom prst="rightBrace">
              <a:avLst>
                <a:gd name="adj1" fmla="val 25998"/>
                <a:gd name="adj2" fmla="val 50000"/>
              </a:avLst>
            </a:prstGeom>
            <a:noFill/>
            <a:ln w="12700">
              <a:solidFill>
                <a:schemeClr val="tx1"/>
              </a:solidFill>
              <a:round/>
              <a:headEnd/>
              <a:tailEnd/>
            </a:ln>
            <a:effectLst/>
          </p:spPr>
          <p:txBody>
            <a:bodyPr wrap="none" anchor="ctr"/>
            <a:lstStyle/>
            <a:p>
              <a:endParaRPr lang="en-US"/>
            </a:p>
          </p:txBody>
        </p:sp>
        <p:sp>
          <p:nvSpPr>
            <p:cNvPr id="92165" name="Text Box 5"/>
            <p:cNvSpPr txBox="1">
              <a:spLocks noChangeArrowheads="1"/>
            </p:cNvSpPr>
            <p:nvPr/>
          </p:nvSpPr>
          <p:spPr bwMode="auto">
            <a:xfrm>
              <a:off x="2923" y="3060"/>
              <a:ext cx="2627" cy="250"/>
            </a:xfrm>
            <a:prstGeom prst="rect">
              <a:avLst/>
            </a:prstGeom>
            <a:noFill/>
            <a:ln w="12700">
              <a:noFill/>
              <a:miter lim="800000"/>
              <a:headEnd/>
              <a:tailEnd/>
            </a:ln>
            <a:effectLst/>
          </p:spPr>
          <p:txBody>
            <a:bodyPr wrap="none" anchor="ctr">
              <a:spAutoFit/>
            </a:bodyPr>
            <a:lstStyle/>
            <a:p>
              <a:pPr algn="ctr"/>
              <a:r>
                <a:rPr lang="en-US" sz="2000"/>
                <a:t>Lecture on Mapping Models to Code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Grp="1" noChangeArrowheads="1"/>
          </p:cNvSpPr>
          <p:nvPr>
            <p:ph type="title"/>
          </p:nvPr>
        </p:nvSpPr>
        <p:spPr/>
        <p:txBody>
          <a:bodyPr/>
          <a:lstStyle/>
          <a:p>
            <a:r>
              <a:rPr lang="en-US"/>
              <a:t>A More Detailed View of Object Design Activities</a:t>
            </a:r>
          </a:p>
        </p:txBody>
      </p:sp>
      <p:grpSp>
        <p:nvGrpSpPr>
          <p:cNvPr id="128004" name="Group 1028"/>
          <p:cNvGrpSpPr>
            <a:grpSpLocks/>
          </p:cNvGrpSpPr>
          <p:nvPr/>
        </p:nvGrpSpPr>
        <p:grpSpPr bwMode="auto">
          <a:xfrm>
            <a:off x="603250" y="801688"/>
            <a:ext cx="6746875" cy="5602287"/>
            <a:chOff x="1070" y="837"/>
            <a:chExt cx="3560" cy="2993"/>
          </a:xfrm>
        </p:grpSpPr>
        <p:sp>
          <p:nvSpPr>
            <p:cNvPr id="128005" name="AutoShape 1029"/>
            <p:cNvSpPr>
              <a:spLocks noChangeArrowheads="1"/>
            </p:cNvSpPr>
            <p:nvPr/>
          </p:nvSpPr>
          <p:spPr bwMode="auto">
            <a:xfrm>
              <a:off x="1327" y="2847"/>
              <a:ext cx="1251" cy="257"/>
            </a:xfrm>
            <a:prstGeom prst="roundRect">
              <a:avLst>
                <a:gd name="adj" fmla="val 45718"/>
              </a:avLst>
            </a:prstGeom>
            <a:noFill/>
            <a:ln w="17463">
              <a:solidFill>
                <a:srgbClr val="000000"/>
              </a:solidFill>
              <a:round/>
              <a:headEnd/>
              <a:tailEnd/>
            </a:ln>
          </p:spPr>
          <p:txBody>
            <a:bodyPr/>
            <a:lstStyle/>
            <a:p>
              <a:endParaRPr lang="en-US"/>
            </a:p>
          </p:txBody>
        </p:sp>
        <p:sp>
          <p:nvSpPr>
            <p:cNvPr id="128006" name="Rectangle 1030"/>
            <p:cNvSpPr>
              <a:spLocks noChangeArrowheads="1"/>
            </p:cNvSpPr>
            <p:nvPr/>
          </p:nvSpPr>
          <p:spPr bwMode="auto">
            <a:xfrm>
              <a:off x="1387" y="2937"/>
              <a:ext cx="717"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Specifying constraints</a:t>
              </a:r>
              <a:endParaRPr lang="en-US" b="0">
                <a:latin typeface="Lucida Sans Typewriter" charset="0"/>
              </a:endParaRPr>
            </a:p>
          </p:txBody>
        </p:sp>
        <p:sp>
          <p:nvSpPr>
            <p:cNvPr id="128007" name="AutoShape 1031"/>
            <p:cNvSpPr>
              <a:spLocks noChangeArrowheads="1"/>
            </p:cNvSpPr>
            <p:nvPr/>
          </p:nvSpPr>
          <p:spPr bwMode="auto">
            <a:xfrm>
              <a:off x="1327" y="2516"/>
              <a:ext cx="1251" cy="246"/>
            </a:xfrm>
            <a:prstGeom prst="roundRect">
              <a:avLst>
                <a:gd name="adj" fmla="val 47764"/>
              </a:avLst>
            </a:prstGeom>
            <a:noFill/>
            <a:ln w="17463">
              <a:solidFill>
                <a:srgbClr val="000000"/>
              </a:solidFill>
              <a:round/>
              <a:headEnd/>
              <a:tailEnd/>
            </a:ln>
          </p:spPr>
          <p:txBody>
            <a:bodyPr/>
            <a:lstStyle/>
            <a:p>
              <a:endParaRPr lang="en-US"/>
            </a:p>
          </p:txBody>
        </p:sp>
        <p:sp>
          <p:nvSpPr>
            <p:cNvPr id="128008" name="Rectangle 1032"/>
            <p:cNvSpPr>
              <a:spLocks noChangeArrowheads="1"/>
            </p:cNvSpPr>
            <p:nvPr/>
          </p:nvSpPr>
          <p:spPr bwMode="auto">
            <a:xfrm>
              <a:off x="1490" y="2552"/>
              <a:ext cx="606"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Specifying types &amp;</a:t>
              </a:r>
              <a:endParaRPr lang="en-US" b="0">
                <a:latin typeface="Lucida Sans Typewriter" charset="0"/>
              </a:endParaRPr>
            </a:p>
          </p:txBody>
        </p:sp>
        <p:sp>
          <p:nvSpPr>
            <p:cNvPr id="128009" name="Rectangle 1033"/>
            <p:cNvSpPr>
              <a:spLocks noChangeArrowheads="1"/>
            </p:cNvSpPr>
            <p:nvPr/>
          </p:nvSpPr>
          <p:spPr bwMode="auto">
            <a:xfrm>
              <a:off x="1695" y="2638"/>
              <a:ext cx="340"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signatures</a:t>
              </a:r>
              <a:endParaRPr lang="en-US" b="0">
                <a:latin typeface="Lucida Sans Typewriter" charset="0"/>
              </a:endParaRPr>
            </a:p>
          </p:txBody>
        </p:sp>
        <p:sp>
          <p:nvSpPr>
            <p:cNvPr id="128010" name="AutoShape 1034"/>
            <p:cNvSpPr>
              <a:spLocks noChangeArrowheads="1"/>
            </p:cNvSpPr>
            <p:nvPr/>
          </p:nvSpPr>
          <p:spPr bwMode="auto">
            <a:xfrm>
              <a:off x="3134" y="2740"/>
              <a:ext cx="1250" cy="246"/>
            </a:xfrm>
            <a:prstGeom prst="roundRect">
              <a:avLst>
                <a:gd name="adj" fmla="val 47764"/>
              </a:avLst>
            </a:prstGeom>
            <a:noFill/>
            <a:ln w="17463">
              <a:solidFill>
                <a:srgbClr val="000000"/>
              </a:solidFill>
              <a:round/>
              <a:headEnd/>
              <a:tailEnd/>
            </a:ln>
          </p:spPr>
          <p:txBody>
            <a:bodyPr/>
            <a:lstStyle/>
            <a:p>
              <a:endParaRPr lang="en-US"/>
            </a:p>
          </p:txBody>
        </p:sp>
        <p:sp>
          <p:nvSpPr>
            <p:cNvPr id="128011" name="Rectangle 1035"/>
            <p:cNvSpPr>
              <a:spLocks noChangeArrowheads="1"/>
            </p:cNvSpPr>
            <p:nvPr/>
          </p:nvSpPr>
          <p:spPr bwMode="auto">
            <a:xfrm>
              <a:off x="3243" y="2820"/>
              <a:ext cx="623"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Identifying patterns</a:t>
              </a:r>
              <a:endParaRPr lang="en-US" b="0">
                <a:latin typeface="Lucida Sans Typewriter" charset="0"/>
              </a:endParaRPr>
            </a:p>
          </p:txBody>
        </p:sp>
        <p:sp>
          <p:nvSpPr>
            <p:cNvPr id="128012" name="AutoShape 1036"/>
            <p:cNvSpPr>
              <a:spLocks noChangeArrowheads="1"/>
            </p:cNvSpPr>
            <p:nvPr/>
          </p:nvSpPr>
          <p:spPr bwMode="auto">
            <a:xfrm>
              <a:off x="3134" y="3157"/>
              <a:ext cx="1250" cy="246"/>
            </a:xfrm>
            <a:prstGeom prst="roundRect">
              <a:avLst>
                <a:gd name="adj" fmla="val 47764"/>
              </a:avLst>
            </a:prstGeom>
            <a:noFill/>
            <a:ln w="17463">
              <a:solidFill>
                <a:srgbClr val="000000"/>
              </a:solidFill>
              <a:round/>
              <a:headEnd/>
              <a:tailEnd/>
            </a:ln>
          </p:spPr>
          <p:txBody>
            <a:bodyPr/>
            <a:lstStyle/>
            <a:p>
              <a:endParaRPr lang="en-US"/>
            </a:p>
          </p:txBody>
        </p:sp>
        <p:sp>
          <p:nvSpPr>
            <p:cNvPr id="128013" name="Rectangle 1037"/>
            <p:cNvSpPr>
              <a:spLocks noChangeArrowheads="1"/>
            </p:cNvSpPr>
            <p:nvPr/>
          </p:nvSpPr>
          <p:spPr bwMode="auto">
            <a:xfrm>
              <a:off x="3294" y="3247"/>
              <a:ext cx="590"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Adjusting patterns</a:t>
              </a:r>
              <a:endParaRPr lang="en-US" b="0">
                <a:latin typeface="Lucida Sans Typewriter" charset="0"/>
              </a:endParaRPr>
            </a:p>
          </p:txBody>
        </p:sp>
        <p:sp>
          <p:nvSpPr>
            <p:cNvPr id="128014" name="AutoShape 1038"/>
            <p:cNvSpPr>
              <a:spLocks noChangeArrowheads="1"/>
            </p:cNvSpPr>
            <p:nvPr/>
          </p:nvSpPr>
          <p:spPr bwMode="auto">
            <a:xfrm>
              <a:off x="1327" y="1896"/>
              <a:ext cx="1251" cy="246"/>
            </a:xfrm>
            <a:prstGeom prst="roundRect">
              <a:avLst>
                <a:gd name="adj" fmla="val 47764"/>
              </a:avLst>
            </a:prstGeom>
            <a:noFill/>
            <a:ln w="17463">
              <a:solidFill>
                <a:srgbClr val="000000"/>
              </a:solidFill>
              <a:round/>
              <a:headEnd/>
              <a:tailEnd/>
            </a:ln>
          </p:spPr>
          <p:txBody>
            <a:bodyPr/>
            <a:lstStyle/>
            <a:p>
              <a:endParaRPr lang="en-US"/>
            </a:p>
          </p:txBody>
        </p:sp>
        <p:sp>
          <p:nvSpPr>
            <p:cNvPr id="128015" name="Rectangle 1039"/>
            <p:cNvSpPr>
              <a:spLocks noChangeArrowheads="1"/>
            </p:cNvSpPr>
            <p:nvPr/>
          </p:nvSpPr>
          <p:spPr bwMode="auto">
            <a:xfrm>
              <a:off x="1464" y="1932"/>
              <a:ext cx="606"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Identifying missing</a:t>
              </a:r>
              <a:endParaRPr lang="en-US" b="0">
                <a:latin typeface="Lucida Sans Typewriter" charset="0"/>
              </a:endParaRPr>
            </a:p>
          </p:txBody>
        </p:sp>
        <p:sp>
          <p:nvSpPr>
            <p:cNvPr id="128016" name="Rectangle 1040"/>
            <p:cNvSpPr>
              <a:spLocks noChangeArrowheads="1"/>
            </p:cNvSpPr>
            <p:nvPr/>
          </p:nvSpPr>
          <p:spPr bwMode="auto">
            <a:xfrm>
              <a:off x="1362" y="2018"/>
              <a:ext cx="738" cy="89"/>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attributes &amp; operations</a:t>
              </a:r>
              <a:endParaRPr lang="en-US" b="0">
                <a:latin typeface="Lucida Sans Typewriter" charset="0"/>
              </a:endParaRPr>
            </a:p>
          </p:txBody>
        </p:sp>
        <p:sp>
          <p:nvSpPr>
            <p:cNvPr id="128017" name="AutoShape 1041"/>
            <p:cNvSpPr>
              <a:spLocks noChangeArrowheads="1"/>
            </p:cNvSpPr>
            <p:nvPr/>
          </p:nvSpPr>
          <p:spPr bwMode="auto">
            <a:xfrm>
              <a:off x="1327" y="2206"/>
              <a:ext cx="1251" cy="256"/>
            </a:xfrm>
            <a:prstGeom prst="roundRect">
              <a:avLst>
                <a:gd name="adj" fmla="val 45898"/>
              </a:avLst>
            </a:prstGeom>
            <a:noFill/>
            <a:ln w="17463">
              <a:solidFill>
                <a:srgbClr val="000000"/>
              </a:solidFill>
              <a:round/>
              <a:headEnd/>
              <a:tailEnd/>
            </a:ln>
          </p:spPr>
          <p:txBody>
            <a:bodyPr/>
            <a:lstStyle/>
            <a:p>
              <a:endParaRPr lang="en-US"/>
            </a:p>
          </p:txBody>
        </p:sp>
        <p:sp>
          <p:nvSpPr>
            <p:cNvPr id="128018" name="Rectangle 1042"/>
            <p:cNvSpPr>
              <a:spLocks noChangeArrowheads="1"/>
            </p:cNvSpPr>
            <p:nvPr/>
          </p:nvSpPr>
          <p:spPr bwMode="auto">
            <a:xfrm>
              <a:off x="1413" y="2296"/>
              <a:ext cx="614"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Specifying visibility</a:t>
              </a:r>
              <a:endParaRPr lang="en-US" b="0">
                <a:latin typeface="Lucida Sans Typewriter" charset="0"/>
              </a:endParaRPr>
            </a:p>
          </p:txBody>
        </p:sp>
        <p:sp>
          <p:nvSpPr>
            <p:cNvPr id="128019" name="Rectangle 1043"/>
            <p:cNvSpPr>
              <a:spLocks noChangeArrowheads="1"/>
            </p:cNvSpPr>
            <p:nvPr/>
          </p:nvSpPr>
          <p:spPr bwMode="auto">
            <a:xfrm>
              <a:off x="1070" y="1757"/>
              <a:ext cx="1679" cy="1731"/>
            </a:xfrm>
            <a:prstGeom prst="rect">
              <a:avLst/>
            </a:prstGeom>
            <a:noFill/>
            <a:ln w="33338">
              <a:solidFill>
                <a:srgbClr val="000000"/>
              </a:solidFill>
              <a:miter lim="800000"/>
              <a:headEnd/>
              <a:tailEnd/>
            </a:ln>
          </p:spPr>
          <p:txBody>
            <a:bodyPr/>
            <a:lstStyle/>
            <a:p>
              <a:endParaRPr lang="en-US"/>
            </a:p>
          </p:txBody>
        </p:sp>
        <p:sp>
          <p:nvSpPr>
            <p:cNvPr id="128020" name="Rectangle 1044"/>
            <p:cNvSpPr>
              <a:spLocks noChangeArrowheads="1"/>
            </p:cNvSpPr>
            <p:nvPr/>
          </p:nvSpPr>
          <p:spPr bwMode="auto">
            <a:xfrm>
              <a:off x="1336" y="1630"/>
              <a:ext cx="418"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Specification</a:t>
              </a:r>
              <a:endParaRPr lang="en-US" b="0">
                <a:latin typeface="Lucida Sans Typewriter" charset="0"/>
              </a:endParaRPr>
            </a:p>
          </p:txBody>
        </p:sp>
        <p:sp>
          <p:nvSpPr>
            <p:cNvPr id="128021" name="Freeform 1045"/>
            <p:cNvSpPr>
              <a:spLocks/>
            </p:cNvSpPr>
            <p:nvPr/>
          </p:nvSpPr>
          <p:spPr bwMode="auto">
            <a:xfrm>
              <a:off x="1081" y="1562"/>
              <a:ext cx="118" cy="192"/>
            </a:xfrm>
            <a:custGeom>
              <a:avLst/>
              <a:gdLst/>
              <a:ahLst/>
              <a:cxnLst>
                <a:cxn ang="0">
                  <a:pos x="0" y="181"/>
                </a:cxn>
                <a:cxn ang="0">
                  <a:pos x="21" y="192"/>
                </a:cxn>
                <a:cxn ang="0">
                  <a:pos x="118" y="21"/>
                </a:cxn>
                <a:cxn ang="0">
                  <a:pos x="107" y="0"/>
                </a:cxn>
                <a:cxn ang="0">
                  <a:pos x="107" y="0"/>
                </a:cxn>
                <a:cxn ang="0">
                  <a:pos x="96" y="10"/>
                </a:cxn>
                <a:cxn ang="0">
                  <a:pos x="0" y="181"/>
                </a:cxn>
              </a:cxnLst>
              <a:rect l="0" t="0" r="r" b="b"/>
              <a:pathLst>
                <a:path w="118" h="192">
                  <a:moveTo>
                    <a:pt x="0" y="181"/>
                  </a:moveTo>
                  <a:lnTo>
                    <a:pt x="21" y="192"/>
                  </a:lnTo>
                  <a:lnTo>
                    <a:pt x="118" y="21"/>
                  </a:lnTo>
                  <a:lnTo>
                    <a:pt x="107" y="0"/>
                  </a:lnTo>
                  <a:lnTo>
                    <a:pt x="107" y="0"/>
                  </a:lnTo>
                  <a:lnTo>
                    <a:pt x="96" y="10"/>
                  </a:lnTo>
                  <a:lnTo>
                    <a:pt x="0" y="181"/>
                  </a:lnTo>
                  <a:close/>
                </a:path>
              </a:pathLst>
            </a:custGeom>
            <a:solidFill>
              <a:srgbClr val="000000"/>
            </a:solidFill>
            <a:ln w="9525">
              <a:noFill/>
              <a:round/>
              <a:headEnd/>
              <a:tailEnd/>
            </a:ln>
          </p:spPr>
          <p:txBody>
            <a:bodyPr/>
            <a:lstStyle/>
            <a:p>
              <a:endParaRPr lang="en-US"/>
            </a:p>
          </p:txBody>
        </p:sp>
        <p:sp>
          <p:nvSpPr>
            <p:cNvPr id="128022" name="Freeform 1046"/>
            <p:cNvSpPr>
              <a:spLocks/>
            </p:cNvSpPr>
            <p:nvPr/>
          </p:nvSpPr>
          <p:spPr bwMode="auto">
            <a:xfrm>
              <a:off x="1188" y="1562"/>
              <a:ext cx="962" cy="21"/>
            </a:xfrm>
            <a:custGeom>
              <a:avLst/>
              <a:gdLst/>
              <a:ahLst/>
              <a:cxnLst>
                <a:cxn ang="0">
                  <a:pos x="0" y="0"/>
                </a:cxn>
                <a:cxn ang="0">
                  <a:pos x="0" y="21"/>
                </a:cxn>
                <a:cxn ang="0">
                  <a:pos x="951" y="21"/>
                </a:cxn>
                <a:cxn ang="0">
                  <a:pos x="962" y="10"/>
                </a:cxn>
                <a:cxn ang="0">
                  <a:pos x="962" y="0"/>
                </a:cxn>
                <a:cxn ang="0">
                  <a:pos x="951" y="0"/>
                </a:cxn>
                <a:cxn ang="0">
                  <a:pos x="0" y="0"/>
                </a:cxn>
              </a:cxnLst>
              <a:rect l="0" t="0" r="r" b="b"/>
              <a:pathLst>
                <a:path w="962" h="21">
                  <a:moveTo>
                    <a:pt x="0" y="0"/>
                  </a:moveTo>
                  <a:lnTo>
                    <a:pt x="0" y="21"/>
                  </a:lnTo>
                  <a:lnTo>
                    <a:pt x="951" y="21"/>
                  </a:lnTo>
                  <a:lnTo>
                    <a:pt x="962" y="10"/>
                  </a:lnTo>
                  <a:lnTo>
                    <a:pt x="962" y="0"/>
                  </a:lnTo>
                  <a:lnTo>
                    <a:pt x="951" y="0"/>
                  </a:lnTo>
                  <a:lnTo>
                    <a:pt x="0" y="0"/>
                  </a:lnTo>
                  <a:close/>
                </a:path>
              </a:pathLst>
            </a:custGeom>
            <a:solidFill>
              <a:srgbClr val="000000"/>
            </a:solidFill>
            <a:ln w="9525">
              <a:noFill/>
              <a:round/>
              <a:headEnd/>
              <a:tailEnd/>
            </a:ln>
          </p:spPr>
          <p:txBody>
            <a:bodyPr/>
            <a:lstStyle/>
            <a:p>
              <a:endParaRPr lang="en-US"/>
            </a:p>
          </p:txBody>
        </p:sp>
        <p:sp>
          <p:nvSpPr>
            <p:cNvPr id="128023" name="Freeform 1047"/>
            <p:cNvSpPr>
              <a:spLocks/>
            </p:cNvSpPr>
            <p:nvPr/>
          </p:nvSpPr>
          <p:spPr bwMode="auto">
            <a:xfrm>
              <a:off x="2129" y="1572"/>
              <a:ext cx="128" cy="182"/>
            </a:xfrm>
            <a:custGeom>
              <a:avLst/>
              <a:gdLst/>
              <a:ahLst/>
              <a:cxnLst>
                <a:cxn ang="0">
                  <a:pos x="21" y="0"/>
                </a:cxn>
                <a:cxn ang="0">
                  <a:pos x="0" y="11"/>
                </a:cxn>
                <a:cxn ang="0">
                  <a:pos x="96" y="182"/>
                </a:cxn>
                <a:cxn ang="0">
                  <a:pos x="107" y="182"/>
                </a:cxn>
                <a:cxn ang="0">
                  <a:pos x="128" y="182"/>
                </a:cxn>
                <a:cxn ang="0">
                  <a:pos x="117" y="171"/>
                </a:cxn>
                <a:cxn ang="0">
                  <a:pos x="21" y="0"/>
                </a:cxn>
              </a:cxnLst>
              <a:rect l="0" t="0" r="r" b="b"/>
              <a:pathLst>
                <a:path w="128" h="182">
                  <a:moveTo>
                    <a:pt x="21" y="0"/>
                  </a:moveTo>
                  <a:lnTo>
                    <a:pt x="0" y="11"/>
                  </a:lnTo>
                  <a:lnTo>
                    <a:pt x="96" y="182"/>
                  </a:lnTo>
                  <a:lnTo>
                    <a:pt x="107" y="182"/>
                  </a:lnTo>
                  <a:lnTo>
                    <a:pt x="128" y="182"/>
                  </a:lnTo>
                  <a:lnTo>
                    <a:pt x="117" y="171"/>
                  </a:lnTo>
                  <a:lnTo>
                    <a:pt x="21" y="0"/>
                  </a:lnTo>
                  <a:close/>
                </a:path>
              </a:pathLst>
            </a:custGeom>
            <a:solidFill>
              <a:srgbClr val="000000"/>
            </a:solidFill>
            <a:ln w="9525">
              <a:noFill/>
              <a:round/>
              <a:headEnd/>
              <a:tailEnd/>
            </a:ln>
          </p:spPr>
          <p:txBody>
            <a:bodyPr/>
            <a:lstStyle/>
            <a:p>
              <a:endParaRPr lang="en-US"/>
            </a:p>
          </p:txBody>
        </p:sp>
        <p:sp>
          <p:nvSpPr>
            <p:cNvPr id="128024" name="AutoShape 1048"/>
            <p:cNvSpPr>
              <a:spLocks noChangeArrowheads="1"/>
            </p:cNvSpPr>
            <p:nvPr/>
          </p:nvSpPr>
          <p:spPr bwMode="auto">
            <a:xfrm>
              <a:off x="1327" y="3157"/>
              <a:ext cx="1251" cy="246"/>
            </a:xfrm>
            <a:prstGeom prst="roundRect">
              <a:avLst>
                <a:gd name="adj" fmla="val 47764"/>
              </a:avLst>
            </a:prstGeom>
            <a:noFill/>
            <a:ln w="17463">
              <a:solidFill>
                <a:srgbClr val="000000"/>
              </a:solidFill>
              <a:round/>
              <a:headEnd/>
              <a:tailEnd/>
            </a:ln>
          </p:spPr>
          <p:txBody>
            <a:bodyPr/>
            <a:lstStyle/>
            <a:p>
              <a:endParaRPr lang="en-US"/>
            </a:p>
          </p:txBody>
        </p:sp>
        <p:sp>
          <p:nvSpPr>
            <p:cNvPr id="128025" name="Rectangle 1049"/>
            <p:cNvSpPr>
              <a:spLocks noChangeArrowheads="1"/>
            </p:cNvSpPr>
            <p:nvPr/>
          </p:nvSpPr>
          <p:spPr bwMode="auto">
            <a:xfrm>
              <a:off x="1413" y="3247"/>
              <a:ext cx="712"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Specifying exceptions</a:t>
              </a:r>
              <a:endParaRPr lang="en-US" b="0">
                <a:latin typeface="Lucida Sans Typewriter" charset="0"/>
              </a:endParaRPr>
            </a:p>
          </p:txBody>
        </p:sp>
        <p:sp>
          <p:nvSpPr>
            <p:cNvPr id="128026" name="Oval 1050"/>
            <p:cNvSpPr>
              <a:spLocks noChangeArrowheads="1"/>
            </p:cNvSpPr>
            <p:nvPr/>
          </p:nvSpPr>
          <p:spPr bwMode="auto">
            <a:xfrm>
              <a:off x="2813" y="837"/>
              <a:ext cx="75" cy="75"/>
            </a:xfrm>
            <a:prstGeom prst="ellipse">
              <a:avLst/>
            </a:prstGeom>
            <a:solidFill>
              <a:srgbClr val="000000"/>
            </a:solidFill>
            <a:ln w="17463">
              <a:solidFill>
                <a:srgbClr val="000000"/>
              </a:solidFill>
              <a:round/>
              <a:headEnd/>
              <a:tailEnd/>
            </a:ln>
          </p:spPr>
          <p:txBody>
            <a:bodyPr/>
            <a:lstStyle/>
            <a:p>
              <a:endParaRPr lang="en-US"/>
            </a:p>
          </p:txBody>
        </p:sp>
        <p:sp>
          <p:nvSpPr>
            <p:cNvPr id="128027" name="Line 1051"/>
            <p:cNvSpPr>
              <a:spLocks noChangeShapeType="1"/>
            </p:cNvSpPr>
            <p:nvPr/>
          </p:nvSpPr>
          <p:spPr bwMode="auto">
            <a:xfrm>
              <a:off x="2845" y="944"/>
              <a:ext cx="1" cy="118"/>
            </a:xfrm>
            <a:prstGeom prst="line">
              <a:avLst/>
            </a:prstGeom>
            <a:noFill/>
            <a:ln w="17463">
              <a:solidFill>
                <a:srgbClr val="000000"/>
              </a:solidFill>
              <a:round/>
              <a:headEnd/>
              <a:tailEnd/>
            </a:ln>
          </p:spPr>
          <p:txBody>
            <a:bodyPr/>
            <a:lstStyle/>
            <a:p>
              <a:endParaRPr lang="en-US"/>
            </a:p>
          </p:txBody>
        </p:sp>
        <p:sp>
          <p:nvSpPr>
            <p:cNvPr id="128028" name="Freeform 1052"/>
            <p:cNvSpPr>
              <a:spLocks/>
            </p:cNvSpPr>
            <p:nvPr/>
          </p:nvSpPr>
          <p:spPr bwMode="auto">
            <a:xfrm>
              <a:off x="2813" y="944"/>
              <a:ext cx="64" cy="118"/>
            </a:xfrm>
            <a:custGeom>
              <a:avLst/>
              <a:gdLst/>
              <a:ahLst/>
              <a:cxnLst>
                <a:cxn ang="0">
                  <a:pos x="64" y="0"/>
                </a:cxn>
                <a:cxn ang="0">
                  <a:pos x="32" y="118"/>
                </a:cxn>
                <a:cxn ang="0">
                  <a:pos x="0" y="0"/>
                </a:cxn>
              </a:cxnLst>
              <a:rect l="0" t="0" r="r" b="b"/>
              <a:pathLst>
                <a:path w="64" h="118">
                  <a:moveTo>
                    <a:pt x="64" y="0"/>
                  </a:moveTo>
                  <a:lnTo>
                    <a:pt x="32" y="118"/>
                  </a:lnTo>
                  <a:lnTo>
                    <a:pt x="0" y="0"/>
                  </a:lnTo>
                </a:path>
              </a:pathLst>
            </a:custGeom>
            <a:noFill/>
            <a:ln w="17463">
              <a:solidFill>
                <a:srgbClr val="000000"/>
              </a:solidFill>
              <a:prstDash val="solid"/>
              <a:round/>
              <a:headEnd/>
              <a:tailEnd/>
            </a:ln>
          </p:spPr>
          <p:txBody>
            <a:bodyPr/>
            <a:lstStyle/>
            <a:p>
              <a:endParaRPr lang="en-US"/>
            </a:p>
          </p:txBody>
        </p:sp>
        <p:sp>
          <p:nvSpPr>
            <p:cNvPr id="128029" name="Line 1053"/>
            <p:cNvSpPr>
              <a:spLocks noChangeShapeType="1"/>
            </p:cNvSpPr>
            <p:nvPr/>
          </p:nvSpPr>
          <p:spPr bwMode="auto">
            <a:xfrm>
              <a:off x="2845" y="880"/>
              <a:ext cx="1" cy="64"/>
            </a:xfrm>
            <a:prstGeom prst="line">
              <a:avLst/>
            </a:prstGeom>
            <a:noFill/>
            <a:ln w="17463">
              <a:solidFill>
                <a:srgbClr val="000000"/>
              </a:solidFill>
              <a:round/>
              <a:headEnd/>
              <a:tailEnd/>
            </a:ln>
          </p:spPr>
          <p:txBody>
            <a:bodyPr/>
            <a:lstStyle/>
            <a:p>
              <a:endParaRPr lang="en-US"/>
            </a:p>
          </p:txBody>
        </p:sp>
        <p:sp>
          <p:nvSpPr>
            <p:cNvPr id="128030" name="Rectangle 1054"/>
            <p:cNvSpPr>
              <a:spLocks noChangeArrowheads="1"/>
            </p:cNvSpPr>
            <p:nvPr/>
          </p:nvSpPr>
          <p:spPr bwMode="auto">
            <a:xfrm>
              <a:off x="3414" y="1644"/>
              <a:ext cx="212"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Reuse</a:t>
              </a:r>
              <a:endParaRPr lang="en-US" b="0">
                <a:latin typeface="Lucida Sans Typewriter" charset="0"/>
              </a:endParaRPr>
            </a:p>
          </p:txBody>
        </p:sp>
        <p:sp>
          <p:nvSpPr>
            <p:cNvPr id="128031" name="Freeform 1055"/>
            <p:cNvSpPr>
              <a:spLocks/>
            </p:cNvSpPr>
            <p:nvPr/>
          </p:nvSpPr>
          <p:spPr bwMode="auto">
            <a:xfrm>
              <a:off x="2952" y="1586"/>
              <a:ext cx="117" cy="181"/>
            </a:xfrm>
            <a:custGeom>
              <a:avLst/>
              <a:gdLst/>
              <a:ahLst/>
              <a:cxnLst>
                <a:cxn ang="0">
                  <a:pos x="0" y="171"/>
                </a:cxn>
                <a:cxn ang="0">
                  <a:pos x="21" y="181"/>
                </a:cxn>
                <a:cxn ang="0">
                  <a:pos x="117" y="21"/>
                </a:cxn>
                <a:cxn ang="0">
                  <a:pos x="107" y="0"/>
                </a:cxn>
                <a:cxn ang="0">
                  <a:pos x="107" y="0"/>
                </a:cxn>
                <a:cxn ang="0">
                  <a:pos x="96" y="10"/>
                </a:cxn>
                <a:cxn ang="0">
                  <a:pos x="0" y="171"/>
                </a:cxn>
              </a:cxnLst>
              <a:rect l="0" t="0" r="r" b="b"/>
              <a:pathLst>
                <a:path w="117" h="181">
                  <a:moveTo>
                    <a:pt x="0" y="171"/>
                  </a:moveTo>
                  <a:lnTo>
                    <a:pt x="21" y="181"/>
                  </a:lnTo>
                  <a:lnTo>
                    <a:pt x="117" y="21"/>
                  </a:lnTo>
                  <a:lnTo>
                    <a:pt x="107" y="0"/>
                  </a:lnTo>
                  <a:lnTo>
                    <a:pt x="107" y="0"/>
                  </a:lnTo>
                  <a:lnTo>
                    <a:pt x="96" y="10"/>
                  </a:lnTo>
                  <a:lnTo>
                    <a:pt x="0" y="171"/>
                  </a:lnTo>
                  <a:close/>
                </a:path>
              </a:pathLst>
            </a:custGeom>
            <a:solidFill>
              <a:srgbClr val="000000"/>
            </a:solidFill>
            <a:ln w="9525">
              <a:noFill/>
              <a:round/>
              <a:headEnd/>
              <a:tailEnd/>
            </a:ln>
          </p:spPr>
          <p:txBody>
            <a:bodyPr/>
            <a:lstStyle/>
            <a:p>
              <a:endParaRPr lang="en-US"/>
            </a:p>
          </p:txBody>
        </p:sp>
        <p:sp>
          <p:nvSpPr>
            <p:cNvPr id="128032" name="Freeform 1056"/>
            <p:cNvSpPr>
              <a:spLocks/>
            </p:cNvSpPr>
            <p:nvPr/>
          </p:nvSpPr>
          <p:spPr bwMode="auto">
            <a:xfrm>
              <a:off x="3059" y="1586"/>
              <a:ext cx="972" cy="21"/>
            </a:xfrm>
            <a:custGeom>
              <a:avLst/>
              <a:gdLst/>
              <a:ahLst/>
              <a:cxnLst>
                <a:cxn ang="0">
                  <a:pos x="0" y="0"/>
                </a:cxn>
                <a:cxn ang="0">
                  <a:pos x="0" y="21"/>
                </a:cxn>
                <a:cxn ang="0">
                  <a:pos x="962" y="21"/>
                </a:cxn>
                <a:cxn ang="0">
                  <a:pos x="972" y="10"/>
                </a:cxn>
                <a:cxn ang="0">
                  <a:pos x="972" y="0"/>
                </a:cxn>
                <a:cxn ang="0">
                  <a:pos x="962" y="0"/>
                </a:cxn>
                <a:cxn ang="0">
                  <a:pos x="0" y="0"/>
                </a:cxn>
              </a:cxnLst>
              <a:rect l="0" t="0" r="r" b="b"/>
              <a:pathLst>
                <a:path w="972" h="21">
                  <a:moveTo>
                    <a:pt x="0" y="0"/>
                  </a:moveTo>
                  <a:lnTo>
                    <a:pt x="0" y="21"/>
                  </a:lnTo>
                  <a:lnTo>
                    <a:pt x="962" y="21"/>
                  </a:lnTo>
                  <a:lnTo>
                    <a:pt x="972" y="10"/>
                  </a:lnTo>
                  <a:lnTo>
                    <a:pt x="972" y="0"/>
                  </a:lnTo>
                  <a:lnTo>
                    <a:pt x="962" y="0"/>
                  </a:lnTo>
                  <a:lnTo>
                    <a:pt x="0" y="0"/>
                  </a:lnTo>
                  <a:close/>
                </a:path>
              </a:pathLst>
            </a:custGeom>
            <a:solidFill>
              <a:srgbClr val="000000"/>
            </a:solidFill>
            <a:ln w="9525">
              <a:noFill/>
              <a:round/>
              <a:headEnd/>
              <a:tailEnd/>
            </a:ln>
          </p:spPr>
          <p:txBody>
            <a:bodyPr/>
            <a:lstStyle/>
            <a:p>
              <a:endParaRPr lang="en-US"/>
            </a:p>
          </p:txBody>
        </p:sp>
        <p:sp>
          <p:nvSpPr>
            <p:cNvPr id="128033" name="Freeform 1057"/>
            <p:cNvSpPr>
              <a:spLocks/>
            </p:cNvSpPr>
            <p:nvPr/>
          </p:nvSpPr>
          <p:spPr bwMode="auto">
            <a:xfrm>
              <a:off x="4010" y="1596"/>
              <a:ext cx="118" cy="171"/>
            </a:xfrm>
            <a:custGeom>
              <a:avLst/>
              <a:gdLst/>
              <a:ahLst/>
              <a:cxnLst>
                <a:cxn ang="0">
                  <a:pos x="21" y="0"/>
                </a:cxn>
                <a:cxn ang="0">
                  <a:pos x="0" y="11"/>
                </a:cxn>
                <a:cxn ang="0">
                  <a:pos x="86" y="171"/>
                </a:cxn>
                <a:cxn ang="0">
                  <a:pos x="96" y="171"/>
                </a:cxn>
                <a:cxn ang="0">
                  <a:pos x="118" y="171"/>
                </a:cxn>
                <a:cxn ang="0">
                  <a:pos x="107" y="161"/>
                </a:cxn>
                <a:cxn ang="0">
                  <a:pos x="21" y="0"/>
                </a:cxn>
              </a:cxnLst>
              <a:rect l="0" t="0" r="r" b="b"/>
              <a:pathLst>
                <a:path w="118" h="171">
                  <a:moveTo>
                    <a:pt x="21" y="0"/>
                  </a:moveTo>
                  <a:lnTo>
                    <a:pt x="0" y="11"/>
                  </a:lnTo>
                  <a:lnTo>
                    <a:pt x="86" y="171"/>
                  </a:lnTo>
                  <a:lnTo>
                    <a:pt x="96" y="171"/>
                  </a:lnTo>
                  <a:lnTo>
                    <a:pt x="118" y="171"/>
                  </a:lnTo>
                  <a:lnTo>
                    <a:pt x="107" y="161"/>
                  </a:lnTo>
                  <a:lnTo>
                    <a:pt x="21" y="0"/>
                  </a:lnTo>
                  <a:close/>
                </a:path>
              </a:pathLst>
            </a:custGeom>
            <a:solidFill>
              <a:srgbClr val="000000"/>
            </a:solidFill>
            <a:ln w="9525">
              <a:noFill/>
              <a:round/>
              <a:headEnd/>
              <a:tailEnd/>
            </a:ln>
          </p:spPr>
          <p:txBody>
            <a:bodyPr/>
            <a:lstStyle/>
            <a:p>
              <a:endParaRPr lang="en-US"/>
            </a:p>
          </p:txBody>
        </p:sp>
        <p:sp>
          <p:nvSpPr>
            <p:cNvPr id="128034" name="AutoShape 1058"/>
            <p:cNvSpPr>
              <a:spLocks noChangeArrowheads="1"/>
            </p:cNvSpPr>
            <p:nvPr/>
          </p:nvSpPr>
          <p:spPr bwMode="auto">
            <a:xfrm>
              <a:off x="3134" y="1896"/>
              <a:ext cx="1250" cy="246"/>
            </a:xfrm>
            <a:prstGeom prst="roundRect">
              <a:avLst>
                <a:gd name="adj" fmla="val 47764"/>
              </a:avLst>
            </a:prstGeom>
            <a:noFill/>
            <a:ln w="17463">
              <a:solidFill>
                <a:srgbClr val="000000"/>
              </a:solidFill>
              <a:round/>
              <a:headEnd/>
              <a:tailEnd/>
            </a:ln>
          </p:spPr>
          <p:txBody>
            <a:bodyPr/>
            <a:lstStyle/>
            <a:p>
              <a:endParaRPr lang="en-US"/>
            </a:p>
          </p:txBody>
        </p:sp>
        <p:sp>
          <p:nvSpPr>
            <p:cNvPr id="128035" name="Rectangle 1059"/>
            <p:cNvSpPr>
              <a:spLocks noChangeArrowheads="1"/>
            </p:cNvSpPr>
            <p:nvPr/>
          </p:nvSpPr>
          <p:spPr bwMode="auto">
            <a:xfrm>
              <a:off x="3192" y="1975"/>
              <a:ext cx="758"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Identifying components</a:t>
              </a:r>
              <a:endParaRPr lang="en-US" b="0">
                <a:latin typeface="Lucida Sans Typewriter" charset="0"/>
              </a:endParaRPr>
            </a:p>
          </p:txBody>
        </p:sp>
        <p:sp>
          <p:nvSpPr>
            <p:cNvPr id="128036" name="AutoShape 1060"/>
            <p:cNvSpPr>
              <a:spLocks noChangeArrowheads="1"/>
            </p:cNvSpPr>
            <p:nvPr/>
          </p:nvSpPr>
          <p:spPr bwMode="auto">
            <a:xfrm>
              <a:off x="3134" y="2313"/>
              <a:ext cx="1250" cy="245"/>
            </a:xfrm>
            <a:prstGeom prst="roundRect">
              <a:avLst>
                <a:gd name="adj" fmla="val 47958"/>
              </a:avLst>
            </a:prstGeom>
            <a:noFill/>
            <a:ln w="17463">
              <a:solidFill>
                <a:srgbClr val="000000"/>
              </a:solidFill>
              <a:round/>
              <a:headEnd/>
              <a:tailEnd/>
            </a:ln>
          </p:spPr>
          <p:txBody>
            <a:bodyPr/>
            <a:lstStyle/>
            <a:p>
              <a:endParaRPr lang="en-US"/>
            </a:p>
          </p:txBody>
        </p:sp>
        <p:sp>
          <p:nvSpPr>
            <p:cNvPr id="128037" name="Rectangle 1061"/>
            <p:cNvSpPr>
              <a:spLocks noChangeArrowheads="1"/>
            </p:cNvSpPr>
            <p:nvPr/>
          </p:nvSpPr>
          <p:spPr bwMode="auto">
            <a:xfrm>
              <a:off x="3243" y="2403"/>
              <a:ext cx="725"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Adjusting components</a:t>
              </a:r>
              <a:endParaRPr lang="en-US" b="0">
                <a:latin typeface="Lucida Sans Typewriter" charset="0"/>
              </a:endParaRPr>
            </a:p>
          </p:txBody>
        </p:sp>
        <p:sp>
          <p:nvSpPr>
            <p:cNvPr id="128038" name="Line 1062"/>
            <p:cNvSpPr>
              <a:spLocks noChangeShapeType="1"/>
            </p:cNvSpPr>
            <p:nvPr/>
          </p:nvSpPr>
          <p:spPr bwMode="auto">
            <a:xfrm>
              <a:off x="3016" y="2013"/>
              <a:ext cx="107" cy="1"/>
            </a:xfrm>
            <a:prstGeom prst="line">
              <a:avLst/>
            </a:prstGeom>
            <a:noFill/>
            <a:ln w="17463">
              <a:solidFill>
                <a:srgbClr val="000000"/>
              </a:solidFill>
              <a:round/>
              <a:headEnd/>
              <a:tailEnd/>
            </a:ln>
          </p:spPr>
          <p:txBody>
            <a:bodyPr/>
            <a:lstStyle/>
            <a:p>
              <a:endParaRPr lang="en-US"/>
            </a:p>
          </p:txBody>
        </p:sp>
        <p:sp>
          <p:nvSpPr>
            <p:cNvPr id="128039" name="Freeform 1063"/>
            <p:cNvSpPr>
              <a:spLocks/>
            </p:cNvSpPr>
            <p:nvPr/>
          </p:nvSpPr>
          <p:spPr bwMode="auto">
            <a:xfrm>
              <a:off x="3016" y="1981"/>
              <a:ext cx="107" cy="64"/>
            </a:xfrm>
            <a:custGeom>
              <a:avLst/>
              <a:gdLst/>
              <a:ahLst/>
              <a:cxnLst>
                <a:cxn ang="0">
                  <a:pos x="0" y="0"/>
                </a:cxn>
                <a:cxn ang="0">
                  <a:pos x="107" y="32"/>
                </a:cxn>
                <a:cxn ang="0">
                  <a:pos x="0" y="64"/>
                </a:cxn>
              </a:cxnLst>
              <a:rect l="0" t="0" r="r" b="b"/>
              <a:pathLst>
                <a:path w="107" h="64">
                  <a:moveTo>
                    <a:pt x="0" y="0"/>
                  </a:moveTo>
                  <a:lnTo>
                    <a:pt x="107" y="32"/>
                  </a:lnTo>
                  <a:lnTo>
                    <a:pt x="0" y="64"/>
                  </a:lnTo>
                </a:path>
              </a:pathLst>
            </a:custGeom>
            <a:noFill/>
            <a:ln w="17463">
              <a:solidFill>
                <a:srgbClr val="000000"/>
              </a:solidFill>
              <a:prstDash val="solid"/>
              <a:round/>
              <a:headEnd/>
              <a:tailEnd/>
            </a:ln>
          </p:spPr>
          <p:txBody>
            <a:bodyPr/>
            <a:lstStyle/>
            <a:p>
              <a:endParaRPr lang="en-US"/>
            </a:p>
          </p:txBody>
        </p:sp>
        <p:sp>
          <p:nvSpPr>
            <p:cNvPr id="128040" name="Freeform 1064"/>
            <p:cNvSpPr>
              <a:spLocks/>
            </p:cNvSpPr>
            <p:nvPr/>
          </p:nvSpPr>
          <p:spPr bwMode="auto">
            <a:xfrm>
              <a:off x="2888" y="1532"/>
              <a:ext cx="128" cy="481"/>
            </a:xfrm>
            <a:custGeom>
              <a:avLst/>
              <a:gdLst/>
              <a:ahLst/>
              <a:cxnLst>
                <a:cxn ang="0">
                  <a:pos x="0" y="0"/>
                </a:cxn>
                <a:cxn ang="0">
                  <a:pos x="0" y="481"/>
                </a:cxn>
                <a:cxn ang="0">
                  <a:pos x="128" y="481"/>
                </a:cxn>
              </a:cxnLst>
              <a:rect l="0" t="0" r="r" b="b"/>
              <a:pathLst>
                <a:path w="128" h="481">
                  <a:moveTo>
                    <a:pt x="0" y="0"/>
                  </a:moveTo>
                  <a:lnTo>
                    <a:pt x="0" y="481"/>
                  </a:lnTo>
                  <a:lnTo>
                    <a:pt x="128" y="481"/>
                  </a:lnTo>
                </a:path>
              </a:pathLst>
            </a:custGeom>
            <a:noFill/>
            <a:ln w="17463">
              <a:solidFill>
                <a:srgbClr val="000000"/>
              </a:solidFill>
              <a:prstDash val="solid"/>
              <a:round/>
              <a:headEnd/>
              <a:tailEnd/>
            </a:ln>
          </p:spPr>
          <p:txBody>
            <a:bodyPr/>
            <a:lstStyle/>
            <a:p>
              <a:endParaRPr lang="en-US"/>
            </a:p>
          </p:txBody>
        </p:sp>
        <p:sp>
          <p:nvSpPr>
            <p:cNvPr id="128041" name="Freeform 1065"/>
            <p:cNvSpPr>
              <a:spLocks/>
            </p:cNvSpPr>
            <p:nvPr/>
          </p:nvSpPr>
          <p:spPr bwMode="auto">
            <a:xfrm>
              <a:off x="1241" y="2537"/>
              <a:ext cx="107" cy="64"/>
            </a:xfrm>
            <a:custGeom>
              <a:avLst/>
              <a:gdLst/>
              <a:ahLst/>
              <a:cxnLst>
                <a:cxn ang="0">
                  <a:pos x="0" y="0"/>
                </a:cxn>
                <a:cxn ang="0">
                  <a:pos x="107" y="32"/>
                </a:cxn>
                <a:cxn ang="0">
                  <a:pos x="0" y="64"/>
                </a:cxn>
              </a:cxnLst>
              <a:rect l="0" t="0" r="r" b="b"/>
              <a:pathLst>
                <a:path w="107" h="64">
                  <a:moveTo>
                    <a:pt x="0" y="0"/>
                  </a:moveTo>
                  <a:lnTo>
                    <a:pt x="107" y="32"/>
                  </a:lnTo>
                  <a:lnTo>
                    <a:pt x="0" y="64"/>
                  </a:lnTo>
                </a:path>
              </a:pathLst>
            </a:custGeom>
            <a:noFill/>
            <a:ln w="17463">
              <a:solidFill>
                <a:srgbClr val="000000"/>
              </a:solidFill>
              <a:prstDash val="solid"/>
              <a:round/>
              <a:headEnd/>
              <a:tailEnd/>
            </a:ln>
          </p:spPr>
          <p:txBody>
            <a:bodyPr/>
            <a:lstStyle/>
            <a:p>
              <a:endParaRPr lang="en-US"/>
            </a:p>
          </p:txBody>
        </p:sp>
        <p:sp>
          <p:nvSpPr>
            <p:cNvPr id="128042" name="Freeform 1066"/>
            <p:cNvSpPr>
              <a:spLocks/>
            </p:cNvSpPr>
            <p:nvPr/>
          </p:nvSpPr>
          <p:spPr bwMode="auto">
            <a:xfrm>
              <a:off x="1167" y="2398"/>
              <a:ext cx="181" cy="171"/>
            </a:xfrm>
            <a:custGeom>
              <a:avLst/>
              <a:gdLst/>
              <a:ahLst/>
              <a:cxnLst>
                <a:cxn ang="0">
                  <a:pos x="181" y="0"/>
                </a:cxn>
                <a:cxn ang="0">
                  <a:pos x="0" y="0"/>
                </a:cxn>
                <a:cxn ang="0">
                  <a:pos x="0" y="171"/>
                </a:cxn>
                <a:cxn ang="0">
                  <a:pos x="64" y="171"/>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p:spPr>
          <p:txBody>
            <a:bodyPr/>
            <a:lstStyle/>
            <a:p>
              <a:endParaRPr lang="en-US"/>
            </a:p>
          </p:txBody>
        </p:sp>
        <p:sp>
          <p:nvSpPr>
            <p:cNvPr id="128043" name="Line 1067"/>
            <p:cNvSpPr>
              <a:spLocks noChangeShapeType="1"/>
            </p:cNvSpPr>
            <p:nvPr/>
          </p:nvSpPr>
          <p:spPr bwMode="auto">
            <a:xfrm>
              <a:off x="1231" y="2569"/>
              <a:ext cx="117" cy="1"/>
            </a:xfrm>
            <a:prstGeom prst="line">
              <a:avLst/>
            </a:prstGeom>
            <a:noFill/>
            <a:ln w="17463">
              <a:solidFill>
                <a:srgbClr val="000000"/>
              </a:solidFill>
              <a:round/>
              <a:headEnd/>
              <a:tailEnd/>
            </a:ln>
          </p:spPr>
          <p:txBody>
            <a:bodyPr/>
            <a:lstStyle/>
            <a:p>
              <a:endParaRPr lang="en-US"/>
            </a:p>
          </p:txBody>
        </p:sp>
        <p:sp>
          <p:nvSpPr>
            <p:cNvPr id="128044" name="Line 1068"/>
            <p:cNvSpPr>
              <a:spLocks noChangeShapeType="1"/>
            </p:cNvSpPr>
            <p:nvPr/>
          </p:nvSpPr>
          <p:spPr bwMode="auto">
            <a:xfrm>
              <a:off x="1231" y="2248"/>
              <a:ext cx="117" cy="1"/>
            </a:xfrm>
            <a:prstGeom prst="line">
              <a:avLst/>
            </a:prstGeom>
            <a:noFill/>
            <a:ln w="17463">
              <a:solidFill>
                <a:srgbClr val="000000"/>
              </a:solidFill>
              <a:round/>
              <a:headEnd/>
              <a:tailEnd/>
            </a:ln>
          </p:spPr>
          <p:txBody>
            <a:bodyPr/>
            <a:lstStyle/>
            <a:p>
              <a:endParaRPr lang="en-US"/>
            </a:p>
          </p:txBody>
        </p:sp>
        <p:sp>
          <p:nvSpPr>
            <p:cNvPr id="128045" name="Freeform 1069"/>
            <p:cNvSpPr>
              <a:spLocks/>
            </p:cNvSpPr>
            <p:nvPr/>
          </p:nvSpPr>
          <p:spPr bwMode="auto">
            <a:xfrm>
              <a:off x="1241" y="2216"/>
              <a:ext cx="107" cy="64"/>
            </a:xfrm>
            <a:custGeom>
              <a:avLst/>
              <a:gdLst/>
              <a:ahLst/>
              <a:cxnLst>
                <a:cxn ang="0">
                  <a:pos x="0" y="0"/>
                </a:cxn>
                <a:cxn ang="0">
                  <a:pos x="107" y="32"/>
                </a:cxn>
                <a:cxn ang="0">
                  <a:pos x="0" y="64"/>
                </a:cxn>
              </a:cxnLst>
              <a:rect l="0" t="0" r="r" b="b"/>
              <a:pathLst>
                <a:path w="107" h="64">
                  <a:moveTo>
                    <a:pt x="0" y="0"/>
                  </a:moveTo>
                  <a:lnTo>
                    <a:pt x="107" y="32"/>
                  </a:lnTo>
                  <a:lnTo>
                    <a:pt x="0" y="64"/>
                  </a:lnTo>
                </a:path>
              </a:pathLst>
            </a:custGeom>
            <a:noFill/>
            <a:ln w="17463">
              <a:solidFill>
                <a:srgbClr val="000000"/>
              </a:solidFill>
              <a:prstDash val="solid"/>
              <a:round/>
              <a:headEnd/>
              <a:tailEnd/>
            </a:ln>
          </p:spPr>
          <p:txBody>
            <a:bodyPr/>
            <a:lstStyle/>
            <a:p>
              <a:endParaRPr lang="en-US"/>
            </a:p>
          </p:txBody>
        </p:sp>
        <p:sp>
          <p:nvSpPr>
            <p:cNvPr id="128046" name="Freeform 1070"/>
            <p:cNvSpPr>
              <a:spLocks/>
            </p:cNvSpPr>
            <p:nvPr/>
          </p:nvSpPr>
          <p:spPr bwMode="auto">
            <a:xfrm>
              <a:off x="1167" y="2077"/>
              <a:ext cx="181" cy="171"/>
            </a:xfrm>
            <a:custGeom>
              <a:avLst/>
              <a:gdLst/>
              <a:ahLst/>
              <a:cxnLst>
                <a:cxn ang="0">
                  <a:pos x="181" y="0"/>
                </a:cxn>
                <a:cxn ang="0">
                  <a:pos x="0" y="0"/>
                </a:cxn>
                <a:cxn ang="0">
                  <a:pos x="0" y="171"/>
                </a:cxn>
                <a:cxn ang="0">
                  <a:pos x="64" y="171"/>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p:spPr>
          <p:txBody>
            <a:bodyPr/>
            <a:lstStyle/>
            <a:p>
              <a:endParaRPr lang="en-US"/>
            </a:p>
          </p:txBody>
        </p:sp>
        <p:sp>
          <p:nvSpPr>
            <p:cNvPr id="128047" name="Freeform 1071"/>
            <p:cNvSpPr>
              <a:spLocks/>
            </p:cNvSpPr>
            <p:nvPr/>
          </p:nvSpPr>
          <p:spPr bwMode="auto">
            <a:xfrm>
              <a:off x="1241" y="2858"/>
              <a:ext cx="107" cy="64"/>
            </a:xfrm>
            <a:custGeom>
              <a:avLst/>
              <a:gdLst/>
              <a:ahLst/>
              <a:cxnLst>
                <a:cxn ang="0">
                  <a:pos x="0" y="0"/>
                </a:cxn>
                <a:cxn ang="0">
                  <a:pos x="107" y="32"/>
                </a:cxn>
                <a:cxn ang="0">
                  <a:pos x="0" y="64"/>
                </a:cxn>
              </a:cxnLst>
              <a:rect l="0" t="0" r="r" b="b"/>
              <a:pathLst>
                <a:path w="107" h="64">
                  <a:moveTo>
                    <a:pt x="0" y="0"/>
                  </a:moveTo>
                  <a:lnTo>
                    <a:pt x="107" y="32"/>
                  </a:lnTo>
                  <a:lnTo>
                    <a:pt x="0" y="64"/>
                  </a:lnTo>
                </a:path>
              </a:pathLst>
            </a:custGeom>
            <a:noFill/>
            <a:ln w="17463">
              <a:solidFill>
                <a:srgbClr val="000000"/>
              </a:solidFill>
              <a:prstDash val="solid"/>
              <a:round/>
              <a:headEnd/>
              <a:tailEnd/>
            </a:ln>
          </p:spPr>
          <p:txBody>
            <a:bodyPr/>
            <a:lstStyle/>
            <a:p>
              <a:endParaRPr lang="en-US"/>
            </a:p>
          </p:txBody>
        </p:sp>
        <p:sp>
          <p:nvSpPr>
            <p:cNvPr id="128048" name="Freeform 1072"/>
            <p:cNvSpPr>
              <a:spLocks/>
            </p:cNvSpPr>
            <p:nvPr/>
          </p:nvSpPr>
          <p:spPr bwMode="auto">
            <a:xfrm>
              <a:off x="1167" y="2719"/>
              <a:ext cx="181" cy="171"/>
            </a:xfrm>
            <a:custGeom>
              <a:avLst/>
              <a:gdLst/>
              <a:ahLst/>
              <a:cxnLst>
                <a:cxn ang="0">
                  <a:pos x="181" y="0"/>
                </a:cxn>
                <a:cxn ang="0">
                  <a:pos x="0" y="0"/>
                </a:cxn>
                <a:cxn ang="0">
                  <a:pos x="0" y="171"/>
                </a:cxn>
                <a:cxn ang="0">
                  <a:pos x="64" y="171"/>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p:spPr>
          <p:txBody>
            <a:bodyPr/>
            <a:lstStyle/>
            <a:p>
              <a:endParaRPr lang="en-US"/>
            </a:p>
          </p:txBody>
        </p:sp>
        <p:sp>
          <p:nvSpPr>
            <p:cNvPr id="128049" name="Line 1073"/>
            <p:cNvSpPr>
              <a:spLocks noChangeShapeType="1"/>
            </p:cNvSpPr>
            <p:nvPr/>
          </p:nvSpPr>
          <p:spPr bwMode="auto">
            <a:xfrm>
              <a:off x="1231" y="2890"/>
              <a:ext cx="117" cy="1"/>
            </a:xfrm>
            <a:prstGeom prst="line">
              <a:avLst/>
            </a:prstGeom>
            <a:noFill/>
            <a:ln w="17463">
              <a:solidFill>
                <a:srgbClr val="000000"/>
              </a:solidFill>
              <a:round/>
              <a:headEnd/>
              <a:tailEnd/>
            </a:ln>
          </p:spPr>
          <p:txBody>
            <a:bodyPr/>
            <a:lstStyle/>
            <a:p>
              <a:endParaRPr lang="en-US"/>
            </a:p>
          </p:txBody>
        </p:sp>
        <p:sp>
          <p:nvSpPr>
            <p:cNvPr id="128050" name="Line 1074"/>
            <p:cNvSpPr>
              <a:spLocks noChangeShapeType="1"/>
            </p:cNvSpPr>
            <p:nvPr/>
          </p:nvSpPr>
          <p:spPr bwMode="auto">
            <a:xfrm>
              <a:off x="1231" y="3210"/>
              <a:ext cx="117" cy="1"/>
            </a:xfrm>
            <a:prstGeom prst="line">
              <a:avLst/>
            </a:prstGeom>
            <a:noFill/>
            <a:ln w="17463">
              <a:solidFill>
                <a:srgbClr val="000000"/>
              </a:solidFill>
              <a:round/>
              <a:headEnd/>
              <a:tailEnd/>
            </a:ln>
          </p:spPr>
          <p:txBody>
            <a:bodyPr/>
            <a:lstStyle/>
            <a:p>
              <a:endParaRPr lang="en-US"/>
            </a:p>
          </p:txBody>
        </p:sp>
        <p:sp>
          <p:nvSpPr>
            <p:cNvPr id="128051" name="Freeform 1075"/>
            <p:cNvSpPr>
              <a:spLocks/>
            </p:cNvSpPr>
            <p:nvPr/>
          </p:nvSpPr>
          <p:spPr bwMode="auto">
            <a:xfrm>
              <a:off x="1241" y="3178"/>
              <a:ext cx="107" cy="65"/>
            </a:xfrm>
            <a:custGeom>
              <a:avLst/>
              <a:gdLst/>
              <a:ahLst/>
              <a:cxnLst>
                <a:cxn ang="0">
                  <a:pos x="0" y="0"/>
                </a:cxn>
                <a:cxn ang="0">
                  <a:pos x="107" y="32"/>
                </a:cxn>
                <a:cxn ang="0">
                  <a:pos x="0" y="65"/>
                </a:cxn>
              </a:cxnLst>
              <a:rect l="0" t="0" r="r" b="b"/>
              <a:pathLst>
                <a:path w="107" h="65">
                  <a:moveTo>
                    <a:pt x="0" y="0"/>
                  </a:moveTo>
                  <a:lnTo>
                    <a:pt x="107" y="32"/>
                  </a:lnTo>
                  <a:lnTo>
                    <a:pt x="0" y="65"/>
                  </a:lnTo>
                </a:path>
              </a:pathLst>
            </a:custGeom>
            <a:noFill/>
            <a:ln w="17463">
              <a:solidFill>
                <a:srgbClr val="000000"/>
              </a:solidFill>
              <a:prstDash val="solid"/>
              <a:round/>
              <a:headEnd/>
              <a:tailEnd/>
            </a:ln>
          </p:spPr>
          <p:txBody>
            <a:bodyPr/>
            <a:lstStyle/>
            <a:p>
              <a:endParaRPr lang="en-US"/>
            </a:p>
          </p:txBody>
        </p:sp>
        <p:sp>
          <p:nvSpPr>
            <p:cNvPr id="128052" name="Freeform 1076"/>
            <p:cNvSpPr>
              <a:spLocks/>
            </p:cNvSpPr>
            <p:nvPr/>
          </p:nvSpPr>
          <p:spPr bwMode="auto">
            <a:xfrm>
              <a:off x="1167" y="3050"/>
              <a:ext cx="181" cy="160"/>
            </a:xfrm>
            <a:custGeom>
              <a:avLst/>
              <a:gdLst/>
              <a:ahLst/>
              <a:cxnLst>
                <a:cxn ang="0">
                  <a:pos x="181" y="0"/>
                </a:cxn>
                <a:cxn ang="0">
                  <a:pos x="0" y="0"/>
                </a:cxn>
                <a:cxn ang="0">
                  <a:pos x="0" y="160"/>
                </a:cxn>
                <a:cxn ang="0">
                  <a:pos x="64" y="160"/>
                </a:cxn>
              </a:cxnLst>
              <a:rect l="0" t="0" r="r" b="b"/>
              <a:pathLst>
                <a:path w="181" h="160">
                  <a:moveTo>
                    <a:pt x="181" y="0"/>
                  </a:moveTo>
                  <a:lnTo>
                    <a:pt x="0" y="0"/>
                  </a:lnTo>
                  <a:lnTo>
                    <a:pt x="0" y="160"/>
                  </a:lnTo>
                  <a:lnTo>
                    <a:pt x="64" y="160"/>
                  </a:lnTo>
                </a:path>
              </a:pathLst>
            </a:custGeom>
            <a:noFill/>
            <a:ln w="17463">
              <a:solidFill>
                <a:srgbClr val="000000"/>
              </a:solidFill>
              <a:prstDash val="solid"/>
              <a:round/>
              <a:headEnd/>
              <a:tailEnd/>
            </a:ln>
          </p:spPr>
          <p:txBody>
            <a:bodyPr/>
            <a:lstStyle/>
            <a:p>
              <a:endParaRPr lang="en-US"/>
            </a:p>
          </p:txBody>
        </p:sp>
        <p:sp>
          <p:nvSpPr>
            <p:cNvPr id="128053" name="AutoShape 1077"/>
            <p:cNvSpPr>
              <a:spLocks noChangeArrowheads="1"/>
            </p:cNvSpPr>
            <p:nvPr/>
          </p:nvSpPr>
          <p:spPr bwMode="auto">
            <a:xfrm>
              <a:off x="2236" y="1062"/>
              <a:ext cx="1240" cy="246"/>
            </a:xfrm>
            <a:prstGeom prst="roundRect">
              <a:avLst>
                <a:gd name="adj" fmla="val 47764"/>
              </a:avLst>
            </a:prstGeom>
            <a:noFill/>
            <a:ln w="17463">
              <a:solidFill>
                <a:srgbClr val="000000"/>
              </a:solidFill>
              <a:round/>
              <a:headEnd/>
              <a:tailEnd/>
            </a:ln>
          </p:spPr>
          <p:txBody>
            <a:bodyPr/>
            <a:lstStyle/>
            <a:p>
              <a:endParaRPr lang="en-US"/>
            </a:p>
          </p:txBody>
        </p:sp>
        <p:sp>
          <p:nvSpPr>
            <p:cNvPr id="128054" name="Rectangle 1078"/>
            <p:cNvSpPr>
              <a:spLocks noChangeArrowheads="1"/>
            </p:cNvSpPr>
            <p:nvPr/>
          </p:nvSpPr>
          <p:spPr bwMode="auto">
            <a:xfrm>
              <a:off x="2443" y="1152"/>
              <a:ext cx="590" cy="90"/>
            </a:xfrm>
            <a:prstGeom prst="rect">
              <a:avLst/>
            </a:prstGeom>
            <a:noFill/>
            <a:ln w="9525">
              <a:noFill/>
              <a:miter lim="800000"/>
              <a:headEnd/>
              <a:tailEnd/>
            </a:ln>
          </p:spPr>
          <p:txBody>
            <a:bodyPr wrap="none" lIns="0" tIns="0" rIns="0" bIns="0">
              <a:spAutoFit/>
            </a:bodyPr>
            <a:lstStyle/>
            <a:p>
              <a:r>
                <a:rPr lang="en-US" sz="1100" b="0">
                  <a:solidFill>
                    <a:srgbClr val="000000"/>
                  </a:solidFill>
                  <a:latin typeface="Lucida Sans Typewriter" charset="0"/>
                </a:rPr>
                <a:t>Select Subsystem</a:t>
              </a:r>
              <a:endParaRPr lang="en-US" b="0">
                <a:latin typeface="Lucida Sans Typewriter" charset="0"/>
              </a:endParaRPr>
            </a:p>
          </p:txBody>
        </p:sp>
        <p:sp>
          <p:nvSpPr>
            <p:cNvPr id="128055" name="Rectangle 1079"/>
            <p:cNvSpPr>
              <a:spLocks noChangeArrowheads="1"/>
            </p:cNvSpPr>
            <p:nvPr/>
          </p:nvSpPr>
          <p:spPr bwMode="auto">
            <a:xfrm>
              <a:off x="2695" y="1489"/>
              <a:ext cx="321" cy="43"/>
            </a:xfrm>
            <a:prstGeom prst="rect">
              <a:avLst/>
            </a:prstGeom>
            <a:solidFill>
              <a:schemeClr val="tx1"/>
            </a:solidFill>
            <a:ln w="17463">
              <a:solidFill>
                <a:srgbClr val="000000"/>
              </a:solidFill>
              <a:miter lim="800000"/>
              <a:headEnd/>
              <a:tailEnd/>
            </a:ln>
          </p:spPr>
          <p:txBody>
            <a:bodyPr/>
            <a:lstStyle/>
            <a:p>
              <a:endParaRPr lang="en-US"/>
            </a:p>
          </p:txBody>
        </p:sp>
        <p:sp>
          <p:nvSpPr>
            <p:cNvPr id="128056" name="Line 1080"/>
            <p:cNvSpPr>
              <a:spLocks noChangeShapeType="1"/>
            </p:cNvSpPr>
            <p:nvPr/>
          </p:nvSpPr>
          <p:spPr bwMode="auto">
            <a:xfrm>
              <a:off x="2845" y="1361"/>
              <a:ext cx="1" cy="118"/>
            </a:xfrm>
            <a:prstGeom prst="line">
              <a:avLst/>
            </a:prstGeom>
            <a:noFill/>
            <a:ln w="17463">
              <a:solidFill>
                <a:srgbClr val="000000"/>
              </a:solidFill>
              <a:round/>
              <a:headEnd/>
              <a:tailEnd/>
            </a:ln>
          </p:spPr>
          <p:txBody>
            <a:bodyPr/>
            <a:lstStyle/>
            <a:p>
              <a:endParaRPr lang="en-US"/>
            </a:p>
          </p:txBody>
        </p:sp>
        <p:sp>
          <p:nvSpPr>
            <p:cNvPr id="128057" name="Freeform 1081"/>
            <p:cNvSpPr>
              <a:spLocks/>
            </p:cNvSpPr>
            <p:nvPr/>
          </p:nvSpPr>
          <p:spPr bwMode="auto">
            <a:xfrm>
              <a:off x="2813" y="1361"/>
              <a:ext cx="64" cy="118"/>
            </a:xfrm>
            <a:custGeom>
              <a:avLst/>
              <a:gdLst/>
              <a:ahLst/>
              <a:cxnLst>
                <a:cxn ang="0">
                  <a:pos x="64" y="0"/>
                </a:cxn>
                <a:cxn ang="0">
                  <a:pos x="32" y="118"/>
                </a:cxn>
                <a:cxn ang="0">
                  <a:pos x="0" y="0"/>
                </a:cxn>
              </a:cxnLst>
              <a:rect l="0" t="0" r="r" b="b"/>
              <a:pathLst>
                <a:path w="64" h="118">
                  <a:moveTo>
                    <a:pt x="64" y="0"/>
                  </a:moveTo>
                  <a:lnTo>
                    <a:pt x="32" y="118"/>
                  </a:lnTo>
                  <a:lnTo>
                    <a:pt x="0" y="0"/>
                  </a:lnTo>
                </a:path>
              </a:pathLst>
            </a:custGeom>
            <a:noFill/>
            <a:ln w="17463">
              <a:solidFill>
                <a:srgbClr val="000000"/>
              </a:solidFill>
              <a:prstDash val="solid"/>
              <a:round/>
              <a:headEnd/>
              <a:tailEnd/>
            </a:ln>
          </p:spPr>
          <p:txBody>
            <a:bodyPr/>
            <a:lstStyle/>
            <a:p>
              <a:endParaRPr lang="en-US"/>
            </a:p>
          </p:txBody>
        </p:sp>
        <p:sp>
          <p:nvSpPr>
            <p:cNvPr id="128058" name="Line 1082"/>
            <p:cNvSpPr>
              <a:spLocks noChangeShapeType="1"/>
            </p:cNvSpPr>
            <p:nvPr/>
          </p:nvSpPr>
          <p:spPr bwMode="auto">
            <a:xfrm>
              <a:off x="2845" y="1297"/>
              <a:ext cx="1" cy="64"/>
            </a:xfrm>
            <a:prstGeom prst="line">
              <a:avLst/>
            </a:prstGeom>
            <a:noFill/>
            <a:ln w="17463">
              <a:solidFill>
                <a:srgbClr val="000000"/>
              </a:solidFill>
              <a:round/>
              <a:headEnd/>
              <a:tailEnd/>
            </a:ln>
          </p:spPr>
          <p:txBody>
            <a:bodyPr/>
            <a:lstStyle/>
            <a:p>
              <a:endParaRPr lang="en-US"/>
            </a:p>
          </p:txBody>
        </p:sp>
        <p:sp>
          <p:nvSpPr>
            <p:cNvPr id="128059" name="Line 1083"/>
            <p:cNvSpPr>
              <a:spLocks noChangeShapeType="1"/>
            </p:cNvSpPr>
            <p:nvPr/>
          </p:nvSpPr>
          <p:spPr bwMode="auto">
            <a:xfrm flipH="1">
              <a:off x="2578" y="2013"/>
              <a:ext cx="107" cy="1"/>
            </a:xfrm>
            <a:prstGeom prst="line">
              <a:avLst/>
            </a:prstGeom>
            <a:noFill/>
            <a:ln w="17463">
              <a:solidFill>
                <a:srgbClr val="000000"/>
              </a:solidFill>
              <a:round/>
              <a:headEnd/>
              <a:tailEnd/>
            </a:ln>
          </p:spPr>
          <p:txBody>
            <a:bodyPr/>
            <a:lstStyle/>
            <a:p>
              <a:endParaRPr lang="en-US"/>
            </a:p>
          </p:txBody>
        </p:sp>
        <p:sp>
          <p:nvSpPr>
            <p:cNvPr id="128060" name="Freeform 1084"/>
            <p:cNvSpPr>
              <a:spLocks/>
            </p:cNvSpPr>
            <p:nvPr/>
          </p:nvSpPr>
          <p:spPr bwMode="auto">
            <a:xfrm>
              <a:off x="2578" y="1981"/>
              <a:ext cx="107" cy="64"/>
            </a:xfrm>
            <a:custGeom>
              <a:avLst/>
              <a:gdLst/>
              <a:ahLst/>
              <a:cxnLst>
                <a:cxn ang="0">
                  <a:pos x="107" y="64"/>
                </a:cxn>
                <a:cxn ang="0">
                  <a:pos x="0" y="32"/>
                </a:cxn>
                <a:cxn ang="0">
                  <a:pos x="107" y="0"/>
                </a:cxn>
              </a:cxnLst>
              <a:rect l="0" t="0" r="r" b="b"/>
              <a:pathLst>
                <a:path w="107" h="64">
                  <a:moveTo>
                    <a:pt x="107" y="64"/>
                  </a:moveTo>
                  <a:lnTo>
                    <a:pt x="0" y="32"/>
                  </a:lnTo>
                  <a:lnTo>
                    <a:pt x="107" y="0"/>
                  </a:lnTo>
                </a:path>
              </a:pathLst>
            </a:custGeom>
            <a:noFill/>
            <a:ln w="17463">
              <a:solidFill>
                <a:srgbClr val="000000"/>
              </a:solidFill>
              <a:prstDash val="solid"/>
              <a:round/>
              <a:headEnd/>
              <a:tailEnd/>
            </a:ln>
          </p:spPr>
          <p:txBody>
            <a:bodyPr/>
            <a:lstStyle/>
            <a:p>
              <a:endParaRPr lang="en-US"/>
            </a:p>
          </p:txBody>
        </p:sp>
        <p:sp>
          <p:nvSpPr>
            <p:cNvPr id="128061" name="Freeform 1085"/>
            <p:cNvSpPr>
              <a:spLocks/>
            </p:cNvSpPr>
            <p:nvPr/>
          </p:nvSpPr>
          <p:spPr bwMode="auto">
            <a:xfrm>
              <a:off x="2685" y="1522"/>
              <a:ext cx="117" cy="491"/>
            </a:xfrm>
            <a:custGeom>
              <a:avLst/>
              <a:gdLst/>
              <a:ahLst/>
              <a:cxnLst>
                <a:cxn ang="0">
                  <a:pos x="117" y="0"/>
                </a:cxn>
                <a:cxn ang="0">
                  <a:pos x="117" y="491"/>
                </a:cxn>
                <a:cxn ang="0">
                  <a:pos x="0" y="491"/>
                </a:cxn>
              </a:cxnLst>
              <a:rect l="0" t="0" r="r" b="b"/>
              <a:pathLst>
                <a:path w="117" h="491">
                  <a:moveTo>
                    <a:pt x="117" y="0"/>
                  </a:moveTo>
                  <a:lnTo>
                    <a:pt x="117" y="491"/>
                  </a:lnTo>
                  <a:lnTo>
                    <a:pt x="0" y="491"/>
                  </a:lnTo>
                </a:path>
              </a:pathLst>
            </a:custGeom>
            <a:noFill/>
            <a:ln w="17463">
              <a:solidFill>
                <a:srgbClr val="000000"/>
              </a:solidFill>
              <a:prstDash val="solid"/>
              <a:round/>
              <a:headEnd/>
              <a:tailEnd/>
            </a:ln>
          </p:spPr>
          <p:txBody>
            <a:bodyPr/>
            <a:lstStyle/>
            <a:p>
              <a:endParaRPr lang="en-US"/>
            </a:p>
          </p:txBody>
        </p:sp>
        <p:sp>
          <p:nvSpPr>
            <p:cNvPr id="128062" name="Freeform 1086"/>
            <p:cNvSpPr>
              <a:spLocks/>
            </p:cNvSpPr>
            <p:nvPr/>
          </p:nvSpPr>
          <p:spPr bwMode="auto">
            <a:xfrm>
              <a:off x="2813" y="3724"/>
              <a:ext cx="64" cy="106"/>
            </a:xfrm>
            <a:custGeom>
              <a:avLst/>
              <a:gdLst/>
              <a:ahLst/>
              <a:cxnLst>
                <a:cxn ang="0">
                  <a:pos x="64" y="0"/>
                </a:cxn>
                <a:cxn ang="0">
                  <a:pos x="32" y="106"/>
                </a:cxn>
                <a:cxn ang="0">
                  <a:pos x="0" y="0"/>
                </a:cxn>
              </a:cxnLst>
              <a:rect l="0" t="0" r="r" b="b"/>
              <a:pathLst>
                <a:path w="64" h="106">
                  <a:moveTo>
                    <a:pt x="64" y="0"/>
                  </a:moveTo>
                  <a:lnTo>
                    <a:pt x="32" y="106"/>
                  </a:lnTo>
                  <a:lnTo>
                    <a:pt x="0" y="0"/>
                  </a:lnTo>
                </a:path>
              </a:pathLst>
            </a:custGeom>
            <a:noFill/>
            <a:ln w="17463">
              <a:solidFill>
                <a:srgbClr val="000000"/>
              </a:solidFill>
              <a:prstDash val="solid"/>
              <a:round/>
              <a:headEnd/>
              <a:tailEnd/>
            </a:ln>
          </p:spPr>
          <p:txBody>
            <a:bodyPr/>
            <a:lstStyle/>
            <a:p>
              <a:endParaRPr lang="en-US"/>
            </a:p>
          </p:txBody>
        </p:sp>
        <p:sp>
          <p:nvSpPr>
            <p:cNvPr id="128063" name="Line 1087"/>
            <p:cNvSpPr>
              <a:spLocks noChangeShapeType="1"/>
            </p:cNvSpPr>
            <p:nvPr/>
          </p:nvSpPr>
          <p:spPr bwMode="auto">
            <a:xfrm>
              <a:off x="2845" y="3724"/>
              <a:ext cx="1" cy="106"/>
            </a:xfrm>
            <a:prstGeom prst="line">
              <a:avLst/>
            </a:prstGeom>
            <a:noFill/>
            <a:ln w="17463">
              <a:solidFill>
                <a:srgbClr val="000000"/>
              </a:solidFill>
              <a:round/>
              <a:headEnd/>
              <a:tailEnd/>
            </a:ln>
          </p:spPr>
          <p:txBody>
            <a:bodyPr/>
            <a:lstStyle/>
            <a:p>
              <a:endParaRPr lang="en-US"/>
            </a:p>
          </p:txBody>
        </p:sp>
        <p:sp>
          <p:nvSpPr>
            <p:cNvPr id="128064" name="Line 1088"/>
            <p:cNvSpPr>
              <a:spLocks noChangeShapeType="1"/>
            </p:cNvSpPr>
            <p:nvPr/>
          </p:nvSpPr>
          <p:spPr bwMode="auto">
            <a:xfrm>
              <a:off x="2845" y="3659"/>
              <a:ext cx="1" cy="65"/>
            </a:xfrm>
            <a:prstGeom prst="line">
              <a:avLst/>
            </a:prstGeom>
            <a:noFill/>
            <a:ln w="17463">
              <a:solidFill>
                <a:srgbClr val="000000"/>
              </a:solidFill>
              <a:round/>
              <a:headEnd/>
              <a:tailEnd/>
            </a:ln>
          </p:spPr>
          <p:txBody>
            <a:bodyPr/>
            <a:lstStyle/>
            <a:p>
              <a:endParaRPr lang="en-US"/>
            </a:p>
          </p:txBody>
        </p:sp>
        <p:sp>
          <p:nvSpPr>
            <p:cNvPr id="128065" name="Line 1089"/>
            <p:cNvSpPr>
              <a:spLocks noChangeShapeType="1"/>
            </p:cNvSpPr>
            <p:nvPr/>
          </p:nvSpPr>
          <p:spPr bwMode="auto">
            <a:xfrm>
              <a:off x="2813" y="3499"/>
              <a:ext cx="1" cy="118"/>
            </a:xfrm>
            <a:prstGeom prst="line">
              <a:avLst/>
            </a:prstGeom>
            <a:noFill/>
            <a:ln w="17463">
              <a:solidFill>
                <a:srgbClr val="000000"/>
              </a:solidFill>
              <a:round/>
              <a:headEnd/>
              <a:tailEnd/>
            </a:ln>
          </p:spPr>
          <p:txBody>
            <a:bodyPr/>
            <a:lstStyle/>
            <a:p>
              <a:endParaRPr lang="en-US"/>
            </a:p>
          </p:txBody>
        </p:sp>
        <p:sp>
          <p:nvSpPr>
            <p:cNvPr id="128066" name="Freeform 1090"/>
            <p:cNvSpPr>
              <a:spLocks/>
            </p:cNvSpPr>
            <p:nvPr/>
          </p:nvSpPr>
          <p:spPr bwMode="auto">
            <a:xfrm>
              <a:off x="2781" y="3510"/>
              <a:ext cx="64" cy="107"/>
            </a:xfrm>
            <a:custGeom>
              <a:avLst/>
              <a:gdLst/>
              <a:ahLst/>
              <a:cxnLst>
                <a:cxn ang="0">
                  <a:pos x="64" y="0"/>
                </a:cxn>
                <a:cxn ang="0">
                  <a:pos x="32" y="107"/>
                </a:cxn>
                <a:cxn ang="0">
                  <a:pos x="0" y="0"/>
                </a:cxn>
              </a:cxnLst>
              <a:rect l="0" t="0" r="r" b="b"/>
              <a:pathLst>
                <a:path w="64" h="107">
                  <a:moveTo>
                    <a:pt x="64" y="0"/>
                  </a:moveTo>
                  <a:lnTo>
                    <a:pt x="32" y="107"/>
                  </a:lnTo>
                  <a:lnTo>
                    <a:pt x="0" y="0"/>
                  </a:lnTo>
                </a:path>
              </a:pathLst>
            </a:custGeom>
            <a:noFill/>
            <a:ln w="17463">
              <a:solidFill>
                <a:srgbClr val="000000"/>
              </a:solidFill>
              <a:prstDash val="solid"/>
              <a:round/>
              <a:headEnd/>
              <a:tailEnd/>
            </a:ln>
          </p:spPr>
          <p:txBody>
            <a:bodyPr/>
            <a:lstStyle/>
            <a:p>
              <a:endParaRPr lang="en-US"/>
            </a:p>
          </p:txBody>
        </p:sp>
        <p:sp>
          <p:nvSpPr>
            <p:cNvPr id="128067" name="Freeform 1091"/>
            <p:cNvSpPr>
              <a:spLocks/>
            </p:cNvSpPr>
            <p:nvPr/>
          </p:nvSpPr>
          <p:spPr bwMode="auto">
            <a:xfrm>
              <a:off x="2578" y="3285"/>
              <a:ext cx="235" cy="214"/>
            </a:xfrm>
            <a:custGeom>
              <a:avLst/>
              <a:gdLst/>
              <a:ahLst/>
              <a:cxnLst>
                <a:cxn ang="0">
                  <a:pos x="235" y="214"/>
                </a:cxn>
                <a:cxn ang="0">
                  <a:pos x="235" y="0"/>
                </a:cxn>
                <a:cxn ang="0">
                  <a:pos x="0" y="0"/>
                </a:cxn>
              </a:cxnLst>
              <a:rect l="0" t="0" r="r" b="b"/>
              <a:pathLst>
                <a:path w="235" h="214">
                  <a:moveTo>
                    <a:pt x="235" y="214"/>
                  </a:moveTo>
                  <a:lnTo>
                    <a:pt x="235" y="0"/>
                  </a:lnTo>
                  <a:lnTo>
                    <a:pt x="0" y="0"/>
                  </a:lnTo>
                </a:path>
              </a:pathLst>
            </a:custGeom>
            <a:noFill/>
            <a:ln w="17463">
              <a:solidFill>
                <a:srgbClr val="000000"/>
              </a:solidFill>
              <a:prstDash val="solid"/>
              <a:round/>
              <a:headEnd/>
              <a:tailEnd/>
            </a:ln>
          </p:spPr>
          <p:txBody>
            <a:bodyPr/>
            <a:lstStyle/>
            <a:p>
              <a:endParaRPr lang="en-US"/>
            </a:p>
          </p:txBody>
        </p:sp>
        <p:sp>
          <p:nvSpPr>
            <p:cNvPr id="128068" name="Freeform 1092"/>
            <p:cNvSpPr>
              <a:spLocks/>
            </p:cNvSpPr>
            <p:nvPr/>
          </p:nvSpPr>
          <p:spPr bwMode="auto">
            <a:xfrm>
              <a:off x="4363" y="2334"/>
              <a:ext cx="107" cy="64"/>
            </a:xfrm>
            <a:custGeom>
              <a:avLst/>
              <a:gdLst/>
              <a:ahLst/>
              <a:cxnLst>
                <a:cxn ang="0">
                  <a:pos x="107" y="64"/>
                </a:cxn>
                <a:cxn ang="0">
                  <a:pos x="0" y="32"/>
                </a:cxn>
                <a:cxn ang="0">
                  <a:pos x="107" y="0"/>
                </a:cxn>
              </a:cxnLst>
              <a:rect l="0" t="0" r="r" b="b"/>
              <a:pathLst>
                <a:path w="107" h="64">
                  <a:moveTo>
                    <a:pt x="107" y="64"/>
                  </a:moveTo>
                  <a:lnTo>
                    <a:pt x="0" y="32"/>
                  </a:lnTo>
                  <a:lnTo>
                    <a:pt x="107" y="0"/>
                  </a:lnTo>
                </a:path>
              </a:pathLst>
            </a:custGeom>
            <a:noFill/>
            <a:ln w="17463">
              <a:solidFill>
                <a:srgbClr val="000000"/>
              </a:solidFill>
              <a:prstDash val="solid"/>
              <a:round/>
              <a:headEnd/>
              <a:tailEnd/>
            </a:ln>
          </p:spPr>
          <p:txBody>
            <a:bodyPr/>
            <a:lstStyle/>
            <a:p>
              <a:endParaRPr lang="en-US"/>
            </a:p>
          </p:txBody>
        </p:sp>
        <p:sp>
          <p:nvSpPr>
            <p:cNvPr id="128069" name="Freeform 1093"/>
            <p:cNvSpPr>
              <a:spLocks/>
            </p:cNvSpPr>
            <p:nvPr/>
          </p:nvSpPr>
          <p:spPr bwMode="auto">
            <a:xfrm>
              <a:off x="4363" y="2067"/>
              <a:ext cx="182" cy="299"/>
            </a:xfrm>
            <a:custGeom>
              <a:avLst/>
              <a:gdLst/>
              <a:ahLst/>
              <a:cxnLst>
                <a:cxn ang="0">
                  <a:pos x="0" y="0"/>
                </a:cxn>
                <a:cxn ang="0">
                  <a:pos x="182" y="0"/>
                </a:cxn>
                <a:cxn ang="0">
                  <a:pos x="182" y="299"/>
                </a:cxn>
                <a:cxn ang="0">
                  <a:pos x="117" y="299"/>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p:spPr>
          <p:txBody>
            <a:bodyPr/>
            <a:lstStyle/>
            <a:p>
              <a:endParaRPr lang="en-US"/>
            </a:p>
          </p:txBody>
        </p:sp>
        <p:sp>
          <p:nvSpPr>
            <p:cNvPr id="128070" name="Line 1094"/>
            <p:cNvSpPr>
              <a:spLocks noChangeShapeType="1"/>
            </p:cNvSpPr>
            <p:nvPr/>
          </p:nvSpPr>
          <p:spPr bwMode="auto">
            <a:xfrm flipH="1">
              <a:off x="4363" y="2366"/>
              <a:ext cx="117" cy="1"/>
            </a:xfrm>
            <a:prstGeom prst="line">
              <a:avLst/>
            </a:prstGeom>
            <a:noFill/>
            <a:ln w="17463">
              <a:solidFill>
                <a:srgbClr val="000000"/>
              </a:solidFill>
              <a:round/>
              <a:headEnd/>
              <a:tailEnd/>
            </a:ln>
          </p:spPr>
          <p:txBody>
            <a:bodyPr/>
            <a:lstStyle/>
            <a:p>
              <a:endParaRPr lang="en-US"/>
            </a:p>
          </p:txBody>
        </p:sp>
        <p:sp>
          <p:nvSpPr>
            <p:cNvPr id="128071" name="Line 1095"/>
            <p:cNvSpPr>
              <a:spLocks noChangeShapeType="1"/>
            </p:cNvSpPr>
            <p:nvPr/>
          </p:nvSpPr>
          <p:spPr bwMode="auto">
            <a:xfrm flipH="1">
              <a:off x="4363" y="2783"/>
              <a:ext cx="117" cy="1"/>
            </a:xfrm>
            <a:prstGeom prst="line">
              <a:avLst/>
            </a:prstGeom>
            <a:noFill/>
            <a:ln w="17463">
              <a:solidFill>
                <a:srgbClr val="000000"/>
              </a:solidFill>
              <a:round/>
              <a:headEnd/>
              <a:tailEnd/>
            </a:ln>
          </p:spPr>
          <p:txBody>
            <a:bodyPr/>
            <a:lstStyle/>
            <a:p>
              <a:endParaRPr lang="en-US"/>
            </a:p>
          </p:txBody>
        </p:sp>
        <p:sp>
          <p:nvSpPr>
            <p:cNvPr id="128072" name="Freeform 1096"/>
            <p:cNvSpPr>
              <a:spLocks/>
            </p:cNvSpPr>
            <p:nvPr/>
          </p:nvSpPr>
          <p:spPr bwMode="auto">
            <a:xfrm>
              <a:off x="4363" y="2751"/>
              <a:ext cx="107" cy="64"/>
            </a:xfrm>
            <a:custGeom>
              <a:avLst/>
              <a:gdLst/>
              <a:ahLst/>
              <a:cxnLst>
                <a:cxn ang="0">
                  <a:pos x="107" y="64"/>
                </a:cxn>
                <a:cxn ang="0">
                  <a:pos x="0" y="32"/>
                </a:cxn>
                <a:cxn ang="0">
                  <a:pos x="107" y="0"/>
                </a:cxn>
              </a:cxnLst>
              <a:rect l="0" t="0" r="r" b="b"/>
              <a:pathLst>
                <a:path w="107" h="64">
                  <a:moveTo>
                    <a:pt x="107" y="64"/>
                  </a:moveTo>
                  <a:lnTo>
                    <a:pt x="0" y="32"/>
                  </a:lnTo>
                  <a:lnTo>
                    <a:pt x="107" y="0"/>
                  </a:lnTo>
                </a:path>
              </a:pathLst>
            </a:custGeom>
            <a:noFill/>
            <a:ln w="17463">
              <a:solidFill>
                <a:srgbClr val="000000"/>
              </a:solidFill>
              <a:prstDash val="solid"/>
              <a:round/>
              <a:headEnd/>
              <a:tailEnd/>
            </a:ln>
          </p:spPr>
          <p:txBody>
            <a:bodyPr/>
            <a:lstStyle/>
            <a:p>
              <a:endParaRPr lang="en-US"/>
            </a:p>
          </p:txBody>
        </p:sp>
        <p:sp>
          <p:nvSpPr>
            <p:cNvPr id="128073" name="Freeform 1097"/>
            <p:cNvSpPr>
              <a:spLocks/>
            </p:cNvSpPr>
            <p:nvPr/>
          </p:nvSpPr>
          <p:spPr bwMode="auto">
            <a:xfrm>
              <a:off x="4363" y="2484"/>
              <a:ext cx="182" cy="299"/>
            </a:xfrm>
            <a:custGeom>
              <a:avLst/>
              <a:gdLst/>
              <a:ahLst/>
              <a:cxnLst>
                <a:cxn ang="0">
                  <a:pos x="0" y="0"/>
                </a:cxn>
                <a:cxn ang="0">
                  <a:pos x="182" y="0"/>
                </a:cxn>
                <a:cxn ang="0">
                  <a:pos x="182" y="299"/>
                </a:cxn>
                <a:cxn ang="0">
                  <a:pos x="117" y="299"/>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p:spPr>
          <p:txBody>
            <a:bodyPr/>
            <a:lstStyle/>
            <a:p>
              <a:endParaRPr lang="en-US"/>
            </a:p>
          </p:txBody>
        </p:sp>
        <p:sp>
          <p:nvSpPr>
            <p:cNvPr id="128074" name="Freeform 1098"/>
            <p:cNvSpPr>
              <a:spLocks/>
            </p:cNvSpPr>
            <p:nvPr/>
          </p:nvSpPr>
          <p:spPr bwMode="auto">
            <a:xfrm>
              <a:off x="4363" y="3189"/>
              <a:ext cx="107" cy="64"/>
            </a:xfrm>
            <a:custGeom>
              <a:avLst/>
              <a:gdLst/>
              <a:ahLst/>
              <a:cxnLst>
                <a:cxn ang="0">
                  <a:pos x="107" y="64"/>
                </a:cxn>
                <a:cxn ang="0">
                  <a:pos x="0" y="32"/>
                </a:cxn>
                <a:cxn ang="0">
                  <a:pos x="107" y="0"/>
                </a:cxn>
              </a:cxnLst>
              <a:rect l="0" t="0" r="r" b="b"/>
              <a:pathLst>
                <a:path w="107" h="64">
                  <a:moveTo>
                    <a:pt x="107" y="64"/>
                  </a:moveTo>
                  <a:lnTo>
                    <a:pt x="0" y="32"/>
                  </a:lnTo>
                  <a:lnTo>
                    <a:pt x="107" y="0"/>
                  </a:lnTo>
                </a:path>
              </a:pathLst>
            </a:custGeom>
            <a:noFill/>
            <a:ln w="17463">
              <a:solidFill>
                <a:srgbClr val="000000"/>
              </a:solidFill>
              <a:prstDash val="solid"/>
              <a:round/>
              <a:headEnd/>
              <a:tailEnd/>
            </a:ln>
          </p:spPr>
          <p:txBody>
            <a:bodyPr/>
            <a:lstStyle/>
            <a:p>
              <a:endParaRPr lang="en-US"/>
            </a:p>
          </p:txBody>
        </p:sp>
        <p:sp>
          <p:nvSpPr>
            <p:cNvPr id="128075" name="Freeform 1099"/>
            <p:cNvSpPr>
              <a:spLocks/>
            </p:cNvSpPr>
            <p:nvPr/>
          </p:nvSpPr>
          <p:spPr bwMode="auto">
            <a:xfrm>
              <a:off x="4363" y="2922"/>
              <a:ext cx="182" cy="299"/>
            </a:xfrm>
            <a:custGeom>
              <a:avLst/>
              <a:gdLst/>
              <a:ahLst/>
              <a:cxnLst>
                <a:cxn ang="0">
                  <a:pos x="0" y="0"/>
                </a:cxn>
                <a:cxn ang="0">
                  <a:pos x="182" y="0"/>
                </a:cxn>
                <a:cxn ang="0">
                  <a:pos x="182" y="299"/>
                </a:cxn>
                <a:cxn ang="0">
                  <a:pos x="117" y="299"/>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p:spPr>
          <p:txBody>
            <a:bodyPr/>
            <a:lstStyle/>
            <a:p>
              <a:endParaRPr lang="en-US"/>
            </a:p>
          </p:txBody>
        </p:sp>
        <p:sp>
          <p:nvSpPr>
            <p:cNvPr id="128076" name="Line 1100"/>
            <p:cNvSpPr>
              <a:spLocks noChangeShapeType="1"/>
            </p:cNvSpPr>
            <p:nvPr/>
          </p:nvSpPr>
          <p:spPr bwMode="auto">
            <a:xfrm flipH="1">
              <a:off x="4363" y="3221"/>
              <a:ext cx="117" cy="1"/>
            </a:xfrm>
            <a:prstGeom prst="line">
              <a:avLst/>
            </a:prstGeom>
            <a:noFill/>
            <a:ln w="17463">
              <a:solidFill>
                <a:srgbClr val="000000"/>
              </a:solidFill>
              <a:round/>
              <a:headEnd/>
              <a:tailEnd/>
            </a:ln>
          </p:spPr>
          <p:txBody>
            <a:bodyPr/>
            <a:lstStyle/>
            <a:p>
              <a:endParaRPr lang="en-US"/>
            </a:p>
          </p:txBody>
        </p:sp>
        <p:sp>
          <p:nvSpPr>
            <p:cNvPr id="128077" name="Line 1101"/>
            <p:cNvSpPr>
              <a:spLocks noChangeShapeType="1"/>
            </p:cNvSpPr>
            <p:nvPr/>
          </p:nvSpPr>
          <p:spPr bwMode="auto">
            <a:xfrm>
              <a:off x="2898" y="3499"/>
              <a:ext cx="1" cy="118"/>
            </a:xfrm>
            <a:prstGeom prst="line">
              <a:avLst/>
            </a:prstGeom>
            <a:noFill/>
            <a:ln w="17463">
              <a:solidFill>
                <a:srgbClr val="000000"/>
              </a:solidFill>
              <a:round/>
              <a:headEnd/>
              <a:tailEnd/>
            </a:ln>
          </p:spPr>
          <p:txBody>
            <a:bodyPr/>
            <a:lstStyle/>
            <a:p>
              <a:endParaRPr lang="en-US"/>
            </a:p>
          </p:txBody>
        </p:sp>
        <p:sp>
          <p:nvSpPr>
            <p:cNvPr id="128078" name="Freeform 1102"/>
            <p:cNvSpPr>
              <a:spLocks/>
            </p:cNvSpPr>
            <p:nvPr/>
          </p:nvSpPr>
          <p:spPr bwMode="auto">
            <a:xfrm>
              <a:off x="2866" y="3510"/>
              <a:ext cx="64" cy="107"/>
            </a:xfrm>
            <a:custGeom>
              <a:avLst/>
              <a:gdLst/>
              <a:ahLst/>
              <a:cxnLst>
                <a:cxn ang="0">
                  <a:pos x="64" y="0"/>
                </a:cxn>
                <a:cxn ang="0">
                  <a:pos x="32" y="107"/>
                </a:cxn>
                <a:cxn ang="0">
                  <a:pos x="0" y="0"/>
                </a:cxn>
              </a:cxnLst>
              <a:rect l="0" t="0" r="r" b="b"/>
              <a:pathLst>
                <a:path w="64" h="107">
                  <a:moveTo>
                    <a:pt x="64" y="0"/>
                  </a:moveTo>
                  <a:lnTo>
                    <a:pt x="32" y="107"/>
                  </a:lnTo>
                  <a:lnTo>
                    <a:pt x="0" y="0"/>
                  </a:lnTo>
                </a:path>
              </a:pathLst>
            </a:custGeom>
            <a:noFill/>
            <a:ln w="17463">
              <a:solidFill>
                <a:srgbClr val="000000"/>
              </a:solidFill>
              <a:prstDash val="solid"/>
              <a:round/>
              <a:headEnd/>
              <a:tailEnd/>
            </a:ln>
          </p:spPr>
          <p:txBody>
            <a:bodyPr/>
            <a:lstStyle/>
            <a:p>
              <a:endParaRPr lang="en-US"/>
            </a:p>
          </p:txBody>
        </p:sp>
        <p:sp>
          <p:nvSpPr>
            <p:cNvPr id="128079" name="Freeform 1103"/>
            <p:cNvSpPr>
              <a:spLocks/>
            </p:cNvSpPr>
            <p:nvPr/>
          </p:nvSpPr>
          <p:spPr bwMode="auto">
            <a:xfrm>
              <a:off x="2898" y="3285"/>
              <a:ext cx="236" cy="214"/>
            </a:xfrm>
            <a:custGeom>
              <a:avLst/>
              <a:gdLst/>
              <a:ahLst/>
              <a:cxnLst>
                <a:cxn ang="0">
                  <a:pos x="0" y="214"/>
                </a:cxn>
                <a:cxn ang="0">
                  <a:pos x="0" y="0"/>
                </a:cxn>
                <a:cxn ang="0">
                  <a:pos x="236" y="0"/>
                </a:cxn>
              </a:cxnLst>
              <a:rect l="0" t="0" r="r" b="b"/>
              <a:pathLst>
                <a:path w="236" h="214">
                  <a:moveTo>
                    <a:pt x="0" y="214"/>
                  </a:moveTo>
                  <a:lnTo>
                    <a:pt x="0" y="0"/>
                  </a:lnTo>
                  <a:lnTo>
                    <a:pt x="236" y="0"/>
                  </a:lnTo>
                </a:path>
              </a:pathLst>
            </a:custGeom>
            <a:noFill/>
            <a:ln w="17463">
              <a:solidFill>
                <a:srgbClr val="000000"/>
              </a:solidFill>
              <a:prstDash val="solid"/>
              <a:round/>
              <a:headEnd/>
              <a:tailEnd/>
            </a:ln>
          </p:spPr>
          <p:txBody>
            <a:bodyPr/>
            <a:lstStyle/>
            <a:p>
              <a:endParaRPr lang="en-US"/>
            </a:p>
          </p:txBody>
        </p:sp>
        <p:sp>
          <p:nvSpPr>
            <p:cNvPr id="128080" name="Rectangle 1104"/>
            <p:cNvSpPr>
              <a:spLocks noChangeArrowheads="1"/>
            </p:cNvSpPr>
            <p:nvPr/>
          </p:nvSpPr>
          <p:spPr bwMode="auto">
            <a:xfrm>
              <a:off x="2952" y="1757"/>
              <a:ext cx="1678" cy="1742"/>
            </a:xfrm>
            <a:prstGeom prst="rect">
              <a:avLst/>
            </a:prstGeom>
            <a:noFill/>
            <a:ln w="33338">
              <a:solidFill>
                <a:srgbClr val="000000"/>
              </a:solidFill>
              <a:miter lim="800000"/>
              <a:headEnd/>
              <a:tailEnd/>
            </a:ln>
          </p:spPr>
          <p:txBody>
            <a:bodyPr/>
            <a:lstStyle/>
            <a:p>
              <a:endParaRPr lang="en-US"/>
            </a:p>
          </p:txBody>
        </p:sp>
        <p:sp>
          <p:nvSpPr>
            <p:cNvPr id="128081" name="Rectangle 1105"/>
            <p:cNvSpPr>
              <a:spLocks noChangeArrowheads="1"/>
            </p:cNvSpPr>
            <p:nvPr/>
          </p:nvSpPr>
          <p:spPr bwMode="auto">
            <a:xfrm>
              <a:off x="2684" y="3616"/>
              <a:ext cx="321" cy="43"/>
            </a:xfrm>
            <a:prstGeom prst="rect">
              <a:avLst/>
            </a:prstGeom>
            <a:solidFill>
              <a:schemeClr val="tx1"/>
            </a:solidFill>
            <a:ln w="17463">
              <a:solidFill>
                <a:srgbClr val="000000"/>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026"/>
          <p:cNvSpPr>
            <a:spLocks noGrp="1" noChangeArrowheads="1"/>
          </p:cNvSpPr>
          <p:nvPr>
            <p:ph type="title"/>
          </p:nvPr>
        </p:nvSpPr>
        <p:spPr/>
        <p:txBody>
          <a:bodyPr/>
          <a:lstStyle/>
          <a:p>
            <a:r>
              <a:rPr lang="en-US"/>
              <a:t>Detailed View of Object Design Activities (ctd)</a:t>
            </a:r>
          </a:p>
        </p:txBody>
      </p:sp>
      <p:grpSp>
        <p:nvGrpSpPr>
          <p:cNvPr id="129028" name="Group 1028"/>
          <p:cNvGrpSpPr>
            <a:grpSpLocks/>
          </p:cNvGrpSpPr>
          <p:nvPr/>
        </p:nvGrpSpPr>
        <p:grpSpPr bwMode="auto">
          <a:xfrm>
            <a:off x="558800" y="800100"/>
            <a:ext cx="7824788" cy="5649913"/>
            <a:chOff x="804" y="853"/>
            <a:chExt cx="4125" cy="2978"/>
          </a:xfrm>
        </p:grpSpPr>
        <p:sp>
          <p:nvSpPr>
            <p:cNvPr id="129029" name="AutoShape 1029"/>
            <p:cNvSpPr>
              <a:spLocks noChangeArrowheads="1"/>
            </p:cNvSpPr>
            <p:nvPr/>
          </p:nvSpPr>
          <p:spPr bwMode="auto">
            <a:xfrm>
              <a:off x="1097" y="2561"/>
              <a:ext cx="1428" cy="281"/>
            </a:xfrm>
            <a:prstGeom prst="roundRect">
              <a:avLst>
                <a:gd name="adj" fmla="val 47685"/>
              </a:avLst>
            </a:prstGeom>
            <a:noFill/>
            <a:ln w="19050">
              <a:solidFill>
                <a:srgbClr val="000000"/>
              </a:solidFill>
              <a:round/>
              <a:headEnd/>
              <a:tailEnd/>
            </a:ln>
          </p:spPr>
          <p:txBody>
            <a:bodyPr/>
            <a:lstStyle/>
            <a:p>
              <a:endParaRPr lang="en-US"/>
            </a:p>
          </p:txBody>
        </p:sp>
        <p:sp>
          <p:nvSpPr>
            <p:cNvPr id="129030" name="Rectangle 1030"/>
            <p:cNvSpPr>
              <a:spLocks noChangeArrowheads="1"/>
            </p:cNvSpPr>
            <p:nvPr/>
          </p:nvSpPr>
          <p:spPr bwMode="auto">
            <a:xfrm>
              <a:off x="1283" y="2665"/>
              <a:ext cx="720" cy="105"/>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Collapsing classes</a:t>
              </a:r>
              <a:endParaRPr lang="en-US" b="0">
                <a:latin typeface="Lucida Sans Typewriter" charset="0"/>
              </a:endParaRPr>
            </a:p>
          </p:txBody>
        </p:sp>
        <p:sp>
          <p:nvSpPr>
            <p:cNvPr id="129031" name="Rectangle 1031"/>
            <p:cNvSpPr>
              <a:spLocks noChangeArrowheads="1"/>
            </p:cNvSpPr>
            <p:nvPr/>
          </p:nvSpPr>
          <p:spPr bwMode="auto">
            <a:xfrm>
              <a:off x="1098" y="1969"/>
              <a:ext cx="517" cy="105"/>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Restructuring</a:t>
              </a:r>
              <a:endParaRPr lang="en-US" b="0">
                <a:latin typeface="Lucida Sans Typewriter" charset="0"/>
              </a:endParaRPr>
            </a:p>
          </p:txBody>
        </p:sp>
        <p:sp>
          <p:nvSpPr>
            <p:cNvPr id="129032" name="Freeform 1032"/>
            <p:cNvSpPr>
              <a:spLocks/>
            </p:cNvSpPr>
            <p:nvPr/>
          </p:nvSpPr>
          <p:spPr bwMode="auto">
            <a:xfrm>
              <a:off x="804" y="1890"/>
              <a:ext cx="135" cy="220"/>
            </a:xfrm>
            <a:custGeom>
              <a:avLst/>
              <a:gdLst/>
              <a:ahLst/>
              <a:cxnLst>
                <a:cxn ang="0">
                  <a:pos x="0" y="207"/>
                </a:cxn>
                <a:cxn ang="0">
                  <a:pos x="25" y="220"/>
                </a:cxn>
                <a:cxn ang="0">
                  <a:pos x="135" y="24"/>
                </a:cxn>
                <a:cxn ang="0">
                  <a:pos x="122" y="0"/>
                </a:cxn>
                <a:cxn ang="0">
                  <a:pos x="122" y="0"/>
                </a:cxn>
                <a:cxn ang="0">
                  <a:pos x="110" y="12"/>
                </a:cxn>
                <a:cxn ang="0">
                  <a:pos x="0" y="207"/>
                </a:cxn>
              </a:cxnLst>
              <a:rect l="0" t="0" r="r" b="b"/>
              <a:pathLst>
                <a:path w="135" h="220">
                  <a:moveTo>
                    <a:pt x="0" y="207"/>
                  </a:moveTo>
                  <a:lnTo>
                    <a:pt x="25" y="220"/>
                  </a:lnTo>
                  <a:lnTo>
                    <a:pt x="135" y="24"/>
                  </a:lnTo>
                  <a:lnTo>
                    <a:pt x="122" y="0"/>
                  </a:lnTo>
                  <a:lnTo>
                    <a:pt x="122" y="0"/>
                  </a:lnTo>
                  <a:lnTo>
                    <a:pt x="110" y="12"/>
                  </a:lnTo>
                  <a:lnTo>
                    <a:pt x="0" y="207"/>
                  </a:lnTo>
                  <a:close/>
                </a:path>
              </a:pathLst>
            </a:custGeom>
            <a:solidFill>
              <a:srgbClr val="000000"/>
            </a:solidFill>
            <a:ln w="9525">
              <a:noFill/>
              <a:round/>
              <a:headEnd/>
              <a:tailEnd/>
            </a:ln>
          </p:spPr>
          <p:txBody>
            <a:bodyPr/>
            <a:lstStyle/>
            <a:p>
              <a:endParaRPr lang="en-US"/>
            </a:p>
          </p:txBody>
        </p:sp>
        <p:sp>
          <p:nvSpPr>
            <p:cNvPr id="129033" name="Freeform 1033"/>
            <p:cNvSpPr>
              <a:spLocks/>
            </p:cNvSpPr>
            <p:nvPr/>
          </p:nvSpPr>
          <p:spPr bwMode="auto">
            <a:xfrm>
              <a:off x="926" y="1890"/>
              <a:ext cx="1111" cy="24"/>
            </a:xfrm>
            <a:custGeom>
              <a:avLst/>
              <a:gdLst/>
              <a:ahLst/>
              <a:cxnLst>
                <a:cxn ang="0">
                  <a:pos x="0" y="0"/>
                </a:cxn>
                <a:cxn ang="0">
                  <a:pos x="0" y="24"/>
                </a:cxn>
                <a:cxn ang="0">
                  <a:pos x="1099" y="24"/>
                </a:cxn>
                <a:cxn ang="0">
                  <a:pos x="1111" y="12"/>
                </a:cxn>
                <a:cxn ang="0">
                  <a:pos x="1111" y="0"/>
                </a:cxn>
                <a:cxn ang="0">
                  <a:pos x="1099" y="0"/>
                </a:cxn>
                <a:cxn ang="0">
                  <a:pos x="0" y="0"/>
                </a:cxn>
              </a:cxnLst>
              <a:rect l="0" t="0" r="r" b="b"/>
              <a:pathLst>
                <a:path w="1111" h="24">
                  <a:moveTo>
                    <a:pt x="0" y="0"/>
                  </a:moveTo>
                  <a:lnTo>
                    <a:pt x="0" y="24"/>
                  </a:lnTo>
                  <a:lnTo>
                    <a:pt x="1099" y="24"/>
                  </a:lnTo>
                  <a:lnTo>
                    <a:pt x="1111" y="12"/>
                  </a:lnTo>
                  <a:lnTo>
                    <a:pt x="1111" y="0"/>
                  </a:lnTo>
                  <a:lnTo>
                    <a:pt x="1099" y="0"/>
                  </a:lnTo>
                  <a:lnTo>
                    <a:pt x="0" y="0"/>
                  </a:lnTo>
                  <a:close/>
                </a:path>
              </a:pathLst>
            </a:custGeom>
            <a:solidFill>
              <a:srgbClr val="000000"/>
            </a:solidFill>
            <a:ln w="9525">
              <a:noFill/>
              <a:round/>
              <a:headEnd/>
              <a:tailEnd/>
            </a:ln>
          </p:spPr>
          <p:txBody>
            <a:bodyPr/>
            <a:lstStyle/>
            <a:p>
              <a:endParaRPr lang="en-US"/>
            </a:p>
          </p:txBody>
        </p:sp>
        <p:sp>
          <p:nvSpPr>
            <p:cNvPr id="129034" name="Freeform 1034"/>
            <p:cNvSpPr>
              <a:spLocks/>
            </p:cNvSpPr>
            <p:nvPr/>
          </p:nvSpPr>
          <p:spPr bwMode="auto">
            <a:xfrm>
              <a:off x="2012" y="1902"/>
              <a:ext cx="135" cy="208"/>
            </a:xfrm>
            <a:custGeom>
              <a:avLst/>
              <a:gdLst/>
              <a:ahLst/>
              <a:cxnLst>
                <a:cxn ang="0">
                  <a:pos x="25" y="0"/>
                </a:cxn>
                <a:cxn ang="0">
                  <a:pos x="0" y="12"/>
                </a:cxn>
                <a:cxn ang="0">
                  <a:pos x="98" y="208"/>
                </a:cxn>
                <a:cxn ang="0">
                  <a:pos x="110" y="208"/>
                </a:cxn>
                <a:cxn ang="0">
                  <a:pos x="135" y="208"/>
                </a:cxn>
                <a:cxn ang="0">
                  <a:pos x="122" y="195"/>
                </a:cxn>
                <a:cxn ang="0">
                  <a:pos x="25" y="0"/>
                </a:cxn>
              </a:cxnLst>
              <a:rect l="0" t="0" r="r" b="b"/>
              <a:pathLst>
                <a:path w="135" h="208">
                  <a:moveTo>
                    <a:pt x="25" y="0"/>
                  </a:moveTo>
                  <a:lnTo>
                    <a:pt x="0" y="12"/>
                  </a:lnTo>
                  <a:lnTo>
                    <a:pt x="98" y="208"/>
                  </a:lnTo>
                  <a:lnTo>
                    <a:pt x="110" y="208"/>
                  </a:lnTo>
                  <a:lnTo>
                    <a:pt x="135" y="208"/>
                  </a:lnTo>
                  <a:lnTo>
                    <a:pt x="122" y="195"/>
                  </a:lnTo>
                  <a:lnTo>
                    <a:pt x="25" y="0"/>
                  </a:lnTo>
                  <a:close/>
                </a:path>
              </a:pathLst>
            </a:custGeom>
            <a:solidFill>
              <a:srgbClr val="000000"/>
            </a:solidFill>
            <a:ln w="9525">
              <a:noFill/>
              <a:round/>
              <a:headEnd/>
              <a:tailEnd/>
            </a:ln>
          </p:spPr>
          <p:txBody>
            <a:bodyPr/>
            <a:lstStyle/>
            <a:p>
              <a:endParaRPr lang="en-US"/>
            </a:p>
          </p:txBody>
        </p:sp>
        <p:sp>
          <p:nvSpPr>
            <p:cNvPr id="129035" name="Rectangle 1035"/>
            <p:cNvSpPr>
              <a:spLocks noChangeArrowheads="1"/>
            </p:cNvSpPr>
            <p:nvPr/>
          </p:nvSpPr>
          <p:spPr bwMode="auto">
            <a:xfrm>
              <a:off x="3275" y="1969"/>
              <a:ext cx="484" cy="105"/>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Optimization</a:t>
              </a:r>
              <a:endParaRPr lang="en-US" b="0">
                <a:latin typeface="Lucida Sans Typewriter" charset="0"/>
              </a:endParaRPr>
            </a:p>
          </p:txBody>
        </p:sp>
        <p:sp>
          <p:nvSpPr>
            <p:cNvPr id="129036" name="Freeform 1036"/>
            <p:cNvSpPr>
              <a:spLocks/>
            </p:cNvSpPr>
            <p:nvPr/>
          </p:nvSpPr>
          <p:spPr bwMode="auto">
            <a:xfrm>
              <a:off x="2952" y="1890"/>
              <a:ext cx="134" cy="220"/>
            </a:xfrm>
            <a:custGeom>
              <a:avLst/>
              <a:gdLst/>
              <a:ahLst/>
              <a:cxnLst>
                <a:cxn ang="0">
                  <a:pos x="0" y="207"/>
                </a:cxn>
                <a:cxn ang="0">
                  <a:pos x="25" y="220"/>
                </a:cxn>
                <a:cxn ang="0">
                  <a:pos x="134" y="24"/>
                </a:cxn>
                <a:cxn ang="0">
                  <a:pos x="122" y="0"/>
                </a:cxn>
                <a:cxn ang="0">
                  <a:pos x="122" y="0"/>
                </a:cxn>
                <a:cxn ang="0">
                  <a:pos x="110" y="12"/>
                </a:cxn>
                <a:cxn ang="0">
                  <a:pos x="0" y="207"/>
                </a:cxn>
              </a:cxnLst>
              <a:rect l="0" t="0" r="r" b="b"/>
              <a:pathLst>
                <a:path w="134" h="220">
                  <a:moveTo>
                    <a:pt x="0" y="207"/>
                  </a:moveTo>
                  <a:lnTo>
                    <a:pt x="25" y="220"/>
                  </a:lnTo>
                  <a:lnTo>
                    <a:pt x="134" y="24"/>
                  </a:lnTo>
                  <a:lnTo>
                    <a:pt x="122" y="0"/>
                  </a:lnTo>
                  <a:lnTo>
                    <a:pt x="122" y="0"/>
                  </a:lnTo>
                  <a:lnTo>
                    <a:pt x="110" y="12"/>
                  </a:lnTo>
                  <a:lnTo>
                    <a:pt x="0" y="207"/>
                  </a:lnTo>
                  <a:close/>
                </a:path>
              </a:pathLst>
            </a:custGeom>
            <a:solidFill>
              <a:srgbClr val="000000"/>
            </a:solidFill>
            <a:ln w="9525">
              <a:noFill/>
              <a:round/>
              <a:headEnd/>
              <a:tailEnd/>
            </a:ln>
          </p:spPr>
          <p:txBody>
            <a:bodyPr/>
            <a:lstStyle/>
            <a:p>
              <a:endParaRPr lang="en-US"/>
            </a:p>
          </p:txBody>
        </p:sp>
        <p:sp>
          <p:nvSpPr>
            <p:cNvPr id="129037" name="Freeform 1037"/>
            <p:cNvSpPr>
              <a:spLocks/>
            </p:cNvSpPr>
            <p:nvPr/>
          </p:nvSpPr>
          <p:spPr bwMode="auto">
            <a:xfrm>
              <a:off x="3074" y="1890"/>
              <a:ext cx="1111" cy="24"/>
            </a:xfrm>
            <a:custGeom>
              <a:avLst/>
              <a:gdLst/>
              <a:ahLst/>
              <a:cxnLst>
                <a:cxn ang="0">
                  <a:pos x="0" y="0"/>
                </a:cxn>
                <a:cxn ang="0">
                  <a:pos x="0" y="24"/>
                </a:cxn>
                <a:cxn ang="0">
                  <a:pos x="1099" y="24"/>
                </a:cxn>
                <a:cxn ang="0">
                  <a:pos x="1111" y="12"/>
                </a:cxn>
                <a:cxn ang="0">
                  <a:pos x="1111" y="0"/>
                </a:cxn>
                <a:cxn ang="0">
                  <a:pos x="1099" y="0"/>
                </a:cxn>
                <a:cxn ang="0">
                  <a:pos x="0" y="0"/>
                </a:cxn>
              </a:cxnLst>
              <a:rect l="0" t="0" r="r" b="b"/>
              <a:pathLst>
                <a:path w="1111" h="24">
                  <a:moveTo>
                    <a:pt x="0" y="0"/>
                  </a:moveTo>
                  <a:lnTo>
                    <a:pt x="0" y="24"/>
                  </a:lnTo>
                  <a:lnTo>
                    <a:pt x="1099" y="24"/>
                  </a:lnTo>
                  <a:lnTo>
                    <a:pt x="1111" y="12"/>
                  </a:lnTo>
                  <a:lnTo>
                    <a:pt x="1111" y="0"/>
                  </a:lnTo>
                  <a:lnTo>
                    <a:pt x="1099" y="0"/>
                  </a:lnTo>
                  <a:lnTo>
                    <a:pt x="0" y="0"/>
                  </a:lnTo>
                  <a:close/>
                </a:path>
              </a:pathLst>
            </a:custGeom>
            <a:solidFill>
              <a:srgbClr val="000000"/>
            </a:solidFill>
            <a:ln w="9525">
              <a:noFill/>
              <a:round/>
              <a:headEnd/>
              <a:tailEnd/>
            </a:ln>
          </p:spPr>
          <p:txBody>
            <a:bodyPr/>
            <a:lstStyle/>
            <a:p>
              <a:endParaRPr lang="en-US"/>
            </a:p>
          </p:txBody>
        </p:sp>
        <p:sp>
          <p:nvSpPr>
            <p:cNvPr id="129038" name="Freeform 1038"/>
            <p:cNvSpPr>
              <a:spLocks/>
            </p:cNvSpPr>
            <p:nvPr/>
          </p:nvSpPr>
          <p:spPr bwMode="auto">
            <a:xfrm>
              <a:off x="4160" y="1902"/>
              <a:ext cx="135" cy="208"/>
            </a:xfrm>
            <a:custGeom>
              <a:avLst/>
              <a:gdLst/>
              <a:ahLst/>
              <a:cxnLst>
                <a:cxn ang="0">
                  <a:pos x="25" y="0"/>
                </a:cxn>
                <a:cxn ang="0">
                  <a:pos x="0" y="12"/>
                </a:cxn>
                <a:cxn ang="0">
                  <a:pos x="98" y="208"/>
                </a:cxn>
                <a:cxn ang="0">
                  <a:pos x="110" y="208"/>
                </a:cxn>
                <a:cxn ang="0">
                  <a:pos x="135" y="208"/>
                </a:cxn>
                <a:cxn ang="0">
                  <a:pos x="122" y="195"/>
                </a:cxn>
                <a:cxn ang="0">
                  <a:pos x="25" y="0"/>
                </a:cxn>
              </a:cxnLst>
              <a:rect l="0" t="0" r="r" b="b"/>
              <a:pathLst>
                <a:path w="135" h="208">
                  <a:moveTo>
                    <a:pt x="25" y="0"/>
                  </a:moveTo>
                  <a:lnTo>
                    <a:pt x="0" y="12"/>
                  </a:lnTo>
                  <a:lnTo>
                    <a:pt x="98" y="208"/>
                  </a:lnTo>
                  <a:lnTo>
                    <a:pt x="110" y="208"/>
                  </a:lnTo>
                  <a:lnTo>
                    <a:pt x="135" y="208"/>
                  </a:lnTo>
                  <a:lnTo>
                    <a:pt x="122" y="195"/>
                  </a:lnTo>
                  <a:lnTo>
                    <a:pt x="25" y="0"/>
                  </a:lnTo>
                  <a:close/>
                </a:path>
              </a:pathLst>
            </a:custGeom>
            <a:solidFill>
              <a:srgbClr val="000000"/>
            </a:solidFill>
            <a:ln w="9525">
              <a:noFill/>
              <a:round/>
              <a:headEnd/>
              <a:tailEnd/>
            </a:ln>
          </p:spPr>
          <p:txBody>
            <a:bodyPr/>
            <a:lstStyle/>
            <a:p>
              <a:endParaRPr lang="en-US"/>
            </a:p>
          </p:txBody>
        </p:sp>
        <p:sp>
          <p:nvSpPr>
            <p:cNvPr id="129039" name="AutoShape 1039"/>
            <p:cNvSpPr>
              <a:spLocks noChangeArrowheads="1"/>
            </p:cNvSpPr>
            <p:nvPr/>
          </p:nvSpPr>
          <p:spPr bwMode="auto">
            <a:xfrm>
              <a:off x="1097" y="2171"/>
              <a:ext cx="1428" cy="293"/>
            </a:xfrm>
            <a:prstGeom prst="roundRect">
              <a:avLst>
                <a:gd name="adj" fmla="val 45731"/>
              </a:avLst>
            </a:prstGeom>
            <a:noFill/>
            <a:ln w="19050">
              <a:solidFill>
                <a:srgbClr val="000000"/>
              </a:solidFill>
              <a:round/>
              <a:headEnd/>
              <a:tailEnd/>
            </a:ln>
          </p:spPr>
          <p:txBody>
            <a:bodyPr/>
            <a:lstStyle/>
            <a:p>
              <a:endParaRPr lang="en-US"/>
            </a:p>
          </p:txBody>
        </p:sp>
        <p:sp>
          <p:nvSpPr>
            <p:cNvPr id="129040" name="Rectangle 1040"/>
            <p:cNvSpPr>
              <a:spLocks noChangeArrowheads="1"/>
            </p:cNvSpPr>
            <p:nvPr/>
          </p:nvSpPr>
          <p:spPr bwMode="auto">
            <a:xfrm>
              <a:off x="1518" y="2213"/>
              <a:ext cx="377" cy="104"/>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Revisiting</a:t>
              </a:r>
              <a:endParaRPr lang="en-US" b="0">
                <a:latin typeface="Lucida Sans Typewriter" charset="0"/>
              </a:endParaRPr>
            </a:p>
          </p:txBody>
        </p:sp>
        <p:sp>
          <p:nvSpPr>
            <p:cNvPr id="129041" name="Rectangle 1041"/>
            <p:cNvSpPr>
              <a:spLocks noChangeArrowheads="1"/>
            </p:cNvSpPr>
            <p:nvPr/>
          </p:nvSpPr>
          <p:spPr bwMode="auto">
            <a:xfrm>
              <a:off x="1488" y="2311"/>
              <a:ext cx="426" cy="104"/>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inheritance</a:t>
              </a:r>
              <a:endParaRPr lang="en-US" b="0">
                <a:latin typeface="Lucida Sans Typewriter" charset="0"/>
              </a:endParaRPr>
            </a:p>
          </p:txBody>
        </p:sp>
        <p:sp>
          <p:nvSpPr>
            <p:cNvPr id="129042" name="AutoShape 1042"/>
            <p:cNvSpPr>
              <a:spLocks noChangeArrowheads="1"/>
            </p:cNvSpPr>
            <p:nvPr/>
          </p:nvSpPr>
          <p:spPr bwMode="auto">
            <a:xfrm>
              <a:off x="3160" y="2171"/>
              <a:ext cx="1427" cy="293"/>
            </a:xfrm>
            <a:prstGeom prst="roundRect">
              <a:avLst>
                <a:gd name="adj" fmla="val 45731"/>
              </a:avLst>
            </a:prstGeom>
            <a:noFill/>
            <a:ln w="19050">
              <a:solidFill>
                <a:srgbClr val="000000"/>
              </a:solidFill>
              <a:round/>
              <a:headEnd/>
              <a:tailEnd/>
            </a:ln>
          </p:spPr>
          <p:txBody>
            <a:bodyPr/>
            <a:lstStyle/>
            <a:p>
              <a:endParaRPr lang="en-US"/>
            </a:p>
          </p:txBody>
        </p:sp>
        <p:sp>
          <p:nvSpPr>
            <p:cNvPr id="129043" name="Rectangle 1043"/>
            <p:cNvSpPr>
              <a:spLocks noChangeArrowheads="1"/>
            </p:cNvSpPr>
            <p:nvPr/>
          </p:nvSpPr>
          <p:spPr bwMode="auto">
            <a:xfrm>
              <a:off x="3373" y="2213"/>
              <a:ext cx="707" cy="104"/>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Optimizing access</a:t>
              </a:r>
              <a:endParaRPr lang="en-US" b="0">
                <a:latin typeface="Lucida Sans Typewriter" charset="0"/>
              </a:endParaRPr>
            </a:p>
          </p:txBody>
        </p:sp>
        <p:sp>
          <p:nvSpPr>
            <p:cNvPr id="129044" name="Rectangle 1044"/>
            <p:cNvSpPr>
              <a:spLocks noChangeArrowheads="1"/>
            </p:cNvSpPr>
            <p:nvPr/>
          </p:nvSpPr>
          <p:spPr bwMode="auto">
            <a:xfrm>
              <a:off x="3724" y="2311"/>
              <a:ext cx="212" cy="104"/>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paths</a:t>
              </a:r>
              <a:endParaRPr lang="en-US" b="0">
                <a:latin typeface="Lucida Sans Typewriter" charset="0"/>
              </a:endParaRPr>
            </a:p>
          </p:txBody>
        </p:sp>
        <p:sp>
          <p:nvSpPr>
            <p:cNvPr id="129045" name="AutoShape 1045"/>
            <p:cNvSpPr>
              <a:spLocks noChangeArrowheads="1"/>
            </p:cNvSpPr>
            <p:nvPr/>
          </p:nvSpPr>
          <p:spPr bwMode="auto">
            <a:xfrm>
              <a:off x="3160" y="2586"/>
              <a:ext cx="1427" cy="280"/>
            </a:xfrm>
            <a:prstGeom prst="roundRect">
              <a:avLst>
                <a:gd name="adj" fmla="val 47856"/>
              </a:avLst>
            </a:prstGeom>
            <a:noFill/>
            <a:ln w="19050">
              <a:solidFill>
                <a:srgbClr val="000000"/>
              </a:solidFill>
              <a:round/>
              <a:headEnd/>
              <a:tailEnd/>
            </a:ln>
          </p:spPr>
          <p:txBody>
            <a:bodyPr/>
            <a:lstStyle/>
            <a:p>
              <a:endParaRPr lang="en-US"/>
            </a:p>
          </p:txBody>
        </p:sp>
        <p:sp>
          <p:nvSpPr>
            <p:cNvPr id="129046" name="Rectangle 1046"/>
            <p:cNvSpPr>
              <a:spLocks noChangeArrowheads="1"/>
            </p:cNvSpPr>
            <p:nvPr/>
          </p:nvSpPr>
          <p:spPr bwMode="auto">
            <a:xfrm>
              <a:off x="3431" y="2628"/>
              <a:ext cx="668" cy="104"/>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Caching complex</a:t>
              </a:r>
              <a:endParaRPr lang="en-US" b="0">
                <a:latin typeface="Lucida Sans Typewriter" charset="0"/>
              </a:endParaRPr>
            </a:p>
          </p:txBody>
        </p:sp>
        <p:sp>
          <p:nvSpPr>
            <p:cNvPr id="129047" name="Rectangle 1047"/>
            <p:cNvSpPr>
              <a:spLocks noChangeArrowheads="1"/>
            </p:cNvSpPr>
            <p:nvPr/>
          </p:nvSpPr>
          <p:spPr bwMode="auto">
            <a:xfrm>
              <a:off x="3519" y="2726"/>
              <a:ext cx="518" cy="104"/>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computations</a:t>
              </a:r>
              <a:endParaRPr lang="en-US" b="0">
                <a:latin typeface="Lucida Sans Typewriter" charset="0"/>
              </a:endParaRPr>
            </a:p>
          </p:txBody>
        </p:sp>
        <p:sp>
          <p:nvSpPr>
            <p:cNvPr id="129048" name="Freeform 1048"/>
            <p:cNvSpPr>
              <a:spLocks/>
            </p:cNvSpPr>
            <p:nvPr/>
          </p:nvSpPr>
          <p:spPr bwMode="auto">
            <a:xfrm>
              <a:off x="2732" y="1573"/>
              <a:ext cx="196" cy="97"/>
            </a:xfrm>
            <a:custGeom>
              <a:avLst/>
              <a:gdLst/>
              <a:ahLst/>
              <a:cxnLst>
                <a:cxn ang="0">
                  <a:pos x="0" y="49"/>
                </a:cxn>
                <a:cxn ang="0">
                  <a:pos x="98" y="0"/>
                </a:cxn>
                <a:cxn ang="0">
                  <a:pos x="196" y="49"/>
                </a:cxn>
                <a:cxn ang="0">
                  <a:pos x="98" y="97"/>
                </a:cxn>
                <a:cxn ang="0">
                  <a:pos x="0" y="49"/>
                </a:cxn>
              </a:cxnLst>
              <a:rect l="0" t="0" r="r" b="b"/>
              <a:pathLst>
                <a:path w="196" h="97">
                  <a:moveTo>
                    <a:pt x="0" y="49"/>
                  </a:moveTo>
                  <a:lnTo>
                    <a:pt x="98" y="0"/>
                  </a:lnTo>
                  <a:lnTo>
                    <a:pt x="196" y="49"/>
                  </a:lnTo>
                  <a:lnTo>
                    <a:pt x="98" y="97"/>
                  </a:lnTo>
                  <a:lnTo>
                    <a:pt x="0" y="49"/>
                  </a:lnTo>
                  <a:close/>
                </a:path>
              </a:pathLst>
            </a:custGeom>
            <a:solidFill>
              <a:srgbClr val="FFFFFF"/>
            </a:solidFill>
            <a:ln w="19050">
              <a:solidFill>
                <a:srgbClr val="000000"/>
              </a:solidFill>
              <a:prstDash val="solid"/>
              <a:round/>
              <a:headEnd/>
              <a:tailEnd/>
            </a:ln>
          </p:spPr>
          <p:txBody>
            <a:bodyPr/>
            <a:lstStyle/>
            <a:p>
              <a:endParaRPr lang="en-US"/>
            </a:p>
          </p:txBody>
        </p:sp>
        <p:sp>
          <p:nvSpPr>
            <p:cNvPr id="129049" name="AutoShape 1049"/>
            <p:cNvSpPr>
              <a:spLocks noChangeArrowheads="1"/>
            </p:cNvSpPr>
            <p:nvPr/>
          </p:nvSpPr>
          <p:spPr bwMode="auto">
            <a:xfrm>
              <a:off x="3160" y="2988"/>
              <a:ext cx="1427" cy="293"/>
            </a:xfrm>
            <a:prstGeom prst="roundRect">
              <a:avLst>
                <a:gd name="adj" fmla="val 45731"/>
              </a:avLst>
            </a:prstGeom>
            <a:noFill/>
            <a:ln w="19050">
              <a:solidFill>
                <a:srgbClr val="000000"/>
              </a:solidFill>
              <a:round/>
              <a:headEnd/>
              <a:tailEnd/>
            </a:ln>
          </p:spPr>
          <p:txBody>
            <a:bodyPr/>
            <a:lstStyle/>
            <a:p>
              <a:endParaRPr lang="en-US"/>
            </a:p>
          </p:txBody>
        </p:sp>
        <p:sp>
          <p:nvSpPr>
            <p:cNvPr id="129050" name="Rectangle 1050"/>
            <p:cNvSpPr>
              <a:spLocks noChangeArrowheads="1"/>
            </p:cNvSpPr>
            <p:nvPr/>
          </p:nvSpPr>
          <p:spPr bwMode="auto">
            <a:xfrm>
              <a:off x="3402" y="3031"/>
              <a:ext cx="687" cy="105"/>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Delaying complex</a:t>
              </a:r>
              <a:endParaRPr lang="en-US" b="0">
                <a:latin typeface="Lucida Sans Typewriter" charset="0"/>
              </a:endParaRPr>
            </a:p>
          </p:txBody>
        </p:sp>
        <p:sp>
          <p:nvSpPr>
            <p:cNvPr id="129051" name="Rectangle 1051"/>
            <p:cNvSpPr>
              <a:spLocks noChangeArrowheads="1"/>
            </p:cNvSpPr>
            <p:nvPr/>
          </p:nvSpPr>
          <p:spPr bwMode="auto">
            <a:xfrm>
              <a:off x="3519" y="3129"/>
              <a:ext cx="518" cy="105"/>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computations</a:t>
              </a:r>
              <a:endParaRPr lang="en-US" b="0">
                <a:latin typeface="Lucida Sans Typewriter" charset="0"/>
              </a:endParaRPr>
            </a:p>
          </p:txBody>
        </p:sp>
        <p:sp>
          <p:nvSpPr>
            <p:cNvPr id="129052" name="Oval 1052"/>
            <p:cNvSpPr>
              <a:spLocks noChangeArrowheads="1"/>
            </p:cNvSpPr>
            <p:nvPr/>
          </p:nvSpPr>
          <p:spPr bwMode="auto">
            <a:xfrm>
              <a:off x="1659" y="1182"/>
              <a:ext cx="85" cy="86"/>
            </a:xfrm>
            <a:prstGeom prst="ellipse">
              <a:avLst/>
            </a:prstGeom>
            <a:solidFill>
              <a:srgbClr val="000000"/>
            </a:solidFill>
            <a:ln w="19050">
              <a:solidFill>
                <a:srgbClr val="000000"/>
              </a:solidFill>
              <a:round/>
              <a:headEnd/>
              <a:tailEnd/>
            </a:ln>
          </p:spPr>
          <p:txBody>
            <a:bodyPr/>
            <a:lstStyle/>
            <a:p>
              <a:endParaRPr lang="en-US"/>
            </a:p>
          </p:txBody>
        </p:sp>
        <p:sp>
          <p:nvSpPr>
            <p:cNvPr id="129053" name="Oval 1053"/>
            <p:cNvSpPr>
              <a:spLocks noChangeArrowheads="1"/>
            </p:cNvSpPr>
            <p:nvPr/>
          </p:nvSpPr>
          <p:spPr bwMode="auto">
            <a:xfrm>
              <a:off x="1634" y="1158"/>
              <a:ext cx="134" cy="134"/>
            </a:xfrm>
            <a:prstGeom prst="ellipse">
              <a:avLst/>
            </a:prstGeom>
            <a:noFill/>
            <a:ln w="19050">
              <a:solidFill>
                <a:srgbClr val="000000"/>
              </a:solidFill>
              <a:round/>
              <a:headEnd/>
              <a:tailEnd/>
            </a:ln>
          </p:spPr>
          <p:txBody>
            <a:bodyPr/>
            <a:lstStyle/>
            <a:p>
              <a:endParaRPr lang="en-US"/>
            </a:p>
          </p:txBody>
        </p:sp>
        <p:sp>
          <p:nvSpPr>
            <p:cNvPr id="129054" name="AutoShape 1054"/>
            <p:cNvSpPr>
              <a:spLocks noChangeArrowheads="1"/>
            </p:cNvSpPr>
            <p:nvPr/>
          </p:nvSpPr>
          <p:spPr bwMode="auto">
            <a:xfrm>
              <a:off x="2134" y="1085"/>
              <a:ext cx="1416" cy="292"/>
            </a:xfrm>
            <a:prstGeom prst="roundRect">
              <a:avLst>
                <a:gd name="adj" fmla="val 45889"/>
              </a:avLst>
            </a:prstGeom>
            <a:noFill/>
            <a:ln w="19050">
              <a:solidFill>
                <a:srgbClr val="000000"/>
              </a:solidFill>
              <a:round/>
              <a:headEnd/>
              <a:tailEnd/>
            </a:ln>
          </p:spPr>
          <p:txBody>
            <a:bodyPr/>
            <a:lstStyle/>
            <a:p>
              <a:endParaRPr lang="en-US"/>
            </a:p>
          </p:txBody>
        </p:sp>
        <p:sp>
          <p:nvSpPr>
            <p:cNvPr id="129055" name="Rectangle 1055"/>
            <p:cNvSpPr>
              <a:spLocks noChangeArrowheads="1"/>
            </p:cNvSpPr>
            <p:nvPr/>
          </p:nvSpPr>
          <p:spPr bwMode="auto">
            <a:xfrm>
              <a:off x="2401" y="1188"/>
              <a:ext cx="696" cy="104"/>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Check Use Cases</a:t>
              </a:r>
              <a:endParaRPr lang="en-US" b="0">
                <a:latin typeface="Lucida Sans Typewriter" charset="0"/>
              </a:endParaRPr>
            </a:p>
          </p:txBody>
        </p:sp>
        <p:sp>
          <p:nvSpPr>
            <p:cNvPr id="129056" name="Rectangle 1056"/>
            <p:cNvSpPr>
              <a:spLocks noChangeArrowheads="1"/>
            </p:cNvSpPr>
            <p:nvPr/>
          </p:nvSpPr>
          <p:spPr bwMode="auto">
            <a:xfrm>
              <a:off x="2659" y="853"/>
              <a:ext cx="366" cy="48"/>
            </a:xfrm>
            <a:prstGeom prst="rect">
              <a:avLst/>
            </a:prstGeom>
            <a:solidFill>
              <a:srgbClr val="000000"/>
            </a:solidFill>
            <a:ln w="19050">
              <a:solidFill>
                <a:srgbClr val="000000"/>
              </a:solidFill>
              <a:miter lim="800000"/>
              <a:headEnd/>
              <a:tailEnd/>
            </a:ln>
          </p:spPr>
          <p:txBody>
            <a:bodyPr/>
            <a:lstStyle/>
            <a:p>
              <a:endParaRPr lang="en-US"/>
            </a:p>
          </p:txBody>
        </p:sp>
        <p:sp>
          <p:nvSpPr>
            <p:cNvPr id="129057" name="Line 1057"/>
            <p:cNvSpPr>
              <a:spLocks noChangeShapeType="1"/>
            </p:cNvSpPr>
            <p:nvPr/>
          </p:nvSpPr>
          <p:spPr bwMode="auto">
            <a:xfrm>
              <a:off x="2830" y="962"/>
              <a:ext cx="1" cy="123"/>
            </a:xfrm>
            <a:prstGeom prst="line">
              <a:avLst/>
            </a:prstGeom>
            <a:noFill/>
            <a:ln w="19050">
              <a:solidFill>
                <a:srgbClr val="000000"/>
              </a:solidFill>
              <a:round/>
              <a:headEnd/>
              <a:tailEnd/>
            </a:ln>
          </p:spPr>
          <p:txBody>
            <a:bodyPr/>
            <a:lstStyle/>
            <a:p>
              <a:endParaRPr lang="en-US"/>
            </a:p>
          </p:txBody>
        </p:sp>
        <p:sp>
          <p:nvSpPr>
            <p:cNvPr id="129058" name="Freeform 1058"/>
            <p:cNvSpPr>
              <a:spLocks/>
            </p:cNvSpPr>
            <p:nvPr/>
          </p:nvSpPr>
          <p:spPr bwMode="auto">
            <a:xfrm>
              <a:off x="2793" y="962"/>
              <a:ext cx="74" cy="123"/>
            </a:xfrm>
            <a:custGeom>
              <a:avLst/>
              <a:gdLst/>
              <a:ahLst/>
              <a:cxnLst>
                <a:cxn ang="0">
                  <a:pos x="74" y="0"/>
                </a:cxn>
                <a:cxn ang="0">
                  <a:pos x="37" y="123"/>
                </a:cxn>
                <a:cxn ang="0">
                  <a:pos x="0" y="0"/>
                </a:cxn>
              </a:cxnLst>
              <a:rect l="0" t="0" r="r" b="b"/>
              <a:pathLst>
                <a:path w="74" h="123">
                  <a:moveTo>
                    <a:pt x="74" y="0"/>
                  </a:moveTo>
                  <a:lnTo>
                    <a:pt x="37" y="123"/>
                  </a:lnTo>
                  <a:lnTo>
                    <a:pt x="0" y="0"/>
                  </a:lnTo>
                </a:path>
              </a:pathLst>
            </a:custGeom>
            <a:noFill/>
            <a:ln w="19050">
              <a:solidFill>
                <a:srgbClr val="000000"/>
              </a:solidFill>
              <a:prstDash val="solid"/>
              <a:round/>
              <a:headEnd/>
              <a:tailEnd/>
            </a:ln>
          </p:spPr>
          <p:txBody>
            <a:bodyPr/>
            <a:lstStyle/>
            <a:p>
              <a:endParaRPr lang="en-US"/>
            </a:p>
          </p:txBody>
        </p:sp>
        <p:sp>
          <p:nvSpPr>
            <p:cNvPr id="129059" name="Line 1059"/>
            <p:cNvSpPr>
              <a:spLocks noChangeShapeType="1"/>
            </p:cNvSpPr>
            <p:nvPr/>
          </p:nvSpPr>
          <p:spPr bwMode="auto">
            <a:xfrm>
              <a:off x="2830" y="889"/>
              <a:ext cx="1" cy="73"/>
            </a:xfrm>
            <a:prstGeom prst="line">
              <a:avLst/>
            </a:prstGeom>
            <a:noFill/>
            <a:ln w="19050">
              <a:solidFill>
                <a:srgbClr val="000000"/>
              </a:solidFill>
              <a:round/>
              <a:headEnd/>
              <a:tailEnd/>
            </a:ln>
          </p:spPr>
          <p:txBody>
            <a:bodyPr/>
            <a:lstStyle/>
            <a:p>
              <a:endParaRPr lang="en-US"/>
            </a:p>
          </p:txBody>
        </p:sp>
        <p:sp>
          <p:nvSpPr>
            <p:cNvPr id="129060" name="Line 1060"/>
            <p:cNvSpPr>
              <a:spLocks noChangeShapeType="1"/>
            </p:cNvSpPr>
            <p:nvPr/>
          </p:nvSpPr>
          <p:spPr bwMode="auto">
            <a:xfrm>
              <a:off x="2830" y="1438"/>
              <a:ext cx="1" cy="135"/>
            </a:xfrm>
            <a:prstGeom prst="line">
              <a:avLst/>
            </a:prstGeom>
            <a:noFill/>
            <a:ln w="19050">
              <a:solidFill>
                <a:srgbClr val="000000"/>
              </a:solidFill>
              <a:round/>
              <a:headEnd/>
              <a:tailEnd/>
            </a:ln>
          </p:spPr>
          <p:txBody>
            <a:bodyPr/>
            <a:lstStyle/>
            <a:p>
              <a:endParaRPr lang="en-US"/>
            </a:p>
          </p:txBody>
        </p:sp>
        <p:sp>
          <p:nvSpPr>
            <p:cNvPr id="129061" name="Freeform 1061"/>
            <p:cNvSpPr>
              <a:spLocks/>
            </p:cNvSpPr>
            <p:nvPr/>
          </p:nvSpPr>
          <p:spPr bwMode="auto">
            <a:xfrm>
              <a:off x="2793" y="1451"/>
              <a:ext cx="74" cy="122"/>
            </a:xfrm>
            <a:custGeom>
              <a:avLst/>
              <a:gdLst/>
              <a:ahLst/>
              <a:cxnLst>
                <a:cxn ang="0">
                  <a:pos x="74" y="0"/>
                </a:cxn>
                <a:cxn ang="0">
                  <a:pos x="37" y="122"/>
                </a:cxn>
                <a:cxn ang="0">
                  <a:pos x="0" y="0"/>
                </a:cxn>
              </a:cxnLst>
              <a:rect l="0" t="0" r="r" b="b"/>
              <a:pathLst>
                <a:path w="74" h="122">
                  <a:moveTo>
                    <a:pt x="74" y="0"/>
                  </a:moveTo>
                  <a:lnTo>
                    <a:pt x="37" y="122"/>
                  </a:lnTo>
                  <a:lnTo>
                    <a:pt x="0" y="0"/>
                  </a:lnTo>
                </a:path>
              </a:pathLst>
            </a:custGeom>
            <a:noFill/>
            <a:ln w="19050">
              <a:solidFill>
                <a:srgbClr val="000000"/>
              </a:solidFill>
              <a:prstDash val="solid"/>
              <a:round/>
              <a:headEnd/>
              <a:tailEnd/>
            </a:ln>
          </p:spPr>
          <p:txBody>
            <a:bodyPr/>
            <a:lstStyle/>
            <a:p>
              <a:endParaRPr lang="en-US"/>
            </a:p>
          </p:txBody>
        </p:sp>
        <p:sp>
          <p:nvSpPr>
            <p:cNvPr id="129062" name="Line 1062"/>
            <p:cNvSpPr>
              <a:spLocks noChangeShapeType="1"/>
            </p:cNvSpPr>
            <p:nvPr/>
          </p:nvSpPr>
          <p:spPr bwMode="auto">
            <a:xfrm>
              <a:off x="2830" y="1365"/>
              <a:ext cx="1" cy="73"/>
            </a:xfrm>
            <a:prstGeom prst="line">
              <a:avLst/>
            </a:prstGeom>
            <a:noFill/>
            <a:ln w="19050">
              <a:solidFill>
                <a:srgbClr val="000000"/>
              </a:solidFill>
              <a:round/>
              <a:headEnd/>
              <a:tailEnd/>
            </a:ln>
          </p:spPr>
          <p:txBody>
            <a:bodyPr/>
            <a:lstStyle/>
            <a:p>
              <a:endParaRPr lang="en-US"/>
            </a:p>
          </p:txBody>
        </p:sp>
        <p:sp>
          <p:nvSpPr>
            <p:cNvPr id="129063" name="Rectangle 1063"/>
            <p:cNvSpPr>
              <a:spLocks noChangeArrowheads="1"/>
            </p:cNvSpPr>
            <p:nvPr/>
          </p:nvSpPr>
          <p:spPr bwMode="auto">
            <a:xfrm>
              <a:off x="804" y="2097"/>
              <a:ext cx="1916" cy="1343"/>
            </a:xfrm>
            <a:prstGeom prst="rect">
              <a:avLst/>
            </a:prstGeom>
            <a:noFill/>
            <a:ln w="38100">
              <a:solidFill>
                <a:srgbClr val="000000"/>
              </a:solidFill>
              <a:miter lim="800000"/>
              <a:headEnd/>
              <a:tailEnd/>
            </a:ln>
          </p:spPr>
          <p:txBody>
            <a:bodyPr/>
            <a:lstStyle/>
            <a:p>
              <a:endParaRPr lang="en-US"/>
            </a:p>
          </p:txBody>
        </p:sp>
        <p:sp>
          <p:nvSpPr>
            <p:cNvPr id="129064" name="Rectangle 1064"/>
            <p:cNvSpPr>
              <a:spLocks noChangeArrowheads="1"/>
            </p:cNvSpPr>
            <p:nvPr/>
          </p:nvSpPr>
          <p:spPr bwMode="auto">
            <a:xfrm>
              <a:off x="2952" y="2097"/>
              <a:ext cx="1916" cy="1343"/>
            </a:xfrm>
            <a:prstGeom prst="rect">
              <a:avLst/>
            </a:prstGeom>
            <a:noFill/>
            <a:ln w="38100">
              <a:solidFill>
                <a:srgbClr val="000000"/>
              </a:solidFill>
              <a:miter lim="800000"/>
              <a:headEnd/>
              <a:tailEnd/>
            </a:ln>
          </p:spPr>
          <p:txBody>
            <a:bodyPr/>
            <a:lstStyle/>
            <a:p>
              <a:endParaRPr lang="en-US"/>
            </a:p>
          </p:txBody>
        </p:sp>
        <p:sp>
          <p:nvSpPr>
            <p:cNvPr id="129065" name="Line 1065"/>
            <p:cNvSpPr>
              <a:spLocks noChangeShapeType="1"/>
            </p:cNvSpPr>
            <p:nvPr/>
          </p:nvSpPr>
          <p:spPr bwMode="auto">
            <a:xfrm>
              <a:off x="3025" y="2317"/>
              <a:ext cx="122" cy="1"/>
            </a:xfrm>
            <a:prstGeom prst="line">
              <a:avLst/>
            </a:prstGeom>
            <a:noFill/>
            <a:ln w="19050">
              <a:solidFill>
                <a:srgbClr val="000000"/>
              </a:solidFill>
              <a:round/>
              <a:headEnd/>
              <a:tailEnd/>
            </a:ln>
          </p:spPr>
          <p:txBody>
            <a:bodyPr/>
            <a:lstStyle/>
            <a:p>
              <a:endParaRPr lang="en-US"/>
            </a:p>
          </p:txBody>
        </p:sp>
        <p:sp>
          <p:nvSpPr>
            <p:cNvPr id="129066" name="Freeform 1066"/>
            <p:cNvSpPr>
              <a:spLocks/>
            </p:cNvSpPr>
            <p:nvPr/>
          </p:nvSpPr>
          <p:spPr bwMode="auto">
            <a:xfrm>
              <a:off x="3025" y="2281"/>
              <a:ext cx="122" cy="61"/>
            </a:xfrm>
            <a:custGeom>
              <a:avLst/>
              <a:gdLst/>
              <a:ahLst/>
              <a:cxnLst>
                <a:cxn ang="0">
                  <a:pos x="0" y="0"/>
                </a:cxn>
                <a:cxn ang="0">
                  <a:pos x="122" y="36"/>
                </a:cxn>
                <a:cxn ang="0">
                  <a:pos x="0" y="61"/>
                </a:cxn>
              </a:cxnLst>
              <a:rect l="0" t="0" r="r" b="b"/>
              <a:pathLst>
                <a:path w="122" h="61">
                  <a:moveTo>
                    <a:pt x="0" y="0"/>
                  </a:moveTo>
                  <a:lnTo>
                    <a:pt x="122" y="36"/>
                  </a:lnTo>
                  <a:lnTo>
                    <a:pt x="0" y="61"/>
                  </a:lnTo>
                </a:path>
              </a:pathLst>
            </a:custGeom>
            <a:noFill/>
            <a:ln w="19050">
              <a:solidFill>
                <a:srgbClr val="000000"/>
              </a:solidFill>
              <a:prstDash val="solid"/>
              <a:round/>
              <a:headEnd/>
              <a:tailEnd/>
            </a:ln>
          </p:spPr>
          <p:txBody>
            <a:bodyPr/>
            <a:lstStyle/>
            <a:p>
              <a:endParaRPr lang="en-US"/>
            </a:p>
          </p:txBody>
        </p:sp>
        <p:sp>
          <p:nvSpPr>
            <p:cNvPr id="129067" name="Freeform 1067"/>
            <p:cNvSpPr>
              <a:spLocks/>
            </p:cNvSpPr>
            <p:nvPr/>
          </p:nvSpPr>
          <p:spPr bwMode="auto">
            <a:xfrm>
              <a:off x="2879" y="1951"/>
              <a:ext cx="146" cy="366"/>
            </a:xfrm>
            <a:custGeom>
              <a:avLst/>
              <a:gdLst/>
              <a:ahLst/>
              <a:cxnLst>
                <a:cxn ang="0">
                  <a:pos x="0" y="0"/>
                </a:cxn>
                <a:cxn ang="0">
                  <a:pos x="0" y="366"/>
                </a:cxn>
                <a:cxn ang="0">
                  <a:pos x="146" y="366"/>
                </a:cxn>
              </a:cxnLst>
              <a:rect l="0" t="0" r="r" b="b"/>
              <a:pathLst>
                <a:path w="146" h="366">
                  <a:moveTo>
                    <a:pt x="0" y="0"/>
                  </a:moveTo>
                  <a:lnTo>
                    <a:pt x="0" y="366"/>
                  </a:lnTo>
                  <a:lnTo>
                    <a:pt x="146" y="366"/>
                  </a:lnTo>
                </a:path>
              </a:pathLst>
            </a:custGeom>
            <a:noFill/>
            <a:ln w="19050">
              <a:solidFill>
                <a:srgbClr val="000000"/>
              </a:solidFill>
              <a:prstDash val="solid"/>
              <a:round/>
              <a:headEnd/>
              <a:tailEnd/>
            </a:ln>
          </p:spPr>
          <p:txBody>
            <a:bodyPr/>
            <a:lstStyle/>
            <a:p>
              <a:endParaRPr lang="en-US"/>
            </a:p>
          </p:txBody>
        </p:sp>
        <p:sp>
          <p:nvSpPr>
            <p:cNvPr id="129068" name="Rectangle 1068"/>
            <p:cNvSpPr>
              <a:spLocks noChangeArrowheads="1"/>
            </p:cNvSpPr>
            <p:nvPr/>
          </p:nvSpPr>
          <p:spPr bwMode="auto">
            <a:xfrm>
              <a:off x="2659" y="1890"/>
              <a:ext cx="366" cy="61"/>
            </a:xfrm>
            <a:prstGeom prst="rect">
              <a:avLst/>
            </a:prstGeom>
            <a:solidFill>
              <a:schemeClr val="tx1"/>
            </a:solidFill>
            <a:ln w="19050">
              <a:solidFill>
                <a:srgbClr val="000000"/>
              </a:solidFill>
              <a:miter lim="800000"/>
              <a:headEnd/>
              <a:tailEnd/>
            </a:ln>
          </p:spPr>
          <p:txBody>
            <a:bodyPr/>
            <a:lstStyle/>
            <a:p>
              <a:endParaRPr lang="en-US"/>
            </a:p>
          </p:txBody>
        </p:sp>
        <p:sp>
          <p:nvSpPr>
            <p:cNvPr id="129069" name="Line 1069"/>
            <p:cNvSpPr>
              <a:spLocks noChangeShapeType="1"/>
            </p:cNvSpPr>
            <p:nvPr/>
          </p:nvSpPr>
          <p:spPr bwMode="auto">
            <a:xfrm>
              <a:off x="2830" y="1756"/>
              <a:ext cx="1" cy="122"/>
            </a:xfrm>
            <a:prstGeom prst="line">
              <a:avLst/>
            </a:prstGeom>
            <a:noFill/>
            <a:ln w="19050">
              <a:solidFill>
                <a:srgbClr val="000000"/>
              </a:solidFill>
              <a:round/>
              <a:headEnd/>
              <a:tailEnd/>
            </a:ln>
          </p:spPr>
          <p:txBody>
            <a:bodyPr/>
            <a:lstStyle/>
            <a:p>
              <a:endParaRPr lang="en-US"/>
            </a:p>
          </p:txBody>
        </p:sp>
        <p:sp>
          <p:nvSpPr>
            <p:cNvPr id="129070" name="Freeform 1070"/>
            <p:cNvSpPr>
              <a:spLocks/>
            </p:cNvSpPr>
            <p:nvPr/>
          </p:nvSpPr>
          <p:spPr bwMode="auto">
            <a:xfrm>
              <a:off x="2793" y="1756"/>
              <a:ext cx="74" cy="122"/>
            </a:xfrm>
            <a:custGeom>
              <a:avLst/>
              <a:gdLst/>
              <a:ahLst/>
              <a:cxnLst>
                <a:cxn ang="0">
                  <a:pos x="74" y="0"/>
                </a:cxn>
                <a:cxn ang="0">
                  <a:pos x="37" y="122"/>
                </a:cxn>
                <a:cxn ang="0">
                  <a:pos x="0" y="0"/>
                </a:cxn>
              </a:cxnLst>
              <a:rect l="0" t="0" r="r" b="b"/>
              <a:pathLst>
                <a:path w="74" h="122">
                  <a:moveTo>
                    <a:pt x="74" y="0"/>
                  </a:moveTo>
                  <a:lnTo>
                    <a:pt x="37" y="122"/>
                  </a:lnTo>
                  <a:lnTo>
                    <a:pt x="0" y="0"/>
                  </a:lnTo>
                </a:path>
              </a:pathLst>
            </a:custGeom>
            <a:noFill/>
            <a:ln w="19050">
              <a:solidFill>
                <a:srgbClr val="000000"/>
              </a:solidFill>
              <a:prstDash val="solid"/>
              <a:round/>
              <a:headEnd/>
              <a:tailEnd/>
            </a:ln>
          </p:spPr>
          <p:txBody>
            <a:bodyPr/>
            <a:lstStyle/>
            <a:p>
              <a:endParaRPr lang="en-US"/>
            </a:p>
          </p:txBody>
        </p:sp>
        <p:sp>
          <p:nvSpPr>
            <p:cNvPr id="129071" name="Line 1071"/>
            <p:cNvSpPr>
              <a:spLocks noChangeShapeType="1"/>
            </p:cNvSpPr>
            <p:nvPr/>
          </p:nvSpPr>
          <p:spPr bwMode="auto">
            <a:xfrm>
              <a:off x="2830" y="1683"/>
              <a:ext cx="1" cy="73"/>
            </a:xfrm>
            <a:prstGeom prst="line">
              <a:avLst/>
            </a:prstGeom>
            <a:noFill/>
            <a:ln w="19050">
              <a:solidFill>
                <a:srgbClr val="000000"/>
              </a:solidFill>
              <a:round/>
              <a:headEnd/>
              <a:tailEnd/>
            </a:ln>
          </p:spPr>
          <p:txBody>
            <a:bodyPr/>
            <a:lstStyle/>
            <a:p>
              <a:endParaRPr lang="en-US"/>
            </a:p>
          </p:txBody>
        </p:sp>
        <p:sp>
          <p:nvSpPr>
            <p:cNvPr id="129072" name="Line 1072"/>
            <p:cNvSpPr>
              <a:spLocks noChangeShapeType="1"/>
            </p:cNvSpPr>
            <p:nvPr/>
          </p:nvSpPr>
          <p:spPr bwMode="auto">
            <a:xfrm flipH="1">
              <a:off x="2525" y="2317"/>
              <a:ext cx="122" cy="1"/>
            </a:xfrm>
            <a:prstGeom prst="line">
              <a:avLst/>
            </a:prstGeom>
            <a:noFill/>
            <a:ln w="19050">
              <a:solidFill>
                <a:srgbClr val="000000"/>
              </a:solidFill>
              <a:round/>
              <a:headEnd/>
              <a:tailEnd/>
            </a:ln>
          </p:spPr>
          <p:txBody>
            <a:bodyPr/>
            <a:lstStyle/>
            <a:p>
              <a:endParaRPr lang="en-US"/>
            </a:p>
          </p:txBody>
        </p:sp>
        <p:sp>
          <p:nvSpPr>
            <p:cNvPr id="129073" name="Freeform 1073"/>
            <p:cNvSpPr>
              <a:spLocks/>
            </p:cNvSpPr>
            <p:nvPr/>
          </p:nvSpPr>
          <p:spPr bwMode="auto">
            <a:xfrm>
              <a:off x="2525" y="2281"/>
              <a:ext cx="122" cy="61"/>
            </a:xfrm>
            <a:custGeom>
              <a:avLst/>
              <a:gdLst/>
              <a:ahLst/>
              <a:cxnLst>
                <a:cxn ang="0">
                  <a:pos x="122" y="61"/>
                </a:cxn>
                <a:cxn ang="0">
                  <a:pos x="0" y="36"/>
                </a:cxn>
                <a:cxn ang="0">
                  <a:pos x="122" y="0"/>
                </a:cxn>
              </a:cxnLst>
              <a:rect l="0" t="0" r="r" b="b"/>
              <a:pathLst>
                <a:path w="122" h="61">
                  <a:moveTo>
                    <a:pt x="122" y="61"/>
                  </a:moveTo>
                  <a:lnTo>
                    <a:pt x="0" y="36"/>
                  </a:lnTo>
                  <a:lnTo>
                    <a:pt x="122" y="0"/>
                  </a:lnTo>
                </a:path>
              </a:pathLst>
            </a:custGeom>
            <a:noFill/>
            <a:ln w="19050">
              <a:solidFill>
                <a:srgbClr val="000000"/>
              </a:solidFill>
              <a:prstDash val="solid"/>
              <a:round/>
              <a:headEnd/>
              <a:tailEnd/>
            </a:ln>
          </p:spPr>
          <p:txBody>
            <a:bodyPr/>
            <a:lstStyle/>
            <a:p>
              <a:endParaRPr lang="en-US"/>
            </a:p>
          </p:txBody>
        </p:sp>
        <p:sp>
          <p:nvSpPr>
            <p:cNvPr id="129074" name="Freeform 1074"/>
            <p:cNvSpPr>
              <a:spLocks/>
            </p:cNvSpPr>
            <p:nvPr/>
          </p:nvSpPr>
          <p:spPr bwMode="auto">
            <a:xfrm>
              <a:off x="2647" y="1951"/>
              <a:ext cx="134" cy="366"/>
            </a:xfrm>
            <a:custGeom>
              <a:avLst/>
              <a:gdLst/>
              <a:ahLst/>
              <a:cxnLst>
                <a:cxn ang="0">
                  <a:pos x="134" y="0"/>
                </a:cxn>
                <a:cxn ang="0">
                  <a:pos x="134" y="366"/>
                </a:cxn>
                <a:cxn ang="0">
                  <a:pos x="0" y="366"/>
                </a:cxn>
              </a:cxnLst>
              <a:rect l="0" t="0" r="r" b="b"/>
              <a:pathLst>
                <a:path w="134" h="366">
                  <a:moveTo>
                    <a:pt x="134" y="0"/>
                  </a:moveTo>
                  <a:lnTo>
                    <a:pt x="134" y="366"/>
                  </a:lnTo>
                  <a:lnTo>
                    <a:pt x="0" y="366"/>
                  </a:lnTo>
                </a:path>
              </a:pathLst>
            </a:custGeom>
            <a:noFill/>
            <a:ln w="19050">
              <a:solidFill>
                <a:srgbClr val="000000"/>
              </a:solidFill>
              <a:prstDash val="solid"/>
              <a:round/>
              <a:headEnd/>
              <a:tailEnd/>
            </a:ln>
          </p:spPr>
          <p:txBody>
            <a:bodyPr/>
            <a:lstStyle/>
            <a:p>
              <a:endParaRPr lang="en-US"/>
            </a:p>
          </p:txBody>
        </p:sp>
        <p:sp>
          <p:nvSpPr>
            <p:cNvPr id="129075" name="Freeform 1075"/>
            <p:cNvSpPr>
              <a:spLocks/>
            </p:cNvSpPr>
            <p:nvPr/>
          </p:nvSpPr>
          <p:spPr bwMode="auto">
            <a:xfrm>
              <a:off x="1000" y="2549"/>
              <a:ext cx="122" cy="73"/>
            </a:xfrm>
            <a:custGeom>
              <a:avLst/>
              <a:gdLst/>
              <a:ahLst/>
              <a:cxnLst>
                <a:cxn ang="0">
                  <a:pos x="0" y="0"/>
                </a:cxn>
                <a:cxn ang="0">
                  <a:pos x="122" y="37"/>
                </a:cxn>
                <a:cxn ang="0">
                  <a:pos x="0" y="73"/>
                </a:cxn>
              </a:cxnLst>
              <a:rect l="0" t="0" r="r" b="b"/>
              <a:pathLst>
                <a:path w="122" h="73">
                  <a:moveTo>
                    <a:pt x="0" y="0"/>
                  </a:moveTo>
                  <a:lnTo>
                    <a:pt x="122" y="37"/>
                  </a:lnTo>
                  <a:lnTo>
                    <a:pt x="0" y="73"/>
                  </a:lnTo>
                </a:path>
              </a:pathLst>
            </a:custGeom>
            <a:noFill/>
            <a:ln w="19050">
              <a:solidFill>
                <a:srgbClr val="000000"/>
              </a:solidFill>
              <a:prstDash val="solid"/>
              <a:round/>
              <a:headEnd/>
              <a:tailEnd/>
            </a:ln>
          </p:spPr>
          <p:txBody>
            <a:bodyPr/>
            <a:lstStyle/>
            <a:p>
              <a:endParaRPr lang="en-US"/>
            </a:p>
          </p:txBody>
        </p:sp>
        <p:sp>
          <p:nvSpPr>
            <p:cNvPr id="129076" name="Freeform 1076"/>
            <p:cNvSpPr>
              <a:spLocks/>
            </p:cNvSpPr>
            <p:nvPr/>
          </p:nvSpPr>
          <p:spPr bwMode="auto">
            <a:xfrm>
              <a:off x="914" y="2390"/>
              <a:ext cx="208" cy="196"/>
            </a:xfrm>
            <a:custGeom>
              <a:avLst/>
              <a:gdLst/>
              <a:ahLst/>
              <a:cxnLst>
                <a:cxn ang="0">
                  <a:pos x="208" y="0"/>
                </a:cxn>
                <a:cxn ang="0">
                  <a:pos x="0" y="0"/>
                </a:cxn>
                <a:cxn ang="0">
                  <a:pos x="0" y="196"/>
                </a:cxn>
                <a:cxn ang="0">
                  <a:pos x="73" y="196"/>
                </a:cxn>
              </a:cxnLst>
              <a:rect l="0" t="0" r="r" b="b"/>
              <a:pathLst>
                <a:path w="208" h="196">
                  <a:moveTo>
                    <a:pt x="208" y="0"/>
                  </a:moveTo>
                  <a:lnTo>
                    <a:pt x="0" y="0"/>
                  </a:lnTo>
                  <a:lnTo>
                    <a:pt x="0" y="196"/>
                  </a:lnTo>
                  <a:lnTo>
                    <a:pt x="73" y="196"/>
                  </a:lnTo>
                </a:path>
              </a:pathLst>
            </a:custGeom>
            <a:noFill/>
            <a:ln w="19050">
              <a:solidFill>
                <a:srgbClr val="000000"/>
              </a:solidFill>
              <a:prstDash val="solid"/>
              <a:round/>
              <a:headEnd/>
              <a:tailEnd/>
            </a:ln>
          </p:spPr>
          <p:txBody>
            <a:bodyPr/>
            <a:lstStyle/>
            <a:p>
              <a:endParaRPr lang="en-US"/>
            </a:p>
          </p:txBody>
        </p:sp>
        <p:sp>
          <p:nvSpPr>
            <p:cNvPr id="129077" name="Line 1077"/>
            <p:cNvSpPr>
              <a:spLocks noChangeShapeType="1"/>
            </p:cNvSpPr>
            <p:nvPr/>
          </p:nvSpPr>
          <p:spPr bwMode="auto">
            <a:xfrm>
              <a:off x="987" y="2586"/>
              <a:ext cx="135" cy="1"/>
            </a:xfrm>
            <a:prstGeom prst="line">
              <a:avLst/>
            </a:prstGeom>
            <a:noFill/>
            <a:ln w="19050">
              <a:solidFill>
                <a:srgbClr val="000000"/>
              </a:solidFill>
              <a:round/>
              <a:headEnd/>
              <a:tailEnd/>
            </a:ln>
          </p:spPr>
          <p:txBody>
            <a:bodyPr/>
            <a:lstStyle/>
            <a:p>
              <a:endParaRPr lang="en-US"/>
            </a:p>
          </p:txBody>
        </p:sp>
        <p:sp>
          <p:nvSpPr>
            <p:cNvPr id="129078" name="Line 1078"/>
            <p:cNvSpPr>
              <a:spLocks noChangeShapeType="1"/>
            </p:cNvSpPr>
            <p:nvPr/>
          </p:nvSpPr>
          <p:spPr bwMode="auto">
            <a:xfrm flipH="1">
              <a:off x="4526" y="2610"/>
              <a:ext cx="122" cy="1"/>
            </a:xfrm>
            <a:prstGeom prst="line">
              <a:avLst/>
            </a:prstGeom>
            <a:noFill/>
            <a:ln w="19050">
              <a:solidFill>
                <a:srgbClr val="000000"/>
              </a:solidFill>
              <a:round/>
              <a:headEnd/>
              <a:tailEnd/>
            </a:ln>
          </p:spPr>
          <p:txBody>
            <a:bodyPr/>
            <a:lstStyle/>
            <a:p>
              <a:endParaRPr lang="en-US"/>
            </a:p>
          </p:txBody>
        </p:sp>
        <p:sp>
          <p:nvSpPr>
            <p:cNvPr id="129079" name="Freeform 1079"/>
            <p:cNvSpPr>
              <a:spLocks/>
            </p:cNvSpPr>
            <p:nvPr/>
          </p:nvSpPr>
          <p:spPr bwMode="auto">
            <a:xfrm>
              <a:off x="4526" y="2573"/>
              <a:ext cx="122" cy="74"/>
            </a:xfrm>
            <a:custGeom>
              <a:avLst/>
              <a:gdLst/>
              <a:ahLst/>
              <a:cxnLst>
                <a:cxn ang="0">
                  <a:pos x="122" y="74"/>
                </a:cxn>
                <a:cxn ang="0">
                  <a:pos x="0" y="37"/>
                </a:cxn>
                <a:cxn ang="0">
                  <a:pos x="122" y="0"/>
                </a:cxn>
              </a:cxnLst>
              <a:rect l="0" t="0" r="r" b="b"/>
              <a:pathLst>
                <a:path w="122" h="74">
                  <a:moveTo>
                    <a:pt x="122" y="74"/>
                  </a:moveTo>
                  <a:lnTo>
                    <a:pt x="0" y="37"/>
                  </a:lnTo>
                  <a:lnTo>
                    <a:pt x="122" y="0"/>
                  </a:lnTo>
                </a:path>
              </a:pathLst>
            </a:custGeom>
            <a:noFill/>
            <a:ln w="19050">
              <a:solidFill>
                <a:srgbClr val="000000"/>
              </a:solidFill>
              <a:prstDash val="solid"/>
              <a:round/>
              <a:headEnd/>
              <a:tailEnd/>
            </a:ln>
          </p:spPr>
          <p:txBody>
            <a:bodyPr/>
            <a:lstStyle/>
            <a:p>
              <a:endParaRPr lang="en-US"/>
            </a:p>
          </p:txBody>
        </p:sp>
        <p:sp>
          <p:nvSpPr>
            <p:cNvPr id="129080" name="Freeform 1080"/>
            <p:cNvSpPr>
              <a:spLocks/>
            </p:cNvSpPr>
            <p:nvPr/>
          </p:nvSpPr>
          <p:spPr bwMode="auto">
            <a:xfrm>
              <a:off x="4526" y="2427"/>
              <a:ext cx="196" cy="183"/>
            </a:xfrm>
            <a:custGeom>
              <a:avLst/>
              <a:gdLst/>
              <a:ahLst/>
              <a:cxnLst>
                <a:cxn ang="0">
                  <a:pos x="0" y="0"/>
                </a:cxn>
                <a:cxn ang="0">
                  <a:pos x="196" y="0"/>
                </a:cxn>
                <a:cxn ang="0">
                  <a:pos x="196" y="183"/>
                </a:cxn>
                <a:cxn ang="0">
                  <a:pos x="122" y="183"/>
                </a:cxn>
              </a:cxnLst>
              <a:rect l="0" t="0" r="r" b="b"/>
              <a:pathLst>
                <a:path w="196" h="183">
                  <a:moveTo>
                    <a:pt x="0" y="0"/>
                  </a:moveTo>
                  <a:lnTo>
                    <a:pt x="196" y="0"/>
                  </a:lnTo>
                  <a:lnTo>
                    <a:pt x="196" y="183"/>
                  </a:lnTo>
                  <a:lnTo>
                    <a:pt x="122" y="183"/>
                  </a:lnTo>
                </a:path>
              </a:pathLst>
            </a:custGeom>
            <a:noFill/>
            <a:ln w="19050">
              <a:solidFill>
                <a:srgbClr val="000000"/>
              </a:solidFill>
              <a:prstDash val="solid"/>
              <a:round/>
              <a:headEnd/>
              <a:tailEnd/>
            </a:ln>
          </p:spPr>
          <p:txBody>
            <a:bodyPr/>
            <a:lstStyle/>
            <a:p>
              <a:endParaRPr lang="en-US"/>
            </a:p>
          </p:txBody>
        </p:sp>
        <p:sp>
          <p:nvSpPr>
            <p:cNvPr id="129081" name="Freeform 1081"/>
            <p:cNvSpPr>
              <a:spLocks/>
            </p:cNvSpPr>
            <p:nvPr/>
          </p:nvSpPr>
          <p:spPr bwMode="auto">
            <a:xfrm>
              <a:off x="4526" y="2988"/>
              <a:ext cx="122" cy="74"/>
            </a:xfrm>
            <a:custGeom>
              <a:avLst/>
              <a:gdLst/>
              <a:ahLst/>
              <a:cxnLst>
                <a:cxn ang="0">
                  <a:pos x="122" y="74"/>
                </a:cxn>
                <a:cxn ang="0">
                  <a:pos x="0" y="37"/>
                </a:cxn>
                <a:cxn ang="0">
                  <a:pos x="122" y="0"/>
                </a:cxn>
              </a:cxnLst>
              <a:rect l="0" t="0" r="r" b="b"/>
              <a:pathLst>
                <a:path w="122" h="74">
                  <a:moveTo>
                    <a:pt x="122" y="74"/>
                  </a:moveTo>
                  <a:lnTo>
                    <a:pt x="0" y="37"/>
                  </a:lnTo>
                  <a:lnTo>
                    <a:pt x="122" y="0"/>
                  </a:lnTo>
                </a:path>
              </a:pathLst>
            </a:custGeom>
            <a:noFill/>
            <a:ln w="19050">
              <a:solidFill>
                <a:srgbClr val="000000"/>
              </a:solidFill>
              <a:prstDash val="solid"/>
              <a:round/>
              <a:headEnd/>
              <a:tailEnd/>
            </a:ln>
          </p:spPr>
          <p:txBody>
            <a:bodyPr/>
            <a:lstStyle/>
            <a:p>
              <a:endParaRPr lang="en-US"/>
            </a:p>
          </p:txBody>
        </p:sp>
        <p:sp>
          <p:nvSpPr>
            <p:cNvPr id="129082" name="Freeform 1082"/>
            <p:cNvSpPr>
              <a:spLocks/>
            </p:cNvSpPr>
            <p:nvPr/>
          </p:nvSpPr>
          <p:spPr bwMode="auto">
            <a:xfrm>
              <a:off x="4526" y="2830"/>
              <a:ext cx="196" cy="195"/>
            </a:xfrm>
            <a:custGeom>
              <a:avLst/>
              <a:gdLst/>
              <a:ahLst/>
              <a:cxnLst>
                <a:cxn ang="0">
                  <a:pos x="0" y="0"/>
                </a:cxn>
                <a:cxn ang="0">
                  <a:pos x="196" y="0"/>
                </a:cxn>
                <a:cxn ang="0">
                  <a:pos x="196" y="195"/>
                </a:cxn>
                <a:cxn ang="0">
                  <a:pos x="122" y="195"/>
                </a:cxn>
              </a:cxnLst>
              <a:rect l="0" t="0" r="r" b="b"/>
              <a:pathLst>
                <a:path w="196" h="195">
                  <a:moveTo>
                    <a:pt x="0" y="0"/>
                  </a:moveTo>
                  <a:lnTo>
                    <a:pt x="196" y="0"/>
                  </a:lnTo>
                  <a:lnTo>
                    <a:pt x="196" y="195"/>
                  </a:lnTo>
                  <a:lnTo>
                    <a:pt x="122" y="195"/>
                  </a:lnTo>
                </a:path>
              </a:pathLst>
            </a:custGeom>
            <a:noFill/>
            <a:ln w="19050">
              <a:solidFill>
                <a:srgbClr val="000000"/>
              </a:solidFill>
              <a:prstDash val="solid"/>
              <a:round/>
              <a:headEnd/>
              <a:tailEnd/>
            </a:ln>
          </p:spPr>
          <p:txBody>
            <a:bodyPr/>
            <a:lstStyle/>
            <a:p>
              <a:endParaRPr lang="en-US"/>
            </a:p>
          </p:txBody>
        </p:sp>
        <p:sp>
          <p:nvSpPr>
            <p:cNvPr id="129083" name="Line 1083"/>
            <p:cNvSpPr>
              <a:spLocks noChangeShapeType="1"/>
            </p:cNvSpPr>
            <p:nvPr/>
          </p:nvSpPr>
          <p:spPr bwMode="auto">
            <a:xfrm flipH="1">
              <a:off x="4526" y="3025"/>
              <a:ext cx="122" cy="1"/>
            </a:xfrm>
            <a:prstGeom prst="line">
              <a:avLst/>
            </a:prstGeom>
            <a:noFill/>
            <a:ln w="19050">
              <a:solidFill>
                <a:srgbClr val="000000"/>
              </a:solidFill>
              <a:round/>
              <a:headEnd/>
              <a:tailEnd/>
            </a:ln>
          </p:spPr>
          <p:txBody>
            <a:bodyPr/>
            <a:lstStyle/>
            <a:p>
              <a:endParaRPr lang="en-US"/>
            </a:p>
          </p:txBody>
        </p:sp>
        <p:sp>
          <p:nvSpPr>
            <p:cNvPr id="129084" name="Rectangle 1084"/>
            <p:cNvSpPr>
              <a:spLocks noChangeArrowheads="1"/>
            </p:cNvSpPr>
            <p:nvPr/>
          </p:nvSpPr>
          <p:spPr bwMode="auto">
            <a:xfrm>
              <a:off x="2659" y="3501"/>
              <a:ext cx="366" cy="61"/>
            </a:xfrm>
            <a:prstGeom prst="rect">
              <a:avLst/>
            </a:prstGeom>
            <a:solidFill>
              <a:schemeClr val="tx1"/>
            </a:solidFill>
            <a:ln w="19050">
              <a:solidFill>
                <a:srgbClr val="000000"/>
              </a:solidFill>
              <a:miter lim="800000"/>
              <a:headEnd/>
              <a:tailEnd/>
            </a:ln>
          </p:spPr>
          <p:txBody>
            <a:bodyPr/>
            <a:lstStyle/>
            <a:p>
              <a:endParaRPr lang="en-US"/>
            </a:p>
          </p:txBody>
        </p:sp>
        <p:sp>
          <p:nvSpPr>
            <p:cNvPr id="129085" name="Line 1085"/>
            <p:cNvSpPr>
              <a:spLocks noChangeShapeType="1"/>
            </p:cNvSpPr>
            <p:nvPr/>
          </p:nvSpPr>
          <p:spPr bwMode="auto">
            <a:xfrm>
              <a:off x="2830" y="3611"/>
              <a:ext cx="1" cy="134"/>
            </a:xfrm>
            <a:prstGeom prst="line">
              <a:avLst/>
            </a:prstGeom>
            <a:noFill/>
            <a:ln w="19050">
              <a:solidFill>
                <a:srgbClr val="000000"/>
              </a:solidFill>
              <a:round/>
              <a:headEnd/>
              <a:tailEnd/>
            </a:ln>
          </p:spPr>
          <p:txBody>
            <a:bodyPr/>
            <a:lstStyle/>
            <a:p>
              <a:endParaRPr lang="en-US"/>
            </a:p>
          </p:txBody>
        </p:sp>
        <p:sp>
          <p:nvSpPr>
            <p:cNvPr id="129086" name="Freeform 1086"/>
            <p:cNvSpPr>
              <a:spLocks/>
            </p:cNvSpPr>
            <p:nvPr/>
          </p:nvSpPr>
          <p:spPr bwMode="auto">
            <a:xfrm>
              <a:off x="2793" y="3623"/>
              <a:ext cx="74" cy="122"/>
            </a:xfrm>
            <a:custGeom>
              <a:avLst/>
              <a:gdLst/>
              <a:ahLst/>
              <a:cxnLst>
                <a:cxn ang="0">
                  <a:pos x="74" y="0"/>
                </a:cxn>
                <a:cxn ang="0">
                  <a:pos x="37" y="122"/>
                </a:cxn>
                <a:cxn ang="0">
                  <a:pos x="0" y="0"/>
                </a:cxn>
              </a:cxnLst>
              <a:rect l="0" t="0" r="r" b="b"/>
              <a:pathLst>
                <a:path w="74" h="122">
                  <a:moveTo>
                    <a:pt x="74" y="0"/>
                  </a:moveTo>
                  <a:lnTo>
                    <a:pt x="37" y="122"/>
                  </a:lnTo>
                  <a:lnTo>
                    <a:pt x="0" y="0"/>
                  </a:lnTo>
                </a:path>
              </a:pathLst>
            </a:custGeom>
            <a:noFill/>
            <a:ln w="19050">
              <a:solidFill>
                <a:srgbClr val="000000"/>
              </a:solidFill>
              <a:prstDash val="solid"/>
              <a:round/>
              <a:headEnd/>
              <a:tailEnd/>
            </a:ln>
          </p:spPr>
          <p:txBody>
            <a:bodyPr/>
            <a:lstStyle/>
            <a:p>
              <a:endParaRPr lang="en-US"/>
            </a:p>
          </p:txBody>
        </p:sp>
        <p:sp>
          <p:nvSpPr>
            <p:cNvPr id="129087" name="Line 1087"/>
            <p:cNvSpPr>
              <a:spLocks noChangeShapeType="1"/>
            </p:cNvSpPr>
            <p:nvPr/>
          </p:nvSpPr>
          <p:spPr bwMode="auto">
            <a:xfrm>
              <a:off x="2830" y="3550"/>
              <a:ext cx="1" cy="61"/>
            </a:xfrm>
            <a:prstGeom prst="line">
              <a:avLst/>
            </a:prstGeom>
            <a:noFill/>
            <a:ln w="19050">
              <a:solidFill>
                <a:srgbClr val="000000"/>
              </a:solidFill>
              <a:round/>
              <a:headEnd/>
              <a:tailEnd/>
            </a:ln>
          </p:spPr>
          <p:txBody>
            <a:bodyPr/>
            <a:lstStyle/>
            <a:p>
              <a:endParaRPr lang="en-US"/>
            </a:p>
          </p:txBody>
        </p:sp>
        <p:sp>
          <p:nvSpPr>
            <p:cNvPr id="129088" name="Line 1088"/>
            <p:cNvSpPr>
              <a:spLocks noChangeShapeType="1"/>
            </p:cNvSpPr>
            <p:nvPr/>
          </p:nvSpPr>
          <p:spPr bwMode="auto">
            <a:xfrm>
              <a:off x="2793" y="3367"/>
              <a:ext cx="1" cy="122"/>
            </a:xfrm>
            <a:prstGeom prst="line">
              <a:avLst/>
            </a:prstGeom>
            <a:noFill/>
            <a:ln w="19050">
              <a:solidFill>
                <a:srgbClr val="000000"/>
              </a:solidFill>
              <a:round/>
              <a:headEnd/>
              <a:tailEnd/>
            </a:ln>
          </p:spPr>
          <p:txBody>
            <a:bodyPr/>
            <a:lstStyle/>
            <a:p>
              <a:endParaRPr lang="en-US"/>
            </a:p>
          </p:txBody>
        </p:sp>
        <p:sp>
          <p:nvSpPr>
            <p:cNvPr id="129089" name="Freeform 1089"/>
            <p:cNvSpPr>
              <a:spLocks/>
            </p:cNvSpPr>
            <p:nvPr/>
          </p:nvSpPr>
          <p:spPr bwMode="auto">
            <a:xfrm>
              <a:off x="2757" y="3367"/>
              <a:ext cx="73" cy="122"/>
            </a:xfrm>
            <a:custGeom>
              <a:avLst/>
              <a:gdLst/>
              <a:ahLst/>
              <a:cxnLst>
                <a:cxn ang="0">
                  <a:pos x="73" y="0"/>
                </a:cxn>
                <a:cxn ang="0">
                  <a:pos x="36" y="122"/>
                </a:cxn>
                <a:cxn ang="0">
                  <a:pos x="0" y="0"/>
                </a:cxn>
              </a:cxnLst>
              <a:rect l="0" t="0" r="r" b="b"/>
              <a:pathLst>
                <a:path w="73" h="122">
                  <a:moveTo>
                    <a:pt x="73" y="0"/>
                  </a:moveTo>
                  <a:lnTo>
                    <a:pt x="36" y="122"/>
                  </a:lnTo>
                  <a:lnTo>
                    <a:pt x="0" y="0"/>
                  </a:lnTo>
                </a:path>
              </a:pathLst>
            </a:custGeom>
            <a:noFill/>
            <a:ln w="19050">
              <a:solidFill>
                <a:srgbClr val="000000"/>
              </a:solidFill>
              <a:prstDash val="solid"/>
              <a:round/>
              <a:headEnd/>
              <a:tailEnd/>
            </a:ln>
          </p:spPr>
          <p:txBody>
            <a:bodyPr/>
            <a:lstStyle/>
            <a:p>
              <a:endParaRPr lang="en-US"/>
            </a:p>
          </p:txBody>
        </p:sp>
        <p:sp>
          <p:nvSpPr>
            <p:cNvPr id="129090" name="Freeform 1090"/>
            <p:cNvSpPr>
              <a:spLocks/>
            </p:cNvSpPr>
            <p:nvPr/>
          </p:nvSpPr>
          <p:spPr bwMode="auto">
            <a:xfrm>
              <a:off x="2525" y="3123"/>
              <a:ext cx="268" cy="244"/>
            </a:xfrm>
            <a:custGeom>
              <a:avLst/>
              <a:gdLst/>
              <a:ahLst/>
              <a:cxnLst>
                <a:cxn ang="0">
                  <a:pos x="268" y="244"/>
                </a:cxn>
                <a:cxn ang="0">
                  <a:pos x="268" y="0"/>
                </a:cxn>
                <a:cxn ang="0">
                  <a:pos x="0" y="0"/>
                </a:cxn>
              </a:cxnLst>
              <a:rect l="0" t="0" r="r" b="b"/>
              <a:pathLst>
                <a:path w="268" h="244">
                  <a:moveTo>
                    <a:pt x="268" y="244"/>
                  </a:moveTo>
                  <a:lnTo>
                    <a:pt x="268" y="0"/>
                  </a:lnTo>
                  <a:lnTo>
                    <a:pt x="0" y="0"/>
                  </a:lnTo>
                </a:path>
              </a:pathLst>
            </a:custGeom>
            <a:noFill/>
            <a:ln w="19050">
              <a:solidFill>
                <a:srgbClr val="000000"/>
              </a:solidFill>
              <a:prstDash val="solid"/>
              <a:round/>
              <a:headEnd/>
              <a:tailEnd/>
            </a:ln>
          </p:spPr>
          <p:txBody>
            <a:bodyPr/>
            <a:lstStyle/>
            <a:p>
              <a:endParaRPr lang="en-US"/>
            </a:p>
          </p:txBody>
        </p:sp>
        <p:sp>
          <p:nvSpPr>
            <p:cNvPr id="129091" name="Freeform 1091"/>
            <p:cNvSpPr>
              <a:spLocks/>
            </p:cNvSpPr>
            <p:nvPr/>
          </p:nvSpPr>
          <p:spPr bwMode="auto">
            <a:xfrm>
              <a:off x="2855" y="3367"/>
              <a:ext cx="73" cy="122"/>
            </a:xfrm>
            <a:custGeom>
              <a:avLst/>
              <a:gdLst/>
              <a:ahLst/>
              <a:cxnLst>
                <a:cxn ang="0">
                  <a:pos x="73" y="0"/>
                </a:cxn>
                <a:cxn ang="0">
                  <a:pos x="36" y="122"/>
                </a:cxn>
                <a:cxn ang="0">
                  <a:pos x="0" y="0"/>
                </a:cxn>
              </a:cxnLst>
              <a:rect l="0" t="0" r="r" b="b"/>
              <a:pathLst>
                <a:path w="73" h="122">
                  <a:moveTo>
                    <a:pt x="73" y="0"/>
                  </a:moveTo>
                  <a:lnTo>
                    <a:pt x="36" y="122"/>
                  </a:lnTo>
                  <a:lnTo>
                    <a:pt x="0" y="0"/>
                  </a:lnTo>
                </a:path>
              </a:pathLst>
            </a:custGeom>
            <a:noFill/>
            <a:ln w="19050">
              <a:solidFill>
                <a:srgbClr val="000000"/>
              </a:solidFill>
              <a:prstDash val="solid"/>
              <a:round/>
              <a:headEnd/>
              <a:tailEnd/>
            </a:ln>
          </p:spPr>
          <p:txBody>
            <a:bodyPr/>
            <a:lstStyle/>
            <a:p>
              <a:endParaRPr lang="en-US"/>
            </a:p>
          </p:txBody>
        </p:sp>
        <p:sp>
          <p:nvSpPr>
            <p:cNvPr id="129092" name="Freeform 1092"/>
            <p:cNvSpPr>
              <a:spLocks/>
            </p:cNvSpPr>
            <p:nvPr/>
          </p:nvSpPr>
          <p:spPr bwMode="auto">
            <a:xfrm>
              <a:off x="2891" y="3123"/>
              <a:ext cx="269" cy="244"/>
            </a:xfrm>
            <a:custGeom>
              <a:avLst/>
              <a:gdLst/>
              <a:ahLst/>
              <a:cxnLst>
                <a:cxn ang="0">
                  <a:pos x="0" y="244"/>
                </a:cxn>
                <a:cxn ang="0">
                  <a:pos x="0" y="0"/>
                </a:cxn>
                <a:cxn ang="0">
                  <a:pos x="269" y="0"/>
                </a:cxn>
              </a:cxnLst>
              <a:rect l="0" t="0" r="r" b="b"/>
              <a:pathLst>
                <a:path w="269" h="244">
                  <a:moveTo>
                    <a:pt x="0" y="244"/>
                  </a:moveTo>
                  <a:lnTo>
                    <a:pt x="0" y="0"/>
                  </a:lnTo>
                  <a:lnTo>
                    <a:pt x="269" y="0"/>
                  </a:lnTo>
                </a:path>
              </a:pathLst>
            </a:custGeom>
            <a:noFill/>
            <a:ln w="19050">
              <a:solidFill>
                <a:srgbClr val="000000"/>
              </a:solidFill>
              <a:prstDash val="solid"/>
              <a:round/>
              <a:headEnd/>
              <a:tailEnd/>
            </a:ln>
          </p:spPr>
          <p:txBody>
            <a:bodyPr/>
            <a:lstStyle/>
            <a:p>
              <a:endParaRPr lang="en-US"/>
            </a:p>
          </p:txBody>
        </p:sp>
        <p:sp>
          <p:nvSpPr>
            <p:cNvPr id="129093" name="Line 1093"/>
            <p:cNvSpPr>
              <a:spLocks noChangeShapeType="1"/>
            </p:cNvSpPr>
            <p:nvPr/>
          </p:nvSpPr>
          <p:spPr bwMode="auto">
            <a:xfrm>
              <a:off x="2891" y="3367"/>
              <a:ext cx="1" cy="122"/>
            </a:xfrm>
            <a:prstGeom prst="line">
              <a:avLst/>
            </a:prstGeom>
            <a:noFill/>
            <a:ln w="19050">
              <a:solidFill>
                <a:srgbClr val="000000"/>
              </a:solidFill>
              <a:round/>
              <a:headEnd/>
              <a:tailEnd/>
            </a:ln>
          </p:spPr>
          <p:txBody>
            <a:bodyPr/>
            <a:lstStyle/>
            <a:p>
              <a:endParaRPr lang="en-US"/>
            </a:p>
          </p:txBody>
        </p:sp>
        <p:sp>
          <p:nvSpPr>
            <p:cNvPr id="129094" name="Line 1094"/>
            <p:cNvSpPr>
              <a:spLocks noChangeShapeType="1"/>
            </p:cNvSpPr>
            <p:nvPr/>
          </p:nvSpPr>
          <p:spPr bwMode="auto">
            <a:xfrm flipH="1">
              <a:off x="3538" y="1219"/>
              <a:ext cx="134" cy="1"/>
            </a:xfrm>
            <a:prstGeom prst="line">
              <a:avLst/>
            </a:prstGeom>
            <a:noFill/>
            <a:ln w="19050">
              <a:solidFill>
                <a:srgbClr val="000000"/>
              </a:solidFill>
              <a:round/>
              <a:headEnd/>
              <a:tailEnd/>
            </a:ln>
          </p:spPr>
          <p:txBody>
            <a:bodyPr/>
            <a:lstStyle/>
            <a:p>
              <a:endParaRPr lang="en-US"/>
            </a:p>
          </p:txBody>
        </p:sp>
        <p:sp>
          <p:nvSpPr>
            <p:cNvPr id="129095" name="Freeform 1095"/>
            <p:cNvSpPr>
              <a:spLocks/>
            </p:cNvSpPr>
            <p:nvPr/>
          </p:nvSpPr>
          <p:spPr bwMode="auto">
            <a:xfrm>
              <a:off x="3538" y="1182"/>
              <a:ext cx="122" cy="73"/>
            </a:xfrm>
            <a:custGeom>
              <a:avLst/>
              <a:gdLst/>
              <a:ahLst/>
              <a:cxnLst>
                <a:cxn ang="0">
                  <a:pos x="122" y="73"/>
                </a:cxn>
                <a:cxn ang="0">
                  <a:pos x="0" y="37"/>
                </a:cxn>
                <a:cxn ang="0">
                  <a:pos x="122" y="0"/>
                </a:cxn>
              </a:cxnLst>
              <a:rect l="0" t="0" r="r" b="b"/>
              <a:pathLst>
                <a:path w="122" h="73">
                  <a:moveTo>
                    <a:pt x="122" y="73"/>
                  </a:moveTo>
                  <a:lnTo>
                    <a:pt x="0" y="37"/>
                  </a:lnTo>
                  <a:lnTo>
                    <a:pt x="122" y="0"/>
                  </a:lnTo>
                </a:path>
              </a:pathLst>
            </a:custGeom>
            <a:noFill/>
            <a:ln w="19050">
              <a:solidFill>
                <a:srgbClr val="000000"/>
              </a:solidFill>
              <a:prstDash val="solid"/>
              <a:round/>
              <a:headEnd/>
              <a:tailEnd/>
            </a:ln>
          </p:spPr>
          <p:txBody>
            <a:bodyPr/>
            <a:lstStyle/>
            <a:p>
              <a:endParaRPr lang="en-US"/>
            </a:p>
          </p:txBody>
        </p:sp>
        <p:sp>
          <p:nvSpPr>
            <p:cNvPr id="129096" name="Freeform 1096"/>
            <p:cNvSpPr>
              <a:spLocks/>
            </p:cNvSpPr>
            <p:nvPr/>
          </p:nvSpPr>
          <p:spPr bwMode="auto">
            <a:xfrm>
              <a:off x="2903" y="1219"/>
              <a:ext cx="2026" cy="2563"/>
            </a:xfrm>
            <a:custGeom>
              <a:avLst/>
              <a:gdLst/>
              <a:ahLst/>
              <a:cxnLst>
                <a:cxn ang="0">
                  <a:pos x="0" y="2563"/>
                </a:cxn>
                <a:cxn ang="0">
                  <a:pos x="2026" y="2563"/>
                </a:cxn>
                <a:cxn ang="0">
                  <a:pos x="2026" y="0"/>
                </a:cxn>
                <a:cxn ang="0">
                  <a:pos x="769" y="0"/>
                </a:cxn>
              </a:cxnLst>
              <a:rect l="0" t="0" r="r" b="b"/>
              <a:pathLst>
                <a:path w="2026" h="2563">
                  <a:moveTo>
                    <a:pt x="0" y="2563"/>
                  </a:moveTo>
                  <a:lnTo>
                    <a:pt x="2026" y="2563"/>
                  </a:lnTo>
                  <a:lnTo>
                    <a:pt x="2026" y="0"/>
                  </a:lnTo>
                  <a:lnTo>
                    <a:pt x="769" y="0"/>
                  </a:lnTo>
                </a:path>
              </a:pathLst>
            </a:custGeom>
            <a:noFill/>
            <a:ln w="19050">
              <a:solidFill>
                <a:srgbClr val="000000"/>
              </a:solidFill>
              <a:prstDash val="solid"/>
              <a:round/>
              <a:headEnd/>
              <a:tailEnd/>
            </a:ln>
          </p:spPr>
          <p:txBody>
            <a:bodyPr/>
            <a:lstStyle/>
            <a:p>
              <a:endParaRPr lang="en-US"/>
            </a:p>
          </p:txBody>
        </p:sp>
        <p:sp>
          <p:nvSpPr>
            <p:cNvPr id="129097" name="Freeform 1097"/>
            <p:cNvSpPr>
              <a:spLocks/>
            </p:cNvSpPr>
            <p:nvPr/>
          </p:nvSpPr>
          <p:spPr bwMode="auto">
            <a:xfrm>
              <a:off x="2732" y="3733"/>
              <a:ext cx="196" cy="98"/>
            </a:xfrm>
            <a:custGeom>
              <a:avLst/>
              <a:gdLst/>
              <a:ahLst/>
              <a:cxnLst>
                <a:cxn ang="0">
                  <a:pos x="0" y="49"/>
                </a:cxn>
                <a:cxn ang="0">
                  <a:pos x="98" y="0"/>
                </a:cxn>
                <a:cxn ang="0">
                  <a:pos x="196" y="49"/>
                </a:cxn>
                <a:cxn ang="0">
                  <a:pos x="98" y="98"/>
                </a:cxn>
                <a:cxn ang="0">
                  <a:pos x="0" y="49"/>
                </a:cxn>
              </a:cxnLst>
              <a:rect l="0" t="0" r="r" b="b"/>
              <a:pathLst>
                <a:path w="196" h="98">
                  <a:moveTo>
                    <a:pt x="0" y="49"/>
                  </a:moveTo>
                  <a:lnTo>
                    <a:pt x="98" y="0"/>
                  </a:lnTo>
                  <a:lnTo>
                    <a:pt x="196" y="49"/>
                  </a:lnTo>
                  <a:lnTo>
                    <a:pt x="98" y="98"/>
                  </a:lnTo>
                  <a:lnTo>
                    <a:pt x="0" y="49"/>
                  </a:lnTo>
                  <a:close/>
                </a:path>
              </a:pathLst>
            </a:custGeom>
            <a:solidFill>
              <a:srgbClr val="FFFFFF"/>
            </a:solidFill>
            <a:ln w="19050">
              <a:solidFill>
                <a:srgbClr val="000000"/>
              </a:solidFill>
              <a:prstDash val="solid"/>
              <a:round/>
              <a:headEnd/>
              <a:tailEnd/>
            </a:ln>
          </p:spPr>
          <p:txBody>
            <a:bodyPr/>
            <a:lstStyle/>
            <a:p>
              <a:endParaRPr lang="en-US"/>
            </a:p>
          </p:txBody>
        </p:sp>
        <p:sp>
          <p:nvSpPr>
            <p:cNvPr id="129098" name="Line 1098"/>
            <p:cNvSpPr>
              <a:spLocks noChangeShapeType="1"/>
            </p:cNvSpPr>
            <p:nvPr/>
          </p:nvSpPr>
          <p:spPr bwMode="auto">
            <a:xfrm flipH="1">
              <a:off x="1768" y="1231"/>
              <a:ext cx="135" cy="1"/>
            </a:xfrm>
            <a:prstGeom prst="line">
              <a:avLst/>
            </a:prstGeom>
            <a:noFill/>
            <a:ln w="19050">
              <a:solidFill>
                <a:srgbClr val="000000"/>
              </a:solidFill>
              <a:round/>
              <a:headEnd/>
              <a:tailEnd/>
            </a:ln>
          </p:spPr>
          <p:txBody>
            <a:bodyPr/>
            <a:lstStyle/>
            <a:p>
              <a:endParaRPr lang="en-US"/>
            </a:p>
          </p:txBody>
        </p:sp>
        <p:sp>
          <p:nvSpPr>
            <p:cNvPr id="129099" name="Freeform 1099"/>
            <p:cNvSpPr>
              <a:spLocks/>
            </p:cNvSpPr>
            <p:nvPr/>
          </p:nvSpPr>
          <p:spPr bwMode="auto">
            <a:xfrm>
              <a:off x="1768" y="1194"/>
              <a:ext cx="122" cy="74"/>
            </a:xfrm>
            <a:custGeom>
              <a:avLst/>
              <a:gdLst/>
              <a:ahLst/>
              <a:cxnLst>
                <a:cxn ang="0">
                  <a:pos x="122" y="74"/>
                </a:cxn>
                <a:cxn ang="0">
                  <a:pos x="0" y="37"/>
                </a:cxn>
                <a:cxn ang="0">
                  <a:pos x="122" y="0"/>
                </a:cxn>
              </a:cxnLst>
              <a:rect l="0" t="0" r="r" b="b"/>
              <a:pathLst>
                <a:path w="122" h="74">
                  <a:moveTo>
                    <a:pt x="122" y="74"/>
                  </a:moveTo>
                  <a:lnTo>
                    <a:pt x="0" y="37"/>
                  </a:lnTo>
                  <a:lnTo>
                    <a:pt x="122" y="0"/>
                  </a:lnTo>
                </a:path>
              </a:pathLst>
            </a:custGeom>
            <a:noFill/>
            <a:ln w="19050">
              <a:solidFill>
                <a:srgbClr val="000000"/>
              </a:solidFill>
              <a:prstDash val="solid"/>
              <a:round/>
              <a:headEnd/>
              <a:tailEnd/>
            </a:ln>
          </p:spPr>
          <p:txBody>
            <a:bodyPr/>
            <a:lstStyle/>
            <a:p>
              <a:endParaRPr lang="en-US"/>
            </a:p>
          </p:txBody>
        </p:sp>
        <p:sp>
          <p:nvSpPr>
            <p:cNvPr id="129100" name="Line 1100"/>
            <p:cNvSpPr>
              <a:spLocks noChangeShapeType="1"/>
            </p:cNvSpPr>
            <p:nvPr/>
          </p:nvSpPr>
          <p:spPr bwMode="auto">
            <a:xfrm flipH="1">
              <a:off x="1903" y="1231"/>
              <a:ext cx="231" cy="1"/>
            </a:xfrm>
            <a:prstGeom prst="line">
              <a:avLst/>
            </a:prstGeom>
            <a:noFill/>
            <a:ln w="19050">
              <a:solidFill>
                <a:srgbClr val="000000"/>
              </a:solidFill>
              <a:round/>
              <a:headEnd/>
              <a:tailEnd/>
            </a:ln>
          </p:spPr>
          <p:txBody>
            <a:bodyPr/>
            <a:lstStyle/>
            <a:p>
              <a:endParaRPr lang="en-US"/>
            </a:p>
          </p:txBody>
        </p:sp>
        <p:sp>
          <p:nvSpPr>
            <p:cNvPr id="129101" name="AutoShape 1101"/>
            <p:cNvSpPr>
              <a:spLocks noChangeArrowheads="1"/>
            </p:cNvSpPr>
            <p:nvPr/>
          </p:nvSpPr>
          <p:spPr bwMode="auto">
            <a:xfrm>
              <a:off x="1097" y="2988"/>
              <a:ext cx="1428" cy="293"/>
            </a:xfrm>
            <a:prstGeom prst="roundRect">
              <a:avLst>
                <a:gd name="adj" fmla="val 45731"/>
              </a:avLst>
            </a:prstGeom>
            <a:noFill/>
            <a:ln w="19050">
              <a:solidFill>
                <a:srgbClr val="000000"/>
              </a:solidFill>
              <a:round/>
              <a:headEnd/>
              <a:tailEnd/>
            </a:ln>
          </p:spPr>
          <p:txBody>
            <a:bodyPr/>
            <a:lstStyle/>
            <a:p>
              <a:endParaRPr lang="en-US"/>
            </a:p>
          </p:txBody>
        </p:sp>
        <p:sp>
          <p:nvSpPr>
            <p:cNvPr id="129102" name="Rectangle 1102"/>
            <p:cNvSpPr>
              <a:spLocks noChangeArrowheads="1"/>
            </p:cNvSpPr>
            <p:nvPr/>
          </p:nvSpPr>
          <p:spPr bwMode="auto">
            <a:xfrm>
              <a:off x="1166" y="3092"/>
              <a:ext cx="862" cy="105"/>
            </a:xfrm>
            <a:prstGeom prst="rect">
              <a:avLst/>
            </a:prstGeom>
            <a:noFill/>
            <a:ln w="9525">
              <a:noFill/>
              <a:miter lim="800000"/>
              <a:headEnd/>
              <a:tailEnd/>
            </a:ln>
          </p:spPr>
          <p:txBody>
            <a:bodyPr wrap="none" lIns="0" tIns="0" rIns="0" bIns="0">
              <a:spAutoFit/>
            </a:bodyPr>
            <a:lstStyle/>
            <a:p>
              <a:r>
                <a:rPr lang="en-US" sz="1300" b="0">
                  <a:solidFill>
                    <a:srgbClr val="000000"/>
                  </a:solidFill>
                  <a:latin typeface="Lucida Sans Typewriter" charset="0"/>
                </a:rPr>
                <a:t>Realizing associations</a:t>
              </a:r>
              <a:endParaRPr lang="en-US" b="0">
                <a:latin typeface="Lucida Sans Typewriter" charset="0"/>
              </a:endParaRPr>
            </a:p>
          </p:txBody>
        </p:sp>
        <p:sp>
          <p:nvSpPr>
            <p:cNvPr id="129103" name="Line 1103"/>
            <p:cNvSpPr>
              <a:spLocks noChangeShapeType="1"/>
            </p:cNvSpPr>
            <p:nvPr/>
          </p:nvSpPr>
          <p:spPr bwMode="auto">
            <a:xfrm>
              <a:off x="1000" y="3025"/>
              <a:ext cx="134" cy="1"/>
            </a:xfrm>
            <a:prstGeom prst="line">
              <a:avLst/>
            </a:prstGeom>
            <a:noFill/>
            <a:ln w="19050">
              <a:solidFill>
                <a:srgbClr val="000000"/>
              </a:solidFill>
              <a:round/>
              <a:headEnd/>
              <a:tailEnd/>
            </a:ln>
          </p:spPr>
          <p:txBody>
            <a:bodyPr/>
            <a:lstStyle/>
            <a:p>
              <a:endParaRPr lang="en-US"/>
            </a:p>
          </p:txBody>
        </p:sp>
        <p:sp>
          <p:nvSpPr>
            <p:cNvPr id="129104" name="Freeform 1104"/>
            <p:cNvSpPr>
              <a:spLocks/>
            </p:cNvSpPr>
            <p:nvPr/>
          </p:nvSpPr>
          <p:spPr bwMode="auto">
            <a:xfrm>
              <a:off x="1012" y="2988"/>
              <a:ext cx="122" cy="74"/>
            </a:xfrm>
            <a:custGeom>
              <a:avLst/>
              <a:gdLst/>
              <a:ahLst/>
              <a:cxnLst>
                <a:cxn ang="0">
                  <a:pos x="0" y="0"/>
                </a:cxn>
                <a:cxn ang="0">
                  <a:pos x="122" y="37"/>
                </a:cxn>
                <a:cxn ang="0">
                  <a:pos x="0" y="74"/>
                </a:cxn>
              </a:cxnLst>
              <a:rect l="0" t="0" r="r" b="b"/>
              <a:pathLst>
                <a:path w="122" h="74">
                  <a:moveTo>
                    <a:pt x="0" y="0"/>
                  </a:moveTo>
                  <a:lnTo>
                    <a:pt x="122" y="37"/>
                  </a:lnTo>
                  <a:lnTo>
                    <a:pt x="0" y="74"/>
                  </a:lnTo>
                </a:path>
              </a:pathLst>
            </a:custGeom>
            <a:noFill/>
            <a:ln w="19050">
              <a:solidFill>
                <a:srgbClr val="000000"/>
              </a:solidFill>
              <a:prstDash val="solid"/>
              <a:round/>
              <a:headEnd/>
              <a:tailEnd/>
            </a:ln>
          </p:spPr>
          <p:txBody>
            <a:bodyPr/>
            <a:lstStyle/>
            <a:p>
              <a:endParaRPr lang="en-US"/>
            </a:p>
          </p:txBody>
        </p:sp>
        <p:sp>
          <p:nvSpPr>
            <p:cNvPr id="129105" name="Freeform 1105"/>
            <p:cNvSpPr>
              <a:spLocks/>
            </p:cNvSpPr>
            <p:nvPr/>
          </p:nvSpPr>
          <p:spPr bwMode="auto">
            <a:xfrm>
              <a:off x="926" y="2793"/>
              <a:ext cx="208" cy="232"/>
            </a:xfrm>
            <a:custGeom>
              <a:avLst/>
              <a:gdLst/>
              <a:ahLst/>
              <a:cxnLst>
                <a:cxn ang="0">
                  <a:pos x="208" y="0"/>
                </a:cxn>
                <a:cxn ang="0">
                  <a:pos x="0" y="0"/>
                </a:cxn>
                <a:cxn ang="0">
                  <a:pos x="0" y="232"/>
                </a:cxn>
                <a:cxn ang="0">
                  <a:pos x="74" y="232"/>
                </a:cxn>
              </a:cxnLst>
              <a:rect l="0" t="0" r="r" b="b"/>
              <a:pathLst>
                <a:path w="208" h="232">
                  <a:moveTo>
                    <a:pt x="208" y="0"/>
                  </a:moveTo>
                  <a:lnTo>
                    <a:pt x="0" y="0"/>
                  </a:lnTo>
                  <a:lnTo>
                    <a:pt x="0" y="232"/>
                  </a:lnTo>
                  <a:lnTo>
                    <a:pt x="74" y="232"/>
                  </a:lnTo>
                </a:path>
              </a:pathLst>
            </a:custGeom>
            <a:noFill/>
            <a:ln w="19050">
              <a:solidFill>
                <a:srgbClr val="000000"/>
              </a:solidFill>
              <a:prstDash val="solid"/>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US"/>
              <a:t>A Little Bit of Terminology: Activities</a:t>
            </a:r>
          </a:p>
        </p:txBody>
      </p:sp>
      <p:sp>
        <p:nvSpPr>
          <p:cNvPr id="13317" name="Rectangle 5"/>
          <p:cNvSpPr>
            <a:spLocks noGrp="1" noChangeArrowheads="1"/>
          </p:cNvSpPr>
          <p:nvPr>
            <p:ph type="body" idx="1"/>
          </p:nvPr>
        </p:nvSpPr>
        <p:spPr>
          <a:xfrm>
            <a:off x="355600" y="903288"/>
            <a:ext cx="8255000" cy="5570537"/>
          </a:xfrm>
        </p:spPr>
        <p:txBody>
          <a:bodyPr/>
          <a:lstStyle/>
          <a:p>
            <a:r>
              <a:rPr lang="en-US"/>
              <a:t>Object-Oriented methodologies use these terms:</a:t>
            </a:r>
          </a:p>
          <a:p>
            <a:pPr lvl="1"/>
            <a:r>
              <a:rPr lang="en-US"/>
              <a:t>System Design Activity</a:t>
            </a:r>
          </a:p>
          <a:p>
            <a:pPr lvl="2"/>
            <a:r>
              <a:rPr lang="en-US" b="0"/>
              <a:t>Decomposition into subsystems</a:t>
            </a:r>
            <a:endParaRPr lang="en-US"/>
          </a:p>
          <a:p>
            <a:pPr lvl="1"/>
            <a:r>
              <a:rPr lang="en-US"/>
              <a:t>Object Design Activity</a:t>
            </a:r>
          </a:p>
          <a:p>
            <a:pPr lvl="2"/>
            <a:r>
              <a:rPr lang="en-US" b="0"/>
              <a:t>Implementation language chosen</a:t>
            </a:r>
          </a:p>
          <a:p>
            <a:pPr lvl="2"/>
            <a:r>
              <a:rPr lang="en-US" b="0"/>
              <a:t>Data structures and algorithms chosen</a:t>
            </a:r>
            <a:endParaRPr lang="en-US"/>
          </a:p>
          <a:p>
            <a:r>
              <a:rPr lang="en-US"/>
              <a:t>Structured analysis/structured design uses these terms:</a:t>
            </a:r>
          </a:p>
          <a:p>
            <a:pPr lvl="1"/>
            <a:r>
              <a:rPr lang="en-US"/>
              <a:t>Preliminary Design Activity</a:t>
            </a:r>
          </a:p>
          <a:p>
            <a:pPr lvl="2"/>
            <a:r>
              <a:rPr lang="en-US" b="0"/>
              <a:t>Decomposition into subsystems</a:t>
            </a:r>
          </a:p>
          <a:p>
            <a:pPr lvl="2"/>
            <a:r>
              <a:rPr lang="en-US" b="0"/>
              <a:t>Data structures are chosen</a:t>
            </a:r>
            <a:endParaRPr lang="en-US"/>
          </a:p>
          <a:p>
            <a:pPr lvl="1"/>
            <a:r>
              <a:rPr lang="en-US"/>
              <a:t>Detailed Design Activity</a:t>
            </a:r>
          </a:p>
          <a:p>
            <a:pPr lvl="2"/>
            <a:r>
              <a:rPr lang="en-US" b="0"/>
              <a:t>Algorithms are chosen</a:t>
            </a:r>
          </a:p>
          <a:p>
            <a:pPr lvl="2"/>
            <a:r>
              <a:rPr lang="en-US" b="0"/>
              <a:t>Data structures are refined</a:t>
            </a:r>
          </a:p>
          <a:p>
            <a:pPr lvl="2"/>
            <a:r>
              <a:rPr lang="en-US" b="0"/>
              <a:t>Implementation language is chosen</a:t>
            </a:r>
          </a:p>
          <a:p>
            <a:pPr lvl="2"/>
            <a:r>
              <a:rPr lang="en-US" b="0"/>
              <a:t>Typically in parallel with preliminary design, not a separate activity</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31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1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331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331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331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331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317">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3317">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3317">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13317">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1331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Plan for the next Lectures</a:t>
            </a:r>
          </a:p>
        </p:txBody>
      </p:sp>
      <p:sp>
        <p:nvSpPr>
          <p:cNvPr id="66563" name="Rectangle 3"/>
          <p:cNvSpPr>
            <a:spLocks noGrp="1" noChangeArrowheads="1"/>
          </p:cNvSpPr>
          <p:nvPr>
            <p:ph type="body" idx="1"/>
          </p:nvPr>
        </p:nvSpPr>
        <p:spPr>
          <a:xfrm>
            <a:off x="355600" y="1295400"/>
            <a:ext cx="6118225" cy="4921250"/>
          </a:xfrm>
        </p:spPr>
        <p:txBody>
          <a:bodyPr/>
          <a:lstStyle/>
          <a:p>
            <a:pPr marL="457200" indent="-457200">
              <a:buFont typeface="Times" charset="0"/>
              <a:buNone/>
            </a:pPr>
            <a:r>
              <a:rPr lang="en-US" dirty="0"/>
              <a:t>1. Reuse: Identification of existing solutions</a:t>
            </a:r>
          </a:p>
          <a:p>
            <a:pPr marL="838200" lvl="1" indent="-381000"/>
            <a:r>
              <a:rPr lang="en-US" dirty="0"/>
              <a:t>Use of inheritance</a:t>
            </a:r>
          </a:p>
          <a:p>
            <a:pPr marL="838200" lvl="1" indent="-381000"/>
            <a:r>
              <a:rPr lang="en-US" dirty="0"/>
              <a:t>Off-the-shelf components and additional solution objects </a:t>
            </a:r>
          </a:p>
          <a:p>
            <a:pPr marL="838200" lvl="1" indent="-381000"/>
            <a:r>
              <a:rPr lang="en-US" dirty="0"/>
              <a:t>Design patterns</a:t>
            </a:r>
          </a:p>
          <a:p>
            <a:pPr marL="457200" indent="-457200">
              <a:buFont typeface="Symbol" charset="2"/>
              <a:buNone/>
            </a:pPr>
            <a:r>
              <a:rPr lang="en-US" dirty="0"/>
              <a:t>2. Interface specification</a:t>
            </a:r>
          </a:p>
          <a:p>
            <a:pPr marL="838200" lvl="1" indent="-381000"/>
            <a:r>
              <a:rPr lang="en-US" dirty="0"/>
              <a:t> Describes precisely each class interface</a:t>
            </a:r>
            <a:endParaRPr lang="en-US" dirty="0">
              <a:solidFill>
                <a:srgbClr val="0005C5"/>
              </a:solidFill>
            </a:endParaRPr>
          </a:p>
          <a:p>
            <a:pPr marL="457200" indent="-457200">
              <a:buFont typeface="Symbol" charset="2"/>
              <a:buNone/>
            </a:pPr>
            <a:r>
              <a:rPr lang="en-US" dirty="0"/>
              <a:t>3. Object model restructuring</a:t>
            </a:r>
          </a:p>
          <a:p>
            <a:pPr marL="838200" lvl="1" indent="-381000"/>
            <a:r>
              <a:rPr lang="en-US" dirty="0"/>
              <a:t>Transforms the object design model to improve its understandability and extensibility</a:t>
            </a:r>
          </a:p>
          <a:p>
            <a:pPr marL="457200" indent="-457200">
              <a:buFont typeface="Symbol" charset="2"/>
              <a:buNone/>
            </a:pPr>
            <a:r>
              <a:rPr lang="en-US" dirty="0"/>
              <a:t>4. Object model optimization</a:t>
            </a:r>
          </a:p>
          <a:p>
            <a:pPr marL="838200" lvl="1" indent="-381000"/>
            <a:r>
              <a:rPr lang="en-US" dirty="0"/>
              <a:t>Transforms the object design model to address performance criteria such as response time or memory utilization.</a:t>
            </a:r>
          </a:p>
        </p:txBody>
      </p:sp>
      <p:sp>
        <p:nvSpPr>
          <p:cNvPr id="66565" name="AutoShape 5"/>
          <p:cNvSpPr>
            <a:spLocks/>
          </p:cNvSpPr>
          <p:nvPr/>
        </p:nvSpPr>
        <p:spPr bwMode="auto">
          <a:xfrm>
            <a:off x="6638925" y="1563688"/>
            <a:ext cx="635000" cy="1968500"/>
          </a:xfrm>
          <a:prstGeom prst="rightBrace">
            <a:avLst>
              <a:gd name="adj1" fmla="val 25833"/>
              <a:gd name="adj2" fmla="val 50000"/>
            </a:avLst>
          </a:prstGeom>
          <a:noFill/>
          <a:ln w="12700">
            <a:solidFill>
              <a:schemeClr val="tx1"/>
            </a:solidFill>
            <a:round/>
            <a:headEnd/>
            <a:tailEnd/>
          </a:ln>
          <a:effectLst/>
        </p:spPr>
        <p:txBody>
          <a:bodyPr wrap="none" anchor="ctr"/>
          <a:lstStyle/>
          <a:p>
            <a:endParaRPr lang="en-US"/>
          </a:p>
        </p:txBody>
      </p:sp>
      <p:sp>
        <p:nvSpPr>
          <p:cNvPr id="66566" name="AutoShape 6"/>
          <p:cNvSpPr>
            <a:spLocks/>
          </p:cNvSpPr>
          <p:nvPr/>
        </p:nvSpPr>
        <p:spPr bwMode="auto">
          <a:xfrm>
            <a:off x="6667500" y="3798888"/>
            <a:ext cx="635000" cy="2417762"/>
          </a:xfrm>
          <a:prstGeom prst="rightBrace">
            <a:avLst>
              <a:gd name="adj1" fmla="val 31729"/>
              <a:gd name="adj2" fmla="val 50000"/>
            </a:avLst>
          </a:prstGeom>
          <a:noFill/>
          <a:ln w="12700">
            <a:solidFill>
              <a:schemeClr val="tx1"/>
            </a:solidFill>
            <a:round/>
            <a:headEnd/>
            <a:tailEnd/>
          </a:ln>
          <a:effectLst/>
        </p:spPr>
        <p:txBody>
          <a:bodyPr wrap="none" anchor="ctr"/>
          <a:lstStyle/>
          <a:p>
            <a:endParaRPr lang="en-US"/>
          </a:p>
        </p:txBody>
      </p:sp>
      <p:sp>
        <p:nvSpPr>
          <p:cNvPr id="66567" name="Text Box 7"/>
          <p:cNvSpPr txBox="1">
            <a:spLocks noChangeArrowheads="1"/>
          </p:cNvSpPr>
          <p:nvPr/>
        </p:nvSpPr>
        <p:spPr bwMode="auto">
          <a:xfrm>
            <a:off x="7556500" y="2039938"/>
            <a:ext cx="946150" cy="915987"/>
          </a:xfrm>
          <a:prstGeom prst="rect">
            <a:avLst/>
          </a:prstGeom>
          <a:noFill/>
          <a:ln w="12700">
            <a:noFill/>
            <a:miter lim="800000"/>
            <a:headEnd/>
            <a:tailEnd/>
          </a:ln>
          <a:effectLst/>
        </p:spPr>
        <p:txBody>
          <a:bodyPr wrap="none" anchor="ctr">
            <a:spAutoFit/>
          </a:bodyPr>
          <a:lstStyle/>
          <a:p>
            <a:pPr algn="ctr"/>
            <a:r>
              <a:rPr lang="en-US"/>
              <a:t>Object </a:t>
            </a:r>
          </a:p>
          <a:p>
            <a:pPr algn="ctr"/>
            <a:r>
              <a:rPr lang="en-US"/>
              <a:t>Design</a:t>
            </a:r>
          </a:p>
          <a:p>
            <a:pPr algn="ctr"/>
            <a:r>
              <a:rPr lang="en-US"/>
              <a:t>lectures</a:t>
            </a:r>
          </a:p>
        </p:txBody>
      </p:sp>
      <p:sp>
        <p:nvSpPr>
          <p:cNvPr id="66568" name="Text Box 8"/>
          <p:cNvSpPr txBox="1">
            <a:spLocks noChangeArrowheads="1"/>
          </p:cNvSpPr>
          <p:nvPr/>
        </p:nvSpPr>
        <p:spPr bwMode="auto">
          <a:xfrm>
            <a:off x="7327900" y="4178300"/>
            <a:ext cx="1708150" cy="915988"/>
          </a:xfrm>
          <a:prstGeom prst="rect">
            <a:avLst/>
          </a:prstGeom>
          <a:noFill/>
          <a:ln w="12700">
            <a:noFill/>
            <a:miter lim="800000"/>
            <a:headEnd/>
            <a:tailEnd/>
          </a:ln>
          <a:effectLst/>
        </p:spPr>
        <p:txBody>
          <a:bodyPr wrap="none" anchor="ctr">
            <a:spAutoFit/>
          </a:bodyPr>
          <a:lstStyle/>
          <a:p>
            <a:pPr algn="ctr"/>
            <a:r>
              <a:rPr lang="en-US"/>
              <a:t>Mapping</a:t>
            </a:r>
          </a:p>
          <a:p>
            <a:pPr algn="ctr"/>
            <a:r>
              <a:rPr lang="en-US"/>
              <a:t>Models to Code</a:t>
            </a:r>
          </a:p>
          <a:p>
            <a:pPr algn="ctr"/>
            <a:r>
              <a:rPr lang="en-US"/>
              <a:t>lecture</a:t>
            </a:r>
          </a:p>
        </p:txBody>
      </p:sp>
      <p:sp>
        <p:nvSpPr>
          <p:cNvPr id="66570" name="AutoShape 10"/>
          <p:cNvSpPr>
            <a:spLocks noChangeArrowheads="1"/>
          </p:cNvSpPr>
          <p:nvPr/>
        </p:nvSpPr>
        <p:spPr bwMode="auto">
          <a:xfrm>
            <a:off x="4425950" y="146050"/>
            <a:ext cx="2490788" cy="1111250"/>
          </a:xfrm>
          <a:prstGeom prst="cloudCallout">
            <a:avLst>
              <a:gd name="adj1" fmla="val -85944"/>
              <a:gd name="adj2" fmla="val 59856"/>
            </a:avLst>
          </a:prstGeom>
          <a:solidFill>
            <a:schemeClr val="bg1"/>
          </a:solidFill>
          <a:ln w="12700">
            <a:solidFill>
              <a:schemeClr val="tx1"/>
            </a:solidFill>
            <a:round/>
            <a:headEnd/>
            <a:tailEnd/>
          </a:ln>
          <a:effectLst/>
        </p:spPr>
        <p:txBody>
          <a:bodyPr wrap="none" anchor="ctr"/>
          <a:lstStyle/>
          <a:p>
            <a:pPr algn="ctr"/>
            <a:r>
              <a:rPr lang="en-US"/>
              <a:t>Today we </a:t>
            </a:r>
          </a:p>
          <a:p>
            <a:pPr algn="ctr"/>
            <a:r>
              <a:rPr lang="en-US"/>
              <a:t>Start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26"/>
          <p:cNvSpPr>
            <a:spLocks noGrp="1" noChangeArrowheads="1"/>
          </p:cNvSpPr>
          <p:nvPr>
            <p:ph type="title"/>
          </p:nvPr>
        </p:nvSpPr>
        <p:spPr/>
        <p:txBody>
          <a:bodyPr/>
          <a:lstStyle/>
          <a:p>
            <a:r>
              <a:rPr lang="en-US"/>
              <a:t>Outline of Today</a:t>
            </a:r>
          </a:p>
        </p:txBody>
      </p:sp>
      <p:sp>
        <p:nvSpPr>
          <p:cNvPr id="150531" name="Rectangle 1027"/>
          <p:cNvSpPr>
            <a:spLocks noGrp="1" noChangeArrowheads="1"/>
          </p:cNvSpPr>
          <p:nvPr>
            <p:ph type="body" idx="1"/>
          </p:nvPr>
        </p:nvSpPr>
        <p:spPr/>
        <p:txBody>
          <a:bodyPr/>
          <a:lstStyle/>
          <a:p>
            <a:r>
              <a:rPr lang="en-US"/>
              <a:t>Reuse Concepts</a:t>
            </a:r>
          </a:p>
          <a:p>
            <a:r>
              <a:rPr lang="en-US"/>
              <a:t>The use of inheritance</a:t>
            </a:r>
          </a:p>
          <a:p>
            <a:r>
              <a:rPr lang="en-US"/>
              <a:t>Implementation vs Interface Inheritance</a:t>
            </a:r>
          </a:p>
          <a:p>
            <a:r>
              <a:rPr lang="en-US"/>
              <a:t>Delegation</a:t>
            </a:r>
          </a:p>
          <a:p>
            <a:r>
              <a:rPr lang="en-US"/>
              <a:t>Components</a:t>
            </a:r>
          </a:p>
          <a:p>
            <a:r>
              <a:rPr lang="en-US"/>
              <a:t>Documenting the Object Design</a:t>
            </a:r>
          </a:p>
          <a:p>
            <a:r>
              <a:rPr lang="en-US"/>
              <a:t>JavaDoc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2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2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charset="0"/>
          </a:defRPr>
        </a:defPPr>
      </a:lstStyle>
    </a:lnDef>
  </a:objectDefaults>
  <a:extraClrSchemeLst>
    <a:extraClrScheme>
      <a:clrScheme name="ch2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2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2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2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2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2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2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ntitled 1">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untitled 1">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charset="0"/>
          </a:defRPr>
        </a:defPPr>
      </a:lstStyle>
    </a:lnDef>
  </a:objectDefaults>
  <a:extraClrSchemeLst>
    <a:extraClrScheme>
      <a:clrScheme name="untitled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11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11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charset="0"/>
          </a:defRPr>
        </a:defPPr>
      </a:lstStyle>
    </a:lnDef>
  </a:objectDefaults>
  <a:extraClrSchemeLst>
    <a:extraClrScheme>
      <a:clrScheme name="ch11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1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1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1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1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1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1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HD:Users:Allen:book:IM:ch2lect.ppt</Template>
  <TotalTime>1523</TotalTime>
  <Pages>35</Pages>
  <Words>3717</Words>
  <Application>Microsoft Office PowerPoint</Application>
  <PresentationFormat>On-screen Show (4:3)</PresentationFormat>
  <Paragraphs>476</Paragraphs>
  <Slides>45</Slides>
  <Notes>4</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ch2lect</vt:lpstr>
      <vt:lpstr>untitled 1</vt:lpstr>
      <vt:lpstr>ch11lect</vt:lpstr>
      <vt:lpstr>Slide 1</vt:lpstr>
      <vt:lpstr>Object Design</vt:lpstr>
      <vt:lpstr>Object Design: Closing the Gap</vt:lpstr>
      <vt:lpstr>Examples of Object Design Activities </vt:lpstr>
      <vt:lpstr>A More Detailed View of Object Design Activities</vt:lpstr>
      <vt:lpstr>Detailed View of Object Design Activities (ctd)</vt:lpstr>
      <vt:lpstr>A Little Bit of Terminology: Activities</vt:lpstr>
      <vt:lpstr>Plan for the next Lectures</vt:lpstr>
      <vt:lpstr>Outline of Today</vt:lpstr>
      <vt:lpstr>Reuse Concepts </vt:lpstr>
      <vt:lpstr>Application domain vs solution domain objects</vt:lpstr>
      <vt:lpstr>Application Domain vs Solution Domain Objects</vt:lpstr>
      <vt:lpstr>Implementation of Application Domain Classes</vt:lpstr>
      <vt:lpstr>Observation about Modeling of the Real World</vt:lpstr>
      <vt:lpstr>The use of inheritance</vt:lpstr>
      <vt:lpstr>Metamodel for Inheritance</vt:lpstr>
      <vt:lpstr>Taxonomy Example</vt:lpstr>
      <vt:lpstr>Implementation Inheritance</vt:lpstr>
      <vt:lpstr>Implementation Inheritance vs Interface Inheritance</vt:lpstr>
      <vt:lpstr>Delegation as alternative to Implementation Inheritance</vt:lpstr>
      <vt:lpstr>Delegation instead of Implementation Inheritance</vt:lpstr>
      <vt:lpstr>Comparison: Delegation vs Implementation Inheritance </vt:lpstr>
      <vt:lpstr>Slide 23</vt:lpstr>
      <vt:lpstr>Component Selection </vt:lpstr>
      <vt:lpstr>Reuse...</vt:lpstr>
      <vt:lpstr>Frameworks</vt:lpstr>
      <vt:lpstr>Classification of Frameworks</vt:lpstr>
      <vt:lpstr>Frameworks in the Development Process</vt:lpstr>
      <vt:lpstr>White-box and Black-Box Frameworks</vt:lpstr>
      <vt:lpstr>Class libraries and Frameworks</vt:lpstr>
      <vt:lpstr>Components and Frameworks</vt:lpstr>
      <vt:lpstr>Example: Framework for Building Web Applications</vt:lpstr>
      <vt:lpstr>Documenting the Object Design: The Object Design Document (ODD)</vt:lpstr>
      <vt:lpstr>Documenting Object Design: ODD Conventions </vt:lpstr>
      <vt:lpstr>JavaDoc</vt:lpstr>
      <vt:lpstr>More on JavaDoc</vt:lpstr>
      <vt:lpstr>Class and Interface Doc Tags</vt:lpstr>
      <vt:lpstr>Constructor and Method Doc Tags</vt:lpstr>
      <vt:lpstr>Example of a Class Doc Comment</vt:lpstr>
      <vt:lpstr>Example of a Method Doc Comment</vt:lpstr>
      <vt:lpstr>Example of a Field Doc Comment</vt:lpstr>
      <vt:lpstr>Example: Specifying a Service in Java</vt:lpstr>
      <vt:lpstr>Package it all up</vt:lpstr>
      <vt:lpstr>Packaging Heuristics</vt:lpstr>
      <vt:lpstr>Summary</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for Chapter 8,  Object Design: Reusing Pattern Solutions</dc:title>
  <dc:subject>Object-Oriented Software Engineering</dc:subject>
  <dc:creator>Bernd Bruegge &amp; Allen Dutoit</dc:creator>
  <cp:lastModifiedBy>Dan Chiorean</cp:lastModifiedBy>
  <cp:revision>171</cp:revision>
  <cp:lastPrinted>1996-10-17T13:05:00Z</cp:lastPrinted>
  <dcterms:created xsi:type="dcterms:W3CDTF">1995-10-26T12:11:40Z</dcterms:created>
  <dcterms:modified xsi:type="dcterms:W3CDTF">2018-04-25T05:47:57Z</dcterms:modified>
</cp:coreProperties>
</file>