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400" r:id="rId3"/>
    <p:sldId id="403" r:id="rId4"/>
    <p:sldId id="404" r:id="rId5"/>
    <p:sldId id="355" r:id="rId6"/>
    <p:sldId id="397" r:id="rId7"/>
    <p:sldId id="396" r:id="rId8"/>
    <p:sldId id="401" r:id="rId9"/>
    <p:sldId id="402" r:id="rId10"/>
    <p:sldId id="398" r:id="rId11"/>
    <p:sldId id="399" r:id="rId12"/>
    <p:sldId id="405" r:id="rId13"/>
    <p:sldId id="406" r:id="rId14"/>
    <p:sldId id="407" r:id="rId15"/>
    <p:sldId id="277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9" autoAdjust="0"/>
    <p:restoredTop sz="94686" autoAdjust="0"/>
  </p:normalViewPr>
  <p:slideViewPr>
    <p:cSldViewPr>
      <p:cViewPr>
        <p:scale>
          <a:sx n="76" d="100"/>
          <a:sy n="76" d="100"/>
        </p:scale>
        <p:origin x="-142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3067" y="-86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CB8F-2D9A-49D3-848E-34CF47B2039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A1B0D-8D97-4D24-ABA1-5D5E27B39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76EE8-8915-439D-94BC-9FDF14C58D8F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0E35F-B696-45E0-8E42-B5EF6BF15C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0A4521-C4A0-49B9-B145-5B3F250F5257}" type="datetime1">
              <a:rPr lang="en-US" sz="1600" smtClean="0"/>
              <a:pPr/>
              <a:t>3/13/2018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2112CA4-73ED-4627-85CD-1754DDC60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44EE-CF9F-4521-BD29-FE6A86CDC08A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91C6-8BDF-4BDD-A899-75CF8C5C79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15D-F668-44B0-8254-F7DCE0DB97A0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C2C3-53A1-4055-A5E7-7F5C0158C6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066800"/>
            <a:ext cx="7772400" cy="1371600"/>
          </a:xfrm>
        </p:spPr>
        <p:txBody>
          <a:bodyPr/>
          <a:lstStyle>
            <a:lvl1pPr algn="ctr">
              <a:defRPr lang="ro-RO" sz="3200" b="1" baseline="0" smtClean="0"/>
            </a:lvl1pPr>
          </a:lstStyle>
          <a:p>
            <a:r>
              <a:rPr lang="en-US" dirty="0" smtClean="0"/>
              <a:t>How my ideal tool supporting OCL must look like?</a:t>
            </a:r>
            <a:endParaRPr lang="en-US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rot="-5400000">
            <a:off x="4533900" y="10287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66800" y="3962400"/>
            <a:ext cx="7010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Arial" charset="0"/>
              </a:rPr>
              <a:t>Dan CHIOREAN, Vladiela PETRASCU, Dragos</a:t>
            </a:r>
            <a:r>
              <a:rPr lang="en-US" sz="1600" b="1" baseline="0" dirty="0" smtClean="0">
                <a:latin typeface="Arial" charset="0"/>
              </a:rPr>
              <a:t> PETRASCU</a:t>
            </a:r>
            <a:r>
              <a:rPr lang="en-US" sz="1600" dirty="0">
                <a:latin typeface="Arial" charset="0"/>
              </a:rPr>
              <a:t/>
            </a:r>
            <a:br>
              <a:rPr lang="en-US" sz="1600" dirty="0">
                <a:latin typeface="Arial" charset="0"/>
              </a:rPr>
            </a:br>
            <a:r>
              <a:rPr lang="en-US" sz="1800" noProof="1" smtClean="0">
                <a:latin typeface="Arial" charset="0"/>
              </a:rPr>
              <a:t>chiorean@cs.ubbcluj.ro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/>
            </a:r>
            <a:br>
              <a:rPr lang="en-US" sz="1600" dirty="0">
                <a:latin typeface="Arial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Arial" charset="0"/>
              </a:rPr>
              <a:t>BABES-BOLYAI UNIVERSITY – CLUJ-NAPOCA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/>
            </a:r>
            <a:br>
              <a:rPr lang="en-US" sz="1600" dirty="0">
                <a:solidFill>
                  <a:schemeClr val="tx2"/>
                </a:solidFill>
                <a:latin typeface="Arial" charset="0"/>
              </a:rPr>
            </a:br>
            <a:r>
              <a:rPr lang="en-US" sz="1800" dirty="0">
                <a:solidFill>
                  <a:schemeClr val="tx2"/>
                </a:solidFill>
                <a:latin typeface="Arial" charset="0"/>
              </a:rPr>
              <a:t>Faculty of Mathematics and </a:t>
            </a:r>
            <a:r>
              <a:rPr lang="en-US" sz="1800" dirty="0" smtClean="0">
                <a:solidFill>
                  <a:schemeClr val="tx2"/>
                </a:solidFill>
                <a:latin typeface="Arial" charset="0"/>
              </a:rPr>
              <a:t>Informatics</a:t>
            </a:r>
            <a:endParaRPr lang="en-US" sz="1800" noProof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8" name="Picture 7" descr="Sigla-UB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6248" y="5572140"/>
            <a:ext cx="771525" cy="7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1C9-16DC-4646-894B-96DBF7369433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3848072" cy="365760"/>
          </a:xfrm>
        </p:spPr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871120" cy="365760"/>
          </a:xfrm>
        </p:spPr>
        <p:txBody>
          <a:bodyPr/>
          <a:lstStyle>
            <a:lvl1pPr marL="342900" indent="-342900">
              <a:buNone/>
              <a:defRPr/>
            </a:lvl1pPr>
          </a:lstStyle>
          <a:p>
            <a:fld id="{94F106D7-1B8D-4E6B-962C-B34D121359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7A70EEE-C45F-4498-AD7C-5D6A9469AF02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5FD8947-25C2-4FFF-AE63-D265693FE6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0DF-5C10-4109-BD82-E8AB31D4B714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8D4F-F9DE-41A9-A188-212D277138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AB0A-AADF-4856-A070-4C3D924DDC5B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A0FA-5DAE-4F2B-B951-B029256980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72200" y="6381328"/>
            <a:ext cx="2289048" cy="365760"/>
          </a:xfrm>
        </p:spPr>
        <p:txBody>
          <a:bodyPr/>
          <a:lstStyle/>
          <a:p>
            <a:fld id="{55E31D45-55EB-4AAB-AF43-4B8AC6C804F8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3992088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Software </a:t>
            </a:r>
            <a:r>
              <a:rPr lang="en-US" dirty="0" err="1" smtClean="0"/>
              <a:t>Engineering_Introduction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5056" cy="365760"/>
          </a:xfrm>
        </p:spPr>
        <p:txBody>
          <a:bodyPr/>
          <a:lstStyle/>
          <a:p>
            <a:fld id="{DE2E3FB7-AD45-4F26-B833-FAD893695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110A-39A5-44EB-85B7-157478734F25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6B3B-A375-4634-ABC2-CE8A37BEB6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903-2634-4C86-862C-FC00619DF242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C50E-A1B0-4FF7-9069-64C5EE243D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9D2-1ED5-4DED-A48F-CB708735B6D4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1D8-8EC2-4962-8EB9-AACF1D8B1B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971980-4309-4572-8B7A-A23A2685FFAE}" type="datetime1">
              <a:rPr lang="en-US" sz="1400" smtClean="0">
                <a:solidFill>
                  <a:schemeClr val="tx2"/>
                </a:solidFill>
              </a:rPr>
              <a:pPr/>
              <a:t>3/13/2018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83768" y="6356350"/>
            <a:ext cx="392008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Engineering_Introduction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FFAF7-A16B-4A16-88EC-88C1B3F08C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 descr="Sigla-UBB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84368" y="5949280"/>
            <a:ext cx="771525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0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484784"/>
            <a:ext cx="7344816" cy="2260104"/>
          </a:xfrm>
          <a:ln/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Software Engineering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b="1" dirty="0" smtClean="0"/>
              <a:t>UML </a:t>
            </a:r>
            <a:r>
              <a:rPr lang="en-US" sz="2000" b="1" dirty="0" smtClean="0"/>
              <a:t>definition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293096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Dan CHIOREAN</a:t>
            </a:r>
          </a:p>
          <a:p>
            <a:pPr algn="ctr"/>
            <a:r>
              <a:rPr lang="en-US" dirty="0" err="1" smtClean="0"/>
              <a:t>Babeş-Bolyai</a:t>
            </a:r>
            <a:r>
              <a:rPr lang="en-US" dirty="0" smtClean="0"/>
              <a:t> </a:t>
            </a:r>
            <a:r>
              <a:rPr lang="en-US" dirty="0" smtClean="0"/>
              <a:t>University</a:t>
            </a:r>
            <a:endParaRPr lang="en-US" dirty="0" smtClean="0"/>
          </a:p>
          <a:p>
            <a:pPr algn="ctr"/>
            <a:r>
              <a:rPr lang="en-US" sz="1600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chiorean@cs.ubbcluj.ro</a:t>
            </a:r>
            <a:endParaRPr lang="en-US" sz="1600" b="1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E7C-2AA7-4DAE-BCEE-ABADD108B543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Engineering_Introduction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UML model – </a:t>
            </a:r>
            <a:r>
              <a:rPr lang="en-US" sz="2400" b="1" dirty="0" smtClean="0"/>
              <a:t>Instances of </a:t>
            </a:r>
            <a:r>
              <a:rPr lang="en-US" sz="2400" b="1" dirty="0" err="1" smtClean="0"/>
              <a:t>Fundation</a:t>
            </a:r>
            <a:r>
              <a:rPr lang="en-US" sz="2400" b="1" dirty="0" smtClean="0"/>
              <a:t> (meta)classes</a:t>
            </a: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7904" y="6381328"/>
            <a:ext cx="1800200" cy="313010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974850"/>
            <a:ext cx="8867749" cy="32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Managing </a:t>
            </a:r>
            <a:r>
              <a:rPr lang="en-US" sz="2400" b="1" dirty="0" smtClean="0"/>
              <a:t>UML models persistency – XMI files</a:t>
            </a: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5936" y="6375608"/>
            <a:ext cx="1800200" cy="365760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8856984" cy="373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of Ambiguous UML Model</a:t>
            </a: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5936" y="6375608"/>
            <a:ext cx="1800200" cy="365760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24744"/>
            <a:ext cx="5308600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Checking Ambiguities in UML Models</a:t>
            </a: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5936" y="6375608"/>
            <a:ext cx="1800200" cy="365760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908720"/>
            <a:ext cx="91376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Checking Ambiguities in UML Models</a:t>
            </a: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5936" y="6375608"/>
            <a:ext cx="1800200" cy="365760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0728"/>
            <a:ext cx="913765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Thanks for your patience!</a:t>
            </a:r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B8A5-C2AF-4ECB-807E-B8752CEB667E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11960" y="6356350"/>
            <a:ext cx="1831848" cy="365760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06D7-1B8D-4E6B-962C-B34D1213595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UML_definition</a:t>
            </a:r>
            <a:r>
              <a:rPr lang="en-US" b="1" dirty="0" smtClean="0"/>
              <a:t> – Top Level Packages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3848" y="6381328"/>
            <a:ext cx="2088232" cy="476672"/>
          </a:xfrm>
        </p:spPr>
        <p:txBody>
          <a:bodyPr/>
          <a:lstStyle/>
          <a:p>
            <a:r>
              <a:rPr lang="en-US" b="1" dirty="0" smtClean="0"/>
              <a:t>Software </a:t>
            </a:r>
            <a:r>
              <a:rPr lang="en-US" b="1" dirty="0" smtClean="0"/>
              <a:t>Engineering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1196752"/>
            <a:ext cx="5460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Language </a:t>
            </a:r>
            <a:r>
              <a:rPr lang="en-US" b="1" dirty="0" smtClean="0">
                <a:latin typeface="Arial Narrow" pitchFamily="34" charset="0"/>
              </a:rPr>
              <a:t>definition (1.4.1)</a:t>
            </a:r>
            <a:endParaRPr lang="en-US" b="1" dirty="0" smtClean="0">
              <a:latin typeface="Arial Narrow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concrete syntax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abstract syntax (</a:t>
            </a:r>
            <a:r>
              <a:rPr lang="en-US" dirty="0" err="1" smtClean="0">
                <a:latin typeface="Arial Narrow" pitchFamily="34" charset="0"/>
              </a:rPr>
              <a:t>metamodel</a:t>
            </a:r>
            <a:r>
              <a:rPr lang="en-US" dirty="0" smtClean="0">
                <a:latin typeface="Arial Narrow" pitchFamily="34" charset="0"/>
              </a:rPr>
              <a:t> + constraints)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semantics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175" y="2708920"/>
            <a:ext cx="4819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UML_definition</a:t>
            </a:r>
            <a:r>
              <a:rPr lang="en-US" b="1" dirty="0" smtClean="0"/>
              <a:t> – </a:t>
            </a:r>
            <a:r>
              <a:rPr lang="en-US" b="1" dirty="0" err="1" smtClean="0"/>
              <a:t>Fundation</a:t>
            </a:r>
            <a:r>
              <a:rPr lang="en-US" b="1" dirty="0" smtClean="0"/>
              <a:t> Packages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3848" y="6381328"/>
            <a:ext cx="2088232" cy="476672"/>
          </a:xfrm>
        </p:spPr>
        <p:txBody>
          <a:bodyPr/>
          <a:lstStyle/>
          <a:p>
            <a:r>
              <a:rPr lang="en-US" b="1" dirty="0" smtClean="0"/>
              <a:t>Software </a:t>
            </a:r>
            <a:r>
              <a:rPr lang="en-US" b="1" dirty="0" smtClean="0"/>
              <a:t>Engineering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975" y="1669132"/>
            <a:ext cx="57340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914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UML_definition</a:t>
            </a:r>
            <a:r>
              <a:rPr lang="en-US" b="1" dirty="0" smtClean="0"/>
              <a:t> – </a:t>
            </a:r>
            <a:r>
              <a:rPr lang="en-US" sz="2700" b="1" dirty="0" smtClean="0"/>
              <a:t>Behavioral Elements Packages</a:t>
            </a:r>
            <a:endParaRPr lang="en-US" sz="27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3848" y="6381328"/>
            <a:ext cx="2088232" cy="476672"/>
          </a:xfrm>
        </p:spPr>
        <p:txBody>
          <a:bodyPr/>
          <a:lstStyle/>
          <a:p>
            <a:r>
              <a:rPr lang="en-US" b="1" dirty="0" smtClean="0"/>
              <a:t>Software </a:t>
            </a:r>
            <a:r>
              <a:rPr lang="en-US" b="1" dirty="0" smtClean="0"/>
              <a:t>Engineering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1517873"/>
            <a:ext cx="81343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47864" y="6356350"/>
            <a:ext cx="2016224" cy="365760"/>
          </a:xfrm>
        </p:spPr>
        <p:txBody>
          <a:bodyPr/>
          <a:lstStyle/>
          <a:p>
            <a:pPr algn="ctr"/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08670"/>
            <a:ext cx="61150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UML definition – </a:t>
            </a:r>
            <a:r>
              <a:rPr lang="en-US" sz="2700" b="1" dirty="0" smtClean="0"/>
              <a:t>Core Package - Backbone</a:t>
            </a:r>
            <a:endParaRPr 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3888" y="6309320"/>
            <a:ext cx="1944216" cy="365760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153547"/>
            <a:ext cx="5976664" cy="522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UML definition – </a:t>
            </a:r>
            <a:r>
              <a:rPr lang="en-US" sz="2700" b="1" dirty="0" smtClean="0"/>
              <a:t>Core Package - Relationships</a:t>
            </a:r>
            <a:endParaRPr 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51920" y="6356350"/>
            <a:ext cx="1800200" cy="385018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542" y="4077071"/>
            <a:ext cx="8282930" cy="158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484784"/>
            <a:ext cx="6552728" cy="74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420888"/>
            <a:ext cx="6992713" cy="125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UML definition – </a:t>
            </a:r>
            <a:r>
              <a:rPr lang="en-US" sz="2700" b="1" dirty="0" err="1" smtClean="0"/>
              <a:t>Fundation</a:t>
            </a:r>
            <a:r>
              <a:rPr lang="en-US" sz="2700" b="1" dirty="0" smtClean="0"/>
              <a:t> WFRs &amp; AOs</a:t>
            </a:r>
            <a:endParaRPr 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7904" y="6375608"/>
            <a:ext cx="1800200" cy="365760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927" y="1124221"/>
            <a:ext cx="6724425" cy="518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57200" y="138336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UML definition – </a:t>
            </a:r>
            <a:r>
              <a:rPr lang="en-US" sz="2700" b="1" dirty="0" smtClean="0"/>
              <a:t>Core Package - Classifiers</a:t>
            </a:r>
            <a:endParaRPr 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07904" y="6447616"/>
            <a:ext cx="1872208" cy="365760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5716"/>
            <a:ext cx="7139384" cy="539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457200" y="138336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UML definition – </a:t>
            </a:r>
            <a:r>
              <a:rPr lang="en-US" sz="2700" b="1" dirty="0" smtClean="0"/>
              <a:t>State Machines - Main</a:t>
            </a:r>
            <a:endParaRPr 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34672</TotalTime>
  <Words>179</Words>
  <Application>Microsoft Office PowerPoint</Application>
  <PresentationFormat>On-screen Show (4:3)</PresentationFormat>
  <Paragraphs>84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Software Engineering  UML definition</vt:lpstr>
      <vt:lpstr>UML_definition – Top Level Packages</vt:lpstr>
      <vt:lpstr>UML_definition – Fundation Packages</vt:lpstr>
      <vt:lpstr>UML_definition – Behavioral Elements Packages</vt:lpstr>
      <vt:lpstr>UML definition – Core Package - Backbone</vt:lpstr>
      <vt:lpstr>UML definition – Core Package - Relationships</vt:lpstr>
      <vt:lpstr>UML definition – Fundation WFRs &amp; AOs</vt:lpstr>
      <vt:lpstr>UML definition – Core Package - Classifiers</vt:lpstr>
      <vt:lpstr>UML definition – State Machines - Main</vt:lpstr>
      <vt:lpstr>UML model – Instances of Fundation (meta)classes</vt:lpstr>
      <vt:lpstr>Managing UML models persistency – XMI files</vt:lpstr>
      <vt:lpstr>Example of Ambiguous UML Model</vt:lpstr>
      <vt:lpstr>Checking Ambiguities in UML Models</vt:lpstr>
      <vt:lpstr>Checking Ambiguities in UML Models</vt:lpstr>
      <vt:lpstr>Slide 15</vt:lpstr>
    </vt:vector>
  </TitlesOfParts>
  <Company>KSI MFF CUNI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Oject Model to Modeling with Objects</dc:title>
  <dc:subject>Disertation</dc:subject>
  <dc:creator>Dan CHIOREAN</dc:creator>
  <cp:lastModifiedBy>Dan Chiorean</cp:lastModifiedBy>
  <cp:revision>582</cp:revision>
  <dcterms:created xsi:type="dcterms:W3CDTF">2007-11-22T10:45:51Z</dcterms:created>
  <dcterms:modified xsi:type="dcterms:W3CDTF">2018-03-13T16:24:17Z</dcterms:modified>
</cp:coreProperties>
</file>