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60"/>
  </p:notesMasterIdLst>
  <p:handoutMasterIdLst>
    <p:handoutMasterId r:id="rId61"/>
  </p:handoutMasterIdLst>
  <p:sldIdLst>
    <p:sldId id="407" r:id="rId2"/>
    <p:sldId id="319" r:id="rId3"/>
    <p:sldId id="377" r:id="rId4"/>
    <p:sldId id="369" r:id="rId5"/>
    <p:sldId id="370" r:id="rId6"/>
    <p:sldId id="371" r:id="rId7"/>
    <p:sldId id="372" r:id="rId8"/>
    <p:sldId id="373" r:id="rId9"/>
    <p:sldId id="374" r:id="rId10"/>
    <p:sldId id="375" r:id="rId11"/>
    <p:sldId id="378" r:id="rId12"/>
    <p:sldId id="293" r:id="rId13"/>
    <p:sldId id="348" r:id="rId14"/>
    <p:sldId id="258" r:id="rId15"/>
    <p:sldId id="343" r:id="rId16"/>
    <p:sldId id="385" r:id="rId17"/>
    <p:sldId id="388" r:id="rId18"/>
    <p:sldId id="387" r:id="rId19"/>
    <p:sldId id="386" r:id="rId20"/>
    <p:sldId id="389" r:id="rId21"/>
    <p:sldId id="391" r:id="rId22"/>
    <p:sldId id="392" r:id="rId23"/>
    <p:sldId id="395" r:id="rId24"/>
    <p:sldId id="393" r:id="rId25"/>
    <p:sldId id="394" r:id="rId26"/>
    <p:sldId id="396" r:id="rId27"/>
    <p:sldId id="259" r:id="rId28"/>
    <p:sldId id="361" r:id="rId29"/>
    <p:sldId id="363" r:id="rId30"/>
    <p:sldId id="362" r:id="rId31"/>
    <p:sldId id="339" r:id="rId32"/>
    <p:sldId id="340" r:id="rId33"/>
    <p:sldId id="299" r:id="rId34"/>
    <p:sldId id="300" r:id="rId35"/>
    <p:sldId id="301" r:id="rId36"/>
    <p:sldId id="321" r:id="rId37"/>
    <p:sldId id="364" r:id="rId38"/>
    <p:sldId id="365" r:id="rId39"/>
    <p:sldId id="368" r:id="rId40"/>
    <p:sldId id="379" r:id="rId41"/>
    <p:sldId id="322" r:id="rId42"/>
    <p:sldId id="302" r:id="rId43"/>
    <p:sldId id="260" r:id="rId44"/>
    <p:sldId id="366" r:id="rId45"/>
    <p:sldId id="349" r:id="rId46"/>
    <p:sldId id="261" r:id="rId47"/>
    <p:sldId id="262" r:id="rId48"/>
    <p:sldId id="351" r:id="rId49"/>
    <p:sldId id="359" r:id="rId50"/>
    <p:sldId id="360" r:id="rId51"/>
    <p:sldId id="353" r:id="rId52"/>
    <p:sldId id="354" r:id="rId53"/>
    <p:sldId id="355" r:id="rId54"/>
    <p:sldId id="356" r:id="rId55"/>
    <p:sldId id="357" r:id="rId56"/>
    <p:sldId id="381" r:id="rId57"/>
    <p:sldId id="434" r:id="rId58"/>
    <p:sldId id="383" r:id="rId5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00D5C6"/>
    <a:srgbClr val="00D564"/>
    <a:srgbClr val="FFFF00"/>
    <a:srgbClr val="D5000A"/>
    <a:srgbClr val="800000"/>
    <a:srgbClr val="FFFFFF"/>
    <a:srgbClr val="FDA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/>
    <p:restoredTop sz="76677" autoAdjust="0"/>
  </p:normalViewPr>
  <p:slideViewPr>
    <p:cSldViewPr snapToGrid="0">
      <p:cViewPr varScale="1">
        <p:scale>
          <a:sx n="53" d="100"/>
          <a:sy n="53" d="100"/>
        </p:scale>
        <p:origin x="187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2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2.xml"/><Relationship Id="rId13" Type="http://schemas.openxmlformats.org/officeDocument/2006/relationships/slide" Target="slides/slide32.xml"/><Relationship Id="rId18" Type="http://schemas.openxmlformats.org/officeDocument/2006/relationships/slide" Target="slides/slide42.xml"/><Relationship Id="rId26" Type="http://schemas.openxmlformats.org/officeDocument/2006/relationships/slide" Target="slides/slide50.xml"/><Relationship Id="rId3" Type="http://schemas.openxmlformats.org/officeDocument/2006/relationships/slide" Target="slides/slide14.xml"/><Relationship Id="rId21" Type="http://schemas.openxmlformats.org/officeDocument/2006/relationships/slide" Target="slides/slide45.xml"/><Relationship Id="rId7" Type="http://schemas.openxmlformats.org/officeDocument/2006/relationships/slide" Target="slides/slide21.xml"/><Relationship Id="rId12" Type="http://schemas.openxmlformats.org/officeDocument/2006/relationships/slide" Target="slides/slide26.xml"/><Relationship Id="rId17" Type="http://schemas.openxmlformats.org/officeDocument/2006/relationships/slide" Target="slides/slide41.xml"/><Relationship Id="rId25" Type="http://schemas.openxmlformats.org/officeDocument/2006/relationships/slide" Target="slides/slide49.xml"/><Relationship Id="rId2" Type="http://schemas.openxmlformats.org/officeDocument/2006/relationships/slide" Target="slides/slide3.xml"/><Relationship Id="rId16" Type="http://schemas.openxmlformats.org/officeDocument/2006/relationships/slide" Target="slides/slide38.xml"/><Relationship Id="rId20" Type="http://schemas.openxmlformats.org/officeDocument/2006/relationships/slide" Target="slides/slide44.xml"/><Relationship Id="rId29" Type="http://schemas.openxmlformats.org/officeDocument/2006/relationships/slide" Target="slides/slide53.xml"/><Relationship Id="rId1" Type="http://schemas.openxmlformats.org/officeDocument/2006/relationships/slide" Target="slides/slide2.xml"/><Relationship Id="rId6" Type="http://schemas.openxmlformats.org/officeDocument/2006/relationships/slide" Target="slides/slide20.xml"/><Relationship Id="rId11" Type="http://schemas.openxmlformats.org/officeDocument/2006/relationships/slide" Target="slides/slide25.xml"/><Relationship Id="rId24" Type="http://schemas.openxmlformats.org/officeDocument/2006/relationships/slide" Target="slides/slide48.xml"/><Relationship Id="rId5" Type="http://schemas.openxmlformats.org/officeDocument/2006/relationships/slide" Target="slides/slide17.xml"/><Relationship Id="rId15" Type="http://schemas.openxmlformats.org/officeDocument/2006/relationships/slide" Target="slides/slide37.xml"/><Relationship Id="rId23" Type="http://schemas.openxmlformats.org/officeDocument/2006/relationships/slide" Target="slides/slide47.xml"/><Relationship Id="rId28" Type="http://schemas.openxmlformats.org/officeDocument/2006/relationships/slide" Target="slides/slide52.xml"/><Relationship Id="rId10" Type="http://schemas.openxmlformats.org/officeDocument/2006/relationships/slide" Target="slides/slide24.xml"/><Relationship Id="rId19" Type="http://schemas.openxmlformats.org/officeDocument/2006/relationships/slide" Target="slides/slide43.xml"/><Relationship Id="rId4" Type="http://schemas.openxmlformats.org/officeDocument/2006/relationships/slide" Target="slides/slide15.xml"/><Relationship Id="rId9" Type="http://schemas.openxmlformats.org/officeDocument/2006/relationships/slide" Target="slides/slide23.xml"/><Relationship Id="rId14" Type="http://schemas.openxmlformats.org/officeDocument/2006/relationships/slide" Target="slides/slide36.xml"/><Relationship Id="rId22" Type="http://schemas.openxmlformats.org/officeDocument/2006/relationships/slide" Target="slides/slide46.xml"/><Relationship Id="rId27" Type="http://schemas.openxmlformats.org/officeDocument/2006/relationships/slide" Target="slides/slide51.xml"/><Relationship Id="rId30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13075" y="8704263"/>
            <a:ext cx="831850" cy="273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7312" tIns="44450" rIns="87312" bIns="44450">
            <a:spAutoFit/>
          </a:bodyPr>
          <a:lstStyle>
            <a:lvl1pPr defTabSz="868363"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 defTabSz="868363"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en-US" sz="1200">
                <a:latin typeface="Book Antiqua" charset="0"/>
              </a:rPr>
              <a:t>Page </a:t>
            </a:r>
            <a:fld id="{CAB641B2-9D6F-AF47-8DA4-8BCCD8494D8A}" type="slidenum">
              <a:rPr lang="en-US" altLang="en-US" sz="1200" smtClean="0">
                <a:latin typeface="Book Antiqua" charset="0"/>
              </a:rPr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en-US" sz="1200">
              <a:latin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794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7200" y="3294063"/>
            <a:ext cx="5986463" cy="5240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Body Text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3075" y="8704263"/>
            <a:ext cx="831850" cy="273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7312" tIns="44450" rIns="87312" bIns="44450">
            <a:spAutoFit/>
          </a:bodyPr>
          <a:lstStyle>
            <a:lvl1pPr defTabSz="868363"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 defTabSz="868363"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en-US" sz="1200">
                <a:latin typeface="Book Antiqua" charset="0"/>
              </a:rPr>
              <a:t>Page </a:t>
            </a:r>
            <a:fld id="{7F494DB5-693A-314B-B78E-364352926E0E}" type="slidenum">
              <a:rPr lang="en-US" altLang="en-US" sz="1200" smtClean="0">
                <a:latin typeface="Book Antiqua" charset="0"/>
              </a:rPr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en-US" sz="1200">
              <a:latin typeface="Book Antiqua" charset="0"/>
            </a:endParaRPr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57275" y="-144463"/>
            <a:ext cx="4632325" cy="347345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360219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Palatino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Palatino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Palatino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Palatino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Palatino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de-DE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0789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de-DE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5752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de-DE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2470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dirty="0">
              <a:solidFill>
                <a:srgbClr val="19658F"/>
              </a:solidFill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2385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174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907896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de-DE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0175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2" name="Notizenplatzhalt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3757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56519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8" name="Notizenplatzhalt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3648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de-DE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4989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de-DE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9711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31750"/>
            <a:ext cx="4162425" cy="3122613"/>
          </a:xfrm>
          <a:solidFill>
            <a:srgbClr val="FFFFFF"/>
          </a:solidFill>
          <a:ln/>
        </p:spPr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lvl="2"/>
            <a:r>
              <a:rPr lang="en-US" altLang="en-US"/>
              <a:t>Do I need analysis if I program bubblesort?</a:t>
            </a:r>
          </a:p>
          <a:p>
            <a:endParaRPr lang="de-DE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04452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78674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37939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de-DE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8422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945123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06168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4727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5939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2702295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.</a:t>
            </a:r>
          </a:p>
          <a:p>
            <a:r>
              <a:rPr lang="en-US" altLang="en-US" dirty="0">
                <a:ea typeface="ＭＳ Ｐゴシック" charset="-128"/>
              </a:rPr>
              <a:t> </a:t>
            </a:r>
          </a:p>
        </p:txBody>
      </p:sp>
      <p:sp>
        <p:nvSpPr>
          <p:cNvPr id="6144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6137002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6349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964477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4412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31750"/>
            <a:ext cx="4162425" cy="3122613"/>
          </a:xfrm>
          <a:solidFill>
            <a:srgbClr val="FFFFFF"/>
          </a:solidFill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de-DE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12396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de-DE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47889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This is an Activity diagram showingh the activities and products of the requirements engineering process.</a:t>
            </a:r>
          </a:p>
        </p:txBody>
      </p:sp>
    </p:spTree>
    <p:extLst>
      <p:ext uri="{BB962C8B-B14F-4D97-AF65-F5344CB8AC3E}">
        <p14:creationId xmlns:p14="http://schemas.microsoft.com/office/powerpoint/2010/main" val="18890472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91960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099816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z="2000" dirty="0">
              <a:latin typeface="Verdana" charset="0"/>
              <a:ea typeface="ＭＳ Ｐゴシック" charset="-128"/>
            </a:endParaRPr>
          </a:p>
          <a:p>
            <a:endParaRPr lang="en-US" altLang="en-US" sz="2000" dirty="0">
              <a:latin typeface="Verdana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29362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de-DE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29476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de-DE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17978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de-DE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27702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de-DE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53940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It is desirable that none of these above are constrained by the client. Fight for it!</a:t>
            </a:r>
          </a:p>
        </p:txBody>
      </p:sp>
    </p:spTree>
    <p:extLst>
      <p:ext uri="{BB962C8B-B14F-4D97-AF65-F5344CB8AC3E}">
        <p14:creationId xmlns:p14="http://schemas.microsoft.com/office/powerpoint/2010/main" val="1065213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31750"/>
            <a:ext cx="4162425" cy="3122613"/>
          </a:xfrm>
          <a:solidFill>
            <a:srgbClr val="FFFFFF"/>
          </a:solidFill>
          <a:ln/>
        </p:spPr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de-DE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27415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03694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087647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Verdana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17079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Verdana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05568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93284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31750"/>
            <a:ext cx="4162425" cy="3122613"/>
          </a:xfrm>
          <a:solidFill>
            <a:srgbClr val="FFFFFF"/>
          </a:solidFill>
          <a:ln/>
        </p:spPr>
      </p:sp>
      <p:sp>
        <p:nvSpPr>
          <p:cNvPr id="10342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de-DE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35196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31750"/>
            <a:ext cx="4162425" cy="3122613"/>
          </a:xfrm>
          <a:solidFill>
            <a:srgbClr val="FFFFFF"/>
          </a:solidFill>
          <a:ln/>
        </p:spPr>
      </p:sp>
      <p:sp>
        <p:nvSpPr>
          <p:cNvPr id="10547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de-DE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26098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31750"/>
            <a:ext cx="4162425" cy="3122613"/>
          </a:xfrm>
          <a:solidFill>
            <a:srgbClr val="FFFFFF"/>
          </a:solidFill>
          <a:ln/>
        </p:spPr>
      </p:sp>
      <p:sp>
        <p:nvSpPr>
          <p:cNvPr id="10752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de-DE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44680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31750"/>
            <a:ext cx="4162425" cy="3122613"/>
          </a:xfrm>
          <a:solidFill>
            <a:srgbClr val="FFFFFF"/>
          </a:solidFill>
          <a:ln/>
        </p:spPr>
      </p:sp>
      <p:sp>
        <p:nvSpPr>
          <p:cNvPr id="10957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de-DE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75724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31750"/>
            <a:ext cx="4162425" cy="3122613"/>
          </a:xfrm>
          <a:solidFill>
            <a:srgbClr val="FFFFFF"/>
          </a:solidFill>
          <a:ln/>
        </p:spPr>
      </p:sp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de-DE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175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31750"/>
            <a:ext cx="4162425" cy="3122613"/>
          </a:xfrm>
          <a:solidFill>
            <a:srgbClr val="FFFFFF"/>
          </a:solidFill>
          <a:ln/>
        </p:spPr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de-DE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062962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31750"/>
            <a:ext cx="4162425" cy="3122613"/>
          </a:xfrm>
          <a:solidFill>
            <a:srgbClr val="FFFFFF"/>
          </a:solidFill>
          <a:ln/>
        </p:spPr>
      </p:sp>
      <p:sp>
        <p:nvSpPr>
          <p:cNvPr id="11366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de-DE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61490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31750"/>
            <a:ext cx="4162425" cy="3122613"/>
          </a:xfrm>
          <a:solidFill>
            <a:srgbClr val="FFFFFF"/>
          </a:solidFill>
          <a:ln/>
        </p:spPr>
      </p:sp>
      <p:sp>
        <p:nvSpPr>
          <p:cNvPr id="11571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de-DE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26724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31750"/>
            <a:ext cx="4162425" cy="3122613"/>
          </a:xfrm>
          <a:solidFill>
            <a:srgbClr val="FFFFFF"/>
          </a:solidFill>
          <a:ln/>
        </p:spPr>
      </p:sp>
      <p:sp>
        <p:nvSpPr>
          <p:cNvPr id="11776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de-DE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4224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8" name="Notizenplatzhalt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7101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31750"/>
            <a:ext cx="4162425" cy="3122613"/>
          </a:xfrm>
          <a:solidFill>
            <a:srgbClr val="FFFFFF"/>
          </a:solidFill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de-DE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9570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31750"/>
            <a:ext cx="4162425" cy="3122613"/>
          </a:xfrm>
          <a:solidFill>
            <a:srgbClr val="FFFFFF"/>
          </a:solidFill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de-DE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3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31750"/>
            <a:ext cx="4162425" cy="3122613"/>
          </a:xfrm>
          <a:solidFill>
            <a:srgbClr val="FFFFFF"/>
          </a:solidFill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de-DE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6084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31750"/>
            <a:ext cx="4162425" cy="3122613"/>
          </a:xfrm>
          <a:solidFill>
            <a:srgbClr val="FFFFFF"/>
          </a:solidFill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de-DE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0298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8113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4295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34150" y="222250"/>
            <a:ext cx="2038350" cy="587375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19100" y="222250"/>
            <a:ext cx="5962650" cy="58737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89682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 rot="16200000">
            <a:off x="-2289969" y="2955132"/>
            <a:ext cx="6416675" cy="474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>
                <a:latin typeface="Times" charset="0"/>
              </a:rPr>
              <a:t>Using UML, Patterns, and Java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 rot="16200000">
            <a:off x="-2662238" y="3175001"/>
            <a:ext cx="6405563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2800" b="1">
                <a:latin typeface="Times" charset="0"/>
              </a:rPr>
              <a:t>Object-Oriented Software Engineering</a:t>
            </a:r>
            <a:endParaRPr lang="en-US" altLang="en-US">
              <a:latin typeface="Times" charset="0"/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485900" y="320675"/>
            <a:ext cx="5638800" cy="2143125"/>
          </a:xfrm>
          <a:solidFill>
            <a:srgbClr val="C0C0C0">
              <a:alpha val="50000"/>
            </a:srgbClr>
          </a:solidFill>
        </p:spPr>
        <p:txBody>
          <a:bodyPr/>
          <a:lstStyle>
            <a:lvl1pPr algn="ctr">
              <a:defRPr sz="2400" i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066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17919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8121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10100" y="1295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0384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16563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1674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37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531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008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19100" y="222250"/>
            <a:ext cx="81534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8001000" y="6356350"/>
            <a:ext cx="43021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pPr>
              <a:defRPr/>
            </a:pPr>
            <a:fld id="{E4DC8D91-0E3D-8B4E-9144-75FAF99F446A}" type="slidenum">
              <a:rPr lang="en-US" altLang="en-US" sz="1400" b="1" smtClean="0"/>
              <a:pPr>
                <a:defRPr/>
              </a:pPr>
              <a:t>‹#›</a:t>
            </a:fld>
            <a:endParaRPr lang="en-US" altLang="en-US" sz="1400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hlink"/>
        </a:buClr>
        <a:buSzPct val="100000"/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software/rational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ing-zero.com/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zdnet.com/projectfailures/?p=610" TargetMode="External"/><Relationship Id="rId7" Type="http://schemas.openxmlformats.org/officeDocument/2006/relationships/hyperlink" Target="http://www.omg.org/spec/SysML/1.1/PDF/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az.net/s/Rub7F4BEE0E0C39429A8565089709B70C44/Doc~EC1120B27386C4E34A67A5EE8E5523433~ATpl~Ecommon~Scontent.html" TargetMode="External"/><Relationship Id="rId5" Type="http://schemas.openxmlformats.org/officeDocument/2006/relationships/hyperlink" Target="http://www.spiegel.de/reise/aktuell/0,1518,544768,00.html" TargetMode="External"/><Relationship Id="rId4" Type="http://schemas.openxmlformats.org/officeDocument/2006/relationships/hyperlink" Target="http://www.bloomberg.com/apps/news?pid=conewsstory&amp;refer=conews&amp;tkr=FDX:US&amp;sid=aY4IqhBRcyt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91" descr="CO.4.orig.tiff                                                 0012E424Macintosh HD                   B7C803F1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79"/>
          <a:stretch>
            <a:fillRect/>
          </a:stretch>
        </p:blipFill>
        <p:spPr bwMode="auto">
          <a:xfrm>
            <a:off x="1281113" y="249238"/>
            <a:ext cx="7607300" cy="643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90"/>
          <p:cNvSpPr>
            <a:spLocks noGrp="1" noChangeArrowheads="1"/>
          </p:cNvSpPr>
          <p:nvPr>
            <p:ph type="ctrTitle"/>
          </p:nvPr>
        </p:nvSpPr>
        <p:spPr>
          <a:xfrm>
            <a:off x="1619250" y="320675"/>
            <a:ext cx="7124700" cy="1274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4400">
                <a:ea typeface="ＭＳ Ｐゴシック" charset="-128"/>
              </a:rPr>
              <a:t>Chapter 4 </a:t>
            </a:r>
            <a:br>
              <a:rPr lang="en-US" altLang="en-US" sz="4400">
                <a:ea typeface="ＭＳ Ｐゴシック" charset="-128"/>
              </a:rPr>
            </a:br>
            <a:r>
              <a:rPr lang="en-US" altLang="en-US" sz="4400">
                <a:ea typeface="ＭＳ Ｐゴシック" charset="-128"/>
              </a:rPr>
              <a:t>Requirements Elicitation</a:t>
            </a:r>
            <a:endParaRPr lang="en-US" altLang="en-US" sz="2000">
              <a:ea typeface="ＭＳ Ｐゴシック" charset="-128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824038" y="1357313"/>
            <a:ext cx="6207125" cy="1057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lIns="50800" tIns="50800" rIns="163686" bIns="50800"/>
          <a:lstStyle>
            <a:lvl1pPr marL="55563"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" charset="0"/>
              <a:buNone/>
              <a:defRPr/>
            </a:pPr>
            <a:endParaRPr lang="en-US" altLang="en-US" i="1">
              <a:latin typeface="Century Gothic" charset="0"/>
              <a:sym typeface="Century Gothic" charset="0"/>
            </a:endParaRPr>
          </a:p>
          <a:p>
            <a:pPr algn="ctr" eaLnBrk="1" hangingPunct="1"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" charset="0"/>
              <a:buNone/>
              <a:defRPr/>
            </a:pPr>
            <a:endParaRPr lang="en-US" altLang="en-US" i="1">
              <a:latin typeface="Century Gothic" charset="0"/>
              <a:sym typeface="Century Gothic" charset="0"/>
            </a:endParaRPr>
          </a:p>
          <a:p>
            <a:pPr algn="ctr" eaLnBrk="1" hangingPunct="1"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" charset="0"/>
              <a:buNone/>
              <a:defRPr/>
            </a:pPr>
            <a:endParaRPr lang="en-US" altLang="en-US" i="1">
              <a:latin typeface="Century Gothic" charset="0"/>
              <a:sym typeface="Century Gothic" charset="0"/>
            </a:endParaRPr>
          </a:p>
          <a:p>
            <a:pPr algn="ctr" eaLnBrk="1" hangingPunct="1"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" charset="0"/>
              <a:buNone/>
              <a:defRPr/>
            </a:pPr>
            <a:endParaRPr lang="en-US" altLang="en-US" i="1">
              <a:latin typeface="Century Gothic" charset="0"/>
              <a:sym typeface="Century Gothic" charset="0"/>
            </a:endParaRPr>
          </a:p>
          <a:p>
            <a:pPr algn="ctr" eaLnBrk="1" hangingPunct="1">
              <a:lnSpc>
                <a:spcPct val="90000"/>
              </a:lnSpc>
              <a:spcBef>
                <a:spcPts val="1200"/>
              </a:spcBef>
              <a:spcAft>
                <a:spcPts val="7200"/>
              </a:spcAft>
              <a:buClr>
                <a:srgbClr val="000000"/>
              </a:buClr>
              <a:buSzPct val="100000"/>
              <a:buFont typeface="Times" charset="0"/>
              <a:buNone/>
              <a:defRPr/>
            </a:pPr>
            <a:endParaRPr lang="en-US" altLang="en-US" i="1">
              <a:latin typeface="Century Gothic" charset="0"/>
              <a:sym typeface="Century Gothic" charset="0"/>
            </a:endParaRPr>
          </a:p>
          <a:p>
            <a:pPr algn="ctr" eaLnBrk="1" hangingPunct="1"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Times" charset="0"/>
              <a:buNone/>
              <a:defRPr/>
            </a:pPr>
            <a:endParaRPr lang="en-US" altLang="en-US" i="1">
              <a:latin typeface="Century Gothic" charset="0"/>
              <a:ea typeface="ヒラギノ明朝 ProN W3" charset="-128"/>
              <a:sym typeface="Century Gothic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2250"/>
            <a:ext cx="8153400" cy="863600"/>
          </a:xfrm>
          <a:noFill/>
        </p:spPr>
        <p:txBody>
          <a:bodyPr lIns="92407" tIns="45420" rIns="92407" bIns="45420"/>
          <a:lstStyle/>
          <a:p>
            <a:r>
              <a:rPr lang="en-US" altLang="en-US">
                <a:ea typeface="ＭＳ Ｐゴシック" charset="-128"/>
              </a:rPr>
              <a:t>Software Lifecycle Activities</a:t>
            </a:r>
          </a:p>
        </p:txBody>
      </p:sp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1711325" y="1698625"/>
            <a:ext cx="6618288" cy="386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endParaRPr lang="de-DE" altLang="en-US"/>
          </a:p>
        </p:txBody>
      </p:sp>
      <p:grpSp>
        <p:nvGrpSpPr>
          <p:cNvPr id="22531" name="Group 4"/>
          <p:cNvGrpSpPr>
            <a:grpSpLocks/>
          </p:cNvGrpSpPr>
          <p:nvPr/>
        </p:nvGrpSpPr>
        <p:grpSpPr bwMode="auto">
          <a:xfrm>
            <a:off x="533400" y="3095625"/>
            <a:ext cx="8229600" cy="3424238"/>
            <a:chOff x="336" y="1950"/>
            <a:chExt cx="5184" cy="2157"/>
          </a:xfrm>
        </p:grpSpPr>
        <p:grpSp>
          <p:nvGrpSpPr>
            <p:cNvPr id="22540" name="Group 5"/>
            <p:cNvGrpSpPr>
              <a:grpSpLocks/>
            </p:cNvGrpSpPr>
            <p:nvPr/>
          </p:nvGrpSpPr>
          <p:grpSpPr bwMode="auto">
            <a:xfrm>
              <a:off x="1197" y="2241"/>
              <a:ext cx="2067" cy="1646"/>
              <a:chOff x="1341" y="2241"/>
              <a:chExt cx="1997" cy="1646"/>
            </a:xfrm>
          </p:grpSpPr>
          <p:sp>
            <p:nvSpPr>
              <p:cNvPr id="22611" name="Line 6"/>
              <p:cNvSpPr>
                <a:spLocks noChangeShapeType="1"/>
              </p:cNvSpPr>
              <p:nvPr/>
            </p:nvSpPr>
            <p:spPr bwMode="auto">
              <a:xfrm flipV="1">
                <a:off x="2228" y="3039"/>
                <a:ext cx="398" cy="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2612" name="Group 7"/>
              <p:cNvGrpSpPr>
                <a:grpSpLocks/>
              </p:cNvGrpSpPr>
              <p:nvPr/>
            </p:nvGrpSpPr>
            <p:grpSpPr bwMode="auto">
              <a:xfrm>
                <a:off x="1341" y="2241"/>
                <a:ext cx="1997" cy="1646"/>
                <a:chOff x="1341" y="2241"/>
                <a:chExt cx="1997" cy="1646"/>
              </a:xfrm>
            </p:grpSpPr>
            <p:sp>
              <p:nvSpPr>
                <p:cNvPr id="22613" name="Rectangle 8"/>
                <p:cNvSpPr>
                  <a:spLocks noChangeArrowheads="1"/>
                </p:cNvSpPr>
                <p:nvPr/>
              </p:nvSpPr>
              <p:spPr bwMode="auto">
                <a:xfrm>
                  <a:off x="2197" y="3483"/>
                  <a:ext cx="1141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407" tIns="45420" rIns="92407" bIns="45420">
                  <a:spAutoFit/>
                </a:bodyPr>
                <a:lstStyle>
                  <a:lvl1pPr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1pPr>
                  <a:lvl2pPr marL="37931725" indent="-37474525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2pPr>
                  <a:lvl3pPr marL="11430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3pPr>
                  <a:lvl4pPr marL="16002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4pPr>
                  <a:lvl5pPr marL="20574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5pPr>
                  <a:lvl6pPr marL="25146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6pPr>
                  <a:lvl7pPr marL="29718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7pPr>
                  <a:lvl8pPr marL="34290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8pPr>
                  <a:lvl9pPr marL="38862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9pPr>
                </a:lstStyle>
                <a:p>
                  <a:pPr algn="ctr"/>
                  <a:r>
                    <a:rPr lang="en-US" altLang="en-US" b="1">
                      <a:solidFill>
                        <a:schemeClr val="hlink"/>
                      </a:solidFill>
                      <a:latin typeface="Book Antiqua" charset="0"/>
                    </a:rPr>
                    <a:t>Sub-</a:t>
                  </a:r>
                </a:p>
                <a:p>
                  <a:pPr algn="ctr"/>
                  <a:r>
                    <a:rPr lang="en-US" altLang="en-US" b="1">
                      <a:solidFill>
                        <a:schemeClr val="hlink"/>
                      </a:solidFill>
                      <a:latin typeface="Book Antiqua" charset="0"/>
                    </a:rPr>
                    <a:t>systems </a:t>
                  </a:r>
                </a:p>
              </p:txBody>
            </p:sp>
            <p:sp>
              <p:nvSpPr>
                <p:cNvPr id="22614" name="Rectangle 9"/>
                <p:cNvSpPr>
                  <a:spLocks noChangeArrowheads="1"/>
                </p:cNvSpPr>
                <p:nvPr/>
              </p:nvSpPr>
              <p:spPr bwMode="auto">
                <a:xfrm>
                  <a:off x="2655" y="2861"/>
                  <a:ext cx="391" cy="39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22615" name="Line 10"/>
                <p:cNvSpPr>
                  <a:spLocks noChangeShapeType="1"/>
                </p:cNvSpPr>
                <p:nvPr/>
              </p:nvSpPr>
              <p:spPr bwMode="auto">
                <a:xfrm>
                  <a:off x="2736" y="2997"/>
                  <a:ext cx="22" cy="11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16" name="Line 11"/>
                <p:cNvSpPr>
                  <a:spLocks noChangeShapeType="1"/>
                </p:cNvSpPr>
                <p:nvPr/>
              </p:nvSpPr>
              <p:spPr bwMode="auto">
                <a:xfrm>
                  <a:off x="2810" y="3160"/>
                  <a:ext cx="110" cy="1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17" name="Line 12"/>
                <p:cNvSpPr>
                  <a:spLocks noChangeShapeType="1"/>
                </p:cNvSpPr>
                <p:nvPr/>
              </p:nvSpPr>
              <p:spPr bwMode="auto">
                <a:xfrm flipH="1" flipV="1">
                  <a:off x="2945" y="3045"/>
                  <a:ext cx="9" cy="1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18" name="AutoShape 13"/>
                <p:cNvSpPr>
                  <a:spLocks noChangeArrowheads="1"/>
                </p:cNvSpPr>
                <p:nvPr/>
              </p:nvSpPr>
              <p:spPr bwMode="auto">
                <a:xfrm>
                  <a:off x="2702" y="2910"/>
                  <a:ext cx="125" cy="82"/>
                </a:xfrm>
                <a:prstGeom prst="roundRect">
                  <a:avLst>
                    <a:gd name="adj" fmla="val 1249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22619" name="AutoShape 14"/>
                <p:cNvSpPr>
                  <a:spLocks noChangeArrowheads="1"/>
                </p:cNvSpPr>
                <p:nvPr/>
              </p:nvSpPr>
              <p:spPr bwMode="auto">
                <a:xfrm>
                  <a:off x="2894" y="2970"/>
                  <a:ext cx="122" cy="78"/>
                </a:xfrm>
                <a:prstGeom prst="roundRect">
                  <a:avLst>
                    <a:gd name="adj" fmla="val 1249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22620" name="AutoShape 15"/>
                <p:cNvSpPr>
                  <a:spLocks noChangeArrowheads="1"/>
                </p:cNvSpPr>
                <p:nvPr/>
              </p:nvSpPr>
              <p:spPr bwMode="auto">
                <a:xfrm>
                  <a:off x="2694" y="3120"/>
                  <a:ext cx="111" cy="77"/>
                </a:xfrm>
                <a:prstGeom prst="roundRect">
                  <a:avLst>
                    <a:gd name="adj" fmla="val 1249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22621" name="AutoShape 16"/>
                <p:cNvSpPr>
                  <a:spLocks noChangeArrowheads="1"/>
                </p:cNvSpPr>
                <p:nvPr/>
              </p:nvSpPr>
              <p:spPr bwMode="auto">
                <a:xfrm>
                  <a:off x="2910" y="3150"/>
                  <a:ext cx="113" cy="82"/>
                </a:xfrm>
                <a:prstGeom prst="roundRect">
                  <a:avLst>
                    <a:gd name="adj" fmla="val 1249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22622" name="Line 17"/>
                <p:cNvSpPr>
                  <a:spLocks noChangeShapeType="1"/>
                </p:cNvSpPr>
                <p:nvPr/>
              </p:nvSpPr>
              <p:spPr bwMode="auto">
                <a:xfrm>
                  <a:off x="1341" y="2241"/>
                  <a:ext cx="1457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23" name="Line 18"/>
                <p:cNvSpPr>
                  <a:spLocks noChangeShapeType="1"/>
                </p:cNvSpPr>
                <p:nvPr/>
              </p:nvSpPr>
              <p:spPr bwMode="auto">
                <a:xfrm>
                  <a:off x="2806" y="2249"/>
                  <a:ext cx="0" cy="5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24" name="Rectangle 19"/>
                <p:cNvSpPr>
                  <a:spLocks noChangeArrowheads="1"/>
                </p:cNvSpPr>
                <p:nvPr/>
              </p:nvSpPr>
              <p:spPr bwMode="auto">
                <a:xfrm>
                  <a:off x="2363" y="2384"/>
                  <a:ext cx="837" cy="4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407" tIns="45420" rIns="92407" bIns="45420">
                  <a:spAutoFit/>
                </a:bodyPr>
                <a:lstStyle>
                  <a:lvl1pPr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1pPr>
                  <a:lvl2pPr marL="37931725" indent="-37474525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2pPr>
                  <a:lvl3pPr marL="11430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3pPr>
                  <a:lvl4pPr marL="16002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4pPr>
                  <a:lvl5pPr marL="20574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5pPr>
                  <a:lvl6pPr marL="25146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6pPr>
                  <a:lvl7pPr marL="29718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7pPr>
                  <a:lvl8pPr marL="34290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8pPr>
                  <a:lvl9pPr marL="38862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9pPr>
                </a:lstStyle>
                <a:p>
                  <a:pPr algn="ctr"/>
                  <a:r>
                    <a:rPr lang="en-US" altLang="en-US">
                      <a:latin typeface="ITCCheltenham BookCond" charset="0"/>
                    </a:rPr>
                    <a:t>Structured by</a:t>
                  </a:r>
                </a:p>
              </p:txBody>
            </p:sp>
          </p:grpSp>
        </p:grpSp>
        <p:grpSp>
          <p:nvGrpSpPr>
            <p:cNvPr id="22541" name="Group 20"/>
            <p:cNvGrpSpPr>
              <a:grpSpLocks/>
            </p:cNvGrpSpPr>
            <p:nvPr/>
          </p:nvGrpSpPr>
          <p:grpSpPr bwMode="auto">
            <a:xfrm>
              <a:off x="1152" y="2064"/>
              <a:ext cx="3904" cy="1817"/>
              <a:chOff x="1152" y="2064"/>
              <a:chExt cx="3904" cy="1817"/>
            </a:xfrm>
          </p:grpSpPr>
          <p:grpSp>
            <p:nvGrpSpPr>
              <p:cNvPr id="22604" name="Group 21"/>
              <p:cNvGrpSpPr>
                <a:grpSpLocks/>
              </p:cNvGrpSpPr>
              <p:nvPr/>
            </p:nvGrpSpPr>
            <p:grpSpPr bwMode="auto">
              <a:xfrm>
                <a:off x="4094" y="2854"/>
                <a:ext cx="596" cy="593"/>
                <a:chOff x="4188" y="2891"/>
                <a:chExt cx="435" cy="445"/>
              </a:xfrm>
            </p:grpSpPr>
            <p:sp>
              <p:nvSpPr>
                <p:cNvPr id="22609" name="Rectangle 22"/>
                <p:cNvSpPr>
                  <a:spLocks noChangeArrowheads="1"/>
                </p:cNvSpPr>
                <p:nvPr/>
              </p:nvSpPr>
              <p:spPr bwMode="auto">
                <a:xfrm>
                  <a:off x="4203" y="2891"/>
                  <a:ext cx="395" cy="40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2407" tIns="45420" rIns="92407" bIns="4542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22610" name="Rectangle 23"/>
                <p:cNvSpPr>
                  <a:spLocks noChangeArrowheads="1"/>
                </p:cNvSpPr>
                <p:nvPr/>
              </p:nvSpPr>
              <p:spPr bwMode="auto">
                <a:xfrm>
                  <a:off x="4188" y="2903"/>
                  <a:ext cx="435" cy="4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407" tIns="45420" rIns="92407" bIns="45420">
                  <a:spAutoFit/>
                </a:bodyPr>
                <a:lstStyle>
                  <a:lvl1pPr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1pPr>
                  <a:lvl2pPr marL="37931725" indent="-37474525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2pPr>
                  <a:lvl3pPr marL="11430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3pPr>
                  <a:lvl4pPr marL="16002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4pPr>
                  <a:lvl5pPr marL="20574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5pPr>
                  <a:lvl6pPr marL="25146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6pPr>
                  <a:lvl7pPr marL="29718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7pPr>
                  <a:lvl8pPr marL="34290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8pPr>
                  <a:lvl9pPr marL="38862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en-US" b="1">
                      <a:latin typeface="Helvetica" charset="0"/>
                    </a:rPr>
                    <a:t>class...</a:t>
                  </a:r>
                </a:p>
                <a:p>
                  <a:r>
                    <a:rPr lang="en-US" altLang="en-US" b="1">
                      <a:latin typeface="Helvetica" charset="0"/>
                    </a:rPr>
                    <a:t>class...</a:t>
                  </a:r>
                </a:p>
                <a:p>
                  <a:r>
                    <a:rPr lang="en-US" altLang="en-US" b="1">
                      <a:latin typeface="Helvetica" charset="0"/>
                    </a:rPr>
                    <a:t>class...</a:t>
                  </a:r>
                </a:p>
              </p:txBody>
            </p:sp>
          </p:grpSp>
          <p:sp>
            <p:nvSpPr>
              <p:cNvPr id="22605" name="Rectangle 24"/>
              <p:cNvSpPr>
                <a:spLocks noChangeArrowheads="1"/>
              </p:cNvSpPr>
              <p:nvPr/>
            </p:nvSpPr>
            <p:spPr bwMode="auto">
              <a:xfrm>
                <a:off x="4177" y="3477"/>
                <a:ext cx="56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407" tIns="45420" rIns="92407" bIns="45420">
                <a:spAutoFit/>
              </a:bodyPr>
              <a:lstStyle>
                <a:lvl1pPr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charset="0"/>
                  </a:rPr>
                  <a:t>Source</a:t>
                </a:r>
              </a:p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charset="0"/>
                  </a:rPr>
                  <a:t>Code</a:t>
                </a:r>
              </a:p>
            </p:txBody>
          </p:sp>
          <p:sp>
            <p:nvSpPr>
              <p:cNvPr id="22606" name="Line 25"/>
              <p:cNvSpPr>
                <a:spLocks noChangeShapeType="1"/>
              </p:cNvSpPr>
              <p:nvPr/>
            </p:nvSpPr>
            <p:spPr bwMode="auto">
              <a:xfrm flipV="1">
                <a:off x="1152" y="2064"/>
                <a:ext cx="3168" cy="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7" name="Line 26"/>
              <p:cNvSpPr>
                <a:spLocks noChangeShapeType="1"/>
              </p:cNvSpPr>
              <p:nvPr/>
            </p:nvSpPr>
            <p:spPr bwMode="auto">
              <a:xfrm>
                <a:off x="4314" y="2076"/>
                <a:ext cx="1" cy="75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8" name="Rectangle 27"/>
              <p:cNvSpPr>
                <a:spLocks noChangeArrowheads="1"/>
              </p:cNvSpPr>
              <p:nvPr/>
            </p:nvSpPr>
            <p:spPr bwMode="auto">
              <a:xfrm>
                <a:off x="3900" y="2158"/>
                <a:ext cx="1156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407" tIns="45420" rIns="92407" bIns="45420">
                <a:spAutoFit/>
              </a:bodyPr>
              <a:lstStyle>
                <a:lvl1pPr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>
                    <a:latin typeface="ITCCheltenham BookCond" charset="0"/>
                  </a:rPr>
                  <a:t>Implemented by</a:t>
                </a:r>
              </a:p>
            </p:txBody>
          </p:sp>
        </p:grpSp>
        <p:grpSp>
          <p:nvGrpSpPr>
            <p:cNvPr id="22542" name="Group 28"/>
            <p:cNvGrpSpPr>
              <a:grpSpLocks/>
            </p:cNvGrpSpPr>
            <p:nvPr/>
          </p:nvGrpSpPr>
          <p:grpSpPr bwMode="auto">
            <a:xfrm>
              <a:off x="1200" y="2151"/>
              <a:ext cx="2873" cy="1824"/>
              <a:chOff x="1333" y="2151"/>
              <a:chExt cx="2873" cy="1824"/>
            </a:xfrm>
          </p:grpSpPr>
          <p:sp>
            <p:nvSpPr>
              <p:cNvPr id="22593" name="Rectangle 29"/>
              <p:cNvSpPr>
                <a:spLocks noChangeArrowheads="1"/>
              </p:cNvSpPr>
              <p:nvPr/>
            </p:nvSpPr>
            <p:spPr bwMode="auto">
              <a:xfrm>
                <a:off x="3496" y="2854"/>
                <a:ext cx="392" cy="3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22594" name="Line 30"/>
              <p:cNvSpPr>
                <a:spLocks noChangeShapeType="1"/>
              </p:cNvSpPr>
              <p:nvPr/>
            </p:nvSpPr>
            <p:spPr bwMode="auto">
              <a:xfrm>
                <a:off x="3593" y="2974"/>
                <a:ext cx="98" cy="19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5" name="Line 31"/>
              <p:cNvSpPr>
                <a:spLocks noChangeShapeType="1"/>
              </p:cNvSpPr>
              <p:nvPr/>
            </p:nvSpPr>
            <p:spPr bwMode="auto">
              <a:xfrm flipV="1">
                <a:off x="3681" y="3052"/>
                <a:ext cx="11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6" name="Rectangle 32" descr="Light horizontal"/>
              <p:cNvSpPr>
                <a:spLocks noChangeArrowheads="1"/>
              </p:cNvSpPr>
              <p:nvPr/>
            </p:nvSpPr>
            <p:spPr bwMode="auto">
              <a:xfrm>
                <a:off x="3556" y="2921"/>
                <a:ext cx="74" cy="75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22597" name="Rectangle 33" descr="Light horizontal"/>
              <p:cNvSpPr>
                <a:spLocks noChangeArrowheads="1"/>
              </p:cNvSpPr>
              <p:nvPr/>
            </p:nvSpPr>
            <p:spPr bwMode="auto">
              <a:xfrm>
                <a:off x="3659" y="3161"/>
                <a:ext cx="73" cy="75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22598" name="Rectangle 34" descr="Light horizontal"/>
              <p:cNvSpPr>
                <a:spLocks noChangeArrowheads="1"/>
              </p:cNvSpPr>
              <p:nvPr/>
            </p:nvSpPr>
            <p:spPr bwMode="auto">
              <a:xfrm>
                <a:off x="3755" y="2981"/>
                <a:ext cx="74" cy="74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22599" name="Rectangle 35"/>
              <p:cNvSpPr>
                <a:spLocks noChangeArrowheads="1"/>
              </p:cNvSpPr>
              <p:nvPr/>
            </p:nvSpPr>
            <p:spPr bwMode="auto">
              <a:xfrm>
                <a:off x="3243" y="3398"/>
                <a:ext cx="885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407" tIns="45420" rIns="92407" bIns="45420">
                <a:spAutoFit/>
              </a:bodyPr>
              <a:lstStyle>
                <a:lvl1pPr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charset="0"/>
                  </a:rPr>
                  <a:t>Solution Domain </a:t>
                </a:r>
              </a:p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charset="0"/>
                  </a:rPr>
                  <a:t>Objects</a:t>
                </a:r>
              </a:p>
            </p:txBody>
          </p:sp>
          <p:sp>
            <p:nvSpPr>
              <p:cNvPr id="22600" name="Line 36"/>
              <p:cNvSpPr>
                <a:spLocks noChangeShapeType="1"/>
              </p:cNvSpPr>
              <p:nvPr/>
            </p:nvSpPr>
            <p:spPr bwMode="auto">
              <a:xfrm>
                <a:off x="3094" y="3066"/>
                <a:ext cx="3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1" name="Line 37"/>
              <p:cNvSpPr>
                <a:spLocks noChangeShapeType="1"/>
              </p:cNvSpPr>
              <p:nvPr/>
            </p:nvSpPr>
            <p:spPr bwMode="auto">
              <a:xfrm>
                <a:off x="1333" y="2151"/>
                <a:ext cx="23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2" name="Line 38"/>
              <p:cNvSpPr>
                <a:spLocks noChangeShapeType="1"/>
              </p:cNvSpPr>
              <p:nvPr/>
            </p:nvSpPr>
            <p:spPr bwMode="auto">
              <a:xfrm>
                <a:off x="3677" y="2152"/>
                <a:ext cx="0" cy="65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3" name="Rectangle 39"/>
              <p:cNvSpPr>
                <a:spLocks noChangeArrowheads="1"/>
              </p:cNvSpPr>
              <p:nvPr/>
            </p:nvSpPr>
            <p:spPr bwMode="auto">
              <a:xfrm>
                <a:off x="3226" y="2423"/>
                <a:ext cx="980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407" tIns="45420" rIns="92407" bIns="45420">
                <a:spAutoFit/>
              </a:bodyPr>
              <a:lstStyle>
                <a:lvl1pPr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r>
                  <a:rPr lang="en-US" altLang="en-US">
                    <a:latin typeface="ITCCheltenham BookCond" charset="0"/>
                  </a:rPr>
                  <a:t>Realized by</a:t>
                </a:r>
              </a:p>
            </p:txBody>
          </p:sp>
        </p:grpSp>
        <p:grpSp>
          <p:nvGrpSpPr>
            <p:cNvPr id="22543" name="Group 40"/>
            <p:cNvGrpSpPr>
              <a:grpSpLocks/>
            </p:cNvGrpSpPr>
            <p:nvPr/>
          </p:nvGrpSpPr>
          <p:grpSpPr bwMode="auto">
            <a:xfrm>
              <a:off x="1152" y="2300"/>
              <a:ext cx="1200" cy="1647"/>
              <a:chOff x="1349" y="2300"/>
              <a:chExt cx="1077" cy="1647"/>
            </a:xfrm>
          </p:grpSpPr>
          <p:sp>
            <p:nvSpPr>
              <p:cNvPr id="22581" name="Rectangle 41"/>
              <p:cNvSpPr>
                <a:spLocks noChangeArrowheads="1"/>
              </p:cNvSpPr>
              <p:nvPr/>
            </p:nvSpPr>
            <p:spPr bwMode="auto">
              <a:xfrm>
                <a:off x="1810" y="2839"/>
                <a:ext cx="391" cy="3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22582" name="Rectangle 42" descr="Light horizontal"/>
              <p:cNvSpPr>
                <a:spLocks noChangeArrowheads="1"/>
              </p:cNvSpPr>
              <p:nvPr/>
            </p:nvSpPr>
            <p:spPr bwMode="auto">
              <a:xfrm>
                <a:off x="1970" y="2880"/>
                <a:ext cx="87" cy="89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22583" name="Rectangle 43" descr="Light horizontal"/>
              <p:cNvSpPr>
                <a:spLocks noChangeArrowheads="1"/>
              </p:cNvSpPr>
              <p:nvPr/>
            </p:nvSpPr>
            <p:spPr bwMode="auto">
              <a:xfrm>
                <a:off x="2054" y="3089"/>
                <a:ext cx="87" cy="91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22584" name="Rectangle 44" descr="Light horizontal"/>
              <p:cNvSpPr>
                <a:spLocks noChangeArrowheads="1"/>
              </p:cNvSpPr>
              <p:nvPr/>
            </p:nvSpPr>
            <p:spPr bwMode="auto">
              <a:xfrm>
                <a:off x="1870" y="3087"/>
                <a:ext cx="78" cy="92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22585" name="Rectangle 45"/>
              <p:cNvSpPr>
                <a:spLocks noChangeArrowheads="1"/>
              </p:cNvSpPr>
              <p:nvPr/>
            </p:nvSpPr>
            <p:spPr bwMode="auto">
              <a:xfrm>
                <a:off x="1558" y="3370"/>
                <a:ext cx="845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407" tIns="45420" rIns="92407" bIns="45420">
                <a:spAutoFit/>
              </a:bodyPr>
              <a:lstStyle>
                <a:lvl1pPr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charset="0"/>
                  </a:rPr>
                  <a:t>Application</a:t>
                </a:r>
              </a:p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charset="0"/>
                  </a:rPr>
                  <a:t>Domain </a:t>
                </a:r>
              </a:p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charset="0"/>
                  </a:rPr>
                  <a:t>Objects</a:t>
                </a:r>
              </a:p>
            </p:txBody>
          </p:sp>
          <p:sp>
            <p:nvSpPr>
              <p:cNvPr id="22586" name="Line 46"/>
              <p:cNvSpPr>
                <a:spLocks noChangeShapeType="1"/>
              </p:cNvSpPr>
              <p:nvPr/>
            </p:nvSpPr>
            <p:spPr bwMode="auto">
              <a:xfrm>
                <a:off x="1963" y="2317"/>
                <a:ext cx="0" cy="50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7" name="Rectangle 47"/>
              <p:cNvSpPr>
                <a:spLocks noChangeArrowheads="1"/>
              </p:cNvSpPr>
              <p:nvPr/>
            </p:nvSpPr>
            <p:spPr bwMode="auto">
              <a:xfrm>
                <a:off x="1442" y="2348"/>
                <a:ext cx="984" cy="4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407" tIns="45420" rIns="92407" bIns="45420">
                <a:spAutoFit/>
              </a:bodyPr>
              <a:lstStyle>
                <a:lvl1pPr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>
                    <a:latin typeface="ITCCheltenham BookCond" charset="0"/>
                  </a:rPr>
                  <a:t>Expressed in terms of</a:t>
                </a:r>
              </a:p>
            </p:txBody>
          </p:sp>
          <p:sp>
            <p:nvSpPr>
              <p:cNvPr id="22588" name="Line 48"/>
              <p:cNvSpPr>
                <a:spLocks noChangeShapeType="1"/>
              </p:cNvSpPr>
              <p:nvPr/>
            </p:nvSpPr>
            <p:spPr bwMode="auto">
              <a:xfrm>
                <a:off x="1349" y="2300"/>
                <a:ext cx="60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9" name="Line 49"/>
              <p:cNvSpPr>
                <a:spLocks noChangeShapeType="1"/>
              </p:cNvSpPr>
              <p:nvPr/>
            </p:nvSpPr>
            <p:spPr bwMode="auto">
              <a:xfrm>
                <a:off x="1920" y="3021"/>
                <a:ext cx="19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0" name="Line 50"/>
              <p:cNvSpPr>
                <a:spLocks noChangeShapeType="1"/>
              </p:cNvSpPr>
              <p:nvPr/>
            </p:nvSpPr>
            <p:spPr bwMode="auto">
              <a:xfrm>
                <a:off x="2115" y="3032"/>
                <a:ext cx="0" cy="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1" name="Line 51"/>
              <p:cNvSpPr>
                <a:spLocks noChangeShapeType="1"/>
              </p:cNvSpPr>
              <p:nvPr/>
            </p:nvSpPr>
            <p:spPr bwMode="auto">
              <a:xfrm>
                <a:off x="1909" y="3025"/>
                <a:ext cx="0" cy="4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2" name="Line 52"/>
              <p:cNvSpPr>
                <a:spLocks noChangeShapeType="1"/>
              </p:cNvSpPr>
              <p:nvPr/>
            </p:nvSpPr>
            <p:spPr bwMode="auto">
              <a:xfrm>
                <a:off x="2008" y="2975"/>
                <a:ext cx="0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544" name="Group 53"/>
            <p:cNvGrpSpPr>
              <a:grpSpLocks/>
            </p:cNvGrpSpPr>
            <p:nvPr/>
          </p:nvGrpSpPr>
          <p:grpSpPr bwMode="auto">
            <a:xfrm>
              <a:off x="1197" y="1979"/>
              <a:ext cx="4323" cy="2128"/>
              <a:chOff x="1326" y="1979"/>
              <a:chExt cx="4179" cy="2128"/>
            </a:xfrm>
          </p:grpSpPr>
          <p:sp>
            <p:nvSpPr>
              <p:cNvPr id="22566" name="Rectangle 54"/>
              <p:cNvSpPr>
                <a:spLocks noChangeArrowheads="1"/>
              </p:cNvSpPr>
              <p:nvPr/>
            </p:nvSpPr>
            <p:spPr bwMode="auto">
              <a:xfrm>
                <a:off x="4852" y="3526"/>
                <a:ext cx="535" cy="5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407" tIns="45420" rIns="92407" bIns="45420">
                <a:spAutoFit/>
              </a:bodyPr>
              <a:lstStyle>
                <a:lvl1pPr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charset="0"/>
                  </a:rPr>
                  <a:t>Test </a:t>
                </a:r>
              </a:p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charset="0"/>
                  </a:rPr>
                  <a:t>Case</a:t>
                </a:r>
              </a:p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charset="0"/>
                  </a:rPr>
                  <a:t>Model</a:t>
                </a:r>
              </a:p>
            </p:txBody>
          </p:sp>
          <p:sp>
            <p:nvSpPr>
              <p:cNvPr id="22567" name="Rectangle 55"/>
              <p:cNvSpPr>
                <a:spLocks noChangeArrowheads="1"/>
              </p:cNvSpPr>
              <p:nvPr/>
            </p:nvSpPr>
            <p:spPr bwMode="auto">
              <a:xfrm>
                <a:off x="4854" y="2847"/>
                <a:ext cx="651" cy="6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22568" name="AutoShape 56"/>
              <p:cNvSpPr>
                <a:spLocks noChangeArrowheads="1"/>
              </p:cNvSpPr>
              <p:nvPr/>
            </p:nvSpPr>
            <p:spPr bwMode="auto">
              <a:xfrm>
                <a:off x="4980" y="3156"/>
                <a:ext cx="132" cy="76"/>
              </a:xfrm>
              <a:prstGeom prst="roundRect">
                <a:avLst>
                  <a:gd name="adj" fmla="val 12495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22569" name="Oval 57" descr="50%"/>
              <p:cNvSpPr>
                <a:spLocks noChangeArrowheads="1"/>
              </p:cNvSpPr>
              <p:nvPr/>
            </p:nvSpPr>
            <p:spPr bwMode="auto">
              <a:xfrm>
                <a:off x="4983" y="2892"/>
                <a:ext cx="138" cy="63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22570" name="Rectangle 58"/>
              <p:cNvSpPr>
                <a:spLocks noChangeArrowheads="1"/>
              </p:cNvSpPr>
              <p:nvPr/>
            </p:nvSpPr>
            <p:spPr bwMode="auto">
              <a:xfrm>
                <a:off x="5219" y="3086"/>
                <a:ext cx="2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407" tIns="45420" rIns="92407" bIns="45420">
                <a:spAutoFit/>
              </a:bodyPr>
              <a:lstStyle>
                <a:lvl1pPr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r>
                  <a:rPr lang="en-US" altLang="en-US" b="1">
                    <a:latin typeface="Book Antiqua" charset="0"/>
                  </a:rPr>
                  <a:t>? </a:t>
                </a:r>
              </a:p>
            </p:txBody>
          </p:sp>
          <p:sp>
            <p:nvSpPr>
              <p:cNvPr id="22571" name="Freeform 59"/>
              <p:cNvSpPr>
                <a:spLocks/>
              </p:cNvSpPr>
              <p:nvPr/>
            </p:nvSpPr>
            <p:spPr bwMode="auto">
              <a:xfrm>
                <a:off x="5228" y="3007"/>
                <a:ext cx="106" cy="77"/>
              </a:xfrm>
              <a:custGeom>
                <a:avLst/>
                <a:gdLst>
                  <a:gd name="T0" fmla="*/ 0 w 107"/>
                  <a:gd name="T1" fmla="*/ 15 h 78"/>
                  <a:gd name="T2" fmla="*/ 15 w 107"/>
                  <a:gd name="T3" fmla="*/ 62 h 78"/>
                  <a:gd name="T4" fmla="*/ 91 w 107"/>
                  <a:gd name="T5" fmla="*/ 0 h 78"/>
                  <a:gd name="T6" fmla="*/ 0 60000 65536"/>
                  <a:gd name="T7" fmla="*/ 0 60000 65536"/>
                  <a:gd name="T8" fmla="*/ 0 60000 65536"/>
                  <a:gd name="T9" fmla="*/ 0 w 107"/>
                  <a:gd name="T10" fmla="*/ 0 h 78"/>
                  <a:gd name="T11" fmla="*/ 107 w 107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7" h="78">
                    <a:moveTo>
                      <a:pt x="0" y="15"/>
                    </a:moveTo>
                    <a:lnTo>
                      <a:pt x="15" y="77"/>
                    </a:lnTo>
                    <a:lnTo>
                      <a:pt x="106" y="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2" name="Freeform 60"/>
              <p:cNvSpPr>
                <a:spLocks/>
              </p:cNvSpPr>
              <p:nvPr/>
            </p:nvSpPr>
            <p:spPr bwMode="auto">
              <a:xfrm>
                <a:off x="5228" y="2895"/>
                <a:ext cx="105" cy="76"/>
              </a:xfrm>
              <a:custGeom>
                <a:avLst/>
                <a:gdLst>
                  <a:gd name="T0" fmla="*/ 0 w 106"/>
                  <a:gd name="T1" fmla="*/ 15 h 77"/>
                  <a:gd name="T2" fmla="*/ 15 w 106"/>
                  <a:gd name="T3" fmla="*/ 61 h 77"/>
                  <a:gd name="T4" fmla="*/ 90 w 106"/>
                  <a:gd name="T5" fmla="*/ 0 h 77"/>
                  <a:gd name="T6" fmla="*/ 0 60000 65536"/>
                  <a:gd name="T7" fmla="*/ 0 60000 65536"/>
                  <a:gd name="T8" fmla="*/ 0 60000 65536"/>
                  <a:gd name="T9" fmla="*/ 0 w 106"/>
                  <a:gd name="T10" fmla="*/ 0 h 77"/>
                  <a:gd name="T11" fmla="*/ 106 w 106"/>
                  <a:gd name="T12" fmla="*/ 77 h 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6" h="77">
                    <a:moveTo>
                      <a:pt x="0" y="15"/>
                    </a:moveTo>
                    <a:lnTo>
                      <a:pt x="15" y="76"/>
                    </a:lnTo>
                    <a:lnTo>
                      <a:pt x="105" y="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3" name="Line 61"/>
              <p:cNvSpPr>
                <a:spLocks noChangeShapeType="1"/>
              </p:cNvSpPr>
              <p:nvPr/>
            </p:nvSpPr>
            <p:spPr bwMode="auto">
              <a:xfrm>
                <a:off x="1326" y="1986"/>
                <a:ext cx="383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4" name="Line 62"/>
              <p:cNvSpPr>
                <a:spLocks noChangeShapeType="1"/>
              </p:cNvSpPr>
              <p:nvPr/>
            </p:nvSpPr>
            <p:spPr bwMode="auto">
              <a:xfrm>
                <a:off x="5172" y="1979"/>
                <a:ext cx="0" cy="8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5" name="Rectangle 63"/>
              <p:cNvSpPr>
                <a:spLocks noChangeArrowheads="1"/>
              </p:cNvSpPr>
              <p:nvPr/>
            </p:nvSpPr>
            <p:spPr bwMode="auto">
              <a:xfrm>
                <a:off x="4842" y="2468"/>
                <a:ext cx="622" cy="4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407" tIns="45420" rIns="92407" bIns="45420">
                <a:spAutoFit/>
              </a:bodyPr>
              <a:lstStyle>
                <a:lvl1pPr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>
                    <a:latin typeface="ITCCheltenham BookCond" charset="0"/>
                  </a:rPr>
                  <a:t>Verified </a:t>
                </a:r>
              </a:p>
              <a:p>
                <a:pPr algn="ctr"/>
                <a:r>
                  <a:rPr lang="en-US" altLang="en-US">
                    <a:latin typeface="ITCCheltenham BookCond" charset="0"/>
                  </a:rPr>
                  <a:t>By</a:t>
                </a:r>
              </a:p>
            </p:txBody>
          </p:sp>
          <p:sp>
            <p:nvSpPr>
              <p:cNvPr id="22576" name="Rectangle 64" descr="Light horizontal"/>
              <p:cNvSpPr>
                <a:spLocks noChangeArrowheads="1"/>
              </p:cNvSpPr>
              <p:nvPr/>
            </p:nvSpPr>
            <p:spPr bwMode="auto">
              <a:xfrm>
                <a:off x="5004" y="3013"/>
                <a:ext cx="87" cy="90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endParaRPr lang="de-DE" altLang="en-US"/>
              </a:p>
            </p:txBody>
          </p:sp>
          <p:grpSp>
            <p:nvGrpSpPr>
              <p:cNvPr id="22577" name="Group 65"/>
              <p:cNvGrpSpPr>
                <a:grpSpLocks/>
              </p:cNvGrpSpPr>
              <p:nvPr/>
            </p:nvGrpSpPr>
            <p:grpSpPr bwMode="auto">
              <a:xfrm>
                <a:off x="4865" y="3268"/>
                <a:ext cx="615" cy="231"/>
                <a:chOff x="4933" y="3310"/>
                <a:chExt cx="623" cy="235"/>
              </a:xfrm>
            </p:grpSpPr>
            <p:sp>
              <p:nvSpPr>
                <p:cNvPr id="22579" name="Rectangle 66"/>
                <p:cNvSpPr>
                  <a:spLocks noChangeArrowheads="1"/>
                </p:cNvSpPr>
                <p:nvPr/>
              </p:nvSpPr>
              <p:spPr bwMode="auto">
                <a:xfrm>
                  <a:off x="4943" y="3323"/>
                  <a:ext cx="404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407" tIns="45420" rIns="92407" bIns="4542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22580" name="Rectangle 67"/>
                <p:cNvSpPr>
                  <a:spLocks noChangeArrowheads="1"/>
                </p:cNvSpPr>
                <p:nvPr/>
              </p:nvSpPr>
              <p:spPr bwMode="auto">
                <a:xfrm>
                  <a:off x="4933" y="3310"/>
                  <a:ext cx="623" cy="2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407" tIns="45420" rIns="92407" bIns="45420">
                  <a:spAutoFit/>
                </a:bodyPr>
                <a:lstStyle>
                  <a:lvl1pPr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1pPr>
                  <a:lvl2pPr marL="37931725" indent="-37474525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2pPr>
                  <a:lvl3pPr marL="11430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3pPr>
                  <a:lvl4pPr marL="16002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4pPr>
                  <a:lvl5pPr marL="20574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5pPr>
                  <a:lvl6pPr marL="25146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6pPr>
                  <a:lvl7pPr marL="29718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7pPr>
                  <a:lvl8pPr marL="34290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8pPr>
                  <a:lvl9pPr marL="38862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en-US" b="1">
                      <a:latin typeface="Helvetica" charset="0"/>
                    </a:rPr>
                    <a:t>class....</a:t>
                  </a:r>
                </a:p>
              </p:txBody>
            </p:sp>
          </p:grpSp>
          <p:sp>
            <p:nvSpPr>
              <p:cNvPr id="22578" name="Rectangle 68"/>
              <p:cNvSpPr>
                <a:spLocks noChangeArrowheads="1"/>
              </p:cNvSpPr>
              <p:nvPr/>
            </p:nvSpPr>
            <p:spPr bwMode="auto">
              <a:xfrm>
                <a:off x="5219" y="3256"/>
                <a:ext cx="2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407" tIns="45420" rIns="92407" bIns="45420">
                <a:spAutoFit/>
              </a:bodyPr>
              <a:lstStyle>
                <a:lvl1pPr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r>
                  <a:rPr lang="en-US" altLang="en-US" b="1">
                    <a:latin typeface="Book Antiqua" charset="0"/>
                  </a:rPr>
                  <a:t>? </a:t>
                </a:r>
              </a:p>
            </p:txBody>
          </p:sp>
        </p:grpSp>
        <p:grpSp>
          <p:nvGrpSpPr>
            <p:cNvPr id="22545" name="Group 69"/>
            <p:cNvGrpSpPr>
              <a:grpSpLocks/>
            </p:cNvGrpSpPr>
            <p:nvPr/>
          </p:nvGrpSpPr>
          <p:grpSpPr bwMode="auto">
            <a:xfrm>
              <a:off x="336" y="1950"/>
              <a:ext cx="888" cy="1864"/>
              <a:chOff x="474" y="1950"/>
              <a:chExt cx="888" cy="1864"/>
            </a:xfrm>
          </p:grpSpPr>
          <p:sp>
            <p:nvSpPr>
              <p:cNvPr id="22546" name="Rectangle 70"/>
              <p:cNvSpPr>
                <a:spLocks noChangeArrowheads="1"/>
              </p:cNvSpPr>
              <p:nvPr/>
            </p:nvSpPr>
            <p:spPr bwMode="auto">
              <a:xfrm>
                <a:off x="474" y="3410"/>
                <a:ext cx="88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407" tIns="45420" rIns="92407" bIns="45420">
                <a:spAutoFit/>
              </a:bodyPr>
              <a:lstStyle>
                <a:lvl1pPr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charset="0"/>
                  </a:rPr>
                  <a:t>Use Case</a:t>
                </a:r>
              </a:p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charset="0"/>
                  </a:rPr>
                  <a:t>Model</a:t>
                </a:r>
              </a:p>
            </p:txBody>
          </p:sp>
          <p:grpSp>
            <p:nvGrpSpPr>
              <p:cNvPr id="22547" name="Group 71"/>
              <p:cNvGrpSpPr>
                <a:grpSpLocks/>
              </p:cNvGrpSpPr>
              <p:nvPr/>
            </p:nvGrpSpPr>
            <p:grpSpPr bwMode="auto">
              <a:xfrm>
                <a:off x="602" y="1950"/>
                <a:ext cx="727" cy="352"/>
                <a:chOff x="602" y="1950"/>
                <a:chExt cx="727" cy="352"/>
              </a:xfrm>
            </p:grpSpPr>
            <p:sp>
              <p:nvSpPr>
                <p:cNvPr id="22548" name="Rectangle 72"/>
                <p:cNvSpPr>
                  <a:spLocks noChangeArrowheads="1"/>
                </p:cNvSpPr>
                <p:nvPr/>
              </p:nvSpPr>
              <p:spPr bwMode="auto">
                <a:xfrm>
                  <a:off x="602" y="1950"/>
                  <a:ext cx="727" cy="35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22549" name="Oval 73"/>
                <p:cNvSpPr>
                  <a:spLocks noChangeArrowheads="1"/>
                </p:cNvSpPr>
                <p:nvPr/>
              </p:nvSpPr>
              <p:spPr bwMode="auto">
                <a:xfrm>
                  <a:off x="696" y="2033"/>
                  <a:ext cx="209" cy="7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22550" name="Oval 74"/>
                <p:cNvSpPr>
                  <a:spLocks noChangeArrowheads="1"/>
                </p:cNvSpPr>
                <p:nvPr/>
              </p:nvSpPr>
              <p:spPr bwMode="auto">
                <a:xfrm>
                  <a:off x="1040" y="2209"/>
                  <a:ext cx="183" cy="6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grpSp>
              <p:nvGrpSpPr>
                <p:cNvPr id="22551" name="Group 75"/>
                <p:cNvGrpSpPr>
                  <a:grpSpLocks/>
                </p:cNvGrpSpPr>
                <p:nvPr/>
              </p:nvGrpSpPr>
              <p:grpSpPr bwMode="auto">
                <a:xfrm>
                  <a:off x="1082" y="1994"/>
                  <a:ext cx="90" cy="137"/>
                  <a:chOff x="1097" y="2020"/>
                  <a:chExt cx="91" cy="139"/>
                </a:xfrm>
              </p:grpSpPr>
              <p:sp>
                <p:nvSpPr>
                  <p:cNvPr id="22561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1122" y="2020"/>
                    <a:ext cx="35" cy="37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1pPr>
                    <a:lvl2pPr marL="37931725" indent="-37474525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9pPr>
                  </a:lstStyle>
                  <a:p>
                    <a:endParaRPr lang="de-DE" altLang="en-US"/>
                  </a:p>
                </p:txBody>
              </p:sp>
              <p:sp>
                <p:nvSpPr>
                  <p:cNvPr id="22562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1097" y="2090"/>
                    <a:ext cx="9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563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1139" y="2070"/>
                    <a:ext cx="0" cy="4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564" name="Line 7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99" y="2126"/>
                    <a:ext cx="37" cy="3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565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1143" y="2124"/>
                    <a:ext cx="33" cy="3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552" name="Line 81"/>
                <p:cNvSpPr>
                  <a:spLocks noChangeShapeType="1"/>
                </p:cNvSpPr>
                <p:nvPr/>
              </p:nvSpPr>
              <p:spPr bwMode="auto">
                <a:xfrm flipH="1" flipV="1">
                  <a:off x="915" y="2072"/>
                  <a:ext cx="157" cy="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53" name="Line 82"/>
                <p:cNvSpPr>
                  <a:spLocks noChangeShapeType="1"/>
                </p:cNvSpPr>
                <p:nvPr/>
              </p:nvSpPr>
              <p:spPr bwMode="auto">
                <a:xfrm>
                  <a:off x="1128" y="2154"/>
                  <a:ext cx="7" cy="4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2554" name="Group 83"/>
                <p:cNvGrpSpPr>
                  <a:grpSpLocks/>
                </p:cNvGrpSpPr>
                <p:nvPr/>
              </p:nvGrpSpPr>
              <p:grpSpPr bwMode="auto">
                <a:xfrm>
                  <a:off x="905" y="2151"/>
                  <a:ext cx="91" cy="135"/>
                  <a:chOff x="918" y="2179"/>
                  <a:chExt cx="92" cy="137"/>
                </a:xfrm>
              </p:grpSpPr>
              <p:sp>
                <p:nvSpPr>
                  <p:cNvPr id="22556" name="Oval 84"/>
                  <p:cNvSpPr>
                    <a:spLocks noChangeArrowheads="1"/>
                  </p:cNvSpPr>
                  <p:nvPr/>
                </p:nvSpPr>
                <p:spPr bwMode="auto">
                  <a:xfrm>
                    <a:off x="943" y="2179"/>
                    <a:ext cx="35" cy="35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1pPr>
                    <a:lvl2pPr marL="37931725" indent="-37474525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9pPr>
                  </a:lstStyle>
                  <a:p>
                    <a:endParaRPr lang="de-DE" altLang="en-US"/>
                  </a:p>
                </p:txBody>
              </p:sp>
              <p:sp>
                <p:nvSpPr>
                  <p:cNvPr id="22557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918" y="2247"/>
                    <a:ext cx="9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558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227"/>
                    <a:ext cx="0" cy="4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559" name="Line 8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" y="2283"/>
                    <a:ext cx="36" cy="3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560" name="Line 88"/>
                  <p:cNvSpPr>
                    <a:spLocks noChangeShapeType="1"/>
                  </p:cNvSpPr>
                  <p:nvPr/>
                </p:nvSpPr>
                <p:spPr bwMode="auto">
                  <a:xfrm>
                    <a:off x="964" y="2281"/>
                    <a:ext cx="33" cy="3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555" name="Line 89"/>
                <p:cNvSpPr>
                  <a:spLocks noChangeShapeType="1"/>
                </p:cNvSpPr>
                <p:nvPr/>
              </p:nvSpPr>
              <p:spPr bwMode="auto">
                <a:xfrm flipH="1" flipV="1">
                  <a:off x="811" y="2128"/>
                  <a:ext cx="85" cy="12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2532" name="Group 90"/>
          <p:cNvGrpSpPr>
            <a:grpSpLocks/>
          </p:cNvGrpSpPr>
          <p:nvPr/>
        </p:nvGrpSpPr>
        <p:grpSpPr bwMode="auto">
          <a:xfrm>
            <a:off x="608013" y="1874838"/>
            <a:ext cx="8196262" cy="795337"/>
            <a:chOff x="383" y="1181"/>
            <a:chExt cx="5163" cy="501"/>
          </a:xfrm>
        </p:grpSpPr>
        <p:sp>
          <p:nvSpPr>
            <p:cNvPr id="22534" name="Rectangle 91"/>
            <p:cNvSpPr>
              <a:spLocks noChangeArrowheads="1"/>
            </p:cNvSpPr>
            <p:nvPr/>
          </p:nvSpPr>
          <p:spPr bwMode="auto">
            <a:xfrm>
              <a:off x="2436" y="1181"/>
              <a:ext cx="697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/>
                <a:t>System</a:t>
              </a:r>
            </a:p>
            <a:p>
              <a:pPr algn="ctr"/>
              <a:r>
                <a:rPr lang="en-US" altLang="en-US" b="1"/>
                <a:t>Design</a:t>
              </a:r>
            </a:p>
          </p:txBody>
        </p:sp>
        <p:sp>
          <p:nvSpPr>
            <p:cNvPr id="22535" name="Rectangle 92"/>
            <p:cNvSpPr>
              <a:spLocks noChangeArrowheads="1"/>
            </p:cNvSpPr>
            <p:nvPr/>
          </p:nvSpPr>
          <p:spPr bwMode="auto">
            <a:xfrm>
              <a:off x="3233" y="1181"/>
              <a:ext cx="698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/>
                <a:t>Detailed</a:t>
              </a:r>
            </a:p>
            <a:p>
              <a:pPr algn="ctr"/>
              <a:r>
                <a:rPr lang="en-US" altLang="en-US" b="1"/>
                <a:t>Design</a:t>
              </a:r>
            </a:p>
          </p:txBody>
        </p:sp>
        <p:sp>
          <p:nvSpPr>
            <p:cNvPr id="22536" name="Rectangle 93"/>
            <p:cNvSpPr>
              <a:spLocks noChangeArrowheads="1"/>
            </p:cNvSpPr>
            <p:nvPr/>
          </p:nvSpPr>
          <p:spPr bwMode="auto">
            <a:xfrm>
              <a:off x="4051" y="1181"/>
              <a:ext cx="698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/>
                <a:t>Implemen-</a:t>
              </a:r>
            </a:p>
            <a:p>
              <a:pPr algn="ctr"/>
              <a:r>
                <a:rPr lang="en-US" altLang="en-US" b="1"/>
                <a:t>tation</a:t>
              </a:r>
            </a:p>
          </p:txBody>
        </p:sp>
        <p:sp>
          <p:nvSpPr>
            <p:cNvPr id="22537" name="Rectangle 94"/>
            <p:cNvSpPr>
              <a:spLocks noChangeArrowheads="1"/>
            </p:cNvSpPr>
            <p:nvPr/>
          </p:nvSpPr>
          <p:spPr bwMode="auto">
            <a:xfrm>
              <a:off x="4849" y="1181"/>
              <a:ext cx="697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/>
                <a:t>Testing</a:t>
              </a:r>
            </a:p>
          </p:txBody>
        </p:sp>
        <p:sp>
          <p:nvSpPr>
            <p:cNvPr id="22538" name="Rectangle 95"/>
            <p:cNvSpPr>
              <a:spLocks noChangeArrowheads="1"/>
            </p:cNvSpPr>
            <p:nvPr/>
          </p:nvSpPr>
          <p:spPr bwMode="auto">
            <a:xfrm>
              <a:off x="383" y="1181"/>
              <a:ext cx="1002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/>
                <a:t>Requirements</a:t>
              </a:r>
            </a:p>
            <a:p>
              <a:pPr algn="ctr"/>
              <a:r>
                <a:rPr lang="en-US" altLang="en-US" b="1"/>
                <a:t>Elicitation</a:t>
              </a:r>
            </a:p>
          </p:txBody>
        </p:sp>
        <p:sp>
          <p:nvSpPr>
            <p:cNvPr id="22539" name="Rectangle 96"/>
            <p:cNvSpPr>
              <a:spLocks noChangeArrowheads="1"/>
            </p:cNvSpPr>
            <p:nvPr/>
          </p:nvSpPr>
          <p:spPr bwMode="auto">
            <a:xfrm>
              <a:off x="1448" y="1181"/>
              <a:ext cx="923" cy="5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/>
                <a:t>Analysis</a:t>
              </a:r>
            </a:p>
          </p:txBody>
        </p:sp>
      </p:grpSp>
      <p:sp>
        <p:nvSpPr>
          <p:cNvPr id="22533" name="Rectangle 97"/>
          <p:cNvSpPr>
            <a:spLocks noChangeArrowheads="1"/>
          </p:cNvSpPr>
          <p:nvPr/>
        </p:nvSpPr>
        <p:spPr bwMode="auto">
          <a:xfrm>
            <a:off x="5372100" y="203200"/>
            <a:ext cx="37338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07" tIns="45420" rIns="92407" bIns="45420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3000" b="1">
                <a:solidFill>
                  <a:schemeClr val="tx2"/>
                </a:solidFill>
                <a:latin typeface="Century Gothic" charset="0"/>
              </a:rPr>
              <a:t>...and their models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What is the best Software Lifecycle?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308975" cy="48006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Answering this  question is the topics of the lecture on software lifecycle modeling</a:t>
            </a:r>
          </a:p>
          <a:p>
            <a:r>
              <a:rPr lang="en-US" altLang="en-US">
                <a:ea typeface="ＭＳ Ｐゴシック" charset="-128"/>
              </a:rPr>
              <a:t>Typical Lifecycle questions:</a:t>
            </a:r>
          </a:p>
          <a:p>
            <a:pPr lvl="1"/>
            <a:r>
              <a:rPr lang="en-US" altLang="en-US"/>
              <a:t>Which activities should I select when I develop software?</a:t>
            </a:r>
          </a:p>
          <a:p>
            <a:pPr lvl="1"/>
            <a:r>
              <a:rPr lang="en-US" altLang="en-US"/>
              <a:t>What are the dependencies between activities? </a:t>
            </a:r>
          </a:p>
          <a:p>
            <a:pPr lvl="1"/>
            <a:r>
              <a:rPr lang="en-US" altLang="en-US"/>
              <a:t>How should I schedule the activities?</a:t>
            </a:r>
          </a:p>
          <a:p>
            <a:r>
              <a:rPr lang="en-US" altLang="en-US">
                <a:ea typeface="ＭＳ Ｐゴシック" charset="-128"/>
              </a:rPr>
              <a:t>For now we assume we have a set of predefined activities:</a:t>
            </a:r>
          </a:p>
          <a:p>
            <a:pPr lvl="1"/>
            <a:r>
              <a:rPr lang="en-US" altLang="en-US"/>
              <a:t>Requirements Elicitation, Analysis, System Design, Detailed Design, Implementation, Testing </a:t>
            </a:r>
          </a:p>
          <a:p>
            <a:pPr lvl="1"/>
            <a:r>
              <a:rPr lang="en-US" altLang="en-US"/>
              <a:t>Today we focus on the activity Requirements Elicitation.</a:t>
            </a:r>
          </a:p>
          <a:p>
            <a:pPr lvl="1"/>
            <a:endParaRPr lang="en-US" altLang="en-US"/>
          </a:p>
          <a:p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407" tIns="45420" rIns="92407" bIns="45420"/>
          <a:lstStyle/>
          <a:p>
            <a:r>
              <a:rPr lang="en-US" altLang="en-US">
                <a:ea typeface="ＭＳ Ｐゴシック" charset="-128"/>
              </a:rPr>
              <a:t>Software Lifecycle Activities</a:t>
            </a:r>
          </a:p>
        </p:txBody>
      </p:sp>
      <p:sp>
        <p:nvSpPr>
          <p:cNvPr id="26626" name="Rectangle 3"/>
          <p:cNvSpPr>
            <a:spLocks noChangeArrowheads="1"/>
          </p:cNvSpPr>
          <p:nvPr/>
        </p:nvSpPr>
        <p:spPr bwMode="auto">
          <a:xfrm>
            <a:off x="1711325" y="1698625"/>
            <a:ext cx="6618288" cy="386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endParaRPr lang="de-DE" altLang="en-US"/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557213" y="1633538"/>
            <a:ext cx="8293100" cy="4597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endParaRPr lang="de-DE" altLang="en-US"/>
          </a:p>
        </p:txBody>
      </p:sp>
      <p:sp>
        <p:nvSpPr>
          <p:cNvPr id="26628" name="Line 5"/>
          <p:cNvSpPr>
            <a:spLocks noChangeShapeType="1"/>
          </p:cNvSpPr>
          <p:nvPr/>
        </p:nvSpPr>
        <p:spPr bwMode="auto">
          <a:xfrm>
            <a:off x="5078413" y="1697038"/>
            <a:ext cx="0" cy="449103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Line 6"/>
          <p:cNvSpPr>
            <a:spLocks noChangeShapeType="1"/>
          </p:cNvSpPr>
          <p:nvPr/>
        </p:nvSpPr>
        <p:spPr bwMode="auto">
          <a:xfrm>
            <a:off x="7634288" y="1674813"/>
            <a:ext cx="0" cy="4500562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802063" y="1685925"/>
            <a:ext cx="0" cy="448151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Rectangle 8"/>
          <p:cNvSpPr>
            <a:spLocks noChangeArrowheads="1"/>
          </p:cNvSpPr>
          <p:nvPr/>
        </p:nvSpPr>
        <p:spPr bwMode="auto">
          <a:xfrm>
            <a:off x="2873375" y="4506913"/>
            <a:ext cx="620713" cy="631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endParaRPr lang="de-DE" altLang="en-US"/>
          </a:p>
        </p:txBody>
      </p:sp>
      <p:sp>
        <p:nvSpPr>
          <p:cNvPr id="26632" name="Rectangle 9" descr="Light horizontal"/>
          <p:cNvSpPr>
            <a:spLocks noChangeArrowheads="1"/>
          </p:cNvSpPr>
          <p:nvPr/>
        </p:nvSpPr>
        <p:spPr bwMode="auto">
          <a:xfrm>
            <a:off x="3127375" y="4572000"/>
            <a:ext cx="138113" cy="141288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endParaRPr lang="de-DE" altLang="en-US"/>
          </a:p>
        </p:txBody>
      </p:sp>
      <p:sp>
        <p:nvSpPr>
          <p:cNvPr id="26633" name="Rectangle 10" descr="Light horizontal"/>
          <p:cNvSpPr>
            <a:spLocks noChangeArrowheads="1"/>
          </p:cNvSpPr>
          <p:nvPr/>
        </p:nvSpPr>
        <p:spPr bwMode="auto">
          <a:xfrm>
            <a:off x="3260725" y="4903788"/>
            <a:ext cx="138113" cy="144462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endParaRPr lang="de-DE" altLang="en-US"/>
          </a:p>
        </p:txBody>
      </p:sp>
      <p:sp>
        <p:nvSpPr>
          <p:cNvPr id="26634" name="Rectangle 11" descr="Light horizontal"/>
          <p:cNvSpPr>
            <a:spLocks noChangeArrowheads="1"/>
          </p:cNvSpPr>
          <p:nvPr/>
        </p:nvSpPr>
        <p:spPr bwMode="auto">
          <a:xfrm>
            <a:off x="2968625" y="4900613"/>
            <a:ext cx="123825" cy="146050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endParaRPr lang="de-DE" altLang="en-US"/>
          </a:p>
        </p:txBody>
      </p:sp>
      <p:sp>
        <p:nvSpPr>
          <p:cNvPr id="26635" name="Rectangle 12"/>
          <p:cNvSpPr>
            <a:spLocks noChangeArrowheads="1"/>
          </p:cNvSpPr>
          <p:nvPr/>
        </p:nvSpPr>
        <p:spPr bwMode="auto">
          <a:xfrm>
            <a:off x="2473325" y="5349875"/>
            <a:ext cx="13414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07" tIns="45420" rIns="92407" bIns="454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 defTabSz="9112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600" b="1">
                <a:solidFill>
                  <a:srgbClr val="0006A3"/>
                </a:solidFill>
                <a:latin typeface="Book Antiqua" charset="0"/>
              </a:rPr>
              <a:t>Application</a:t>
            </a:r>
          </a:p>
          <a:p>
            <a:pPr algn="ctr"/>
            <a:r>
              <a:rPr lang="en-US" altLang="en-US" sz="1600" b="1">
                <a:solidFill>
                  <a:srgbClr val="0006A3"/>
                </a:solidFill>
                <a:latin typeface="Book Antiqua" charset="0"/>
              </a:rPr>
              <a:t>Domain </a:t>
            </a:r>
          </a:p>
          <a:p>
            <a:pPr algn="ctr"/>
            <a:r>
              <a:rPr lang="en-US" altLang="en-US" sz="1600" b="1">
                <a:solidFill>
                  <a:srgbClr val="0006A3"/>
                </a:solidFill>
                <a:latin typeface="Book Antiqua" charset="0"/>
              </a:rPr>
              <a:t>Objects</a:t>
            </a:r>
          </a:p>
        </p:txBody>
      </p:sp>
      <p:sp>
        <p:nvSpPr>
          <p:cNvPr id="26636" name="Line 13"/>
          <p:cNvSpPr>
            <a:spLocks noChangeShapeType="1"/>
          </p:cNvSpPr>
          <p:nvPr/>
        </p:nvSpPr>
        <p:spPr bwMode="auto">
          <a:xfrm>
            <a:off x="3116263" y="3678238"/>
            <a:ext cx="0" cy="795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Rectangle 14"/>
          <p:cNvSpPr>
            <a:spLocks noChangeArrowheads="1"/>
          </p:cNvSpPr>
          <p:nvPr/>
        </p:nvSpPr>
        <p:spPr bwMode="auto">
          <a:xfrm>
            <a:off x="3487738" y="5529263"/>
            <a:ext cx="1811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07" tIns="45420" rIns="92407" bIns="454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 defTabSz="9112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600" b="1">
                <a:solidFill>
                  <a:srgbClr val="0006A3"/>
                </a:solidFill>
                <a:latin typeface="Book Antiqua" charset="0"/>
              </a:rPr>
              <a:t>Subsystems</a:t>
            </a:r>
            <a:r>
              <a:rPr lang="en-US" altLang="en-US" sz="1600" b="1">
                <a:solidFill>
                  <a:schemeClr val="hlink"/>
                </a:solidFill>
                <a:latin typeface="Book Antiqua" charset="0"/>
              </a:rPr>
              <a:t> </a:t>
            </a:r>
          </a:p>
        </p:txBody>
      </p:sp>
      <p:sp>
        <p:nvSpPr>
          <p:cNvPr id="26638" name="Rectangle 15"/>
          <p:cNvSpPr>
            <a:spLocks noChangeArrowheads="1"/>
          </p:cNvSpPr>
          <p:nvPr/>
        </p:nvSpPr>
        <p:spPr bwMode="auto">
          <a:xfrm>
            <a:off x="4214813" y="4541838"/>
            <a:ext cx="620712" cy="631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endParaRPr lang="de-DE" altLang="en-US"/>
          </a:p>
        </p:txBody>
      </p:sp>
      <p:sp>
        <p:nvSpPr>
          <p:cNvPr id="26639" name="Line 16"/>
          <p:cNvSpPr>
            <a:spLocks noChangeShapeType="1"/>
          </p:cNvSpPr>
          <p:nvPr/>
        </p:nvSpPr>
        <p:spPr bwMode="auto">
          <a:xfrm>
            <a:off x="4343400" y="4757738"/>
            <a:ext cx="34925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Line 17"/>
          <p:cNvSpPr>
            <a:spLocks noChangeShapeType="1"/>
          </p:cNvSpPr>
          <p:nvPr/>
        </p:nvSpPr>
        <p:spPr bwMode="auto">
          <a:xfrm>
            <a:off x="4460875" y="5016500"/>
            <a:ext cx="174625" cy="23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Line 18"/>
          <p:cNvSpPr>
            <a:spLocks noChangeShapeType="1"/>
          </p:cNvSpPr>
          <p:nvPr/>
        </p:nvSpPr>
        <p:spPr bwMode="auto">
          <a:xfrm flipH="1" flipV="1">
            <a:off x="4675188" y="4833938"/>
            <a:ext cx="14287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AutoShape 19"/>
          <p:cNvSpPr>
            <a:spLocks noChangeArrowheads="1"/>
          </p:cNvSpPr>
          <p:nvPr/>
        </p:nvSpPr>
        <p:spPr bwMode="auto">
          <a:xfrm>
            <a:off x="4289425" y="4619625"/>
            <a:ext cx="198438" cy="130175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endParaRPr lang="de-DE" altLang="en-US"/>
          </a:p>
        </p:txBody>
      </p:sp>
      <p:sp>
        <p:nvSpPr>
          <p:cNvPr id="26643" name="AutoShape 20"/>
          <p:cNvSpPr>
            <a:spLocks noChangeArrowheads="1"/>
          </p:cNvSpPr>
          <p:nvPr/>
        </p:nvSpPr>
        <p:spPr bwMode="auto">
          <a:xfrm>
            <a:off x="4594225" y="4714875"/>
            <a:ext cx="193675" cy="123825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endParaRPr lang="de-DE" altLang="en-US"/>
          </a:p>
        </p:txBody>
      </p:sp>
      <p:sp>
        <p:nvSpPr>
          <p:cNvPr id="26644" name="AutoShape 21"/>
          <p:cNvSpPr>
            <a:spLocks noChangeArrowheads="1"/>
          </p:cNvSpPr>
          <p:nvPr/>
        </p:nvSpPr>
        <p:spPr bwMode="auto">
          <a:xfrm>
            <a:off x="4276725" y="4953000"/>
            <a:ext cx="176213" cy="122238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endParaRPr lang="de-DE" altLang="en-US"/>
          </a:p>
        </p:txBody>
      </p:sp>
      <p:sp>
        <p:nvSpPr>
          <p:cNvPr id="26645" name="AutoShape 22"/>
          <p:cNvSpPr>
            <a:spLocks noChangeArrowheads="1"/>
          </p:cNvSpPr>
          <p:nvPr/>
        </p:nvSpPr>
        <p:spPr bwMode="auto">
          <a:xfrm>
            <a:off x="4619625" y="5000625"/>
            <a:ext cx="179388" cy="130175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endParaRPr lang="de-DE" altLang="en-US"/>
          </a:p>
        </p:txBody>
      </p:sp>
      <p:sp>
        <p:nvSpPr>
          <p:cNvPr id="26646" name="Rectangle 23"/>
          <p:cNvSpPr>
            <a:spLocks noChangeArrowheads="1"/>
          </p:cNvSpPr>
          <p:nvPr/>
        </p:nvSpPr>
        <p:spPr bwMode="auto">
          <a:xfrm>
            <a:off x="5549900" y="4530725"/>
            <a:ext cx="622300" cy="631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endParaRPr lang="de-DE" altLang="en-US"/>
          </a:p>
        </p:txBody>
      </p:sp>
      <p:sp>
        <p:nvSpPr>
          <p:cNvPr id="26647" name="Line 24"/>
          <p:cNvSpPr>
            <a:spLocks noChangeShapeType="1"/>
          </p:cNvSpPr>
          <p:nvPr/>
        </p:nvSpPr>
        <p:spPr bwMode="auto">
          <a:xfrm>
            <a:off x="5703888" y="4721225"/>
            <a:ext cx="155575" cy="312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8" name="Line 25"/>
          <p:cNvSpPr>
            <a:spLocks noChangeShapeType="1"/>
          </p:cNvSpPr>
          <p:nvPr/>
        </p:nvSpPr>
        <p:spPr bwMode="auto">
          <a:xfrm flipV="1">
            <a:off x="5843588" y="4845050"/>
            <a:ext cx="187325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9" name="Rectangle 26" descr="Light horizontal"/>
          <p:cNvSpPr>
            <a:spLocks noChangeArrowheads="1"/>
          </p:cNvSpPr>
          <p:nvPr/>
        </p:nvSpPr>
        <p:spPr bwMode="auto">
          <a:xfrm>
            <a:off x="5645150" y="4637088"/>
            <a:ext cx="117475" cy="119062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endParaRPr lang="de-DE" altLang="en-US"/>
          </a:p>
        </p:txBody>
      </p:sp>
      <p:sp>
        <p:nvSpPr>
          <p:cNvPr id="26650" name="Rectangle 27" descr="Light horizontal"/>
          <p:cNvSpPr>
            <a:spLocks noChangeArrowheads="1"/>
          </p:cNvSpPr>
          <p:nvPr/>
        </p:nvSpPr>
        <p:spPr bwMode="auto">
          <a:xfrm>
            <a:off x="5808663" y="5018088"/>
            <a:ext cx="115887" cy="119062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endParaRPr lang="de-DE" altLang="en-US"/>
          </a:p>
        </p:txBody>
      </p:sp>
      <p:sp>
        <p:nvSpPr>
          <p:cNvPr id="26651" name="Rectangle 28" descr="Light horizontal"/>
          <p:cNvSpPr>
            <a:spLocks noChangeArrowheads="1"/>
          </p:cNvSpPr>
          <p:nvPr/>
        </p:nvSpPr>
        <p:spPr bwMode="auto">
          <a:xfrm>
            <a:off x="5961063" y="4732338"/>
            <a:ext cx="117475" cy="117475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endParaRPr lang="de-DE" altLang="en-US"/>
          </a:p>
        </p:txBody>
      </p:sp>
      <p:grpSp>
        <p:nvGrpSpPr>
          <p:cNvPr id="26652" name="Group 31"/>
          <p:cNvGrpSpPr>
            <a:grpSpLocks/>
          </p:cNvGrpSpPr>
          <p:nvPr/>
        </p:nvGrpSpPr>
        <p:grpSpPr bwMode="auto">
          <a:xfrm>
            <a:off x="6557963" y="4530725"/>
            <a:ext cx="692150" cy="658813"/>
            <a:chOff x="4188" y="2891"/>
            <a:chExt cx="442" cy="420"/>
          </a:xfrm>
        </p:grpSpPr>
        <p:sp>
          <p:nvSpPr>
            <p:cNvPr id="26715" name="Rectangle 29"/>
            <p:cNvSpPr>
              <a:spLocks noChangeArrowheads="1"/>
            </p:cNvSpPr>
            <p:nvPr/>
          </p:nvSpPr>
          <p:spPr bwMode="auto">
            <a:xfrm>
              <a:off x="4203" y="2891"/>
              <a:ext cx="395" cy="40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407" tIns="45420" rIns="92407" bIns="4542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endParaRPr lang="de-DE" altLang="en-US"/>
            </a:p>
          </p:txBody>
        </p:sp>
        <p:sp>
          <p:nvSpPr>
            <p:cNvPr id="26716" name="Rectangle 30"/>
            <p:cNvSpPr>
              <a:spLocks noChangeArrowheads="1"/>
            </p:cNvSpPr>
            <p:nvPr/>
          </p:nvSpPr>
          <p:spPr bwMode="auto">
            <a:xfrm>
              <a:off x="4188" y="2903"/>
              <a:ext cx="442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407" tIns="45420" rIns="92407" bIns="4542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defTabSz="911225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25146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29718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34290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38862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r>
                <a:rPr lang="en-US" altLang="en-US" sz="1200" b="1">
                  <a:latin typeface="Helvetica" charset="0"/>
                </a:rPr>
                <a:t>class...</a:t>
              </a:r>
            </a:p>
            <a:p>
              <a:r>
                <a:rPr lang="en-US" altLang="en-US" sz="1200" b="1">
                  <a:latin typeface="Helvetica" charset="0"/>
                </a:rPr>
                <a:t>class...</a:t>
              </a:r>
            </a:p>
            <a:p>
              <a:r>
                <a:rPr lang="en-US" altLang="en-US" sz="1200" b="1">
                  <a:latin typeface="Helvetica" charset="0"/>
                </a:rPr>
                <a:t>class...</a:t>
              </a:r>
            </a:p>
          </p:txBody>
        </p:sp>
      </p:grpSp>
      <p:sp>
        <p:nvSpPr>
          <p:cNvPr id="26653" name="Rectangle 32"/>
          <p:cNvSpPr>
            <a:spLocks noChangeArrowheads="1"/>
          </p:cNvSpPr>
          <p:nvPr/>
        </p:nvSpPr>
        <p:spPr bwMode="auto">
          <a:xfrm>
            <a:off x="5027613" y="5380038"/>
            <a:ext cx="140493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07" tIns="45420" rIns="92407" bIns="454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 defTabSz="9112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600" b="1">
                <a:solidFill>
                  <a:srgbClr val="0006A3"/>
                </a:solidFill>
                <a:latin typeface="Book Antiqua" charset="0"/>
              </a:rPr>
              <a:t>Solution Domain </a:t>
            </a:r>
          </a:p>
          <a:p>
            <a:pPr algn="ctr"/>
            <a:r>
              <a:rPr lang="en-US" altLang="en-US" sz="1600" b="1">
                <a:solidFill>
                  <a:srgbClr val="0006A3"/>
                </a:solidFill>
                <a:latin typeface="Book Antiqua" charset="0"/>
              </a:rPr>
              <a:t>Objects</a:t>
            </a:r>
          </a:p>
        </p:txBody>
      </p:sp>
      <p:sp>
        <p:nvSpPr>
          <p:cNvPr id="26654" name="Rectangle 33"/>
          <p:cNvSpPr>
            <a:spLocks noChangeArrowheads="1"/>
          </p:cNvSpPr>
          <p:nvPr/>
        </p:nvSpPr>
        <p:spPr bwMode="auto">
          <a:xfrm>
            <a:off x="6570663" y="5519738"/>
            <a:ext cx="8159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407" tIns="45420" rIns="92407" bIns="454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 defTabSz="9112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600" b="1">
                <a:solidFill>
                  <a:srgbClr val="0006A3"/>
                </a:solidFill>
                <a:latin typeface="Book Antiqua" charset="0"/>
              </a:rPr>
              <a:t>Source</a:t>
            </a:r>
          </a:p>
          <a:p>
            <a:pPr algn="ctr"/>
            <a:r>
              <a:rPr lang="en-US" altLang="en-US" sz="1600" b="1">
                <a:solidFill>
                  <a:srgbClr val="0006A3"/>
                </a:solidFill>
                <a:latin typeface="Book Antiqua" charset="0"/>
              </a:rPr>
              <a:t>Code</a:t>
            </a:r>
            <a:endParaRPr lang="en-US" altLang="en-US" sz="1600" b="1">
              <a:solidFill>
                <a:schemeClr val="hlink"/>
              </a:solidFill>
              <a:latin typeface="Book Antiqua" charset="0"/>
            </a:endParaRPr>
          </a:p>
        </p:txBody>
      </p:sp>
      <p:sp>
        <p:nvSpPr>
          <p:cNvPr id="26655" name="Rectangle 34"/>
          <p:cNvSpPr>
            <a:spLocks noChangeArrowheads="1"/>
          </p:cNvSpPr>
          <p:nvPr/>
        </p:nvSpPr>
        <p:spPr bwMode="auto">
          <a:xfrm>
            <a:off x="7604125" y="5597525"/>
            <a:ext cx="1298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407" tIns="45420" rIns="92407" bIns="454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 defTabSz="9112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600" b="1">
                <a:solidFill>
                  <a:srgbClr val="0006A3"/>
                </a:solidFill>
                <a:latin typeface="Book Antiqua" charset="0"/>
              </a:rPr>
              <a:t>Test </a:t>
            </a:r>
          </a:p>
          <a:p>
            <a:pPr algn="ctr"/>
            <a:r>
              <a:rPr lang="en-US" altLang="en-US" sz="1600" b="1">
                <a:solidFill>
                  <a:srgbClr val="0006A3"/>
                </a:solidFill>
                <a:latin typeface="Book Antiqua" charset="0"/>
              </a:rPr>
              <a:t>Case Model</a:t>
            </a:r>
          </a:p>
        </p:txBody>
      </p:sp>
      <p:sp>
        <p:nvSpPr>
          <p:cNvPr id="26656" name="Rectangle 35"/>
          <p:cNvSpPr>
            <a:spLocks noChangeArrowheads="1"/>
          </p:cNvSpPr>
          <p:nvPr/>
        </p:nvSpPr>
        <p:spPr bwMode="auto">
          <a:xfrm>
            <a:off x="7705725" y="4519613"/>
            <a:ext cx="1033463" cy="1000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endParaRPr lang="de-DE" altLang="en-US"/>
          </a:p>
        </p:txBody>
      </p:sp>
      <p:sp>
        <p:nvSpPr>
          <p:cNvPr id="26657" name="AutoShape 36"/>
          <p:cNvSpPr>
            <a:spLocks noChangeArrowheads="1"/>
          </p:cNvSpPr>
          <p:nvPr/>
        </p:nvSpPr>
        <p:spPr bwMode="auto">
          <a:xfrm>
            <a:off x="7905750" y="5010150"/>
            <a:ext cx="209550" cy="120650"/>
          </a:xfrm>
          <a:prstGeom prst="roundRect">
            <a:avLst>
              <a:gd name="adj" fmla="val 1249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endParaRPr lang="de-DE" altLang="en-US"/>
          </a:p>
        </p:txBody>
      </p:sp>
      <p:sp>
        <p:nvSpPr>
          <p:cNvPr id="26658" name="Oval 37" descr="50%"/>
          <p:cNvSpPr>
            <a:spLocks noChangeArrowheads="1"/>
          </p:cNvSpPr>
          <p:nvPr/>
        </p:nvSpPr>
        <p:spPr bwMode="auto">
          <a:xfrm>
            <a:off x="7910513" y="4591050"/>
            <a:ext cx="219075" cy="100013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endParaRPr lang="de-DE" altLang="en-US"/>
          </a:p>
        </p:txBody>
      </p:sp>
      <p:sp>
        <p:nvSpPr>
          <p:cNvPr id="26659" name="Rectangle 38"/>
          <p:cNvSpPr>
            <a:spLocks noChangeArrowheads="1"/>
          </p:cNvSpPr>
          <p:nvPr/>
        </p:nvSpPr>
        <p:spPr bwMode="auto">
          <a:xfrm>
            <a:off x="8285163" y="4899025"/>
            <a:ext cx="361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07" tIns="45420" rIns="92407" bIns="454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 defTabSz="9112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r>
              <a:rPr lang="en-US" altLang="en-US" sz="1600" b="1">
                <a:latin typeface="Book Antiqua" charset="0"/>
              </a:rPr>
              <a:t>? </a:t>
            </a:r>
          </a:p>
        </p:txBody>
      </p:sp>
      <p:sp>
        <p:nvSpPr>
          <p:cNvPr id="26660" name="Freeform 39"/>
          <p:cNvSpPr>
            <a:spLocks/>
          </p:cNvSpPr>
          <p:nvPr/>
        </p:nvSpPr>
        <p:spPr bwMode="auto">
          <a:xfrm>
            <a:off x="8299450" y="4773613"/>
            <a:ext cx="168275" cy="122237"/>
          </a:xfrm>
          <a:custGeom>
            <a:avLst/>
            <a:gdLst>
              <a:gd name="T0" fmla="*/ 0 w 107"/>
              <a:gd name="T1" fmla="*/ 2147483646 h 78"/>
              <a:gd name="T2" fmla="*/ 2147483646 w 107"/>
              <a:gd name="T3" fmla="*/ 2147483646 h 78"/>
              <a:gd name="T4" fmla="*/ 2147483646 w 107"/>
              <a:gd name="T5" fmla="*/ 0 h 78"/>
              <a:gd name="T6" fmla="*/ 0 60000 65536"/>
              <a:gd name="T7" fmla="*/ 0 60000 65536"/>
              <a:gd name="T8" fmla="*/ 0 60000 65536"/>
              <a:gd name="T9" fmla="*/ 0 w 107"/>
              <a:gd name="T10" fmla="*/ 0 h 78"/>
              <a:gd name="T11" fmla="*/ 107 w 107"/>
              <a:gd name="T12" fmla="*/ 78 h 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7" h="78">
                <a:moveTo>
                  <a:pt x="0" y="15"/>
                </a:moveTo>
                <a:lnTo>
                  <a:pt x="15" y="77"/>
                </a:lnTo>
                <a:lnTo>
                  <a:pt x="10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1" name="Freeform 40"/>
          <p:cNvSpPr>
            <a:spLocks/>
          </p:cNvSpPr>
          <p:nvPr/>
        </p:nvSpPr>
        <p:spPr bwMode="auto">
          <a:xfrm>
            <a:off x="8299450" y="4595813"/>
            <a:ext cx="166688" cy="120650"/>
          </a:xfrm>
          <a:custGeom>
            <a:avLst/>
            <a:gdLst>
              <a:gd name="T0" fmla="*/ 0 w 106"/>
              <a:gd name="T1" fmla="*/ 2147483646 h 77"/>
              <a:gd name="T2" fmla="*/ 2147483646 w 106"/>
              <a:gd name="T3" fmla="*/ 2147483646 h 77"/>
              <a:gd name="T4" fmla="*/ 2147483646 w 106"/>
              <a:gd name="T5" fmla="*/ 0 h 77"/>
              <a:gd name="T6" fmla="*/ 0 60000 65536"/>
              <a:gd name="T7" fmla="*/ 0 60000 65536"/>
              <a:gd name="T8" fmla="*/ 0 60000 65536"/>
              <a:gd name="T9" fmla="*/ 0 w 106"/>
              <a:gd name="T10" fmla="*/ 0 h 77"/>
              <a:gd name="T11" fmla="*/ 106 w 106"/>
              <a:gd name="T12" fmla="*/ 77 h 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77">
                <a:moveTo>
                  <a:pt x="0" y="15"/>
                </a:moveTo>
                <a:lnTo>
                  <a:pt x="15" y="76"/>
                </a:lnTo>
                <a:lnTo>
                  <a:pt x="105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2" name="Line 41"/>
          <p:cNvSpPr>
            <a:spLocks noChangeShapeType="1"/>
          </p:cNvSpPr>
          <p:nvPr/>
        </p:nvSpPr>
        <p:spPr bwMode="auto">
          <a:xfrm flipV="1">
            <a:off x="3536950" y="4824413"/>
            <a:ext cx="631825" cy="4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3" name="Line 42"/>
          <p:cNvSpPr>
            <a:spLocks noChangeShapeType="1"/>
          </p:cNvSpPr>
          <p:nvPr/>
        </p:nvSpPr>
        <p:spPr bwMode="auto">
          <a:xfrm>
            <a:off x="4911725" y="4867275"/>
            <a:ext cx="5397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4" name="Line 43"/>
          <p:cNvSpPr>
            <a:spLocks noChangeShapeType="1"/>
          </p:cNvSpPr>
          <p:nvPr/>
        </p:nvSpPr>
        <p:spPr bwMode="auto">
          <a:xfrm>
            <a:off x="2128838" y="3557588"/>
            <a:ext cx="23129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5" name="Line 44"/>
          <p:cNvSpPr>
            <a:spLocks noChangeShapeType="1"/>
          </p:cNvSpPr>
          <p:nvPr/>
        </p:nvSpPr>
        <p:spPr bwMode="auto">
          <a:xfrm>
            <a:off x="2116138" y="3414713"/>
            <a:ext cx="37147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6" name="Line 45"/>
          <p:cNvSpPr>
            <a:spLocks noChangeShapeType="1"/>
          </p:cNvSpPr>
          <p:nvPr/>
        </p:nvSpPr>
        <p:spPr bwMode="auto">
          <a:xfrm>
            <a:off x="2116138" y="3282950"/>
            <a:ext cx="4768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7" name="Line 46"/>
          <p:cNvSpPr>
            <a:spLocks noChangeShapeType="1"/>
          </p:cNvSpPr>
          <p:nvPr/>
        </p:nvSpPr>
        <p:spPr bwMode="auto">
          <a:xfrm>
            <a:off x="2105025" y="3152775"/>
            <a:ext cx="60880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8" name="Line 47"/>
          <p:cNvSpPr>
            <a:spLocks noChangeShapeType="1"/>
          </p:cNvSpPr>
          <p:nvPr/>
        </p:nvSpPr>
        <p:spPr bwMode="auto">
          <a:xfrm>
            <a:off x="4454525" y="3570288"/>
            <a:ext cx="0" cy="88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9" name="Line 48"/>
          <p:cNvSpPr>
            <a:spLocks noChangeShapeType="1"/>
          </p:cNvSpPr>
          <p:nvPr/>
        </p:nvSpPr>
        <p:spPr bwMode="auto">
          <a:xfrm>
            <a:off x="5837238" y="3416300"/>
            <a:ext cx="0" cy="10366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0" name="Line 49"/>
          <p:cNvSpPr>
            <a:spLocks noChangeShapeType="1"/>
          </p:cNvSpPr>
          <p:nvPr/>
        </p:nvSpPr>
        <p:spPr bwMode="auto">
          <a:xfrm>
            <a:off x="6889750" y="3295650"/>
            <a:ext cx="0" cy="1204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1" name="Line 50"/>
          <p:cNvSpPr>
            <a:spLocks noChangeShapeType="1"/>
          </p:cNvSpPr>
          <p:nvPr/>
        </p:nvSpPr>
        <p:spPr bwMode="auto">
          <a:xfrm>
            <a:off x="8210550" y="3141663"/>
            <a:ext cx="0" cy="13350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2" name="Rectangle 51"/>
          <p:cNvSpPr>
            <a:spLocks noChangeArrowheads="1"/>
          </p:cNvSpPr>
          <p:nvPr/>
        </p:nvSpPr>
        <p:spPr bwMode="auto">
          <a:xfrm>
            <a:off x="2289175" y="3727450"/>
            <a:ext cx="1562100" cy="5175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07" tIns="45420" rIns="92407" bIns="454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 defTabSz="9112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400">
                <a:latin typeface="ITCCheltenham BookCond" charset="0"/>
              </a:rPr>
              <a:t>Expressed in Terms Of</a:t>
            </a:r>
          </a:p>
        </p:txBody>
      </p:sp>
      <p:sp>
        <p:nvSpPr>
          <p:cNvPr id="26673" name="Rectangle 52"/>
          <p:cNvSpPr>
            <a:spLocks noChangeArrowheads="1"/>
          </p:cNvSpPr>
          <p:nvPr/>
        </p:nvSpPr>
        <p:spPr bwMode="auto">
          <a:xfrm>
            <a:off x="3751263" y="3784600"/>
            <a:ext cx="1328737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07" tIns="45420" rIns="92407" bIns="454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 defTabSz="9112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400">
                <a:latin typeface="ITCCheltenham BookCond" charset="0"/>
              </a:rPr>
              <a:t>Structured By</a:t>
            </a:r>
          </a:p>
        </p:txBody>
      </p:sp>
      <p:sp>
        <p:nvSpPr>
          <p:cNvPr id="26674" name="Rectangle 53"/>
          <p:cNvSpPr>
            <a:spLocks noChangeArrowheads="1"/>
          </p:cNvSpPr>
          <p:nvPr/>
        </p:nvSpPr>
        <p:spPr bwMode="auto">
          <a:xfrm>
            <a:off x="6264275" y="3425825"/>
            <a:ext cx="1320800" cy="5175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07" tIns="45420" rIns="92407" bIns="454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 defTabSz="9112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400">
                <a:latin typeface="ITCCheltenham BookCond" charset="0"/>
              </a:rPr>
              <a:t>Implemented</a:t>
            </a:r>
          </a:p>
          <a:p>
            <a:pPr algn="ctr"/>
            <a:r>
              <a:rPr lang="en-US" altLang="en-US" sz="1400">
                <a:latin typeface="ITCCheltenham BookCond" charset="0"/>
              </a:rPr>
              <a:t> By</a:t>
            </a:r>
          </a:p>
        </p:txBody>
      </p:sp>
      <p:sp>
        <p:nvSpPr>
          <p:cNvPr id="26675" name="Rectangle 54"/>
          <p:cNvSpPr>
            <a:spLocks noChangeArrowheads="1"/>
          </p:cNvSpPr>
          <p:nvPr/>
        </p:nvSpPr>
        <p:spPr bwMode="auto">
          <a:xfrm>
            <a:off x="5121275" y="3846513"/>
            <a:ext cx="155575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07" tIns="45420" rIns="92407" bIns="454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 defTabSz="9112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ITCCheltenham BookCond" charset="0"/>
              </a:rPr>
              <a:t>Realized By</a:t>
            </a:r>
          </a:p>
        </p:txBody>
      </p:sp>
      <p:sp>
        <p:nvSpPr>
          <p:cNvPr id="26676" name="Rectangle 55"/>
          <p:cNvSpPr>
            <a:spLocks noChangeArrowheads="1"/>
          </p:cNvSpPr>
          <p:nvPr/>
        </p:nvSpPr>
        <p:spPr bwMode="auto">
          <a:xfrm>
            <a:off x="7762875" y="3917950"/>
            <a:ext cx="836613" cy="5175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407" tIns="45420" rIns="92407" bIns="454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 defTabSz="9112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400">
                <a:latin typeface="ITCCheltenham BookCond" charset="0"/>
              </a:rPr>
              <a:t>Verified </a:t>
            </a:r>
          </a:p>
          <a:p>
            <a:pPr algn="ctr"/>
            <a:r>
              <a:rPr lang="en-US" altLang="en-US" sz="1400">
                <a:latin typeface="ITCCheltenham BookCond" charset="0"/>
              </a:rPr>
              <a:t>By</a:t>
            </a:r>
          </a:p>
        </p:txBody>
      </p:sp>
      <p:sp>
        <p:nvSpPr>
          <p:cNvPr id="26677" name="Rectangle 56"/>
          <p:cNvSpPr>
            <a:spLocks noChangeArrowheads="1"/>
          </p:cNvSpPr>
          <p:nvPr/>
        </p:nvSpPr>
        <p:spPr bwMode="auto">
          <a:xfrm>
            <a:off x="3867150" y="1874838"/>
            <a:ext cx="1106488" cy="793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9274" tIns="43854" rIns="89274" bIns="43854" anchor="ctr"/>
          <a:lstStyle>
            <a:lvl1pPr defTabSz="9017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 defTabSz="9017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 defTabSz="9017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 defTabSz="9017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 defTabSz="9017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System</a:t>
            </a:r>
          </a:p>
          <a:p>
            <a:pPr algn="ctr"/>
            <a:r>
              <a:rPr lang="en-US" altLang="en-US" b="1"/>
              <a:t>Design</a:t>
            </a:r>
          </a:p>
        </p:txBody>
      </p:sp>
      <p:sp>
        <p:nvSpPr>
          <p:cNvPr id="26678" name="Rectangle 57"/>
          <p:cNvSpPr>
            <a:spLocks noChangeArrowheads="1"/>
          </p:cNvSpPr>
          <p:nvPr/>
        </p:nvSpPr>
        <p:spPr bwMode="auto">
          <a:xfrm>
            <a:off x="5132388" y="1874838"/>
            <a:ext cx="1108075" cy="793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9274" tIns="43854" rIns="89274" bIns="43854" anchor="ctr"/>
          <a:lstStyle>
            <a:lvl1pPr defTabSz="9017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 defTabSz="9017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 defTabSz="9017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 defTabSz="9017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 defTabSz="9017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Detailed</a:t>
            </a:r>
          </a:p>
          <a:p>
            <a:pPr algn="ctr"/>
            <a:r>
              <a:rPr lang="en-US" altLang="en-US" b="1"/>
              <a:t>Design</a:t>
            </a:r>
          </a:p>
        </p:txBody>
      </p:sp>
      <p:sp>
        <p:nvSpPr>
          <p:cNvPr id="26679" name="Rectangle 58"/>
          <p:cNvSpPr>
            <a:spLocks noChangeArrowheads="1"/>
          </p:cNvSpPr>
          <p:nvPr/>
        </p:nvSpPr>
        <p:spPr bwMode="auto">
          <a:xfrm>
            <a:off x="6430963" y="1874838"/>
            <a:ext cx="1108075" cy="793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9274" tIns="43854" rIns="89274" bIns="43854" anchor="ctr"/>
          <a:lstStyle>
            <a:lvl1pPr defTabSz="9017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 defTabSz="9017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 defTabSz="9017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 defTabSz="9017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 defTabSz="9017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Implemen-</a:t>
            </a:r>
          </a:p>
          <a:p>
            <a:pPr algn="ctr"/>
            <a:r>
              <a:rPr lang="en-US" altLang="en-US" b="1"/>
              <a:t>tation</a:t>
            </a:r>
          </a:p>
        </p:txBody>
      </p:sp>
      <p:sp>
        <p:nvSpPr>
          <p:cNvPr id="26680" name="Rectangle 59"/>
          <p:cNvSpPr>
            <a:spLocks noChangeArrowheads="1"/>
          </p:cNvSpPr>
          <p:nvPr/>
        </p:nvSpPr>
        <p:spPr bwMode="auto">
          <a:xfrm>
            <a:off x="7697788" y="1874838"/>
            <a:ext cx="1106487" cy="793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9274" tIns="43854" rIns="89274" bIns="43854" anchor="ctr"/>
          <a:lstStyle>
            <a:lvl1pPr defTabSz="9017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 defTabSz="9017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 defTabSz="9017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 defTabSz="9017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 defTabSz="9017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Testing</a:t>
            </a:r>
          </a:p>
        </p:txBody>
      </p:sp>
      <p:sp>
        <p:nvSpPr>
          <p:cNvPr id="26681" name="Line 60"/>
          <p:cNvSpPr>
            <a:spLocks noChangeShapeType="1"/>
          </p:cNvSpPr>
          <p:nvPr/>
        </p:nvSpPr>
        <p:spPr bwMode="auto">
          <a:xfrm>
            <a:off x="6343650" y="1697038"/>
            <a:ext cx="0" cy="4481512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82" name="Line 61"/>
          <p:cNvSpPr>
            <a:spLocks noChangeShapeType="1"/>
          </p:cNvSpPr>
          <p:nvPr/>
        </p:nvSpPr>
        <p:spPr bwMode="auto">
          <a:xfrm>
            <a:off x="2141538" y="3651250"/>
            <a:ext cx="9572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83" name="Line 62"/>
          <p:cNvSpPr>
            <a:spLocks noChangeShapeType="1"/>
          </p:cNvSpPr>
          <p:nvPr/>
        </p:nvSpPr>
        <p:spPr bwMode="auto">
          <a:xfrm>
            <a:off x="3048000" y="4795838"/>
            <a:ext cx="30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84" name="Line 63"/>
          <p:cNvSpPr>
            <a:spLocks noChangeShapeType="1"/>
          </p:cNvSpPr>
          <p:nvPr/>
        </p:nvSpPr>
        <p:spPr bwMode="auto">
          <a:xfrm>
            <a:off x="3357563" y="4813300"/>
            <a:ext cx="0" cy="87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85" name="Line 64"/>
          <p:cNvSpPr>
            <a:spLocks noChangeShapeType="1"/>
          </p:cNvSpPr>
          <p:nvPr/>
        </p:nvSpPr>
        <p:spPr bwMode="auto">
          <a:xfrm>
            <a:off x="3030538" y="4802188"/>
            <a:ext cx="0" cy="65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86" name="Line 65"/>
          <p:cNvSpPr>
            <a:spLocks noChangeShapeType="1"/>
          </p:cNvSpPr>
          <p:nvPr/>
        </p:nvSpPr>
        <p:spPr bwMode="auto">
          <a:xfrm>
            <a:off x="3187700" y="4722813"/>
            <a:ext cx="0" cy="66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87" name="Rectangle 66" descr="Light horizontal"/>
          <p:cNvSpPr>
            <a:spLocks noChangeArrowheads="1"/>
          </p:cNvSpPr>
          <p:nvPr/>
        </p:nvSpPr>
        <p:spPr bwMode="auto">
          <a:xfrm>
            <a:off x="7943850" y="4783138"/>
            <a:ext cx="138113" cy="142875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endParaRPr lang="de-DE" altLang="en-US"/>
          </a:p>
        </p:txBody>
      </p:sp>
      <p:grpSp>
        <p:nvGrpSpPr>
          <p:cNvPr id="26688" name="Group 69"/>
          <p:cNvGrpSpPr>
            <a:grpSpLocks/>
          </p:cNvGrpSpPr>
          <p:nvPr/>
        </p:nvGrpSpPr>
        <p:grpSpPr bwMode="auto">
          <a:xfrm>
            <a:off x="7723188" y="5187950"/>
            <a:ext cx="735012" cy="292100"/>
            <a:chOff x="4933" y="3310"/>
            <a:chExt cx="469" cy="187"/>
          </a:xfrm>
        </p:grpSpPr>
        <p:sp>
          <p:nvSpPr>
            <p:cNvPr id="26713" name="Rectangle 67"/>
            <p:cNvSpPr>
              <a:spLocks noChangeArrowheads="1"/>
            </p:cNvSpPr>
            <p:nvPr/>
          </p:nvSpPr>
          <p:spPr bwMode="auto">
            <a:xfrm>
              <a:off x="4943" y="3323"/>
              <a:ext cx="4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407" tIns="45420" rIns="92407" bIns="4542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endParaRPr lang="de-DE" altLang="en-US"/>
            </a:p>
          </p:txBody>
        </p:sp>
        <p:sp>
          <p:nvSpPr>
            <p:cNvPr id="26714" name="Rectangle 68"/>
            <p:cNvSpPr>
              <a:spLocks noChangeArrowheads="1"/>
            </p:cNvSpPr>
            <p:nvPr/>
          </p:nvSpPr>
          <p:spPr bwMode="auto">
            <a:xfrm>
              <a:off x="4933" y="3310"/>
              <a:ext cx="469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407" tIns="45420" rIns="92407" bIns="4542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defTabSz="911225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25146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29718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34290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38862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r>
                <a:rPr lang="en-US" altLang="en-US" sz="1200" b="1">
                  <a:latin typeface="Helvetica" charset="0"/>
                </a:rPr>
                <a:t>class....</a:t>
              </a:r>
            </a:p>
          </p:txBody>
        </p:sp>
      </p:grpSp>
      <p:sp>
        <p:nvSpPr>
          <p:cNvPr id="26689" name="Rectangle 70"/>
          <p:cNvSpPr>
            <a:spLocks noChangeArrowheads="1"/>
          </p:cNvSpPr>
          <p:nvPr/>
        </p:nvSpPr>
        <p:spPr bwMode="auto">
          <a:xfrm>
            <a:off x="8285163" y="5168900"/>
            <a:ext cx="361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07" tIns="45420" rIns="92407" bIns="454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 defTabSz="9112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r>
              <a:rPr lang="en-US" altLang="en-US" sz="1600" b="1">
                <a:latin typeface="Book Antiqua" charset="0"/>
              </a:rPr>
              <a:t>? </a:t>
            </a:r>
          </a:p>
        </p:txBody>
      </p:sp>
      <p:sp>
        <p:nvSpPr>
          <p:cNvPr id="26690" name="Rectangle 71"/>
          <p:cNvSpPr>
            <a:spLocks noChangeArrowheads="1"/>
          </p:cNvSpPr>
          <p:nvPr/>
        </p:nvSpPr>
        <p:spPr bwMode="auto">
          <a:xfrm>
            <a:off x="955675" y="3095625"/>
            <a:ext cx="1154113" cy="55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endParaRPr lang="de-DE" altLang="en-US"/>
          </a:p>
        </p:txBody>
      </p:sp>
      <p:sp>
        <p:nvSpPr>
          <p:cNvPr id="26691" name="Oval 72"/>
          <p:cNvSpPr>
            <a:spLocks noChangeArrowheads="1"/>
          </p:cNvSpPr>
          <p:nvPr/>
        </p:nvSpPr>
        <p:spPr bwMode="auto">
          <a:xfrm>
            <a:off x="1104900" y="3227388"/>
            <a:ext cx="331788" cy="1238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endParaRPr lang="de-DE" altLang="en-US"/>
          </a:p>
        </p:txBody>
      </p:sp>
      <p:sp>
        <p:nvSpPr>
          <p:cNvPr id="26692" name="Oval 73"/>
          <p:cNvSpPr>
            <a:spLocks noChangeArrowheads="1"/>
          </p:cNvSpPr>
          <p:nvPr/>
        </p:nvSpPr>
        <p:spPr bwMode="auto">
          <a:xfrm>
            <a:off x="1651000" y="3506788"/>
            <a:ext cx="290513" cy="1063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endParaRPr lang="de-DE" altLang="en-US"/>
          </a:p>
        </p:txBody>
      </p:sp>
      <p:sp>
        <p:nvSpPr>
          <p:cNvPr id="26693" name="Rectangle 74"/>
          <p:cNvSpPr>
            <a:spLocks noChangeArrowheads="1"/>
          </p:cNvSpPr>
          <p:nvPr/>
        </p:nvSpPr>
        <p:spPr bwMode="auto">
          <a:xfrm>
            <a:off x="608013" y="1874838"/>
            <a:ext cx="1590675" cy="793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9274" tIns="43854" rIns="89274" bIns="43854" anchor="ctr"/>
          <a:lstStyle>
            <a:lvl1pPr defTabSz="9017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 defTabSz="9017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 defTabSz="9017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 defTabSz="9017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 defTabSz="9017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Requirements</a:t>
            </a:r>
          </a:p>
          <a:p>
            <a:pPr algn="ctr"/>
            <a:r>
              <a:rPr lang="en-US" altLang="en-US" b="1"/>
              <a:t>Elicitation</a:t>
            </a:r>
          </a:p>
        </p:txBody>
      </p:sp>
      <p:sp>
        <p:nvSpPr>
          <p:cNvPr id="26694" name="Line 75"/>
          <p:cNvSpPr>
            <a:spLocks noChangeShapeType="1"/>
          </p:cNvSpPr>
          <p:nvPr/>
        </p:nvSpPr>
        <p:spPr bwMode="auto">
          <a:xfrm>
            <a:off x="2266950" y="1671638"/>
            <a:ext cx="0" cy="4470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95" name="Rectangle 76"/>
          <p:cNvSpPr>
            <a:spLocks noChangeArrowheads="1"/>
          </p:cNvSpPr>
          <p:nvPr/>
        </p:nvSpPr>
        <p:spPr bwMode="auto">
          <a:xfrm>
            <a:off x="752475" y="5413375"/>
            <a:ext cx="14097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07" tIns="45420" rIns="92407" bIns="454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 defTabSz="9112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600" b="1">
                <a:solidFill>
                  <a:srgbClr val="0006A3"/>
                </a:solidFill>
                <a:latin typeface="Book Antiqua" charset="0"/>
              </a:rPr>
              <a:t>Use Case</a:t>
            </a:r>
          </a:p>
          <a:p>
            <a:pPr algn="ctr"/>
            <a:r>
              <a:rPr lang="en-US" altLang="en-US" sz="1600" b="1">
                <a:solidFill>
                  <a:srgbClr val="0006A3"/>
                </a:solidFill>
                <a:latin typeface="Book Antiqua" charset="0"/>
              </a:rPr>
              <a:t>Model</a:t>
            </a:r>
          </a:p>
        </p:txBody>
      </p:sp>
      <p:grpSp>
        <p:nvGrpSpPr>
          <p:cNvPr id="26696" name="Group 82"/>
          <p:cNvGrpSpPr>
            <a:grpSpLocks/>
          </p:cNvGrpSpPr>
          <p:nvPr/>
        </p:nvGrpSpPr>
        <p:grpSpPr bwMode="auto">
          <a:xfrm>
            <a:off x="1717675" y="3165475"/>
            <a:ext cx="142875" cy="217488"/>
            <a:chOff x="1097" y="2020"/>
            <a:chExt cx="91" cy="139"/>
          </a:xfrm>
        </p:grpSpPr>
        <p:sp>
          <p:nvSpPr>
            <p:cNvPr id="26708" name="Oval 77"/>
            <p:cNvSpPr>
              <a:spLocks noChangeArrowheads="1"/>
            </p:cNvSpPr>
            <p:nvPr/>
          </p:nvSpPr>
          <p:spPr bwMode="auto">
            <a:xfrm>
              <a:off x="1122" y="2020"/>
              <a:ext cx="35" cy="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endParaRPr lang="de-DE" altLang="en-US"/>
            </a:p>
          </p:txBody>
        </p:sp>
        <p:sp>
          <p:nvSpPr>
            <p:cNvPr id="26709" name="Line 78"/>
            <p:cNvSpPr>
              <a:spLocks noChangeShapeType="1"/>
            </p:cNvSpPr>
            <p:nvPr/>
          </p:nvSpPr>
          <p:spPr bwMode="auto">
            <a:xfrm>
              <a:off x="1097" y="2090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10" name="Line 79"/>
            <p:cNvSpPr>
              <a:spLocks noChangeShapeType="1"/>
            </p:cNvSpPr>
            <p:nvPr/>
          </p:nvSpPr>
          <p:spPr bwMode="auto">
            <a:xfrm>
              <a:off x="1139" y="2070"/>
              <a:ext cx="0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11" name="Line 80"/>
            <p:cNvSpPr>
              <a:spLocks noChangeShapeType="1"/>
            </p:cNvSpPr>
            <p:nvPr/>
          </p:nvSpPr>
          <p:spPr bwMode="auto">
            <a:xfrm flipH="1">
              <a:off x="1099" y="2126"/>
              <a:ext cx="37" cy="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12" name="Line 81"/>
            <p:cNvSpPr>
              <a:spLocks noChangeShapeType="1"/>
            </p:cNvSpPr>
            <p:nvPr/>
          </p:nvSpPr>
          <p:spPr bwMode="auto">
            <a:xfrm>
              <a:off x="1143" y="2124"/>
              <a:ext cx="33" cy="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97" name="Line 83"/>
          <p:cNvSpPr>
            <a:spLocks noChangeShapeType="1"/>
          </p:cNvSpPr>
          <p:nvPr/>
        </p:nvSpPr>
        <p:spPr bwMode="auto">
          <a:xfrm flipH="1" flipV="1">
            <a:off x="1452563" y="3289300"/>
            <a:ext cx="249237" cy="11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98" name="Line 84"/>
          <p:cNvSpPr>
            <a:spLocks noChangeShapeType="1"/>
          </p:cNvSpPr>
          <p:nvPr/>
        </p:nvSpPr>
        <p:spPr bwMode="auto">
          <a:xfrm>
            <a:off x="1790700" y="3419475"/>
            <a:ext cx="11113" cy="65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699" name="Group 90"/>
          <p:cNvGrpSpPr>
            <a:grpSpLocks/>
          </p:cNvGrpSpPr>
          <p:nvPr/>
        </p:nvGrpSpPr>
        <p:grpSpPr bwMode="auto">
          <a:xfrm>
            <a:off x="1436688" y="3414713"/>
            <a:ext cx="144462" cy="214312"/>
            <a:chOff x="918" y="2179"/>
            <a:chExt cx="92" cy="137"/>
          </a:xfrm>
        </p:grpSpPr>
        <p:sp>
          <p:nvSpPr>
            <p:cNvPr id="26703" name="Oval 85"/>
            <p:cNvSpPr>
              <a:spLocks noChangeArrowheads="1"/>
            </p:cNvSpPr>
            <p:nvPr/>
          </p:nvSpPr>
          <p:spPr bwMode="auto">
            <a:xfrm>
              <a:off x="943" y="2179"/>
              <a:ext cx="35" cy="3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endParaRPr lang="de-DE" altLang="en-US"/>
            </a:p>
          </p:txBody>
        </p:sp>
        <p:sp>
          <p:nvSpPr>
            <p:cNvPr id="26704" name="Line 86"/>
            <p:cNvSpPr>
              <a:spLocks noChangeShapeType="1"/>
            </p:cNvSpPr>
            <p:nvPr/>
          </p:nvSpPr>
          <p:spPr bwMode="auto">
            <a:xfrm>
              <a:off x="918" y="2247"/>
              <a:ext cx="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5" name="Line 87"/>
            <p:cNvSpPr>
              <a:spLocks noChangeShapeType="1"/>
            </p:cNvSpPr>
            <p:nvPr/>
          </p:nvSpPr>
          <p:spPr bwMode="auto">
            <a:xfrm>
              <a:off x="960" y="2227"/>
              <a:ext cx="0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6" name="Line 88"/>
            <p:cNvSpPr>
              <a:spLocks noChangeShapeType="1"/>
            </p:cNvSpPr>
            <p:nvPr/>
          </p:nvSpPr>
          <p:spPr bwMode="auto">
            <a:xfrm flipH="1">
              <a:off x="921" y="2283"/>
              <a:ext cx="36" cy="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7" name="Line 89"/>
            <p:cNvSpPr>
              <a:spLocks noChangeShapeType="1"/>
            </p:cNvSpPr>
            <p:nvPr/>
          </p:nvSpPr>
          <p:spPr bwMode="auto">
            <a:xfrm>
              <a:off x="964" y="2281"/>
              <a:ext cx="33" cy="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700" name="Line 91"/>
          <p:cNvSpPr>
            <a:spLocks noChangeShapeType="1"/>
          </p:cNvSpPr>
          <p:nvPr/>
        </p:nvSpPr>
        <p:spPr bwMode="auto">
          <a:xfrm flipH="1" flipV="1">
            <a:off x="1287463" y="3378200"/>
            <a:ext cx="134937" cy="192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01" name="Rectangle 92"/>
          <p:cNvSpPr>
            <a:spLocks noChangeArrowheads="1"/>
          </p:cNvSpPr>
          <p:nvPr/>
        </p:nvSpPr>
        <p:spPr bwMode="auto">
          <a:xfrm>
            <a:off x="2298700" y="1874838"/>
            <a:ext cx="1465263" cy="795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9274" tIns="43854" rIns="89274" bIns="43854" anchor="ctr"/>
          <a:lstStyle>
            <a:lvl1pPr defTabSz="9017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 defTabSz="9017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 defTabSz="9017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 defTabSz="9017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 defTabSz="9017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Analysis</a:t>
            </a:r>
          </a:p>
        </p:txBody>
      </p:sp>
      <p:sp>
        <p:nvSpPr>
          <p:cNvPr id="46173" name="Rectangle 93"/>
          <p:cNvSpPr>
            <a:spLocks noChangeArrowheads="1"/>
          </p:cNvSpPr>
          <p:nvPr/>
        </p:nvSpPr>
        <p:spPr bwMode="auto">
          <a:xfrm>
            <a:off x="419100" y="1498600"/>
            <a:ext cx="1955800" cy="4800600"/>
          </a:xfrm>
          <a:prstGeom prst="rect">
            <a:avLst/>
          </a:prstGeom>
          <a:noFill/>
          <a:ln w="25400">
            <a:solidFill>
              <a:srgbClr val="FDAD2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endParaRPr lang="de-DE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7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What does the Customer say?</a:t>
            </a:r>
          </a:p>
        </p:txBody>
      </p:sp>
      <p:pic>
        <p:nvPicPr>
          <p:cNvPr id="28674" name="Picture 4" descr="Trian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1412875"/>
            <a:ext cx="4308475" cy="421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407" tIns="45420" rIns="92407" bIns="45420"/>
          <a:lstStyle/>
          <a:p>
            <a:r>
              <a:rPr lang="en-US" altLang="en-US">
                <a:ea typeface="ＭＳ Ｐゴシック" charset="-128"/>
              </a:rPr>
              <a:t>First step in identifying the Requirements: </a:t>
            </a:r>
            <a:br>
              <a:rPr lang="en-US" altLang="en-US">
                <a:ea typeface="ＭＳ Ｐゴシック" charset="-128"/>
              </a:rPr>
            </a:br>
            <a:r>
              <a:rPr lang="en-US" altLang="en-US">
                <a:ea typeface="ＭＳ Ｐゴシック" charset="-128"/>
              </a:rPr>
              <a:t>System identification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075" y="1154113"/>
            <a:ext cx="8610600" cy="5688012"/>
          </a:xfrm>
        </p:spPr>
        <p:txBody>
          <a:bodyPr lIns="92407" tIns="45420" rIns="92407" bIns="45420"/>
          <a:lstStyle/>
          <a:p>
            <a:pPr marL="457200" indent="-457200"/>
            <a:r>
              <a:rPr lang="en-US" altLang="en-US">
                <a:ea typeface="ＭＳ Ｐゴシック" charset="-128"/>
              </a:rPr>
              <a:t>Two questions need to be answered: </a:t>
            </a:r>
          </a:p>
          <a:p>
            <a:pPr marL="781050" lvl="1" indent="-381000">
              <a:buFont typeface="Arial" charset="0"/>
              <a:buAutoNum type="arabicPeriod"/>
            </a:pPr>
            <a:r>
              <a:rPr lang="en-US" altLang="en-US"/>
              <a:t>How can we identify the purpose of a system? </a:t>
            </a:r>
          </a:p>
          <a:p>
            <a:pPr marL="1238250" lvl="2" indent="-381000"/>
            <a:r>
              <a:rPr lang="en-US" altLang="en-US"/>
              <a:t>What are the requirements, what are the constraints? </a:t>
            </a:r>
          </a:p>
          <a:p>
            <a:pPr marL="781050" lvl="1" indent="-381000">
              <a:buFont typeface="Arial" charset="0"/>
              <a:buAutoNum type="arabicPeriod"/>
            </a:pPr>
            <a:r>
              <a:rPr lang="en-US" altLang="en-US"/>
              <a:t>What is inside, what is outside the system?</a:t>
            </a:r>
          </a:p>
          <a:p>
            <a:pPr marL="457200" indent="-457200"/>
            <a:r>
              <a:rPr lang="en-US" altLang="en-US">
                <a:ea typeface="ＭＳ Ｐゴシック" charset="-128"/>
              </a:rPr>
              <a:t>These two questions are answered during requirements elicitation and analysis</a:t>
            </a:r>
          </a:p>
          <a:p>
            <a:pPr marL="457200" indent="-457200"/>
            <a:r>
              <a:rPr lang="en-US" altLang="en-US">
                <a:solidFill>
                  <a:srgbClr val="D5000A"/>
                </a:solidFill>
                <a:ea typeface="ＭＳ Ｐゴシック" charset="-128"/>
              </a:rPr>
              <a:t>Requirements elicitation:</a:t>
            </a:r>
            <a:endParaRPr lang="en-US" altLang="en-US">
              <a:ea typeface="ＭＳ Ｐゴシック" charset="-128"/>
            </a:endParaRPr>
          </a:p>
          <a:p>
            <a:pPr marL="781050" lvl="1" indent="-381000"/>
            <a:r>
              <a:rPr lang="en-US" altLang="en-US"/>
              <a:t> Definition of the system in terms understood by the customer and/or user </a:t>
            </a:r>
            <a:r>
              <a:rPr lang="en-US" altLang="en-US">
                <a:solidFill>
                  <a:srgbClr val="0000FF"/>
                </a:solidFill>
              </a:rPr>
              <a:t>(“Requirements specification”)</a:t>
            </a:r>
            <a:endParaRPr lang="en-US" altLang="en-US">
              <a:solidFill>
                <a:srgbClr val="D30315"/>
              </a:solidFill>
            </a:endParaRPr>
          </a:p>
          <a:p>
            <a:pPr marL="457200" indent="-457200"/>
            <a:r>
              <a:rPr lang="en-US" altLang="en-US">
                <a:solidFill>
                  <a:srgbClr val="D5000A"/>
                </a:solidFill>
                <a:ea typeface="ＭＳ Ｐゴシック" charset="-128"/>
              </a:rPr>
              <a:t>Analysis:</a:t>
            </a:r>
            <a:r>
              <a:rPr lang="en-US" altLang="en-US">
                <a:ea typeface="ＭＳ Ｐゴシック" charset="-128"/>
              </a:rPr>
              <a:t> </a:t>
            </a:r>
          </a:p>
          <a:p>
            <a:pPr marL="1238250" lvl="2" indent="-381000"/>
            <a:r>
              <a:rPr lang="en-US" altLang="en-US"/>
              <a:t>Definition of the system in terms understood by the developer </a:t>
            </a:r>
            <a:r>
              <a:rPr lang="en-US" altLang="en-US">
                <a:solidFill>
                  <a:srgbClr val="0000FF"/>
                </a:solidFill>
              </a:rPr>
              <a:t>(Technical specification</a:t>
            </a:r>
            <a:r>
              <a:rPr lang="en-US" altLang="en-US"/>
              <a:t>, </a:t>
            </a:r>
            <a:r>
              <a:rPr lang="en-US" altLang="en-US">
                <a:solidFill>
                  <a:srgbClr val="0000FF"/>
                </a:solidFill>
              </a:rPr>
              <a:t>“Analysis model”)</a:t>
            </a:r>
          </a:p>
          <a:p>
            <a:pPr marL="457200" indent="-457200"/>
            <a:r>
              <a:rPr lang="en-US" altLang="en-US">
                <a:solidFill>
                  <a:srgbClr val="D5000A"/>
                </a:solidFill>
                <a:ea typeface="ＭＳ Ｐゴシック" charset="-128"/>
              </a:rPr>
              <a:t>Requirements Process:</a:t>
            </a:r>
            <a:r>
              <a:rPr lang="en-US" altLang="en-US">
                <a:ea typeface="ＭＳ Ｐゴシック" charset="-128"/>
              </a:rPr>
              <a:t> Consists of the activities Requirements Elicitation and Analysis.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Techniques to elicit Requirements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Bridging the gap between end user and developer:</a:t>
            </a:r>
          </a:p>
          <a:p>
            <a:pPr lvl="1"/>
            <a:r>
              <a:rPr lang="en-US" altLang="en-US" b="1">
                <a:solidFill>
                  <a:srgbClr val="D5000A"/>
                </a:solidFill>
              </a:rPr>
              <a:t>Questionnaires:</a:t>
            </a:r>
            <a:r>
              <a:rPr lang="en-US" altLang="en-US" b="1" i="1"/>
              <a:t> </a:t>
            </a:r>
            <a:r>
              <a:rPr lang="en-US" altLang="en-US"/>
              <a:t>Asking the end user a list of pre-selected questions</a:t>
            </a:r>
            <a:endParaRPr lang="en-US" altLang="en-US" b="1" i="1"/>
          </a:p>
          <a:p>
            <a:pPr lvl="1"/>
            <a:r>
              <a:rPr lang="en-US" altLang="en-US" b="1">
                <a:solidFill>
                  <a:srgbClr val="D5000A"/>
                </a:solidFill>
              </a:rPr>
              <a:t>Task Analysis:</a:t>
            </a:r>
            <a:r>
              <a:rPr lang="en-US" altLang="en-US" b="1" i="1"/>
              <a:t> </a:t>
            </a:r>
            <a:r>
              <a:rPr lang="en-US" altLang="ja-JP"/>
              <a:t>Observing end users in their operational environment</a:t>
            </a:r>
            <a:endParaRPr lang="en-US" altLang="en-US" b="1" i="1"/>
          </a:p>
          <a:p>
            <a:pPr lvl="1"/>
            <a:r>
              <a:rPr lang="en-US" altLang="en-US" b="1">
                <a:solidFill>
                  <a:srgbClr val="D5000A"/>
                </a:solidFill>
              </a:rPr>
              <a:t>Scenarios:</a:t>
            </a:r>
            <a:r>
              <a:rPr lang="en-US" altLang="en-US"/>
              <a:t> Describe the use of the system as a series of interactions between a specific end user and the system </a:t>
            </a:r>
          </a:p>
          <a:p>
            <a:pPr lvl="1"/>
            <a:r>
              <a:rPr lang="en-US" altLang="en-US" b="1">
                <a:solidFill>
                  <a:srgbClr val="D5000A"/>
                </a:solidFill>
              </a:rPr>
              <a:t>Use cases:</a:t>
            </a:r>
            <a:r>
              <a:rPr lang="en-US" altLang="en-US"/>
              <a:t>  Abstractions that describe a class of scenarios.</a:t>
            </a:r>
          </a:p>
          <a:p>
            <a:pPr lvl="1"/>
            <a:endParaRPr lang="en-US" altLang="en-US"/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Scenarios</a:t>
            </a:r>
          </a:p>
        </p:txBody>
      </p:sp>
      <p:sp>
        <p:nvSpPr>
          <p:cNvPr id="34818" name="Inhaltsplatzhalter 2"/>
          <p:cNvSpPr>
            <a:spLocks noGrp="1"/>
          </p:cNvSpPr>
          <p:nvPr>
            <p:ph idx="1"/>
          </p:nvPr>
        </p:nvSpPr>
        <p:spPr>
          <a:xfrm>
            <a:off x="344488" y="1192213"/>
            <a:ext cx="8313737" cy="5019675"/>
          </a:xfrm>
        </p:spPr>
        <p:txBody>
          <a:bodyPr/>
          <a:lstStyle/>
          <a:p>
            <a:r>
              <a:rPr lang="en-US" altLang="en-US" dirty="0">
                <a:solidFill>
                  <a:srgbClr val="FF6600"/>
                </a:solidFill>
                <a:ea typeface="ＭＳ Ｐゴシック" charset="-128"/>
              </a:rPr>
              <a:t>Scenario</a:t>
            </a:r>
            <a:r>
              <a:rPr lang="de-DE" altLang="en-US" dirty="0">
                <a:ea typeface="ＭＳ Ｐゴシック" charset="-128"/>
              </a:rPr>
              <a:t> </a:t>
            </a:r>
          </a:p>
          <a:p>
            <a:pPr lvl="1"/>
            <a:r>
              <a:rPr lang="de-DE" altLang="en-US" dirty="0"/>
              <a:t>“that which is pinned to the scenery“ (Italian) </a:t>
            </a:r>
          </a:p>
          <a:p>
            <a:pPr lvl="1"/>
            <a:r>
              <a:rPr lang="de-DE" altLang="en-US" dirty="0"/>
              <a:t> A synthetic description of an event or series of actions and events</a:t>
            </a:r>
          </a:p>
          <a:p>
            <a:pPr lvl="1"/>
            <a:r>
              <a:rPr lang="en-US" altLang="en-US" dirty="0"/>
              <a:t>A textual description of the usage of a system. The description is written from an end user’s point of view </a:t>
            </a:r>
          </a:p>
          <a:p>
            <a:pPr lvl="1"/>
            <a:r>
              <a:rPr lang="en-US" altLang="en-US" dirty="0"/>
              <a:t>A scenario can include text, video, pictures and story boards. It usually also contains details about the work place, social situations and resource constraints.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More Definitions </a:t>
            </a:r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FF6600"/>
                </a:solidFill>
                <a:ea typeface="ＭＳ Ｐゴシック" charset="-128"/>
              </a:rPr>
              <a:t>Scenario</a:t>
            </a:r>
            <a:r>
              <a:rPr lang="en-US" altLang="en-US">
                <a:ea typeface="ＭＳ Ｐゴシック" charset="-128"/>
              </a:rPr>
              <a:t>: “A narrative description of what people do and experience as they try to make use of computer systems and applications” </a:t>
            </a:r>
          </a:p>
          <a:p>
            <a:pPr lvl="1"/>
            <a:r>
              <a:rPr lang="en-US" altLang="en-US"/>
              <a:t>[M. Carroll, Scenario-Based Design, Wiley, 1995]</a:t>
            </a:r>
          </a:p>
          <a:p>
            <a:r>
              <a:rPr lang="en-US" altLang="en-US">
                <a:ea typeface="ＭＳ Ｐゴシック" charset="-128"/>
              </a:rPr>
              <a:t>A concrete, focused, informal description of a single feature of the system used by a single actor</a:t>
            </a:r>
          </a:p>
          <a:p>
            <a:pPr lvl="1"/>
            <a:r>
              <a:rPr lang="en-US" altLang="en-US"/>
              <a:t>Scenario become the basis of interaction for a new design or allow better understanding of the new design.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Scenario-Based Design</a:t>
            </a:r>
          </a:p>
        </p:txBody>
      </p:sp>
      <p:sp>
        <p:nvSpPr>
          <p:cNvPr id="5017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charset="0"/>
              <a:buNone/>
            </a:pPr>
            <a:r>
              <a:rPr lang="en-US" altLang="en-US" dirty="0">
                <a:ea typeface="ＭＳ Ｐゴシック" charset="-128"/>
              </a:rPr>
              <a:t>Scenarios can have many different uses during the software lifecycle</a:t>
            </a:r>
          </a:p>
          <a:p>
            <a:pPr lvl="1"/>
            <a:r>
              <a:rPr lang="en-US" altLang="en-US" b="1" i="1" dirty="0"/>
              <a:t>Requirements Elicitation</a:t>
            </a:r>
            <a:r>
              <a:rPr lang="en-US" altLang="en-US" dirty="0"/>
              <a:t>: As-is scenario, visionary scenario</a:t>
            </a:r>
          </a:p>
          <a:p>
            <a:pPr lvl="1"/>
            <a:r>
              <a:rPr lang="en-US" altLang="en-US" b="1" i="1" dirty="0"/>
              <a:t>Client Acceptance Test:</a:t>
            </a:r>
            <a:r>
              <a:rPr lang="en-US" altLang="en-US" dirty="0"/>
              <a:t> Evaluation scenario</a:t>
            </a:r>
          </a:p>
          <a:p>
            <a:pPr lvl="1"/>
            <a:r>
              <a:rPr lang="en-US" altLang="en-US" b="1" i="1" dirty="0"/>
              <a:t>System Deployment:</a:t>
            </a:r>
            <a:r>
              <a:rPr lang="en-US" altLang="en-US" dirty="0"/>
              <a:t>  Training scenario</a:t>
            </a:r>
          </a:p>
          <a:p>
            <a:pPr>
              <a:buFont typeface="Times" charset="0"/>
              <a:buNone/>
            </a:pPr>
            <a:r>
              <a:rPr lang="en-US" altLang="en-US" dirty="0">
                <a:solidFill>
                  <a:srgbClr val="FF6600"/>
                </a:solidFill>
                <a:ea typeface="ＭＳ Ｐゴシック" charset="-128"/>
              </a:rPr>
              <a:t>Scenario-Based Design: </a:t>
            </a:r>
            <a:r>
              <a:rPr lang="en-US" altLang="en-US" dirty="0">
                <a:ea typeface="ＭＳ Ｐゴシック" charset="-128"/>
              </a:rPr>
              <a:t>The use of scenarios in a software lifecycle activity</a:t>
            </a:r>
          </a:p>
          <a:p>
            <a:pPr lvl="1"/>
            <a:r>
              <a:rPr lang="en-US" altLang="en-US" dirty="0"/>
              <a:t>Scenario-based design is iterative</a:t>
            </a:r>
          </a:p>
          <a:p>
            <a:pPr lvl="1"/>
            <a:r>
              <a:rPr lang="en-US" altLang="en-US" dirty="0"/>
              <a:t>Each scenario should be </a:t>
            </a:r>
            <a:r>
              <a:rPr lang="en-US" altLang="en-US" dirty="0" err="1"/>
              <a:t>consisered</a:t>
            </a:r>
            <a:r>
              <a:rPr lang="en-US" altLang="en-US" dirty="0"/>
              <a:t> as a work document to be augmented and rearranged (“iterated upon”) when the requirements, the client acceptance criteria or the deployment situation changes. </a:t>
            </a:r>
          </a:p>
          <a:p>
            <a:endParaRPr lang="en-US" altLang="en-US" dirty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Scenario-based Design</a:t>
            </a:r>
          </a:p>
        </p:txBody>
      </p:sp>
      <p:sp>
        <p:nvSpPr>
          <p:cNvPr id="40962" name="Inhaltsplatzhalter 2"/>
          <p:cNvSpPr>
            <a:spLocks noGrp="1"/>
          </p:cNvSpPr>
          <p:nvPr>
            <p:ph idx="1"/>
          </p:nvPr>
        </p:nvSpPr>
        <p:spPr>
          <a:xfrm>
            <a:off x="450850" y="974725"/>
            <a:ext cx="8001000" cy="553085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Focuses on concrete descriptions and particular instances, not abstract generic ideas    </a:t>
            </a:r>
          </a:p>
          <a:p>
            <a:r>
              <a:rPr lang="en-US" altLang="en-US">
                <a:ea typeface="ＭＳ Ｐゴシック" charset="-128"/>
              </a:rPr>
              <a:t>It is work driven not technology driven  </a:t>
            </a:r>
          </a:p>
          <a:p>
            <a:r>
              <a:rPr lang="en-US" altLang="en-US">
                <a:ea typeface="ＭＳ Ｐゴシック" charset="-128"/>
              </a:rPr>
              <a:t>It is open-ended, it does not try to be complete</a:t>
            </a:r>
          </a:p>
          <a:p>
            <a:r>
              <a:rPr lang="en-US" altLang="en-US">
                <a:ea typeface="ＭＳ Ｐゴシック" charset="-128"/>
              </a:rPr>
              <a:t>It is informal, not formal and rigorous</a:t>
            </a:r>
          </a:p>
          <a:p>
            <a:r>
              <a:rPr lang="en-US" altLang="en-US">
                <a:ea typeface="ＭＳ Ｐゴシック" charset="-128"/>
              </a:rPr>
              <a:t>Is about envisioned outcomes, not about specified outcomes. </a:t>
            </a:r>
          </a:p>
          <a:p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Outline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Today: </a:t>
            </a:r>
          </a:p>
          <a:p>
            <a:pPr lvl="1"/>
            <a:r>
              <a:rPr lang="en-US" altLang="en-US" dirty="0"/>
              <a:t>Motivation: Software Lifecycle</a:t>
            </a:r>
          </a:p>
          <a:p>
            <a:pPr lvl="1"/>
            <a:r>
              <a:rPr lang="en-US" altLang="en-US" dirty="0"/>
              <a:t>Requirements elicitation challenges</a:t>
            </a:r>
          </a:p>
          <a:p>
            <a:pPr lvl="1"/>
            <a:r>
              <a:rPr lang="en-US" altLang="en-US" dirty="0"/>
              <a:t>Problem statement</a:t>
            </a:r>
          </a:p>
          <a:p>
            <a:pPr lvl="1"/>
            <a:r>
              <a:rPr lang="en-US" altLang="en-US" dirty="0"/>
              <a:t>Requirements specification</a:t>
            </a:r>
          </a:p>
          <a:p>
            <a:pPr lvl="2"/>
            <a:r>
              <a:rPr lang="en-US" altLang="en-US" dirty="0"/>
              <a:t>Types of requirements</a:t>
            </a:r>
          </a:p>
          <a:p>
            <a:pPr lvl="1"/>
            <a:r>
              <a:rPr lang="en-US" altLang="en-US" dirty="0"/>
              <a:t>Validating requirements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Types of Scenarios</a:t>
            </a: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0C0CCF"/>
                </a:solidFill>
                <a:ea typeface="ＭＳ Ｐゴシック" charset="-128"/>
              </a:rPr>
              <a:t>As-is scenario:</a:t>
            </a:r>
            <a:endParaRPr lang="en-US" altLang="en-US">
              <a:ea typeface="ＭＳ Ｐゴシック" charset="-128"/>
            </a:endParaRPr>
          </a:p>
          <a:p>
            <a:pPr lvl="1"/>
            <a:r>
              <a:rPr lang="en-US" altLang="en-US"/>
              <a:t>Describes a current situation. Commonly used in re-engineering projects. The user describes the system </a:t>
            </a:r>
          </a:p>
          <a:p>
            <a:pPr lvl="2"/>
            <a:r>
              <a:rPr lang="en-US" altLang="en-US">
                <a:solidFill>
                  <a:srgbClr val="0C0CCF"/>
                </a:solidFill>
              </a:rPr>
              <a:t>Example</a:t>
            </a:r>
            <a:r>
              <a:rPr lang="en-US" altLang="en-US"/>
              <a:t>: Description of Letter-Chess</a:t>
            </a:r>
          </a:p>
          <a:p>
            <a:r>
              <a:rPr lang="en-US" altLang="en-US">
                <a:solidFill>
                  <a:srgbClr val="0C0CCF"/>
                </a:solidFill>
                <a:ea typeface="ＭＳ Ｐゴシック" charset="-128"/>
              </a:rPr>
              <a:t>Visionary scenario:</a:t>
            </a:r>
            <a:endParaRPr lang="en-US" altLang="en-US">
              <a:ea typeface="ＭＳ Ｐゴシック" charset="-128"/>
            </a:endParaRPr>
          </a:p>
          <a:p>
            <a:pPr lvl="1"/>
            <a:r>
              <a:rPr lang="en-US" altLang="en-US"/>
              <a:t>Describes a future system</a:t>
            </a:r>
          </a:p>
          <a:p>
            <a:pPr lvl="2"/>
            <a:r>
              <a:rPr lang="en-US" altLang="en-US">
                <a:solidFill>
                  <a:srgbClr val="0C0CCF"/>
                </a:solidFill>
              </a:rPr>
              <a:t>Example</a:t>
            </a:r>
            <a:r>
              <a:rPr lang="en-US" altLang="en-US"/>
              <a:t>: </a:t>
            </a:r>
            <a:r>
              <a:rPr lang="en-US" altLang="en-US">
                <a:hlinkClick r:id="" action="ppaction://noaction"/>
              </a:rPr>
              <a:t>Home Computer of the Future</a:t>
            </a:r>
            <a:endParaRPr lang="en-US" altLang="en-US"/>
          </a:p>
          <a:p>
            <a:pPr lvl="1"/>
            <a:r>
              <a:rPr lang="en-US" altLang="en-US"/>
              <a:t>Often used in greenfield engineering and interface engineering projects </a:t>
            </a:r>
          </a:p>
          <a:p>
            <a:pPr lvl="2"/>
            <a:r>
              <a:rPr lang="en-US" altLang="en-US">
                <a:solidFill>
                  <a:srgbClr val="0C0CCF"/>
                </a:solidFill>
              </a:rPr>
              <a:t>Example</a:t>
            </a:r>
            <a:r>
              <a:rPr lang="en-US" altLang="en-US"/>
              <a:t>: Description of an interactive internet-based Tic Tac Toe game tournament</a:t>
            </a:r>
          </a:p>
          <a:p>
            <a:pPr lvl="1"/>
            <a:r>
              <a:rPr lang="en-US" altLang="en-US"/>
              <a:t>Visionary scenarios are often not done by the user or developer alone.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3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3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3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3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3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build="p" bldLvl="3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Additional Types of Scenarios (2)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0C0CCF"/>
                </a:solidFill>
                <a:ea typeface="ＭＳ Ｐゴシック" charset="-128"/>
              </a:rPr>
              <a:t>Evaluation scenario:</a:t>
            </a:r>
            <a:endParaRPr lang="en-US" altLang="en-US">
              <a:ea typeface="ＭＳ Ｐゴシック" charset="-128"/>
            </a:endParaRPr>
          </a:p>
          <a:p>
            <a:pPr lvl="1"/>
            <a:r>
              <a:rPr lang="en-US" altLang="en-US"/>
              <a:t>Description of a user task against which the system is to be evaluated.</a:t>
            </a:r>
          </a:p>
          <a:p>
            <a:pPr lvl="2"/>
            <a:r>
              <a:rPr lang="en-US" altLang="en-US">
                <a:solidFill>
                  <a:srgbClr val="0C0CCF"/>
                </a:solidFill>
              </a:rPr>
              <a:t>Example:</a:t>
            </a:r>
            <a:r>
              <a:rPr lang="en-US" altLang="en-US"/>
              <a:t> Four users (two novice, two experts) play in a TicTac Toe tournament in ARENA.</a:t>
            </a:r>
          </a:p>
          <a:p>
            <a:r>
              <a:rPr lang="en-US" altLang="en-US">
                <a:solidFill>
                  <a:srgbClr val="0C0CCF"/>
                </a:solidFill>
                <a:ea typeface="ＭＳ Ｐゴシック" charset="-128"/>
              </a:rPr>
              <a:t>Training scenario:</a:t>
            </a:r>
            <a:endParaRPr lang="en-US" altLang="en-US">
              <a:ea typeface="ＭＳ Ｐゴシック" charset="-128"/>
            </a:endParaRPr>
          </a:p>
          <a:p>
            <a:pPr lvl="1"/>
            <a:r>
              <a:rPr lang="en-US" altLang="en-US"/>
              <a:t>A description of the step by step instructions that guide a novice user through a system</a:t>
            </a:r>
          </a:p>
          <a:p>
            <a:pPr lvl="2"/>
            <a:r>
              <a:rPr lang="en-US" altLang="en-US">
                <a:solidFill>
                  <a:srgbClr val="0C0CCF"/>
                </a:solidFill>
              </a:rPr>
              <a:t>Example:</a:t>
            </a:r>
            <a:r>
              <a:rPr lang="en-US" altLang="en-US"/>
              <a:t> How to play Tic Tac Toe in the ARENA Game Framework.</a:t>
            </a:r>
          </a:p>
          <a:p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How do we find scenarios?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Don’t expect the client to be verbose if the system does not exist</a:t>
            </a:r>
          </a:p>
          <a:p>
            <a:pPr lvl="1"/>
            <a:r>
              <a:rPr lang="en-US" altLang="en-US"/>
              <a:t>Client understands the application domain (problem domain), not the solution domain</a:t>
            </a:r>
          </a:p>
          <a:p>
            <a:r>
              <a:rPr lang="en-US" altLang="en-US">
                <a:ea typeface="ＭＳ Ｐゴシック" charset="-128"/>
              </a:rPr>
              <a:t>Don’t wait for information even if the system exists</a:t>
            </a:r>
          </a:p>
          <a:p>
            <a:pPr lvl="1"/>
            <a:r>
              <a:rPr lang="en-US" altLang="en-US"/>
              <a:t>“What is obvious does not need to be said”</a:t>
            </a:r>
          </a:p>
          <a:p>
            <a:r>
              <a:rPr lang="en-US" altLang="en-US">
                <a:ea typeface="ＭＳ Ｐゴシック" charset="-128"/>
              </a:rPr>
              <a:t>Engage in a dialectic approach </a:t>
            </a:r>
          </a:p>
          <a:p>
            <a:pPr lvl="1"/>
            <a:r>
              <a:rPr lang="en-US" altLang="en-US"/>
              <a:t>You help the client to formulate the requirements</a:t>
            </a:r>
          </a:p>
          <a:p>
            <a:pPr lvl="1"/>
            <a:r>
              <a:rPr lang="en-US" altLang="en-US"/>
              <a:t>The client helps you to understand the requirements</a:t>
            </a:r>
          </a:p>
          <a:p>
            <a:pPr lvl="1"/>
            <a:r>
              <a:rPr lang="en-US" altLang="en-US"/>
              <a:t>The requirements evolve while the scenarios are being developed.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407" tIns="45420" rIns="92407" bIns="45420"/>
          <a:lstStyle/>
          <a:p>
            <a:r>
              <a:rPr lang="en-US" altLang="en-US">
                <a:ea typeface="ＭＳ Ｐゴシック" charset="-128"/>
              </a:rPr>
              <a:t>Heuristics for finding scenarios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968375"/>
            <a:ext cx="8255000" cy="5299075"/>
          </a:xfrm>
          <a:noFill/>
        </p:spPr>
        <p:txBody>
          <a:bodyPr lIns="92407" tIns="45420" rIns="92407" bIns="45420"/>
          <a:lstStyle/>
          <a:p>
            <a:r>
              <a:rPr lang="en-US" altLang="en-US" dirty="0">
                <a:ea typeface="ＭＳ Ｐゴシック" charset="-128"/>
              </a:rPr>
              <a:t>Ask yourself or the client the following questions:</a:t>
            </a:r>
          </a:p>
          <a:p>
            <a:pPr lvl="1"/>
            <a:r>
              <a:rPr lang="en-US" altLang="en-US" dirty="0"/>
              <a:t>What are the primary tasks that the system needs to perform?</a:t>
            </a:r>
          </a:p>
          <a:p>
            <a:pPr lvl="1"/>
            <a:r>
              <a:rPr lang="en-US" altLang="en-US" dirty="0"/>
              <a:t>What data will the actor create, store, change, remove or add in the system?</a:t>
            </a:r>
          </a:p>
          <a:p>
            <a:pPr lvl="1"/>
            <a:r>
              <a:rPr lang="en-US" altLang="en-US" dirty="0"/>
              <a:t>What external changes does the system need to know about?</a:t>
            </a:r>
          </a:p>
          <a:p>
            <a:pPr lvl="1"/>
            <a:r>
              <a:rPr lang="en-US" altLang="en-US" dirty="0"/>
              <a:t>What changes or events will the actor of the system need to be informed about?</a:t>
            </a:r>
          </a:p>
          <a:p>
            <a:r>
              <a:rPr lang="en-US" altLang="en-US" dirty="0">
                <a:ea typeface="ＭＳ Ｐゴシック" charset="-128"/>
              </a:rPr>
              <a:t>However, don’t rely on </a:t>
            </a:r>
            <a:r>
              <a:rPr lang="en-US" altLang="en-US" dirty="0">
                <a:solidFill>
                  <a:srgbClr val="0C0CCF"/>
                </a:solidFill>
                <a:ea typeface="ＭＳ Ｐゴシック" charset="-128"/>
              </a:rPr>
              <a:t>questions</a:t>
            </a:r>
            <a:r>
              <a:rPr lang="en-US" altLang="en-US" i="1" dirty="0">
                <a:ea typeface="ＭＳ Ｐゴシック" charset="-128"/>
              </a:rPr>
              <a:t>  and </a:t>
            </a:r>
            <a:r>
              <a:rPr lang="en-US" altLang="en-US" dirty="0">
                <a:solidFill>
                  <a:srgbClr val="0C0CCF"/>
                </a:solidFill>
                <a:ea typeface="ＭＳ Ｐゴシック" charset="-128"/>
              </a:rPr>
              <a:t>questionnaires</a:t>
            </a:r>
            <a:r>
              <a:rPr lang="en-US" altLang="en-US" i="1" dirty="0">
                <a:ea typeface="ＭＳ Ｐゴシック" charset="-128"/>
              </a:rPr>
              <a:t> </a:t>
            </a:r>
            <a:r>
              <a:rPr lang="en-US" altLang="en-US" dirty="0">
                <a:ea typeface="ＭＳ Ｐゴシック" charset="-128"/>
              </a:rPr>
              <a:t>alone </a:t>
            </a:r>
          </a:p>
          <a:p>
            <a:r>
              <a:rPr lang="en-US" altLang="en-US" dirty="0">
                <a:ea typeface="ＭＳ Ｐゴシック" charset="-128"/>
              </a:rPr>
              <a:t>Insist on </a:t>
            </a:r>
            <a:r>
              <a:rPr lang="en-US" altLang="en-US" dirty="0">
                <a:solidFill>
                  <a:srgbClr val="0C0CCF"/>
                </a:solidFill>
                <a:ea typeface="ＭＳ Ｐゴシック" charset="-128"/>
              </a:rPr>
              <a:t>task observation</a:t>
            </a:r>
            <a:r>
              <a:rPr lang="en-US" altLang="en-US" dirty="0">
                <a:ea typeface="ＭＳ Ｐゴシック" charset="-128"/>
              </a:rPr>
              <a:t> if the system already exists (interface engineering or reengineering)</a:t>
            </a:r>
          </a:p>
          <a:p>
            <a:pPr lvl="1"/>
            <a:r>
              <a:rPr lang="en-US" altLang="en-US" dirty="0"/>
              <a:t>Ask to speak to the end user, not just to the client</a:t>
            </a:r>
          </a:p>
          <a:p>
            <a:r>
              <a:rPr lang="en-US" altLang="en-US" dirty="0"/>
              <a:t>Expect resistance and try to overcome it.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Example: GPS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Scenario example: Warehouse on Fire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>
                <a:ea typeface="ＭＳ Ｐゴシック" charset="-128"/>
              </a:rPr>
              <a:t>Bob, driving down main street in his patrol car notices smoke coming out of a warehouse. His partner, Alice, reports the emergency from her car.</a:t>
            </a:r>
          </a:p>
          <a:p>
            <a:r>
              <a:rPr lang="en-US" altLang="en-US" sz="2000">
                <a:ea typeface="ＭＳ Ｐゴシック" charset="-128"/>
              </a:rPr>
              <a:t>Alice enters the address of the building into her wearable computer , a brief description of its location (i.e., north west corner), and an emergency level.</a:t>
            </a:r>
          </a:p>
          <a:p>
            <a:r>
              <a:rPr lang="en-US" altLang="en-US" sz="2000">
                <a:ea typeface="ＭＳ Ｐゴシック" charset="-128"/>
              </a:rPr>
              <a:t>She confirms her input and waits for an acknowledgment;</a:t>
            </a:r>
          </a:p>
          <a:p>
            <a:r>
              <a:rPr lang="en-US" altLang="en-US" sz="2000">
                <a:ea typeface="ＭＳ Ｐゴシック" charset="-128"/>
              </a:rPr>
              <a:t>John, the dispatcher, is alerted to the emergency by a beep of his workstation. He reviews the information submitted by Alice and acknowledges the report. He allocates a fire unit and sends the estimated arrival time (ETA) to Alice.</a:t>
            </a:r>
          </a:p>
          <a:p>
            <a:r>
              <a:rPr lang="en-US" altLang="en-US" sz="2000">
                <a:ea typeface="ＭＳ Ｐゴシック" charset="-128"/>
              </a:rPr>
              <a:t>Alice received the acknowledgment and the ETA..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407" tIns="45420" rIns="92407" bIns="45420"/>
          <a:lstStyle/>
          <a:p>
            <a:r>
              <a:rPr lang="en-US" altLang="en-US">
                <a:ea typeface="ＭＳ Ｐゴシック" charset="-128"/>
              </a:rPr>
              <a:t>Observations about the Warehouse on Fire Scenario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407" tIns="45420" rIns="92407" bIns="45420"/>
          <a:lstStyle/>
          <a:p>
            <a:r>
              <a:rPr lang="en-US" altLang="en-US">
                <a:ea typeface="ＭＳ Ｐゴシック" charset="-128"/>
              </a:rPr>
              <a:t>It is a concrete scenario</a:t>
            </a:r>
          </a:p>
          <a:p>
            <a:pPr lvl="1"/>
            <a:r>
              <a:rPr lang="en-US" altLang="en-US" sz="2400"/>
              <a:t>It describes a single instance of reporting a fire incident</a:t>
            </a:r>
          </a:p>
          <a:p>
            <a:pPr lvl="1"/>
            <a:r>
              <a:rPr lang="en-US" altLang="en-US" sz="2400"/>
              <a:t>It does not describe all possible situations in which a fire can be reported</a:t>
            </a:r>
            <a:br>
              <a:rPr lang="en-US" altLang="en-US"/>
            </a:br>
            <a:endParaRPr lang="en-US" altLang="en-US"/>
          </a:p>
          <a:p>
            <a:r>
              <a:rPr lang="en-US" altLang="en-US">
                <a:ea typeface="ＭＳ Ｐゴシック" charset="-128"/>
              </a:rPr>
              <a:t>Participating actors</a:t>
            </a:r>
          </a:p>
          <a:p>
            <a:pPr lvl="1"/>
            <a:r>
              <a:rPr lang="en-US" altLang="en-US" sz="2400"/>
              <a:t>Bob, Alice and  John.</a:t>
            </a:r>
            <a:br>
              <a:rPr lang="en-US" altLang="en-US" sz="2400"/>
            </a:br>
            <a:endParaRPr lang="en-US" altLang="en-US" sz="2400"/>
          </a:p>
          <a:p>
            <a:endParaRPr lang="en-US" altLang="en-US" sz="2800">
              <a:ea typeface="ＭＳ Ｐゴシック" charset="-128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After the scenarios are formulated</a:t>
            </a:r>
          </a:p>
        </p:txBody>
      </p:sp>
      <p:sp>
        <p:nvSpPr>
          <p:cNvPr id="4916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33400" y="1081088"/>
            <a:ext cx="8001000" cy="5330729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Find all the use cases in the scenario that specify all instances of how to report a fire</a:t>
            </a:r>
          </a:p>
          <a:p>
            <a:pPr lvl="1"/>
            <a:r>
              <a:rPr lang="en-US" altLang="en-US" dirty="0"/>
              <a:t>Example from the Warehouse on Fire scenario:</a:t>
            </a:r>
          </a:p>
          <a:p>
            <a:pPr lvl="2"/>
            <a:r>
              <a:rPr lang="en-US" altLang="en-US" sz="1600" dirty="0"/>
              <a:t>“Bob… notices smoke coming out of a warehouse. His partner, Alice, reports the emergency from her car”</a:t>
            </a:r>
          </a:p>
          <a:p>
            <a:pPr lvl="1"/>
            <a:r>
              <a:rPr lang="en-US" altLang="en-US" dirty="0"/>
              <a:t> “Report Emergency“ is a candidate for a use case</a:t>
            </a:r>
          </a:p>
          <a:p>
            <a:r>
              <a:rPr lang="en-US" altLang="en-US" dirty="0">
                <a:ea typeface="ＭＳ Ｐゴシック" charset="-128"/>
              </a:rPr>
              <a:t>Describe each of these use cases in more detail </a:t>
            </a:r>
          </a:p>
          <a:p>
            <a:pPr lvl="1"/>
            <a:r>
              <a:rPr lang="en-US" altLang="en-US" dirty="0"/>
              <a:t>Participating actors</a:t>
            </a:r>
          </a:p>
          <a:p>
            <a:pPr lvl="1"/>
            <a:r>
              <a:rPr lang="en-US" altLang="en-US" dirty="0"/>
              <a:t>Describe the entry condition </a:t>
            </a:r>
          </a:p>
          <a:p>
            <a:pPr lvl="1"/>
            <a:r>
              <a:rPr lang="en-US" altLang="en-US" dirty="0"/>
              <a:t>Describe the flow of events  </a:t>
            </a:r>
          </a:p>
          <a:p>
            <a:pPr lvl="1"/>
            <a:r>
              <a:rPr lang="en-US" altLang="en-US" dirty="0"/>
              <a:t>Describe the exit condition </a:t>
            </a:r>
          </a:p>
          <a:p>
            <a:pPr lvl="1"/>
            <a:r>
              <a:rPr lang="en-US" altLang="en-US" dirty="0"/>
              <a:t>Describe exceptions</a:t>
            </a:r>
          </a:p>
          <a:p>
            <a:pPr lvl="1"/>
            <a:r>
              <a:rPr lang="en-US" altLang="en-US" dirty="0"/>
              <a:t>Describe nonfunctional requirements</a:t>
            </a:r>
          </a:p>
          <a:p>
            <a:r>
              <a:rPr lang="en-US" altLang="en-US" dirty="0">
                <a:ea typeface="ＭＳ Ｐゴシック" charset="-128"/>
              </a:rPr>
              <a:t>The set of all use cases is the basis for the Functional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3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Requirements Elicitation: Difficulties and Challenges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Accurate communication about the domain and the system</a:t>
            </a:r>
          </a:p>
          <a:p>
            <a:pPr lvl="1"/>
            <a:r>
              <a:rPr lang="en-US" altLang="en-US" dirty="0"/>
              <a:t>People with different backgrounds must collaborate to bridge the gap between end users and developers</a:t>
            </a:r>
          </a:p>
          <a:p>
            <a:pPr lvl="2"/>
            <a:r>
              <a:rPr lang="en-US" altLang="en-US" dirty="0"/>
              <a:t>Client and end users have </a:t>
            </a:r>
            <a:r>
              <a:rPr lang="en-US" altLang="en-US" dirty="0">
                <a:solidFill>
                  <a:srgbClr val="D5000A"/>
                </a:solidFill>
              </a:rPr>
              <a:t>application domain knowledge</a:t>
            </a:r>
          </a:p>
          <a:p>
            <a:pPr lvl="2"/>
            <a:r>
              <a:rPr lang="en-US" altLang="en-US" dirty="0"/>
              <a:t>Developers have </a:t>
            </a:r>
            <a:r>
              <a:rPr lang="en-US" altLang="en-US" dirty="0">
                <a:solidFill>
                  <a:srgbClr val="D5000A"/>
                </a:solidFill>
              </a:rPr>
              <a:t>solution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D5000A"/>
                </a:solidFill>
              </a:rPr>
              <a:t>domain knowledge</a:t>
            </a:r>
            <a:endParaRPr lang="en-US" altLang="en-US" dirty="0"/>
          </a:p>
          <a:p>
            <a:r>
              <a:rPr lang="en-US" altLang="en-US" dirty="0">
                <a:solidFill>
                  <a:srgbClr val="FF0000"/>
                </a:solidFill>
                <a:ea typeface="ＭＳ Ｐゴシック" charset="-128"/>
              </a:rPr>
              <a:t>Identification of an appropriate system (Definition of the system boundary)</a:t>
            </a:r>
          </a:p>
          <a:p>
            <a:r>
              <a:rPr lang="en-US" altLang="en-US" dirty="0">
                <a:ea typeface="ＭＳ Ｐゴシック" charset="-128"/>
              </a:rPr>
              <a:t>Provision of an unambiguous specification</a:t>
            </a:r>
          </a:p>
          <a:p>
            <a:r>
              <a:rPr lang="en-US" altLang="en-US" dirty="0">
                <a:ea typeface="ＭＳ Ｐゴシック" charset="-128"/>
              </a:rPr>
              <a:t>Leaving out unintended features</a:t>
            </a:r>
          </a:p>
          <a:p>
            <a:pPr>
              <a:buFont typeface="Times" charset="0"/>
              <a:buNone/>
            </a:pPr>
            <a:r>
              <a:rPr lang="en-US" altLang="en-US" dirty="0">
                <a:ea typeface="ＭＳ Ｐゴシック" charset="-128"/>
              </a:rPr>
              <a:t>=&gt; 3 Examples.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222250"/>
            <a:ext cx="8572500" cy="704850"/>
          </a:xfrm>
          <a:noFill/>
        </p:spPr>
        <p:txBody>
          <a:bodyPr lIns="92407" tIns="46987" rIns="92407" bIns="46987"/>
          <a:lstStyle/>
          <a:p>
            <a:pPr defTabSz="920750"/>
            <a:r>
              <a:rPr lang="en-US" altLang="en-US" sz="3300">
                <a:ea typeface="ＭＳ Ｐゴシック" charset="-128"/>
              </a:rPr>
              <a:t>Defining the System Boundary is difficult</a:t>
            </a:r>
          </a:p>
        </p:txBody>
      </p:sp>
      <p:sp>
        <p:nvSpPr>
          <p:cNvPr id="200709" name="Text Box 5"/>
          <p:cNvSpPr txBox="1">
            <a:spLocks noChangeArrowheads="1"/>
          </p:cNvSpPr>
          <p:nvPr/>
        </p:nvSpPr>
        <p:spPr bwMode="auto">
          <a:xfrm>
            <a:off x="577850" y="922338"/>
            <a:ext cx="3717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r>
              <a:rPr lang="en-US" altLang="en-US" sz="2400">
                <a:latin typeface="Verdana" charset="0"/>
              </a:rPr>
              <a:t>What do you see here?</a:t>
            </a:r>
            <a:endParaRPr lang="en-US" altLang="en-US" sz="2700">
              <a:latin typeface="Times" charset="0"/>
            </a:endParaRPr>
          </a:p>
        </p:txBody>
      </p:sp>
      <p:pic>
        <p:nvPicPr>
          <p:cNvPr id="58371" name="Bild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538" y="1468438"/>
            <a:ext cx="4421187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9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222250"/>
            <a:ext cx="8572500" cy="704850"/>
          </a:xfrm>
          <a:noFill/>
        </p:spPr>
        <p:txBody>
          <a:bodyPr lIns="92407" tIns="46987" rIns="92407" bIns="46987"/>
          <a:lstStyle/>
          <a:p>
            <a:pPr defTabSz="920750"/>
            <a:r>
              <a:rPr lang="en-US" altLang="en-US" sz="3300">
                <a:ea typeface="ＭＳ Ｐゴシック" charset="-128"/>
              </a:rPr>
              <a:t>Defining the System Boundary is difficult</a:t>
            </a:r>
          </a:p>
        </p:txBody>
      </p:sp>
      <p:sp>
        <p:nvSpPr>
          <p:cNvPr id="60418" name="Text Box 4"/>
          <p:cNvSpPr txBox="1">
            <a:spLocks noChangeArrowheads="1"/>
          </p:cNvSpPr>
          <p:nvPr/>
        </p:nvSpPr>
        <p:spPr bwMode="auto">
          <a:xfrm>
            <a:off x="582613" y="1050925"/>
            <a:ext cx="3659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r>
              <a:rPr lang="en-US" altLang="en-US" sz="2400">
                <a:latin typeface="Verdana" charset="0"/>
              </a:rPr>
              <a:t>What do you see now?</a:t>
            </a:r>
            <a:endParaRPr lang="en-US" altLang="en-US" sz="2700">
              <a:latin typeface="Times" charset="0"/>
            </a:endParaRPr>
          </a:p>
        </p:txBody>
      </p:sp>
      <p:pic>
        <p:nvPicPr>
          <p:cNvPr id="60419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2587626" y="1431925"/>
            <a:ext cx="4743450" cy="508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>
                <a:ea typeface="ＭＳ Ｐゴシック" charset="-128"/>
              </a:rPr>
              <a:t>Software Lifecycle Definition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572375" cy="4800600"/>
          </a:xfrm>
        </p:spPr>
        <p:txBody>
          <a:bodyPr/>
          <a:lstStyle/>
          <a:p>
            <a:r>
              <a:rPr lang="en-US" altLang="en-US" dirty="0">
                <a:solidFill>
                  <a:srgbClr val="D5000A"/>
                </a:solidFill>
                <a:ea typeface="ＭＳ Ｐゴシック" charset="-128"/>
              </a:rPr>
              <a:t>Software lifecycle</a:t>
            </a:r>
            <a:endParaRPr lang="en-US" altLang="en-US" dirty="0">
              <a:ea typeface="ＭＳ Ｐゴシック" charset="-128"/>
            </a:endParaRPr>
          </a:p>
          <a:p>
            <a:pPr lvl="1"/>
            <a:r>
              <a:rPr lang="en-US" altLang="en-US" dirty="0"/>
              <a:t>Models for the development of software</a:t>
            </a:r>
          </a:p>
          <a:p>
            <a:pPr lvl="2"/>
            <a:r>
              <a:rPr lang="en-US" altLang="en-US" dirty="0"/>
              <a:t>Set of </a:t>
            </a:r>
            <a:r>
              <a:rPr lang="en-US" altLang="en-US" b="1" dirty="0"/>
              <a:t>activities and </a:t>
            </a:r>
            <a:r>
              <a:rPr lang="en-US" altLang="en-US" dirty="0"/>
              <a:t>their </a:t>
            </a:r>
            <a:r>
              <a:rPr lang="en-US" altLang="en-US" b="1" dirty="0"/>
              <a:t>dependency relationship</a:t>
            </a:r>
            <a:r>
              <a:rPr lang="en-US" altLang="en-US" dirty="0"/>
              <a:t>s to each other to support the development of a software system </a:t>
            </a:r>
          </a:p>
          <a:p>
            <a:pPr lvl="2"/>
            <a:r>
              <a:rPr lang="en-US" altLang="en-US" dirty="0"/>
              <a:t>Examples:</a:t>
            </a:r>
          </a:p>
          <a:p>
            <a:pPr lvl="3"/>
            <a:r>
              <a:rPr lang="en-US" altLang="en-US" dirty="0"/>
              <a:t>Analysis, design, implementation, testing</a:t>
            </a:r>
          </a:p>
          <a:p>
            <a:pPr lvl="3"/>
            <a:r>
              <a:rPr lang="en-US" altLang="en-US" dirty="0"/>
              <a:t>Design depends on analysis, testing can be done before implementation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222250"/>
            <a:ext cx="8572500" cy="704850"/>
          </a:xfrm>
          <a:noFill/>
        </p:spPr>
        <p:txBody>
          <a:bodyPr lIns="92407" tIns="46987" rIns="92407" bIns="46987"/>
          <a:lstStyle/>
          <a:p>
            <a:pPr defTabSz="920750"/>
            <a:r>
              <a:rPr lang="en-US" altLang="en-US" sz="3300">
                <a:ea typeface="ＭＳ Ｐゴシック" charset="-128"/>
              </a:rPr>
              <a:t>Defining the System Boundary is difficult</a:t>
            </a:r>
          </a:p>
        </p:txBody>
      </p:sp>
      <p:sp>
        <p:nvSpPr>
          <p:cNvPr id="62466" name="Text Box 4"/>
          <p:cNvSpPr txBox="1">
            <a:spLocks noChangeArrowheads="1"/>
          </p:cNvSpPr>
          <p:nvPr/>
        </p:nvSpPr>
        <p:spPr bwMode="auto">
          <a:xfrm>
            <a:off x="414338" y="1020763"/>
            <a:ext cx="73294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r>
              <a:rPr lang="en-US" altLang="en-US" sz="2000">
                <a:latin typeface="Verdana" charset="0"/>
              </a:rPr>
              <a:t>Sometimes the system boundaries are somewhere else </a:t>
            </a:r>
            <a:endParaRPr lang="en-US" altLang="en-US" sz="2000">
              <a:latin typeface="Times" charset="0"/>
            </a:endParaRPr>
          </a:p>
        </p:txBody>
      </p:sp>
      <p:pic>
        <p:nvPicPr>
          <p:cNvPr id="62467" name="Bild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788" y="1541463"/>
            <a:ext cx="5276850" cy="481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Example of an Ambiguous Specification</a:t>
            </a: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685800" y="1327150"/>
            <a:ext cx="7772400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r>
              <a:rPr lang="en-US" altLang="en-US" sz="2400">
                <a:latin typeface="Verdana" charset="0"/>
              </a:rPr>
              <a:t>During an experiment, a laser beam was directed from earth to a mirror on the Space Shuttle Discovery</a:t>
            </a:r>
          </a:p>
          <a:p>
            <a:endParaRPr lang="en-US" altLang="en-US" sz="2400">
              <a:latin typeface="Times" charset="0"/>
            </a:endParaRPr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685800" y="2724150"/>
            <a:ext cx="77724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r>
              <a:rPr lang="en-US" altLang="en-US" sz="2400">
                <a:latin typeface="Verdana" charset="0"/>
              </a:rPr>
              <a:t>The laser beam was supposed to be reflected back towards a mountain top 10,023 feet high</a:t>
            </a:r>
          </a:p>
          <a:p>
            <a:endParaRPr lang="en-US" altLang="en-US" sz="2400">
              <a:latin typeface="Times" charset="0"/>
            </a:endParaRPr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685800" y="3608388"/>
            <a:ext cx="7772400" cy="162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r>
              <a:rPr lang="en-US" altLang="en-US" sz="2400">
                <a:latin typeface="Verdana" charset="0"/>
              </a:rPr>
              <a:t>The operator entered the elevation as “10023”</a:t>
            </a:r>
          </a:p>
          <a:p>
            <a:endParaRPr lang="en-US" altLang="en-US" sz="2400">
              <a:latin typeface="Verdana" charset="0"/>
            </a:endParaRPr>
          </a:p>
          <a:p>
            <a:r>
              <a:rPr lang="en-US" altLang="en-US" sz="2400">
                <a:latin typeface="Verdana" charset="0"/>
              </a:rPr>
              <a:t>The light beam never hit the mountain top</a:t>
            </a:r>
          </a:p>
          <a:p>
            <a:r>
              <a:rPr lang="en-US" altLang="en-US" sz="2400">
                <a:latin typeface="Verdana" charset="0"/>
              </a:rPr>
              <a:t>What was the problem?</a:t>
            </a:r>
          </a:p>
        </p:txBody>
      </p:sp>
      <p:sp>
        <p:nvSpPr>
          <p:cNvPr id="125959" name="Rectangle 7"/>
          <p:cNvSpPr>
            <a:spLocks noChangeArrowheads="1"/>
          </p:cNvSpPr>
          <p:nvPr/>
        </p:nvSpPr>
        <p:spPr bwMode="auto">
          <a:xfrm>
            <a:off x="685800" y="5413375"/>
            <a:ext cx="777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r>
              <a:rPr lang="en-US" altLang="en-US" sz="2400">
                <a:latin typeface="Verdana" charset="0"/>
              </a:rPr>
              <a:t>The computer interpreted the number in </a:t>
            </a:r>
            <a:r>
              <a:rPr lang="en-US" altLang="en-US" sz="2400">
                <a:solidFill>
                  <a:srgbClr val="FF6600"/>
                </a:solidFill>
                <a:latin typeface="Verdana" charset="0"/>
              </a:rPr>
              <a:t>miles</a:t>
            </a:r>
            <a:r>
              <a:rPr lang="en-US" altLang="en-US" sz="2400">
                <a:latin typeface="Verdana" charset="0"/>
              </a:rPr>
              <a:t>...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2625" y="2720975"/>
            <a:ext cx="77724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r>
              <a:rPr lang="en-US" altLang="en-US" sz="2400">
                <a:latin typeface="Verdana" charset="0"/>
              </a:rPr>
              <a:t>The laser beam was supposed to be reflected back towards a mountain top 10,023 </a:t>
            </a:r>
            <a:r>
              <a:rPr lang="en-US" altLang="en-US" sz="2400">
                <a:solidFill>
                  <a:srgbClr val="FF6600"/>
                </a:solidFill>
                <a:latin typeface="Verdana" charset="0"/>
              </a:rPr>
              <a:t>feet</a:t>
            </a:r>
            <a:r>
              <a:rPr lang="en-US" altLang="en-US" sz="2400">
                <a:latin typeface="Verdana" charset="0"/>
              </a:rPr>
              <a:t> high</a:t>
            </a:r>
          </a:p>
          <a:p>
            <a:endParaRPr lang="en-US" altLang="en-US" sz="2400">
              <a:latin typeface="Time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/>
      <p:bldP spid="125957" grpId="0"/>
      <p:bldP spid="125958" grpId="0" build="p"/>
      <p:bldP spid="125959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8463" y="1143000"/>
            <a:ext cx="6908800" cy="6604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Times" charset="0"/>
              <a:buNone/>
            </a:pPr>
            <a:r>
              <a:rPr lang="en-US" altLang="en-US" b="1">
                <a:ea typeface="ＭＳ Ｐゴシック" charset="-128"/>
              </a:rPr>
              <a:t>From the News: London underground train leaves station without driver!</a:t>
            </a:r>
            <a:endParaRPr lang="en-US" altLang="en-US">
              <a:ea typeface="ＭＳ Ｐゴシック" charset="-128"/>
            </a:endParaRPr>
          </a:p>
          <a:p>
            <a:pPr marL="0" indent="0">
              <a:lnSpc>
                <a:spcPct val="80000"/>
              </a:lnSpc>
              <a:buFont typeface="Times" charset="0"/>
              <a:buNone/>
            </a:pPr>
            <a:endParaRPr lang="en-US" altLang="en-US" sz="2000">
              <a:ea typeface="ＭＳ Ｐゴシック" charset="-128"/>
            </a:endParaRPr>
          </a:p>
          <a:p>
            <a:pPr marL="0" indent="0">
              <a:lnSpc>
                <a:spcPct val="80000"/>
              </a:lnSpc>
              <a:buFont typeface="Times" charset="0"/>
              <a:buNone/>
            </a:pPr>
            <a:endParaRPr lang="en-US" altLang="en-US" sz="2000">
              <a:ea typeface="ＭＳ Ｐゴシック" charset="-128"/>
            </a:endParaRP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Example of an Unintended Feature</a:t>
            </a:r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496888" y="3478213"/>
            <a:ext cx="8370887" cy="131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pPr lvl="1">
              <a:lnSpc>
                <a:spcPct val="110000"/>
              </a:lnSpc>
              <a:buFontTx/>
              <a:buChar char="•"/>
            </a:pPr>
            <a:r>
              <a:rPr lang="en-US" altLang="en-US" sz="2400">
                <a:latin typeface="Verdana" charset="0"/>
              </a:rPr>
              <a:t>He left the driver door open</a:t>
            </a: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US" altLang="en-US" sz="2400">
                <a:latin typeface="Verdana" charset="0"/>
              </a:rPr>
              <a:t>He relied on the specification that said the train does not move if at least one door is open </a:t>
            </a:r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496888" y="2733675"/>
            <a:ext cx="77724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pPr>
              <a:buFontTx/>
              <a:buChar char="•"/>
            </a:pPr>
            <a:r>
              <a:rPr lang="en-US" altLang="en-US" sz="2400">
                <a:latin typeface="Verdana" charset="0"/>
              </a:rPr>
              <a:t> The driver left his train to close the passenger door</a:t>
            </a:r>
          </a:p>
        </p:txBody>
      </p:sp>
      <p:sp>
        <p:nvSpPr>
          <p:cNvPr id="126982" name="Rectangle 6"/>
          <p:cNvSpPr>
            <a:spLocks noChangeArrowheads="1"/>
          </p:cNvSpPr>
          <p:nvPr/>
        </p:nvSpPr>
        <p:spPr bwMode="auto">
          <a:xfrm>
            <a:off x="496888" y="4752975"/>
            <a:ext cx="8069262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pPr>
              <a:buFontTx/>
              <a:buChar char="•"/>
            </a:pPr>
            <a:r>
              <a:rPr lang="en-US" altLang="en-US" sz="2400">
                <a:latin typeface="Verdana" charset="0"/>
              </a:rPr>
              <a:t> When he shut the passenger door,</a:t>
            </a:r>
            <a:br>
              <a:rPr lang="en-US" altLang="en-US" sz="2400">
                <a:latin typeface="Verdana" charset="0"/>
              </a:rPr>
            </a:br>
            <a:r>
              <a:rPr lang="en-US" altLang="en-US" sz="2400">
                <a:latin typeface="Verdana" charset="0"/>
              </a:rPr>
              <a:t>   the train left the station without him. Why?</a:t>
            </a:r>
          </a:p>
          <a:p>
            <a:pPr lvl="1">
              <a:buFontTx/>
              <a:buChar char="•"/>
            </a:pPr>
            <a:r>
              <a:rPr lang="en-US" altLang="en-US" sz="2400">
                <a:latin typeface="Verdana" charset="0"/>
              </a:rPr>
              <a:t>The driver door was not treated</a:t>
            </a:r>
            <a:br>
              <a:rPr lang="en-US" altLang="en-US" sz="2400">
                <a:latin typeface="Verdana" charset="0"/>
              </a:rPr>
            </a:br>
            <a:r>
              <a:rPr lang="en-US" altLang="en-US" sz="2400">
                <a:latin typeface="Verdana" charset="0"/>
              </a:rPr>
              <a:t>as a door in the source code!</a:t>
            </a: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496888" y="1927225"/>
            <a:ext cx="77724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r>
              <a:rPr lang="en-US" altLang="en-US" sz="2400">
                <a:latin typeface="Verdana" charset="0"/>
              </a:rPr>
              <a:t>What happened?</a:t>
            </a:r>
          </a:p>
          <a:p>
            <a:pPr>
              <a:buFontTx/>
              <a:buChar char="•"/>
            </a:pPr>
            <a:r>
              <a:rPr lang="en-US" altLang="en-US" sz="2400">
                <a:latin typeface="Verdana" charset="0"/>
              </a:rPr>
              <a:t> A passenger door was stuck and did not close</a:t>
            </a:r>
          </a:p>
        </p:txBody>
      </p:sp>
      <p:pic>
        <p:nvPicPr>
          <p:cNvPr id="12698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75" y="5053013"/>
            <a:ext cx="1408113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8" name="Bild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613" y="488950"/>
            <a:ext cx="1928812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build="p" bldLvl="2" autoUpdateAnimBg="0"/>
      <p:bldP spid="126981" grpId="0" build="p" autoUpdateAnimBg="0"/>
      <p:bldP spid="126982" grpId="0" build="p" autoUpdateAnimBg="0"/>
      <p:bldP spid="126983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133350"/>
            <a:ext cx="8153400" cy="863600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Requirements Process</a:t>
            </a:r>
          </a:p>
        </p:txBody>
      </p:sp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4117975" y="715963"/>
            <a:ext cx="2414588" cy="655637"/>
            <a:chOff x="2594" y="406"/>
            <a:chExt cx="1521" cy="413"/>
          </a:xfrm>
        </p:grpSpPr>
        <p:sp>
          <p:nvSpPr>
            <p:cNvPr id="68671" name="Rectangle 97"/>
            <p:cNvSpPr>
              <a:spLocks noChangeArrowheads="1"/>
            </p:cNvSpPr>
            <p:nvPr/>
          </p:nvSpPr>
          <p:spPr bwMode="auto">
            <a:xfrm>
              <a:off x="2594" y="406"/>
              <a:ext cx="1521" cy="4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endParaRPr lang="de-DE" altLang="en-US"/>
            </a:p>
          </p:txBody>
        </p:sp>
        <p:sp>
          <p:nvSpPr>
            <p:cNvPr id="68672" name="Rectangle 98"/>
            <p:cNvSpPr>
              <a:spLocks noChangeArrowheads="1"/>
            </p:cNvSpPr>
            <p:nvPr/>
          </p:nvSpPr>
          <p:spPr bwMode="auto">
            <a:xfrm>
              <a:off x="2894" y="439"/>
              <a:ext cx="854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r>
                <a:rPr lang="en-US" altLang="en-US" u="sng" dirty="0">
                  <a:solidFill>
                    <a:srgbClr val="000000"/>
                  </a:solidFill>
                  <a:latin typeface="Lucida Sans Typewriter" charset="0"/>
                </a:rPr>
                <a:t>:problem</a:t>
              </a:r>
            </a:p>
            <a:p>
              <a:r>
                <a:rPr lang="en-US" altLang="en-US" u="sng" dirty="0">
                  <a:solidFill>
                    <a:srgbClr val="000000"/>
                  </a:solidFill>
                  <a:latin typeface="Lucida Sans Typewriter" charset="0"/>
                </a:rPr>
                <a:t>statement</a:t>
              </a:r>
              <a:endParaRPr lang="en-US" altLang="en-US" u="sng" dirty="0">
                <a:latin typeface="Lucida Sans Typewriter" charset="0"/>
              </a:endParaRPr>
            </a:p>
          </p:txBody>
        </p:sp>
      </p:grpSp>
      <p:grpSp>
        <p:nvGrpSpPr>
          <p:cNvPr id="3" name="Group 160"/>
          <p:cNvGrpSpPr>
            <a:grpSpLocks/>
          </p:cNvGrpSpPr>
          <p:nvPr/>
        </p:nvGrpSpPr>
        <p:grpSpPr bwMode="auto">
          <a:xfrm>
            <a:off x="490538" y="1117600"/>
            <a:ext cx="3644900" cy="1025525"/>
            <a:chOff x="309" y="704"/>
            <a:chExt cx="2296" cy="646"/>
          </a:xfrm>
        </p:grpSpPr>
        <p:sp>
          <p:nvSpPr>
            <p:cNvPr id="68665" name="Line 109"/>
            <p:cNvSpPr>
              <a:spLocks noChangeShapeType="1"/>
            </p:cNvSpPr>
            <p:nvPr/>
          </p:nvSpPr>
          <p:spPr bwMode="auto">
            <a:xfrm flipH="1">
              <a:off x="1225" y="704"/>
              <a:ext cx="1380" cy="28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lg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8666" name="Group 111"/>
            <p:cNvGrpSpPr>
              <a:grpSpLocks/>
            </p:cNvGrpSpPr>
            <p:nvPr/>
          </p:nvGrpSpPr>
          <p:grpSpPr bwMode="auto">
            <a:xfrm>
              <a:off x="309" y="981"/>
              <a:ext cx="1843" cy="369"/>
              <a:chOff x="573" y="1267"/>
              <a:chExt cx="1574" cy="315"/>
            </a:xfrm>
          </p:grpSpPr>
          <p:sp>
            <p:nvSpPr>
              <p:cNvPr id="68667" name="AutoShape 112"/>
              <p:cNvSpPr>
                <a:spLocks noChangeArrowheads="1"/>
              </p:cNvSpPr>
              <p:nvPr/>
            </p:nvSpPr>
            <p:spPr bwMode="auto">
              <a:xfrm>
                <a:off x="573" y="1267"/>
                <a:ext cx="1574" cy="314"/>
              </a:xfrm>
              <a:prstGeom prst="roundRect">
                <a:avLst>
                  <a:gd name="adj" fmla="val 45065"/>
                </a:avLst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endParaRPr lang="de-DE" altLang="en-US"/>
              </a:p>
            </p:txBody>
          </p:sp>
          <p:grpSp>
            <p:nvGrpSpPr>
              <p:cNvPr id="68668" name="Group 113"/>
              <p:cNvGrpSpPr>
                <a:grpSpLocks/>
              </p:cNvGrpSpPr>
              <p:nvPr/>
            </p:nvGrpSpPr>
            <p:grpSpPr bwMode="auto">
              <a:xfrm>
                <a:off x="898" y="1277"/>
                <a:ext cx="989" cy="305"/>
                <a:chOff x="908" y="1296"/>
                <a:chExt cx="989" cy="305"/>
              </a:xfrm>
            </p:grpSpPr>
            <p:sp>
              <p:nvSpPr>
                <p:cNvPr id="68669" name="Rectangle 114"/>
                <p:cNvSpPr>
                  <a:spLocks noChangeArrowheads="1"/>
                </p:cNvSpPr>
                <p:nvPr/>
              </p:nvSpPr>
              <p:spPr bwMode="auto">
                <a:xfrm>
                  <a:off x="908" y="1296"/>
                  <a:ext cx="989" cy="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en-US" sz="2000">
                      <a:solidFill>
                        <a:srgbClr val="000000"/>
                      </a:solidFill>
                      <a:latin typeface="Lucida Sans Typewriter" charset="0"/>
                    </a:rPr>
                    <a:t>Requirements</a:t>
                  </a:r>
                  <a:endParaRPr lang="en-US" altLang="en-US" sz="3200">
                    <a:latin typeface="Lucida Sans Typewriter" charset="0"/>
                  </a:endParaRPr>
                </a:p>
              </p:txBody>
            </p:sp>
            <p:sp>
              <p:nvSpPr>
                <p:cNvPr id="68670" name="Rectangle 115"/>
                <p:cNvSpPr>
                  <a:spLocks noChangeArrowheads="1"/>
                </p:cNvSpPr>
                <p:nvPr/>
              </p:nvSpPr>
              <p:spPr bwMode="auto">
                <a:xfrm>
                  <a:off x="946" y="1437"/>
                  <a:ext cx="905" cy="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en-US" sz="2000">
                      <a:solidFill>
                        <a:srgbClr val="000000"/>
                      </a:solidFill>
                      <a:latin typeface="Lucida Sans Typewriter" charset="0"/>
                    </a:rPr>
                    <a:t>elicitation</a:t>
                  </a:r>
                  <a:endParaRPr lang="en-US" altLang="en-US" sz="3200">
                    <a:latin typeface="Lucida Sans Typewriter" charset="0"/>
                  </a:endParaRPr>
                </a:p>
              </p:txBody>
            </p:sp>
          </p:grpSp>
        </p:grpSp>
      </p:grpSp>
      <p:grpSp>
        <p:nvGrpSpPr>
          <p:cNvPr id="6" name="Group 153"/>
          <p:cNvGrpSpPr>
            <a:grpSpLocks/>
          </p:cNvGrpSpPr>
          <p:nvPr/>
        </p:nvGrpSpPr>
        <p:grpSpPr bwMode="auto">
          <a:xfrm>
            <a:off x="928688" y="2147888"/>
            <a:ext cx="411162" cy="1903412"/>
            <a:chOff x="585" y="1353"/>
            <a:chExt cx="259" cy="1199"/>
          </a:xfrm>
        </p:grpSpPr>
        <p:sp>
          <p:nvSpPr>
            <p:cNvPr id="68663" name="Line 110"/>
            <p:cNvSpPr>
              <a:spLocks noChangeShapeType="1"/>
            </p:cNvSpPr>
            <p:nvPr/>
          </p:nvSpPr>
          <p:spPr bwMode="auto">
            <a:xfrm>
              <a:off x="843" y="1353"/>
              <a:ext cx="1" cy="11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64" name="Line 118"/>
            <p:cNvSpPr>
              <a:spLocks noChangeShapeType="1"/>
            </p:cNvSpPr>
            <p:nvPr/>
          </p:nvSpPr>
          <p:spPr bwMode="auto">
            <a:xfrm>
              <a:off x="585" y="1353"/>
              <a:ext cx="2" cy="119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152"/>
          <p:cNvGrpSpPr>
            <a:grpSpLocks/>
          </p:cNvGrpSpPr>
          <p:nvPr/>
        </p:nvGrpSpPr>
        <p:grpSpPr bwMode="auto">
          <a:xfrm>
            <a:off x="3651250" y="4139622"/>
            <a:ext cx="5176838" cy="2191329"/>
            <a:chOff x="2300" y="2607"/>
            <a:chExt cx="3261" cy="1474"/>
          </a:xfrm>
        </p:grpSpPr>
        <p:sp>
          <p:nvSpPr>
            <p:cNvPr id="68657" name="Rectangle 124"/>
            <p:cNvSpPr>
              <a:spLocks noChangeArrowheads="1"/>
            </p:cNvSpPr>
            <p:nvPr/>
          </p:nvSpPr>
          <p:spPr bwMode="auto">
            <a:xfrm>
              <a:off x="2300" y="2920"/>
              <a:ext cx="3261" cy="1161"/>
            </a:xfrm>
            <a:prstGeom prst="rect">
              <a:avLst/>
            </a:prstGeom>
            <a:noFill/>
            <a:ln w="492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endParaRPr lang="de-DE" altLang="en-US"/>
            </a:p>
          </p:txBody>
        </p:sp>
        <p:sp>
          <p:nvSpPr>
            <p:cNvPr id="68658" name="Rectangle 125"/>
            <p:cNvSpPr>
              <a:spLocks noChangeArrowheads="1"/>
            </p:cNvSpPr>
            <p:nvPr/>
          </p:nvSpPr>
          <p:spPr bwMode="auto">
            <a:xfrm>
              <a:off x="2698" y="2607"/>
              <a:ext cx="1215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r>
                <a:rPr lang="en-US" altLang="en-US" dirty="0">
                  <a:solidFill>
                    <a:srgbClr val="000000"/>
                  </a:solidFill>
                  <a:latin typeface="Lucida Sans Typewriter" charset="0"/>
                </a:rPr>
                <a:t>Analysis Model</a:t>
              </a:r>
              <a:endParaRPr lang="en-US" altLang="en-US" sz="2800" dirty="0">
                <a:latin typeface="Lucida Sans Typewriter" charset="0"/>
              </a:endParaRPr>
            </a:p>
          </p:txBody>
        </p:sp>
        <p:grpSp>
          <p:nvGrpSpPr>
            <p:cNvPr id="68659" name="Group 126"/>
            <p:cNvGrpSpPr>
              <a:grpSpLocks/>
            </p:cNvGrpSpPr>
            <p:nvPr/>
          </p:nvGrpSpPr>
          <p:grpSpPr bwMode="auto">
            <a:xfrm>
              <a:off x="2300" y="2617"/>
              <a:ext cx="2027" cy="314"/>
              <a:chOff x="2273" y="2657"/>
              <a:chExt cx="1731" cy="268"/>
            </a:xfrm>
          </p:grpSpPr>
          <p:sp>
            <p:nvSpPr>
              <p:cNvPr id="68660" name="Freeform 127"/>
              <p:cNvSpPr>
                <a:spLocks/>
              </p:cNvSpPr>
              <p:nvPr/>
            </p:nvSpPr>
            <p:spPr bwMode="auto">
              <a:xfrm>
                <a:off x="2273" y="2657"/>
                <a:ext cx="173" cy="268"/>
              </a:xfrm>
              <a:custGeom>
                <a:avLst/>
                <a:gdLst>
                  <a:gd name="T0" fmla="*/ 0 w 173"/>
                  <a:gd name="T1" fmla="*/ 252 h 268"/>
                  <a:gd name="T2" fmla="*/ 31 w 173"/>
                  <a:gd name="T3" fmla="*/ 268 h 268"/>
                  <a:gd name="T4" fmla="*/ 173 w 173"/>
                  <a:gd name="T5" fmla="*/ 32 h 268"/>
                  <a:gd name="T6" fmla="*/ 157 w 173"/>
                  <a:gd name="T7" fmla="*/ 0 h 268"/>
                  <a:gd name="T8" fmla="*/ 157 w 173"/>
                  <a:gd name="T9" fmla="*/ 0 h 268"/>
                  <a:gd name="T10" fmla="*/ 141 w 173"/>
                  <a:gd name="T11" fmla="*/ 16 h 268"/>
                  <a:gd name="T12" fmla="*/ 0 w 173"/>
                  <a:gd name="T13" fmla="*/ 252 h 26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3"/>
                  <a:gd name="T22" fmla="*/ 0 h 268"/>
                  <a:gd name="T23" fmla="*/ 173 w 173"/>
                  <a:gd name="T24" fmla="*/ 268 h 26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3" h="268">
                    <a:moveTo>
                      <a:pt x="0" y="252"/>
                    </a:moveTo>
                    <a:lnTo>
                      <a:pt x="31" y="268"/>
                    </a:lnTo>
                    <a:lnTo>
                      <a:pt x="173" y="32"/>
                    </a:lnTo>
                    <a:lnTo>
                      <a:pt x="157" y="0"/>
                    </a:lnTo>
                    <a:lnTo>
                      <a:pt x="141" y="16"/>
                    </a:lnTo>
                    <a:lnTo>
                      <a:pt x="0" y="2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61" name="Freeform 128"/>
              <p:cNvSpPr>
                <a:spLocks/>
              </p:cNvSpPr>
              <p:nvPr/>
            </p:nvSpPr>
            <p:spPr bwMode="auto">
              <a:xfrm>
                <a:off x="2430" y="2657"/>
                <a:ext cx="1432" cy="32"/>
              </a:xfrm>
              <a:custGeom>
                <a:avLst/>
                <a:gdLst>
                  <a:gd name="T0" fmla="*/ 0 w 1432"/>
                  <a:gd name="T1" fmla="*/ 0 h 32"/>
                  <a:gd name="T2" fmla="*/ 0 w 1432"/>
                  <a:gd name="T3" fmla="*/ 32 h 32"/>
                  <a:gd name="T4" fmla="*/ 1416 w 1432"/>
                  <a:gd name="T5" fmla="*/ 32 h 32"/>
                  <a:gd name="T6" fmla="*/ 1432 w 1432"/>
                  <a:gd name="T7" fmla="*/ 16 h 32"/>
                  <a:gd name="T8" fmla="*/ 1432 w 1432"/>
                  <a:gd name="T9" fmla="*/ 0 h 32"/>
                  <a:gd name="T10" fmla="*/ 1416 w 1432"/>
                  <a:gd name="T11" fmla="*/ 0 h 32"/>
                  <a:gd name="T12" fmla="*/ 0 w 1432"/>
                  <a:gd name="T13" fmla="*/ 0 h 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2"/>
                  <a:gd name="T22" fmla="*/ 0 h 32"/>
                  <a:gd name="T23" fmla="*/ 1432 w 1432"/>
                  <a:gd name="T24" fmla="*/ 32 h 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2" h="32">
                    <a:moveTo>
                      <a:pt x="0" y="0"/>
                    </a:moveTo>
                    <a:lnTo>
                      <a:pt x="0" y="32"/>
                    </a:lnTo>
                    <a:lnTo>
                      <a:pt x="1416" y="32"/>
                    </a:lnTo>
                    <a:lnTo>
                      <a:pt x="1432" y="16"/>
                    </a:lnTo>
                    <a:lnTo>
                      <a:pt x="1432" y="0"/>
                    </a:lnTo>
                    <a:lnTo>
                      <a:pt x="14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62" name="Freeform 129"/>
              <p:cNvSpPr>
                <a:spLocks/>
              </p:cNvSpPr>
              <p:nvPr/>
            </p:nvSpPr>
            <p:spPr bwMode="auto">
              <a:xfrm>
                <a:off x="3831" y="2673"/>
                <a:ext cx="173" cy="252"/>
              </a:xfrm>
              <a:custGeom>
                <a:avLst/>
                <a:gdLst>
                  <a:gd name="T0" fmla="*/ 31 w 173"/>
                  <a:gd name="T1" fmla="*/ 0 h 252"/>
                  <a:gd name="T2" fmla="*/ 0 w 173"/>
                  <a:gd name="T3" fmla="*/ 16 h 252"/>
                  <a:gd name="T4" fmla="*/ 126 w 173"/>
                  <a:gd name="T5" fmla="*/ 252 h 252"/>
                  <a:gd name="T6" fmla="*/ 141 w 173"/>
                  <a:gd name="T7" fmla="*/ 252 h 252"/>
                  <a:gd name="T8" fmla="*/ 173 w 173"/>
                  <a:gd name="T9" fmla="*/ 252 h 252"/>
                  <a:gd name="T10" fmla="*/ 157 w 173"/>
                  <a:gd name="T11" fmla="*/ 236 h 252"/>
                  <a:gd name="T12" fmla="*/ 31 w 173"/>
                  <a:gd name="T13" fmla="*/ 0 h 2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3"/>
                  <a:gd name="T22" fmla="*/ 0 h 252"/>
                  <a:gd name="T23" fmla="*/ 173 w 173"/>
                  <a:gd name="T24" fmla="*/ 252 h 25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3" h="252">
                    <a:moveTo>
                      <a:pt x="31" y="0"/>
                    </a:moveTo>
                    <a:lnTo>
                      <a:pt x="0" y="16"/>
                    </a:lnTo>
                    <a:lnTo>
                      <a:pt x="126" y="252"/>
                    </a:lnTo>
                    <a:lnTo>
                      <a:pt x="141" y="252"/>
                    </a:lnTo>
                    <a:lnTo>
                      <a:pt x="173" y="252"/>
                    </a:lnTo>
                    <a:lnTo>
                      <a:pt x="157" y="236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" name="Group 148"/>
          <p:cNvGrpSpPr>
            <a:grpSpLocks/>
          </p:cNvGrpSpPr>
          <p:nvPr/>
        </p:nvGrpSpPr>
        <p:grpSpPr bwMode="auto">
          <a:xfrm>
            <a:off x="3651250" y="1531139"/>
            <a:ext cx="5176838" cy="2416975"/>
            <a:chOff x="2300" y="960"/>
            <a:chExt cx="3261" cy="1592"/>
          </a:xfrm>
        </p:grpSpPr>
        <p:sp>
          <p:nvSpPr>
            <p:cNvPr id="68649" name="Rectangle 119"/>
            <p:cNvSpPr>
              <a:spLocks noChangeArrowheads="1"/>
            </p:cNvSpPr>
            <p:nvPr/>
          </p:nvSpPr>
          <p:spPr bwMode="auto">
            <a:xfrm>
              <a:off x="2300" y="1391"/>
              <a:ext cx="3261" cy="1161"/>
            </a:xfrm>
            <a:prstGeom prst="rect">
              <a:avLst/>
            </a:prstGeom>
            <a:noFill/>
            <a:ln w="492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endParaRPr lang="de-DE" altLang="en-US"/>
            </a:p>
          </p:txBody>
        </p:sp>
        <p:grpSp>
          <p:nvGrpSpPr>
            <p:cNvPr id="68650" name="Group 120"/>
            <p:cNvGrpSpPr>
              <a:grpSpLocks/>
            </p:cNvGrpSpPr>
            <p:nvPr/>
          </p:nvGrpSpPr>
          <p:grpSpPr bwMode="auto">
            <a:xfrm>
              <a:off x="2300" y="960"/>
              <a:ext cx="2027" cy="434"/>
              <a:chOff x="2273" y="1263"/>
              <a:chExt cx="1731" cy="371"/>
            </a:xfrm>
          </p:grpSpPr>
          <p:sp>
            <p:nvSpPr>
              <p:cNvPr id="68654" name="Freeform 121"/>
              <p:cNvSpPr>
                <a:spLocks/>
              </p:cNvSpPr>
              <p:nvPr/>
            </p:nvSpPr>
            <p:spPr bwMode="auto">
              <a:xfrm>
                <a:off x="2273" y="1263"/>
                <a:ext cx="217" cy="371"/>
              </a:xfrm>
              <a:custGeom>
                <a:avLst/>
                <a:gdLst>
                  <a:gd name="T0" fmla="*/ 0 w 173"/>
                  <a:gd name="T1" fmla="*/ 268 h 283"/>
                  <a:gd name="T2" fmla="*/ 31 w 173"/>
                  <a:gd name="T3" fmla="*/ 283 h 283"/>
                  <a:gd name="T4" fmla="*/ 173 w 173"/>
                  <a:gd name="T5" fmla="*/ 31 h 283"/>
                  <a:gd name="T6" fmla="*/ 157 w 173"/>
                  <a:gd name="T7" fmla="*/ 0 h 283"/>
                  <a:gd name="T8" fmla="*/ 157 w 173"/>
                  <a:gd name="T9" fmla="*/ 0 h 283"/>
                  <a:gd name="T10" fmla="*/ 141 w 173"/>
                  <a:gd name="T11" fmla="*/ 16 h 283"/>
                  <a:gd name="T12" fmla="*/ 0 w 173"/>
                  <a:gd name="T13" fmla="*/ 268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3"/>
                  <a:gd name="T22" fmla="*/ 0 h 283"/>
                  <a:gd name="T23" fmla="*/ 173 w 173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3" h="283">
                    <a:moveTo>
                      <a:pt x="0" y="268"/>
                    </a:moveTo>
                    <a:lnTo>
                      <a:pt x="31" y="283"/>
                    </a:lnTo>
                    <a:lnTo>
                      <a:pt x="173" y="31"/>
                    </a:lnTo>
                    <a:lnTo>
                      <a:pt x="157" y="0"/>
                    </a:lnTo>
                    <a:lnTo>
                      <a:pt x="141" y="16"/>
                    </a:lnTo>
                    <a:lnTo>
                      <a:pt x="0" y="2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55" name="Freeform 122"/>
              <p:cNvSpPr>
                <a:spLocks/>
              </p:cNvSpPr>
              <p:nvPr/>
            </p:nvSpPr>
            <p:spPr bwMode="auto">
              <a:xfrm>
                <a:off x="2471" y="1270"/>
                <a:ext cx="1334" cy="30"/>
              </a:xfrm>
              <a:custGeom>
                <a:avLst/>
                <a:gdLst>
                  <a:gd name="T0" fmla="*/ 0 w 1432"/>
                  <a:gd name="T1" fmla="*/ 0 h 31"/>
                  <a:gd name="T2" fmla="*/ 0 w 1432"/>
                  <a:gd name="T3" fmla="*/ 31 h 31"/>
                  <a:gd name="T4" fmla="*/ 1416 w 1432"/>
                  <a:gd name="T5" fmla="*/ 31 h 31"/>
                  <a:gd name="T6" fmla="*/ 1432 w 1432"/>
                  <a:gd name="T7" fmla="*/ 16 h 31"/>
                  <a:gd name="T8" fmla="*/ 1432 w 1432"/>
                  <a:gd name="T9" fmla="*/ 0 h 31"/>
                  <a:gd name="T10" fmla="*/ 1416 w 1432"/>
                  <a:gd name="T11" fmla="*/ 0 h 31"/>
                  <a:gd name="T12" fmla="*/ 0 w 1432"/>
                  <a:gd name="T13" fmla="*/ 0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2"/>
                  <a:gd name="T22" fmla="*/ 0 h 31"/>
                  <a:gd name="T23" fmla="*/ 1432 w 1432"/>
                  <a:gd name="T24" fmla="*/ 31 h 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2" h="31">
                    <a:moveTo>
                      <a:pt x="0" y="0"/>
                    </a:moveTo>
                    <a:lnTo>
                      <a:pt x="0" y="31"/>
                    </a:lnTo>
                    <a:lnTo>
                      <a:pt x="1416" y="31"/>
                    </a:lnTo>
                    <a:lnTo>
                      <a:pt x="1432" y="16"/>
                    </a:lnTo>
                    <a:lnTo>
                      <a:pt x="1432" y="0"/>
                    </a:lnTo>
                    <a:lnTo>
                      <a:pt x="14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56" name="Freeform 123"/>
              <p:cNvSpPr>
                <a:spLocks/>
              </p:cNvSpPr>
              <p:nvPr/>
            </p:nvSpPr>
            <p:spPr bwMode="auto">
              <a:xfrm>
                <a:off x="3770" y="1276"/>
                <a:ext cx="234" cy="358"/>
              </a:xfrm>
              <a:custGeom>
                <a:avLst/>
                <a:gdLst>
                  <a:gd name="T0" fmla="*/ 31 w 173"/>
                  <a:gd name="T1" fmla="*/ 0 h 267"/>
                  <a:gd name="T2" fmla="*/ 0 w 173"/>
                  <a:gd name="T3" fmla="*/ 15 h 267"/>
                  <a:gd name="T4" fmla="*/ 126 w 173"/>
                  <a:gd name="T5" fmla="*/ 267 h 267"/>
                  <a:gd name="T6" fmla="*/ 141 w 173"/>
                  <a:gd name="T7" fmla="*/ 267 h 267"/>
                  <a:gd name="T8" fmla="*/ 173 w 173"/>
                  <a:gd name="T9" fmla="*/ 267 h 267"/>
                  <a:gd name="T10" fmla="*/ 157 w 173"/>
                  <a:gd name="T11" fmla="*/ 252 h 267"/>
                  <a:gd name="T12" fmla="*/ 31 w 173"/>
                  <a:gd name="T13" fmla="*/ 0 h 2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3"/>
                  <a:gd name="T22" fmla="*/ 0 h 267"/>
                  <a:gd name="T23" fmla="*/ 173 w 173"/>
                  <a:gd name="T24" fmla="*/ 267 h 2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3" h="267">
                    <a:moveTo>
                      <a:pt x="31" y="0"/>
                    </a:moveTo>
                    <a:lnTo>
                      <a:pt x="0" y="15"/>
                    </a:lnTo>
                    <a:lnTo>
                      <a:pt x="126" y="267"/>
                    </a:lnTo>
                    <a:lnTo>
                      <a:pt x="141" y="267"/>
                    </a:lnTo>
                    <a:lnTo>
                      <a:pt x="173" y="267"/>
                    </a:lnTo>
                    <a:lnTo>
                      <a:pt x="157" y="252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8653" name="Rectangle 132"/>
            <p:cNvSpPr>
              <a:spLocks noChangeArrowheads="1"/>
            </p:cNvSpPr>
            <p:nvPr/>
          </p:nvSpPr>
          <p:spPr bwMode="auto">
            <a:xfrm>
              <a:off x="2644" y="1004"/>
              <a:ext cx="1277" cy="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r>
                <a:rPr lang="en-US" altLang="en-US" dirty="0">
                  <a:solidFill>
                    <a:srgbClr val="000000"/>
                  </a:solidFill>
                  <a:latin typeface="Lucida Sans Typewriter" charset="0"/>
                </a:rPr>
                <a:t>Specification</a:t>
              </a:r>
            </a:p>
            <a:p>
              <a:r>
                <a:rPr lang="en-US" altLang="en-US" dirty="0">
                  <a:solidFill>
                    <a:srgbClr val="000000"/>
                  </a:solidFill>
                  <a:latin typeface="Lucida Sans Typewriter" charset="0"/>
                </a:rPr>
                <a:t>Requirements</a:t>
              </a:r>
              <a:endParaRPr lang="en-US" altLang="en-US" dirty="0">
                <a:latin typeface="Lucida Sans Typewriter" charset="0"/>
              </a:endParaRPr>
            </a:p>
            <a:p>
              <a:endParaRPr lang="en-US" altLang="en-US" sz="2800" dirty="0">
                <a:latin typeface="Lucida Sans Typewriter" charset="0"/>
              </a:endParaRPr>
            </a:p>
          </p:txBody>
        </p:sp>
      </p:grpSp>
      <p:grpSp>
        <p:nvGrpSpPr>
          <p:cNvPr id="12" name="Group 150"/>
          <p:cNvGrpSpPr>
            <a:grpSpLocks/>
          </p:cNvGrpSpPr>
          <p:nvPr/>
        </p:nvGrpSpPr>
        <p:grpSpPr bwMode="auto">
          <a:xfrm>
            <a:off x="1944688" y="4606925"/>
            <a:ext cx="4543425" cy="819150"/>
            <a:chOff x="1225" y="2902"/>
            <a:chExt cx="2862" cy="516"/>
          </a:xfrm>
        </p:grpSpPr>
        <p:grpSp>
          <p:nvGrpSpPr>
            <p:cNvPr id="68645" name="Group 143"/>
            <p:cNvGrpSpPr>
              <a:grpSpLocks/>
            </p:cNvGrpSpPr>
            <p:nvPr/>
          </p:nvGrpSpPr>
          <p:grpSpPr bwMode="auto">
            <a:xfrm>
              <a:off x="2594" y="3068"/>
              <a:ext cx="1493" cy="350"/>
              <a:chOff x="2594" y="3068"/>
              <a:chExt cx="1493" cy="350"/>
            </a:xfrm>
          </p:grpSpPr>
          <p:sp>
            <p:nvSpPr>
              <p:cNvPr id="68647" name="Rectangle 116"/>
              <p:cNvSpPr>
                <a:spLocks noChangeArrowheads="1"/>
              </p:cNvSpPr>
              <p:nvPr/>
            </p:nvSpPr>
            <p:spPr bwMode="auto">
              <a:xfrm>
                <a:off x="2594" y="3068"/>
                <a:ext cx="1493" cy="35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68648" name="Rectangle 117"/>
              <p:cNvSpPr>
                <a:spLocks noChangeArrowheads="1"/>
              </p:cNvSpPr>
              <p:nvPr/>
            </p:nvSpPr>
            <p:spPr bwMode="auto">
              <a:xfrm>
                <a:off x="2759" y="3169"/>
                <a:ext cx="108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600" u="sng">
                    <a:solidFill>
                      <a:srgbClr val="000000"/>
                    </a:solidFill>
                    <a:latin typeface="Lucida Sans Typewriter" charset="0"/>
                  </a:rPr>
                  <a:t>:dynamic model</a:t>
                </a:r>
                <a:endParaRPr lang="en-US" altLang="en-US" sz="2400" u="sng">
                  <a:latin typeface="Lucida Sans Typewriter" charset="0"/>
                </a:endParaRPr>
              </a:p>
            </p:txBody>
          </p:sp>
        </p:grpSp>
        <p:sp>
          <p:nvSpPr>
            <p:cNvPr id="68646" name="Line 133"/>
            <p:cNvSpPr>
              <a:spLocks noChangeShapeType="1"/>
            </p:cNvSpPr>
            <p:nvPr/>
          </p:nvSpPr>
          <p:spPr bwMode="auto">
            <a:xfrm>
              <a:off x="1225" y="2902"/>
              <a:ext cx="1371" cy="26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lg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51"/>
          <p:cNvGrpSpPr>
            <a:grpSpLocks/>
          </p:cNvGrpSpPr>
          <p:nvPr/>
        </p:nvGrpSpPr>
        <p:grpSpPr bwMode="auto">
          <a:xfrm>
            <a:off x="1944688" y="4606925"/>
            <a:ext cx="4543425" cy="1636713"/>
            <a:chOff x="1225" y="2902"/>
            <a:chExt cx="2862" cy="1031"/>
          </a:xfrm>
        </p:grpSpPr>
        <p:grpSp>
          <p:nvGrpSpPr>
            <p:cNvPr id="68640" name="Group 144"/>
            <p:cNvGrpSpPr>
              <a:grpSpLocks/>
            </p:cNvGrpSpPr>
            <p:nvPr/>
          </p:nvGrpSpPr>
          <p:grpSpPr bwMode="auto">
            <a:xfrm>
              <a:off x="2594" y="3602"/>
              <a:ext cx="1493" cy="331"/>
              <a:chOff x="2594" y="3602"/>
              <a:chExt cx="1493" cy="331"/>
            </a:xfrm>
          </p:grpSpPr>
          <p:sp>
            <p:nvSpPr>
              <p:cNvPr id="68642" name="Rectangle 106"/>
              <p:cNvSpPr>
                <a:spLocks noChangeArrowheads="1"/>
              </p:cNvSpPr>
              <p:nvPr/>
            </p:nvSpPr>
            <p:spPr bwMode="auto">
              <a:xfrm>
                <a:off x="2594" y="3602"/>
                <a:ext cx="1493" cy="331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68643" name="Rectangle 107"/>
              <p:cNvSpPr>
                <a:spLocks noChangeArrowheads="1"/>
              </p:cNvSpPr>
              <p:nvPr/>
            </p:nvSpPr>
            <p:spPr bwMode="auto">
              <a:xfrm>
                <a:off x="2670" y="3629"/>
                <a:ext cx="12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600" u="sng">
                    <a:solidFill>
                      <a:srgbClr val="000000"/>
                    </a:solidFill>
                    <a:latin typeface="Lucida Sans Typewriter" charset="0"/>
                  </a:rPr>
                  <a:t>:analysis object</a:t>
                </a:r>
                <a:endParaRPr lang="en-US" altLang="en-US" sz="2400" u="sng">
                  <a:latin typeface="Lucida Sans Typewriter" charset="0"/>
                </a:endParaRPr>
              </a:p>
            </p:txBody>
          </p:sp>
          <p:sp>
            <p:nvSpPr>
              <p:cNvPr id="68644" name="Rectangle 108"/>
              <p:cNvSpPr>
                <a:spLocks noChangeArrowheads="1"/>
              </p:cNvSpPr>
              <p:nvPr/>
            </p:nvSpPr>
            <p:spPr bwMode="auto">
              <a:xfrm>
                <a:off x="3112" y="3740"/>
                <a:ext cx="38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600" u="sng">
                    <a:solidFill>
                      <a:srgbClr val="000000"/>
                    </a:solidFill>
                    <a:latin typeface="Lucida Sans Typewriter" charset="0"/>
                  </a:rPr>
                  <a:t>model</a:t>
                </a:r>
                <a:endParaRPr lang="en-US" altLang="en-US" sz="2400" u="sng">
                  <a:latin typeface="Lucida Sans Typewriter" charset="0"/>
                </a:endParaRPr>
              </a:p>
            </p:txBody>
          </p:sp>
        </p:grpSp>
        <p:sp>
          <p:nvSpPr>
            <p:cNvPr id="68641" name="Line 134"/>
            <p:cNvSpPr>
              <a:spLocks noChangeShapeType="1"/>
            </p:cNvSpPr>
            <p:nvPr/>
          </p:nvSpPr>
          <p:spPr bwMode="auto">
            <a:xfrm>
              <a:off x="1225" y="2902"/>
              <a:ext cx="1369" cy="8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lg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61"/>
          <p:cNvGrpSpPr>
            <a:grpSpLocks/>
          </p:cNvGrpSpPr>
          <p:nvPr/>
        </p:nvGrpSpPr>
        <p:grpSpPr bwMode="auto">
          <a:xfrm>
            <a:off x="490538" y="2717800"/>
            <a:ext cx="3630612" cy="1889125"/>
            <a:chOff x="309" y="1712"/>
            <a:chExt cx="2287" cy="1190"/>
          </a:xfrm>
        </p:grpSpPr>
        <p:grpSp>
          <p:nvGrpSpPr>
            <p:cNvPr id="68634" name="Group 156"/>
            <p:cNvGrpSpPr>
              <a:grpSpLocks/>
            </p:cNvGrpSpPr>
            <p:nvPr/>
          </p:nvGrpSpPr>
          <p:grpSpPr bwMode="auto">
            <a:xfrm>
              <a:off x="309" y="2552"/>
              <a:ext cx="1843" cy="350"/>
              <a:chOff x="309" y="2552"/>
              <a:chExt cx="1843" cy="350"/>
            </a:xfrm>
          </p:grpSpPr>
          <p:sp>
            <p:nvSpPr>
              <p:cNvPr id="68638" name="Rectangle 96"/>
              <p:cNvSpPr>
                <a:spLocks noChangeArrowheads="1"/>
              </p:cNvSpPr>
              <p:nvPr/>
            </p:nvSpPr>
            <p:spPr bwMode="auto">
              <a:xfrm>
                <a:off x="834" y="2652"/>
                <a:ext cx="86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2000">
                    <a:solidFill>
                      <a:srgbClr val="000000"/>
                    </a:solidFill>
                    <a:latin typeface="Lucida Sans Typewriter" charset="0"/>
                  </a:rPr>
                  <a:t>Analysis </a:t>
                </a:r>
                <a:endParaRPr lang="en-US" altLang="en-US" sz="3200">
                  <a:latin typeface="Lucida Sans Typewriter" charset="0"/>
                </a:endParaRPr>
              </a:p>
            </p:txBody>
          </p:sp>
          <p:sp>
            <p:nvSpPr>
              <p:cNvPr id="68639" name="AutoShape 95"/>
              <p:cNvSpPr>
                <a:spLocks noChangeArrowheads="1"/>
              </p:cNvSpPr>
              <p:nvPr/>
            </p:nvSpPr>
            <p:spPr bwMode="auto">
              <a:xfrm>
                <a:off x="309" y="2552"/>
                <a:ext cx="1843" cy="350"/>
              </a:xfrm>
              <a:prstGeom prst="roundRect">
                <a:avLst>
                  <a:gd name="adj" fmla="val 47324"/>
                </a:avLst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endParaRPr lang="de-DE" altLang="en-US"/>
              </a:p>
            </p:txBody>
          </p:sp>
        </p:grpSp>
        <p:grpSp>
          <p:nvGrpSpPr>
            <p:cNvPr id="68635" name="Group 157"/>
            <p:cNvGrpSpPr>
              <a:grpSpLocks/>
            </p:cNvGrpSpPr>
            <p:nvPr/>
          </p:nvGrpSpPr>
          <p:grpSpPr bwMode="auto">
            <a:xfrm>
              <a:off x="1225" y="1712"/>
              <a:ext cx="1371" cy="821"/>
              <a:chOff x="1225" y="1712"/>
              <a:chExt cx="1371" cy="821"/>
            </a:xfrm>
          </p:grpSpPr>
          <p:sp>
            <p:nvSpPr>
              <p:cNvPr id="68636" name="Line 135"/>
              <p:cNvSpPr>
                <a:spLocks noChangeShapeType="1"/>
              </p:cNvSpPr>
              <p:nvPr/>
            </p:nvSpPr>
            <p:spPr bwMode="auto">
              <a:xfrm flipH="1">
                <a:off x="1225" y="1712"/>
                <a:ext cx="1371" cy="82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lgDash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37" name="Line 136"/>
              <p:cNvSpPr>
                <a:spLocks noChangeShapeType="1"/>
              </p:cNvSpPr>
              <p:nvPr/>
            </p:nvSpPr>
            <p:spPr bwMode="auto">
              <a:xfrm flipH="1">
                <a:off x="1225" y="2192"/>
                <a:ext cx="1369" cy="34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lgDash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9" name="Group 145"/>
          <p:cNvGrpSpPr>
            <a:grpSpLocks/>
          </p:cNvGrpSpPr>
          <p:nvPr/>
        </p:nvGrpSpPr>
        <p:grpSpPr bwMode="auto">
          <a:xfrm>
            <a:off x="1944688" y="2147888"/>
            <a:ext cx="4543425" cy="820737"/>
            <a:chOff x="1225" y="1353"/>
            <a:chExt cx="2862" cy="517"/>
          </a:xfrm>
        </p:grpSpPr>
        <p:grpSp>
          <p:nvGrpSpPr>
            <p:cNvPr id="68629" name="Group 141"/>
            <p:cNvGrpSpPr>
              <a:grpSpLocks/>
            </p:cNvGrpSpPr>
            <p:nvPr/>
          </p:nvGrpSpPr>
          <p:grpSpPr bwMode="auto">
            <a:xfrm>
              <a:off x="2594" y="1520"/>
              <a:ext cx="1493" cy="350"/>
              <a:chOff x="2594" y="1520"/>
              <a:chExt cx="1493" cy="350"/>
            </a:xfrm>
          </p:grpSpPr>
          <p:sp>
            <p:nvSpPr>
              <p:cNvPr id="68631" name="Rectangle 103"/>
              <p:cNvSpPr>
                <a:spLocks noChangeArrowheads="1"/>
              </p:cNvSpPr>
              <p:nvPr/>
            </p:nvSpPr>
            <p:spPr bwMode="auto">
              <a:xfrm>
                <a:off x="2594" y="1520"/>
                <a:ext cx="1493" cy="35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68632" name="Rectangle 104"/>
              <p:cNvSpPr>
                <a:spLocks noChangeArrowheads="1"/>
              </p:cNvSpPr>
              <p:nvPr/>
            </p:nvSpPr>
            <p:spPr bwMode="auto">
              <a:xfrm>
                <a:off x="2759" y="1547"/>
                <a:ext cx="108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600" u="sng">
                    <a:solidFill>
                      <a:srgbClr val="000000"/>
                    </a:solidFill>
                    <a:latin typeface="Lucida Sans Typewriter" charset="0"/>
                  </a:rPr>
                  <a:t>:nonfunctional</a:t>
                </a:r>
                <a:endParaRPr lang="en-US" altLang="en-US" sz="2400" u="sng">
                  <a:latin typeface="Lucida Sans Typewriter" charset="0"/>
                </a:endParaRPr>
              </a:p>
            </p:txBody>
          </p:sp>
          <p:sp>
            <p:nvSpPr>
              <p:cNvPr id="68633" name="Rectangle 105"/>
              <p:cNvSpPr>
                <a:spLocks noChangeArrowheads="1"/>
              </p:cNvSpPr>
              <p:nvPr/>
            </p:nvSpPr>
            <p:spPr bwMode="auto">
              <a:xfrm>
                <a:off x="2802" y="1676"/>
                <a:ext cx="92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600" u="sng">
                    <a:solidFill>
                      <a:srgbClr val="000000"/>
                    </a:solidFill>
                    <a:latin typeface="Lucida Sans Typewriter" charset="0"/>
                  </a:rPr>
                  <a:t>requirements</a:t>
                </a:r>
                <a:endParaRPr lang="en-US" altLang="en-US" sz="2400" u="sng">
                  <a:latin typeface="Lucida Sans Typewriter" charset="0"/>
                </a:endParaRPr>
              </a:p>
            </p:txBody>
          </p:sp>
        </p:grpSp>
        <p:sp>
          <p:nvSpPr>
            <p:cNvPr id="68630" name="Line 137"/>
            <p:cNvSpPr>
              <a:spLocks noChangeShapeType="1"/>
            </p:cNvSpPr>
            <p:nvPr/>
          </p:nvSpPr>
          <p:spPr bwMode="auto">
            <a:xfrm>
              <a:off x="1225" y="1353"/>
              <a:ext cx="1369" cy="35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lg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146"/>
          <p:cNvGrpSpPr>
            <a:grpSpLocks/>
          </p:cNvGrpSpPr>
          <p:nvPr/>
        </p:nvGrpSpPr>
        <p:grpSpPr bwMode="auto">
          <a:xfrm>
            <a:off x="1944688" y="2147888"/>
            <a:ext cx="4543425" cy="1639887"/>
            <a:chOff x="1225" y="1353"/>
            <a:chExt cx="2862" cy="1033"/>
          </a:xfrm>
        </p:grpSpPr>
        <p:grpSp>
          <p:nvGrpSpPr>
            <p:cNvPr id="68624" name="Group 142"/>
            <p:cNvGrpSpPr>
              <a:grpSpLocks/>
            </p:cNvGrpSpPr>
            <p:nvPr/>
          </p:nvGrpSpPr>
          <p:grpSpPr bwMode="auto">
            <a:xfrm>
              <a:off x="2594" y="2036"/>
              <a:ext cx="1493" cy="350"/>
              <a:chOff x="2594" y="2036"/>
              <a:chExt cx="1493" cy="350"/>
            </a:xfrm>
          </p:grpSpPr>
          <p:sp>
            <p:nvSpPr>
              <p:cNvPr id="68626" name="Rectangle 100"/>
              <p:cNvSpPr>
                <a:spLocks noChangeArrowheads="1"/>
              </p:cNvSpPr>
              <p:nvPr/>
            </p:nvSpPr>
            <p:spPr bwMode="auto">
              <a:xfrm>
                <a:off x="2594" y="2036"/>
                <a:ext cx="1493" cy="35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68627" name="Rectangle 101"/>
              <p:cNvSpPr>
                <a:spLocks noChangeArrowheads="1"/>
              </p:cNvSpPr>
              <p:nvPr/>
            </p:nvSpPr>
            <p:spPr bwMode="auto">
              <a:xfrm>
                <a:off x="2891" y="2063"/>
                <a:ext cx="84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600" u="sng">
                    <a:solidFill>
                      <a:srgbClr val="000000"/>
                    </a:solidFill>
                    <a:latin typeface="Lucida Sans Typewriter" charset="0"/>
                  </a:rPr>
                  <a:t>:functional</a:t>
                </a:r>
                <a:endParaRPr lang="en-US" altLang="en-US" sz="2400" u="sng">
                  <a:latin typeface="Lucida Sans Typewriter" charset="0"/>
                </a:endParaRPr>
              </a:p>
            </p:txBody>
          </p:sp>
          <p:sp>
            <p:nvSpPr>
              <p:cNvPr id="68628" name="Rectangle 102"/>
              <p:cNvSpPr>
                <a:spLocks noChangeArrowheads="1"/>
              </p:cNvSpPr>
              <p:nvPr/>
            </p:nvSpPr>
            <p:spPr bwMode="auto">
              <a:xfrm>
                <a:off x="3112" y="2192"/>
                <a:ext cx="38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600" u="sng">
                    <a:solidFill>
                      <a:srgbClr val="000000"/>
                    </a:solidFill>
                    <a:latin typeface="Lucida Sans Typewriter" charset="0"/>
                  </a:rPr>
                  <a:t>model</a:t>
                </a:r>
                <a:endParaRPr lang="en-US" altLang="en-US" sz="2400" u="sng">
                  <a:latin typeface="Lucida Sans Typewriter" charset="0"/>
                </a:endParaRPr>
              </a:p>
            </p:txBody>
          </p:sp>
        </p:grpSp>
        <p:sp>
          <p:nvSpPr>
            <p:cNvPr id="68625" name="Line 138"/>
            <p:cNvSpPr>
              <a:spLocks noChangeShapeType="1"/>
            </p:cNvSpPr>
            <p:nvPr/>
          </p:nvSpPr>
          <p:spPr bwMode="auto">
            <a:xfrm>
              <a:off x="1225" y="1353"/>
              <a:ext cx="1369" cy="8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lg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162"/>
          <p:cNvGrpSpPr>
            <a:grpSpLocks/>
          </p:cNvGrpSpPr>
          <p:nvPr/>
        </p:nvGrpSpPr>
        <p:grpSpPr bwMode="auto">
          <a:xfrm>
            <a:off x="280988" y="2446338"/>
            <a:ext cx="1631950" cy="1270000"/>
            <a:chOff x="177" y="1541"/>
            <a:chExt cx="1028" cy="800"/>
          </a:xfrm>
        </p:grpSpPr>
        <p:sp>
          <p:nvSpPr>
            <p:cNvPr id="68622" name="AutoShape 158"/>
            <p:cNvSpPr>
              <a:spLocks noChangeArrowheads="1"/>
            </p:cNvSpPr>
            <p:nvPr/>
          </p:nvSpPr>
          <p:spPr bwMode="auto">
            <a:xfrm>
              <a:off x="907" y="1589"/>
              <a:ext cx="298" cy="752"/>
            </a:xfrm>
            <a:prstGeom prst="curvedLeftArrow">
              <a:avLst>
                <a:gd name="adj1" fmla="val 50470"/>
                <a:gd name="adj2" fmla="val 100940"/>
                <a:gd name="adj3" fmla="val 33333"/>
              </a:avLst>
            </a:prstGeom>
            <a:solidFill>
              <a:srgbClr val="0C0C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endParaRPr lang="de-DE" altLang="en-US"/>
            </a:p>
          </p:txBody>
        </p:sp>
        <p:sp>
          <p:nvSpPr>
            <p:cNvPr id="68623" name="AutoShape 159"/>
            <p:cNvSpPr>
              <a:spLocks noChangeArrowheads="1"/>
            </p:cNvSpPr>
            <p:nvPr/>
          </p:nvSpPr>
          <p:spPr bwMode="auto">
            <a:xfrm flipH="1" flipV="1">
              <a:off x="177" y="1541"/>
              <a:ext cx="298" cy="752"/>
            </a:xfrm>
            <a:prstGeom prst="curvedLeftArrow">
              <a:avLst>
                <a:gd name="adj1" fmla="val 50470"/>
                <a:gd name="adj2" fmla="val 100940"/>
                <a:gd name="adj3" fmla="val 33333"/>
              </a:avLst>
            </a:prstGeom>
            <a:solidFill>
              <a:srgbClr val="0C0C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endParaRPr lang="de-DE" altLang="en-US"/>
            </a:p>
          </p:txBody>
        </p:sp>
      </p:grpSp>
      <p:sp>
        <p:nvSpPr>
          <p:cNvPr id="53411" name="Text Box 163"/>
          <p:cNvSpPr txBox="1">
            <a:spLocks noChangeArrowheads="1"/>
          </p:cNvSpPr>
          <p:nvPr/>
        </p:nvSpPr>
        <p:spPr bwMode="auto">
          <a:xfrm>
            <a:off x="182563" y="5689600"/>
            <a:ext cx="3070225" cy="43021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r>
              <a:rPr lang="en-US" altLang="en-US" sz="2200" b="1">
                <a:solidFill>
                  <a:schemeClr val="tx2"/>
                </a:solidFill>
                <a:latin typeface="Century Gothic" charset="0"/>
              </a:rPr>
              <a:t>UML Activity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11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Requirements Specification vs Analysis Model</a:t>
            </a:r>
          </a:p>
        </p:txBody>
      </p:sp>
      <p:sp>
        <p:nvSpPr>
          <p:cNvPr id="5428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585788" y="1277938"/>
            <a:ext cx="8001000" cy="4800600"/>
          </a:xfrm>
        </p:spPr>
        <p:txBody>
          <a:bodyPr/>
          <a:lstStyle/>
          <a:p>
            <a:pPr>
              <a:buFont typeface="Times" charset="0"/>
              <a:buNone/>
            </a:pPr>
            <a:r>
              <a:rPr lang="en-US" altLang="en-US">
                <a:ea typeface="ＭＳ Ｐゴシック" charset="-128"/>
              </a:rPr>
              <a:t>Both are models focusing on the requirements from the user’s view of the system </a:t>
            </a:r>
          </a:p>
          <a:p>
            <a:r>
              <a:rPr lang="en-US" altLang="en-US">
                <a:ea typeface="ＭＳ Ｐゴシック" charset="-128"/>
              </a:rPr>
              <a:t>The </a:t>
            </a:r>
            <a:r>
              <a:rPr lang="en-US" altLang="en-US">
                <a:solidFill>
                  <a:srgbClr val="0000FF"/>
                </a:solidFill>
                <a:ea typeface="ＭＳ Ｐゴシック" charset="-128"/>
              </a:rPr>
              <a:t>requirements specification</a:t>
            </a:r>
            <a:r>
              <a:rPr lang="en-US" altLang="en-US">
                <a:ea typeface="ＭＳ Ｐゴシック" charset="-128"/>
              </a:rPr>
              <a:t> uses natural language (derived from the problem statement)</a:t>
            </a:r>
          </a:p>
          <a:p>
            <a:r>
              <a:rPr lang="en-US" altLang="en-US">
                <a:ea typeface="ＭＳ Ｐゴシック" charset="-128"/>
              </a:rPr>
              <a:t>The </a:t>
            </a:r>
            <a:r>
              <a:rPr lang="en-US" altLang="en-US">
                <a:solidFill>
                  <a:srgbClr val="0000FF"/>
                </a:solidFill>
                <a:ea typeface="ＭＳ Ｐゴシック" charset="-128"/>
              </a:rPr>
              <a:t>analysis model</a:t>
            </a:r>
            <a:r>
              <a:rPr lang="en-US" altLang="en-US">
                <a:ea typeface="ＭＳ Ｐゴシック" charset="-128"/>
              </a:rPr>
              <a:t> uses a formal or semi-formal notation</a:t>
            </a:r>
          </a:p>
          <a:p>
            <a:r>
              <a:rPr lang="en-US" altLang="en-US" sz="2800">
                <a:ea typeface="ＭＳ Ｐゴシック" charset="-128"/>
              </a:rPr>
              <a:t>Requirements Modeling Languages</a:t>
            </a:r>
          </a:p>
          <a:p>
            <a:pPr lvl="1"/>
            <a:r>
              <a:rPr lang="en-US" altLang="en-US"/>
              <a:t>Natural Language</a:t>
            </a:r>
          </a:p>
          <a:p>
            <a:pPr lvl="1"/>
            <a:r>
              <a:rPr lang="en-US" altLang="en-US"/>
              <a:t>Graphical Languages: UML, SysML, SA/SD</a:t>
            </a:r>
          </a:p>
          <a:p>
            <a:pPr lvl="1"/>
            <a:r>
              <a:rPr lang="en-US" altLang="en-US"/>
              <a:t>Mathematical Specification Languages: VDM (Vienna Definition Method), Z  (based on </a:t>
            </a:r>
            <a:r>
              <a:rPr lang="de-DE" altLang="en-US"/>
              <a:t> Zermelo–Fraenkel set theory), </a:t>
            </a:r>
            <a:r>
              <a:rPr lang="en-US" altLang="en-US"/>
              <a:t>Formal methods ….</a:t>
            </a:r>
          </a:p>
          <a:p>
            <a:pPr lvl="1"/>
            <a:endParaRPr lang="en-US" altLang="en-US"/>
          </a:p>
          <a:p>
            <a:endParaRPr lang="en-US" altLang="en-US">
              <a:ea typeface="ＭＳ Ｐゴシック" charset="-128"/>
            </a:endParaRPr>
          </a:p>
          <a:p>
            <a:pPr>
              <a:buFont typeface="Times" charset="0"/>
              <a:buNone/>
            </a:pPr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2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Types of Requirements</a:t>
            </a:r>
          </a:p>
        </p:txBody>
      </p:sp>
      <p:sp>
        <p:nvSpPr>
          <p:cNvPr id="5530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FDAD23"/>
                </a:solidFill>
                <a:ea typeface="ＭＳ Ｐゴシック" charset="-128"/>
              </a:rPr>
              <a:t>Functional requirements</a:t>
            </a:r>
            <a:endParaRPr lang="en-US" altLang="en-US">
              <a:ea typeface="ＭＳ Ｐゴシック" charset="-128"/>
            </a:endParaRPr>
          </a:p>
          <a:p>
            <a:pPr lvl="1"/>
            <a:r>
              <a:rPr lang="en-US" altLang="en-US"/>
              <a:t>Describe the interactions between the system and its environment independent from the implementation</a:t>
            </a:r>
          </a:p>
          <a:p>
            <a:pPr lvl="2">
              <a:buFont typeface="Times" charset="0"/>
              <a:buNone/>
            </a:pPr>
            <a:r>
              <a:rPr lang="en-US" altLang="en-US"/>
              <a:t>“An operator must be able to define a new game“</a:t>
            </a:r>
          </a:p>
          <a:p>
            <a:r>
              <a:rPr lang="en-US" altLang="en-US">
                <a:solidFill>
                  <a:srgbClr val="FDAD23"/>
                </a:solidFill>
                <a:ea typeface="ＭＳ Ｐゴシック" charset="-128"/>
              </a:rPr>
              <a:t>Nonfunctional requirements</a:t>
            </a:r>
            <a:endParaRPr lang="en-US" altLang="en-US">
              <a:ea typeface="ＭＳ Ｐゴシック" charset="-128"/>
            </a:endParaRPr>
          </a:p>
          <a:p>
            <a:pPr lvl="1"/>
            <a:r>
              <a:rPr lang="en-US" altLang="en-US"/>
              <a:t>Aspects not directly related to functional behavior </a:t>
            </a:r>
          </a:p>
          <a:p>
            <a:pPr lvl="2">
              <a:buFont typeface="Times" charset="0"/>
              <a:buNone/>
            </a:pPr>
            <a:r>
              <a:rPr lang="en-US" altLang="en-US"/>
              <a:t>“The response time must be less than 1 second”</a:t>
            </a:r>
          </a:p>
          <a:p>
            <a:r>
              <a:rPr lang="en-US" altLang="en-US">
                <a:solidFill>
                  <a:srgbClr val="FDAD23"/>
                </a:solidFill>
                <a:ea typeface="ＭＳ Ｐゴシック" charset="-128"/>
              </a:rPr>
              <a:t>Constraints</a:t>
            </a:r>
            <a:endParaRPr lang="en-US" altLang="en-US">
              <a:ea typeface="ＭＳ Ｐゴシック" charset="-128"/>
            </a:endParaRPr>
          </a:p>
          <a:p>
            <a:pPr lvl="1"/>
            <a:r>
              <a:rPr lang="en-US" altLang="en-US"/>
              <a:t>Imposed by the client or the environment </a:t>
            </a:r>
          </a:p>
          <a:p>
            <a:pPr lvl="2">
              <a:buFont typeface="Times" charset="0"/>
              <a:buNone/>
            </a:pPr>
            <a:r>
              <a:rPr lang="en-US" altLang="en-US"/>
              <a:t>“The implementation language must be Java “</a:t>
            </a:r>
          </a:p>
          <a:p>
            <a:pPr lvl="1"/>
            <a:r>
              <a:rPr lang="en-US" altLang="en-US"/>
              <a:t>Also called </a:t>
            </a:r>
            <a:r>
              <a:rPr lang="en-US" altLang="en-US">
                <a:solidFill>
                  <a:srgbClr val="FDAD23"/>
                </a:solidFill>
              </a:rPr>
              <a:t>“Pseudo requirements”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5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Functional vs. Nonfunctional Requirements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2425" y="1295400"/>
            <a:ext cx="4048125" cy="4800600"/>
          </a:xfrm>
        </p:spPr>
        <p:txBody>
          <a:bodyPr/>
          <a:lstStyle/>
          <a:p>
            <a:pPr>
              <a:buFont typeface="Times" charset="0"/>
              <a:buNone/>
            </a:pPr>
            <a:r>
              <a:rPr lang="en-US" altLang="en-US" sz="2400">
                <a:solidFill>
                  <a:srgbClr val="0C0CCF"/>
                </a:solidFill>
                <a:ea typeface="ＭＳ Ｐゴシック" charset="-128"/>
              </a:rPr>
              <a:t>Functional Requirements</a:t>
            </a:r>
            <a:endParaRPr lang="en-US" altLang="en-US" sz="2400">
              <a:ea typeface="ＭＳ Ｐゴシック" charset="-128"/>
            </a:endParaRPr>
          </a:p>
          <a:p>
            <a:r>
              <a:rPr lang="en-US" altLang="en-US" sz="2400">
                <a:ea typeface="ＭＳ Ｐゴシック" charset="-128"/>
              </a:rPr>
              <a:t>Describe user tasks which the system needs to support</a:t>
            </a:r>
          </a:p>
          <a:p>
            <a:r>
              <a:rPr lang="en-US" altLang="en-US" sz="2400">
                <a:ea typeface="ＭＳ Ｐゴシック" charset="-128"/>
              </a:rPr>
              <a:t>Phrased as actions</a:t>
            </a:r>
          </a:p>
          <a:p>
            <a:pPr lvl="1">
              <a:buFont typeface="Times" charset="0"/>
              <a:buNone/>
            </a:pPr>
            <a:r>
              <a:rPr lang="en-US" altLang="en-US" sz="2000"/>
              <a:t>“Advertise a new league”</a:t>
            </a:r>
          </a:p>
          <a:p>
            <a:pPr lvl="1">
              <a:buFont typeface="Times" charset="0"/>
              <a:buNone/>
            </a:pPr>
            <a:r>
              <a:rPr lang="en-US" altLang="en-US" sz="2000"/>
              <a:t>“Schedule tournament”</a:t>
            </a:r>
          </a:p>
          <a:p>
            <a:pPr lvl="1">
              <a:buFont typeface="Times" charset="0"/>
              <a:buNone/>
            </a:pPr>
            <a:r>
              <a:rPr lang="en-US" altLang="en-US" sz="2000"/>
              <a:t>“Notify an interest group”</a:t>
            </a:r>
          </a:p>
          <a:p>
            <a:endParaRPr lang="en-US" altLang="en-US" sz="2400">
              <a:ea typeface="ＭＳ Ｐゴシック" charset="-128"/>
            </a:endParaRPr>
          </a:p>
          <a:p>
            <a:pPr lvl="1"/>
            <a:endParaRPr lang="en-US" altLang="en-US" sz="1800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65638" y="1312863"/>
            <a:ext cx="4678362" cy="4800600"/>
          </a:xfrm>
        </p:spPr>
        <p:txBody>
          <a:bodyPr/>
          <a:lstStyle/>
          <a:p>
            <a:pPr>
              <a:buFont typeface="Times" charset="0"/>
              <a:buNone/>
            </a:pPr>
            <a:r>
              <a:rPr lang="en-US" altLang="en-US" sz="2400">
                <a:solidFill>
                  <a:srgbClr val="0C0CCF"/>
                </a:solidFill>
                <a:ea typeface="ＭＳ Ｐゴシック" charset="-128"/>
              </a:rPr>
              <a:t>Nonfunctional Requirements</a:t>
            </a:r>
          </a:p>
          <a:p>
            <a:pPr>
              <a:spcAft>
                <a:spcPts val="2400"/>
              </a:spcAft>
            </a:pPr>
            <a:r>
              <a:rPr lang="en-US" altLang="en-US" sz="2400">
                <a:ea typeface="ＭＳ Ｐゴシック" charset="-128"/>
              </a:rPr>
              <a:t>Describe properties of the system or the domain</a:t>
            </a:r>
          </a:p>
          <a:p>
            <a:r>
              <a:rPr lang="en-US" altLang="en-US" sz="2400">
                <a:ea typeface="ＭＳ Ｐゴシック" charset="-128"/>
              </a:rPr>
              <a:t>Phrased as constraints or negative assertions</a:t>
            </a:r>
          </a:p>
          <a:p>
            <a:pPr lvl="1">
              <a:buFont typeface="Times" charset="0"/>
              <a:buNone/>
            </a:pPr>
            <a:r>
              <a:rPr lang="en-US" altLang="en-US" sz="2000"/>
              <a:t>“All user inputs should be acknowledged within 1 second”</a:t>
            </a:r>
          </a:p>
          <a:p>
            <a:pPr lvl="1">
              <a:buFont typeface="Times" charset="0"/>
              <a:buNone/>
            </a:pPr>
            <a:r>
              <a:rPr lang="en-US" altLang="en-US" sz="2000"/>
              <a:t>“A system crash should not result in data loss”.</a:t>
            </a:r>
          </a:p>
        </p:txBody>
      </p:sp>
      <p:sp>
        <p:nvSpPr>
          <p:cNvPr id="74756" name="Rectangle 5"/>
          <p:cNvSpPr>
            <a:spLocks noChangeArrowheads="1"/>
          </p:cNvSpPr>
          <p:nvPr/>
        </p:nvSpPr>
        <p:spPr bwMode="auto">
          <a:xfrm>
            <a:off x="431800" y="5419725"/>
            <a:ext cx="82169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endParaRPr lang="de-DE" altLang="en-US" sz="2400"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  <p:bldP spid="86020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Types of </a:t>
            </a:r>
            <a:r>
              <a:rPr lang="en-US" altLang="en-US">
                <a:solidFill>
                  <a:schemeClr val="tx1"/>
                </a:solidFill>
                <a:ea typeface="ＭＳ Ｐゴシック" charset="-128"/>
              </a:rPr>
              <a:t>Nonfunctional</a:t>
            </a:r>
            <a:r>
              <a:rPr lang="en-US" altLang="en-US">
                <a:ea typeface="ＭＳ Ｐゴシック" charset="-128"/>
              </a:rPr>
              <a:t> Requirements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4013" y="1295400"/>
            <a:ext cx="4337050" cy="4800600"/>
          </a:xfrm>
        </p:spPr>
        <p:txBody>
          <a:bodyPr/>
          <a:lstStyle/>
          <a:p>
            <a:r>
              <a:rPr lang="en-US" altLang="en-US" sz="2400" dirty="0">
                <a:ea typeface="ＭＳ Ｐゴシック" charset="-128"/>
              </a:rPr>
              <a:t>Usability</a:t>
            </a:r>
          </a:p>
          <a:p>
            <a:r>
              <a:rPr lang="en-US" altLang="en-US" sz="2400" dirty="0">
                <a:ea typeface="ＭＳ Ｐゴシック" charset="-128"/>
              </a:rPr>
              <a:t>Reliability</a:t>
            </a:r>
          </a:p>
          <a:p>
            <a:pPr lvl="1"/>
            <a:r>
              <a:rPr lang="en-US" altLang="en-US" sz="2000" dirty="0"/>
              <a:t>Robustness</a:t>
            </a:r>
          </a:p>
          <a:p>
            <a:pPr lvl="1"/>
            <a:r>
              <a:rPr lang="en-US" altLang="en-US" sz="2000" dirty="0"/>
              <a:t>Safety </a:t>
            </a:r>
          </a:p>
          <a:p>
            <a:r>
              <a:rPr lang="en-US" altLang="en-US" sz="2400" dirty="0">
                <a:ea typeface="ＭＳ Ｐゴシック" charset="-128"/>
              </a:rPr>
              <a:t>Performance</a:t>
            </a:r>
          </a:p>
          <a:p>
            <a:pPr lvl="1"/>
            <a:r>
              <a:rPr lang="en-US" altLang="en-US" sz="2000" dirty="0"/>
              <a:t>Response time</a:t>
            </a:r>
          </a:p>
          <a:p>
            <a:pPr lvl="1"/>
            <a:r>
              <a:rPr lang="en-US" altLang="en-US" sz="2000" dirty="0"/>
              <a:t>Scalability</a:t>
            </a:r>
          </a:p>
          <a:p>
            <a:pPr lvl="1"/>
            <a:r>
              <a:rPr lang="en-US" altLang="en-US" sz="2000" dirty="0"/>
              <a:t>Throughput</a:t>
            </a:r>
          </a:p>
          <a:p>
            <a:pPr lvl="1"/>
            <a:r>
              <a:rPr lang="en-US" altLang="en-US" sz="2000" dirty="0"/>
              <a:t>Availability</a:t>
            </a:r>
          </a:p>
          <a:p>
            <a:r>
              <a:rPr lang="en-US" altLang="en-US" sz="2400" dirty="0">
                <a:ea typeface="ＭＳ Ｐゴシック" charset="-128"/>
              </a:rPr>
              <a:t>Supportability</a:t>
            </a:r>
          </a:p>
          <a:p>
            <a:pPr lvl="1"/>
            <a:r>
              <a:rPr lang="en-US" altLang="en-US" sz="2000" dirty="0"/>
              <a:t>Adaptability</a:t>
            </a:r>
          </a:p>
          <a:p>
            <a:pPr lvl="1"/>
            <a:r>
              <a:rPr lang="en-US" altLang="en-US" sz="2000" dirty="0"/>
              <a:t>Maintainability</a:t>
            </a:r>
          </a:p>
        </p:txBody>
      </p:sp>
      <p:sp>
        <p:nvSpPr>
          <p:cNvPr id="78851" name="Rectangle 5"/>
          <p:cNvSpPr>
            <a:spLocks noChangeArrowheads="1"/>
          </p:cNvSpPr>
          <p:nvPr/>
        </p:nvSpPr>
        <p:spPr bwMode="auto">
          <a:xfrm>
            <a:off x="292100" y="5924550"/>
            <a:ext cx="40513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>
                <a:solidFill>
                  <a:srgbClr val="0C0CCF"/>
                </a:solidFill>
                <a:latin typeface="Verdana" charset="0"/>
              </a:rPr>
              <a:t>Quality requirements</a:t>
            </a:r>
          </a:p>
        </p:txBody>
      </p:sp>
      <p:sp>
        <p:nvSpPr>
          <p:cNvPr id="78852" name="Rectangle 6"/>
          <p:cNvSpPr>
            <a:spLocks noChangeArrowheads="1"/>
          </p:cNvSpPr>
          <p:nvPr/>
        </p:nvSpPr>
        <p:spPr bwMode="auto">
          <a:xfrm>
            <a:off x="4394200" y="5613400"/>
            <a:ext cx="40513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>
                <a:solidFill>
                  <a:srgbClr val="0C0CCF"/>
                </a:solidFill>
                <a:latin typeface="Verdana" charset="0"/>
              </a:rPr>
              <a:t>Constraints or </a:t>
            </a:r>
            <a:br>
              <a:rPr lang="en-US" altLang="en-US" sz="2400">
                <a:solidFill>
                  <a:srgbClr val="0C0CCF"/>
                </a:solidFill>
                <a:latin typeface="Verdana" charset="0"/>
              </a:rPr>
            </a:br>
            <a:r>
              <a:rPr lang="en-US" altLang="en-US" sz="2400">
                <a:solidFill>
                  <a:srgbClr val="0C0CCF"/>
                </a:solidFill>
                <a:latin typeface="Verdana" charset="0"/>
              </a:rPr>
              <a:t>Pseudo requirements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Types of </a:t>
            </a:r>
            <a:r>
              <a:rPr lang="en-US" altLang="en-US">
                <a:solidFill>
                  <a:schemeClr val="tx1"/>
                </a:solidFill>
                <a:ea typeface="ＭＳ Ｐゴシック" charset="-128"/>
              </a:rPr>
              <a:t>Nonfunctional</a:t>
            </a:r>
            <a:r>
              <a:rPr lang="en-US" altLang="en-US">
                <a:ea typeface="ＭＳ Ｐゴシック" charset="-128"/>
              </a:rPr>
              <a:t> Requirements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4013" y="1311275"/>
            <a:ext cx="4303712" cy="5130800"/>
          </a:xfrm>
        </p:spPr>
        <p:txBody>
          <a:bodyPr/>
          <a:lstStyle/>
          <a:p>
            <a:r>
              <a:rPr lang="en-US" altLang="en-US" sz="2400">
                <a:solidFill>
                  <a:srgbClr val="000000"/>
                </a:solidFill>
                <a:ea typeface="ＭＳ Ｐゴシック" charset="-128"/>
              </a:rPr>
              <a:t>Usability</a:t>
            </a:r>
          </a:p>
          <a:p>
            <a:r>
              <a:rPr lang="en-US" altLang="en-US" sz="2400">
                <a:solidFill>
                  <a:srgbClr val="000000"/>
                </a:solidFill>
                <a:ea typeface="ＭＳ Ｐゴシック" charset="-128"/>
              </a:rPr>
              <a:t>Reliability</a:t>
            </a:r>
          </a:p>
          <a:p>
            <a:pPr lvl="1"/>
            <a:r>
              <a:rPr lang="en-US" altLang="en-US" sz="2000">
                <a:solidFill>
                  <a:srgbClr val="000000"/>
                </a:solidFill>
              </a:rPr>
              <a:t>Robustness</a:t>
            </a:r>
          </a:p>
          <a:p>
            <a:pPr lvl="1"/>
            <a:r>
              <a:rPr lang="en-US" altLang="en-US" sz="2000">
                <a:solidFill>
                  <a:srgbClr val="000000"/>
                </a:solidFill>
              </a:rPr>
              <a:t>Safety </a:t>
            </a:r>
          </a:p>
          <a:p>
            <a:r>
              <a:rPr lang="en-US" altLang="en-US" sz="2400">
                <a:solidFill>
                  <a:srgbClr val="000000"/>
                </a:solidFill>
                <a:ea typeface="ＭＳ Ｐゴシック" charset="-128"/>
              </a:rPr>
              <a:t>Performance</a:t>
            </a:r>
          </a:p>
          <a:p>
            <a:pPr lvl="1"/>
            <a:r>
              <a:rPr lang="en-US" altLang="en-US" sz="2000">
                <a:solidFill>
                  <a:srgbClr val="000000"/>
                </a:solidFill>
              </a:rPr>
              <a:t>Response time</a:t>
            </a:r>
          </a:p>
          <a:p>
            <a:pPr lvl="1"/>
            <a:r>
              <a:rPr lang="en-US" altLang="en-US" sz="2000">
                <a:solidFill>
                  <a:srgbClr val="000000"/>
                </a:solidFill>
              </a:rPr>
              <a:t>Scalability </a:t>
            </a:r>
          </a:p>
          <a:p>
            <a:pPr lvl="1"/>
            <a:r>
              <a:rPr lang="en-US" altLang="en-US" sz="2000">
                <a:solidFill>
                  <a:srgbClr val="000000"/>
                </a:solidFill>
              </a:rPr>
              <a:t>Throughput</a:t>
            </a:r>
          </a:p>
          <a:p>
            <a:pPr lvl="1"/>
            <a:r>
              <a:rPr lang="en-US" altLang="en-US" sz="2000">
                <a:solidFill>
                  <a:srgbClr val="000000"/>
                </a:solidFill>
              </a:rPr>
              <a:t>Availability</a:t>
            </a:r>
          </a:p>
          <a:p>
            <a:r>
              <a:rPr lang="en-US" altLang="en-US" sz="2400">
                <a:solidFill>
                  <a:srgbClr val="000000"/>
                </a:solidFill>
                <a:ea typeface="ＭＳ Ｐゴシック" charset="-128"/>
              </a:rPr>
              <a:t>Supportability</a:t>
            </a:r>
          </a:p>
          <a:p>
            <a:pPr lvl="1"/>
            <a:r>
              <a:rPr lang="en-US" altLang="en-US" sz="2000">
                <a:solidFill>
                  <a:srgbClr val="000000"/>
                </a:solidFill>
              </a:rPr>
              <a:t>Adaptability</a:t>
            </a:r>
          </a:p>
          <a:p>
            <a:pPr lvl="1"/>
            <a:r>
              <a:rPr lang="en-US" altLang="en-US" sz="2000">
                <a:solidFill>
                  <a:srgbClr val="000000"/>
                </a:solidFill>
              </a:rPr>
              <a:t>Maintainability</a:t>
            </a:r>
          </a:p>
        </p:txBody>
      </p:sp>
      <p:sp>
        <p:nvSpPr>
          <p:cNvPr id="8089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08513" y="1295400"/>
            <a:ext cx="3925887" cy="4800600"/>
          </a:xfrm>
        </p:spPr>
        <p:txBody>
          <a:bodyPr/>
          <a:lstStyle/>
          <a:p>
            <a:r>
              <a:rPr lang="en-US" altLang="en-US" sz="2400">
                <a:ea typeface="ＭＳ Ｐゴシック" charset="-128"/>
              </a:rPr>
              <a:t>Implementation</a:t>
            </a:r>
          </a:p>
          <a:p>
            <a:r>
              <a:rPr lang="en-US" altLang="en-US" sz="2400">
                <a:ea typeface="ＭＳ Ｐゴシック" charset="-128"/>
              </a:rPr>
              <a:t>Interface</a:t>
            </a:r>
          </a:p>
          <a:p>
            <a:r>
              <a:rPr lang="en-US" altLang="en-US" sz="2400">
                <a:ea typeface="ＭＳ Ｐゴシック" charset="-128"/>
              </a:rPr>
              <a:t>Operation</a:t>
            </a:r>
          </a:p>
          <a:p>
            <a:r>
              <a:rPr lang="en-US" altLang="en-US" sz="2400">
                <a:ea typeface="ＭＳ Ｐゴシック" charset="-128"/>
              </a:rPr>
              <a:t>Packaging</a:t>
            </a:r>
          </a:p>
          <a:p>
            <a:r>
              <a:rPr lang="en-US" altLang="en-US" sz="2400">
                <a:ea typeface="ＭＳ Ｐゴシック" charset="-128"/>
              </a:rPr>
              <a:t>Legal</a:t>
            </a:r>
          </a:p>
          <a:p>
            <a:pPr lvl="1"/>
            <a:r>
              <a:rPr lang="en-US" altLang="en-US" sz="2000"/>
              <a:t>Licensing (GPL, LGPL)</a:t>
            </a:r>
          </a:p>
          <a:p>
            <a:pPr lvl="1"/>
            <a:r>
              <a:rPr lang="en-US" altLang="en-US" sz="2000"/>
              <a:t>Certification</a:t>
            </a:r>
          </a:p>
          <a:p>
            <a:pPr lvl="1"/>
            <a:r>
              <a:rPr lang="en-US" altLang="en-US" sz="2000"/>
              <a:t>Regulation</a:t>
            </a:r>
          </a:p>
        </p:txBody>
      </p:sp>
      <p:sp>
        <p:nvSpPr>
          <p:cNvPr id="80900" name="Rectangle 5"/>
          <p:cNvSpPr>
            <a:spLocks noChangeArrowheads="1"/>
          </p:cNvSpPr>
          <p:nvPr/>
        </p:nvSpPr>
        <p:spPr bwMode="auto">
          <a:xfrm>
            <a:off x="292100" y="5924550"/>
            <a:ext cx="40513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>
                <a:solidFill>
                  <a:srgbClr val="0C0CCF"/>
                </a:solidFill>
                <a:latin typeface="Verdana" charset="0"/>
              </a:rPr>
              <a:t>Quality requirements</a:t>
            </a:r>
          </a:p>
        </p:txBody>
      </p:sp>
      <p:sp>
        <p:nvSpPr>
          <p:cNvPr id="80901" name="Rectangle 6"/>
          <p:cNvSpPr>
            <a:spLocks noChangeArrowheads="1"/>
          </p:cNvSpPr>
          <p:nvPr/>
        </p:nvSpPr>
        <p:spPr bwMode="auto">
          <a:xfrm>
            <a:off x="4394200" y="5502275"/>
            <a:ext cx="40513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>
                <a:solidFill>
                  <a:srgbClr val="0C0CCF"/>
                </a:solidFill>
                <a:latin typeface="Verdana" charset="0"/>
              </a:rPr>
              <a:t>Constraints or </a:t>
            </a:r>
            <a:br>
              <a:rPr lang="en-US" altLang="en-US" sz="2400">
                <a:solidFill>
                  <a:srgbClr val="0C0CCF"/>
                </a:solidFill>
                <a:latin typeface="Verdana" charset="0"/>
              </a:rPr>
            </a:br>
            <a:r>
              <a:rPr lang="en-US" altLang="en-US" sz="2400">
                <a:solidFill>
                  <a:srgbClr val="0C0CCF"/>
                </a:solidFill>
                <a:latin typeface="Verdana" charset="0"/>
              </a:rPr>
              <a:t>Pseudo requirements</a:t>
            </a:r>
          </a:p>
        </p:txBody>
      </p:sp>
      <p:sp>
        <p:nvSpPr>
          <p:cNvPr id="80902" name="Interaktive Schaltfläche: Zurückkehren 6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616950" y="6272213"/>
            <a:ext cx="292100" cy="254000"/>
          </a:xfrm>
          <a:prstGeom prst="actionButtonReturn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Some Quality Requirements Definitions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981075"/>
            <a:ext cx="8713788" cy="5499100"/>
          </a:xfrm>
        </p:spPr>
        <p:txBody>
          <a:bodyPr/>
          <a:lstStyle/>
          <a:p>
            <a:r>
              <a:rPr lang="en-US" altLang="en-US" dirty="0">
                <a:solidFill>
                  <a:srgbClr val="FDAD23"/>
                </a:solidFill>
                <a:latin typeface="Arial" charset="0"/>
                <a:ea typeface="ＭＳ Ｐゴシック" charset="-128"/>
              </a:rPr>
              <a:t>Usability</a:t>
            </a:r>
            <a:r>
              <a:rPr lang="en-US" altLang="en-US" dirty="0">
                <a:solidFill>
                  <a:srgbClr val="FDAD23"/>
                </a:solidFill>
                <a:latin typeface="Helvetica" charset="0"/>
                <a:ea typeface="ＭＳ Ｐゴシック" charset="-128"/>
              </a:rPr>
              <a:t>  </a:t>
            </a:r>
            <a:endParaRPr lang="en-US" altLang="en-US" dirty="0">
              <a:latin typeface="Helvetica" charset="0"/>
              <a:ea typeface="ＭＳ Ｐゴシック" charset="-128"/>
            </a:endParaRPr>
          </a:p>
          <a:p>
            <a:pPr lvl="1"/>
            <a:r>
              <a:rPr lang="en-US" altLang="en-US" dirty="0">
                <a:latin typeface="Helvetica" charset="0"/>
              </a:rPr>
              <a:t>The ease with which actors can perform a function in a system</a:t>
            </a:r>
          </a:p>
          <a:p>
            <a:pPr lvl="1"/>
            <a:r>
              <a:rPr lang="en-US" altLang="en-US" dirty="0">
                <a:latin typeface="Helvetica" charset="0"/>
              </a:rPr>
              <a:t>Usability is one of the most frequently misused terms (“The system is easy to use”)</a:t>
            </a:r>
          </a:p>
          <a:p>
            <a:pPr lvl="1"/>
            <a:r>
              <a:rPr lang="en-US" altLang="en-US" b="1" dirty="0">
                <a:latin typeface="Helvetica" charset="0"/>
              </a:rPr>
              <a:t>Usability </a:t>
            </a:r>
            <a:r>
              <a:rPr lang="en-US" altLang="en-US" dirty="0">
                <a:latin typeface="Helvetica" charset="0"/>
              </a:rPr>
              <a:t>must be </a:t>
            </a:r>
            <a:r>
              <a:rPr lang="en-US" altLang="en-US" i="1" dirty="0">
                <a:latin typeface="Helvetica" charset="0"/>
              </a:rPr>
              <a:t>measurable</a:t>
            </a:r>
            <a:r>
              <a:rPr lang="en-US" altLang="en-US" dirty="0">
                <a:latin typeface="Helvetica" charset="0"/>
              </a:rPr>
              <a:t>, otherwise it is </a:t>
            </a:r>
            <a:r>
              <a:rPr lang="en-US" altLang="en-US" i="1" dirty="0">
                <a:latin typeface="Helvetica" charset="0"/>
              </a:rPr>
              <a:t>marketing</a:t>
            </a:r>
          </a:p>
          <a:p>
            <a:pPr lvl="2"/>
            <a:r>
              <a:rPr lang="en-US" altLang="en-US" dirty="0">
                <a:latin typeface="Helvetica" charset="0"/>
              </a:rPr>
              <a:t>Example: Specification of the number of steps </a:t>
            </a:r>
            <a:r>
              <a:rPr lang="de-DE" altLang="en-US" dirty="0">
                <a:latin typeface="Helvetica" charset="0"/>
              </a:rPr>
              <a:t>–</a:t>
            </a:r>
            <a:r>
              <a:rPr lang="en-US" altLang="en-US" dirty="0">
                <a:latin typeface="Helvetica" charset="0"/>
              </a:rPr>
              <a:t> the measure! -  to perform a internet-based purchase with a web browser</a:t>
            </a:r>
          </a:p>
          <a:p>
            <a:r>
              <a:rPr lang="en-US" altLang="en-US" dirty="0">
                <a:solidFill>
                  <a:srgbClr val="FDAD23"/>
                </a:solidFill>
                <a:latin typeface="Helvetica" charset="0"/>
                <a:ea typeface="ＭＳ Ｐゴシック" charset="-128"/>
              </a:rPr>
              <a:t>Robustness</a:t>
            </a:r>
            <a:r>
              <a:rPr lang="en-US" altLang="en-US" dirty="0">
                <a:latin typeface="Helvetica" charset="0"/>
                <a:ea typeface="ＭＳ Ｐゴシック" charset="-128"/>
              </a:rPr>
              <a:t>: The ability of a system to maintain a function </a:t>
            </a:r>
          </a:p>
          <a:p>
            <a:pPr lvl="1"/>
            <a:r>
              <a:rPr lang="en-US" altLang="en-US" dirty="0">
                <a:latin typeface="Helvetica" charset="0"/>
              </a:rPr>
              <a:t>even if the user enters a wrong input</a:t>
            </a:r>
          </a:p>
          <a:p>
            <a:pPr lvl="1"/>
            <a:r>
              <a:rPr lang="en-US" altLang="en-US" dirty="0">
                <a:latin typeface="Helvetica" charset="0"/>
              </a:rPr>
              <a:t>even if there are changes in the environment</a:t>
            </a:r>
          </a:p>
          <a:p>
            <a:pPr lvl="2"/>
            <a:r>
              <a:rPr lang="en-US" altLang="en-US" dirty="0">
                <a:latin typeface="Helvetica" charset="0"/>
              </a:rPr>
              <a:t>Example: The system can tolerate temperatures up to 90 C</a:t>
            </a:r>
          </a:p>
          <a:p>
            <a:r>
              <a:rPr lang="en-US" altLang="en-US" dirty="0">
                <a:solidFill>
                  <a:srgbClr val="FDAD23"/>
                </a:solidFill>
                <a:latin typeface="Arial" charset="0"/>
                <a:ea typeface="ＭＳ Ｐゴシック" charset="-128"/>
              </a:rPr>
              <a:t>Availability</a:t>
            </a:r>
            <a:r>
              <a:rPr lang="en-US" altLang="en-US" dirty="0">
                <a:latin typeface="Helvetica" charset="0"/>
                <a:ea typeface="ＭＳ Ｐゴシック" charset="-128"/>
              </a:rPr>
              <a:t>: The ratio of the expected uptime of a system to the aggregate of the expected up and down time</a:t>
            </a:r>
          </a:p>
          <a:p>
            <a:pPr lvl="1"/>
            <a:r>
              <a:rPr lang="en-US" altLang="en-US" dirty="0">
                <a:latin typeface="Helvetica" charset="0"/>
              </a:rPr>
              <a:t>Example: The system is down not more than 5 minutes per week.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0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0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2250"/>
            <a:ext cx="8483600" cy="863600"/>
          </a:xfrm>
          <a:noFill/>
        </p:spPr>
        <p:txBody>
          <a:bodyPr lIns="92407" tIns="45420" rIns="92407" bIns="45420"/>
          <a:lstStyle/>
          <a:p>
            <a:r>
              <a:rPr lang="en-US" altLang="en-US" sz="3400">
                <a:ea typeface="ＭＳ Ｐゴシック" charset="-128"/>
              </a:rPr>
              <a:t>A Typical Example </a:t>
            </a:r>
            <a:br>
              <a:rPr lang="en-US" altLang="en-US" sz="3400">
                <a:ea typeface="ＭＳ Ｐゴシック" charset="-128"/>
              </a:rPr>
            </a:br>
            <a:r>
              <a:rPr lang="en-US" altLang="en-US" sz="3400">
                <a:ea typeface="ＭＳ Ｐゴシック" charset="-128"/>
              </a:rPr>
              <a:t>of Software Lifecycle Activities</a:t>
            </a:r>
          </a:p>
        </p:txBody>
      </p:sp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711325" y="1698625"/>
            <a:ext cx="6618288" cy="386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endParaRPr lang="de-DE" altLang="en-US"/>
          </a:p>
        </p:txBody>
      </p:sp>
      <p:grpSp>
        <p:nvGrpSpPr>
          <p:cNvPr id="10243" name="Group 4"/>
          <p:cNvGrpSpPr>
            <a:grpSpLocks/>
          </p:cNvGrpSpPr>
          <p:nvPr/>
        </p:nvGrpSpPr>
        <p:grpSpPr bwMode="auto">
          <a:xfrm>
            <a:off x="608013" y="1874838"/>
            <a:ext cx="8196262" cy="795337"/>
            <a:chOff x="383" y="1181"/>
            <a:chExt cx="5163" cy="501"/>
          </a:xfrm>
        </p:grpSpPr>
        <p:sp>
          <p:nvSpPr>
            <p:cNvPr id="10244" name="Rectangle 5"/>
            <p:cNvSpPr>
              <a:spLocks noChangeArrowheads="1"/>
            </p:cNvSpPr>
            <p:nvPr/>
          </p:nvSpPr>
          <p:spPr bwMode="auto">
            <a:xfrm>
              <a:off x="2436" y="1181"/>
              <a:ext cx="697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/>
                <a:t>System</a:t>
              </a:r>
            </a:p>
            <a:p>
              <a:pPr algn="ctr"/>
              <a:r>
                <a:rPr lang="en-US" altLang="en-US" b="1"/>
                <a:t>Design</a:t>
              </a:r>
            </a:p>
          </p:txBody>
        </p:sp>
        <p:sp>
          <p:nvSpPr>
            <p:cNvPr id="10245" name="Rectangle 6"/>
            <p:cNvSpPr>
              <a:spLocks noChangeArrowheads="1"/>
            </p:cNvSpPr>
            <p:nvPr/>
          </p:nvSpPr>
          <p:spPr bwMode="auto">
            <a:xfrm>
              <a:off x="3233" y="1181"/>
              <a:ext cx="698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/>
                <a:t>Detailed</a:t>
              </a:r>
            </a:p>
            <a:p>
              <a:pPr algn="ctr"/>
              <a:r>
                <a:rPr lang="en-US" altLang="en-US" b="1"/>
                <a:t>Design</a:t>
              </a:r>
            </a:p>
          </p:txBody>
        </p:sp>
        <p:sp>
          <p:nvSpPr>
            <p:cNvPr id="10246" name="Rectangle 7"/>
            <p:cNvSpPr>
              <a:spLocks noChangeArrowheads="1"/>
            </p:cNvSpPr>
            <p:nvPr/>
          </p:nvSpPr>
          <p:spPr bwMode="auto">
            <a:xfrm>
              <a:off x="4051" y="1181"/>
              <a:ext cx="698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/>
                <a:t>Implemen-</a:t>
              </a:r>
            </a:p>
            <a:p>
              <a:pPr algn="ctr"/>
              <a:r>
                <a:rPr lang="en-US" altLang="en-US" b="1"/>
                <a:t>tation</a:t>
              </a:r>
            </a:p>
          </p:txBody>
        </p:sp>
        <p:sp>
          <p:nvSpPr>
            <p:cNvPr id="10247" name="Rectangle 8"/>
            <p:cNvSpPr>
              <a:spLocks noChangeArrowheads="1"/>
            </p:cNvSpPr>
            <p:nvPr/>
          </p:nvSpPr>
          <p:spPr bwMode="auto">
            <a:xfrm>
              <a:off x="4849" y="1181"/>
              <a:ext cx="697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/>
                <a:t>Testing</a:t>
              </a:r>
            </a:p>
          </p:txBody>
        </p:sp>
        <p:sp>
          <p:nvSpPr>
            <p:cNvPr id="10248" name="Rectangle 9"/>
            <p:cNvSpPr>
              <a:spLocks noChangeArrowheads="1"/>
            </p:cNvSpPr>
            <p:nvPr/>
          </p:nvSpPr>
          <p:spPr bwMode="auto">
            <a:xfrm>
              <a:off x="383" y="1181"/>
              <a:ext cx="1002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/>
                <a:t>Requirements</a:t>
              </a:r>
            </a:p>
            <a:p>
              <a:pPr algn="ctr"/>
              <a:r>
                <a:rPr lang="en-US" altLang="en-US" b="1"/>
                <a:t>Elicitation</a:t>
              </a:r>
            </a:p>
          </p:txBody>
        </p:sp>
        <p:sp>
          <p:nvSpPr>
            <p:cNvPr id="10249" name="Rectangle 10"/>
            <p:cNvSpPr>
              <a:spLocks noChangeArrowheads="1"/>
            </p:cNvSpPr>
            <p:nvPr/>
          </p:nvSpPr>
          <p:spPr bwMode="auto">
            <a:xfrm>
              <a:off x="1448" y="1181"/>
              <a:ext cx="923" cy="5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/>
                <a:t>Analysis</a:t>
              </a:r>
            </a:p>
          </p:txBody>
        </p:sp>
      </p:grp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A Task for You</a:t>
            </a:r>
          </a:p>
        </p:txBody>
      </p:sp>
      <p:sp>
        <p:nvSpPr>
          <p:cNvPr id="87042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Look up the remaining definitions for the nonfunctional requirements and internalize them</a:t>
            </a:r>
          </a:p>
          <a:p>
            <a:pPr lvl="1"/>
            <a:r>
              <a:rPr lang="en-US" altLang="en-US"/>
              <a:t>Understand their meaning and scope (their applicability).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Nonfunctional Requirements: Examples 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“Spectators must be able to watch a match without prior registration and without prior knowledge of the match.”</a:t>
            </a:r>
          </a:p>
          <a:p>
            <a:pPr lvl="1">
              <a:buFont typeface="Wingdings" charset="2"/>
              <a:buChar char="Ø"/>
            </a:pPr>
            <a:r>
              <a:rPr lang="en-US" altLang="en-US" i="1">
                <a:solidFill>
                  <a:srgbClr val="0C0CCF"/>
                </a:solidFill>
              </a:rPr>
              <a:t>Usability Requirement</a:t>
            </a:r>
            <a:endParaRPr lang="en-US" altLang="en-US"/>
          </a:p>
          <a:p>
            <a:r>
              <a:rPr lang="en-US" altLang="en-US">
                <a:ea typeface="ＭＳ Ｐゴシック" charset="-128"/>
              </a:rPr>
              <a:t>“The system must support 10 parallel tournaments”</a:t>
            </a:r>
          </a:p>
          <a:p>
            <a:pPr lvl="1">
              <a:buFont typeface="Wingdings" charset="2"/>
              <a:buChar char="Ø"/>
            </a:pPr>
            <a:r>
              <a:rPr lang="en-US" altLang="en-US" i="1">
                <a:solidFill>
                  <a:srgbClr val="0C0CCF"/>
                </a:solidFill>
              </a:rPr>
              <a:t>Performance Requirement</a:t>
            </a:r>
            <a:endParaRPr lang="en-US" altLang="en-US">
              <a:solidFill>
                <a:srgbClr val="0C0CCF"/>
              </a:solidFill>
            </a:endParaRPr>
          </a:p>
          <a:p>
            <a:r>
              <a:rPr lang="en-US" altLang="en-US">
                <a:ea typeface="ＭＳ Ｐゴシック" charset="-128"/>
              </a:rPr>
              <a:t>“The operator must be able to add new games without modifications to the existing system.”</a:t>
            </a:r>
          </a:p>
          <a:p>
            <a:pPr lvl="1">
              <a:buFont typeface="Wingdings" charset="2"/>
              <a:buChar char="Ø"/>
            </a:pPr>
            <a:r>
              <a:rPr lang="en-US" altLang="en-US" i="1">
                <a:solidFill>
                  <a:srgbClr val="0C0CCF"/>
                </a:solidFill>
              </a:rPr>
              <a:t>Supportability Requirement</a:t>
            </a:r>
            <a:endParaRPr lang="en-US" altLang="en-US"/>
          </a:p>
        </p:txBody>
      </p:sp>
      <p:sp>
        <p:nvSpPr>
          <p:cNvPr id="4" name="Interaktive Schaltfläche: Informationen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67688" y="3008313"/>
            <a:ext cx="527050" cy="449262"/>
          </a:xfrm>
          <a:prstGeom prst="actionButtonInformation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 bldLvl="2" autoUpdateAnimBg="0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What should not  be in the Requirements?</a:t>
            </a:r>
          </a:p>
        </p:txBody>
      </p:sp>
      <p:sp>
        <p:nvSpPr>
          <p:cNvPr id="9011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System structure, implementation technology</a:t>
            </a:r>
          </a:p>
          <a:p>
            <a:r>
              <a:rPr lang="en-US" altLang="en-US">
                <a:ea typeface="ＭＳ Ｐゴシック" charset="-128"/>
              </a:rPr>
              <a:t>Development methodology</a:t>
            </a:r>
          </a:p>
          <a:p>
            <a:pPr lvl="1"/>
            <a:r>
              <a:rPr lang="de-DE" altLang="en-US"/>
              <a:t>A rational design process: How and why to fake it  (Parnas, 1986)</a:t>
            </a:r>
            <a:endParaRPr lang="en-US" altLang="en-US"/>
          </a:p>
          <a:p>
            <a:r>
              <a:rPr lang="en-US" altLang="en-US">
                <a:ea typeface="ＭＳ Ｐゴシック" charset="-128"/>
              </a:rPr>
              <a:t>Development environment</a:t>
            </a:r>
          </a:p>
          <a:p>
            <a:r>
              <a:rPr lang="en-US" altLang="en-US">
                <a:ea typeface="ＭＳ Ｐゴシック" charset="-128"/>
              </a:rPr>
              <a:t>Implementation language</a:t>
            </a:r>
          </a:p>
          <a:p>
            <a:r>
              <a:rPr lang="en-US" altLang="en-US">
                <a:ea typeface="ＭＳ Ｐゴシック" charset="-128"/>
              </a:rPr>
              <a:t>Reusability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It is desirable that none of these above are constrained by the client.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Requirements Validation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3400" y="1109663"/>
            <a:ext cx="8162925" cy="4800600"/>
          </a:xfrm>
        </p:spPr>
        <p:txBody>
          <a:bodyPr/>
          <a:lstStyle/>
          <a:p>
            <a:pPr>
              <a:buFont typeface="Times" charset="0"/>
              <a:buNone/>
            </a:pPr>
            <a:r>
              <a:rPr lang="en-US" altLang="en-US">
                <a:ea typeface="ＭＳ Ｐゴシック" charset="-128"/>
              </a:rPr>
              <a:t>Requirements validation is a quality assurance step, usually performed after requirements elicitation or after analysis</a:t>
            </a:r>
            <a:r>
              <a:rPr lang="en-US" altLang="en-US">
                <a:solidFill>
                  <a:srgbClr val="0C0CCF"/>
                </a:solidFill>
                <a:ea typeface="ＭＳ Ｐゴシック" charset="-128"/>
              </a:rPr>
              <a:t> </a:t>
            </a:r>
          </a:p>
          <a:p>
            <a:r>
              <a:rPr lang="en-US" altLang="en-US">
                <a:solidFill>
                  <a:srgbClr val="0C0CCF"/>
                </a:solidFill>
                <a:ea typeface="ＭＳ Ｐゴシック" charset="-128"/>
              </a:rPr>
              <a:t>Correctness:</a:t>
            </a:r>
            <a:r>
              <a:rPr lang="en-US" altLang="en-US">
                <a:ea typeface="ＭＳ Ｐゴシック" charset="-128"/>
              </a:rPr>
              <a:t> </a:t>
            </a:r>
          </a:p>
          <a:p>
            <a:pPr lvl="1"/>
            <a:r>
              <a:rPr lang="en-US" altLang="en-US"/>
              <a:t>The requirements represent the client’s view  </a:t>
            </a:r>
          </a:p>
          <a:p>
            <a:r>
              <a:rPr lang="en-US" altLang="en-US">
                <a:solidFill>
                  <a:srgbClr val="0C0CCF"/>
                </a:solidFill>
                <a:ea typeface="ＭＳ Ｐゴシック" charset="-128"/>
              </a:rPr>
              <a:t>Completeness:</a:t>
            </a:r>
            <a:r>
              <a:rPr lang="en-US" altLang="en-US">
                <a:ea typeface="ＭＳ Ｐゴシック" charset="-128"/>
              </a:rPr>
              <a:t> </a:t>
            </a:r>
          </a:p>
          <a:p>
            <a:pPr lvl="1"/>
            <a:r>
              <a:rPr lang="en-US" altLang="en-US"/>
              <a:t>All possible scenarios, in which the system can be used, are described</a:t>
            </a:r>
          </a:p>
          <a:p>
            <a:r>
              <a:rPr lang="en-US" altLang="en-US">
                <a:solidFill>
                  <a:srgbClr val="0C0CCF"/>
                </a:solidFill>
                <a:ea typeface="ＭＳ Ｐゴシック" charset="-128"/>
              </a:rPr>
              <a:t>Consistency:</a:t>
            </a:r>
            <a:endParaRPr lang="en-US" altLang="en-US">
              <a:ea typeface="ＭＳ Ｐゴシック" charset="-128"/>
            </a:endParaRPr>
          </a:p>
          <a:p>
            <a:pPr lvl="1"/>
            <a:r>
              <a:rPr lang="en-US" altLang="en-US"/>
              <a:t>There are no requirements that contradict each other.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Requirements Validation (2)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09663"/>
            <a:ext cx="8162925" cy="4800600"/>
          </a:xfrm>
        </p:spPr>
        <p:txBody>
          <a:bodyPr/>
          <a:lstStyle/>
          <a:p>
            <a:r>
              <a:rPr lang="en-US" altLang="en-US">
                <a:solidFill>
                  <a:srgbClr val="0C0CCF"/>
                </a:solidFill>
                <a:ea typeface="ＭＳ Ｐゴシック" charset="-128"/>
              </a:rPr>
              <a:t>Clarity:</a:t>
            </a:r>
            <a:endParaRPr lang="en-US" altLang="en-US">
              <a:ea typeface="ＭＳ Ｐゴシック" charset="-128"/>
            </a:endParaRPr>
          </a:p>
          <a:p>
            <a:pPr lvl="1"/>
            <a:r>
              <a:rPr lang="en-US" altLang="en-US"/>
              <a:t>Requirements can only be interpreted in one way </a:t>
            </a:r>
          </a:p>
          <a:p>
            <a:r>
              <a:rPr lang="en-US" altLang="en-US">
                <a:solidFill>
                  <a:srgbClr val="0C0CCF"/>
                </a:solidFill>
                <a:ea typeface="ＭＳ Ｐゴシック" charset="-128"/>
              </a:rPr>
              <a:t>Realism</a:t>
            </a:r>
            <a:r>
              <a:rPr lang="en-US" altLang="en-US">
                <a:ea typeface="ＭＳ Ｐゴシック" charset="-128"/>
              </a:rPr>
              <a:t>: </a:t>
            </a:r>
          </a:p>
          <a:p>
            <a:pPr lvl="1"/>
            <a:r>
              <a:rPr lang="en-US" altLang="en-US"/>
              <a:t>Requirements can be implemented and delivered </a:t>
            </a:r>
          </a:p>
          <a:p>
            <a:r>
              <a:rPr lang="en-US" altLang="en-US">
                <a:solidFill>
                  <a:srgbClr val="0C0CCF"/>
                </a:solidFill>
                <a:ea typeface="ＭＳ Ｐゴシック" charset="-128"/>
              </a:rPr>
              <a:t>Traceability:</a:t>
            </a:r>
            <a:endParaRPr lang="en-US" altLang="en-US">
              <a:ea typeface="ＭＳ Ｐゴシック" charset="-128"/>
            </a:endParaRPr>
          </a:p>
          <a:p>
            <a:pPr lvl="1"/>
            <a:r>
              <a:rPr lang="en-US" altLang="en-US"/>
              <a:t>Each system component and behavior can be traced to a set of functional requirements</a:t>
            </a:r>
          </a:p>
          <a:p>
            <a:pPr lvl="1"/>
            <a:endParaRPr lang="en-US" altLang="en-US"/>
          </a:p>
          <a:p>
            <a:r>
              <a:rPr lang="en-US" altLang="en-US">
                <a:ea typeface="ＭＳ Ｐゴシック" charset="-128"/>
              </a:rPr>
              <a:t>Problems with requirements validation: </a:t>
            </a:r>
          </a:p>
          <a:p>
            <a:pPr lvl="1"/>
            <a:r>
              <a:rPr lang="en-US" altLang="en-US"/>
              <a:t>Requirements change quickly during requirements elicitation</a:t>
            </a:r>
          </a:p>
          <a:p>
            <a:pPr lvl="1"/>
            <a:r>
              <a:rPr lang="en-US" altLang="en-US"/>
              <a:t>Inconsistencies are easily added with each change</a:t>
            </a:r>
          </a:p>
          <a:p>
            <a:pPr lvl="1"/>
            <a:r>
              <a:rPr lang="en-US" altLang="en-US"/>
              <a:t>Tool support is needed!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0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0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0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Tools for Requirements Management (2)</a:t>
            </a:r>
          </a:p>
        </p:txBody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43013"/>
            <a:ext cx="8001000" cy="5467350"/>
          </a:xfrm>
        </p:spPr>
        <p:txBody>
          <a:bodyPr/>
          <a:lstStyle/>
          <a:p>
            <a:pPr>
              <a:buNone/>
            </a:pPr>
            <a:r>
              <a:rPr lang="en-US" altLang="en-US" dirty="0" err="1">
                <a:ea typeface="ＭＳ Ｐゴシック" charset="-128"/>
              </a:rPr>
              <a:t>RequisitePro</a:t>
            </a:r>
            <a:r>
              <a:rPr lang="en-US" altLang="en-US" dirty="0">
                <a:ea typeface="ＭＳ Ｐゴシック" charset="-128"/>
              </a:rPr>
              <a:t> </a:t>
            </a:r>
            <a:r>
              <a:rPr lang="en-US" altLang="en-US" sz="1600" dirty="0">
                <a:ea typeface="ＭＳ Ｐゴシック" charset="-128"/>
              </a:rPr>
              <a:t>(</a:t>
            </a:r>
            <a:r>
              <a:rPr lang="en-US" altLang="en-US" sz="1600" dirty="0">
                <a:ea typeface="ＭＳ Ｐゴシック" charset="-128"/>
                <a:hlinkClick r:id="rId3"/>
              </a:rPr>
              <a:t>ftp://ftp.software.ibm.com/software/rational/docs/v2003/unix_solutions/html/reqpro_readme.html#product-doc)</a:t>
            </a:r>
            <a:endParaRPr lang="en-US" altLang="en-US" sz="1600" dirty="0">
              <a:ea typeface="ＭＳ Ｐゴシック" charset="-128"/>
            </a:endParaRPr>
          </a:p>
          <a:p>
            <a:pPr lvl="1"/>
            <a:r>
              <a:rPr lang="en-US" altLang="en-US" dirty="0"/>
              <a:t>Integration with MS Word</a:t>
            </a:r>
          </a:p>
          <a:p>
            <a:pPr lvl="1"/>
            <a:r>
              <a:rPr lang="en-US" altLang="en-US" dirty="0"/>
              <a:t>Project-to-project comparisons via XML baselines</a:t>
            </a:r>
          </a:p>
          <a:p>
            <a:pPr>
              <a:buFont typeface="Times" charset="0"/>
              <a:buNone/>
            </a:pPr>
            <a:r>
              <a:rPr lang="en-US" altLang="en-US" dirty="0">
                <a:ea typeface="ＭＳ Ｐゴシック" charset="-128"/>
              </a:rPr>
              <a:t>RD-Link </a:t>
            </a:r>
            <a:r>
              <a:rPr lang="en-US" altLang="en-US" sz="1800" dirty="0">
                <a:ea typeface="ＭＳ Ｐゴシック" charset="-128"/>
              </a:rPr>
              <a:t>(</a:t>
            </a:r>
            <a:r>
              <a:rPr lang="en-US" altLang="en-US" sz="1800" dirty="0">
                <a:ea typeface="ＭＳ Ｐゴシック" charset="-128"/>
                <a:hlinkClick r:id="rId4"/>
              </a:rPr>
              <a:t>http://www.ring-zero.com</a:t>
            </a:r>
            <a:r>
              <a:rPr lang="en-US" altLang="en-US" sz="1800" dirty="0">
                <a:ea typeface="ＭＳ Ｐゴシック" charset="-128"/>
              </a:rPr>
              <a:t>)</a:t>
            </a:r>
          </a:p>
          <a:p>
            <a:pPr lvl="1"/>
            <a:r>
              <a:rPr lang="en-US" altLang="en-US" dirty="0"/>
              <a:t>Provides traceability between </a:t>
            </a:r>
            <a:r>
              <a:rPr lang="en-US" altLang="en-US" dirty="0" err="1"/>
              <a:t>RequisitePro</a:t>
            </a:r>
            <a:r>
              <a:rPr lang="en-US" altLang="en-US" dirty="0"/>
              <a:t> &amp; </a:t>
            </a:r>
            <a:r>
              <a:rPr lang="en-US" altLang="en-US" dirty="0" err="1"/>
              <a:t>Telelogic</a:t>
            </a:r>
            <a:r>
              <a:rPr lang="en-US" altLang="en-US" dirty="0"/>
              <a:t> DOORS 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We can specify the Requirements for a “Requirements Management” System</a:t>
            </a:r>
          </a:p>
        </p:txBody>
      </p:sp>
      <p:sp>
        <p:nvSpPr>
          <p:cNvPr id="9830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250113" cy="48006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Functional requirements:</a:t>
            </a:r>
          </a:p>
          <a:p>
            <a:pPr lvl="1"/>
            <a:r>
              <a:rPr lang="en-US" altLang="en-US"/>
              <a:t>Store the </a:t>
            </a:r>
            <a:r>
              <a:rPr lang="en-US" altLang="en-US" sz="2400"/>
              <a:t>requirements </a:t>
            </a:r>
            <a:r>
              <a:rPr lang="en-US" altLang="en-US"/>
              <a:t>in a shared repository</a:t>
            </a:r>
          </a:p>
          <a:p>
            <a:pPr lvl="1"/>
            <a:r>
              <a:rPr lang="en-US" altLang="en-US"/>
              <a:t>Provide multi-user access to the </a:t>
            </a:r>
            <a:r>
              <a:rPr lang="en-US" altLang="en-US" sz="2400"/>
              <a:t>requirements </a:t>
            </a:r>
          </a:p>
          <a:p>
            <a:pPr lvl="1"/>
            <a:r>
              <a:rPr lang="en-US" altLang="en-US"/>
              <a:t>Automatically create a specification document from the </a:t>
            </a:r>
            <a:r>
              <a:rPr lang="en-US" altLang="en-US" sz="2400"/>
              <a:t>requirements </a:t>
            </a:r>
          </a:p>
          <a:p>
            <a:pPr lvl="1"/>
            <a:r>
              <a:rPr lang="en-US" altLang="en-US"/>
              <a:t>Allow change management of the </a:t>
            </a:r>
            <a:r>
              <a:rPr lang="en-US" altLang="en-US" sz="2400"/>
              <a:t>requirements </a:t>
            </a:r>
          </a:p>
          <a:p>
            <a:pPr lvl="1"/>
            <a:r>
              <a:rPr lang="en-US" altLang="en-US"/>
              <a:t>Provide traceability of the </a:t>
            </a:r>
            <a:r>
              <a:rPr lang="en-US" altLang="en-US" sz="2400"/>
              <a:t>requirements </a:t>
            </a:r>
            <a:r>
              <a:rPr lang="en-US" altLang="en-US"/>
              <a:t>throughout the artifacts of the system. 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Different Types of Requirements Elicitation</a:t>
            </a:r>
          </a:p>
        </p:txBody>
      </p:sp>
      <p:sp>
        <p:nvSpPr>
          <p:cNvPr id="10035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  <a:ea typeface="ＭＳ Ｐゴシック" charset="-128"/>
              </a:rPr>
              <a:t>Greenfield Engineering</a:t>
            </a:r>
          </a:p>
          <a:p>
            <a:pPr lvl="1"/>
            <a:r>
              <a:rPr lang="en-US" altLang="en-US"/>
              <a:t>Development starts from scratch, no prior system exists, requirements come from end users and clients</a:t>
            </a:r>
          </a:p>
          <a:p>
            <a:pPr lvl="1"/>
            <a:r>
              <a:rPr lang="en-US" altLang="en-US"/>
              <a:t>Triggered by user needs</a:t>
            </a:r>
          </a:p>
          <a:p>
            <a:r>
              <a:rPr lang="en-US" altLang="en-US">
                <a:solidFill>
                  <a:srgbClr val="FF0000"/>
                </a:solidFill>
                <a:ea typeface="ＭＳ Ｐゴシック" charset="-128"/>
              </a:rPr>
              <a:t>Re-engineering</a:t>
            </a:r>
          </a:p>
          <a:p>
            <a:pPr lvl="1"/>
            <a:r>
              <a:rPr lang="en-US" altLang="en-US"/>
              <a:t>Re-design and/or re-implementation of an existing system using newer technology</a:t>
            </a:r>
          </a:p>
          <a:p>
            <a:pPr lvl="1"/>
            <a:r>
              <a:rPr lang="en-US" altLang="en-US"/>
              <a:t>Triggered by technology enabler</a:t>
            </a:r>
          </a:p>
          <a:p>
            <a:r>
              <a:rPr lang="en-US" altLang="en-US">
                <a:solidFill>
                  <a:srgbClr val="FF0000"/>
                </a:solidFill>
                <a:ea typeface="ＭＳ Ｐゴシック" charset="-128"/>
              </a:rPr>
              <a:t>Interface Engineering</a:t>
            </a:r>
          </a:p>
          <a:p>
            <a:pPr lvl="1"/>
            <a:r>
              <a:rPr lang="en-US" altLang="en-US"/>
              <a:t>Provision of existing services in a new environment</a:t>
            </a:r>
          </a:p>
          <a:p>
            <a:pPr lvl="1"/>
            <a:r>
              <a:rPr lang="en-US" altLang="en-US"/>
              <a:t>Triggered by technology enabler or new market needs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Prioritizing Requirements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D5000A"/>
                </a:solidFill>
                <a:ea typeface="ＭＳ Ｐゴシック" charset="-128"/>
              </a:rPr>
              <a:t>High priority</a:t>
            </a:r>
            <a:endParaRPr lang="en-US" altLang="en-US">
              <a:ea typeface="ＭＳ Ｐゴシック" charset="-128"/>
            </a:endParaRPr>
          </a:p>
          <a:p>
            <a:pPr lvl="1"/>
            <a:r>
              <a:rPr lang="en-US" altLang="en-US"/>
              <a:t>Addressed during </a:t>
            </a:r>
            <a:r>
              <a:rPr lang="en-US" altLang="en-US" u="sng"/>
              <a:t>analysis, design, and implementation</a:t>
            </a:r>
            <a:endParaRPr lang="en-US" altLang="en-US"/>
          </a:p>
          <a:p>
            <a:pPr lvl="1"/>
            <a:r>
              <a:rPr lang="en-US" altLang="en-US"/>
              <a:t>A high-priority feature must be demonstrated</a:t>
            </a:r>
          </a:p>
          <a:p>
            <a:r>
              <a:rPr lang="en-US" altLang="en-US">
                <a:solidFill>
                  <a:srgbClr val="D5000A"/>
                </a:solidFill>
                <a:ea typeface="ＭＳ Ｐゴシック" charset="-128"/>
              </a:rPr>
              <a:t>Medium priority</a:t>
            </a:r>
            <a:endParaRPr lang="en-US" altLang="en-US">
              <a:ea typeface="ＭＳ Ｐゴシック" charset="-128"/>
            </a:endParaRPr>
          </a:p>
          <a:p>
            <a:pPr lvl="1"/>
            <a:r>
              <a:rPr lang="en-US" altLang="en-US"/>
              <a:t>Addressed during </a:t>
            </a:r>
            <a:r>
              <a:rPr lang="en-US" altLang="en-US" u="sng"/>
              <a:t>analysis and design</a:t>
            </a:r>
            <a:endParaRPr lang="en-US" altLang="en-US"/>
          </a:p>
          <a:p>
            <a:pPr lvl="1"/>
            <a:r>
              <a:rPr lang="en-US" altLang="en-US"/>
              <a:t>Usually demonstrated in the second iteration</a:t>
            </a:r>
          </a:p>
          <a:p>
            <a:r>
              <a:rPr lang="en-US" altLang="en-US">
                <a:solidFill>
                  <a:srgbClr val="D5000A"/>
                </a:solidFill>
                <a:ea typeface="ＭＳ Ｐゴシック" charset="-128"/>
              </a:rPr>
              <a:t>Low priority</a:t>
            </a:r>
            <a:r>
              <a:rPr lang="en-US" altLang="en-US">
                <a:ea typeface="ＭＳ Ｐゴシック" charset="-128"/>
              </a:rPr>
              <a:t>   </a:t>
            </a:r>
          </a:p>
          <a:p>
            <a:pPr lvl="1"/>
            <a:r>
              <a:rPr lang="en-US" altLang="en-US"/>
              <a:t>Addressed  </a:t>
            </a:r>
            <a:r>
              <a:rPr lang="en-US" altLang="en-US" u="sng"/>
              <a:t>only during analysis</a:t>
            </a:r>
            <a:endParaRPr lang="en-US" altLang="en-US"/>
          </a:p>
          <a:p>
            <a:pPr lvl="1"/>
            <a:r>
              <a:rPr lang="en-US" altLang="en-US"/>
              <a:t>Illustrates how the system is going to be used in the future with not yet available technology.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750"/>
            <a:ext cx="8712200" cy="755650"/>
          </a:xfrm>
          <a:noFill/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Requirements Analysis Document Template</a:t>
            </a:r>
          </a:p>
        </p:txBody>
      </p:sp>
      <p:sp>
        <p:nvSpPr>
          <p:cNvPr id="1044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844550"/>
            <a:ext cx="8255000" cy="5441950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Times" charset="0"/>
              <a:buNone/>
            </a:pPr>
            <a:r>
              <a:rPr lang="en-US" altLang="en-US" sz="1800">
                <a:ea typeface="ＭＳ Ｐゴシック" charset="-128"/>
              </a:rPr>
              <a:t>1.	Introduction</a:t>
            </a:r>
          </a:p>
          <a:p>
            <a:pPr>
              <a:lnSpc>
                <a:spcPct val="80000"/>
              </a:lnSpc>
              <a:buFont typeface="Times" charset="0"/>
              <a:buNone/>
            </a:pPr>
            <a:r>
              <a:rPr lang="en-US" altLang="en-US" sz="1800">
                <a:ea typeface="ＭＳ Ｐゴシック" charset="-128"/>
              </a:rPr>
              <a:t>2.	Current system</a:t>
            </a:r>
          </a:p>
          <a:p>
            <a:pPr>
              <a:lnSpc>
                <a:spcPct val="80000"/>
              </a:lnSpc>
              <a:buFont typeface="Times" charset="0"/>
              <a:buNone/>
            </a:pPr>
            <a:r>
              <a:rPr lang="en-US" altLang="en-US" sz="1800">
                <a:ea typeface="ＭＳ Ｐゴシック" charset="-128"/>
              </a:rPr>
              <a:t>3.	Proposed system</a:t>
            </a:r>
          </a:p>
          <a:p>
            <a:pPr>
              <a:lnSpc>
                <a:spcPct val="80000"/>
              </a:lnSpc>
              <a:buFont typeface="Times" charset="0"/>
              <a:buNone/>
            </a:pPr>
            <a:r>
              <a:rPr lang="en-US" altLang="en-US" sz="1800">
                <a:ea typeface="ＭＳ Ｐゴシック" charset="-128"/>
              </a:rPr>
              <a:t>	3.1	Overview</a:t>
            </a:r>
          </a:p>
          <a:p>
            <a:pPr>
              <a:lnSpc>
                <a:spcPct val="80000"/>
              </a:lnSpc>
              <a:buFont typeface="Times" charset="0"/>
              <a:buNone/>
            </a:pPr>
            <a:r>
              <a:rPr lang="en-US" altLang="en-US" sz="1800">
                <a:ea typeface="ＭＳ Ｐゴシック" charset="-128"/>
              </a:rPr>
              <a:t>	3.2	Functional requirements</a:t>
            </a:r>
          </a:p>
          <a:p>
            <a:pPr>
              <a:lnSpc>
                <a:spcPct val="80000"/>
              </a:lnSpc>
              <a:buFont typeface="Times" charset="0"/>
              <a:buNone/>
            </a:pPr>
            <a:r>
              <a:rPr lang="en-US" altLang="en-US" sz="1800">
                <a:ea typeface="ＭＳ Ｐゴシック" charset="-128"/>
              </a:rPr>
              <a:t>	3.3	Nonfunctional requirements</a:t>
            </a:r>
          </a:p>
          <a:p>
            <a:pPr>
              <a:lnSpc>
                <a:spcPct val="80000"/>
              </a:lnSpc>
              <a:buFont typeface="Times" charset="0"/>
              <a:buNone/>
            </a:pPr>
            <a:r>
              <a:rPr lang="en-US" altLang="en-US" sz="1800">
                <a:ea typeface="ＭＳ Ｐゴシック" charset="-128"/>
              </a:rPr>
              <a:t>	3.4	Constraints (“Pseudo requirements”)  </a:t>
            </a:r>
          </a:p>
          <a:p>
            <a:pPr>
              <a:lnSpc>
                <a:spcPct val="80000"/>
              </a:lnSpc>
              <a:buFont typeface="Times" charset="0"/>
              <a:buNone/>
            </a:pPr>
            <a:r>
              <a:rPr lang="en-US" altLang="en-US" sz="1800">
                <a:ea typeface="ＭＳ Ｐゴシック" charset="-128"/>
              </a:rPr>
              <a:t>	3.5	System models</a:t>
            </a:r>
          </a:p>
          <a:p>
            <a:pPr>
              <a:lnSpc>
                <a:spcPct val="80000"/>
              </a:lnSpc>
              <a:buFont typeface="Times" charset="0"/>
              <a:buNone/>
            </a:pPr>
            <a:r>
              <a:rPr lang="en-US" altLang="en-US" sz="1800">
                <a:ea typeface="ＭＳ Ｐゴシック" charset="-128"/>
              </a:rPr>
              <a:t>		3.5.1 Scenarios</a:t>
            </a:r>
          </a:p>
          <a:p>
            <a:pPr>
              <a:lnSpc>
                <a:spcPct val="80000"/>
              </a:lnSpc>
              <a:buFont typeface="Times" charset="0"/>
              <a:buNone/>
            </a:pPr>
            <a:r>
              <a:rPr lang="en-US" altLang="en-US" sz="1800">
                <a:ea typeface="ＭＳ Ｐゴシック" charset="-128"/>
              </a:rPr>
              <a:t>		3.5.2 Use case model</a:t>
            </a:r>
          </a:p>
          <a:p>
            <a:pPr>
              <a:lnSpc>
                <a:spcPct val="80000"/>
              </a:lnSpc>
              <a:buFont typeface="Times" charset="0"/>
              <a:buNone/>
            </a:pPr>
            <a:r>
              <a:rPr lang="en-US" altLang="en-US" sz="1800">
                <a:ea typeface="ＭＳ Ｐゴシック" charset="-128"/>
              </a:rPr>
              <a:t>		3.5.3 Object model</a:t>
            </a:r>
          </a:p>
          <a:p>
            <a:pPr>
              <a:lnSpc>
                <a:spcPct val="80000"/>
              </a:lnSpc>
              <a:buFont typeface="Times" charset="0"/>
              <a:buNone/>
            </a:pPr>
            <a:r>
              <a:rPr lang="en-US" altLang="en-US" sz="1800">
                <a:ea typeface="ＭＳ Ｐゴシック" charset="-128"/>
              </a:rPr>
              <a:t>		   3.5.3.1 Data dictionary</a:t>
            </a:r>
          </a:p>
          <a:p>
            <a:pPr>
              <a:lnSpc>
                <a:spcPct val="80000"/>
              </a:lnSpc>
              <a:buFont typeface="Times" charset="0"/>
              <a:buNone/>
            </a:pPr>
            <a:r>
              <a:rPr lang="en-US" altLang="en-US" sz="1800">
                <a:ea typeface="ＭＳ Ｐゴシック" charset="-128"/>
              </a:rPr>
              <a:t>		   3.5.3.2 Class diagrams</a:t>
            </a:r>
          </a:p>
          <a:p>
            <a:pPr>
              <a:lnSpc>
                <a:spcPct val="80000"/>
              </a:lnSpc>
              <a:buFont typeface="Times" charset="0"/>
              <a:buNone/>
            </a:pPr>
            <a:r>
              <a:rPr lang="en-US" altLang="en-US" sz="1800">
                <a:ea typeface="ＭＳ Ｐゴシック" charset="-128"/>
              </a:rPr>
              <a:t>		3.5.4 Dynamic models</a:t>
            </a:r>
          </a:p>
          <a:p>
            <a:pPr>
              <a:lnSpc>
                <a:spcPct val="80000"/>
              </a:lnSpc>
              <a:buFont typeface="Times" charset="0"/>
              <a:buNone/>
            </a:pPr>
            <a:r>
              <a:rPr lang="en-US" altLang="en-US" sz="1800">
                <a:ea typeface="ＭＳ Ｐゴシック" charset="-128"/>
              </a:rPr>
              <a:t>		3.5.5 User interface</a:t>
            </a:r>
          </a:p>
          <a:p>
            <a:pPr>
              <a:lnSpc>
                <a:spcPct val="80000"/>
              </a:lnSpc>
              <a:buFont typeface="Times" charset="0"/>
              <a:buNone/>
            </a:pPr>
            <a:r>
              <a:rPr lang="en-US" altLang="en-US" sz="1800">
                <a:ea typeface="ＭＳ Ｐゴシック" charset="-128"/>
              </a:rPr>
              <a:t>4. Glossary</a:t>
            </a:r>
            <a:endParaRPr lang="en-US" altLang="en-US" sz="1800" b="1">
              <a:ea typeface="ＭＳ Ｐゴシック" charset="-128"/>
            </a:endParaRPr>
          </a:p>
        </p:txBody>
      </p:sp>
      <p:sp>
        <p:nvSpPr>
          <p:cNvPr id="4" name="Textfeld 3"/>
          <p:cNvSpPr txBox="1">
            <a:spLocks noChangeArrowheads="1"/>
          </p:cNvSpPr>
          <p:nvPr/>
        </p:nvSpPr>
        <p:spPr bwMode="auto">
          <a:xfrm>
            <a:off x="4649788" y="5978525"/>
            <a:ext cx="406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r>
              <a:rPr lang="en-US" altLang="en-US"/>
              <a:t>Bruegge &amp; Dutoit, 3</a:t>
            </a:r>
            <a:r>
              <a:rPr lang="en-US" altLang="en-US" baseline="30000"/>
              <a:t>rd</a:t>
            </a:r>
            <a:r>
              <a:rPr lang="en-US" altLang="en-US"/>
              <a:t> edition, pp. 152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2250"/>
            <a:ext cx="8153400" cy="863600"/>
          </a:xfrm>
          <a:noFill/>
        </p:spPr>
        <p:txBody>
          <a:bodyPr lIns="92407" tIns="45420" rIns="92407" bIns="45420"/>
          <a:lstStyle/>
          <a:p>
            <a:r>
              <a:rPr lang="en-US" altLang="en-US">
                <a:ea typeface="ＭＳ Ｐゴシック" charset="-128"/>
              </a:rPr>
              <a:t>Software Lifecycle Activities</a:t>
            </a:r>
          </a:p>
        </p:txBody>
      </p:sp>
      <p:grpSp>
        <p:nvGrpSpPr>
          <p:cNvPr id="12290" name="Group 3"/>
          <p:cNvGrpSpPr>
            <a:grpSpLocks/>
          </p:cNvGrpSpPr>
          <p:nvPr/>
        </p:nvGrpSpPr>
        <p:grpSpPr bwMode="auto">
          <a:xfrm>
            <a:off x="533400" y="1698625"/>
            <a:ext cx="8270875" cy="4356100"/>
            <a:chOff x="336" y="1070"/>
            <a:chExt cx="5210" cy="2744"/>
          </a:xfrm>
        </p:grpSpPr>
        <p:sp>
          <p:nvSpPr>
            <p:cNvPr id="12292" name="Rectangle 4"/>
            <p:cNvSpPr>
              <a:spLocks noChangeArrowheads="1"/>
            </p:cNvSpPr>
            <p:nvPr/>
          </p:nvSpPr>
          <p:spPr bwMode="auto">
            <a:xfrm>
              <a:off x="1078" y="1070"/>
              <a:ext cx="4169" cy="2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endParaRPr lang="de-DE" altLang="en-US"/>
            </a:p>
          </p:txBody>
        </p:sp>
        <p:sp>
          <p:nvSpPr>
            <p:cNvPr id="12293" name="Rectangle 5"/>
            <p:cNvSpPr>
              <a:spLocks noChangeArrowheads="1"/>
            </p:cNvSpPr>
            <p:nvPr/>
          </p:nvSpPr>
          <p:spPr bwMode="auto">
            <a:xfrm>
              <a:off x="2436" y="1181"/>
              <a:ext cx="697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/>
                <a:t>System</a:t>
              </a:r>
            </a:p>
            <a:p>
              <a:pPr algn="ctr"/>
              <a:r>
                <a:rPr lang="en-US" altLang="en-US" b="1"/>
                <a:t>Design</a:t>
              </a:r>
            </a:p>
          </p:txBody>
        </p:sp>
        <p:sp>
          <p:nvSpPr>
            <p:cNvPr id="12294" name="Rectangle 6"/>
            <p:cNvSpPr>
              <a:spLocks noChangeArrowheads="1"/>
            </p:cNvSpPr>
            <p:nvPr/>
          </p:nvSpPr>
          <p:spPr bwMode="auto">
            <a:xfrm>
              <a:off x="3233" y="1181"/>
              <a:ext cx="698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/>
                <a:t>Detailed</a:t>
              </a:r>
            </a:p>
            <a:p>
              <a:pPr algn="ctr"/>
              <a:r>
                <a:rPr lang="en-US" altLang="en-US" b="1"/>
                <a:t>Design</a:t>
              </a:r>
            </a:p>
          </p:txBody>
        </p:sp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4051" y="1181"/>
              <a:ext cx="698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/>
                <a:t>Implemen-</a:t>
              </a:r>
            </a:p>
            <a:p>
              <a:pPr algn="ctr"/>
              <a:r>
                <a:rPr lang="en-US" altLang="en-US" b="1"/>
                <a:t>tation</a:t>
              </a:r>
            </a:p>
          </p:txBody>
        </p:sp>
        <p:sp>
          <p:nvSpPr>
            <p:cNvPr id="12296" name="Rectangle 8"/>
            <p:cNvSpPr>
              <a:spLocks noChangeArrowheads="1"/>
            </p:cNvSpPr>
            <p:nvPr/>
          </p:nvSpPr>
          <p:spPr bwMode="auto">
            <a:xfrm>
              <a:off x="4849" y="1181"/>
              <a:ext cx="697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/>
                <a:t>Testing</a:t>
              </a:r>
            </a:p>
          </p:txBody>
        </p:sp>
        <p:sp>
          <p:nvSpPr>
            <p:cNvPr id="12297" name="Rectangle 9"/>
            <p:cNvSpPr>
              <a:spLocks noChangeArrowheads="1"/>
            </p:cNvSpPr>
            <p:nvPr/>
          </p:nvSpPr>
          <p:spPr bwMode="auto">
            <a:xfrm>
              <a:off x="383" y="1181"/>
              <a:ext cx="1002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/>
                <a:t>Requirements</a:t>
              </a:r>
            </a:p>
            <a:p>
              <a:pPr algn="ctr"/>
              <a:r>
                <a:rPr lang="en-US" altLang="en-US" b="1"/>
                <a:t>Elicitation</a:t>
              </a:r>
            </a:p>
          </p:txBody>
        </p:sp>
        <p:grpSp>
          <p:nvGrpSpPr>
            <p:cNvPr id="12298" name="Group 10"/>
            <p:cNvGrpSpPr>
              <a:grpSpLocks/>
            </p:cNvGrpSpPr>
            <p:nvPr/>
          </p:nvGrpSpPr>
          <p:grpSpPr bwMode="auto">
            <a:xfrm>
              <a:off x="336" y="1950"/>
              <a:ext cx="888" cy="1864"/>
              <a:chOff x="474" y="1950"/>
              <a:chExt cx="888" cy="1864"/>
            </a:xfrm>
          </p:grpSpPr>
          <p:sp>
            <p:nvSpPr>
              <p:cNvPr id="12300" name="Rectangle 11"/>
              <p:cNvSpPr>
                <a:spLocks noChangeArrowheads="1"/>
              </p:cNvSpPr>
              <p:nvPr/>
            </p:nvSpPr>
            <p:spPr bwMode="auto">
              <a:xfrm>
                <a:off x="474" y="3410"/>
                <a:ext cx="88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407" tIns="45420" rIns="92407" bIns="45420">
                <a:spAutoFit/>
              </a:bodyPr>
              <a:lstStyle>
                <a:lvl1pPr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charset="0"/>
                  </a:rPr>
                  <a:t>Use Case</a:t>
                </a:r>
              </a:p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charset="0"/>
                  </a:rPr>
                  <a:t>Model</a:t>
                </a:r>
              </a:p>
            </p:txBody>
          </p:sp>
          <p:grpSp>
            <p:nvGrpSpPr>
              <p:cNvPr id="12301" name="Group 12"/>
              <p:cNvGrpSpPr>
                <a:grpSpLocks/>
              </p:cNvGrpSpPr>
              <p:nvPr/>
            </p:nvGrpSpPr>
            <p:grpSpPr bwMode="auto">
              <a:xfrm>
                <a:off x="602" y="1950"/>
                <a:ext cx="727" cy="352"/>
                <a:chOff x="602" y="1950"/>
                <a:chExt cx="727" cy="352"/>
              </a:xfrm>
            </p:grpSpPr>
            <p:sp>
              <p:nvSpPr>
                <p:cNvPr id="12302" name="Rectangle 13"/>
                <p:cNvSpPr>
                  <a:spLocks noChangeArrowheads="1"/>
                </p:cNvSpPr>
                <p:nvPr/>
              </p:nvSpPr>
              <p:spPr bwMode="auto">
                <a:xfrm>
                  <a:off x="602" y="1950"/>
                  <a:ext cx="727" cy="35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12303" name="Oval 14"/>
                <p:cNvSpPr>
                  <a:spLocks noChangeArrowheads="1"/>
                </p:cNvSpPr>
                <p:nvPr/>
              </p:nvSpPr>
              <p:spPr bwMode="auto">
                <a:xfrm>
                  <a:off x="696" y="2033"/>
                  <a:ext cx="209" cy="7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12304" name="Oval 15"/>
                <p:cNvSpPr>
                  <a:spLocks noChangeArrowheads="1"/>
                </p:cNvSpPr>
                <p:nvPr/>
              </p:nvSpPr>
              <p:spPr bwMode="auto">
                <a:xfrm>
                  <a:off x="1040" y="2209"/>
                  <a:ext cx="183" cy="6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grpSp>
              <p:nvGrpSpPr>
                <p:cNvPr id="12305" name="Group 16"/>
                <p:cNvGrpSpPr>
                  <a:grpSpLocks/>
                </p:cNvGrpSpPr>
                <p:nvPr/>
              </p:nvGrpSpPr>
              <p:grpSpPr bwMode="auto">
                <a:xfrm>
                  <a:off x="1082" y="1994"/>
                  <a:ext cx="90" cy="137"/>
                  <a:chOff x="1097" y="2020"/>
                  <a:chExt cx="91" cy="139"/>
                </a:xfrm>
              </p:grpSpPr>
              <p:sp>
                <p:nvSpPr>
                  <p:cNvPr id="12315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1122" y="2020"/>
                    <a:ext cx="35" cy="37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1pPr>
                    <a:lvl2pPr marL="37931725" indent="-37474525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9pPr>
                  </a:lstStyle>
                  <a:p>
                    <a:endParaRPr lang="de-DE" altLang="en-US"/>
                  </a:p>
                </p:txBody>
              </p:sp>
              <p:sp>
                <p:nvSpPr>
                  <p:cNvPr id="12316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097" y="2090"/>
                    <a:ext cx="9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17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1139" y="2070"/>
                    <a:ext cx="0" cy="4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18" name="Line 2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99" y="2126"/>
                    <a:ext cx="37" cy="3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19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1143" y="2124"/>
                    <a:ext cx="33" cy="3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306" name="Line 22"/>
                <p:cNvSpPr>
                  <a:spLocks noChangeShapeType="1"/>
                </p:cNvSpPr>
                <p:nvPr/>
              </p:nvSpPr>
              <p:spPr bwMode="auto">
                <a:xfrm flipH="1" flipV="1">
                  <a:off x="915" y="2072"/>
                  <a:ext cx="157" cy="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07" name="Line 23"/>
                <p:cNvSpPr>
                  <a:spLocks noChangeShapeType="1"/>
                </p:cNvSpPr>
                <p:nvPr/>
              </p:nvSpPr>
              <p:spPr bwMode="auto">
                <a:xfrm>
                  <a:off x="1128" y="2154"/>
                  <a:ext cx="7" cy="4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2308" name="Group 24"/>
                <p:cNvGrpSpPr>
                  <a:grpSpLocks/>
                </p:cNvGrpSpPr>
                <p:nvPr/>
              </p:nvGrpSpPr>
              <p:grpSpPr bwMode="auto">
                <a:xfrm>
                  <a:off x="905" y="2151"/>
                  <a:ext cx="91" cy="135"/>
                  <a:chOff x="918" y="2179"/>
                  <a:chExt cx="92" cy="137"/>
                </a:xfrm>
              </p:grpSpPr>
              <p:sp>
                <p:nvSpPr>
                  <p:cNvPr id="12310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943" y="2179"/>
                    <a:ext cx="35" cy="35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1pPr>
                    <a:lvl2pPr marL="37931725" indent="-37474525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9pPr>
                  </a:lstStyle>
                  <a:p>
                    <a:endParaRPr lang="de-DE" altLang="en-US"/>
                  </a:p>
                </p:txBody>
              </p:sp>
              <p:sp>
                <p:nvSpPr>
                  <p:cNvPr id="12311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918" y="2247"/>
                    <a:ext cx="9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12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227"/>
                    <a:ext cx="0" cy="4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13" name="Line 2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" y="2283"/>
                    <a:ext cx="36" cy="3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14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964" y="2281"/>
                    <a:ext cx="33" cy="3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309" name="Line 30"/>
                <p:cNvSpPr>
                  <a:spLocks noChangeShapeType="1"/>
                </p:cNvSpPr>
                <p:nvPr/>
              </p:nvSpPr>
              <p:spPr bwMode="auto">
                <a:xfrm flipH="1" flipV="1">
                  <a:off x="811" y="2128"/>
                  <a:ext cx="85" cy="12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2299" name="Rectangle 31"/>
            <p:cNvSpPr>
              <a:spLocks noChangeArrowheads="1"/>
            </p:cNvSpPr>
            <p:nvPr/>
          </p:nvSpPr>
          <p:spPr bwMode="auto">
            <a:xfrm>
              <a:off x="1448" y="1181"/>
              <a:ext cx="923" cy="5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/>
                <a:t>Analysis</a:t>
              </a:r>
            </a:p>
          </p:txBody>
        </p:sp>
      </p:grpSp>
      <p:sp>
        <p:nvSpPr>
          <p:cNvPr id="12291" name="Rectangle 32"/>
          <p:cNvSpPr>
            <a:spLocks noChangeArrowheads="1"/>
          </p:cNvSpPr>
          <p:nvPr/>
        </p:nvSpPr>
        <p:spPr bwMode="auto">
          <a:xfrm>
            <a:off x="5372100" y="203200"/>
            <a:ext cx="37338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07" tIns="45420" rIns="92407" bIns="45420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3000" b="1">
                <a:solidFill>
                  <a:schemeClr val="tx2"/>
                </a:solidFill>
                <a:latin typeface="Century Gothic" charset="0"/>
              </a:rPr>
              <a:t>...and their models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Section 3.3 Nonfunctional Requirements</a:t>
            </a:r>
          </a:p>
        </p:txBody>
      </p:sp>
      <p:sp>
        <p:nvSpPr>
          <p:cNvPr id="1064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" charset="0"/>
              <a:buNone/>
            </a:pPr>
            <a:r>
              <a:rPr lang="en-US" altLang="en-US">
                <a:ea typeface="ＭＳ Ｐゴシック" charset="-128"/>
              </a:rPr>
              <a:t> 3.3.1 User interface and human factors</a:t>
            </a:r>
          </a:p>
          <a:p>
            <a:pPr>
              <a:buFont typeface="Times" charset="0"/>
              <a:buNone/>
            </a:pPr>
            <a:r>
              <a:rPr lang="en-US" altLang="en-US">
                <a:ea typeface="ＭＳ Ｐゴシック" charset="-128"/>
              </a:rPr>
              <a:t> 3.3.2 Documentation</a:t>
            </a:r>
          </a:p>
          <a:p>
            <a:pPr>
              <a:buFont typeface="Times" charset="0"/>
              <a:buNone/>
            </a:pPr>
            <a:r>
              <a:rPr lang="en-US" altLang="en-US">
                <a:ea typeface="ＭＳ Ｐゴシック" charset="-128"/>
              </a:rPr>
              <a:t> 3.3.3 Hardware considerations</a:t>
            </a:r>
          </a:p>
          <a:p>
            <a:pPr>
              <a:buFont typeface="Times" charset="0"/>
              <a:buNone/>
            </a:pPr>
            <a:r>
              <a:rPr lang="en-US" altLang="en-US">
                <a:ea typeface="ＭＳ Ｐゴシック" charset="-128"/>
              </a:rPr>
              <a:t> 3.3.4 Performance characteristics</a:t>
            </a:r>
          </a:p>
          <a:p>
            <a:pPr>
              <a:buFont typeface="Times" charset="0"/>
              <a:buNone/>
            </a:pPr>
            <a:r>
              <a:rPr lang="en-US" altLang="en-US">
                <a:ea typeface="ＭＳ Ｐゴシック" charset="-128"/>
              </a:rPr>
              <a:t> 3.3.5 Error handling and extreme conditions</a:t>
            </a:r>
          </a:p>
          <a:p>
            <a:pPr>
              <a:buFont typeface="Times" charset="0"/>
              <a:buNone/>
            </a:pPr>
            <a:r>
              <a:rPr lang="en-US" altLang="en-US">
                <a:ea typeface="ＭＳ Ｐゴシック" charset="-128"/>
              </a:rPr>
              <a:t> 3.3.6 System interfacing</a:t>
            </a:r>
          </a:p>
          <a:p>
            <a:pPr>
              <a:buFont typeface="Times" charset="0"/>
              <a:buNone/>
            </a:pPr>
            <a:r>
              <a:rPr lang="en-US" altLang="en-US">
                <a:ea typeface="ＭＳ Ｐゴシック" charset="-128"/>
              </a:rPr>
              <a:t> 3.3.7 Quality issues</a:t>
            </a:r>
          </a:p>
          <a:p>
            <a:pPr>
              <a:buFont typeface="Times" charset="0"/>
              <a:buNone/>
            </a:pPr>
            <a:r>
              <a:rPr lang="en-US" altLang="en-US">
                <a:ea typeface="ＭＳ Ｐゴシック" charset="-128"/>
              </a:rPr>
              <a:t> 3.3.8 System modifications</a:t>
            </a:r>
          </a:p>
          <a:p>
            <a:pPr>
              <a:buFont typeface="Times" charset="0"/>
              <a:buNone/>
            </a:pPr>
            <a:r>
              <a:rPr lang="en-US" altLang="en-US">
                <a:ea typeface="ＭＳ Ｐゴシック" charset="-128"/>
              </a:rPr>
              <a:t> 3.3.9 Physical environment</a:t>
            </a:r>
          </a:p>
          <a:p>
            <a:pPr>
              <a:buFont typeface="Times" charset="0"/>
              <a:buNone/>
            </a:pPr>
            <a:r>
              <a:rPr lang="en-US" altLang="en-US">
                <a:ea typeface="ＭＳ Ｐゴシック" charset="-128"/>
              </a:rPr>
              <a:t>3.3.10 Security issues</a:t>
            </a:r>
          </a:p>
          <a:p>
            <a:pPr>
              <a:buFont typeface="Times" charset="0"/>
              <a:buNone/>
            </a:pPr>
            <a:r>
              <a:rPr lang="en-US" altLang="en-US">
                <a:ea typeface="ＭＳ Ｐゴシック" charset="-128"/>
              </a:rPr>
              <a:t>3.3.11 Resources and management issues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Nonfunctional Requirements</a:t>
            </a:r>
            <a:br>
              <a:rPr lang="en-US" altLang="en-US">
                <a:ea typeface="ＭＳ Ｐゴシック" charset="-128"/>
              </a:rPr>
            </a:br>
            <a:r>
              <a:rPr lang="en-US" altLang="en-US">
                <a:ea typeface="ＭＳ Ｐゴシック" charset="-128"/>
              </a:rPr>
              <a:t>(Questions to overcome “Writers block”)</a:t>
            </a:r>
          </a:p>
        </p:txBody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543800" cy="4800600"/>
          </a:xfrm>
        </p:spPr>
        <p:txBody>
          <a:bodyPr/>
          <a:lstStyle/>
          <a:p>
            <a:pPr>
              <a:buFont typeface="Times" charset="0"/>
              <a:buNone/>
            </a:pPr>
            <a:r>
              <a:rPr lang="en-US" altLang="en-US">
                <a:ea typeface="ＭＳ Ｐゴシック" charset="-128"/>
              </a:rPr>
              <a:t>User interface and human factors</a:t>
            </a:r>
          </a:p>
          <a:p>
            <a:pPr lvl="1"/>
            <a:r>
              <a:rPr lang="en-US" altLang="en-US"/>
              <a:t>What type of user will be using the system?</a:t>
            </a:r>
          </a:p>
          <a:p>
            <a:pPr lvl="1"/>
            <a:r>
              <a:rPr lang="en-US" altLang="en-US"/>
              <a:t>Will more than one type of user be using the system?</a:t>
            </a:r>
          </a:p>
          <a:p>
            <a:pPr lvl="1"/>
            <a:r>
              <a:rPr lang="en-US" altLang="en-US"/>
              <a:t>What training will be required for each type of user?</a:t>
            </a:r>
          </a:p>
          <a:p>
            <a:pPr lvl="1"/>
            <a:r>
              <a:rPr lang="en-US" altLang="en-US"/>
              <a:t>Is it important that the system is easy to learn?</a:t>
            </a:r>
          </a:p>
          <a:p>
            <a:pPr lvl="1"/>
            <a:r>
              <a:rPr lang="en-US" altLang="en-US"/>
              <a:t>Should users be protected from making errors?</a:t>
            </a:r>
          </a:p>
          <a:p>
            <a:pPr lvl="1"/>
            <a:r>
              <a:rPr lang="en-US" altLang="en-US"/>
              <a:t>What input/output devices are available</a:t>
            </a:r>
          </a:p>
          <a:p>
            <a:pPr>
              <a:buFont typeface="Times" charset="0"/>
              <a:buNone/>
            </a:pPr>
            <a:r>
              <a:rPr lang="en-US" altLang="en-US">
                <a:ea typeface="ＭＳ Ｐゴシック" charset="-128"/>
              </a:rPr>
              <a:t>Documentation</a:t>
            </a:r>
          </a:p>
          <a:p>
            <a:pPr lvl="1"/>
            <a:r>
              <a:rPr lang="en-US" altLang="en-US"/>
              <a:t>What kind of documentation is required?</a:t>
            </a:r>
          </a:p>
          <a:p>
            <a:pPr lvl="1"/>
            <a:r>
              <a:rPr lang="en-US" altLang="en-US"/>
              <a:t>What audience is to be addressed by each document?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Nonfunctional Requirements (2)</a:t>
            </a:r>
          </a:p>
        </p:txBody>
      </p:sp>
      <p:sp>
        <p:nvSpPr>
          <p:cNvPr id="1105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153400" cy="4800600"/>
          </a:xfrm>
        </p:spPr>
        <p:txBody>
          <a:bodyPr/>
          <a:lstStyle/>
          <a:p>
            <a:pPr>
              <a:buFont typeface="Times" charset="0"/>
              <a:buNone/>
            </a:pPr>
            <a:r>
              <a:rPr lang="en-US" altLang="en-US">
                <a:ea typeface="ＭＳ Ｐゴシック" charset="-128"/>
              </a:rPr>
              <a:t>Hardware considerations</a:t>
            </a:r>
          </a:p>
          <a:p>
            <a:pPr lvl="1"/>
            <a:r>
              <a:rPr lang="en-US" altLang="en-US"/>
              <a:t>What hardware is the proposed system to be used on?</a:t>
            </a:r>
          </a:p>
          <a:p>
            <a:pPr lvl="1"/>
            <a:r>
              <a:rPr lang="en-US" altLang="en-US"/>
              <a:t>What are the characteristics of the target hardware, including memory size and auxiliary storage space?</a:t>
            </a:r>
          </a:p>
          <a:p>
            <a:pPr>
              <a:buFont typeface="Times" charset="0"/>
              <a:buNone/>
            </a:pPr>
            <a:r>
              <a:rPr lang="en-US" altLang="en-US">
                <a:ea typeface="ＭＳ Ｐゴシック" charset="-128"/>
              </a:rPr>
              <a:t>Performance characteristics</a:t>
            </a:r>
          </a:p>
          <a:p>
            <a:pPr lvl="1"/>
            <a:r>
              <a:rPr lang="en-US" altLang="en-US"/>
              <a:t>Are there speed, throughput, response time constraints on the system?</a:t>
            </a:r>
          </a:p>
          <a:p>
            <a:pPr lvl="1"/>
            <a:r>
              <a:rPr lang="en-US" altLang="en-US"/>
              <a:t>Are there size or capacity constraints on the data to be processed by the system?</a:t>
            </a:r>
          </a:p>
          <a:p>
            <a:pPr>
              <a:buFont typeface="Times" charset="0"/>
              <a:buNone/>
            </a:pPr>
            <a:r>
              <a:rPr lang="en-US" altLang="en-US">
                <a:ea typeface="ＭＳ Ｐゴシック" charset="-128"/>
              </a:rPr>
              <a:t>Error handling and extreme conditions</a:t>
            </a:r>
          </a:p>
          <a:p>
            <a:pPr lvl="1"/>
            <a:r>
              <a:rPr lang="en-US" altLang="en-US"/>
              <a:t>How should the system respond to input errors?</a:t>
            </a:r>
          </a:p>
          <a:p>
            <a:pPr lvl="1"/>
            <a:r>
              <a:rPr lang="en-US" altLang="en-US"/>
              <a:t>How should the system respond to extreme conditions?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Nonfunctional Requirements (3)</a:t>
            </a:r>
          </a:p>
        </p:txBody>
      </p:sp>
      <p:sp>
        <p:nvSpPr>
          <p:cNvPr id="1126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4800600"/>
          </a:xfrm>
        </p:spPr>
        <p:txBody>
          <a:bodyPr/>
          <a:lstStyle/>
          <a:p>
            <a:pPr>
              <a:buFont typeface="Times" charset="0"/>
              <a:buNone/>
            </a:pPr>
            <a:r>
              <a:rPr lang="en-US" altLang="en-US">
                <a:ea typeface="ＭＳ Ｐゴシック" charset="-128"/>
              </a:rPr>
              <a:t>System interfacing</a:t>
            </a:r>
          </a:p>
          <a:p>
            <a:pPr lvl="1"/>
            <a:r>
              <a:rPr lang="en-US" altLang="en-US"/>
              <a:t>Is input coming from systems outside the proposed system?</a:t>
            </a:r>
          </a:p>
          <a:p>
            <a:pPr lvl="1"/>
            <a:r>
              <a:rPr lang="en-US" altLang="en-US"/>
              <a:t>Is output going to systems outside the proposed system?</a:t>
            </a:r>
          </a:p>
          <a:p>
            <a:pPr lvl="1"/>
            <a:r>
              <a:rPr lang="en-US" altLang="en-US"/>
              <a:t>Are there restrictions on the format or medium that must be used for input or output?</a:t>
            </a:r>
          </a:p>
          <a:p>
            <a:pPr>
              <a:buFont typeface="Times" charset="0"/>
              <a:buNone/>
            </a:pPr>
            <a:r>
              <a:rPr lang="en-US" altLang="en-US">
                <a:ea typeface="ＭＳ Ｐゴシック" charset="-128"/>
              </a:rPr>
              <a:t> Quality issues</a:t>
            </a:r>
          </a:p>
          <a:p>
            <a:pPr lvl="1"/>
            <a:r>
              <a:rPr lang="en-US" altLang="en-US"/>
              <a:t>What are the requirements for reliability?</a:t>
            </a:r>
          </a:p>
          <a:p>
            <a:pPr lvl="1"/>
            <a:r>
              <a:rPr lang="en-US" altLang="en-US"/>
              <a:t>Must the system trap faults?</a:t>
            </a:r>
          </a:p>
          <a:p>
            <a:pPr lvl="1"/>
            <a:r>
              <a:rPr lang="en-US" altLang="en-US"/>
              <a:t>What is the time for restarting the system after a failure?</a:t>
            </a:r>
          </a:p>
          <a:p>
            <a:pPr lvl="1"/>
            <a:r>
              <a:rPr lang="en-US" altLang="en-US"/>
              <a:t>Is there an acceptable downtime per 24-hour period?</a:t>
            </a:r>
          </a:p>
          <a:p>
            <a:pPr lvl="1"/>
            <a:r>
              <a:rPr lang="en-US" altLang="en-US"/>
              <a:t>Is it important that the system be portable?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Nonfunctional Requirements (4)</a:t>
            </a:r>
          </a:p>
        </p:txBody>
      </p:sp>
      <p:sp>
        <p:nvSpPr>
          <p:cNvPr id="1146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" charset="0"/>
              <a:buNone/>
            </a:pPr>
            <a:r>
              <a:rPr lang="en-US" altLang="en-US">
                <a:ea typeface="ＭＳ Ｐゴシック" charset="-128"/>
              </a:rPr>
              <a:t>System Modifications</a:t>
            </a:r>
          </a:p>
          <a:p>
            <a:pPr lvl="1"/>
            <a:r>
              <a:rPr lang="en-US" altLang="en-US"/>
              <a:t>What parts of the system are likely to be modified?</a:t>
            </a:r>
          </a:p>
          <a:p>
            <a:pPr lvl="1"/>
            <a:r>
              <a:rPr lang="en-US" altLang="en-US"/>
              <a:t>What sorts of modifications are expected?</a:t>
            </a:r>
          </a:p>
          <a:p>
            <a:pPr>
              <a:buFont typeface="Times" charset="0"/>
              <a:buNone/>
            </a:pPr>
            <a:r>
              <a:rPr lang="en-US" altLang="en-US">
                <a:ea typeface="ＭＳ Ｐゴシック" charset="-128"/>
              </a:rPr>
              <a:t>Physical Environment</a:t>
            </a:r>
          </a:p>
          <a:p>
            <a:pPr lvl="1"/>
            <a:r>
              <a:rPr lang="en-US" altLang="en-US"/>
              <a:t>Where will the target equipment operate?</a:t>
            </a:r>
          </a:p>
          <a:p>
            <a:pPr lvl="1"/>
            <a:r>
              <a:rPr lang="en-US" altLang="en-US"/>
              <a:t>Is the target equipment in one or several locations?</a:t>
            </a:r>
          </a:p>
          <a:p>
            <a:pPr lvl="1"/>
            <a:r>
              <a:rPr lang="en-US" altLang="en-US"/>
              <a:t>Will the environmental conditions be ordinary?</a:t>
            </a:r>
          </a:p>
          <a:p>
            <a:pPr>
              <a:buFont typeface="Times" charset="0"/>
              <a:buNone/>
            </a:pPr>
            <a:r>
              <a:rPr lang="en-US" altLang="en-US">
                <a:ea typeface="ＭＳ Ｐゴシック" charset="-128"/>
              </a:rPr>
              <a:t>Security Issues</a:t>
            </a:r>
          </a:p>
          <a:p>
            <a:pPr lvl="1"/>
            <a:r>
              <a:rPr lang="en-US" altLang="en-US"/>
              <a:t>Must access to data or the system be controlled?</a:t>
            </a:r>
          </a:p>
          <a:p>
            <a:pPr lvl="1"/>
            <a:r>
              <a:rPr lang="en-US" altLang="en-US"/>
              <a:t>Is physical security an issue?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Nonfunctional Requirements (5)</a:t>
            </a:r>
          </a:p>
        </p:txBody>
      </p:sp>
      <p:sp>
        <p:nvSpPr>
          <p:cNvPr id="1167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" charset="0"/>
              <a:buNone/>
            </a:pPr>
            <a:r>
              <a:rPr lang="en-US" altLang="en-US">
                <a:ea typeface="ＭＳ Ｐゴシック" charset="-128"/>
              </a:rPr>
              <a:t>Resources and Management Issues </a:t>
            </a:r>
          </a:p>
          <a:p>
            <a:pPr lvl="1"/>
            <a:r>
              <a:rPr lang="en-US" altLang="en-US"/>
              <a:t>How often will the system be backed up?</a:t>
            </a:r>
          </a:p>
          <a:p>
            <a:pPr lvl="1"/>
            <a:r>
              <a:rPr lang="en-US" altLang="en-US"/>
              <a:t>Who will be responsible for the back up?</a:t>
            </a:r>
          </a:p>
          <a:p>
            <a:pPr lvl="1"/>
            <a:r>
              <a:rPr lang="en-US" altLang="en-US"/>
              <a:t>Who is responsible for system installation?</a:t>
            </a:r>
          </a:p>
          <a:p>
            <a:pPr lvl="1"/>
            <a:r>
              <a:rPr lang="en-US" altLang="en-US"/>
              <a:t>Who will be responsible for system maintenance?</a:t>
            </a:r>
          </a:p>
          <a:p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Heathrow Luggage System</a:t>
            </a:r>
          </a:p>
        </p:txBody>
      </p:sp>
      <p:sp>
        <p:nvSpPr>
          <p:cNvPr id="118786" name="Inhaltsplatzhalter 2"/>
          <p:cNvSpPr>
            <a:spLocks noGrp="1"/>
          </p:cNvSpPr>
          <p:nvPr>
            <p:ph idx="1"/>
          </p:nvPr>
        </p:nvSpPr>
        <p:spPr>
          <a:xfrm>
            <a:off x="255588" y="1111250"/>
            <a:ext cx="8340725" cy="5176838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On April 5, 2008 a system update was performed to upgrade the baggage handling:</a:t>
            </a:r>
          </a:p>
          <a:p>
            <a:pPr lvl="1"/>
            <a:r>
              <a:rPr lang="en-US" altLang="en-US" dirty="0"/>
              <a:t>50 flights were canceled on the day of the update</a:t>
            </a:r>
          </a:p>
          <a:p>
            <a:pPr lvl="1"/>
            <a:r>
              <a:rPr lang="en-US" altLang="en-US" dirty="0"/>
              <a:t>A “Bag Backlog” of 20,000 bags was produced  (Naomi  Campbell had a fit and was arrested)</a:t>
            </a:r>
          </a:p>
          <a:p>
            <a:pPr lvl="1"/>
            <a:r>
              <a:rPr lang="en-US" altLang="en-US" dirty="0"/>
              <a:t>The bags were resorted in Italy and eventually sent to the passengers via Federal Express</a:t>
            </a:r>
          </a:p>
          <a:p>
            <a:r>
              <a:rPr lang="en-US" altLang="en-US" dirty="0">
                <a:ea typeface="ＭＳ Ｐゴシック" charset="-128"/>
              </a:rPr>
              <a:t>What happened? Explanation:</a:t>
            </a:r>
          </a:p>
          <a:p>
            <a:pPr lvl="1"/>
            <a:r>
              <a:rPr lang="en-US" altLang="en-US" dirty="0"/>
              <a:t>Computer failure  in the high storage bay area in combination with shortage of personal</a:t>
            </a:r>
          </a:p>
          <a:p>
            <a:pPr lvl="1">
              <a:buFont typeface="Times" charset="0"/>
              <a:buNone/>
            </a:pPr>
            <a:endParaRPr lang="en-US" altLang="en-US" dirty="0"/>
          </a:p>
          <a:p>
            <a:pPr>
              <a:buFont typeface="Times" charset="0"/>
              <a:buNone/>
            </a:pPr>
            <a:endParaRPr lang="en-US" altLang="en-US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Titel 1"/>
          <p:cNvSpPr>
            <a:spLocks noGrp="1"/>
          </p:cNvSpPr>
          <p:nvPr>
            <p:ph type="title"/>
          </p:nvPr>
        </p:nvSpPr>
        <p:spPr>
          <a:xfrm>
            <a:off x="419100" y="222250"/>
            <a:ext cx="8399463" cy="8636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Heathrow Luggage System Requirements</a:t>
            </a:r>
          </a:p>
        </p:txBody>
      </p:sp>
      <p:sp>
        <p:nvSpPr>
          <p:cNvPr id="119810" name="Inhaltsplatzhalter 2"/>
          <p:cNvSpPr>
            <a:spLocks noGrp="1"/>
          </p:cNvSpPr>
          <p:nvPr>
            <p:ph idx="1"/>
          </p:nvPr>
        </p:nvSpPr>
        <p:spPr>
          <a:xfrm>
            <a:off x="533400" y="1014413"/>
            <a:ext cx="8388350" cy="5416550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Automate the processing of No-Show passengers</a:t>
            </a:r>
          </a:p>
          <a:p>
            <a:r>
              <a:rPr lang="en-US" altLang="en-US" dirty="0">
                <a:ea typeface="ＭＳ Ｐゴシック" charset="-128"/>
              </a:rPr>
              <a:t>Use a high bay storage area (“high rack warehouse”)</a:t>
            </a:r>
          </a:p>
          <a:p>
            <a:r>
              <a:rPr lang="en-US" altLang="en-US" dirty="0">
                <a:ea typeface="ＭＳ Ｐゴシック" charset="-128"/>
              </a:rPr>
              <a:t>Provide a chaotic storage capability</a:t>
            </a:r>
          </a:p>
          <a:p>
            <a:r>
              <a:rPr lang="en-US" altLang="en-US" dirty="0">
                <a:ea typeface="ＭＳ Ｐゴシック" charset="-128"/>
              </a:rPr>
              <a:t>Combine two existing luggage systems (“legacy systems”): Early (hours before) and last minute </a:t>
            </a:r>
            <a:r>
              <a:rPr lang="en-US" altLang="en-US" dirty="0" err="1">
                <a:ea typeface="ＭＳ Ｐゴシック" charset="-128"/>
              </a:rPr>
              <a:t>checkings</a:t>
            </a:r>
            <a:r>
              <a:rPr lang="en-US" altLang="en-US" dirty="0">
                <a:ea typeface="ＭＳ Ｐゴシック" charset="-128"/>
              </a:rPr>
              <a:t> </a:t>
            </a:r>
          </a:p>
          <a:p>
            <a:r>
              <a:rPr lang="en-US" altLang="en-US" dirty="0">
                <a:ea typeface="ＭＳ Ｐゴシック" charset="-128"/>
              </a:rPr>
              <a:t>The system must be tested with 2500 volunteers</a:t>
            </a:r>
          </a:p>
          <a:p>
            <a:r>
              <a:rPr lang="en-US" altLang="en-US" dirty="0">
                <a:ea typeface="ＭＳ Ｐゴシック" charset="-128"/>
              </a:rPr>
              <a:t>The throughput must be at least 12000 suitcases/hour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Additional Readings</a:t>
            </a:r>
            <a:br>
              <a:rPr lang="en-US" altLang="en-US">
                <a:ea typeface="ＭＳ Ｐゴシック" charset="-128"/>
              </a:rPr>
            </a:br>
            <a:endParaRPr lang="en-US" altLang="en-US">
              <a:ea typeface="ＭＳ Ｐゴシック" charset="-128"/>
            </a:endParaRPr>
          </a:p>
        </p:txBody>
      </p:sp>
      <p:sp>
        <p:nvSpPr>
          <p:cNvPr id="120834" name="Inhaltsplatzhalter 2"/>
          <p:cNvSpPr>
            <a:spLocks noGrp="1"/>
          </p:cNvSpPr>
          <p:nvPr>
            <p:ph idx="1"/>
          </p:nvPr>
        </p:nvSpPr>
        <p:spPr>
          <a:xfrm>
            <a:off x="381000" y="814388"/>
            <a:ext cx="8531225" cy="5402262"/>
          </a:xfrm>
        </p:spPr>
        <p:txBody>
          <a:bodyPr/>
          <a:lstStyle/>
          <a:p>
            <a:r>
              <a:rPr lang="en-US" altLang="en-US" sz="2000">
                <a:ea typeface="ＭＳ Ｐゴシック" charset="-128"/>
              </a:rPr>
              <a:t>Scenario-Based Design</a:t>
            </a:r>
          </a:p>
          <a:p>
            <a:pPr lvl="1"/>
            <a:r>
              <a:rPr lang="de-DE" altLang="en-US" sz="1600"/>
              <a:t>John M. Carrol, Scenario-Based Design: Envisioning Work and Technology in System Development, John Wiley, 1995</a:t>
            </a:r>
            <a:endParaRPr lang="en-US" altLang="en-US" sz="1600"/>
          </a:p>
          <a:p>
            <a:pPr lvl="1"/>
            <a:r>
              <a:rPr lang="de-DE" altLang="en-US" sz="1600"/>
              <a:t>Usability Engineering: Scenario-Based Development of Human Computer Interaction, Morgan Kaufman, 2001</a:t>
            </a:r>
          </a:p>
          <a:p>
            <a:r>
              <a:rPr lang="en-US" altLang="en-US" sz="2000">
                <a:ea typeface="ＭＳ Ｐゴシック" charset="-128"/>
              </a:rPr>
              <a:t>David Parnas</a:t>
            </a:r>
          </a:p>
          <a:p>
            <a:pPr lvl="1"/>
            <a:r>
              <a:rPr lang="de-DE" altLang="en-US" sz="1600"/>
              <a:t>A rational design process: How and why to fake it, IEEE Transactions on Software Engineering, Volume 12 ,  Issue 2  (February 1986)	</a:t>
            </a:r>
          </a:p>
          <a:p>
            <a:r>
              <a:rPr lang="en-US" altLang="en-US" sz="2000">
                <a:ea typeface="ＭＳ Ｐゴシック" charset="-128"/>
              </a:rPr>
              <a:t>Heathrow Luggage System:</a:t>
            </a:r>
          </a:p>
          <a:p>
            <a:pPr lvl="1"/>
            <a:r>
              <a:rPr lang="de-DE" altLang="en-US" sz="1400" u="sng">
                <a:hlinkClick r:id="rId3"/>
              </a:rPr>
              <a:t>http://blogs.zdnet.com/projectfailures/?p=610</a:t>
            </a:r>
            <a:endParaRPr lang="de-DE" altLang="en-US" sz="1400" u="sng"/>
          </a:p>
          <a:p>
            <a:pPr lvl="1"/>
            <a:r>
              <a:rPr lang="de-DE" altLang="en-US" sz="1400" u="sng">
                <a:hlinkClick r:id="rId4"/>
              </a:rPr>
              <a:t>http://www.bloomberg.com/apps/news?pid=conewsstory&amp;refer=conews&amp;tkr=FDX:US&amp;sid=aY4IqhBRcytA</a:t>
            </a:r>
            <a:endParaRPr lang="de-DE" altLang="en-US" sz="1400" u="sng"/>
          </a:p>
          <a:p>
            <a:pPr>
              <a:buFont typeface="Times" charset="0"/>
              <a:buNone/>
            </a:pPr>
            <a:r>
              <a:rPr lang="de-DE" altLang="en-US" sz="1800">
                <a:ea typeface="ＭＳ Ｐゴシック" charset="-128"/>
              </a:rPr>
              <a:t>	</a:t>
            </a:r>
            <a:r>
              <a:rPr lang="de-DE" altLang="en-US">
                <a:ea typeface="ＭＳ Ｐゴシック" charset="-128"/>
              </a:rPr>
              <a:t>	</a:t>
            </a:r>
            <a:r>
              <a:rPr lang="de-DE" altLang="en-US" sz="1800">
                <a:ea typeface="ＭＳ Ｐゴシック" charset="-128"/>
              </a:rPr>
              <a:t>Additional Information about Heathrow (In German) </a:t>
            </a:r>
          </a:p>
          <a:p>
            <a:pPr lvl="1">
              <a:buFont typeface="Times" charset="0"/>
              <a:buNone/>
            </a:pPr>
            <a:r>
              <a:rPr lang="de-DE" altLang="en-US" sz="1400"/>
              <a:t>		  </a:t>
            </a:r>
            <a:r>
              <a:rPr lang="de-DE" altLang="en-US" sz="1200"/>
              <a:t>Panne auf Flughöhe Null (Spiegel):	</a:t>
            </a:r>
            <a:br>
              <a:rPr lang="de-DE" altLang="en-US" sz="1200"/>
            </a:br>
            <a:r>
              <a:rPr lang="de-DE" altLang="en-US" sz="1200"/>
              <a:t>        </a:t>
            </a:r>
            <a:r>
              <a:rPr lang="de-DE" altLang="en-US" sz="1000">
                <a:hlinkClick r:id="rId5"/>
              </a:rPr>
              <a:t>http://www.spiegel.de/reise/aktuell/0,1518,544768,00.html</a:t>
            </a:r>
            <a:endParaRPr lang="de-DE" altLang="en-US" sz="1000"/>
          </a:p>
          <a:p>
            <a:pPr lvl="2">
              <a:buFont typeface="Times" charset="0"/>
              <a:buNone/>
            </a:pPr>
            <a:r>
              <a:rPr lang="de-DE" altLang="en-US" sz="1200"/>
              <a:t>Zurück in das rotierende Chaos (FAZ):  </a:t>
            </a:r>
            <a:r>
              <a:rPr lang="de-DE" altLang="en-US" sz="900">
                <a:hlinkClick r:id="rId6"/>
              </a:rPr>
              <a:t>http://www.faz.net/s/Rub7F4BEE0E0C39429A8565089709B70C44/Doc~EC1120B27386C4E34A67A5EE8E5523433~ATpl~Ecommon~Scontent.html</a:t>
            </a:r>
            <a:endParaRPr lang="de-DE" altLang="en-US" sz="900"/>
          </a:p>
          <a:p>
            <a:r>
              <a:rPr lang="de-DE" altLang="en-US" sz="2000">
                <a:ea typeface="ＭＳ Ｐゴシック" charset="-128"/>
              </a:rPr>
              <a:t>OMG Systems Modeling Language (SysML 1.1):</a:t>
            </a:r>
          </a:p>
          <a:p>
            <a:pPr lvl="1"/>
            <a:r>
              <a:rPr lang="de-DE" altLang="en-US" sz="1600">
                <a:hlinkClick r:id="rId7"/>
              </a:rPr>
              <a:t>http://www.omg.org/spec/SysML/1.1/PDF/</a:t>
            </a:r>
            <a:r>
              <a:rPr lang="de-DE" altLang="en-US" sz="1600"/>
              <a:t>, November 2008</a:t>
            </a:r>
          </a:p>
          <a:p>
            <a:endParaRPr lang="de-DE" altLang="en-US" sz="1400">
              <a:ea typeface="ＭＳ Ｐゴシック" charset="-128"/>
            </a:endParaRPr>
          </a:p>
          <a:p>
            <a:endParaRPr lang="de-DE" altLang="en-US" sz="1400">
              <a:ea typeface="ＭＳ Ｐゴシック" charset="-128"/>
            </a:endParaRPr>
          </a:p>
          <a:p>
            <a:endParaRPr lang="de-DE" altLang="en-US" sz="1400">
              <a:ea typeface="ＭＳ Ｐゴシック" charset="-128"/>
            </a:endParaRPr>
          </a:p>
          <a:p>
            <a:endParaRPr lang="de-DE" altLang="en-US" sz="1400">
              <a:ea typeface="ＭＳ Ｐゴシック" charset="-128"/>
            </a:endParaRPr>
          </a:p>
          <a:p>
            <a:pPr>
              <a:buFont typeface="Times" charset="0"/>
              <a:buNone/>
            </a:pPr>
            <a:endParaRPr lang="de-DE" altLang="en-US" sz="1200">
              <a:ea typeface="ＭＳ Ｐゴシック" charset="-128"/>
            </a:endParaRPr>
          </a:p>
          <a:p>
            <a:pPr lvl="1">
              <a:buFont typeface="Times" charset="0"/>
              <a:buNone/>
            </a:pPr>
            <a:endParaRPr lang="de-DE" altLang="en-US" sz="900"/>
          </a:p>
          <a:p>
            <a:pPr>
              <a:buFont typeface="Times" charset="0"/>
              <a:buNone/>
            </a:pPr>
            <a:endParaRPr lang="de-DE" altLang="en-US" sz="1400">
              <a:ea typeface="ＭＳ Ｐゴシック" charset="-128"/>
            </a:endParaRPr>
          </a:p>
          <a:p>
            <a:pPr lvl="3">
              <a:buFont typeface="Times" charset="0"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2250"/>
            <a:ext cx="8153400" cy="863600"/>
          </a:xfrm>
          <a:noFill/>
        </p:spPr>
        <p:txBody>
          <a:bodyPr lIns="92407" tIns="45420" rIns="92407" bIns="45420"/>
          <a:lstStyle/>
          <a:p>
            <a:r>
              <a:rPr lang="en-US" altLang="en-US">
                <a:ea typeface="ＭＳ Ｐゴシック" charset="-128"/>
              </a:rPr>
              <a:t>Software Lifecycle Activities</a:t>
            </a:r>
          </a:p>
        </p:txBody>
      </p:sp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711325" y="1698625"/>
            <a:ext cx="6618288" cy="386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endParaRPr lang="de-DE" altLang="en-US"/>
          </a:p>
        </p:txBody>
      </p:sp>
      <p:grpSp>
        <p:nvGrpSpPr>
          <p:cNvPr id="14339" name="Group 4"/>
          <p:cNvGrpSpPr>
            <a:grpSpLocks/>
          </p:cNvGrpSpPr>
          <p:nvPr/>
        </p:nvGrpSpPr>
        <p:grpSpPr bwMode="auto">
          <a:xfrm>
            <a:off x="533400" y="3095625"/>
            <a:ext cx="3200400" cy="3170238"/>
            <a:chOff x="336" y="1950"/>
            <a:chExt cx="2016" cy="1997"/>
          </a:xfrm>
        </p:grpSpPr>
        <p:grpSp>
          <p:nvGrpSpPr>
            <p:cNvPr id="14348" name="Group 5"/>
            <p:cNvGrpSpPr>
              <a:grpSpLocks/>
            </p:cNvGrpSpPr>
            <p:nvPr/>
          </p:nvGrpSpPr>
          <p:grpSpPr bwMode="auto">
            <a:xfrm>
              <a:off x="1152" y="2300"/>
              <a:ext cx="1200" cy="1647"/>
              <a:chOff x="1349" y="2300"/>
              <a:chExt cx="1077" cy="1647"/>
            </a:xfrm>
          </p:grpSpPr>
          <p:sp>
            <p:nvSpPr>
              <p:cNvPr id="14370" name="Rectangle 6"/>
              <p:cNvSpPr>
                <a:spLocks noChangeArrowheads="1"/>
              </p:cNvSpPr>
              <p:nvPr/>
            </p:nvSpPr>
            <p:spPr bwMode="auto">
              <a:xfrm>
                <a:off x="1810" y="2839"/>
                <a:ext cx="391" cy="3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14371" name="Rectangle 7" descr="Light horizontal"/>
              <p:cNvSpPr>
                <a:spLocks noChangeArrowheads="1"/>
              </p:cNvSpPr>
              <p:nvPr/>
            </p:nvSpPr>
            <p:spPr bwMode="auto">
              <a:xfrm>
                <a:off x="1970" y="2880"/>
                <a:ext cx="87" cy="89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14372" name="Rectangle 8" descr="Light horizontal"/>
              <p:cNvSpPr>
                <a:spLocks noChangeArrowheads="1"/>
              </p:cNvSpPr>
              <p:nvPr/>
            </p:nvSpPr>
            <p:spPr bwMode="auto">
              <a:xfrm>
                <a:off x="2054" y="3089"/>
                <a:ext cx="87" cy="91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14373" name="Rectangle 9" descr="Light horizontal"/>
              <p:cNvSpPr>
                <a:spLocks noChangeArrowheads="1"/>
              </p:cNvSpPr>
              <p:nvPr/>
            </p:nvSpPr>
            <p:spPr bwMode="auto">
              <a:xfrm>
                <a:off x="1870" y="3087"/>
                <a:ext cx="78" cy="92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14374" name="Rectangle 10"/>
              <p:cNvSpPr>
                <a:spLocks noChangeArrowheads="1"/>
              </p:cNvSpPr>
              <p:nvPr/>
            </p:nvSpPr>
            <p:spPr bwMode="auto">
              <a:xfrm>
                <a:off x="1558" y="3370"/>
                <a:ext cx="845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407" tIns="45420" rIns="92407" bIns="45420">
                <a:spAutoFit/>
              </a:bodyPr>
              <a:lstStyle>
                <a:lvl1pPr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charset="0"/>
                  </a:rPr>
                  <a:t>Application</a:t>
                </a:r>
              </a:p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charset="0"/>
                  </a:rPr>
                  <a:t>Domain </a:t>
                </a:r>
              </a:p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charset="0"/>
                  </a:rPr>
                  <a:t>Objects</a:t>
                </a:r>
              </a:p>
            </p:txBody>
          </p:sp>
          <p:sp>
            <p:nvSpPr>
              <p:cNvPr id="14375" name="Line 11"/>
              <p:cNvSpPr>
                <a:spLocks noChangeShapeType="1"/>
              </p:cNvSpPr>
              <p:nvPr/>
            </p:nvSpPr>
            <p:spPr bwMode="auto">
              <a:xfrm>
                <a:off x="1963" y="2317"/>
                <a:ext cx="0" cy="50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6" name="Rectangle 12"/>
              <p:cNvSpPr>
                <a:spLocks noChangeArrowheads="1"/>
              </p:cNvSpPr>
              <p:nvPr/>
            </p:nvSpPr>
            <p:spPr bwMode="auto">
              <a:xfrm>
                <a:off x="1442" y="2348"/>
                <a:ext cx="984" cy="4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407" tIns="45420" rIns="92407" bIns="45420">
                <a:spAutoFit/>
              </a:bodyPr>
              <a:lstStyle>
                <a:lvl1pPr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>
                    <a:latin typeface="ITCCheltenham BookCond" charset="0"/>
                  </a:rPr>
                  <a:t>Expressed in terms of</a:t>
                </a:r>
              </a:p>
            </p:txBody>
          </p:sp>
          <p:sp>
            <p:nvSpPr>
              <p:cNvPr id="14377" name="Line 13"/>
              <p:cNvSpPr>
                <a:spLocks noChangeShapeType="1"/>
              </p:cNvSpPr>
              <p:nvPr/>
            </p:nvSpPr>
            <p:spPr bwMode="auto">
              <a:xfrm>
                <a:off x="1349" y="2300"/>
                <a:ext cx="60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8" name="Line 14"/>
              <p:cNvSpPr>
                <a:spLocks noChangeShapeType="1"/>
              </p:cNvSpPr>
              <p:nvPr/>
            </p:nvSpPr>
            <p:spPr bwMode="auto">
              <a:xfrm>
                <a:off x="1920" y="3021"/>
                <a:ext cx="19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9" name="Line 15"/>
              <p:cNvSpPr>
                <a:spLocks noChangeShapeType="1"/>
              </p:cNvSpPr>
              <p:nvPr/>
            </p:nvSpPr>
            <p:spPr bwMode="auto">
              <a:xfrm>
                <a:off x="2115" y="3032"/>
                <a:ext cx="0" cy="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0" name="Line 16"/>
              <p:cNvSpPr>
                <a:spLocks noChangeShapeType="1"/>
              </p:cNvSpPr>
              <p:nvPr/>
            </p:nvSpPr>
            <p:spPr bwMode="auto">
              <a:xfrm>
                <a:off x="1909" y="3025"/>
                <a:ext cx="0" cy="4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1" name="Line 17"/>
              <p:cNvSpPr>
                <a:spLocks noChangeShapeType="1"/>
              </p:cNvSpPr>
              <p:nvPr/>
            </p:nvSpPr>
            <p:spPr bwMode="auto">
              <a:xfrm>
                <a:off x="2008" y="2975"/>
                <a:ext cx="0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349" name="Group 18"/>
            <p:cNvGrpSpPr>
              <a:grpSpLocks/>
            </p:cNvGrpSpPr>
            <p:nvPr/>
          </p:nvGrpSpPr>
          <p:grpSpPr bwMode="auto">
            <a:xfrm>
              <a:off x="336" y="1950"/>
              <a:ext cx="888" cy="1864"/>
              <a:chOff x="474" y="1950"/>
              <a:chExt cx="888" cy="1864"/>
            </a:xfrm>
          </p:grpSpPr>
          <p:sp>
            <p:nvSpPr>
              <p:cNvPr id="14350" name="Rectangle 19"/>
              <p:cNvSpPr>
                <a:spLocks noChangeArrowheads="1"/>
              </p:cNvSpPr>
              <p:nvPr/>
            </p:nvSpPr>
            <p:spPr bwMode="auto">
              <a:xfrm>
                <a:off x="474" y="3410"/>
                <a:ext cx="88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407" tIns="45420" rIns="92407" bIns="45420">
                <a:spAutoFit/>
              </a:bodyPr>
              <a:lstStyle>
                <a:lvl1pPr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charset="0"/>
                  </a:rPr>
                  <a:t>Use Case</a:t>
                </a:r>
              </a:p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charset="0"/>
                  </a:rPr>
                  <a:t>Model</a:t>
                </a:r>
              </a:p>
            </p:txBody>
          </p:sp>
          <p:grpSp>
            <p:nvGrpSpPr>
              <p:cNvPr id="14351" name="Group 20"/>
              <p:cNvGrpSpPr>
                <a:grpSpLocks/>
              </p:cNvGrpSpPr>
              <p:nvPr/>
            </p:nvGrpSpPr>
            <p:grpSpPr bwMode="auto">
              <a:xfrm>
                <a:off x="602" y="1950"/>
                <a:ext cx="727" cy="352"/>
                <a:chOff x="602" y="1950"/>
                <a:chExt cx="727" cy="352"/>
              </a:xfrm>
            </p:grpSpPr>
            <p:sp>
              <p:nvSpPr>
                <p:cNvPr id="14352" name="Rectangle 21"/>
                <p:cNvSpPr>
                  <a:spLocks noChangeArrowheads="1"/>
                </p:cNvSpPr>
                <p:nvPr/>
              </p:nvSpPr>
              <p:spPr bwMode="auto">
                <a:xfrm>
                  <a:off x="602" y="1950"/>
                  <a:ext cx="727" cy="35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14353" name="Oval 22"/>
                <p:cNvSpPr>
                  <a:spLocks noChangeArrowheads="1"/>
                </p:cNvSpPr>
                <p:nvPr/>
              </p:nvSpPr>
              <p:spPr bwMode="auto">
                <a:xfrm>
                  <a:off x="696" y="2033"/>
                  <a:ext cx="209" cy="7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14354" name="Oval 23"/>
                <p:cNvSpPr>
                  <a:spLocks noChangeArrowheads="1"/>
                </p:cNvSpPr>
                <p:nvPr/>
              </p:nvSpPr>
              <p:spPr bwMode="auto">
                <a:xfrm>
                  <a:off x="1040" y="2209"/>
                  <a:ext cx="183" cy="6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grpSp>
              <p:nvGrpSpPr>
                <p:cNvPr id="14355" name="Group 24"/>
                <p:cNvGrpSpPr>
                  <a:grpSpLocks/>
                </p:cNvGrpSpPr>
                <p:nvPr/>
              </p:nvGrpSpPr>
              <p:grpSpPr bwMode="auto">
                <a:xfrm>
                  <a:off x="1082" y="1994"/>
                  <a:ext cx="90" cy="137"/>
                  <a:chOff x="1097" y="2020"/>
                  <a:chExt cx="91" cy="139"/>
                </a:xfrm>
              </p:grpSpPr>
              <p:sp>
                <p:nvSpPr>
                  <p:cNvPr id="14365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1122" y="2020"/>
                    <a:ext cx="35" cy="37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1pPr>
                    <a:lvl2pPr marL="37931725" indent="-37474525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9pPr>
                  </a:lstStyle>
                  <a:p>
                    <a:endParaRPr lang="de-DE" altLang="en-US"/>
                  </a:p>
                </p:txBody>
              </p:sp>
              <p:sp>
                <p:nvSpPr>
                  <p:cNvPr id="14366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1097" y="2090"/>
                    <a:ext cx="9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367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1139" y="2070"/>
                    <a:ext cx="0" cy="4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368" name="Line 2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99" y="2126"/>
                    <a:ext cx="37" cy="3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369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1143" y="2124"/>
                    <a:ext cx="33" cy="3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356" name="Line 30"/>
                <p:cNvSpPr>
                  <a:spLocks noChangeShapeType="1"/>
                </p:cNvSpPr>
                <p:nvPr/>
              </p:nvSpPr>
              <p:spPr bwMode="auto">
                <a:xfrm flipH="1" flipV="1">
                  <a:off x="915" y="2072"/>
                  <a:ext cx="157" cy="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57" name="Line 31"/>
                <p:cNvSpPr>
                  <a:spLocks noChangeShapeType="1"/>
                </p:cNvSpPr>
                <p:nvPr/>
              </p:nvSpPr>
              <p:spPr bwMode="auto">
                <a:xfrm>
                  <a:off x="1128" y="2154"/>
                  <a:ext cx="7" cy="4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4358" name="Group 32"/>
                <p:cNvGrpSpPr>
                  <a:grpSpLocks/>
                </p:cNvGrpSpPr>
                <p:nvPr/>
              </p:nvGrpSpPr>
              <p:grpSpPr bwMode="auto">
                <a:xfrm>
                  <a:off x="905" y="2151"/>
                  <a:ext cx="91" cy="135"/>
                  <a:chOff x="918" y="2179"/>
                  <a:chExt cx="92" cy="137"/>
                </a:xfrm>
              </p:grpSpPr>
              <p:sp>
                <p:nvSpPr>
                  <p:cNvPr id="14360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943" y="2179"/>
                    <a:ext cx="35" cy="35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1pPr>
                    <a:lvl2pPr marL="37931725" indent="-37474525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9pPr>
                  </a:lstStyle>
                  <a:p>
                    <a:endParaRPr lang="de-DE" altLang="en-US"/>
                  </a:p>
                </p:txBody>
              </p:sp>
              <p:sp>
                <p:nvSpPr>
                  <p:cNvPr id="14361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918" y="2247"/>
                    <a:ext cx="9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362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227"/>
                    <a:ext cx="0" cy="4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363" name="Line 3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" y="2283"/>
                    <a:ext cx="36" cy="3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364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964" y="2281"/>
                    <a:ext cx="33" cy="3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359" name="Line 38"/>
                <p:cNvSpPr>
                  <a:spLocks noChangeShapeType="1"/>
                </p:cNvSpPr>
                <p:nvPr/>
              </p:nvSpPr>
              <p:spPr bwMode="auto">
                <a:xfrm flipH="1" flipV="1">
                  <a:off x="811" y="2128"/>
                  <a:ext cx="85" cy="12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4340" name="Group 39"/>
          <p:cNvGrpSpPr>
            <a:grpSpLocks/>
          </p:cNvGrpSpPr>
          <p:nvPr/>
        </p:nvGrpSpPr>
        <p:grpSpPr bwMode="auto">
          <a:xfrm>
            <a:off x="608013" y="1874838"/>
            <a:ext cx="8196262" cy="795337"/>
            <a:chOff x="383" y="1181"/>
            <a:chExt cx="5163" cy="501"/>
          </a:xfrm>
        </p:grpSpPr>
        <p:sp>
          <p:nvSpPr>
            <p:cNvPr id="14342" name="Rectangle 40"/>
            <p:cNvSpPr>
              <a:spLocks noChangeArrowheads="1"/>
            </p:cNvSpPr>
            <p:nvPr/>
          </p:nvSpPr>
          <p:spPr bwMode="auto">
            <a:xfrm>
              <a:off x="2436" y="1181"/>
              <a:ext cx="697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/>
                <a:t>System</a:t>
              </a:r>
            </a:p>
            <a:p>
              <a:pPr algn="ctr"/>
              <a:r>
                <a:rPr lang="en-US" altLang="en-US" b="1"/>
                <a:t>Design</a:t>
              </a:r>
            </a:p>
          </p:txBody>
        </p:sp>
        <p:sp>
          <p:nvSpPr>
            <p:cNvPr id="14343" name="Rectangle 41"/>
            <p:cNvSpPr>
              <a:spLocks noChangeArrowheads="1"/>
            </p:cNvSpPr>
            <p:nvPr/>
          </p:nvSpPr>
          <p:spPr bwMode="auto">
            <a:xfrm>
              <a:off x="3233" y="1181"/>
              <a:ext cx="698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/>
                <a:t>Detailed</a:t>
              </a:r>
            </a:p>
            <a:p>
              <a:pPr algn="ctr"/>
              <a:r>
                <a:rPr lang="en-US" altLang="en-US" b="1"/>
                <a:t>Design</a:t>
              </a:r>
            </a:p>
          </p:txBody>
        </p:sp>
        <p:sp>
          <p:nvSpPr>
            <p:cNvPr id="14344" name="Rectangle 42"/>
            <p:cNvSpPr>
              <a:spLocks noChangeArrowheads="1"/>
            </p:cNvSpPr>
            <p:nvPr/>
          </p:nvSpPr>
          <p:spPr bwMode="auto">
            <a:xfrm>
              <a:off x="4051" y="1181"/>
              <a:ext cx="698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/>
                <a:t>Implemen-</a:t>
              </a:r>
            </a:p>
            <a:p>
              <a:pPr algn="ctr"/>
              <a:r>
                <a:rPr lang="en-US" altLang="en-US" b="1"/>
                <a:t>tation</a:t>
              </a:r>
            </a:p>
          </p:txBody>
        </p:sp>
        <p:sp>
          <p:nvSpPr>
            <p:cNvPr id="14345" name="Rectangle 43"/>
            <p:cNvSpPr>
              <a:spLocks noChangeArrowheads="1"/>
            </p:cNvSpPr>
            <p:nvPr/>
          </p:nvSpPr>
          <p:spPr bwMode="auto">
            <a:xfrm>
              <a:off x="4849" y="1181"/>
              <a:ext cx="697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/>
                <a:t>Testing</a:t>
              </a:r>
            </a:p>
          </p:txBody>
        </p:sp>
        <p:sp>
          <p:nvSpPr>
            <p:cNvPr id="14346" name="Rectangle 44"/>
            <p:cNvSpPr>
              <a:spLocks noChangeArrowheads="1"/>
            </p:cNvSpPr>
            <p:nvPr/>
          </p:nvSpPr>
          <p:spPr bwMode="auto">
            <a:xfrm>
              <a:off x="383" y="1181"/>
              <a:ext cx="1002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/>
                <a:t>Requirements</a:t>
              </a:r>
            </a:p>
            <a:p>
              <a:pPr algn="ctr"/>
              <a:r>
                <a:rPr lang="en-US" altLang="en-US" b="1"/>
                <a:t>Elicitation</a:t>
              </a:r>
            </a:p>
          </p:txBody>
        </p:sp>
        <p:sp>
          <p:nvSpPr>
            <p:cNvPr id="14347" name="Rectangle 45"/>
            <p:cNvSpPr>
              <a:spLocks noChangeArrowheads="1"/>
            </p:cNvSpPr>
            <p:nvPr/>
          </p:nvSpPr>
          <p:spPr bwMode="auto">
            <a:xfrm>
              <a:off x="1448" y="1181"/>
              <a:ext cx="923" cy="5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/>
                <a:t>Analysis</a:t>
              </a:r>
            </a:p>
          </p:txBody>
        </p:sp>
      </p:grpSp>
      <p:sp>
        <p:nvSpPr>
          <p:cNvPr id="14341" name="Rectangle 46"/>
          <p:cNvSpPr>
            <a:spLocks noChangeArrowheads="1"/>
          </p:cNvSpPr>
          <p:nvPr/>
        </p:nvSpPr>
        <p:spPr bwMode="auto">
          <a:xfrm>
            <a:off x="5372100" y="203200"/>
            <a:ext cx="37338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07" tIns="45420" rIns="92407" bIns="45420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3000" b="1">
                <a:solidFill>
                  <a:schemeClr val="tx2"/>
                </a:solidFill>
                <a:latin typeface="Century Gothic" charset="0"/>
              </a:rPr>
              <a:t>...and their models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2250"/>
            <a:ext cx="8153400" cy="863600"/>
          </a:xfrm>
          <a:noFill/>
        </p:spPr>
        <p:txBody>
          <a:bodyPr lIns="92407" tIns="45420" rIns="92407" bIns="45420"/>
          <a:lstStyle/>
          <a:p>
            <a:r>
              <a:rPr lang="en-US" altLang="en-US">
                <a:ea typeface="ＭＳ Ｐゴシック" charset="-128"/>
              </a:rPr>
              <a:t>Software Lifecycle Activities</a:t>
            </a:r>
          </a:p>
        </p:txBody>
      </p:sp>
      <p:sp>
        <p:nvSpPr>
          <p:cNvPr id="16386" name="Rectangle 3"/>
          <p:cNvSpPr>
            <a:spLocks noChangeArrowheads="1"/>
          </p:cNvSpPr>
          <p:nvPr/>
        </p:nvSpPr>
        <p:spPr bwMode="auto">
          <a:xfrm>
            <a:off x="1711325" y="1698625"/>
            <a:ext cx="6618288" cy="386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endParaRPr lang="de-DE" altLang="en-US"/>
          </a:p>
        </p:txBody>
      </p:sp>
      <p:grpSp>
        <p:nvGrpSpPr>
          <p:cNvPr id="16387" name="Group 4"/>
          <p:cNvGrpSpPr>
            <a:grpSpLocks/>
          </p:cNvGrpSpPr>
          <p:nvPr/>
        </p:nvGrpSpPr>
        <p:grpSpPr bwMode="auto">
          <a:xfrm>
            <a:off x="533400" y="3095625"/>
            <a:ext cx="4648200" cy="3170238"/>
            <a:chOff x="336" y="1950"/>
            <a:chExt cx="2928" cy="1997"/>
          </a:xfrm>
        </p:grpSpPr>
        <p:grpSp>
          <p:nvGrpSpPr>
            <p:cNvPr id="16396" name="Group 5"/>
            <p:cNvGrpSpPr>
              <a:grpSpLocks/>
            </p:cNvGrpSpPr>
            <p:nvPr/>
          </p:nvGrpSpPr>
          <p:grpSpPr bwMode="auto">
            <a:xfrm>
              <a:off x="1197" y="2241"/>
              <a:ext cx="2067" cy="1646"/>
              <a:chOff x="1341" y="2241"/>
              <a:chExt cx="1997" cy="1646"/>
            </a:xfrm>
          </p:grpSpPr>
          <p:sp>
            <p:nvSpPr>
              <p:cNvPr id="16431" name="Line 6"/>
              <p:cNvSpPr>
                <a:spLocks noChangeShapeType="1"/>
              </p:cNvSpPr>
              <p:nvPr/>
            </p:nvSpPr>
            <p:spPr bwMode="auto">
              <a:xfrm flipV="1">
                <a:off x="2228" y="3039"/>
                <a:ext cx="398" cy="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432" name="Group 7"/>
              <p:cNvGrpSpPr>
                <a:grpSpLocks/>
              </p:cNvGrpSpPr>
              <p:nvPr/>
            </p:nvGrpSpPr>
            <p:grpSpPr bwMode="auto">
              <a:xfrm>
                <a:off x="1341" y="2241"/>
                <a:ext cx="1997" cy="1646"/>
                <a:chOff x="1341" y="2241"/>
                <a:chExt cx="1997" cy="1646"/>
              </a:xfrm>
            </p:grpSpPr>
            <p:sp>
              <p:nvSpPr>
                <p:cNvPr id="16433" name="Rectangle 8"/>
                <p:cNvSpPr>
                  <a:spLocks noChangeArrowheads="1"/>
                </p:cNvSpPr>
                <p:nvPr/>
              </p:nvSpPr>
              <p:spPr bwMode="auto">
                <a:xfrm>
                  <a:off x="2197" y="3483"/>
                  <a:ext cx="1141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407" tIns="45420" rIns="92407" bIns="45420">
                  <a:spAutoFit/>
                </a:bodyPr>
                <a:lstStyle>
                  <a:lvl1pPr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1pPr>
                  <a:lvl2pPr marL="37931725" indent="-37474525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2pPr>
                  <a:lvl3pPr marL="11430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3pPr>
                  <a:lvl4pPr marL="16002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4pPr>
                  <a:lvl5pPr marL="20574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5pPr>
                  <a:lvl6pPr marL="25146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6pPr>
                  <a:lvl7pPr marL="29718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7pPr>
                  <a:lvl8pPr marL="34290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8pPr>
                  <a:lvl9pPr marL="38862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9pPr>
                </a:lstStyle>
                <a:p>
                  <a:pPr algn="ctr"/>
                  <a:r>
                    <a:rPr lang="en-US" altLang="en-US" b="1">
                      <a:solidFill>
                        <a:schemeClr val="hlink"/>
                      </a:solidFill>
                      <a:latin typeface="Book Antiqua" charset="0"/>
                    </a:rPr>
                    <a:t>Sub-</a:t>
                  </a:r>
                </a:p>
                <a:p>
                  <a:pPr algn="ctr"/>
                  <a:r>
                    <a:rPr lang="en-US" altLang="en-US" b="1">
                      <a:solidFill>
                        <a:schemeClr val="hlink"/>
                      </a:solidFill>
                      <a:latin typeface="Book Antiqua" charset="0"/>
                    </a:rPr>
                    <a:t>systems </a:t>
                  </a:r>
                </a:p>
              </p:txBody>
            </p:sp>
            <p:sp>
              <p:nvSpPr>
                <p:cNvPr id="16434" name="Rectangle 9"/>
                <p:cNvSpPr>
                  <a:spLocks noChangeArrowheads="1"/>
                </p:cNvSpPr>
                <p:nvPr/>
              </p:nvSpPr>
              <p:spPr bwMode="auto">
                <a:xfrm>
                  <a:off x="2655" y="2861"/>
                  <a:ext cx="391" cy="39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16435" name="Line 10"/>
                <p:cNvSpPr>
                  <a:spLocks noChangeShapeType="1"/>
                </p:cNvSpPr>
                <p:nvPr/>
              </p:nvSpPr>
              <p:spPr bwMode="auto">
                <a:xfrm>
                  <a:off x="2736" y="2997"/>
                  <a:ext cx="22" cy="11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36" name="Line 11"/>
                <p:cNvSpPr>
                  <a:spLocks noChangeShapeType="1"/>
                </p:cNvSpPr>
                <p:nvPr/>
              </p:nvSpPr>
              <p:spPr bwMode="auto">
                <a:xfrm>
                  <a:off x="2810" y="3160"/>
                  <a:ext cx="110" cy="1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37" name="Line 12"/>
                <p:cNvSpPr>
                  <a:spLocks noChangeShapeType="1"/>
                </p:cNvSpPr>
                <p:nvPr/>
              </p:nvSpPr>
              <p:spPr bwMode="auto">
                <a:xfrm flipH="1" flipV="1">
                  <a:off x="2945" y="3045"/>
                  <a:ext cx="9" cy="1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38" name="AutoShape 13"/>
                <p:cNvSpPr>
                  <a:spLocks noChangeArrowheads="1"/>
                </p:cNvSpPr>
                <p:nvPr/>
              </p:nvSpPr>
              <p:spPr bwMode="auto">
                <a:xfrm>
                  <a:off x="2702" y="2910"/>
                  <a:ext cx="125" cy="82"/>
                </a:xfrm>
                <a:prstGeom prst="roundRect">
                  <a:avLst>
                    <a:gd name="adj" fmla="val 1249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16439" name="AutoShape 14"/>
                <p:cNvSpPr>
                  <a:spLocks noChangeArrowheads="1"/>
                </p:cNvSpPr>
                <p:nvPr/>
              </p:nvSpPr>
              <p:spPr bwMode="auto">
                <a:xfrm>
                  <a:off x="2894" y="2970"/>
                  <a:ext cx="122" cy="78"/>
                </a:xfrm>
                <a:prstGeom prst="roundRect">
                  <a:avLst>
                    <a:gd name="adj" fmla="val 1249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16440" name="AutoShape 15"/>
                <p:cNvSpPr>
                  <a:spLocks noChangeArrowheads="1"/>
                </p:cNvSpPr>
                <p:nvPr/>
              </p:nvSpPr>
              <p:spPr bwMode="auto">
                <a:xfrm>
                  <a:off x="2694" y="3120"/>
                  <a:ext cx="111" cy="77"/>
                </a:xfrm>
                <a:prstGeom prst="roundRect">
                  <a:avLst>
                    <a:gd name="adj" fmla="val 1249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16441" name="AutoShape 16"/>
                <p:cNvSpPr>
                  <a:spLocks noChangeArrowheads="1"/>
                </p:cNvSpPr>
                <p:nvPr/>
              </p:nvSpPr>
              <p:spPr bwMode="auto">
                <a:xfrm>
                  <a:off x="2910" y="3150"/>
                  <a:ext cx="113" cy="82"/>
                </a:xfrm>
                <a:prstGeom prst="roundRect">
                  <a:avLst>
                    <a:gd name="adj" fmla="val 1249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16442" name="Line 17"/>
                <p:cNvSpPr>
                  <a:spLocks noChangeShapeType="1"/>
                </p:cNvSpPr>
                <p:nvPr/>
              </p:nvSpPr>
              <p:spPr bwMode="auto">
                <a:xfrm>
                  <a:off x="1341" y="2241"/>
                  <a:ext cx="1457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43" name="Line 18"/>
                <p:cNvSpPr>
                  <a:spLocks noChangeShapeType="1"/>
                </p:cNvSpPr>
                <p:nvPr/>
              </p:nvSpPr>
              <p:spPr bwMode="auto">
                <a:xfrm>
                  <a:off x="2806" y="2249"/>
                  <a:ext cx="0" cy="5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44" name="Rectangle 19"/>
                <p:cNvSpPr>
                  <a:spLocks noChangeArrowheads="1"/>
                </p:cNvSpPr>
                <p:nvPr/>
              </p:nvSpPr>
              <p:spPr bwMode="auto">
                <a:xfrm>
                  <a:off x="2363" y="2384"/>
                  <a:ext cx="837" cy="4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407" tIns="45420" rIns="92407" bIns="45420">
                  <a:spAutoFit/>
                </a:bodyPr>
                <a:lstStyle>
                  <a:lvl1pPr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1pPr>
                  <a:lvl2pPr marL="37931725" indent="-37474525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2pPr>
                  <a:lvl3pPr marL="11430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3pPr>
                  <a:lvl4pPr marL="16002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4pPr>
                  <a:lvl5pPr marL="20574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5pPr>
                  <a:lvl6pPr marL="25146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6pPr>
                  <a:lvl7pPr marL="29718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7pPr>
                  <a:lvl8pPr marL="34290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8pPr>
                  <a:lvl9pPr marL="38862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9pPr>
                </a:lstStyle>
                <a:p>
                  <a:pPr algn="ctr"/>
                  <a:r>
                    <a:rPr lang="en-US" altLang="en-US">
                      <a:latin typeface="ITCCheltenham BookCond" charset="0"/>
                    </a:rPr>
                    <a:t>Structured by</a:t>
                  </a:r>
                </a:p>
              </p:txBody>
            </p:sp>
          </p:grpSp>
        </p:grpSp>
        <p:grpSp>
          <p:nvGrpSpPr>
            <p:cNvPr id="16397" name="Group 20"/>
            <p:cNvGrpSpPr>
              <a:grpSpLocks/>
            </p:cNvGrpSpPr>
            <p:nvPr/>
          </p:nvGrpSpPr>
          <p:grpSpPr bwMode="auto">
            <a:xfrm>
              <a:off x="1152" y="2300"/>
              <a:ext cx="1200" cy="1647"/>
              <a:chOff x="1349" y="2300"/>
              <a:chExt cx="1077" cy="1647"/>
            </a:xfrm>
          </p:grpSpPr>
          <p:sp>
            <p:nvSpPr>
              <p:cNvPr id="16419" name="Rectangle 21"/>
              <p:cNvSpPr>
                <a:spLocks noChangeArrowheads="1"/>
              </p:cNvSpPr>
              <p:nvPr/>
            </p:nvSpPr>
            <p:spPr bwMode="auto">
              <a:xfrm>
                <a:off x="1810" y="2839"/>
                <a:ext cx="391" cy="3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16420" name="Rectangle 22" descr="Light horizontal"/>
              <p:cNvSpPr>
                <a:spLocks noChangeArrowheads="1"/>
              </p:cNvSpPr>
              <p:nvPr/>
            </p:nvSpPr>
            <p:spPr bwMode="auto">
              <a:xfrm>
                <a:off x="1970" y="2880"/>
                <a:ext cx="87" cy="89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16421" name="Rectangle 23" descr="Light horizontal"/>
              <p:cNvSpPr>
                <a:spLocks noChangeArrowheads="1"/>
              </p:cNvSpPr>
              <p:nvPr/>
            </p:nvSpPr>
            <p:spPr bwMode="auto">
              <a:xfrm>
                <a:off x="2054" y="3089"/>
                <a:ext cx="87" cy="91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16422" name="Rectangle 24" descr="Light horizontal"/>
              <p:cNvSpPr>
                <a:spLocks noChangeArrowheads="1"/>
              </p:cNvSpPr>
              <p:nvPr/>
            </p:nvSpPr>
            <p:spPr bwMode="auto">
              <a:xfrm>
                <a:off x="1870" y="3087"/>
                <a:ext cx="78" cy="92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16423" name="Rectangle 25"/>
              <p:cNvSpPr>
                <a:spLocks noChangeArrowheads="1"/>
              </p:cNvSpPr>
              <p:nvPr/>
            </p:nvSpPr>
            <p:spPr bwMode="auto">
              <a:xfrm>
                <a:off x="1558" y="3370"/>
                <a:ext cx="845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407" tIns="45420" rIns="92407" bIns="45420">
                <a:spAutoFit/>
              </a:bodyPr>
              <a:lstStyle>
                <a:lvl1pPr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charset="0"/>
                  </a:rPr>
                  <a:t>Application</a:t>
                </a:r>
              </a:p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charset="0"/>
                  </a:rPr>
                  <a:t>Domain </a:t>
                </a:r>
              </a:p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charset="0"/>
                  </a:rPr>
                  <a:t>Objects</a:t>
                </a:r>
              </a:p>
            </p:txBody>
          </p:sp>
          <p:sp>
            <p:nvSpPr>
              <p:cNvPr id="16424" name="Line 26"/>
              <p:cNvSpPr>
                <a:spLocks noChangeShapeType="1"/>
              </p:cNvSpPr>
              <p:nvPr/>
            </p:nvSpPr>
            <p:spPr bwMode="auto">
              <a:xfrm>
                <a:off x="1963" y="2317"/>
                <a:ext cx="0" cy="50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5" name="Rectangle 27"/>
              <p:cNvSpPr>
                <a:spLocks noChangeArrowheads="1"/>
              </p:cNvSpPr>
              <p:nvPr/>
            </p:nvSpPr>
            <p:spPr bwMode="auto">
              <a:xfrm>
                <a:off x="1442" y="2348"/>
                <a:ext cx="984" cy="4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407" tIns="45420" rIns="92407" bIns="45420">
                <a:spAutoFit/>
              </a:bodyPr>
              <a:lstStyle>
                <a:lvl1pPr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>
                    <a:latin typeface="ITCCheltenham BookCond" charset="0"/>
                  </a:rPr>
                  <a:t>Expressed in terms of</a:t>
                </a:r>
              </a:p>
            </p:txBody>
          </p:sp>
          <p:sp>
            <p:nvSpPr>
              <p:cNvPr id="16426" name="Line 28"/>
              <p:cNvSpPr>
                <a:spLocks noChangeShapeType="1"/>
              </p:cNvSpPr>
              <p:nvPr/>
            </p:nvSpPr>
            <p:spPr bwMode="auto">
              <a:xfrm>
                <a:off x="1349" y="2300"/>
                <a:ext cx="60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7" name="Line 29"/>
              <p:cNvSpPr>
                <a:spLocks noChangeShapeType="1"/>
              </p:cNvSpPr>
              <p:nvPr/>
            </p:nvSpPr>
            <p:spPr bwMode="auto">
              <a:xfrm>
                <a:off x="1920" y="3021"/>
                <a:ext cx="19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8" name="Line 30"/>
              <p:cNvSpPr>
                <a:spLocks noChangeShapeType="1"/>
              </p:cNvSpPr>
              <p:nvPr/>
            </p:nvSpPr>
            <p:spPr bwMode="auto">
              <a:xfrm>
                <a:off x="2115" y="3032"/>
                <a:ext cx="0" cy="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9" name="Line 31"/>
              <p:cNvSpPr>
                <a:spLocks noChangeShapeType="1"/>
              </p:cNvSpPr>
              <p:nvPr/>
            </p:nvSpPr>
            <p:spPr bwMode="auto">
              <a:xfrm>
                <a:off x="1909" y="3025"/>
                <a:ext cx="0" cy="4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0" name="Line 32"/>
              <p:cNvSpPr>
                <a:spLocks noChangeShapeType="1"/>
              </p:cNvSpPr>
              <p:nvPr/>
            </p:nvSpPr>
            <p:spPr bwMode="auto">
              <a:xfrm>
                <a:off x="2008" y="2975"/>
                <a:ext cx="0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398" name="Group 33"/>
            <p:cNvGrpSpPr>
              <a:grpSpLocks/>
            </p:cNvGrpSpPr>
            <p:nvPr/>
          </p:nvGrpSpPr>
          <p:grpSpPr bwMode="auto">
            <a:xfrm>
              <a:off x="336" y="1950"/>
              <a:ext cx="888" cy="1864"/>
              <a:chOff x="474" y="1950"/>
              <a:chExt cx="888" cy="1864"/>
            </a:xfrm>
          </p:grpSpPr>
          <p:sp>
            <p:nvSpPr>
              <p:cNvPr id="16399" name="Rectangle 34"/>
              <p:cNvSpPr>
                <a:spLocks noChangeArrowheads="1"/>
              </p:cNvSpPr>
              <p:nvPr/>
            </p:nvSpPr>
            <p:spPr bwMode="auto">
              <a:xfrm>
                <a:off x="474" y="3410"/>
                <a:ext cx="88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407" tIns="45420" rIns="92407" bIns="45420">
                <a:spAutoFit/>
              </a:bodyPr>
              <a:lstStyle>
                <a:lvl1pPr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charset="0"/>
                  </a:rPr>
                  <a:t>Use Case</a:t>
                </a:r>
              </a:p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charset="0"/>
                  </a:rPr>
                  <a:t>Model</a:t>
                </a:r>
              </a:p>
            </p:txBody>
          </p:sp>
          <p:grpSp>
            <p:nvGrpSpPr>
              <p:cNvPr id="16400" name="Group 35"/>
              <p:cNvGrpSpPr>
                <a:grpSpLocks/>
              </p:cNvGrpSpPr>
              <p:nvPr/>
            </p:nvGrpSpPr>
            <p:grpSpPr bwMode="auto">
              <a:xfrm>
                <a:off x="602" y="1950"/>
                <a:ext cx="727" cy="352"/>
                <a:chOff x="602" y="1950"/>
                <a:chExt cx="727" cy="352"/>
              </a:xfrm>
            </p:grpSpPr>
            <p:sp>
              <p:nvSpPr>
                <p:cNvPr id="16401" name="Rectangle 36"/>
                <p:cNvSpPr>
                  <a:spLocks noChangeArrowheads="1"/>
                </p:cNvSpPr>
                <p:nvPr/>
              </p:nvSpPr>
              <p:spPr bwMode="auto">
                <a:xfrm>
                  <a:off x="602" y="1950"/>
                  <a:ext cx="727" cy="35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16402" name="Oval 37"/>
                <p:cNvSpPr>
                  <a:spLocks noChangeArrowheads="1"/>
                </p:cNvSpPr>
                <p:nvPr/>
              </p:nvSpPr>
              <p:spPr bwMode="auto">
                <a:xfrm>
                  <a:off x="696" y="2033"/>
                  <a:ext cx="209" cy="7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16403" name="Oval 38"/>
                <p:cNvSpPr>
                  <a:spLocks noChangeArrowheads="1"/>
                </p:cNvSpPr>
                <p:nvPr/>
              </p:nvSpPr>
              <p:spPr bwMode="auto">
                <a:xfrm>
                  <a:off x="1040" y="2209"/>
                  <a:ext cx="183" cy="6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grpSp>
              <p:nvGrpSpPr>
                <p:cNvPr id="16404" name="Group 39"/>
                <p:cNvGrpSpPr>
                  <a:grpSpLocks/>
                </p:cNvGrpSpPr>
                <p:nvPr/>
              </p:nvGrpSpPr>
              <p:grpSpPr bwMode="auto">
                <a:xfrm>
                  <a:off x="1082" y="1994"/>
                  <a:ext cx="90" cy="137"/>
                  <a:chOff x="1097" y="2020"/>
                  <a:chExt cx="91" cy="139"/>
                </a:xfrm>
              </p:grpSpPr>
              <p:sp>
                <p:nvSpPr>
                  <p:cNvPr id="16414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1122" y="2020"/>
                    <a:ext cx="35" cy="37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1pPr>
                    <a:lvl2pPr marL="37931725" indent="-37474525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9pPr>
                  </a:lstStyle>
                  <a:p>
                    <a:endParaRPr lang="de-DE" altLang="en-US"/>
                  </a:p>
                </p:txBody>
              </p:sp>
              <p:sp>
                <p:nvSpPr>
                  <p:cNvPr id="16415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1097" y="2090"/>
                    <a:ext cx="9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416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1139" y="2070"/>
                    <a:ext cx="0" cy="4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417" name="Line 4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99" y="2126"/>
                    <a:ext cx="37" cy="3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418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1143" y="2124"/>
                    <a:ext cx="33" cy="3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405" name="Line 45"/>
                <p:cNvSpPr>
                  <a:spLocks noChangeShapeType="1"/>
                </p:cNvSpPr>
                <p:nvPr/>
              </p:nvSpPr>
              <p:spPr bwMode="auto">
                <a:xfrm flipH="1" flipV="1">
                  <a:off x="915" y="2072"/>
                  <a:ext cx="157" cy="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06" name="Line 46"/>
                <p:cNvSpPr>
                  <a:spLocks noChangeShapeType="1"/>
                </p:cNvSpPr>
                <p:nvPr/>
              </p:nvSpPr>
              <p:spPr bwMode="auto">
                <a:xfrm>
                  <a:off x="1128" y="2154"/>
                  <a:ext cx="7" cy="4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6407" name="Group 47"/>
                <p:cNvGrpSpPr>
                  <a:grpSpLocks/>
                </p:cNvGrpSpPr>
                <p:nvPr/>
              </p:nvGrpSpPr>
              <p:grpSpPr bwMode="auto">
                <a:xfrm>
                  <a:off x="905" y="2151"/>
                  <a:ext cx="91" cy="135"/>
                  <a:chOff x="918" y="2179"/>
                  <a:chExt cx="92" cy="137"/>
                </a:xfrm>
              </p:grpSpPr>
              <p:sp>
                <p:nvSpPr>
                  <p:cNvPr id="16409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943" y="2179"/>
                    <a:ext cx="35" cy="35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1pPr>
                    <a:lvl2pPr marL="37931725" indent="-37474525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9pPr>
                  </a:lstStyle>
                  <a:p>
                    <a:endParaRPr lang="de-DE" altLang="en-US"/>
                  </a:p>
                </p:txBody>
              </p:sp>
              <p:sp>
                <p:nvSpPr>
                  <p:cNvPr id="16410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918" y="2247"/>
                    <a:ext cx="9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411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227"/>
                    <a:ext cx="0" cy="4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412" name="Line 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" y="2283"/>
                    <a:ext cx="36" cy="3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413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964" y="2281"/>
                    <a:ext cx="33" cy="3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408" name="Line 53"/>
                <p:cNvSpPr>
                  <a:spLocks noChangeShapeType="1"/>
                </p:cNvSpPr>
                <p:nvPr/>
              </p:nvSpPr>
              <p:spPr bwMode="auto">
                <a:xfrm flipH="1" flipV="1">
                  <a:off x="811" y="2128"/>
                  <a:ext cx="85" cy="12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6388" name="Group 54"/>
          <p:cNvGrpSpPr>
            <a:grpSpLocks/>
          </p:cNvGrpSpPr>
          <p:nvPr/>
        </p:nvGrpSpPr>
        <p:grpSpPr bwMode="auto">
          <a:xfrm>
            <a:off x="608013" y="1874838"/>
            <a:ext cx="8196262" cy="795337"/>
            <a:chOff x="383" y="1181"/>
            <a:chExt cx="5163" cy="501"/>
          </a:xfrm>
        </p:grpSpPr>
        <p:sp>
          <p:nvSpPr>
            <p:cNvPr id="16390" name="Rectangle 55"/>
            <p:cNvSpPr>
              <a:spLocks noChangeArrowheads="1"/>
            </p:cNvSpPr>
            <p:nvPr/>
          </p:nvSpPr>
          <p:spPr bwMode="auto">
            <a:xfrm>
              <a:off x="2436" y="1181"/>
              <a:ext cx="697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/>
                <a:t>System</a:t>
              </a:r>
            </a:p>
            <a:p>
              <a:pPr algn="ctr"/>
              <a:r>
                <a:rPr lang="en-US" altLang="en-US" b="1"/>
                <a:t>Design</a:t>
              </a:r>
            </a:p>
          </p:txBody>
        </p:sp>
        <p:sp>
          <p:nvSpPr>
            <p:cNvPr id="16391" name="Rectangle 56"/>
            <p:cNvSpPr>
              <a:spLocks noChangeArrowheads="1"/>
            </p:cNvSpPr>
            <p:nvPr/>
          </p:nvSpPr>
          <p:spPr bwMode="auto">
            <a:xfrm>
              <a:off x="3233" y="1181"/>
              <a:ext cx="698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/>
                <a:t>Detailed</a:t>
              </a:r>
            </a:p>
            <a:p>
              <a:pPr algn="ctr"/>
              <a:r>
                <a:rPr lang="en-US" altLang="en-US" b="1"/>
                <a:t>Design</a:t>
              </a:r>
            </a:p>
          </p:txBody>
        </p:sp>
        <p:sp>
          <p:nvSpPr>
            <p:cNvPr id="16392" name="Rectangle 57"/>
            <p:cNvSpPr>
              <a:spLocks noChangeArrowheads="1"/>
            </p:cNvSpPr>
            <p:nvPr/>
          </p:nvSpPr>
          <p:spPr bwMode="auto">
            <a:xfrm>
              <a:off x="4051" y="1181"/>
              <a:ext cx="698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/>
                <a:t>Implemen-</a:t>
              </a:r>
            </a:p>
            <a:p>
              <a:pPr algn="ctr"/>
              <a:r>
                <a:rPr lang="en-US" altLang="en-US" b="1"/>
                <a:t>tation</a:t>
              </a:r>
            </a:p>
          </p:txBody>
        </p:sp>
        <p:sp>
          <p:nvSpPr>
            <p:cNvPr id="16393" name="Rectangle 58"/>
            <p:cNvSpPr>
              <a:spLocks noChangeArrowheads="1"/>
            </p:cNvSpPr>
            <p:nvPr/>
          </p:nvSpPr>
          <p:spPr bwMode="auto">
            <a:xfrm>
              <a:off x="4849" y="1181"/>
              <a:ext cx="697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/>
                <a:t>Testing</a:t>
              </a:r>
            </a:p>
          </p:txBody>
        </p:sp>
        <p:sp>
          <p:nvSpPr>
            <p:cNvPr id="16394" name="Rectangle 59"/>
            <p:cNvSpPr>
              <a:spLocks noChangeArrowheads="1"/>
            </p:cNvSpPr>
            <p:nvPr/>
          </p:nvSpPr>
          <p:spPr bwMode="auto">
            <a:xfrm>
              <a:off x="383" y="1181"/>
              <a:ext cx="1002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/>
                <a:t>Requirements</a:t>
              </a:r>
            </a:p>
            <a:p>
              <a:pPr algn="ctr"/>
              <a:r>
                <a:rPr lang="en-US" altLang="en-US" b="1"/>
                <a:t>Elicitation</a:t>
              </a:r>
            </a:p>
          </p:txBody>
        </p:sp>
        <p:sp>
          <p:nvSpPr>
            <p:cNvPr id="16395" name="Rectangle 60"/>
            <p:cNvSpPr>
              <a:spLocks noChangeArrowheads="1"/>
            </p:cNvSpPr>
            <p:nvPr/>
          </p:nvSpPr>
          <p:spPr bwMode="auto">
            <a:xfrm>
              <a:off x="1448" y="1181"/>
              <a:ext cx="923" cy="5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/>
                <a:t>Analysis</a:t>
              </a:r>
            </a:p>
          </p:txBody>
        </p:sp>
      </p:grpSp>
      <p:sp>
        <p:nvSpPr>
          <p:cNvPr id="16389" name="Rectangle 61"/>
          <p:cNvSpPr>
            <a:spLocks noChangeArrowheads="1"/>
          </p:cNvSpPr>
          <p:nvPr/>
        </p:nvSpPr>
        <p:spPr bwMode="auto">
          <a:xfrm>
            <a:off x="5372100" y="203200"/>
            <a:ext cx="37338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07" tIns="45420" rIns="92407" bIns="45420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3000" b="1">
                <a:solidFill>
                  <a:schemeClr val="tx2"/>
                </a:solidFill>
                <a:latin typeface="Century Gothic" charset="0"/>
              </a:rPr>
              <a:t>...and their models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2250"/>
            <a:ext cx="8153400" cy="863600"/>
          </a:xfrm>
          <a:noFill/>
        </p:spPr>
        <p:txBody>
          <a:bodyPr lIns="92407" tIns="45420" rIns="92407" bIns="45420"/>
          <a:lstStyle/>
          <a:p>
            <a:r>
              <a:rPr lang="en-US" altLang="en-US">
                <a:ea typeface="ＭＳ Ｐゴシック" charset="-128"/>
              </a:rPr>
              <a:t>Software Lifecycle Activities</a:t>
            </a:r>
          </a:p>
        </p:txBody>
      </p:sp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1711325" y="1698625"/>
            <a:ext cx="6618288" cy="386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endParaRPr lang="de-DE" altLang="en-US"/>
          </a:p>
        </p:txBody>
      </p:sp>
      <p:grpSp>
        <p:nvGrpSpPr>
          <p:cNvPr id="18435" name="Group 4"/>
          <p:cNvGrpSpPr>
            <a:grpSpLocks/>
          </p:cNvGrpSpPr>
          <p:nvPr/>
        </p:nvGrpSpPr>
        <p:grpSpPr bwMode="auto">
          <a:xfrm>
            <a:off x="533400" y="3095625"/>
            <a:ext cx="5932488" cy="3214688"/>
            <a:chOff x="336" y="1950"/>
            <a:chExt cx="3737" cy="2025"/>
          </a:xfrm>
        </p:grpSpPr>
        <p:grpSp>
          <p:nvGrpSpPr>
            <p:cNvPr id="18444" name="Group 5"/>
            <p:cNvGrpSpPr>
              <a:grpSpLocks/>
            </p:cNvGrpSpPr>
            <p:nvPr/>
          </p:nvGrpSpPr>
          <p:grpSpPr bwMode="auto">
            <a:xfrm>
              <a:off x="1197" y="2241"/>
              <a:ext cx="2067" cy="1646"/>
              <a:chOff x="1341" y="2241"/>
              <a:chExt cx="1997" cy="1646"/>
            </a:xfrm>
          </p:grpSpPr>
          <p:sp>
            <p:nvSpPr>
              <p:cNvPr id="18491" name="Line 6"/>
              <p:cNvSpPr>
                <a:spLocks noChangeShapeType="1"/>
              </p:cNvSpPr>
              <p:nvPr/>
            </p:nvSpPr>
            <p:spPr bwMode="auto">
              <a:xfrm flipV="1">
                <a:off x="2228" y="3039"/>
                <a:ext cx="398" cy="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8492" name="Group 7"/>
              <p:cNvGrpSpPr>
                <a:grpSpLocks/>
              </p:cNvGrpSpPr>
              <p:nvPr/>
            </p:nvGrpSpPr>
            <p:grpSpPr bwMode="auto">
              <a:xfrm>
                <a:off x="1341" y="2241"/>
                <a:ext cx="1997" cy="1646"/>
                <a:chOff x="1341" y="2241"/>
                <a:chExt cx="1997" cy="1646"/>
              </a:xfrm>
            </p:grpSpPr>
            <p:sp>
              <p:nvSpPr>
                <p:cNvPr id="18493" name="Rectangle 8"/>
                <p:cNvSpPr>
                  <a:spLocks noChangeArrowheads="1"/>
                </p:cNvSpPr>
                <p:nvPr/>
              </p:nvSpPr>
              <p:spPr bwMode="auto">
                <a:xfrm>
                  <a:off x="2197" y="3483"/>
                  <a:ext cx="1141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407" tIns="45420" rIns="92407" bIns="45420">
                  <a:spAutoFit/>
                </a:bodyPr>
                <a:lstStyle>
                  <a:lvl1pPr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1pPr>
                  <a:lvl2pPr marL="37931725" indent="-37474525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2pPr>
                  <a:lvl3pPr marL="11430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3pPr>
                  <a:lvl4pPr marL="16002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4pPr>
                  <a:lvl5pPr marL="20574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5pPr>
                  <a:lvl6pPr marL="25146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6pPr>
                  <a:lvl7pPr marL="29718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7pPr>
                  <a:lvl8pPr marL="34290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8pPr>
                  <a:lvl9pPr marL="38862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9pPr>
                </a:lstStyle>
                <a:p>
                  <a:pPr algn="ctr"/>
                  <a:r>
                    <a:rPr lang="en-US" altLang="en-US" b="1">
                      <a:solidFill>
                        <a:schemeClr val="hlink"/>
                      </a:solidFill>
                      <a:latin typeface="Book Antiqua" charset="0"/>
                    </a:rPr>
                    <a:t>Sub-</a:t>
                  </a:r>
                </a:p>
                <a:p>
                  <a:pPr algn="ctr"/>
                  <a:r>
                    <a:rPr lang="en-US" altLang="en-US" b="1">
                      <a:solidFill>
                        <a:schemeClr val="hlink"/>
                      </a:solidFill>
                      <a:latin typeface="Book Antiqua" charset="0"/>
                    </a:rPr>
                    <a:t>systems </a:t>
                  </a:r>
                </a:p>
              </p:txBody>
            </p:sp>
            <p:sp>
              <p:nvSpPr>
                <p:cNvPr id="18494" name="Rectangle 9"/>
                <p:cNvSpPr>
                  <a:spLocks noChangeArrowheads="1"/>
                </p:cNvSpPr>
                <p:nvPr/>
              </p:nvSpPr>
              <p:spPr bwMode="auto">
                <a:xfrm>
                  <a:off x="2655" y="2861"/>
                  <a:ext cx="391" cy="39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18495" name="Line 10"/>
                <p:cNvSpPr>
                  <a:spLocks noChangeShapeType="1"/>
                </p:cNvSpPr>
                <p:nvPr/>
              </p:nvSpPr>
              <p:spPr bwMode="auto">
                <a:xfrm>
                  <a:off x="2736" y="2997"/>
                  <a:ext cx="22" cy="11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96" name="Line 11"/>
                <p:cNvSpPr>
                  <a:spLocks noChangeShapeType="1"/>
                </p:cNvSpPr>
                <p:nvPr/>
              </p:nvSpPr>
              <p:spPr bwMode="auto">
                <a:xfrm>
                  <a:off x="2810" y="3160"/>
                  <a:ext cx="110" cy="1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97" name="Line 12"/>
                <p:cNvSpPr>
                  <a:spLocks noChangeShapeType="1"/>
                </p:cNvSpPr>
                <p:nvPr/>
              </p:nvSpPr>
              <p:spPr bwMode="auto">
                <a:xfrm flipH="1" flipV="1">
                  <a:off x="2945" y="3045"/>
                  <a:ext cx="9" cy="1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98" name="AutoShape 13"/>
                <p:cNvSpPr>
                  <a:spLocks noChangeArrowheads="1"/>
                </p:cNvSpPr>
                <p:nvPr/>
              </p:nvSpPr>
              <p:spPr bwMode="auto">
                <a:xfrm>
                  <a:off x="2702" y="2910"/>
                  <a:ext cx="125" cy="82"/>
                </a:xfrm>
                <a:prstGeom prst="roundRect">
                  <a:avLst>
                    <a:gd name="adj" fmla="val 1249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18499" name="AutoShape 14"/>
                <p:cNvSpPr>
                  <a:spLocks noChangeArrowheads="1"/>
                </p:cNvSpPr>
                <p:nvPr/>
              </p:nvSpPr>
              <p:spPr bwMode="auto">
                <a:xfrm>
                  <a:off x="2894" y="2970"/>
                  <a:ext cx="122" cy="78"/>
                </a:xfrm>
                <a:prstGeom prst="roundRect">
                  <a:avLst>
                    <a:gd name="adj" fmla="val 1249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18500" name="AutoShape 15"/>
                <p:cNvSpPr>
                  <a:spLocks noChangeArrowheads="1"/>
                </p:cNvSpPr>
                <p:nvPr/>
              </p:nvSpPr>
              <p:spPr bwMode="auto">
                <a:xfrm>
                  <a:off x="2694" y="3120"/>
                  <a:ext cx="111" cy="77"/>
                </a:xfrm>
                <a:prstGeom prst="roundRect">
                  <a:avLst>
                    <a:gd name="adj" fmla="val 1249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18501" name="AutoShape 16"/>
                <p:cNvSpPr>
                  <a:spLocks noChangeArrowheads="1"/>
                </p:cNvSpPr>
                <p:nvPr/>
              </p:nvSpPr>
              <p:spPr bwMode="auto">
                <a:xfrm>
                  <a:off x="2910" y="3150"/>
                  <a:ext cx="113" cy="82"/>
                </a:xfrm>
                <a:prstGeom prst="roundRect">
                  <a:avLst>
                    <a:gd name="adj" fmla="val 1249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18502" name="Line 17"/>
                <p:cNvSpPr>
                  <a:spLocks noChangeShapeType="1"/>
                </p:cNvSpPr>
                <p:nvPr/>
              </p:nvSpPr>
              <p:spPr bwMode="auto">
                <a:xfrm>
                  <a:off x="1341" y="2241"/>
                  <a:ext cx="1457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503" name="Line 18"/>
                <p:cNvSpPr>
                  <a:spLocks noChangeShapeType="1"/>
                </p:cNvSpPr>
                <p:nvPr/>
              </p:nvSpPr>
              <p:spPr bwMode="auto">
                <a:xfrm>
                  <a:off x="2806" y="2249"/>
                  <a:ext cx="0" cy="5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504" name="Rectangle 19"/>
                <p:cNvSpPr>
                  <a:spLocks noChangeArrowheads="1"/>
                </p:cNvSpPr>
                <p:nvPr/>
              </p:nvSpPr>
              <p:spPr bwMode="auto">
                <a:xfrm>
                  <a:off x="2363" y="2384"/>
                  <a:ext cx="837" cy="4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407" tIns="45420" rIns="92407" bIns="45420">
                  <a:spAutoFit/>
                </a:bodyPr>
                <a:lstStyle>
                  <a:lvl1pPr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1pPr>
                  <a:lvl2pPr marL="37931725" indent="-37474525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2pPr>
                  <a:lvl3pPr marL="11430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3pPr>
                  <a:lvl4pPr marL="16002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4pPr>
                  <a:lvl5pPr marL="20574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5pPr>
                  <a:lvl6pPr marL="25146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6pPr>
                  <a:lvl7pPr marL="29718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7pPr>
                  <a:lvl8pPr marL="34290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8pPr>
                  <a:lvl9pPr marL="38862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9pPr>
                </a:lstStyle>
                <a:p>
                  <a:pPr algn="ctr"/>
                  <a:r>
                    <a:rPr lang="en-US" altLang="en-US">
                      <a:latin typeface="ITCCheltenham BookCond" charset="0"/>
                    </a:rPr>
                    <a:t>Structured by</a:t>
                  </a:r>
                </a:p>
              </p:txBody>
            </p:sp>
          </p:grpSp>
        </p:grpSp>
        <p:grpSp>
          <p:nvGrpSpPr>
            <p:cNvPr id="18445" name="Group 20"/>
            <p:cNvGrpSpPr>
              <a:grpSpLocks/>
            </p:cNvGrpSpPr>
            <p:nvPr/>
          </p:nvGrpSpPr>
          <p:grpSpPr bwMode="auto">
            <a:xfrm>
              <a:off x="1200" y="2151"/>
              <a:ext cx="2873" cy="1824"/>
              <a:chOff x="1333" y="2151"/>
              <a:chExt cx="2873" cy="1824"/>
            </a:xfrm>
          </p:grpSpPr>
          <p:sp>
            <p:nvSpPr>
              <p:cNvPr id="18480" name="Rectangle 21"/>
              <p:cNvSpPr>
                <a:spLocks noChangeArrowheads="1"/>
              </p:cNvSpPr>
              <p:nvPr/>
            </p:nvSpPr>
            <p:spPr bwMode="auto">
              <a:xfrm>
                <a:off x="3496" y="2854"/>
                <a:ext cx="392" cy="3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18481" name="Line 22"/>
              <p:cNvSpPr>
                <a:spLocks noChangeShapeType="1"/>
              </p:cNvSpPr>
              <p:nvPr/>
            </p:nvSpPr>
            <p:spPr bwMode="auto">
              <a:xfrm>
                <a:off x="3593" y="2974"/>
                <a:ext cx="98" cy="19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2" name="Line 23"/>
              <p:cNvSpPr>
                <a:spLocks noChangeShapeType="1"/>
              </p:cNvSpPr>
              <p:nvPr/>
            </p:nvSpPr>
            <p:spPr bwMode="auto">
              <a:xfrm flipV="1">
                <a:off x="3681" y="3052"/>
                <a:ext cx="11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3" name="Rectangle 24" descr="Light horizontal"/>
              <p:cNvSpPr>
                <a:spLocks noChangeArrowheads="1"/>
              </p:cNvSpPr>
              <p:nvPr/>
            </p:nvSpPr>
            <p:spPr bwMode="auto">
              <a:xfrm>
                <a:off x="3556" y="2921"/>
                <a:ext cx="74" cy="75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18484" name="Rectangle 25" descr="Light horizontal"/>
              <p:cNvSpPr>
                <a:spLocks noChangeArrowheads="1"/>
              </p:cNvSpPr>
              <p:nvPr/>
            </p:nvSpPr>
            <p:spPr bwMode="auto">
              <a:xfrm>
                <a:off x="3659" y="3161"/>
                <a:ext cx="73" cy="75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18485" name="Rectangle 26" descr="Light horizontal"/>
              <p:cNvSpPr>
                <a:spLocks noChangeArrowheads="1"/>
              </p:cNvSpPr>
              <p:nvPr/>
            </p:nvSpPr>
            <p:spPr bwMode="auto">
              <a:xfrm>
                <a:off x="3755" y="2981"/>
                <a:ext cx="74" cy="74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18486" name="Rectangle 27"/>
              <p:cNvSpPr>
                <a:spLocks noChangeArrowheads="1"/>
              </p:cNvSpPr>
              <p:nvPr/>
            </p:nvSpPr>
            <p:spPr bwMode="auto">
              <a:xfrm>
                <a:off x="3243" y="3398"/>
                <a:ext cx="885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407" tIns="45420" rIns="92407" bIns="45420">
                <a:spAutoFit/>
              </a:bodyPr>
              <a:lstStyle>
                <a:lvl1pPr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charset="0"/>
                  </a:rPr>
                  <a:t>Solution Domain </a:t>
                </a:r>
              </a:p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charset="0"/>
                  </a:rPr>
                  <a:t>Objects</a:t>
                </a:r>
              </a:p>
            </p:txBody>
          </p:sp>
          <p:sp>
            <p:nvSpPr>
              <p:cNvPr id="18487" name="Line 28"/>
              <p:cNvSpPr>
                <a:spLocks noChangeShapeType="1"/>
              </p:cNvSpPr>
              <p:nvPr/>
            </p:nvSpPr>
            <p:spPr bwMode="auto">
              <a:xfrm>
                <a:off x="3094" y="3066"/>
                <a:ext cx="3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8" name="Line 29"/>
              <p:cNvSpPr>
                <a:spLocks noChangeShapeType="1"/>
              </p:cNvSpPr>
              <p:nvPr/>
            </p:nvSpPr>
            <p:spPr bwMode="auto">
              <a:xfrm>
                <a:off x="1333" y="2151"/>
                <a:ext cx="23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9" name="Line 30"/>
              <p:cNvSpPr>
                <a:spLocks noChangeShapeType="1"/>
              </p:cNvSpPr>
              <p:nvPr/>
            </p:nvSpPr>
            <p:spPr bwMode="auto">
              <a:xfrm>
                <a:off x="3677" y="2152"/>
                <a:ext cx="0" cy="65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0" name="Rectangle 31"/>
              <p:cNvSpPr>
                <a:spLocks noChangeArrowheads="1"/>
              </p:cNvSpPr>
              <p:nvPr/>
            </p:nvSpPr>
            <p:spPr bwMode="auto">
              <a:xfrm>
                <a:off x="3226" y="2423"/>
                <a:ext cx="980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407" tIns="45420" rIns="92407" bIns="45420">
                <a:spAutoFit/>
              </a:bodyPr>
              <a:lstStyle>
                <a:lvl1pPr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r>
                  <a:rPr lang="en-US" altLang="en-US">
                    <a:latin typeface="ITCCheltenham BookCond" charset="0"/>
                  </a:rPr>
                  <a:t>Realized by</a:t>
                </a:r>
              </a:p>
            </p:txBody>
          </p:sp>
        </p:grpSp>
        <p:grpSp>
          <p:nvGrpSpPr>
            <p:cNvPr id="18446" name="Group 32"/>
            <p:cNvGrpSpPr>
              <a:grpSpLocks/>
            </p:cNvGrpSpPr>
            <p:nvPr/>
          </p:nvGrpSpPr>
          <p:grpSpPr bwMode="auto">
            <a:xfrm>
              <a:off x="1152" y="2300"/>
              <a:ext cx="1200" cy="1647"/>
              <a:chOff x="1349" y="2300"/>
              <a:chExt cx="1077" cy="1647"/>
            </a:xfrm>
          </p:grpSpPr>
          <p:sp>
            <p:nvSpPr>
              <p:cNvPr id="18468" name="Rectangle 33"/>
              <p:cNvSpPr>
                <a:spLocks noChangeArrowheads="1"/>
              </p:cNvSpPr>
              <p:nvPr/>
            </p:nvSpPr>
            <p:spPr bwMode="auto">
              <a:xfrm>
                <a:off x="1810" y="2839"/>
                <a:ext cx="391" cy="3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18469" name="Rectangle 34" descr="Light horizontal"/>
              <p:cNvSpPr>
                <a:spLocks noChangeArrowheads="1"/>
              </p:cNvSpPr>
              <p:nvPr/>
            </p:nvSpPr>
            <p:spPr bwMode="auto">
              <a:xfrm>
                <a:off x="1970" y="2880"/>
                <a:ext cx="87" cy="89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18470" name="Rectangle 35" descr="Light horizontal"/>
              <p:cNvSpPr>
                <a:spLocks noChangeArrowheads="1"/>
              </p:cNvSpPr>
              <p:nvPr/>
            </p:nvSpPr>
            <p:spPr bwMode="auto">
              <a:xfrm>
                <a:off x="2054" y="3089"/>
                <a:ext cx="87" cy="91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18471" name="Rectangle 36" descr="Light horizontal"/>
              <p:cNvSpPr>
                <a:spLocks noChangeArrowheads="1"/>
              </p:cNvSpPr>
              <p:nvPr/>
            </p:nvSpPr>
            <p:spPr bwMode="auto">
              <a:xfrm>
                <a:off x="1870" y="3087"/>
                <a:ext cx="78" cy="92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18472" name="Rectangle 37"/>
              <p:cNvSpPr>
                <a:spLocks noChangeArrowheads="1"/>
              </p:cNvSpPr>
              <p:nvPr/>
            </p:nvSpPr>
            <p:spPr bwMode="auto">
              <a:xfrm>
                <a:off x="1558" y="3370"/>
                <a:ext cx="845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407" tIns="45420" rIns="92407" bIns="45420">
                <a:spAutoFit/>
              </a:bodyPr>
              <a:lstStyle>
                <a:lvl1pPr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charset="0"/>
                  </a:rPr>
                  <a:t>Application</a:t>
                </a:r>
              </a:p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charset="0"/>
                  </a:rPr>
                  <a:t>Domain </a:t>
                </a:r>
              </a:p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charset="0"/>
                  </a:rPr>
                  <a:t>Objects</a:t>
                </a:r>
              </a:p>
            </p:txBody>
          </p:sp>
          <p:sp>
            <p:nvSpPr>
              <p:cNvPr id="18473" name="Line 38"/>
              <p:cNvSpPr>
                <a:spLocks noChangeShapeType="1"/>
              </p:cNvSpPr>
              <p:nvPr/>
            </p:nvSpPr>
            <p:spPr bwMode="auto">
              <a:xfrm>
                <a:off x="1963" y="2317"/>
                <a:ext cx="0" cy="50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4" name="Rectangle 39"/>
              <p:cNvSpPr>
                <a:spLocks noChangeArrowheads="1"/>
              </p:cNvSpPr>
              <p:nvPr/>
            </p:nvSpPr>
            <p:spPr bwMode="auto">
              <a:xfrm>
                <a:off x="1442" y="2348"/>
                <a:ext cx="984" cy="4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407" tIns="45420" rIns="92407" bIns="45420">
                <a:spAutoFit/>
              </a:bodyPr>
              <a:lstStyle>
                <a:lvl1pPr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>
                    <a:latin typeface="ITCCheltenham BookCond" charset="0"/>
                  </a:rPr>
                  <a:t>Expressed in terms of</a:t>
                </a:r>
              </a:p>
            </p:txBody>
          </p:sp>
          <p:sp>
            <p:nvSpPr>
              <p:cNvPr id="18475" name="Line 40"/>
              <p:cNvSpPr>
                <a:spLocks noChangeShapeType="1"/>
              </p:cNvSpPr>
              <p:nvPr/>
            </p:nvSpPr>
            <p:spPr bwMode="auto">
              <a:xfrm>
                <a:off x="1349" y="2300"/>
                <a:ext cx="60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6" name="Line 41"/>
              <p:cNvSpPr>
                <a:spLocks noChangeShapeType="1"/>
              </p:cNvSpPr>
              <p:nvPr/>
            </p:nvSpPr>
            <p:spPr bwMode="auto">
              <a:xfrm>
                <a:off x="1920" y="3021"/>
                <a:ext cx="19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7" name="Line 42"/>
              <p:cNvSpPr>
                <a:spLocks noChangeShapeType="1"/>
              </p:cNvSpPr>
              <p:nvPr/>
            </p:nvSpPr>
            <p:spPr bwMode="auto">
              <a:xfrm>
                <a:off x="2115" y="3032"/>
                <a:ext cx="0" cy="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8" name="Line 43"/>
              <p:cNvSpPr>
                <a:spLocks noChangeShapeType="1"/>
              </p:cNvSpPr>
              <p:nvPr/>
            </p:nvSpPr>
            <p:spPr bwMode="auto">
              <a:xfrm>
                <a:off x="1909" y="3025"/>
                <a:ext cx="0" cy="4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9" name="Line 44"/>
              <p:cNvSpPr>
                <a:spLocks noChangeShapeType="1"/>
              </p:cNvSpPr>
              <p:nvPr/>
            </p:nvSpPr>
            <p:spPr bwMode="auto">
              <a:xfrm>
                <a:off x="2008" y="2975"/>
                <a:ext cx="0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447" name="Group 45"/>
            <p:cNvGrpSpPr>
              <a:grpSpLocks/>
            </p:cNvGrpSpPr>
            <p:nvPr/>
          </p:nvGrpSpPr>
          <p:grpSpPr bwMode="auto">
            <a:xfrm>
              <a:off x="336" y="1950"/>
              <a:ext cx="888" cy="1864"/>
              <a:chOff x="474" y="1950"/>
              <a:chExt cx="888" cy="1864"/>
            </a:xfrm>
          </p:grpSpPr>
          <p:sp>
            <p:nvSpPr>
              <p:cNvPr id="18448" name="Rectangle 46"/>
              <p:cNvSpPr>
                <a:spLocks noChangeArrowheads="1"/>
              </p:cNvSpPr>
              <p:nvPr/>
            </p:nvSpPr>
            <p:spPr bwMode="auto">
              <a:xfrm>
                <a:off x="474" y="3410"/>
                <a:ext cx="88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407" tIns="45420" rIns="92407" bIns="45420">
                <a:spAutoFit/>
              </a:bodyPr>
              <a:lstStyle>
                <a:lvl1pPr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charset="0"/>
                  </a:rPr>
                  <a:t>Use Case</a:t>
                </a:r>
              </a:p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charset="0"/>
                  </a:rPr>
                  <a:t>Model</a:t>
                </a:r>
              </a:p>
            </p:txBody>
          </p:sp>
          <p:grpSp>
            <p:nvGrpSpPr>
              <p:cNvPr id="18449" name="Group 47"/>
              <p:cNvGrpSpPr>
                <a:grpSpLocks/>
              </p:cNvGrpSpPr>
              <p:nvPr/>
            </p:nvGrpSpPr>
            <p:grpSpPr bwMode="auto">
              <a:xfrm>
                <a:off x="602" y="1950"/>
                <a:ext cx="727" cy="352"/>
                <a:chOff x="602" y="1950"/>
                <a:chExt cx="727" cy="352"/>
              </a:xfrm>
            </p:grpSpPr>
            <p:sp>
              <p:nvSpPr>
                <p:cNvPr id="18450" name="Rectangle 48"/>
                <p:cNvSpPr>
                  <a:spLocks noChangeArrowheads="1"/>
                </p:cNvSpPr>
                <p:nvPr/>
              </p:nvSpPr>
              <p:spPr bwMode="auto">
                <a:xfrm>
                  <a:off x="602" y="1950"/>
                  <a:ext cx="727" cy="35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18451" name="Oval 49"/>
                <p:cNvSpPr>
                  <a:spLocks noChangeArrowheads="1"/>
                </p:cNvSpPr>
                <p:nvPr/>
              </p:nvSpPr>
              <p:spPr bwMode="auto">
                <a:xfrm>
                  <a:off x="696" y="2033"/>
                  <a:ext cx="209" cy="7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18452" name="Oval 50"/>
                <p:cNvSpPr>
                  <a:spLocks noChangeArrowheads="1"/>
                </p:cNvSpPr>
                <p:nvPr/>
              </p:nvSpPr>
              <p:spPr bwMode="auto">
                <a:xfrm>
                  <a:off x="1040" y="2209"/>
                  <a:ext cx="183" cy="6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grpSp>
              <p:nvGrpSpPr>
                <p:cNvPr id="18453" name="Group 51"/>
                <p:cNvGrpSpPr>
                  <a:grpSpLocks/>
                </p:cNvGrpSpPr>
                <p:nvPr/>
              </p:nvGrpSpPr>
              <p:grpSpPr bwMode="auto">
                <a:xfrm>
                  <a:off x="1082" y="1994"/>
                  <a:ext cx="90" cy="137"/>
                  <a:chOff x="1097" y="2020"/>
                  <a:chExt cx="91" cy="139"/>
                </a:xfrm>
              </p:grpSpPr>
              <p:sp>
                <p:nvSpPr>
                  <p:cNvPr id="18463" name="Oval 52"/>
                  <p:cNvSpPr>
                    <a:spLocks noChangeArrowheads="1"/>
                  </p:cNvSpPr>
                  <p:nvPr/>
                </p:nvSpPr>
                <p:spPr bwMode="auto">
                  <a:xfrm>
                    <a:off x="1122" y="2020"/>
                    <a:ext cx="35" cy="37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1pPr>
                    <a:lvl2pPr marL="37931725" indent="-37474525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9pPr>
                  </a:lstStyle>
                  <a:p>
                    <a:endParaRPr lang="de-DE" altLang="en-US"/>
                  </a:p>
                </p:txBody>
              </p:sp>
              <p:sp>
                <p:nvSpPr>
                  <p:cNvPr id="18464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1097" y="2090"/>
                    <a:ext cx="9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465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1139" y="2070"/>
                    <a:ext cx="0" cy="4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466" name="Line 5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99" y="2126"/>
                    <a:ext cx="37" cy="3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467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1143" y="2124"/>
                    <a:ext cx="33" cy="3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8454" name="Line 57"/>
                <p:cNvSpPr>
                  <a:spLocks noChangeShapeType="1"/>
                </p:cNvSpPr>
                <p:nvPr/>
              </p:nvSpPr>
              <p:spPr bwMode="auto">
                <a:xfrm flipH="1" flipV="1">
                  <a:off x="915" y="2072"/>
                  <a:ext cx="157" cy="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55" name="Line 58"/>
                <p:cNvSpPr>
                  <a:spLocks noChangeShapeType="1"/>
                </p:cNvSpPr>
                <p:nvPr/>
              </p:nvSpPr>
              <p:spPr bwMode="auto">
                <a:xfrm>
                  <a:off x="1128" y="2154"/>
                  <a:ext cx="7" cy="4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8456" name="Group 59"/>
                <p:cNvGrpSpPr>
                  <a:grpSpLocks/>
                </p:cNvGrpSpPr>
                <p:nvPr/>
              </p:nvGrpSpPr>
              <p:grpSpPr bwMode="auto">
                <a:xfrm>
                  <a:off x="905" y="2151"/>
                  <a:ext cx="91" cy="135"/>
                  <a:chOff x="918" y="2179"/>
                  <a:chExt cx="92" cy="137"/>
                </a:xfrm>
              </p:grpSpPr>
              <p:sp>
                <p:nvSpPr>
                  <p:cNvPr id="18458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943" y="2179"/>
                    <a:ext cx="35" cy="35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1pPr>
                    <a:lvl2pPr marL="37931725" indent="-37474525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9pPr>
                  </a:lstStyle>
                  <a:p>
                    <a:endParaRPr lang="de-DE" altLang="en-US"/>
                  </a:p>
                </p:txBody>
              </p:sp>
              <p:sp>
                <p:nvSpPr>
                  <p:cNvPr id="18459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918" y="2247"/>
                    <a:ext cx="9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460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227"/>
                    <a:ext cx="0" cy="4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461" name="Line 6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" y="2283"/>
                    <a:ext cx="36" cy="3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462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964" y="2281"/>
                    <a:ext cx="33" cy="3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8457" name="Line 65"/>
                <p:cNvSpPr>
                  <a:spLocks noChangeShapeType="1"/>
                </p:cNvSpPr>
                <p:nvPr/>
              </p:nvSpPr>
              <p:spPr bwMode="auto">
                <a:xfrm flipH="1" flipV="1">
                  <a:off x="811" y="2128"/>
                  <a:ext cx="85" cy="12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8436" name="Group 66"/>
          <p:cNvGrpSpPr>
            <a:grpSpLocks/>
          </p:cNvGrpSpPr>
          <p:nvPr/>
        </p:nvGrpSpPr>
        <p:grpSpPr bwMode="auto">
          <a:xfrm>
            <a:off x="608013" y="1874838"/>
            <a:ext cx="8196262" cy="795337"/>
            <a:chOff x="383" y="1181"/>
            <a:chExt cx="5163" cy="501"/>
          </a:xfrm>
        </p:grpSpPr>
        <p:sp>
          <p:nvSpPr>
            <p:cNvPr id="18438" name="Rectangle 67"/>
            <p:cNvSpPr>
              <a:spLocks noChangeArrowheads="1"/>
            </p:cNvSpPr>
            <p:nvPr/>
          </p:nvSpPr>
          <p:spPr bwMode="auto">
            <a:xfrm>
              <a:off x="2436" y="1181"/>
              <a:ext cx="697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/>
                <a:t>System</a:t>
              </a:r>
            </a:p>
            <a:p>
              <a:pPr algn="ctr"/>
              <a:r>
                <a:rPr lang="en-US" altLang="en-US" b="1"/>
                <a:t>Design</a:t>
              </a:r>
            </a:p>
          </p:txBody>
        </p:sp>
        <p:sp>
          <p:nvSpPr>
            <p:cNvPr id="18439" name="Rectangle 68"/>
            <p:cNvSpPr>
              <a:spLocks noChangeArrowheads="1"/>
            </p:cNvSpPr>
            <p:nvPr/>
          </p:nvSpPr>
          <p:spPr bwMode="auto">
            <a:xfrm>
              <a:off x="3233" y="1181"/>
              <a:ext cx="698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/>
                <a:t>Detailed</a:t>
              </a:r>
            </a:p>
            <a:p>
              <a:pPr algn="ctr"/>
              <a:r>
                <a:rPr lang="en-US" altLang="en-US" b="1"/>
                <a:t>Design</a:t>
              </a:r>
            </a:p>
          </p:txBody>
        </p:sp>
        <p:sp>
          <p:nvSpPr>
            <p:cNvPr id="18440" name="Rectangle 69"/>
            <p:cNvSpPr>
              <a:spLocks noChangeArrowheads="1"/>
            </p:cNvSpPr>
            <p:nvPr/>
          </p:nvSpPr>
          <p:spPr bwMode="auto">
            <a:xfrm>
              <a:off x="4051" y="1181"/>
              <a:ext cx="698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/>
                <a:t>Implemen-</a:t>
              </a:r>
            </a:p>
            <a:p>
              <a:pPr algn="ctr"/>
              <a:r>
                <a:rPr lang="en-US" altLang="en-US" b="1"/>
                <a:t>tation</a:t>
              </a:r>
            </a:p>
          </p:txBody>
        </p:sp>
        <p:sp>
          <p:nvSpPr>
            <p:cNvPr id="18441" name="Rectangle 70"/>
            <p:cNvSpPr>
              <a:spLocks noChangeArrowheads="1"/>
            </p:cNvSpPr>
            <p:nvPr/>
          </p:nvSpPr>
          <p:spPr bwMode="auto">
            <a:xfrm>
              <a:off x="4849" y="1181"/>
              <a:ext cx="697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/>
                <a:t>Testing</a:t>
              </a:r>
            </a:p>
          </p:txBody>
        </p:sp>
        <p:sp>
          <p:nvSpPr>
            <p:cNvPr id="18442" name="Rectangle 71"/>
            <p:cNvSpPr>
              <a:spLocks noChangeArrowheads="1"/>
            </p:cNvSpPr>
            <p:nvPr/>
          </p:nvSpPr>
          <p:spPr bwMode="auto">
            <a:xfrm>
              <a:off x="383" y="1181"/>
              <a:ext cx="1002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/>
                <a:t>Requirements</a:t>
              </a:r>
            </a:p>
            <a:p>
              <a:pPr algn="ctr"/>
              <a:r>
                <a:rPr lang="en-US" altLang="en-US" b="1"/>
                <a:t>Elicitation</a:t>
              </a:r>
            </a:p>
          </p:txBody>
        </p:sp>
        <p:sp>
          <p:nvSpPr>
            <p:cNvPr id="18443" name="Rectangle 72"/>
            <p:cNvSpPr>
              <a:spLocks noChangeArrowheads="1"/>
            </p:cNvSpPr>
            <p:nvPr/>
          </p:nvSpPr>
          <p:spPr bwMode="auto">
            <a:xfrm>
              <a:off x="1448" y="1181"/>
              <a:ext cx="923" cy="5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/>
                <a:t>Analysis</a:t>
              </a:r>
            </a:p>
          </p:txBody>
        </p:sp>
      </p:grpSp>
      <p:sp>
        <p:nvSpPr>
          <p:cNvPr id="18437" name="Rectangle 73"/>
          <p:cNvSpPr>
            <a:spLocks noChangeArrowheads="1"/>
          </p:cNvSpPr>
          <p:nvPr/>
        </p:nvSpPr>
        <p:spPr bwMode="auto">
          <a:xfrm>
            <a:off x="5372100" y="203200"/>
            <a:ext cx="37338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07" tIns="45420" rIns="92407" bIns="45420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3000" b="1">
                <a:solidFill>
                  <a:schemeClr val="tx2"/>
                </a:solidFill>
                <a:latin typeface="Century Gothic" charset="0"/>
              </a:rPr>
              <a:t>...and their models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2250"/>
            <a:ext cx="8153400" cy="863600"/>
          </a:xfrm>
          <a:noFill/>
        </p:spPr>
        <p:txBody>
          <a:bodyPr lIns="92407" tIns="45420" rIns="92407" bIns="45420"/>
          <a:lstStyle/>
          <a:p>
            <a:r>
              <a:rPr lang="en-US" altLang="en-US">
                <a:ea typeface="ＭＳ Ｐゴシック" charset="-128"/>
              </a:rPr>
              <a:t>Software Lifecycle Activities</a:t>
            </a:r>
          </a:p>
        </p:txBody>
      </p:sp>
      <p:sp>
        <p:nvSpPr>
          <p:cNvPr id="20482" name="Rectangle 3"/>
          <p:cNvSpPr>
            <a:spLocks noChangeArrowheads="1"/>
          </p:cNvSpPr>
          <p:nvPr/>
        </p:nvSpPr>
        <p:spPr bwMode="auto">
          <a:xfrm>
            <a:off x="1711325" y="1698625"/>
            <a:ext cx="6618288" cy="386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endParaRPr lang="de-DE" altLang="en-US"/>
          </a:p>
        </p:txBody>
      </p:sp>
      <p:grpSp>
        <p:nvGrpSpPr>
          <p:cNvPr id="20483" name="Group 4"/>
          <p:cNvGrpSpPr>
            <a:grpSpLocks/>
          </p:cNvGrpSpPr>
          <p:nvPr/>
        </p:nvGrpSpPr>
        <p:grpSpPr bwMode="auto">
          <a:xfrm>
            <a:off x="533400" y="3095625"/>
            <a:ext cx="7493000" cy="3214688"/>
            <a:chOff x="336" y="1950"/>
            <a:chExt cx="4720" cy="2025"/>
          </a:xfrm>
        </p:grpSpPr>
        <p:grpSp>
          <p:nvGrpSpPr>
            <p:cNvPr id="20492" name="Group 5"/>
            <p:cNvGrpSpPr>
              <a:grpSpLocks/>
            </p:cNvGrpSpPr>
            <p:nvPr/>
          </p:nvGrpSpPr>
          <p:grpSpPr bwMode="auto">
            <a:xfrm>
              <a:off x="1197" y="2241"/>
              <a:ext cx="2067" cy="1646"/>
              <a:chOff x="1341" y="2241"/>
              <a:chExt cx="1997" cy="1646"/>
            </a:xfrm>
          </p:grpSpPr>
          <p:sp>
            <p:nvSpPr>
              <p:cNvPr id="20547" name="Line 6"/>
              <p:cNvSpPr>
                <a:spLocks noChangeShapeType="1"/>
              </p:cNvSpPr>
              <p:nvPr/>
            </p:nvSpPr>
            <p:spPr bwMode="auto">
              <a:xfrm flipV="1">
                <a:off x="2228" y="3039"/>
                <a:ext cx="398" cy="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548" name="Group 7"/>
              <p:cNvGrpSpPr>
                <a:grpSpLocks/>
              </p:cNvGrpSpPr>
              <p:nvPr/>
            </p:nvGrpSpPr>
            <p:grpSpPr bwMode="auto">
              <a:xfrm>
                <a:off x="1341" y="2241"/>
                <a:ext cx="1997" cy="1646"/>
                <a:chOff x="1341" y="2241"/>
                <a:chExt cx="1997" cy="1646"/>
              </a:xfrm>
            </p:grpSpPr>
            <p:sp>
              <p:nvSpPr>
                <p:cNvPr id="20549" name="Rectangle 8"/>
                <p:cNvSpPr>
                  <a:spLocks noChangeArrowheads="1"/>
                </p:cNvSpPr>
                <p:nvPr/>
              </p:nvSpPr>
              <p:spPr bwMode="auto">
                <a:xfrm>
                  <a:off x="2197" y="3483"/>
                  <a:ext cx="1141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407" tIns="45420" rIns="92407" bIns="45420">
                  <a:spAutoFit/>
                </a:bodyPr>
                <a:lstStyle>
                  <a:lvl1pPr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1pPr>
                  <a:lvl2pPr marL="37931725" indent="-37474525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2pPr>
                  <a:lvl3pPr marL="11430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3pPr>
                  <a:lvl4pPr marL="16002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4pPr>
                  <a:lvl5pPr marL="20574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5pPr>
                  <a:lvl6pPr marL="25146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6pPr>
                  <a:lvl7pPr marL="29718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7pPr>
                  <a:lvl8pPr marL="34290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8pPr>
                  <a:lvl9pPr marL="38862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9pPr>
                </a:lstStyle>
                <a:p>
                  <a:pPr algn="ctr"/>
                  <a:r>
                    <a:rPr lang="en-US" altLang="en-US" b="1">
                      <a:solidFill>
                        <a:schemeClr val="hlink"/>
                      </a:solidFill>
                      <a:latin typeface="Book Antiqua" charset="0"/>
                    </a:rPr>
                    <a:t>Sub-</a:t>
                  </a:r>
                </a:p>
                <a:p>
                  <a:pPr algn="ctr"/>
                  <a:r>
                    <a:rPr lang="en-US" altLang="en-US" b="1">
                      <a:solidFill>
                        <a:schemeClr val="hlink"/>
                      </a:solidFill>
                      <a:latin typeface="Book Antiqua" charset="0"/>
                    </a:rPr>
                    <a:t>systems </a:t>
                  </a:r>
                </a:p>
              </p:txBody>
            </p:sp>
            <p:sp>
              <p:nvSpPr>
                <p:cNvPr id="20550" name="Rectangle 9"/>
                <p:cNvSpPr>
                  <a:spLocks noChangeArrowheads="1"/>
                </p:cNvSpPr>
                <p:nvPr/>
              </p:nvSpPr>
              <p:spPr bwMode="auto">
                <a:xfrm>
                  <a:off x="2655" y="2861"/>
                  <a:ext cx="391" cy="39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20551" name="Line 10"/>
                <p:cNvSpPr>
                  <a:spLocks noChangeShapeType="1"/>
                </p:cNvSpPr>
                <p:nvPr/>
              </p:nvSpPr>
              <p:spPr bwMode="auto">
                <a:xfrm>
                  <a:off x="2736" y="2997"/>
                  <a:ext cx="22" cy="11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52" name="Line 11"/>
                <p:cNvSpPr>
                  <a:spLocks noChangeShapeType="1"/>
                </p:cNvSpPr>
                <p:nvPr/>
              </p:nvSpPr>
              <p:spPr bwMode="auto">
                <a:xfrm>
                  <a:off x="2810" y="3160"/>
                  <a:ext cx="110" cy="1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53" name="Line 12"/>
                <p:cNvSpPr>
                  <a:spLocks noChangeShapeType="1"/>
                </p:cNvSpPr>
                <p:nvPr/>
              </p:nvSpPr>
              <p:spPr bwMode="auto">
                <a:xfrm flipH="1" flipV="1">
                  <a:off x="2945" y="3045"/>
                  <a:ext cx="9" cy="1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54" name="AutoShape 13"/>
                <p:cNvSpPr>
                  <a:spLocks noChangeArrowheads="1"/>
                </p:cNvSpPr>
                <p:nvPr/>
              </p:nvSpPr>
              <p:spPr bwMode="auto">
                <a:xfrm>
                  <a:off x="2702" y="2910"/>
                  <a:ext cx="125" cy="82"/>
                </a:xfrm>
                <a:prstGeom prst="roundRect">
                  <a:avLst>
                    <a:gd name="adj" fmla="val 1249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20555" name="AutoShape 14"/>
                <p:cNvSpPr>
                  <a:spLocks noChangeArrowheads="1"/>
                </p:cNvSpPr>
                <p:nvPr/>
              </p:nvSpPr>
              <p:spPr bwMode="auto">
                <a:xfrm>
                  <a:off x="2894" y="2970"/>
                  <a:ext cx="122" cy="78"/>
                </a:xfrm>
                <a:prstGeom prst="roundRect">
                  <a:avLst>
                    <a:gd name="adj" fmla="val 1249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20556" name="AutoShape 15"/>
                <p:cNvSpPr>
                  <a:spLocks noChangeArrowheads="1"/>
                </p:cNvSpPr>
                <p:nvPr/>
              </p:nvSpPr>
              <p:spPr bwMode="auto">
                <a:xfrm>
                  <a:off x="2694" y="3120"/>
                  <a:ext cx="111" cy="77"/>
                </a:xfrm>
                <a:prstGeom prst="roundRect">
                  <a:avLst>
                    <a:gd name="adj" fmla="val 1249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20557" name="AutoShape 16"/>
                <p:cNvSpPr>
                  <a:spLocks noChangeArrowheads="1"/>
                </p:cNvSpPr>
                <p:nvPr/>
              </p:nvSpPr>
              <p:spPr bwMode="auto">
                <a:xfrm>
                  <a:off x="2910" y="3150"/>
                  <a:ext cx="113" cy="82"/>
                </a:xfrm>
                <a:prstGeom prst="roundRect">
                  <a:avLst>
                    <a:gd name="adj" fmla="val 1249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20558" name="Line 17"/>
                <p:cNvSpPr>
                  <a:spLocks noChangeShapeType="1"/>
                </p:cNvSpPr>
                <p:nvPr/>
              </p:nvSpPr>
              <p:spPr bwMode="auto">
                <a:xfrm>
                  <a:off x="1341" y="2241"/>
                  <a:ext cx="1457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59" name="Line 18"/>
                <p:cNvSpPr>
                  <a:spLocks noChangeShapeType="1"/>
                </p:cNvSpPr>
                <p:nvPr/>
              </p:nvSpPr>
              <p:spPr bwMode="auto">
                <a:xfrm>
                  <a:off x="2806" y="2249"/>
                  <a:ext cx="0" cy="5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60" name="Rectangle 19"/>
                <p:cNvSpPr>
                  <a:spLocks noChangeArrowheads="1"/>
                </p:cNvSpPr>
                <p:nvPr/>
              </p:nvSpPr>
              <p:spPr bwMode="auto">
                <a:xfrm>
                  <a:off x="2363" y="2384"/>
                  <a:ext cx="837" cy="4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407" tIns="45420" rIns="92407" bIns="45420">
                  <a:spAutoFit/>
                </a:bodyPr>
                <a:lstStyle>
                  <a:lvl1pPr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1pPr>
                  <a:lvl2pPr marL="37931725" indent="-37474525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2pPr>
                  <a:lvl3pPr marL="11430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3pPr>
                  <a:lvl4pPr marL="16002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4pPr>
                  <a:lvl5pPr marL="20574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5pPr>
                  <a:lvl6pPr marL="25146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6pPr>
                  <a:lvl7pPr marL="29718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7pPr>
                  <a:lvl8pPr marL="34290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8pPr>
                  <a:lvl9pPr marL="38862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9pPr>
                </a:lstStyle>
                <a:p>
                  <a:pPr algn="ctr"/>
                  <a:r>
                    <a:rPr lang="en-US" altLang="en-US">
                      <a:latin typeface="ITCCheltenham BookCond" charset="0"/>
                    </a:rPr>
                    <a:t>Structured by</a:t>
                  </a:r>
                </a:p>
              </p:txBody>
            </p:sp>
          </p:grpSp>
        </p:grpSp>
        <p:grpSp>
          <p:nvGrpSpPr>
            <p:cNvPr id="20493" name="Group 20"/>
            <p:cNvGrpSpPr>
              <a:grpSpLocks/>
            </p:cNvGrpSpPr>
            <p:nvPr/>
          </p:nvGrpSpPr>
          <p:grpSpPr bwMode="auto">
            <a:xfrm>
              <a:off x="1152" y="2064"/>
              <a:ext cx="3904" cy="1817"/>
              <a:chOff x="1152" y="2064"/>
              <a:chExt cx="3904" cy="1817"/>
            </a:xfrm>
          </p:grpSpPr>
          <p:grpSp>
            <p:nvGrpSpPr>
              <p:cNvPr id="20540" name="Group 21"/>
              <p:cNvGrpSpPr>
                <a:grpSpLocks/>
              </p:cNvGrpSpPr>
              <p:nvPr/>
            </p:nvGrpSpPr>
            <p:grpSpPr bwMode="auto">
              <a:xfrm>
                <a:off x="4094" y="2854"/>
                <a:ext cx="596" cy="593"/>
                <a:chOff x="4188" y="2891"/>
                <a:chExt cx="435" cy="445"/>
              </a:xfrm>
            </p:grpSpPr>
            <p:sp>
              <p:nvSpPr>
                <p:cNvPr id="20545" name="Rectangle 22"/>
                <p:cNvSpPr>
                  <a:spLocks noChangeArrowheads="1"/>
                </p:cNvSpPr>
                <p:nvPr/>
              </p:nvSpPr>
              <p:spPr bwMode="auto">
                <a:xfrm>
                  <a:off x="4203" y="2891"/>
                  <a:ext cx="395" cy="40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2407" tIns="45420" rIns="92407" bIns="4542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20546" name="Rectangle 23"/>
                <p:cNvSpPr>
                  <a:spLocks noChangeArrowheads="1"/>
                </p:cNvSpPr>
                <p:nvPr/>
              </p:nvSpPr>
              <p:spPr bwMode="auto">
                <a:xfrm>
                  <a:off x="4188" y="2903"/>
                  <a:ext cx="435" cy="4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407" tIns="45420" rIns="92407" bIns="45420">
                  <a:spAutoFit/>
                </a:bodyPr>
                <a:lstStyle>
                  <a:lvl1pPr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1pPr>
                  <a:lvl2pPr marL="37931725" indent="-37474525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2pPr>
                  <a:lvl3pPr marL="11430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3pPr>
                  <a:lvl4pPr marL="16002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4pPr>
                  <a:lvl5pPr marL="20574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5pPr>
                  <a:lvl6pPr marL="25146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6pPr>
                  <a:lvl7pPr marL="29718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7pPr>
                  <a:lvl8pPr marL="34290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8pPr>
                  <a:lvl9pPr marL="38862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9pPr>
                </a:lstStyle>
                <a:p>
                  <a:r>
                    <a:rPr lang="en-US" altLang="en-US" b="1">
                      <a:latin typeface="Helvetica" charset="0"/>
                    </a:rPr>
                    <a:t>class...</a:t>
                  </a:r>
                </a:p>
                <a:p>
                  <a:r>
                    <a:rPr lang="en-US" altLang="en-US" b="1">
                      <a:latin typeface="Helvetica" charset="0"/>
                    </a:rPr>
                    <a:t>class...</a:t>
                  </a:r>
                </a:p>
                <a:p>
                  <a:r>
                    <a:rPr lang="en-US" altLang="en-US" b="1">
                      <a:latin typeface="Helvetica" charset="0"/>
                    </a:rPr>
                    <a:t>class...</a:t>
                  </a:r>
                </a:p>
              </p:txBody>
            </p:sp>
          </p:grpSp>
          <p:sp>
            <p:nvSpPr>
              <p:cNvPr id="20541" name="Rectangle 24"/>
              <p:cNvSpPr>
                <a:spLocks noChangeArrowheads="1"/>
              </p:cNvSpPr>
              <p:nvPr/>
            </p:nvSpPr>
            <p:spPr bwMode="auto">
              <a:xfrm>
                <a:off x="4177" y="3477"/>
                <a:ext cx="56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407" tIns="45420" rIns="92407" bIns="45420">
                <a:spAutoFit/>
              </a:bodyPr>
              <a:lstStyle>
                <a:lvl1pPr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charset="0"/>
                  </a:rPr>
                  <a:t>Source</a:t>
                </a:r>
              </a:p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charset="0"/>
                  </a:rPr>
                  <a:t>Code</a:t>
                </a:r>
              </a:p>
            </p:txBody>
          </p:sp>
          <p:sp>
            <p:nvSpPr>
              <p:cNvPr id="20542" name="Line 25"/>
              <p:cNvSpPr>
                <a:spLocks noChangeShapeType="1"/>
              </p:cNvSpPr>
              <p:nvPr/>
            </p:nvSpPr>
            <p:spPr bwMode="auto">
              <a:xfrm flipV="1">
                <a:off x="1152" y="2064"/>
                <a:ext cx="3168" cy="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3" name="Line 26"/>
              <p:cNvSpPr>
                <a:spLocks noChangeShapeType="1"/>
              </p:cNvSpPr>
              <p:nvPr/>
            </p:nvSpPr>
            <p:spPr bwMode="auto">
              <a:xfrm>
                <a:off x="4314" y="2076"/>
                <a:ext cx="1" cy="75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4" name="Rectangle 27"/>
              <p:cNvSpPr>
                <a:spLocks noChangeArrowheads="1"/>
              </p:cNvSpPr>
              <p:nvPr/>
            </p:nvSpPr>
            <p:spPr bwMode="auto">
              <a:xfrm>
                <a:off x="3900" y="2158"/>
                <a:ext cx="1156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407" tIns="45420" rIns="92407" bIns="45420">
                <a:spAutoFit/>
              </a:bodyPr>
              <a:lstStyle>
                <a:lvl1pPr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>
                    <a:latin typeface="ITCCheltenham BookCond" charset="0"/>
                  </a:rPr>
                  <a:t>Implemented by</a:t>
                </a:r>
              </a:p>
            </p:txBody>
          </p:sp>
        </p:grpSp>
        <p:grpSp>
          <p:nvGrpSpPr>
            <p:cNvPr id="20494" name="Group 28"/>
            <p:cNvGrpSpPr>
              <a:grpSpLocks/>
            </p:cNvGrpSpPr>
            <p:nvPr/>
          </p:nvGrpSpPr>
          <p:grpSpPr bwMode="auto">
            <a:xfrm>
              <a:off x="1200" y="2151"/>
              <a:ext cx="2873" cy="1824"/>
              <a:chOff x="1333" y="2151"/>
              <a:chExt cx="2873" cy="1824"/>
            </a:xfrm>
          </p:grpSpPr>
          <p:sp>
            <p:nvSpPr>
              <p:cNvPr id="20529" name="Rectangle 29"/>
              <p:cNvSpPr>
                <a:spLocks noChangeArrowheads="1"/>
              </p:cNvSpPr>
              <p:nvPr/>
            </p:nvSpPr>
            <p:spPr bwMode="auto">
              <a:xfrm>
                <a:off x="3496" y="2854"/>
                <a:ext cx="392" cy="3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20530" name="Line 30"/>
              <p:cNvSpPr>
                <a:spLocks noChangeShapeType="1"/>
              </p:cNvSpPr>
              <p:nvPr/>
            </p:nvSpPr>
            <p:spPr bwMode="auto">
              <a:xfrm>
                <a:off x="3593" y="2974"/>
                <a:ext cx="98" cy="19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31" name="Line 31"/>
              <p:cNvSpPr>
                <a:spLocks noChangeShapeType="1"/>
              </p:cNvSpPr>
              <p:nvPr/>
            </p:nvSpPr>
            <p:spPr bwMode="auto">
              <a:xfrm flipV="1">
                <a:off x="3681" y="3052"/>
                <a:ext cx="11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32" name="Rectangle 32" descr="Light horizontal"/>
              <p:cNvSpPr>
                <a:spLocks noChangeArrowheads="1"/>
              </p:cNvSpPr>
              <p:nvPr/>
            </p:nvSpPr>
            <p:spPr bwMode="auto">
              <a:xfrm>
                <a:off x="3556" y="2921"/>
                <a:ext cx="74" cy="75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20533" name="Rectangle 33" descr="Light horizontal"/>
              <p:cNvSpPr>
                <a:spLocks noChangeArrowheads="1"/>
              </p:cNvSpPr>
              <p:nvPr/>
            </p:nvSpPr>
            <p:spPr bwMode="auto">
              <a:xfrm>
                <a:off x="3659" y="3161"/>
                <a:ext cx="73" cy="75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20534" name="Rectangle 34" descr="Light horizontal"/>
              <p:cNvSpPr>
                <a:spLocks noChangeArrowheads="1"/>
              </p:cNvSpPr>
              <p:nvPr/>
            </p:nvSpPr>
            <p:spPr bwMode="auto">
              <a:xfrm>
                <a:off x="3755" y="2981"/>
                <a:ext cx="74" cy="74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20535" name="Rectangle 35"/>
              <p:cNvSpPr>
                <a:spLocks noChangeArrowheads="1"/>
              </p:cNvSpPr>
              <p:nvPr/>
            </p:nvSpPr>
            <p:spPr bwMode="auto">
              <a:xfrm>
                <a:off x="3243" y="3398"/>
                <a:ext cx="885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407" tIns="45420" rIns="92407" bIns="45420">
                <a:spAutoFit/>
              </a:bodyPr>
              <a:lstStyle>
                <a:lvl1pPr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charset="0"/>
                  </a:rPr>
                  <a:t>Solution Domain </a:t>
                </a:r>
              </a:p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charset="0"/>
                  </a:rPr>
                  <a:t>Objects</a:t>
                </a:r>
              </a:p>
            </p:txBody>
          </p:sp>
          <p:sp>
            <p:nvSpPr>
              <p:cNvPr id="20536" name="Line 36"/>
              <p:cNvSpPr>
                <a:spLocks noChangeShapeType="1"/>
              </p:cNvSpPr>
              <p:nvPr/>
            </p:nvSpPr>
            <p:spPr bwMode="auto">
              <a:xfrm>
                <a:off x="3094" y="3066"/>
                <a:ext cx="3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37" name="Line 37"/>
              <p:cNvSpPr>
                <a:spLocks noChangeShapeType="1"/>
              </p:cNvSpPr>
              <p:nvPr/>
            </p:nvSpPr>
            <p:spPr bwMode="auto">
              <a:xfrm>
                <a:off x="1333" y="2151"/>
                <a:ext cx="23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38" name="Line 38"/>
              <p:cNvSpPr>
                <a:spLocks noChangeShapeType="1"/>
              </p:cNvSpPr>
              <p:nvPr/>
            </p:nvSpPr>
            <p:spPr bwMode="auto">
              <a:xfrm>
                <a:off x="3677" y="2152"/>
                <a:ext cx="0" cy="65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39" name="Rectangle 39"/>
              <p:cNvSpPr>
                <a:spLocks noChangeArrowheads="1"/>
              </p:cNvSpPr>
              <p:nvPr/>
            </p:nvSpPr>
            <p:spPr bwMode="auto">
              <a:xfrm>
                <a:off x="3226" y="2423"/>
                <a:ext cx="980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407" tIns="45420" rIns="92407" bIns="45420">
                <a:spAutoFit/>
              </a:bodyPr>
              <a:lstStyle>
                <a:lvl1pPr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r>
                  <a:rPr lang="en-US" altLang="en-US">
                    <a:latin typeface="ITCCheltenham BookCond" charset="0"/>
                  </a:rPr>
                  <a:t>Realized by</a:t>
                </a:r>
              </a:p>
            </p:txBody>
          </p:sp>
        </p:grpSp>
        <p:grpSp>
          <p:nvGrpSpPr>
            <p:cNvPr id="20495" name="Group 40"/>
            <p:cNvGrpSpPr>
              <a:grpSpLocks/>
            </p:cNvGrpSpPr>
            <p:nvPr/>
          </p:nvGrpSpPr>
          <p:grpSpPr bwMode="auto">
            <a:xfrm>
              <a:off x="1152" y="2300"/>
              <a:ext cx="1200" cy="1647"/>
              <a:chOff x="1349" y="2300"/>
              <a:chExt cx="1077" cy="1647"/>
            </a:xfrm>
          </p:grpSpPr>
          <p:sp>
            <p:nvSpPr>
              <p:cNvPr id="20517" name="Rectangle 41"/>
              <p:cNvSpPr>
                <a:spLocks noChangeArrowheads="1"/>
              </p:cNvSpPr>
              <p:nvPr/>
            </p:nvSpPr>
            <p:spPr bwMode="auto">
              <a:xfrm>
                <a:off x="1810" y="2839"/>
                <a:ext cx="391" cy="3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20518" name="Rectangle 42" descr="Light horizontal"/>
              <p:cNvSpPr>
                <a:spLocks noChangeArrowheads="1"/>
              </p:cNvSpPr>
              <p:nvPr/>
            </p:nvSpPr>
            <p:spPr bwMode="auto">
              <a:xfrm>
                <a:off x="1970" y="2880"/>
                <a:ext cx="87" cy="89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20519" name="Rectangle 43" descr="Light horizontal"/>
              <p:cNvSpPr>
                <a:spLocks noChangeArrowheads="1"/>
              </p:cNvSpPr>
              <p:nvPr/>
            </p:nvSpPr>
            <p:spPr bwMode="auto">
              <a:xfrm>
                <a:off x="2054" y="3089"/>
                <a:ext cx="87" cy="91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20520" name="Rectangle 44" descr="Light horizontal"/>
              <p:cNvSpPr>
                <a:spLocks noChangeArrowheads="1"/>
              </p:cNvSpPr>
              <p:nvPr/>
            </p:nvSpPr>
            <p:spPr bwMode="auto">
              <a:xfrm>
                <a:off x="1870" y="3087"/>
                <a:ext cx="78" cy="92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20521" name="Rectangle 45"/>
              <p:cNvSpPr>
                <a:spLocks noChangeArrowheads="1"/>
              </p:cNvSpPr>
              <p:nvPr/>
            </p:nvSpPr>
            <p:spPr bwMode="auto">
              <a:xfrm>
                <a:off x="1558" y="3370"/>
                <a:ext cx="845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407" tIns="45420" rIns="92407" bIns="45420">
                <a:spAutoFit/>
              </a:bodyPr>
              <a:lstStyle>
                <a:lvl1pPr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charset="0"/>
                  </a:rPr>
                  <a:t>Application</a:t>
                </a:r>
              </a:p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charset="0"/>
                  </a:rPr>
                  <a:t>Domain </a:t>
                </a:r>
              </a:p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charset="0"/>
                  </a:rPr>
                  <a:t>Objects</a:t>
                </a:r>
              </a:p>
            </p:txBody>
          </p:sp>
          <p:sp>
            <p:nvSpPr>
              <p:cNvPr id="20522" name="Line 46"/>
              <p:cNvSpPr>
                <a:spLocks noChangeShapeType="1"/>
              </p:cNvSpPr>
              <p:nvPr/>
            </p:nvSpPr>
            <p:spPr bwMode="auto">
              <a:xfrm>
                <a:off x="1963" y="2317"/>
                <a:ext cx="0" cy="50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3" name="Rectangle 47"/>
              <p:cNvSpPr>
                <a:spLocks noChangeArrowheads="1"/>
              </p:cNvSpPr>
              <p:nvPr/>
            </p:nvSpPr>
            <p:spPr bwMode="auto">
              <a:xfrm>
                <a:off x="1442" y="2348"/>
                <a:ext cx="984" cy="4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407" tIns="45420" rIns="92407" bIns="45420">
                <a:spAutoFit/>
              </a:bodyPr>
              <a:lstStyle>
                <a:lvl1pPr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>
                    <a:latin typeface="ITCCheltenham BookCond" charset="0"/>
                  </a:rPr>
                  <a:t>Expressed in terms of</a:t>
                </a:r>
              </a:p>
            </p:txBody>
          </p:sp>
          <p:sp>
            <p:nvSpPr>
              <p:cNvPr id="20524" name="Line 48"/>
              <p:cNvSpPr>
                <a:spLocks noChangeShapeType="1"/>
              </p:cNvSpPr>
              <p:nvPr/>
            </p:nvSpPr>
            <p:spPr bwMode="auto">
              <a:xfrm>
                <a:off x="1349" y="2300"/>
                <a:ext cx="60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5" name="Line 49"/>
              <p:cNvSpPr>
                <a:spLocks noChangeShapeType="1"/>
              </p:cNvSpPr>
              <p:nvPr/>
            </p:nvSpPr>
            <p:spPr bwMode="auto">
              <a:xfrm>
                <a:off x="1920" y="3021"/>
                <a:ext cx="19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6" name="Line 50"/>
              <p:cNvSpPr>
                <a:spLocks noChangeShapeType="1"/>
              </p:cNvSpPr>
              <p:nvPr/>
            </p:nvSpPr>
            <p:spPr bwMode="auto">
              <a:xfrm>
                <a:off x="2115" y="3032"/>
                <a:ext cx="0" cy="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7" name="Line 51"/>
              <p:cNvSpPr>
                <a:spLocks noChangeShapeType="1"/>
              </p:cNvSpPr>
              <p:nvPr/>
            </p:nvSpPr>
            <p:spPr bwMode="auto">
              <a:xfrm>
                <a:off x="1909" y="3025"/>
                <a:ext cx="0" cy="4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8" name="Line 52"/>
              <p:cNvSpPr>
                <a:spLocks noChangeShapeType="1"/>
              </p:cNvSpPr>
              <p:nvPr/>
            </p:nvSpPr>
            <p:spPr bwMode="auto">
              <a:xfrm>
                <a:off x="2008" y="2975"/>
                <a:ext cx="0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496" name="Group 53"/>
            <p:cNvGrpSpPr>
              <a:grpSpLocks/>
            </p:cNvGrpSpPr>
            <p:nvPr/>
          </p:nvGrpSpPr>
          <p:grpSpPr bwMode="auto">
            <a:xfrm>
              <a:off x="336" y="1950"/>
              <a:ext cx="888" cy="1864"/>
              <a:chOff x="474" y="1950"/>
              <a:chExt cx="888" cy="1864"/>
            </a:xfrm>
          </p:grpSpPr>
          <p:sp>
            <p:nvSpPr>
              <p:cNvPr id="20497" name="Rectangle 54"/>
              <p:cNvSpPr>
                <a:spLocks noChangeArrowheads="1"/>
              </p:cNvSpPr>
              <p:nvPr/>
            </p:nvSpPr>
            <p:spPr bwMode="auto">
              <a:xfrm>
                <a:off x="474" y="3410"/>
                <a:ext cx="88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407" tIns="45420" rIns="92407" bIns="45420">
                <a:spAutoFit/>
              </a:bodyPr>
              <a:lstStyle>
                <a:lvl1pPr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1pPr>
                <a:lvl2pPr marL="37931725" indent="-37474525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2pPr>
                <a:lvl3pPr marL="11430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3pPr>
                <a:lvl4pPr marL="16002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4pPr>
                <a:lvl5pPr marL="20574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5pPr>
                <a:lvl6pPr marL="25146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6pPr>
                <a:lvl7pPr marL="29718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7pPr>
                <a:lvl8pPr marL="34290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8pPr>
                <a:lvl9pPr marL="38862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charset="0"/>
                  </a:rPr>
                  <a:t>Use Case</a:t>
                </a:r>
              </a:p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charset="0"/>
                  </a:rPr>
                  <a:t>Model</a:t>
                </a:r>
              </a:p>
            </p:txBody>
          </p:sp>
          <p:grpSp>
            <p:nvGrpSpPr>
              <p:cNvPr id="20498" name="Group 55"/>
              <p:cNvGrpSpPr>
                <a:grpSpLocks/>
              </p:cNvGrpSpPr>
              <p:nvPr/>
            </p:nvGrpSpPr>
            <p:grpSpPr bwMode="auto">
              <a:xfrm>
                <a:off x="602" y="1950"/>
                <a:ext cx="727" cy="352"/>
                <a:chOff x="602" y="1950"/>
                <a:chExt cx="727" cy="352"/>
              </a:xfrm>
            </p:grpSpPr>
            <p:sp>
              <p:nvSpPr>
                <p:cNvPr id="20499" name="Rectangle 56"/>
                <p:cNvSpPr>
                  <a:spLocks noChangeArrowheads="1"/>
                </p:cNvSpPr>
                <p:nvPr/>
              </p:nvSpPr>
              <p:spPr bwMode="auto">
                <a:xfrm>
                  <a:off x="602" y="1950"/>
                  <a:ext cx="727" cy="35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20500" name="Oval 57"/>
                <p:cNvSpPr>
                  <a:spLocks noChangeArrowheads="1"/>
                </p:cNvSpPr>
                <p:nvPr/>
              </p:nvSpPr>
              <p:spPr bwMode="auto">
                <a:xfrm>
                  <a:off x="696" y="2033"/>
                  <a:ext cx="209" cy="7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20501" name="Oval 58"/>
                <p:cNvSpPr>
                  <a:spLocks noChangeArrowheads="1"/>
                </p:cNvSpPr>
                <p:nvPr/>
              </p:nvSpPr>
              <p:spPr bwMode="auto">
                <a:xfrm>
                  <a:off x="1040" y="2209"/>
                  <a:ext cx="183" cy="6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grpSp>
              <p:nvGrpSpPr>
                <p:cNvPr id="20502" name="Group 59"/>
                <p:cNvGrpSpPr>
                  <a:grpSpLocks/>
                </p:cNvGrpSpPr>
                <p:nvPr/>
              </p:nvGrpSpPr>
              <p:grpSpPr bwMode="auto">
                <a:xfrm>
                  <a:off x="1082" y="1994"/>
                  <a:ext cx="90" cy="137"/>
                  <a:chOff x="1097" y="2020"/>
                  <a:chExt cx="91" cy="139"/>
                </a:xfrm>
              </p:grpSpPr>
              <p:sp>
                <p:nvSpPr>
                  <p:cNvPr id="20512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1122" y="2020"/>
                    <a:ext cx="35" cy="37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1pPr>
                    <a:lvl2pPr marL="37931725" indent="-37474525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9pPr>
                  </a:lstStyle>
                  <a:p>
                    <a:endParaRPr lang="de-DE" altLang="en-US"/>
                  </a:p>
                </p:txBody>
              </p:sp>
              <p:sp>
                <p:nvSpPr>
                  <p:cNvPr id="20513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1097" y="2090"/>
                    <a:ext cx="9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14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1139" y="2070"/>
                    <a:ext cx="0" cy="4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15" name="Line 6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99" y="2126"/>
                    <a:ext cx="37" cy="3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16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1143" y="2124"/>
                    <a:ext cx="33" cy="3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03" name="Line 65"/>
                <p:cNvSpPr>
                  <a:spLocks noChangeShapeType="1"/>
                </p:cNvSpPr>
                <p:nvPr/>
              </p:nvSpPr>
              <p:spPr bwMode="auto">
                <a:xfrm flipH="1" flipV="1">
                  <a:off x="915" y="2072"/>
                  <a:ext cx="157" cy="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04" name="Line 66"/>
                <p:cNvSpPr>
                  <a:spLocks noChangeShapeType="1"/>
                </p:cNvSpPr>
                <p:nvPr/>
              </p:nvSpPr>
              <p:spPr bwMode="auto">
                <a:xfrm>
                  <a:off x="1128" y="2154"/>
                  <a:ext cx="7" cy="4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0505" name="Group 67"/>
                <p:cNvGrpSpPr>
                  <a:grpSpLocks/>
                </p:cNvGrpSpPr>
                <p:nvPr/>
              </p:nvGrpSpPr>
              <p:grpSpPr bwMode="auto">
                <a:xfrm>
                  <a:off x="905" y="2151"/>
                  <a:ext cx="91" cy="135"/>
                  <a:chOff x="918" y="2179"/>
                  <a:chExt cx="92" cy="137"/>
                </a:xfrm>
              </p:grpSpPr>
              <p:sp>
                <p:nvSpPr>
                  <p:cNvPr id="20507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943" y="2179"/>
                    <a:ext cx="35" cy="35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1pPr>
                    <a:lvl2pPr marL="37931725" indent="-37474525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charset="-128"/>
                      </a:defRPr>
                    </a:lvl9pPr>
                  </a:lstStyle>
                  <a:p>
                    <a:endParaRPr lang="de-DE" altLang="en-US"/>
                  </a:p>
                </p:txBody>
              </p:sp>
              <p:sp>
                <p:nvSpPr>
                  <p:cNvPr id="20508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918" y="2247"/>
                    <a:ext cx="9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09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227"/>
                    <a:ext cx="0" cy="4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10" name="Line 7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" y="2283"/>
                    <a:ext cx="36" cy="3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11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964" y="2281"/>
                    <a:ext cx="33" cy="3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06" name="Line 73"/>
                <p:cNvSpPr>
                  <a:spLocks noChangeShapeType="1"/>
                </p:cNvSpPr>
                <p:nvPr/>
              </p:nvSpPr>
              <p:spPr bwMode="auto">
                <a:xfrm flipH="1" flipV="1">
                  <a:off x="811" y="2128"/>
                  <a:ext cx="85" cy="12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0484" name="Group 74"/>
          <p:cNvGrpSpPr>
            <a:grpSpLocks/>
          </p:cNvGrpSpPr>
          <p:nvPr/>
        </p:nvGrpSpPr>
        <p:grpSpPr bwMode="auto">
          <a:xfrm>
            <a:off x="608013" y="1874838"/>
            <a:ext cx="8196262" cy="795337"/>
            <a:chOff x="383" y="1181"/>
            <a:chExt cx="5163" cy="501"/>
          </a:xfrm>
        </p:grpSpPr>
        <p:sp>
          <p:nvSpPr>
            <p:cNvPr id="20486" name="Rectangle 75"/>
            <p:cNvSpPr>
              <a:spLocks noChangeArrowheads="1"/>
            </p:cNvSpPr>
            <p:nvPr/>
          </p:nvSpPr>
          <p:spPr bwMode="auto">
            <a:xfrm>
              <a:off x="2436" y="1181"/>
              <a:ext cx="697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/>
                <a:t>System</a:t>
              </a:r>
            </a:p>
            <a:p>
              <a:pPr algn="ctr"/>
              <a:r>
                <a:rPr lang="en-US" altLang="en-US" b="1"/>
                <a:t>Design</a:t>
              </a:r>
            </a:p>
          </p:txBody>
        </p:sp>
        <p:sp>
          <p:nvSpPr>
            <p:cNvPr id="20487" name="Rectangle 76"/>
            <p:cNvSpPr>
              <a:spLocks noChangeArrowheads="1"/>
            </p:cNvSpPr>
            <p:nvPr/>
          </p:nvSpPr>
          <p:spPr bwMode="auto">
            <a:xfrm>
              <a:off x="3233" y="1181"/>
              <a:ext cx="698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/>
                <a:t>Detailed</a:t>
              </a:r>
            </a:p>
            <a:p>
              <a:pPr algn="ctr"/>
              <a:r>
                <a:rPr lang="en-US" altLang="en-US" b="1"/>
                <a:t>Design</a:t>
              </a:r>
            </a:p>
          </p:txBody>
        </p:sp>
        <p:sp>
          <p:nvSpPr>
            <p:cNvPr id="20488" name="Rectangle 77"/>
            <p:cNvSpPr>
              <a:spLocks noChangeArrowheads="1"/>
            </p:cNvSpPr>
            <p:nvPr/>
          </p:nvSpPr>
          <p:spPr bwMode="auto">
            <a:xfrm>
              <a:off x="4051" y="1181"/>
              <a:ext cx="698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/>
                <a:t>Implemen-</a:t>
              </a:r>
            </a:p>
            <a:p>
              <a:pPr algn="ctr"/>
              <a:r>
                <a:rPr lang="en-US" altLang="en-US" b="1"/>
                <a:t>tation</a:t>
              </a:r>
            </a:p>
          </p:txBody>
        </p:sp>
        <p:sp>
          <p:nvSpPr>
            <p:cNvPr id="20489" name="Rectangle 78"/>
            <p:cNvSpPr>
              <a:spLocks noChangeArrowheads="1"/>
            </p:cNvSpPr>
            <p:nvPr/>
          </p:nvSpPr>
          <p:spPr bwMode="auto">
            <a:xfrm>
              <a:off x="4849" y="1181"/>
              <a:ext cx="697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/>
                <a:t>Testing</a:t>
              </a:r>
            </a:p>
          </p:txBody>
        </p:sp>
        <p:sp>
          <p:nvSpPr>
            <p:cNvPr id="20490" name="Rectangle 79"/>
            <p:cNvSpPr>
              <a:spLocks noChangeArrowheads="1"/>
            </p:cNvSpPr>
            <p:nvPr/>
          </p:nvSpPr>
          <p:spPr bwMode="auto">
            <a:xfrm>
              <a:off x="383" y="1181"/>
              <a:ext cx="1002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/>
                <a:t>Requirements</a:t>
              </a:r>
            </a:p>
            <a:p>
              <a:pPr algn="ctr"/>
              <a:r>
                <a:rPr lang="en-US" altLang="en-US" b="1"/>
                <a:t>Elicitation</a:t>
              </a:r>
            </a:p>
          </p:txBody>
        </p:sp>
        <p:sp>
          <p:nvSpPr>
            <p:cNvPr id="20491" name="Rectangle 80"/>
            <p:cNvSpPr>
              <a:spLocks noChangeArrowheads="1"/>
            </p:cNvSpPr>
            <p:nvPr/>
          </p:nvSpPr>
          <p:spPr bwMode="auto">
            <a:xfrm>
              <a:off x="1448" y="1181"/>
              <a:ext cx="923" cy="5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/>
                <a:t>Analysis</a:t>
              </a:r>
            </a:p>
          </p:txBody>
        </p:sp>
      </p:grpSp>
      <p:sp>
        <p:nvSpPr>
          <p:cNvPr id="20485" name="Rectangle 81"/>
          <p:cNvSpPr>
            <a:spLocks noChangeArrowheads="1"/>
          </p:cNvSpPr>
          <p:nvPr/>
        </p:nvSpPr>
        <p:spPr bwMode="auto">
          <a:xfrm>
            <a:off x="5372100" y="203200"/>
            <a:ext cx="37338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07" tIns="45420" rIns="92407" bIns="45420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3000" b="1">
                <a:solidFill>
                  <a:schemeClr val="tx2"/>
                </a:solidFill>
                <a:latin typeface="Century Gothic" charset="0"/>
              </a:rPr>
              <a:t>...and their models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L1_Introduc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553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4C3700"/>
      </a:accent6>
      <a:hlink>
        <a:srgbClr val="3D5500"/>
      </a:hlink>
      <a:folHlink>
        <a:srgbClr val="005528"/>
      </a:folHlink>
    </a:clrScheme>
    <a:fontScheme name="L1_Introduction">
      <a:majorFont>
        <a:latin typeface="Century Gothic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Palatino" charset="0"/>
          </a:defRPr>
        </a:defPPr>
      </a:lstStyle>
    </a:lnDef>
  </a:objectDefaults>
  <a:extraClrSchemeLst>
    <a:extraClrScheme>
      <a:clrScheme name="L1_Introdu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_Introduc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_Introduc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_Introduc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_Introduc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_Introduc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_Introduc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Gutenberg HD:Users:berndbruegge:Teaching: SS 2007 Software Engineering I (EIST):Lectures: 1Introduction:L1_Introduction.ppt</Template>
  <TotalTime>1031</TotalTime>
  <Pages>39</Pages>
  <Words>3387</Words>
  <Application>Microsoft Office PowerPoint</Application>
  <PresentationFormat>On-screen Show (4:3)</PresentationFormat>
  <Paragraphs>650</Paragraphs>
  <Slides>58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9" baseType="lpstr">
      <vt:lpstr>Arial</vt:lpstr>
      <vt:lpstr>Book Antiqua</vt:lpstr>
      <vt:lpstr>Century Gothic</vt:lpstr>
      <vt:lpstr>Helvetica</vt:lpstr>
      <vt:lpstr>ITCCheltenham BookCond</vt:lpstr>
      <vt:lpstr>Lucida Sans Typewriter</vt:lpstr>
      <vt:lpstr>Palatino</vt:lpstr>
      <vt:lpstr>Times</vt:lpstr>
      <vt:lpstr>Verdana</vt:lpstr>
      <vt:lpstr>Wingdings</vt:lpstr>
      <vt:lpstr>L1_Introduction</vt:lpstr>
      <vt:lpstr>Chapter 4  Requirements Elicitation</vt:lpstr>
      <vt:lpstr>Outline</vt:lpstr>
      <vt:lpstr>Software Lifecycle Definition</vt:lpstr>
      <vt:lpstr>A Typical Example  of Software Lifecycle Activities</vt:lpstr>
      <vt:lpstr>Software Lifecycle Activities</vt:lpstr>
      <vt:lpstr>Software Lifecycle Activities</vt:lpstr>
      <vt:lpstr>Software Lifecycle Activities</vt:lpstr>
      <vt:lpstr>Software Lifecycle Activities</vt:lpstr>
      <vt:lpstr>Software Lifecycle Activities</vt:lpstr>
      <vt:lpstr>Software Lifecycle Activities</vt:lpstr>
      <vt:lpstr>What is the best Software Lifecycle?</vt:lpstr>
      <vt:lpstr>Software Lifecycle Activities</vt:lpstr>
      <vt:lpstr>What does the Customer say?</vt:lpstr>
      <vt:lpstr>First step in identifying the Requirements:  System identification</vt:lpstr>
      <vt:lpstr>Techniques to elicit Requirements</vt:lpstr>
      <vt:lpstr>Scenarios</vt:lpstr>
      <vt:lpstr>More Definitions </vt:lpstr>
      <vt:lpstr>Scenario-Based Design</vt:lpstr>
      <vt:lpstr>Scenario-based Design</vt:lpstr>
      <vt:lpstr>Types of Scenarios</vt:lpstr>
      <vt:lpstr>Additional Types of Scenarios (2)</vt:lpstr>
      <vt:lpstr>How do we find scenarios?</vt:lpstr>
      <vt:lpstr>Heuristics for finding scenarios</vt:lpstr>
      <vt:lpstr>Scenario example: Warehouse on Fire</vt:lpstr>
      <vt:lpstr>Observations about the Warehouse on Fire Scenario</vt:lpstr>
      <vt:lpstr>After the scenarios are formulated</vt:lpstr>
      <vt:lpstr>Requirements Elicitation: Difficulties and Challenges</vt:lpstr>
      <vt:lpstr>Defining the System Boundary is difficult</vt:lpstr>
      <vt:lpstr>Defining the System Boundary is difficult</vt:lpstr>
      <vt:lpstr>Defining the System Boundary is difficult</vt:lpstr>
      <vt:lpstr>Example of an Ambiguous Specification</vt:lpstr>
      <vt:lpstr>Example of an Unintended Feature</vt:lpstr>
      <vt:lpstr>Requirements Process</vt:lpstr>
      <vt:lpstr>Requirements Specification vs Analysis Model</vt:lpstr>
      <vt:lpstr>Types of Requirements</vt:lpstr>
      <vt:lpstr>Functional vs. Nonfunctional Requirements</vt:lpstr>
      <vt:lpstr>Types of Nonfunctional Requirements</vt:lpstr>
      <vt:lpstr>Types of Nonfunctional Requirements</vt:lpstr>
      <vt:lpstr>Some Quality Requirements Definitions</vt:lpstr>
      <vt:lpstr>A Task for You</vt:lpstr>
      <vt:lpstr>Nonfunctional Requirements: Examples </vt:lpstr>
      <vt:lpstr>What should not  be in the Requirements?</vt:lpstr>
      <vt:lpstr>Requirements Validation</vt:lpstr>
      <vt:lpstr>Requirements Validation (2)</vt:lpstr>
      <vt:lpstr>Tools for Requirements Management (2)</vt:lpstr>
      <vt:lpstr>We can specify the Requirements for a “Requirements Management” System</vt:lpstr>
      <vt:lpstr>Different Types of Requirements Elicitation</vt:lpstr>
      <vt:lpstr>Prioritizing Requirements</vt:lpstr>
      <vt:lpstr>Requirements Analysis Document Template</vt:lpstr>
      <vt:lpstr>Section 3.3 Nonfunctional Requirements</vt:lpstr>
      <vt:lpstr>Nonfunctional Requirements (Questions to overcome “Writers block”)</vt:lpstr>
      <vt:lpstr>Nonfunctional Requirements (2)</vt:lpstr>
      <vt:lpstr>Nonfunctional Requirements (3)</vt:lpstr>
      <vt:lpstr>Nonfunctional Requirements (4)</vt:lpstr>
      <vt:lpstr>Nonfunctional Requirements (5)</vt:lpstr>
      <vt:lpstr>Heathrow Luggage System</vt:lpstr>
      <vt:lpstr>Heathrow Luggage System Requirements</vt:lpstr>
      <vt:lpstr>Additional Readings 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for Chapter 4, Requirements Elicitation</dc:title>
  <dc:subject>Object-Oriented Software Engineering</dc:subject>
  <dc:creator>Bernd Bruegge &amp; Allen Dutoit</dc:creator>
  <cp:lastModifiedBy>Dan CHIOREAN</cp:lastModifiedBy>
  <cp:revision>303</cp:revision>
  <cp:lastPrinted>2003-11-21T11:34:55Z</cp:lastPrinted>
  <dcterms:created xsi:type="dcterms:W3CDTF">2009-11-13T06:43:55Z</dcterms:created>
  <dcterms:modified xsi:type="dcterms:W3CDTF">2019-05-04T15:54:01Z</dcterms:modified>
</cp:coreProperties>
</file>