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Lst>
  <p:notesMasterIdLst>
    <p:notesMasterId r:id="rId68"/>
  </p:notesMasterIdLst>
  <p:handoutMasterIdLst>
    <p:handoutMasterId r:id="rId69"/>
  </p:handoutMasterIdLst>
  <p:sldIdLst>
    <p:sldId id="431" r:id="rId2"/>
    <p:sldId id="432" r:id="rId3"/>
    <p:sldId id="444" r:id="rId4"/>
    <p:sldId id="268" r:id="rId5"/>
    <p:sldId id="269" r:id="rId6"/>
    <p:sldId id="276" r:id="rId7"/>
    <p:sldId id="448" r:id="rId8"/>
    <p:sldId id="271" r:id="rId9"/>
    <p:sldId id="449" r:id="rId10"/>
    <p:sldId id="270" r:id="rId11"/>
    <p:sldId id="433" r:id="rId12"/>
    <p:sldId id="272" r:id="rId13"/>
    <p:sldId id="434" r:id="rId14"/>
    <p:sldId id="273" r:id="rId15"/>
    <p:sldId id="447" r:id="rId16"/>
    <p:sldId id="275" r:id="rId17"/>
    <p:sldId id="289" r:id="rId18"/>
    <p:sldId id="346" r:id="rId19"/>
    <p:sldId id="277" r:id="rId20"/>
    <p:sldId id="278" r:id="rId21"/>
    <p:sldId id="348" r:id="rId22"/>
    <p:sldId id="388" r:id="rId23"/>
    <p:sldId id="334" r:id="rId24"/>
    <p:sldId id="336" r:id="rId25"/>
    <p:sldId id="435" r:id="rId26"/>
    <p:sldId id="279" r:id="rId27"/>
    <p:sldId id="281" r:id="rId28"/>
    <p:sldId id="386" r:id="rId29"/>
    <p:sldId id="282" r:id="rId30"/>
    <p:sldId id="283" r:id="rId31"/>
    <p:sldId id="347" r:id="rId32"/>
    <p:sldId id="384" r:id="rId33"/>
    <p:sldId id="290" r:id="rId34"/>
    <p:sldId id="385" r:id="rId35"/>
    <p:sldId id="436" r:id="rId36"/>
    <p:sldId id="395" r:id="rId37"/>
    <p:sldId id="396" r:id="rId38"/>
    <p:sldId id="397" r:id="rId39"/>
    <p:sldId id="398" r:id="rId40"/>
    <p:sldId id="399" r:id="rId41"/>
    <p:sldId id="437" r:id="rId42"/>
    <p:sldId id="438" r:id="rId43"/>
    <p:sldId id="401" r:id="rId44"/>
    <p:sldId id="402" r:id="rId45"/>
    <p:sldId id="403" r:id="rId46"/>
    <p:sldId id="404" r:id="rId47"/>
    <p:sldId id="405" r:id="rId48"/>
    <p:sldId id="406" r:id="rId49"/>
    <p:sldId id="439" r:id="rId50"/>
    <p:sldId id="440" r:id="rId51"/>
    <p:sldId id="441" r:id="rId52"/>
    <p:sldId id="409" r:id="rId53"/>
    <p:sldId id="442" r:id="rId54"/>
    <p:sldId id="410" r:id="rId55"/>
    <p:sldId id="427" r:id="rId56"/>
    <p:sldId id="412" r:id="rId57"/>
    <p:sldId id="443" r:id="rId58"/>
    <p:sldId id="422" r:id="rId59"/>
    <p:sldId id="424" r:id="rId60"/>
    <p:sldId id="425" r:id="rId61"/>
    <p:sldId id="423" r:id="rId62"/>
    <p:sldId id="430" r:id="rId63"/>
    <p:sldId id="420" r:id="rId64"/>
    <p:sldId id="428" r:id="rId65"/>
    <p:sldId id="392" r:id="rId66"/>
    <p:sldId id="415" r:id="rId67"/>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Times" pitchFamily="18" charset="0"/>
        <a:ea typeface="ＭＳ Ｐゴシック" pitchFamily="34" charset="-128"/>
        <a:cs typeface="+mn-cs"/>
      </a:defRPr>
    </a:lvl1pPr>
    <a:lvl2pPr marL="457200" algn="l" rtl="0" eaLnBrk="0" fontAlgn="base" hangingPunct="0">
      <a:spcBef>
        <a:spcPct val="0"/>
      </a:spcBef>
      <a:spcAft>
        <a:spcPct val="0"/>
      </a:spcAft>
      <a:defRPr b="1" kern="1200">
        <a:solidFill>
          <a:schemeClr val="tx1"/>
        </a:solidFill>
        <a:latin typeface="Times" pitchFamily="18" charset="0"/>
        <a:ea typeface="ＭＳ Ｐゴシック" pitchFamily="34" charset="-128"/>
        <a:cs typeface="+mn-cs"/>
      </a:defRPr>
    </a:lvl2pPr>
    <a:lvl3pPr marL="914400" algn="l" rtl="0" eaLnBrk="0" fontAlgn="base" hangingPunct="0">
      <a:spcBef>
        <a:spcPct val="0"/>
      </a:spcBef>
      <a:spcAft>
        <a:spcPct val="0"/>
      </a:spcAft>
      <a:defRPr b="1" kern="1200">
        <a:solidFill>
          <a:schemeClr val="tx1"/>
        </a:solidFill>
        <a:latin typeface="Times" pitchFamily="18" charset="0"/>
        <a:ea typeface="ＭＳ Ｐゴシック" pitchFamily="34" charset="-128"/>
        <a:cs typeface="+mn-cs"/>
      </a:defRPr>
    </a:lvl3pPr>
    <a:lvl4pPr marL="1371600" algn="l" rtl="0" eaLnBrk="0" fontAlgn="base" hangingPunct="0">
      <a:spcBef>
        <a:spcPct val="0"/>
      </a:spcBef>
      <a:spcAft>
        <a:spcPct val="0"/>
      </a:spcAft>
      <a:defRPr b="1" kern="1200">
        <a:solidFill>
          <a:schemeClr val="tx1"/>
        </a:solidFill>
        <a:latin typeface="Times" pitchFamily="18" charset="0"/>
        <a:ea typeface="ＭＳ Ｐゴシック" pitchFamily="34" charset="-128"/>
        <a:cs typeface="+mn-cs"/>
      </a:defRPr>
    </a:lvl4pPr>
    <a:lvl5pPr marL="1828800" algn="l" rtl="0" eaLnBrk="0" fontAlgn="base" hangingPunct="0">
      <a:spcBef>
        <a:spcPct val="0"/>
      </a:spcBef>
      <a:spcAft>
        <a:spcPct val="0"/>
      </a:spcAft>
      <a:defRPr b="1" kern="1200">
        <a:solidFill>
          <a:schemeClr val="tx1"/>
        </a:solidFill>
        <a:latin typeface="Times" pitchFamily="18" charset="0"/>
        <a:ea typeface="ＭＳ Ｐゴシック" pitchFamily="34" charset="-128"/>
        <a:cs typeface="+mn-cs"/>
      </a:defRPr>
    </a:lvl5pPr>
    <a:lvl6pPr marL="2286000" algn="l" defTabSz="914400" rtl="0" eaLnBrk="1" latinLnBrk="0" hangingPunct="1">
      <a:defRPr b="1" kern="1200">
        <a:solidFill>
          <a:schemeClr val="tx1"/>
        </a:solidFill>
        <a:latin typeface="Times" pitchFamily="18" charset="0"/>
        <a:ea typeface="ＭＳ Ｐゴシック" pitchFamily="34" charset="-128"/>
        <a:cs typeface="+mn-cs"/>
      </a:defRPr>
    </a:lvl6pPr>
    <a:lvl7pPr marL="2743200" algn="l" defTabSz="914400" rtl="0" eaLnBrk="1" latinLnBrk="0" hangingPunct="1">
      <a:defRPr b="1" kern="1200">
        <a:solidFill>
          <a:schemeClr val="tx1"/>
        </a:solidFill>
        <a:latin typeface="Times" pitchFamily="18" charset="0"/>
        <a:ea typeface="ＭＳ Ｐゴシック" pitchFamily="34" charset="-128"/>
        <a:cs typeface="+mn-cs"/>
      </a:defRPr>
    </a:lvl7pPr>
    <a:lvl8pPr marL="3200400" algn="l" defTabSz="914400" rtl="0" eaLnBrk="1" latinLnBrk="0" hangingPunct="1">
      <a:defRPr b="1" kern="1200">
        <a:solidFill>
          <a:schemeClr val="tx1"/>
        </a:solidFill>
        <a:latin typeface="Times" pitchFamily="18" charset="0"/>
        <a:ea typeface="ＭＳ Ｐゴシック" pitchFamily="34" charset="-128"/>
        <a:cs typeface="+mn-cs"/>
      </a:defRPr>
    </a:lvl8pPr>
    <a:lvl9pPr marL="3657600" algn="l" defTabSz="914400" rtl="0" eaLnBrk="1" latinLnBrk="0" hangingPunct="1">
      <a:defRPr b="1" kern="1200">
        <a:solidFill>
          <a:schemeClr val="tx1"/>
        </a:solidFill>
        <a:latin typeface="Times" pitchFamily="18"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995C"/>
    <a:srgbClr val="FF9966"/>
    <a:srgbClr val="0000CC"/>
    <a:srgbClr val="FF0000"/>
    <a:srgbClr val="FF9999"/>
    <a:srgbClr val="00FF00"/>
    <a:srgbClr val="2B0122"/>
    <a:srgbClr val="0005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565" autoAdjust="0"/>
  </p:normalViewPr>
  <p:slideViewPr>
    <p:cSldViewPr snapToGrid="0" snapToObjects="1">
      <p:cViewPr varScale="1">
        <p:scale>
          <a:sx n="48" d="100"/>
          <a:sy n="48" d="100"/>
        </p:scale>
        <p:origin x="2016" y="40"/>
      </p:cViewPr>
      <p:guideLst>
        <p:guide orient="horz" pos="2160"/>
        <p:guide pos="2880"/>
      </p:guideLst>
    </p:cSldViewPr>
  </p:slideViewPr>
  <p:outlineViewPr>
    <p:cViewPr>
      <p:scale>
        <a:sx n="50" d="100"/>
        <a:sy n="50"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p:scale>
          <a:sx n="100" d="100"/>
          <a:sy n="100" d="100"/>
        </p:scale>
        <p:origin x="-1200"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8" Type="http://schemas.openxmlformats.org/officeDocument/2006/relationships/slide" Target="slides/slide10.xml"/><Relationship Id="rId13" Type="http://schemas.openxmlformats.org/officeDocument/2006/relationships/slide" Target="slides/slide18.xml"/><Relationship Id="rId18" Type="http://schemas.openxmlformats.org/officeDocument/2006/relationships/slide" Target="slides/slide27.xml"/><Relationship Id="rId26" Type="http://schemas.openxmlformats.org/officeDocument/2006/relationships/slide" Target="slides/slide36.xml"/><Relationship Id="rId39" Type="http://schemas.openxmlformats.org/officeDocument/2006/relationships/slide" Target="slides/slide57.xml"/><Relationship Id="rId3" Type="http://schemas.openxmlformats.org/officeDocument/2006/relationships/slide" Target="slides/slide4.xml"/><Relationship Id="rId21" Type="http://schemas.openxmlformats.org/officeDocument/2006/relationships/slide" Target="slides/slide31.xml"/><Relationship Id="rId34" Type="http://schemas.openxmlformats.org/officeDocument/2006/relationships/slide" Target="slides/slide44.xml"/><Relationship Id="rId7" Type="http://schemas.openxmlformats.org/officeDocument/2006/relationships/slide" Target="slides/slide9.xml"/><Relationship Id="rId12" Type="http://schemas.openxmlformats.org/officeDocument/2006/relationships/slide" Target="slides/slide17.xml"/><Relationship Id="rId17" Type="http://schemas.openxmlformats.org/officeDocument/2006/relationships/slide" Target="slides/slide26.xml"/><Relationship Id="rId25" Type="http://schemas.openxmlformats.org/officeDocument/2006/relationships/slide" Target="slides/slide35.xml"/><Relationship Id="rId33" Type="http://schemas.openxmlformats.org/officeDocument/2006/relationships/slide" Target="slides/slide43.xml"/><Relationship Id="rId38" Type="http://schemas.openxmlformats.org/officeDocument/2006/relationships/slide" Target="slides/slide54.xml"/><Relationship Id="rId2" Type="http://schemas.openxmlformats.org/officeDocument/2006/relationships/slide" Target="slides/slide3.xml"/><Relationship Id="rId16" Type="http://schemas.openxmlformats.org/officeDocument/2006/relationships/slide" Target="slides/slide25.xml"/><Relationship Id="rId20" Type="http://schemas.openxmlformats.org/officeDocument/2006/relationships/slide" Target="slides/slide30.xml"/><Relationship Id="rId29" Type="http://schemas.openxmlformats.org/officeDocument/2006/relationships/slide" Target="slides/slide39.xml"/><Relationship Id="rId41" Type="http://schemas.openxmlformats.org/officeDocument/2006/relationships/slide" Target="slides/slide66.xml"/><Relationship Id="rId1" Type="http://schemas.openxmlformats.org/officeDocument/2006/relationships/slide" Target="slides/slide2.xml"/><Relationship Id="rId6" Type="http://schemas.openxmlformats.org/officeDocument/2006/relationships/slide" Target="slides/slide7.xml"/><Relationship Id="rId11" Type="http://schemas.openxmlformats.org/officeDocument/2006/relationships/slide" Target="slides/slide16.xml"/><Relationship Id="rId24" Type="http://schemas.openxmlformats.org/officeDocument/2006/relationships/slide" Target="slides/slide34.xml"/><Relationship Id="rId32" Type="http://schemas.openxmlformats.org/officeDocument/2006/relationships/slide" Target="slides/slide42.xml"/><Relationship Id="rId37" Type="http://schemas.openxmlformats.org/officeDocument/2006/relationships/slide" Target="slides/slide50.xml"/><Relationship Id="rId40" Type="http://schemas.openxmlformats.org/officeDocument/2006/relationships/slide" Target="slides/slide65.xml"/><Relationship Id="rId5" Type="http://schemas.openxmlformats.org/officeDocument/2006/relationships/slide" Target="slides/slide6.xml"/><Relationship Id="rId15" Type="http://schemas.openxmlformats.org/officeDocument/2006/relationships/slide" Target="slides/slide20.xml"/><Relationship Id="rId23" Type="http://schemas.openxmlformats.org/officeDocument/2006/relationships/slide" Target="slides/slide33.xml"/><Relationship Id="rId28" Type="http://schemas.openxmlformats.org/officeDocument/2006/relationships/slide" Target="slides/slide38.xml"/><Relationship Id="rId36" Type="http://schemas.openxmlformats.org/officeDocument/2006/relationships/slide" Target="slides/slide47.xml"/><Relationship Id="rId10" Type="http://schemas.openxmlformats.org/officeDocument/2006/relationships/slide" Target="slides/slide14.xml"/><Relationship Id="rId19" Type="http://schemas.openxmlformats.org/officeDocument/2006/relationships/slide" Target="slides/slide29.xml"/><Relationship Id="rId31" Type="http://schemas.openxmlformats.org/officeDocument/2006/relationships/slide" Target="slides/slide41.xml"/><Relationship Id="rId4" Type="http://schemas.openxmlformats.org/officeDocument/2006/relationships/slide" Target="slides/slide5.xml"/><Relationship Id="rId9" Type="http://schemas.openxmlformats.org/officeDocument/2006/relationships/slide" Target="slides/slide12.xml"/><Relationship Id="rId14" Type="http://schemas.openxmlformats.org/officeDocument/2006/relationships/slide" Target="slides/slide19.xml"/><Relationship Id="rId22" Type="http://schemas.openxmlformats.org/officeDocument/2006/relationships/slide" Target="slides/slide32.xml"/><Relationship Id="rId27" Type="http://schemas.openxmlformats.org/officeDocument/2006/relationships/slide" Target="slides/slide37.xml"/><Relationship Id="rId30" Type="http://schemas.openxmlformats.org/officeDocument/2006/relationships/slide" Target="slides/slide40.xml"/><Relationship Id="rId35" Type="http://schemas.openxmlformats.org/officeDocument/2006/relationships/slide" Target="slides/slide4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3021013" y="8710613"/>
            <a:ext cx="815975" cy="260350"/>
          </a:xfrm>
          <a:prstGeom prst="rect">
            <a:avLst/>
          </a:prstGeom>
          <a:noFill/>
          <a:ln w="12700">
            <a:noFill/>
            <a:miter lim="800000"/>
            <a:headEnd/>
            <a:tailEnd/>
          </a:ln>
          <a:effectLst/>
        </p:spPr>
        <p:txBody>
          <a:bodyPr wrap="none" lIns="87312" tIns="44450" rIns="87312" bIns="44450">
            <a:spAutoFit/>
          </a:bodyPr>
          <a:lstStyle/>
          <a:p>
            <a:pPr algn="ctr" defTabSz="868363">
              <a:lnSpc>
                <a:spcPct val="90000"/>
              </a:lnSpc>
            </a:pPr>
            <a:r>
              <a:rPr lang="en-US" sz="1200" b="0">
                <a:latin typeface="Book Antiqua" pitchFamily="18" charset="0"/>
              </a:rPr>
              <a:t>Page </a:t>
            </a:r>
            <a:fld id="{A37B7D81-92CD-4848-9AE0-8D50CEC4AC37}" type="slidenum">
              <a:rPr lang="en-US" sz="1200" b="0">
                <a:latin typeface="Book Antiqua" pitchFamily="18" charset="0"/>
              </a:rPr>
              <a:pPr algn="ctr" defTabSz="868363">
                <a:lnSpc>
                  <a:spcPct val="90000"/>
                </a:lnSpc>
              </a:pPr>
              <a:t>‹#›</a:t>
            </a:fld>
            <a:endParaRPr lang="en-US" sz="1200" b="0">
              <a:latin typeface="Book Antiqua" pitchFamily="18"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457200" y="3294063"/>
            <a:ext cx="5986463" cy="5240337"/>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sp>
        <p:nvSpPr>
          <p:cNvPr id="2051" name="Rectangle 3"/>
          <p:cNvSpPr>
            <a:spLocks noChangeArrowheads="1"/>
          </p:cNvSpPr>
          <p:nvPr/>
        </p:nvSpPr>
        <p:spPr bwMode="auto">
          <a:xfrm>
            <a:off x="3062288" y="8710613"/>
            <a:ext cx="731837" cy="254000"/>
          </a:xfrm>
          <a:prstGeom prst="rect">
            <a:avLst/>
          </a:prstGeom>
          <a:noFill/>
          <a:ln w="12700">
            <a:noFill/>
            <a:miter lim="800000"/>
            <a:headEnd/>
            <a:tailEnd/>
          </a:ln>
          <a:effectLst/>
        </p:spPr>
        <p:txBody>
          <a:bodyPr wrap="none" lIns="87312" tIns="44450" rIns="87312" bIns="44450">
            <a:spAutoFit/>
          </a:bodyPr>
          <a:lstStyle/>
          <a:p>
            <a:pPr algn="ctr" defTabSz="868363">
              <a:lnSpc>
                <a:spcPct val="90000"/>
              </a:lnSpc>
            </a:pPr>
            <a:r>
              <a:rPr lang="en-US" sz="1200" b="0">
                <a:latin typeface="Book Antiqua" pitchFamily="18" charset="0"/>
              </a:rPr>
              <a:t>Page </a:t>
            </a:r>
            <a:fld id="{9D889CF3-89F6-4C8D-9AAA-07F9A224B1DF}" type="slidenum">
              <a:rPr lang="en-US" sz="1200" b="0">
                <a:latin typeface="Book Antiqua" pitchFamily="18" charset="0"/>
              </a:rPr>
              <a:pPr algn="ctr" defTabSz="868363">
                <a:lnSpc>
                  <a:spcPct val="90000"/>
                </a:lnSpc>
              </a:pPr>
              <a:t>‹#›</a:t>
            </a:fld>
            <a:endParaRPr lang="en-US" sz="1200" b="0">
              <a:latin typeface="Book Antiqua" pitchFamily="18" charset="0"/>
            </a:endParaRPr>
          </a:p>
        </p:txBody>
      </p:sp>
      <p:sp>
        <p:nvSpPr>
          <p:cNvPr id="16388" name="Rectangle 4"/>
          <p:cNvSpPr>
            <a:spLocks noGrp="1" noRot="1" noChangeAspect="1" noChangeArrowheads="1" noTextEdit="1"/>
          </p:cNvSpPr>
          <p:nvPr>
            <p:ph type="sldImg" idx="2"/>
          </p:nvPr>
        </p:nvSpPr>
        <p:spPr bwMode="auto">
          <a:xfrm>
            <a:off x="1292225" y="31750"/>
            <a:ext cx="4162425" cy="3122613"/>
          </a:xfrm>
          <a:prstGeom prst="rect">
            <a:avLst/>
          </a:prstGeom>
          <a:noFill/>
          <a:ln w="12700">
            <a:solidFill>
              <a:schemeClr val="tx1"/>
            </a:solidFill>
            <a:miter lim="800000"/>
            <a:headEnd/>
            <a:tailEnd/>
          </a:ln>
        </p:spPr>
      </p:sp>
    </p:spTree>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000" kern="1200">
        <a:solidFill>
          <a:schemeClr val="tx1"/>
        </a:solidFill>
        <a:latin typeface="Times" pitchFamily="-108" charset="0"/>
        <a:ea typeface="ＭＳ Ｐゴシック" pitchFamily="-108" charset="-128"/>
        <a:cs typeface="ＭＳ Ｐゴシック" pitchFamily="-108" charset="-128"/>
      </a:defRPr>
    </a:lvl1pPr>
    <a:lvl2pPr marL="457200" algn="l" rtl="0" eaLnBrk="0" fontAlgn="base" hangingPunct="0">
      <a:lnSpc>
        <a:spcPct val="90000"/>
      </a:lnSpc>
      <a:spcBef>
        <a:spcPct val="40000"/>
      </a:spcBef>
      <a:spcAft>
        <a:spcPct val="0"/>
      </a:spcAft>
      <a:defRPr sz="1000" kern="1200">
        <a:solidFill>
          <a:schemeClr val="tx1"/>
        </a:solidFill>
        <a:latin typeface="Times" pitchFamily="-108" charset="0"/>
        <a:ea typeface="ＭＳ Ｐゴシック" pitchFamily="-108" charset="-128"/>
        <a:cs typeface="+mn-cs"/>
      </a:defRPr>
    </a:lvl2pPr>
    <a:lvl3pPr marL="914400" algn="l" rtl="0" eaLnBrk="0" fontAlgn="base" hangingPunct="0">
      <a:lnSpc>
        <a:spcPct val="90000"/>
      </a:lnSpc>
      <a:spcBef>
        <a:spcPct val="40000"/>
      </a:spcBef>
      <a:spcAft>
        <a:spcPct val="0"/>
      </a:spcAft>
      <a:defRPr sz="1000" kern="1200">
        <a:solidFill>
          <a:schemeClr val="tx1"/>
        </a:solidFill>
        <a:latin typeface="Times" pitchFamily="-108" charset="0"/>
        <a:ea typeface="ＭＳ Ｐゴシック" pitchFamily="-108" charset="-128"/>
        <a:cs typeface="+mn-cs"/>
      </a:defRPr>
    </a:lvl3pPr>
    <a:lvl4pPr marL="1371600" algn="l" rtl="0" eaLnBrk="0" fontAlgn="base" hangingPunct="0">
      <a:lnSpc>
        <a:spcPct val="90000"/>
      </a:lnSpc>
      <a:spcBef>
        <a:spcPct val="40000"/>
      </a:spcBef>
      <a:spcAft>
        <a:spcPct val="0"/>
      </a:spcAft>
      <a:defRPr sz="1000" kern="1200">
        <a:solidFill>
          <a:schemeClr val="tx1"/>
        </a:solidFill>
        <a:latin typeface="Times" pitchFamily="-108" charset="0"/>
        <a:ea typeface="ＭＳ Ｐゴシック" pitchFamily="-108" charset="-128"/>
        <a:cs typeface="+mn-cs"/>
      </a:defRPr>
    </a:lvl4pPr>
    <a:lvl5pPr marL="1828800" algn="l" rtl="0" eaLnBrk="0" fontAlgn="base" hangingPunct="0">
      <a:lnSpc>
        <a:spcPct val="90000"/>
      </a:lnSpc>
      <a:spcBef>
        <a:spcPct val="40000"/>
      </a:spcBef>
      <a:spcAft>
        <a:spcPct val="0"/>
      </a:spcAft>
      <a:defRPr sz="1000" kern="1200">
        <a:solidFill>
          <a:schemeClr val="tx1"/>
        </a:solidFill>
        <a:latin typeface="Times" pitchFamily="-108" charset="0"/>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Sophie's_World"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en.wikipedia.org/wiki/Germany" TargetMode="External"/><Relationship Id="rId5" Type="http://schemas.openxmlformats.org/officeDocument/2006/relationships/hyperlink" Target="http://en.wikipedia.org/wiki/Jostein_Gaarder" TargetMode="External"/><Relationship Id="rId4" Type="http://schemas.openxmlformats.org/officeDocument/2006/relationships/hyperlink" Target="http://en.wikipedia.org/w/index.php?title=Special:Booksources&amp;isbn=0425152251"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p:cNvSpPr>
          <p:nvPr>
            <p:ph type="sldImg"/>
          </p:nvPr>
        </p:nvSpPr>
        <p:spPr>
          <a:solidFill>
            <a:srgbClr val="FFFFFF"/>
          </a:solidFill>
          <a:ln/>
        </p:spPr>
      </p:sp>
      <p:sp>
        <p:nvSpPr>
          <p:cNvPr id="19459" name="Rectangle 3"/>
          <p:cNvSpPr>
            <a:spLocks noGrp="1" noChangeArrowheads="1"/>
          </p:cNvSpPr>
          <p:nvPr>
            <p:ph type="body" idx="1"/>
          </p:nvPr>
        </p:nvSpPr>
        <p:spPr>
          <a:solidFill>
            <a:srgbClr val="FFFFFF"/>
          </a:solidFill>
          <a:ln>
            <a:solidFill>
              <a:srgbClr val="000000"/>
            </a:solidFill>
          </a:ln>
        </p:spPr>
        <p:txBody>
          <a:bodyPr/>
          <a:lstStyle/>
          <a:p>
            <a:r>
              <a:rPr lang="en-US">
                <a:latin typeface="Times" pitchFamily="18" charset="0"/>
                <a:ea typeface="ＭＳ Ｐゴシック" pitchFamily="34" charset="-128"/>
              </a:rPr>
              <a:t>The lectures do not follow the book verbatim</a:t>
            </a:r>
          </a:p>
          <a:p>
            <a:pPr lvl="1"/>
            <a:r>
              <a:rPr lang="en-US">
                <a:latin typeface="Times" pitchFamily="18" charset="0"/>
                <a:ea typeface="ＭＳ Ｐゴシック" pitchFamily="34" charset="-128"/>
              </a:rPr>
              <a:t>The best way to prepare for the lecture is to read the relevant material before the lecture</a:t>
            </a:r>
          </a:p>
          <a:p>
            <a:pPr lvl="1"/>
            <a:endParaRPr lang="en-US">
              <a:latin typeface="Times" pitchFamily="18" charset="0"/>
              <a:ea typeface="ＭＳ Ｐゴシック" pitchFamily="34" charset="-128"/>
            </a:endParaRPr>
          </a:p>
          <a:p>
            <a:r>
              <a:rPr lang="en-US">
                <a:latin typeface="Times" pitchFamily="18" charset="0"/>
                <a:ea typeface="ＭＳ Ｐゴシック" pitchFamily="34" charset="-128"/>
              </a:rPr>
              <a:t>We are in the middle of Chapter 4</a:t>
            </a:r>
          </a:p>
          <a:p>
            <a:pPr lvl="1"/>
            <a:r>
              <a:rPr lang="en-US">
                <a:latin typeface="Times" pitchFamily="18" charset="0"/>
                <a:ea typeface="ＭＳ Ｐゴシック" pitchFamily="34" charset="-128"/>
              </a:rPr>
              <a:t>Functional modeling: Scenarios and Use casesReread Ch 2,  pp. 46 - 51</a:t>
            </a:r>
          </a:p>
          <a:p>
            <a:pPr lvl="1"/>
            <a:r>
              <a:rPr lang="en-US">
                <a:latin typeface="Times" pitchFamily="18" charset="0"/>
                <a:ea typeface="ＭＳ Ｐゴシック" pitchFamily="34" charset="-128"/>
              </a:rPr>
              <a:t>Structural modeling: Class diagrams:  Reread Ch 2,  pp.52 - 59</a:t>
            </a:r>
          </a:p>
          <a:p>
            <a:pPr lvl="1"/>
            <a:endParaRPr lang="en-US">
              <a:latin typeface="Times" pitchFamily="18" charset="0"/>
              <a:ea typeface="ＭＳ Ｐゴシック" pitchFamily="34" charset="-128"/>
            </a:endParaRPr>
          </a:p>
          <a:p>
            <a:endParaRPr lang="en-US">
              <a:latin typeface="Times" pitchFamily="18" charset="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xfrm>
            <a:off x="838200" y="3810000"/>
            <a:ext cx="5105400" cy="4724400"/>
          </a:xfrm>
          <a:noFill/>
          <a:ln w="9525"/>
        </p:spPr>
        <p:txBody>
          <a:bodyPr/>
          <a:lstStyle/>
          <a:p>
            <a:r>
              <a:rPr lang="en-US" dirty="0">
                <a:latin typeface="Times" pitchFamily="18" charset="0"/>
                <a:ea typeface="ＭＳ Ｐゴシック" pitchFamily="34" charset="-128"/>
              </a:rPr>
              <a:t>1. Design goals</a:t>
            </a:r>
          </a:p>
          <a:p>
            <a:r>
              <a:rPr lang="en-US" dirty="0">
                <a:latin typeface="Times" pitchFamily="18" charset="0"/>
                <a:ea typeface="ＭＳ Ｐゴシック" pitchFamily="34" charset="-128"/>
              </a:rPr>
              <a:t>2. System decomposition</a:t>
            </a:r>
          </a:p>
          <a:p>
            <a:r>
              <a:rPr lang="en-US" dirty="0">
                <a:latin typeface="Times" pitchFamily="18" charset="0"/>
                <a:ea typeface="ＭＳ Ｐゴシック" pitchFamily="34" charset="-128"/>
              </a:rPr>
              <a:t>      Breaking the system into subsystems, Layers and partitions, System information flow (topology)</a:t>
            </a:r>
          </a:p>
          <a:p>
            <a:r>
              <a:rPr lang="en-US" dirty="0">
                <a:latin typeface="Times" pitchFamily="18" charset="0"/>
                <a:ea typeface="ＭＳ Ｐゴシック" pitchFamily="34" charset="-128"/>
              </a:rPr>
              <a:t>3. Identification of concurrency</a:t>
            </a:r>
          </a:p>
          <a:p>
            <a:r>
              <a:rPr lang="en-US" dirty="0">
                <a:latin typeface="Times" pitchFamily="18" charset="0"/>
                <a:ea typeface="ＭＳ Ｐゴシック" pitchFamily="34" charset="-128"/>
              </a:rPr>
              <a:t>    Threads of control</a:t>
            </a:r>
          </a:p>
          <a:p>
            <a:r>
              <a:rPr lang="en-US" dirty="0">
                <a:latin typeface="Times" pitchFamily="18" charset="0"/>
                <a:ea typeface="ＭＳ Ｐゴシック" pitchFamily="34" charset="-128"/>
              </a:rPr>
              <a:t>4. Hardware/software allocation</a:t>
            </a:r>
          </a:p>
          <a:p>
            <a:r>
              <a:rPr lang="en-US" dirty="0">
                <a:latin typeface="Times" pitchFamily="18" charset="0"/>
                <a:ea typeface="ＭＳ Ｐゴシック" pitchFamily="34" charset="-128"/>
              </a:rPr>
              <a:t>  Estimate hardware requirements,  Hardware/software trade-offs,   Describe processor allocation, Physical connectivity (existing hardware)</a:t>
            </a:r>
          </a:p>
          <a:p>
            <a:r>
              <a:rPr lang="en-US" dirty="0">
                <a:latin typeface="Times" pitchFamily="18" charset="0"/>
                <a:ea typeface="ＭＳ Ｐゴシック" pitchFamily="34" charset="-128"/>
              </a:rPr>
              <a:t>5. Data management</a:t>
            </a:r>
          </a:p>
          <a:p>
            <a:r>
              <a:rPr lang="en-US" dirty="0">
                <a:latin typeface="Times" pitchFamily="18" charset="0"/>
                <a:ea typeface="ＭＳ Ｐゴシック" pitchFamily="34" charset="-128"/>
              </a:rPr>
              <a:t>   Data structures implemented in memory or secondary storage</a:t>
            </a:r>
          </a:p>
          <a:p>
            <a:r>
              <a:rPr lang="en-US" dirty="0">
                <a:latin typeface="Times" pitchFamily="18" charset="0"/>
                <a:ea typeface="ＭＳ Ｐゴシック" pitchFamily="34" charset="-128"/>
              </a:rPr>
              <a:t>6. Global resource handling</a:t>
            </a:r>
          </a:p>
          <a:p>
            <a:r>
              <a:rPr lang="en-US" dirty="0">
                <a:latin typeface="Times" pitchFamily="18" charset="0"/>
                <a:ea typeface="ＭＳ Ｐゴシック" pitchFamily="34" charset="-128"/>
              </a:rPr>
              <a:t>     Choose access control</a:t>
            </a:r>
          </a:p>
          <a:p>
            <a:r>
              <a:rPr lang="en-US" dirty="0">
                <a:latin typeface="Times" pitchFamily="18" charset="0"/>
                <a:ea typeface="ＭＳ Ｐゴシック" pitchFamily="34" charset="-128"/>
              </a:rPr>
              <a:t>7. Software control implementation</a:t>
            </a:r>
          </a:p>
          <a:p>
            <a:r>
              <a:rPr lang="en-US" dirty="0">
                <a:latin typeface="Times" pitchFamily="18" charset="0"/>
                <a:ea typeface="ＭＳ Ｐゴシック" pitchFamily="34" charset="-128"/>
              </a:rPr>
              <a:t>    Procedure-based, event-based, concurrent systems</a:t>
            </a:r>
          </a:p>
          <a:p>
            <a:r>
              <a:rPr lang="en-US" dirty="0">
                <a:latin typeface="Times" pitchFamily="18" charset="0"/>
                <a:ea typeface="ＭＳ Ｐゴシック" pitchFamily="34" charset="-128"/>
              </a:rPr>
              <a:t>8. Boundary conditions</a:t>
            </a:r>
          </a:p>
          <a:p>
            <a:r>
              <a:rPr lang="en-US" dirty="0">
                <a:latin typeface="Times" pitchFamily="18" charset="0"/>
                <a:ea typeface="ＭＳ Ｐゴシック" pitchFamily="34" charset="-128"/>
              </a:rPr>
              <a:t>   Describe behavior at initialization, termination and failure</a:t>
            </a:r>
          </a:p>
          <a:p>
            <a:r>
              <a:rPr lang="en-US" dirty="0">
                <a:latin typeface="Times" pitchFamily="18" charset="0"/>
                <a:ea typeface="ＭＳ Ｐゴシック" pitchFamily="34" charset="-128"/>
              </a:rPr>
              <a:t>9. Feasibility </a:t>
            </a:r>
          </a:p>
          <a:p>
            <a:r>
              <a:rPr lang="en-US" dirty="0">
                <a:latin typeface="Times" pitchFamily="18" charset="0"/>
                <a:ea typeface="ＭＳ Ｐゴシック" pitchFamily="34" charset="-128"/>
              </a:rPr>
              <a:t> Discuss design alternatives, Technological constraints that drive the design, What if the constraints change?</a:t>
            </a:r>
          </a:p>
        </p:txBody>
      </p:sp>
      <p:sp>
        <p:nvSpPr>
          <p:cNvPr id="32771" name="Rectangle 3"/>
          <p:cNvSpPr>
            <a:spLocks noGrp="1" noRot="1" noChangeAspect="1" noChangeArrowheads="1" noTextEdit="1"/>
          </p:cNvSpPr>
          <p:nvPr>
            <p:ph type="sldImg"/>
          </p:nvPr>
        </p:nvSpPr>
        <p:spPr>
          <a:xfrm>
            <a:off x="1227138" y="158750"/>
            <a:ext cx="4098925" cy="3073400"/>
          </a:xfr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noFill/>
          <a:ln w="9525"/>
        </p:spPr>
        <p:txBody>
          <a:bodyPr/>
          <a:lstStyle/>
          <a:p>
            <a:r>
              <a:rPr lang="en-US" dirty="0">
                <a:latin typeface="Times" pitchFamily="18" charset="0"/>
                <a:ea typeface="ＭＳ Ｐゴシック" pitchFamily="34" charset="-128"/>
              </a:rPr>
              <a:t>In Requirements analysis we have beautifully built 3 descriptions of the problem, the models. </a:t>
            </a:r>
          </a:p>
          <a:p>
            <a:r>
              <a:rPr lang="en-US" dirty="0">
                <a:latin typeface="Times" pitchFamily="18" charset="0"/>
                <a:ea typeface="ＭＳ Ｐゴシック" pitchFamily="34" charset="-128"/>
              </a:rPr>
              <a:t>Where do the models go in system design? The above list of system design issues looks a little bit random.</a:t>
            </a:r>
          </a:p>
          <a:p>
            <a:r>
              <a:rPr lang="en-US" dirty="0">
                <a:latin typeface="Times" pitchFamily="18" charset="0"/>
                <a:ea typeface="ＭＳ Ｐゴシック" pitchFamily="34" charset="-128"/>
              </a:rPr>
              <a:t> But there is a reason behind it:</a:t>
            </a:r>
          </a:p>
          <a:p>
            <a:r>
              <a:rPr lang="en-US" dirty="0">
                <a:latin typeface="Times" pitchFamily="18" charset="0"/>
                <a:ea typeface="ＭＳ Ｐゴシック" pitchFamily="34" charset="-128"/>
              </a:rPr>
              <a:t>Nonfunctional Requirements </a:t>
            </a:r>
          </a:p>
          <a:p>
            <a:pPr lvl="1"/>
            <a:r>
              <a:rPr lang="en-US" dirty="0">
                <a:latin typeface="Times" pitchFamily="18" charset="0"/>
                <a:ea typeface="ＭＳ Ｐゴシック" pitchFamily="34" charset="-128"/>
              </a:rPr>
              <a:t>=&gt; Definition of Design Goals </a:t>
            </a:r>
          </a:p>
          <a:p>
            <a:r>
              <a:rPr lang="en-US" dirty="0">
                <a:latin typeface="Times" pitchFamily="18" charset="0"/>
                <a:ea typeface="ＭＳ Ｐゴシック" pitchFamily="34" charset="-128"/>
              </a:rPr>
              <a:t>Functional model </a:t>
            </a:r>
          </a:p>
          <a:p>
            <a:pPr lvl="1"/>
            <a:r>
              <a:rPr lang="en-US" dirty="0">
                <a:latin typeface="Times" pitchFamily="18" charset="0"/>
                <a:ea typeface="ＭＳ Ｐゴシック" pitchFamily="34" charset="-128"/>
              </a:rPr>
              <a:t>=&gt; Subsystem Decomposition (Subsystems based on functional requirements, coherence &amp; coupling)</a:t>
            </a:r>
          </a:p>
          <a:p>
            <a:r>
              <a:rPr lang="en-US" dirty="0">
                <a:latin typeface="Times" pitchFamily="18" charset="0"/>
                <a:ea typeface="ＭＳ Ｐゴシック" pitchFamily="34" charset="-128"/>
              </a:rPr>
              <a:t>Object model </a:t>
            </a:r>
          </a:p>
          <a:p>
            <a:pPr lvl="1"/>
            <a:r>
              <a:rPr lang="en-US" dirty="0">
                <a:latin typeface="Times" pitchFamily="18" charset="0"/>
                <a:ea typeface="ＭＳ Ｐゴシック" pitchFamily="34" charset="-128"/>
              </a:rPr>
              <a:t>=&gt; Hardware/software Mapping  and Data Management (Persistent objects)</a:t>
            </a:r>
          </a:p>
          <a:p>
            <a:r>
              <a:rPr lang="en-US" dirty="0">
                <a:latin typeface="Times" pitchFamily="18" charset="0"/>
                <a:ea typeface="ＭＳ Ｐゴシック" pitchFamily="34" charset="-128"/>
              </a:rPr>
              <a:t>Dynamic model </a:t>
            </a:r>
          </a:p>
          <a:p>
            <a:pPr lvl="1"/>
            <a:r>
              <a:rPr lang="en-US" dirty="0">
                <a:latin typeface="Times" pitchFamily="18" charset="0"/>
                <a:ea typeface="ＭＳ Ｐゴシック" pitchFamily="34" charset="-128"/>
              </a:rPr>
              <a:t>=&gt; Identification of Concurrency, Global Resource Handling, Software Control</a:t>
            </a:r>
          </a:p>
          <a:p>
            <a:r>
              <a:rPr lang="en-US" dirty="0">
                <a:latin typeface="Times" pitchFamily="18" charset="0"/>
                <a:ea typeface="ＭＳ Ｐゴシック" pitchFamily="34" charset="-128"/>
              </a:rPr>
              <a:t> Finally: From the Subsystem Decomposition</a:t>
            </a:r>
          </a:p>
          <a:p>
            <a:pPr lvl="1"/>
            <a:r>
              <a:rPr lang="en-US" dirty="0">
                <a:latin typeface="Times" pitchFamily="18" charset="0"/>
                <a:ea typeface="ＭＳ Ｐゴシック" pitchFamily="34" charset="-128"/>
              </a:rPr>
              <a:t>=&gt; Boundary conditions</a:t>
            </a:r>
          </a:p>
          <a:p>
            <a:endParaRPr lang="en-US" dirty="0">
              <a:latin typeface="Times" pitchFamily="18" charset="0"/>
              <a:ea typeface="ＭＳ Ｐゴシック" pitchFamily="34" charset="-128"/>
            </a:endParaRPr>
          </a:p>
          <a:p>
            <a:endParaRPr lang="en-US" dirty="0">
              <a:latin typeface="Times" pitchFamily="18" charset="0"/>
              <a:ea typeface="ＭＳ Ｐゴシック" pitchFamily="34" charset="-128"/>
            </a:endParaRPr>
          </a:p>
        </p:txBody>
      </p:sp>
      <p:sp>
        <p:nvSpPr>
          <p:cNvPr id="34819" name="Rectangle 3"/>
          <p:cNvSpPr>
            <a:spLocks noGrp="1" noRot="1" noChangeAspect="1" noChangeArrowheads="1" noTextEdit="1"/>
          </p:cNvSpPr>
          <p:nvPr>
            <p:ph type="sldImg"/>
          </p:nvPr>
        </p:nvSpPr>
        <p:spPr>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xfrm>
            <a:off x="838200" y="3810000"/>
            <a:ext cx="5105400" cy="4724400"/>
          </a:xfrm>
          <a:noFill/>
          <a:ln w="9525"/>
        </p:spPr>
        <p:txBody>
          <a:bodyPr/>
          <a:lstStyle/>
          <a:p>
            <a:r>
              <a:rPr lang="en-US" dirty="0">
                <a:latin typeface="Times" pitchFamily="18" charset="0"/>
                <a:ea typeface="ＭＳ Ｐゴシック" pitchFamily="34" charset="-128"/>
              </a:rPr>
              <a:t>1. Design goals</a:t>
            </a:r>
          </a:p>
          <a:p>
            <a:r>
              <a:rPr lang="en-US" dirty="0">
                <a:latin typeface="Times" pitchFamily="18" charset="0"/>
                <a:ea typeface="ＭＳ Ｐゴシック" pitchFamily="34" charset="-128"/>
              </a:rPr>
              <a:t>2. System decomposition</a:t>
            </a:r>
          </a:p>
          <a:p>
            <a:r>
              <a:rPr lang="en-US" dirty="0">
                <a:latin typeface="Times" pitchFamily="18" charset="0"/>
                <a:ea typeface="ＭＳ Ｐゴシック" pitchFamily="34" charset="-128"/>
              </a:rPr>
              <a:t>      Breaking the system into subsystems, Layers and partitions, System information flow (topology)</a:t>
            </a:r>
          </a:p>
          <a:p>
            <a:r>
              <a:rPr lang="en-US" dirty="0">
                <a:latin typeface="Times" pitchFamily="18" charset="0"/>
                <a:ea typeface="ＭＳ Ｐゴシック" pitchFamily="34" charset="-128"/>
              </a:rPr>
              <a:t>3. Identification of concurrency</a:t>
            </a:r>
          </a:p>
          <a:p>
            <a:r>
              <a:rPr lang="en-US" dirty="0">
                <a:latin typeface="Times" pitchFamily="18" charset="0"/>
                <a:ea typeface="ＭＳ Ｐゴシック" pitchFamily="34" charset="-128"/>
              </a:rPr>
              <a:t>    Threads of control</a:t>
            </a:r>
          </a:p>
          <a:p>
            <a:r>
              <a:rPr lang="en-US" dirty="0">
                <a:latin typeface="Times" pitchFamily="18" charset="0"/>
                <a:ea typeface="ＭＳ Ｐゴシック" pitchFamily="34" charset="-128"/>
              </a:rPr>
              <a:t>4. Hardware/software allocation</a:t>
            </a:r>
          </a:p>
          <a:p>
            <a:r>
              <a:rPr lang="en-US" dirty="0">
                <a:latin typeface="Times" pitchFamily="18" charset="0"/>
                <a:ea typeface="ＭＳ Ｐゴシック" pitchFamily="34" charset="-128"/>
              </a:rPr>
              <a:t>  Estimate hardware requirements,  Hardware/software trade-offs,   Describe processor allocation, Physical connectivity (existing hardware)</a:t>
            </a:r>
          </a:p>
          <a:p>
            <a:r>
              <a:rPr lang="en-US" dirty="0">
                <a:latin typeface="Times" pitchFamily="18" charset="0"/>
                <a:ea typeface="ＭＳ Ｐゴシック" pitchFamily="34" charset="-128"/>
              </a:rPr>
              <a:t>5. Data management</a:t>
            </a:r>
          </a:p>
          <a:p>
            <a:r>
              <a:rPr lang="en-US" dirty="0">
                <a:latin typeface="Times" pitchFamily="18" charset="0"/>
                <a:ea typeface="ＭＳ Ｐゴシック" pitchFamily="34" charset="-128"/>
              </a:rPr>
              <a:t>   Data structures implemented in memory or secondary storage</a:t>
            </a:r>
          </a:p>
          <a:p>
            <a:r>
              <a:rPr lang="en-US" dirty="0">
                <a:latin typeface="Times" pitchFamily="18" charset="0"/>
                <a:ea typeface="ＭＳ Ｐゴシック" pitchFamily="34" charset="-128"/>
              </a:rPr>
              <a:t>6. Global resource handling</a:t>
            </a:r>
          </a:p>
          <a:p>
            <a:r>
              <a:rPr lang="en-US" dirty="0">
                <a:latin typeface="Times" pitchFamily="18" charset="0"/>
                <a:ea typeface="ＭＳ Ｐゴシック" pitchFamily="34" charset="-128"/>
              </a:rPr>
              <a:t>     Choose access control</a:t>
            </a:r>
          </a:p>
          <a:p>
            <a:r>
              <a:rPr lang="en-US" dirty="0">
                <a:latin typeface="Times" pitchFamily="18" charset="0"/>
                <a:ea typeface="ＭＳ Ｐゴシック" pitchFamily="34" charset="-128"/>
              </a:rPr>
              <a:t>7. Software control implementation</a:t>
            </a:r>
          </a:p>
          <a:p>
            <a:r>
              <a:rPr lang="en-US" dirty="0">
                <a:latin typeface="Times" pitchFamily="18" charset="0"/>
                <a:ea typeface="ＭＳ Ｐゴシック" pitchFamily="34" charset="-128"/>
              </a:rPr>
              <a:t>    Procedure-based, event-based, concurrent systems</a:t>
            </a:r>
          </a:p>
          <a:p>
            <a:r>
              <a:rPr lang="en-US" dirty="0">
                <a:latin typeface="Times" pitchFamily="18" charset="0"/>
                <a:ea typeface="ＭＳ Ｐゴシック" pitchFamily="34" charset="-128"/>
              </a:rPr>
              <a:t>8. Boundary conditions</a:t>
            </a:r>
          </a:p>
          <a:p>
            <a:r>
              <a:rPr lang="en-US" dirty="0">
                <a:latin typeface="Times" pitchFamily="18" charset="0"/>
                <a:ea typeface="ＭＳ Ｐゴシック" pitchFamily="34" charset="-128"/>
              </a:rPr>
              <a:t>   Describe behavior at initialization, termination and failure</a:t>
            </a:r>
          </a:p>
          <a:p>
            <a:r>
              <a:rPr lang="en-US" dirty="0">
                <a:latin typeface="Times" pitchFamily="18" charset="0"/>
                <a:ea typeface="ＭＳ Ｐゴシック" pitchFamily="34" charset="-128"/>
              </a:rPr>
              <a:t>9. Feasibility </a:t>
            </a:r>
          </a:p>
          <a:p>
            <a:r>
              <a:rPr lang="en-US" dirty="0">
                <a:latin typeface="Times" pitchFamily="18" charset="0"/>
                <a:ea typeface="ＭＳ Ｐゴシック" pitchFamily="34" charset="-128"/>
              </a:rPr>
              <a:t> Discuss design alternatives, Technological constraints that drive the design, What if the constraints change?</a:t>
            </a:r>
          </a:p>
        </p:txBody>
      </p:sp>
      <p:sp>
        <p:nvSpPr>
          <p:cNvPr id="36867" name="Rectangle 3"/>
          <p:cNvSpPr>
            <a:spLocks noGrp="1" noRot="1" noChangeAspect="1" noChangeArrowheads="1" noTextEdit="1"/>
          </p:cNvSpPr>
          <p:nvPr>
            <p:ph type="sldImg"/>
          </p:nvPr>
        </p:nvSpPr>
        <p:spPr>
          <a:xfrm>
            <a:off x="1227138" y="158750"/>
            <a:ext cx="4098925" cy="3073400"/>
          </a:xfrm>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noFill/>
          <a:ln w="9525"/>
        </p:spPr>
        <p:txBody>
          <a:bodyPr/>
          <a:lstStyle/>
          <a:p>
            <a:endParaRPr lang="en-US">
              <a:latin typeface="Times" pitchFamily="18" charset="0"/>
              <a:ea typeface="ＭＳ Ｐゴシック" pitchFamily="34" charset="-128"/>
            </a:endParaRPr>
          </a:p>
        </p:txBody>
      </p:sp>
      <p:sp>
        <p:nvSpPr>
          <p:cNvPr id="38915" name="Rectangle 3"/>
          <p:cNvSpPr>
            <a:spLocks noGrp="1" noRot="1" noChangeAspect="1" noChangeArrowheads="1" noTextEdit="1"/>
          </p:cNvSpPr>
          <p:nvPr>
            <p:ph type="sldImg"/>
          </p:nvPr>
        </p:nvSpPr>
        <p:spPr>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w="9525"/>
        </p:spPr>
        <p:txBody>
          <a:bodyPr/>
          <a:lstStyle/>
          <a:p>
            <a:endParaRPr lang="en-US">
              <a:latin typeface="Times" pitchFamily="18" charset="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noFill/>
          <a:ln w="9525"/>
        </p:spPr>
        <p:txBody>
          <a:bodyPr/>
          <a:lstStyle/>
          <a:p>
            <a:r>
              <a:rPr lang="en-US" dirty="0">
                <a:latin typeface="Times" pitchFamily="18" charset="0"/>
                <a:ea typeface="ＭＳ Ｐゴシック" pitchFamily="34" charset="-128"/>
              </a:rPr>
              <a:t>Example: Functionality </a:t>
            </a:r>
            <a:r>
              <a:rPr lang="en-US" dirty="0" err="1">
                <a:latin typeface="Times" pitchFamily="18" charset="0"/>
                <a:ea typeface="ＭＳ Ｐゴシック" pitchFamily="34" charset="-128"/>
              </a:rPr>
              <a:t>vs</a:t>
            </a:r>
            <a:r>
              <a:rPr lang="en-US" dirty="0">
                <a:latin typeface="Times" pitchFamily="18" charset="0"/>
                <a:ea typeface="ＭＳ Ｐゴシック" pitchFamily="34" charset="-128"/>
              </a:rPr>
              <a:t> usability. Is a system with 100 functions usable? How about a large scale menu?</a:t>
            </a:r>
          </a:p>
          <a:p>
            <a:r>
              <a:rPr lang="en-US" dirty="0">
                <a:latin typeface="Times" pitchFamily="18" charset="0"/>
                <a:ea typeface="ＭＳ Ｐゴシック" pitchFamily="34" charset="-128"/>
              </a:rPr>
              <a:t>Low Cost </a:t>
            </a:r>
            <a:r>
              <a:rPr lang="en-US" dirty="0" err="1">
                <a:latin typeface="Times" pitchFamily="18" charset="0"/>
                <a:ea typeface="ＭＳ Ｐゴシック" pitchFamily="34" charset="-128"/>
              </a:rPr>
              <a:t>vs</a:t>
            </a:r>
            <a:r>
              <a:rPr lang="en-US" dirty="0">
                <a:latin typeface="Times" pitchFamily="18" charset="0"/>
                <a:ea typeface="ＭＳ Ｐゴシック" pitchFamily="34" charset="-128"/>
              </a:rPr>
              <a:t> Robustness: A low cost system does not check for errors when the user is entering wrong data </a:t>
            </a:r>
          </a:p>
          <a:p>
            <a:r>
              <a:rPr lang="en-US" dirty="0">
                <a:latin typeface="Times" pitchFamily="18" charset="0"/>
                <a:ea typeface="ＭＳ Ｐゴシック" pitchFamily="34" charset="-128"/>
              </a:rPr>
              <a:t>(</a:t>
            </a:r>
            <a:r>
              <a:rPr lang="en-US" dirty="0" err="1">
                <a:latin typeface="Times" pitchFamily="18" charset="0"/>
                <a:ea typeface="ＭＳ Ｐゴシック" pitchFamily="34" charset="-128"/>
              </a:rPr>
              <a:t>ebay</a:t>
            </a:r>
            <a:r>
              <a:rPr lang="en-US" dirty="0">
                <a:latin typeface="Times" pitchFamily="18" charset="0"/>
                <a:ea typeface="ＭＳ Ｐゴシック" pitchFamily="34" charset="-128"/>
              </a:rPr>
              <a:t> Entry 5.00 </a:t>
            </a:r>
            <a:r>
              <a:rPr lang="en-US" dirty="0" err="1">
                <a:latin typeface="Times" pitchFamily="18" charset="0"/>
                <a:ea typeface="ＭＳ Ｐゴシック" pitchFamily="34" charset="-128"/>
              </a:rPr>
              <a:t>vs</a:t>
            </a:r>
            <a:r>
              <a:rPr lang="en-US" dirty="0">
                <a:latin typeface="Times" pitchFamily="18" charset="0"/>
                <a:ea typeface="ＭＳ Ｐゴシック" pitchFamily="34" charset="-128"/>
              </a:rPr>
              <a:t> 5,00). Let‘s say you bid for 5, 00 Euro</a:t>
            </a:r>
          </a:p>
          <a:p>
            <a:r>
              <a:rPr lang="en-US" dirty="0">
                <a:latin typeface="Times" pitchFamily="18" charset="0"/>
                <a:ea typeface="ＭＳ Ｐゴシック" pitchFamily="34" charset="-128"/>
              </a:rPr>
              <a:t> In Germany 5,00 is 5 Euros, if the entry routine expects a „.“, then the „,“ might be overlooked,</a:t>
            </a:r>
          </a:p>
          <a:p>
            <a:r>
              <a:rPr lang="en-US" dirty="0">
                <a:latin typeface="Times" pitchFamily="18" charset="0"/>
                <a:ea typeface="ＭＳ Ｐゴシック" pitchFamily="34" charset="-128"/>
              </a:rPr>
              <a:t> and you have bidden. for 500 Dollars!</a:t>
            </a:r>
          </a:p>
          <a:p>
            <a:endParaRPr lang="en-US" dirty="0">
              <a:latin typeface="Times" pitchFamily="18" charset="0"/>
              <a:ea typeface="ＭＳ Ｐゴシック" pitchFamily="34" charset="-128"/>
            </a:endParaRPr>
          </a:p>
          <a:p>
            <a:r>
              <a:rPr lang="en-US" dirty="0">
                <a:latin typeface="Times" pitchFamily="18" charset="0"/>
                <a:ea typeface="ＭＳ Ｐゴシック" pitchFamily="34" charset="-128"/>
              </a:rPr>
              <a:t>Efficiency </a:t>
            </a:r>
            <a:r>
              <a:rPr lang="en-US" dirty="0" err="1">
                <a:latin typeface="Times" pitchFamily="18" charset="0"/>
                <a:ea typeface="ＭＳ Ｐゴシック" pitchFamily="34" charset="-128"/>
              </a:rPr>
              <a:t>vs</a:t>
            </a:r>
            <a:r>
              <a:rPr lang="en-US" dirty="0">
                <a:latin typeface="Times" pitchFamily="18" charset="0"/>
                <a:ea typeface="ＭＳ Ｐゴシック" pitchFamily="34" charset="-128"/>
              </a:rPr>
              <a:t> Portability: Can you build a portable real-time game? How do you get high frame rates. Special graphics routines that access the display buffer! That is usually not portable. If you write portable graphics code, say with the OpenGL, then you sometimes might not get the response times you are looking for. All special graphics code is still hand-tailored for a specific machine or graphics processor.</a:t>
            </a:r>
          </a:p>
          <a:p>
            <a:endParaRPr lang="en-US" dirty="0">
              <a:latin typeface="Times" pitchFamily="18" charset="0"/>
              <a:ea typeface="ＭＳ Ｐゴシック" pitchFamily="34" charset="-128"/>
            </a:endParaRPr>
          </a:p>
          <a:p>
            <a:r>
              <a:rPr lang="en-US" dirty="0">
                <a:latin typeface="Times" pitchFamily="18" charset="0"/>
                <a:ea typeface="ＭＳ Ｐゴシック" pitchFamily="34" charset="-128"/>
              </a:rPr>
              <a:t>Rapid development vs. functionality: Let’s say your development time is 5 weeks, you have 5 programmers, your design window is 2 weeks, after design 3 programmers are leaving your company, and your delivery deadline cannot be moved. You are going to reduce the functionality.  Not all the use cases in your model can be implemented nor delivered.</a:t>
            </a:r>
          </a:p>
          <a:p>
            <a:r>
              <a:rPr lang="en-US" dirty="0">
                <a:latin typeface="Times" pitchFamily="18" charset="0"/>
                <a:ea typeface="ＭＳ Ｐゴシック" pitchFamily="34" charset="-128"/>
              </a:rPr>
              <a:t>Cost vs. Reusability:  This is an interesting trade-off, whose validity is changing right now. In the past, if you tried to make your design reusable you had to add extra effort. Recode your data structures (move from array of </a:t>
            </a:r>
            <a:r>
              <a:rPr lang="en-US" dirty="0" err="1">
                <a:latin typeface="Times" pitchFamily="18" charset="0"/>
                <a:ea typeface="ＭＳ Ｐゴシック" pitchFamily="34" charset="-128"/>
              </a:rPr>
              <a:t>int</a:t>
            </a:r>
            <a:r>
              <a:rPr lang="en-US" dirty="0">
                <a:latin typeface="Times" pitchFamily="18" charset="0"/>
                <a:ea typeface="ＭＳ Ｐゴシック" pitchFamily="34" charset="-128"/>
              </a:rPr>
              <a:t> to array of Generic). Moving from a 1-1 association to a many-many association involved more coding and more testing. Nowadays, with design patterns, this trade-off is changing a little bit. You can get reusability pretty cheap if you use design patterns!</a:t>
            </a:r>
          </a:p>
          <a:p>
            <a:endParaRPr lang="en-US" dirty="0">
              <a:latin typeface="Times" pitchFamily="18" charset="0"/>
              <a:ea typeface="ＭＳ Ｐゴシック" pitchFamily="34" charset="-128"/>
            </a:endParaRPr>
          </a:p>
          <a:p>
            <a:r>
              <a:rPr lang="en-US" dirty="0">
                <a:latin typeface="Times" pitchFamily="18" charset="0"/>
                <a:ea typeface="ＭＳ Ｐゴシック" pitchFamily="34" charset="-128"/>
              </a:rPr>
              <a:t>Backward Compatibility </a:t>
            </a:r>
            <a:r>
              <a:rPr lang="en-US" dirty="0" err="1">
                <a:latin typeface="Times" pitchFamily="18" charset="0"/>
                <a:ea typeface="ＭＳ Ｐゴシック" pitchFamily="34" charset="-128"/>
              </a:rPr>
              <a:t>vs</a:t>
            </a:r>
            <a:r>
              <a:rPr lang="en-US" dirty="0">
                <a:latin typeface="Times" pitchFamily="18" charset="0"/>
                <a:ea typeface="ＭＳ Ｐゴシック" pitchFamily="34" charset="-128"/>
              </a:rPr>
              <a:t> Readability. </a:t>
            </a:r>
          </a:p>
          <a:p>
            <a:r>
              <a:rPr lang="en-US" dirty="0">
                <a:latin typeface="Times" pitchFamily="18" charset="0"/>
                <a:ea typeface="ＭＳ Ｐゴシック" pitchFamily="34" charset="-128"/>
              </a:rPr>
              <a:t>The same applies to this trade-off. In the past you would guarantee backward compatibility by introducing special switches. </a:t>
            </a:r>
          </a:p>
          <a:p>
            <a:r>
              <a:rPr lang="en-US" dirty="0">
                <a:latin typeface="Times" pitchFamily="18" charset="0"/>
                <a:ea typeface="ＭＳ Ｐゴシック" pitchFamily="34" charset="-128"/>
              </a:rPr>
              <a:t>#</a:t>
            </a:r>
            <a:r>
              <a:rPr lang="en-US" dirty="0" err="1">
                <a:latin typeface="Times" pitchFamily="18" charset="0"/>
                <a:ea typeface="ＭＳ Ｐゴシック" pitchFamily="34" charset="-128"/>
              </a:rPr>
              <a:t>Ifdef</a:t>
            </a:r>
            <a:r>
              <a:rPr lang="en-US" dirty="0">
                <a:latin typeface="Times" pitchFamily="18" charset="0"/>
                <a:ea typeface="ＭＳ Ｐゴシック" pitchFamily="34" charset="-128"/>
              </a:rPr>
              <a:t> </a:t>
            </a:r>
            <a:r>
              <a:rPr lang="en-US" dirty="0" err="1">
                <a:latin typeface="Times" pitchFamily="18" charset="0"/>
                <a:ea typeface="ＭＳ Ｐゴシック" pitchFamily="34" charset="-128"/>
              </a:rPr>
              <a:t>OldSystem</a:t>
            </a:r>
            <a:r>
              <a:rPr lang="en-US" dirty="0">
                <a:latin typeface="Times" pitchFamily="18" charset="0"/>
                <a:ea typeface="ＭＳ Ｐゴシック" pitchFamily="34" charset="-128"/>
              </a:rPr>
              <a:t> then </a:t>
            </a:r>
            <a:r>
              <a:rPr lang="en-US" dirty="0" err="1">
                <a:latin typeface="Times" pitchFamily="18" charset="0"/>
                <a:ea typeface="ＭＳ Ｐゴシック" pitchFamily="34" charset="-128"/>
              </a:rPr>
              <a:t>WriteToPaperTapeWriter</a:t>
            </a:r>
            <a:r>
              <a:rPr lang="en-US" dirty="0">
                <a:latin typeface="Times" pitchFamily="18" charset="0"/>
                <a:ea typeface="ＭＳ Ｐゴシック" pitchFamily="34" charset="-128"/>
              </a:rPr>
              <a:t> </a:t>
            </a:r>
          </a:p>
          <a:p>
            <a:r>
              <a:rPr lang="en-US" dirty="0">
                <a:latin typeface="Times" pitchFamily="18" charset="0"/>
                <a:ea typeface="ＭＳ Ｐゴシック" pitchFamily="34" charset="-128"/>
              </a:rPr>
              <a:t>#</a:t>
            </a:r>
            <a:r>
              <a:rPr lang="en-US" dirty="0" err="1">
                <a:latin typeface="Times" pitchFamily="18" charset="0"/>
                <a:ea typeface="ＭＳ Ｐゴシック" pitchFamily="34" charset="-128"/>
              </a:rPr>
              <a:t>Ifdef</a:t>
            </a:r>
            <a:r>
              <a:rPr lang="en-US" dirty="0">
                <a:latin typeface="Times" pitchFamily="18" charset="0"/>
                <a:ea typeface="ＭＳ Ｐゴシック" pitchFamily="34" charset="-128"/>
              </a:rPr>
              <a:t> </a:t>
            </a:r>
            <a:r>
              <a:rPr lang="en-US" dirty="0" err="1">
                <a:latin typeface="Times" pitchFamily="18" charset="0"/>
                <a:ea typeface="ＭＳ Ｐゴシック" pitchFamily="34" charset="-128"/>
              </a:rPr>
              <a:t>Newsystems</a:t>
            </a:r>
            <a:r>
              <a:rPr lang="en-US" dirty="0">
                <a:latin typeface="Times" pitchFamily="18" charset="0"/>
                <a:ea typeface="ＭＳ Ｐゴシック" pitchFamily="34" charset="-128"/>
              </a:rPr>
              <a:t> then </a:t>
            </a:r>
            <a:r>
              <a:rPr lang="en-US" dirty="0" err="1">
                <a:latin typeface="Times" pitchFamily="18" charset="0"/>
                <a:ea typeface="ＭＳ Ｐゴシック" pitchFamily="34" charset="-128"/>
              </a:rPr>
              <a:t>WritetoCD</a:t>
            </a:r>
            <a:r>
              <a:rPr lang="en-US" dirty="0">
                <a:latin typeface="Times" pitchFamily="18" charset="0"/>
                <a:ea typeface="ＭＳ Ｐゴシック" pitchFamily="34" charset="-128"/>
              </a:rPr>
              <a:t>-R</a:t>
            </a:r>
          </a:p>
          <a:p>
            <a:r>
              <a:rPr lang="en-US" dirty="0">
                <a:latin typeface="Times" pitchFamily="18" charset="0"/>
                <a:ea typeface="ＭＳ Ｐゴシック" pitchFamily="34" charset="-128"/>
              </a:rPr>
              <a:t>Nowadays, again with the use of design patterns, for example, the bridge pattern, you can keep a system backward </a:t>
            </a:r>
            <a:r>
              <a:rPr lang="en-US" dirty="0" err="1">
                <a:latin typeface="Times" pitchFamily="18" charset="0"/>
                <a:ea typeface="ＭＳ Ｐゴシック" pitchFamily="34" charset="-128"/>
              </a:rPr>
              <a:t>compatibile</a:t>
            </a:r>
            <a:r>
              <a:rPr lang="en-US" dirty="0">
                <a:latin typeface="Times" pitchFamily="18" charset="0"/>
                <a:ea typeface="ＭＳ Ｐゴシック" pitchFamily="34" charset="-128"/>
              </a:rPr>
              <a:t> and still keep it readable!</a:t>
            </a:r>
          </a:p>
          <a:p>
            <a:endParaRPr lang="en-US" dirty="0">
              <a:latin typeface="Times" pitchFamily="18" charset="0"/>
              <a:ea typeface="ＭＳ Ｐゴシック" pitchFamily="34" charset="-128"/>
            </a:endParaRPr>
          </a:p>
        </p:txBody>
      </p:sp>
      <p:sp>
        <p:nvSpPr>
          <p:cNvPr id="43011" name="Rectangle 3"/>
          <p:cNvSpPr>
            <a:spLocks noGrp="1" noRot="1" noChangeAspect="1" noChangeArrowheads="1" noTextEdit="1"/>
          </p:cNvSpPr>
          <p:nvPr>
            <p:ph type="sldImg"/>
          </p:nvPr>
        </p:nvSpPr>
        <p:spPr>
          <a:ln cap="fla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noFill/>
          <a:ln w="9525"/>
        </p:spPr>
        <p:txBody>
          <a:bodyPr/>
          <a:lstStyle/>
          <a:p>
            <a:r>
              <a:rPr lang="en-US">
                <a:latin typeface="Times" pitchFamily="18" charset="0"/>
                <a:ea typeface="ＭＳ Ｐゴシック" pitchFamily="34" charset="-128"/>
              </a:rPr>
              <a:t>Relation of subsystems to each other is similar to object model</a:t>
            </a:r>
          </a:p>
          <a:p>
            <a:r>
              <a:rPr lang="en-US">
                <a:latin typeface="Times" pitchFamily="18" charset="0"/>
                <a:ea typeface="ＭＳ Ｐゴシック" pitchFamily="34" charset="-128"/>
              </a:rPr>
              <a:t>System topology is similar functional model!</a:t>
            </a:r>
          </a:p>
          <a:p>
            <a:r>
              <a:rPr lang="en-US">
                <a:latin typeface="Times" pitchFamily="18" charset="0"/>
                <a:ea typeface="ＭＳ Ｐゴシック" pitchFamily="34" charset="-128"/>
              </a:rPr>
              <a:t>A service is a group of operations  provided by the subsystem</a:t>
            </a:r>
          </a:p>
          <a:p>
            <a:r>
              <a:rPr lang="en-US">
                <a:solidFill>
                  <a:srgbClr val="FF9966"/>
                </a:solidFill>
                <a:latin typeface="Times" pitchFamily="18" charset="0"/>
                <a:ea typeface="ＭＳ Ｐゴシック" pitchFamily="34" charset="-128"/>
              </a:rPr>
              <a:t>Services are defined during system design</a:t>
            </a:r>
            <a:r>
              <a:rPr lang="en-US">
                <a:latin typeface="Times" pitchFamily="18" charset="0"/>
                <a:ea typeface="ＭＳ Ｐゴシック" pitchFamily="34" charset="-128"/>
              </a:rPr>
              <a:t> and refined as subsystem interfaces during object design.</a:t>
            </a:r>
          </a:p>
          <a:p>
            <a:endParaRPr lang="en-US">
              <a:latin typeface="Times" pitchFamily="18" charset="0"/>
              <a:ea typeface="ＭＳ Ｐゴシック" pitchFamily="34" charset="-128"/>
            </a:endParaRPr>
          </a:p>
        </p:txBody>
      </p:sp>
      <p:sp>
        <p:nvSpPr>
          <p:cNvPr id="45059" name="Rectangle 3"/>
          <p:cNvSpPr>
            <a:spLocks noGrp="1" noRot="1" noChangeAspect="1" noChangeArrowheads="1" noTextEdit="1"/>
          </p:cNvSpPr>
          <p:nvPr>
            <p:ph type="sldImg"/>
          </p:nvPr>
        </p:nvSpPr>
        <p:spPr>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w="9525"/>
        </p:spPr>
        <p:txBody>
          <a:bodyPr/>
          <a:lstStyle/>
          <a:p>
            <a:endParaRPr lang="en-US">
              <a:latin typeface="Times" pitchFamily="18" charset="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noFill/>
          <a:ln w="9525"/>
        </p:spPr>
        <p:txBody>
          <a:bodyPr/>
          <a:lstStyle/>
          <a:p>
            <a:r>
              <a:rPr lang="en-US">
                <a:latin typeface="Times" pitchFamily="18" charset="0"/>
                <a:ea typeface="ＭＳ Ｐゴシック" pitchFamily="34" charset="-128"/>
              </a:rPr>
              <a:t>A large system should be  decomposed into subsystems using both, layers and partitions</a:t>
            </a:r>
          </a:p>
          <a:p>
            <a:r>
              <a:rPr lang="en-US">
                <a:latin typeface="Times" pitchFamily="18" charset="0"/>
                <a:ea typeface="ＭＳ Ｐゴシック" pitchFamily="34" charset="-128"/>
              </a:rPr>
              <a:t>Layering and partitioning are techniques to achieve low coupling!!!</a:t>
            </a:r>
          </a:p>
          <a:p>
            <a:r>
              <a:rPr lang="en-US">
                <a:latin typeface="Times" pitchFamily="18" charset="0"/>
                <a:ea typeface="ＭＳ Ｐゴシック" pitchFamily="34" charset="-128"/>
              </a:rPr>
              <a:t>In an object-oriented design, each subsystem  makes its layer a subclass of the generic layer class provided by the UI subsystem. </a:t>
            </a:r>
          </a:p>
          <a:p>
            <a:r>
              <a:rPr lang="en-US">
                <a:latin typeface="Times" pitchFamily="18" charset="0"/>
                <a:ea typeface="ＭＳ Ｐゴシック" pitchFamily="34" charset="-128"/>
              </a:rPr>
              <a:t>In JEWEL, each individual subsystem provides its own zoom and refresh methods.</a:t>
            </a:r>
          </a:p>
          <a:p>
            <a:r>
              <a:rPr lang="en-US">
                <a:latin typeface="Times" pitchFamily="18" charset="0"/>
                <a:ea typeface="ＭＳ Ｐゴシック" pitchFamily="34" charset="-128"/>
              </a:rPr>
              <a:t> Ideally the refresh method will be called for every draw operation. The UI subsystem is responsible for knowing when to call for a refresh (but  the UI group will not have to implement it itself: it is a callback method implemented by the visualization and GIS group). All the interfaces with UI (such as how UI will provide the other groups with selection information) should be well documented and agreed on by all groups.</a:t>
            </a:r>
          </a:p>
        </p:txBody>
      </p:sp>
      <p:sp>
        <p:nvSpPr>
          <p:cNvPr id="55299" name="Rectangle 3"/>
          <p:cNvSpPr>
            <a:spLocks noGrp="1" noRot="1" noChangeAspect="1" noChangeArrowheads="1" noTextEdit="1"/>
          </p:cNvSpPr>
          <p:nvPr>
            <p:ph type="sldImg"/>
          </p:nvPr>
        </p:nvSpPr>
        <p:spPr>
          <a:ln cap="fla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w="9525"/>
        </p:spPr>
        <p:txBody>
          <a:bodyPr/>
          <a:lstStyle/>
          <a:p>
            <a:r>
              <a:rPr lang="en-US">
                <a:latin typeface="Times" pitchFamily="18" charset="0"/>
                <a:ea typeface="ＭＳ Ｐゴシック" pitchFamily="34" charset="-128"/>
              </a:rPr>
              <a:t>Example: Peer-to-Peer systems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p:cNvSpPr>
          <p:nvPr>
            <p:ph type="sldImg"/>
          </p:nvPr>
        </p:nvSpPr>
        <p:spPr>
          <a:solidFill>
            <a:srgbClr val="FFFFFF"/>
          </a:solidFill>
          <a:ln/>
        </p:spPr>
      </p:sp>
      <p:sp>
        <p:nvSpPr>
          <p:cNvPr id="19459" name="Rectangle 3"/>
          <p:cNvSpPr>
            <a:spLocks noGrp="1" noChangeArrowheads="1"/>
          </p:cNvSpPr>
          <p:nvPr>
            <p:ph type="body" idx="1"/>
          </p:nvPr>
        </p:nvSpPr>
        <p:spPr>
          <a:solidFill>
            <a:srgbClr val="FFFFFF"/>
          </a:solidFill>
          <a:ln>
            <a:solidFill>
              <a:srgbClr val="000000"/>
            </a:solidFill>
          </a:ln>
        </p:spPr>
        <p:txBody>
          <a:bodyPr/>
          <a:lstStyle/>
          <a:p>
            <a:r>
              <a:rPr lang="en-US">
                <a:latin typeface="Times" pitchFamily="18" charset="0"/>
                <a:ea typeface="ＭＳ Ｐゴシック" pitchFamily="34" charset="-128"/>
              </a:rPr>
              <a:t>The lectures do not follow the book verbatim</a:t>
            </a:r>
          </a:p>
          <a:p>
            <a:pPr lvl="1"/>
            <a:r>
              <a:rPr lang="en-US">
                <a:latin typeface="Times" pitchFamily="18" charset="0"/>
                <a:ea typeface="ＭＳ Ｐゴシック" pitchFamily="34" charset="-128"/>
              </a:rPr>
              <a:t>The best way to prepare for the lecture is to read the relevant material before the lecture</a:t>
            </a:r>
          </a:p>
          <a:p>
            <a:pPr lvl="1"/>
            <a:endParaRPr lang="en-US">
              <a:latin typeface="Times" pitchFamily="18" charset="0"/>
              <a:ea typeface="ＭＳ Ｐゴシック" pitchFamily="34" charset="-128"/>
            </a:endParaRPr>
          </a:p>
          <a:p>
            <a:r>
              <a:rPr lang="en-US">
                <a:latin typeface="Times" pitchFamily="18" charset="0"/>
                <a:ea typeface="ＭＳ Ｐゴシック" pitchFamily="34" charset="-128"/>
              </a:rPr>
              <a:t>We are in the middle of Chapter 4</a:t>
            </a:r>
          </a:p>
          <a:p>
            <a:pPr lvl="1"/>
            <a:r>
              <a:rPr lang="en-US">
                <a:latin typeface="Times" pitchFamily="18" charset="0"/>
                <a:ea typeface="ＭＳ Ｐゴシック" pitchFamily="34" charset="-128"/>
              </a:rPr>
              <a:t>Functional modeling: Scenarios and Use casesReread Ch 2,  pp. 46 - 51</a:t>
            </a:r>
          </a:p>
          <a:p>
            <a:pPr lvl="1"/>
            <a:r>
              <a:rPr lang="en-US">
                <a:latin typeface="Times" pitchFamily="18" charset="0"/>
                <a:ea typeface="ＭＳ Ｐゴシック" pitchFamily="34" charset="-128"/>
              </a:rPr>
              <a:t>Structural modeling: Class diagrams:  Reread Ch 2,  pp.52 - 59</a:t>
            </a:r>
          </a:p>
          <a:p>
            <a:pPr lvl="1"/>
            <a:endParaRPr lang="en-US">
              <a:latin typeface="Times" pitchFamily="18" charset="0"/>
              <a:ea typeface="ＭＳ Ｐゴシック" pitchFamily="34" charset="-128"/>
            </a:endParaRPr>
          </a:p>
          <a:p>
            <a:endParaRPr lang="en-US">
              <a:latin typeface="Times" pitchFamily="18" charset="0"/>
              <a:ea typeface="ＭＳ Ｐゴシック"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w="9525"/>
        </p:spPr>
        <p:txBody>
          <a:bodyPr/>
          <a:lstStyle/>
          <a:p>
            <a:r>
              <a:rPr lang="en-US">
                <a:latin typeface="Times" pitchFamily="18" charset="0"/>
                <a:ea typeface="ＭＳ Ｐゴシック" pitchFamily="34" charset="-128"/>
              </a:rPr>
              <a:t>Subsystem Decomposition Heuristics</a:t>
            </a:r>
          </a:p>
          <a:p>
            <a:r>
              <a:rPr lang="en-US">
                <a:latin typeface="Times" pitchFamily="18" charset="0"/>
                <a:ea typeface="ＭＳ Ｐゴシック" pitchFamily="34" charset="-128"/>
              </a:rPr>
              <a:t>	- No more than 7+/-2 subsystems</a:t>
            </a:r>
          </a:p>
          <a:p>
            <a:pPr lvl="1"/>
            <a:r>
              <a:rPr lang="en-US">
                <a:latin typeface="Times" pitchFamily="18" charset="0"/>
                <a:ea typeface="ＭＳ Ｐゴシック" pitchFamily="34" charset="-128"/>
              </a:rPr>
              <a:t>More subsystems increase coherence but also complexity (more services)</a:t>
            </a:r>
          </a:p>
          <a:p>
            <a:r>
              <a:rPr lang="en-US">
                <a:latin typeface="Times" pitchFamily="18" charset="0"/>
                <a:ea typeface="ＭＳ Ｐゴシック" pitchFamily="34" charset="-128"/>
              </a:rPr>
              <a:t>    - No more than 4+/-2 layers</a:t>
            </a:r>
          </a:p>
          <a:p>
            <a:pPr lvl="1"/>
            <a:r>
              <a:rPr lang="en-US">
                <a:latin typeface="Times" pitchFamily="18" charset="0"/>
                <a:ea typeface="ＭＳ Ｐゴシック" pitchFamily="34" charset="-128"/>
              </a:rPr>
              <a:t>Good design: Try to find 3 layers!!!! In many cases this is possible. 3-tier-architectures are an example</a:t>
            </a:r>
          </a:p>
          <a:p>
            <a:endParaRPr lang="en-US">
              <a:latin typeface="Times" pitchFamily="18" charset="0"/>
              <a:ea typeface="ＭＳ Ｐゴシック"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w="9525"/>
        </p:spPr>
        <p:txBody>
          <a:bodyPr/>
          <a:lstStyle/>
          <a:p>
            <a:r>
              <a:rPr lang="en-US">
                <a:latin typeface="Times" pitchFamily="18" charset="0"/>
                <a:ea typeface="ＭＳ Ｐゴシック" pitchFamily="34" charset="-128"/>
              </a:rPr>
              <a:t>New type of association: The dashed line means “depends on at runtime”. The solid line means “depends on at compile time”.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w="9525"/>
        </p:spPr>
        <p:txBody>
          <a:bodyPr/>
          <a:lstStyle/>
          <a:p>
            <a:r>
              <a:rPr lang="en-US">
                <a:latin typeface="Times" pitchFamily="18" charset="0"/>
                <a:ea typeface="ＭＳ Ｐゴシック" pitchFamily="34" charset="-128"/>
              </a:rPr>
              <a:t>Why is this decomposition bad? It has high coupling, almost every subsystem relies on every other subsystem. </a:t>
            </a:r>
          </a:p>
          <a:p>
            <a:r>
              <a:rPr lang="en-US" sz="1800" b="1">
                <a:latin typeface="Times" pitchFamily="18" charset="0"/>
                <a:ea typeface="ＭＳ Ｐゴシック" pitchFamily="34" charset="-128"/>
              </a:rPr>
              <a:t>Too much “ravioli”…..!</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w="9525"/>
        </p:spPr>
        <p:txBody>
          <a:bodyPr/>
          <a:lstStyle/>
          <a:p>
            <a:r>
              <a:rPr lang="en-US" sz="2000">
                <a:latin typeface="Verdana" pitchFamily="34" charset="0"/>
                <a:ea typeface="ＭＳ Ｐゴシック" pitchFamily="34" charset="-128"/>
              </a:rPr>
              <a:t>The Subsystem Interface Objects publish the service </a:t>
            </a:r>
            <a:br>
              <a:rPr lang="en-US" sz="2000">
                <a:latin typeface="Verdana" pitchFamily="34" charset="0"/>
                <a:ea typeface="ＭＳ Ｐゴシック" pitchFamily="34" charset="-128"/>
              </a:rPr>
            </a:br>
            <a:r>
              <a:rPr lang="en-US" sz="2000">
                <a:latin typeface="Verdana" pitchFamily="34" charset="0"/>
                <a:ea typeface="ＭＳ Ｐゴシック" pitchFamily="34" charset="-128"/>
              </a:rPr>
              <a:t>(= Set of public operations)  provided by the subsystem</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a:noFill/>
          <a:ln w="9525"/>
        </p:spPr>
        <p:txBody>
          <a:bodyPr/>
          <a:lstStyle/>
          <a:p>
            <a:r>
              <a:rPr lang="en-US">
                <a:latin typeface="Times" pitchFamily="18" charset="0"/>
                <a:ea typeface="ＭＳ Ｐゴシック" pitchFamily="34" charset="-128"/>
              </a:rPr>
              <a:t>A virtual machine can be seen  a collection of classes instead of a single class. This module uses services provided by lower level virtual machines and provides a service to higher level machines</a:t>
            </a:r>
          </a:p>
          <a:p>
            <a:r>
              <a:rPr lang="en-US">
                <a:latin typeface="Times" pitchFamily="18" charset="0"/>
                <a:ea typeface="ＭＳ Ｐゴシック" pitchFamily="34" charset="-128"/>
              </a:rPr>
              <a:t>Key concept in structuring and providing abstraction, but slightly out of out of date, cannot deal with distributed architectures. Works still well for single processor architectures (tasks)</a:t>
            </a:r>
          </a:p>
          <a:p>
            <a:endParaRPr lang="en-US">
              <a:latin typeface="Times" pitchFamily="18" charset="0"/>
              <a:ea typeface="ＭＳ Ｐゴシック" pitchFamily="34" charset="-128"/>
            </a:endParaRPr>
          </a:p>
        </p:txBody>
      </p:sp>
      <p:sp>
        <p:nvSpPr>
          <p:cNvPr id="67587" name="Rectangle 3"/>
          <p:cNvSpPr>
            <a:spLocks noGrp="1" noRot="1" noChangeAspect="1" noChangeArrowheads="1" noTextEdit="1"/>
          </p:cNvSpPr>
          <p:nvPr>
            <p:ph type="sldImg"/>
          </p:nvPr>
        </p:nvSpPr>
        <p:spPr>
          <a:ln cap="flat"/>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w="9525"/>
        </p:spPr>
        <p:txBody>
          <a:bodyPr/>
          <a:lstStyle/>
          <a:p>
            <a:r>
              <a:rPr lang="en-US">
                <a:latin typeface="Times" pitchFamily="18" charset="0"/>
                <a:ea typeface="ＭＳ Ｐゴシック" pitchFamily="34" charset="-128"/>
              </a:rPr>
              <a:t>Appeared first in 1965, proposed by Dijkstra, 1965, in the design of the T.H.E. system.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w="9525"/>
        </p:spPr>
        <p:txBody>
          <a:bodyPr/>
          <a:lstStyle/>
          <a:p>
            <a:endParaRPr lang="en-US">
              <a:latin typeface="Times" pitchFamily="18" charset="0"/>
              <a:ea typeface="ＭＳ Ｐゴシック"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w="9525"/>
        </p:spPr>
        <p:txBody>
          <a:bodyPr/>
          <a:lstStyle/>
          <a:p>
            <a:endParaRPr lang="en-US">
              <a:latin typeface="Times" pitchFamily="18" charset="0"/>
              <a:ea typeface="ＭＳ Ｐゴシック"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w="9525"/>
        </p:spPr>
        <p:txBody>
          <a:bodyPr/>
          <a:lstStyle/>
          <a:p>
            <a:endParaRPr lang="en-US">
              <a:latin typeface="Times" pitchFamily="18" charset="0"/>
              <a:ea typeface="ＭＳ Ｐゴシック"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w="9525"/>
        </p:spPr>
        <p:txBody>
          <a:bodyPr/>
          <a:lstStyle/>
          <a:p>
            <a:pPr lvl="1"/>
            <a:r>
              <a:rPr lang="en-US" dirty="0">
                <a:latin typeface="Times" pitchFamily="18" charset="0"/>
                <a:ea typeface="ＭＳ Ｐゴシック" pitchFamily="34" charset="-128"/>
              </a:rPr>
              <a:t>Example: Debugger trying to open the symbol table when the file system is being debugged</a:t>
            </a:r>
          </a:p>
          <a:p>
            <a:endParaRPr lang="en-US" dirty="0">
              <a:latin typeface="Times" pitchFamily="18" charset="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noFill/>
          <a:ln w="9525"/>
        </p:spPr>
        <p:txBody>
          <a:bodyPr/>
          <a:lstStyle/>
          <a:p>
            <a:r>
              <a:rPr lang="en-US" dirty="0">
                <a:latin typeface="Times" pitchFamily="18" charset="0"/>
                <a:ea typeface="ＭＳ Ｐゴシック" pitchFamily="34" charset="-128"/>
              </a:rPr>
              <a:t>Compared with Requirements Analysis System design is messy.</a:t>
            </a:r>
          </a:p>
          <a:p>
            <a:r>
              <a:rPr lang="en-US" dirty="0">
                <a:latin typeface="Times" pitchFamily="18" charset="0"/>
                <a:ea typeface="ＭＳ Ｐゴシック" pitchFamily="34" charset="-128"/>
              </a:rPr>
              <a:t>One of the reasons is that the analysis depends on the application domain. When entering design, we add the implementation domain. We worry about how to map the application domain expressed in the system model (object model, dynamic model, functional model) into the existing hardware. </a:t>
            </a:r>
          </a:p>
          <a:p>
            <a:r>
              <a:rPr lang="en-US" dirty="0">
                <a:latin typeface="Times" pitchFamily="18" charset="0"/>
                <a:ea typeface="ＭＳ Ｐゴシック" pitchFamily="34" charset="-128"/>
              </a:rPr>
              <a:t>Unfortunately this is not a well known science. Again only heuristics are known. Unfortunately even these heuristics have a half-life of 2-5 years. One of the problems is that we are still making incredible progress in computer science which is driven by technology</a:t>
            </a:r>
          </a:p>
          <a:p>
            <a:r>
              <a:rPr lang="en-US" dirty="0">
                <a:latin typeface="Times" pitchFamily="18" charset="0"/>
                <a:ea typeface="ＭＳ Ｐゴシック" pitchFamily="34" charset="-128"/>
              </a:rPr>
              <a:t>20 years ago we every analysis was mapped on a main frame. It was too expensive to waste cycles.</a:t>
            </a:r>
          </a:p>
          <a:p>
            <a:r>
              <a:rPr lang="en-US" dirty="0">
                <a:latin typeface="Times" pitchFamily="18" charset="0"/>
                <a:ea typeface="ＭＳ Ｐゴシック" pitchFamily="34" charset="-128"/>
              </a:rPr>
              <a:t>With the advance of minis and LAN networks, people started talking about client/server architectures and mapped their analysis onto distributed networks of computers</a:t>
            </a:r>
          </a:p>
          <a:p>
            <a:r>
              <a:rPr lang="en-US" dirty="0">
                <a:latin typeface="Times" pitchFamily="18" charset="0"/>
                <a:ea typeface="ＭＳ Ｐゴシック" pitchFamily="34" charset="-128"/>
              </a:rPr>
              <a:t>One of the questions a designer faces is performance </a:t>
            </a:r>
            <a:r>
              <a:rPr lang="en-US" dirty="0" err="1">
                <a:latin typeface="Times" pitchFamily="18" charset="0"/>
                <a:ea typeface="ＭＳ Ｐゴシック" pitchFamily="34" charset="-128"/>
              </a:rPr>
              <a:t>vs</a:t>
            </a:r>
            <a:r>
              <a:rPr lang="en-US" dirty="0">
                <a:latin typeface="Times" pitchFamily="18" charset="0"/>
                <a:ea typeface="ＭＳ Ｐゴシック" pitchFamily="34" charset="-128"/>
              </a:rPr>
              <a:t> reliability. If a certain design needs to be optimized because the response time is too slow, what should the designer do? Pick a Cray or a network of Sun workstations</a:t>
            </a:r>
          </a:p>
          <a:p>
            <a:endParaRPr lang="en-US" dirty="0">
              <a:latin typeface="Times" pitchFamily="18" charset="0"/>
              <a:ea typeface="ＭＳ Ｐゴシック" pitchFamily="34" charset="-128"/>
            </a:endParaRPr>
          </a:p>
          <a:p>
            <a:r>
              <a:rPr lang="en-US" dirty="0" err="1">
                <a:latin typeface="Helvetica" pitchFamily="34" charset="0"/>
                <a:ea typeface="ＭＳ Ｐゴシック" pitchFamily="34" charset="-128"/>
              </a:rPr>
              <a:t>Gaarder</a:t>
            </a:r>
            <a:r>
              <a:rPr lang="en-US" dirty="0">
                <a:latin typeface="Helvetica" pitchFamily="34" charset="0"/>
                <a:ea typeface="ＭＳ Ｐゴシック" pitchFamily="34" charset="-128"/>
              </a:rPr>
              <a:t> was born into a pedagogical family. His best known work is the novel </a:t>
            </a:r>
            <a:r>
              <a:rPr lang="en-US" i="1" dirty="0">
                <a:solidFill>
                  <a:srgbClr val="0028B8"/>
                </a:solidFill>
                <a:latin typeface="Arial" pitchFamily="34" charset="0"/>
                <a:ea typeface="ＭＳ Ｐゴシック" pitchFamily="34" charset="-128"/>
                <a:hlinkClick r:id="rId3"/>
              </a:rPr>
              <a:t>Sophie's World</a:t>
            </a:r>
            <a:r>
              <a:rPr lang="en-US" dirty="0">
                <a:latin typeface="Helvetica" pitchFamily="34" charset="0"/>
                <a:ea typeface="ＭＳ Ｐゴシック" pitchFamily="34" charset="-128"/>
              </a:rPr>
              <a:t>, subtitled </a:t>
            </a:r>
            <a:r>
              <a:rPr lang="en-US" i="1" dirty="0">
                <a:latin typeface="Arial" pitchFamily="34" charset="0"/>
                <a:ea typeface="ＭＳ Ｐゴシック" pitchFamily="34" charset="-128"/>
              </a:rPr>
              <a:t>A Novel about the History of Philosophy</a:t>
            </a:r>
            <a:r>
              <a:rPr lang="en-US" dirty="0">
                <a:latin typeface="Helvetica" pitchFamily="34" charset="0"/>
                <a:ea typeface="ＭＳ Ｐゴシック" pitchFamily="34" charset="-128"/>
              </a:rPr>
              <a:t> (</a:t>
            </a:r>
            <a:r>
              <a:rPr lang="en-US" dirty="0">
                <a:solidFill>
                  <a:srgbClr val="0028B8"/>
                </a:solidFill>
                <a:latin typeface="Helvetica" pitchFamily="34" charset="0"/>
                <a:ea typeface="ＭＳ Ｐゴシック" pitchFamily="34" charset="-128"/>
                <a:hlinkClick r:id="rId4"/>
              </a:rPr>
              <a:t>ISBN 0-425-15225-1</a:t>
            </a:r>
            <a:r>
              <a:rPr lang="en-US" dirty="0">
                <a:latin typeface="Helvetica" pitchFamily="34" charset="0"/>
                <a:ea typeface="ＭＳ Ｐゴシック" pitchFamily="34" charset="-128"/>
              </a:rPr>
              <a:t>). This popular work has been translated into fifty-three languages; there are over thirty million copies in print,</a:t>
            </a:r>
            <a:r>
              <a:rPr lang="en-US" dirty="0">
                <a:solidFill>
                  <a:srgbClr val="0028B8"/>
                </a:solidFill>
                <a:latin typeface="Helvetica" pitchFamily="34" charset="0"/>
                <a:ea typeface="ＭＳ Ｐゴシック" pitchFamily="34" charset="-128"/>
                <a:hlinkClick r:id="rId5"/>
              </a:rPr>
              <a:t>[1]</a:t>
            </a:r>
            <a:r>
              <a:rPr lang="en-US" dirty="0">
                <a:latin typeface="Helvetica" pitchFamily="34" charset="0"/>
                <a:ea typeface="ＭＳ Ｐゴシック" pitchFamily="34" charset="-128"/>
              </a:rPr>
              <a:t> with three million copies sold in </a:t>
            </a:r>
            <a:r>
              <a:rPr lang="en-US" dirty="0">
                <a:solidFill>
                  <a:srgbClr val="0028B8"/>
                </a:solidFill>
                <a:latin typeface="Helvetica" pitchFamily="34" charset="0"/>
                <a:ea typeface="ＭＳ Ｐゴシック" pitchFamily="34" charset="-128"/>
                <a:hlinkClick r:id="rId6"/>
              </a:rPr>
              <a:t>Germany</a:t>
            </a:r>
            <a:r>
              <a:rPr lang="en-US" dirty="0">
                <a:latin typeface="Helvetica" pitchFamily="34" charset="0"/>
                <a:ea typeface="ＭＳ Ｐゴシック" pitchFamily="34" charset="-128"/>
              </a:rPr>
              <a:t> alone.</a:t>
            </a:r>
          </a:p>
        </p:txBody>
      </p:sp>
      <p:sp>
        <p:nvSpPr>
          <p:cNvPr id="22531" name="Rectangle 3"/>
          <p:cNvSpPr>
            <a:spLocks noGrp="1" noRot="1" noChangeAspect="1" noChangeArrowheads="1" noTextEdit="1"/>
          </p:cNvSpPr>
          <p:nvPr>
            <p:ph type="sldImg"/>
          </p:nvPr>
        </p:nvSpPr>
        <p:spPr>
          <a:ln cap="flat"/>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w="9525"/>
        </p:spPr>
        <p:txBody>
          <a:bodyPr/>
          <a:lstStyle/>
          <a:p>
            <a:r>
              <a:rPr lang="en-US">
                <a:latin typeface="Times" pitchFamily="18" charset="0"/>
                <a:ea typeface="ＭＳ Ｐゴシック" pitchFamily="34" charset="-128"/>
              </a:rPr>
              <a:t>The goal is a reduction of complexity while change occurs. </a:t>
            </a:r>
          </a:p>
          <a:p>
            <a:r>
              <a:rPr lang="en-US">
                <a:latin typeface="Times" pitchFamily="18" charset="0"/>
                <a:ea typeface="ＭＳ Ｐゴシック" pitchFamily="34" charset="-128"/>
              </a:rPr>
              <a:t>A good subsystem decomposition has maximum coherence and minimum coupling:</a:t>
            </a:r>
          </a:p>
          <a:p>
            <a:pPr lvl="1"/>
            <a:r>
              <a:rPr lang="en-US">
                <a:latin typeface="Times" pitchFamily="18" charset="0"/>
                <a:ea typeface="ＭＳ Ｐゴシック" pitchFamily="34" charset="-128"/>
              </a:rPr>
              <a:t>How can we achieve high coherence?</a:t>
            </a:r>
          </a:p>
          <a:p>
            <a:pPr lvl="1"/>
            <a:r>
              <a:rPr lang="en-US">
                <a:latin typeface="Times" pitchFamily="18" charset="0"/>
                <a:ea typeface="ＭＳ Ｐゴシック" pitchFamily="34" charset="-128"/>
              </a:rPr>
              <a:t>How can we achieve low coupling? </a:t>
            </a:r>
          </a:p>
          <a:p>
            <a:pPr lvl="1"/>
            <a:endParaRPr lang="en-US">
              <a:latin typeface="Times" pitchFamily="18" charset="0"/>
              <a:ea typeface="ＭＳ Ｐゴシック" pitchFamily="34" charset="-128"/>
            </a:endParaRPr>
          </a:p>
          <a:p>
            <a:r>
              <a:rPr lang="en-US">
                <a:solidFill>
                  <a:srgbClr val="2E10FF"/>
                </a:solidFill>
                <a:latin typeface="Times" pitchFamily="18" charset="0"/>
                <a:ea typeface="ＭＳ Ｐゴシック" pitchFamily="34" charset="-128"/>
              </a:rPr>
              <a:t>Coherence</a:t>
            </a:r>
            <a:r>
              <a:rPr lang="en-US">
                <a:latin typeface="Times" pitchFamily="18" charset="0"/>
                <a:ea typeface="ＭＳ Ｐゴシック" pitchFamily="34" charset="-128"/>
              </a:rPr>
              <a:t> measures dependency among classes</a:t>
            </a:r>
          </a:p>
          <a:p>
            <a:pPr lvl="1"/>
            <a:r>
              <a:rPr lang="en-US">
                <a:latin typeface="Times" pitchFamily="18" charset="0"/>
                <a:ea typeface="ＭＳ Ｐゴシック" pitchFamily="34" charset="-128"/>
              </a:rPr>
              <a:t>High coherence: The classes in the subsystem perform similar tasks and are related to each other via associations</a:t>
            </a:r>
          </a:p>
          <a:p>
            <a:pPr lvl="1"/>
            <a:r>
              <a:rPr lang="en-US">
                <a:latin typeface="Times" pitchFamily="18" charset="0"/>
                <a:ea typeface="ＭＳ Ｐゴシック" pitchFamily="34" charset="-128"/>
              </a:rPr>
              <a:t>Low coherence: Lots of miscellaneous and auxiliary classes, no associations</a:t>
            </a:r>
          </a:p>
          <a:p>
            <a:r>
              <a:rPr lang="en-US">
                <a:solidFill>
                  <a:srgbClr val="2E10FF"/>
                </a:solidFill>
                <a:latin typeface="Times" pitchFamily="18" charset="0"/>
                <a:ea typeface="ＭＳ Ｐゴシック" pitchFamily="34" charset="-128"/>
              </a:rPr>
              <a:t>Coupling</a:t>
            </a:r>
            <a:r>
              <a:rPr lang="en-US">
                <a:latin typeface="Times" pitchFamily="18" charset="0"/>
                <a:ea typeface="ＭＳ Ｐゴシック" pitchFamily="34" charset="-128"/>
              </a:rPr>
              <a:t> measures dependency among subsystems</a:t>
            </a:r>
          </a:p>
          <a:p>
            <a:pPr lvl="1"/>
            <a:r>
              <a:rPr lang="en-US">
                <a:latin typeface="Times" pitchFamily="18" charset="0"/>
                <a:ea typeface="ＭＳ Ｐゴシック" pitchFamily="34" charset="-128"/>
              </a:rPr>
              <a:t>High coupling: Changes to one subsystem will have high impact on the other subsystem (model change, massive recompilation,…)</a:t>
            </a:r>
          </a:p>
          <a:p>
            <a:pPr lvl="1"/>
            <a:r>
              <a:rPr lang="en-US">
                <a:latin typeface="Times" pitchFamily="18" charset="0"/>
                <a:ea typeface="ＭＳ Ｐゴシック" pitchFamily="34" charset="-128"/>
              </a:rPr>
              <a:t>Low coupling: A change in one subsystem does not affect any other subsystem</a:t>
            </a:r>
          </a:p>
          <a:p>
            <a:pPr lvl="1"/>
            <a:endParaRPr lang="en-US">
              <a:latin typeface="Times" pitchFamily="18" charset="0"/>
              <a:ea typeface="ＭＳ Ｐゴシック" pitchFamily="34" charset="-128"/>
            </a:endParaRPr>
          </a:p>
          <a:p>
            <a:endParaRPr lang="en-US">
              <a:latin typeface="Times" pitchFamily="18" charset="0"/>
              <a:ea typeface="ＭＳ Ｐゴシック" pitchFamily="34"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w="9525"/>
        </p:spPr>
        <p:txBody>
          <a:bodyPr/>
          <a:lstStyle/>
          <a:p>
            <a:r>
              <a:rPr lang="en-US">
                <a:latin typeface="Times" pitchFamily="18" charset="0"/>
                <a:ea typeface="ＭＳ Ｐゴシック" pitchFamily="34" charset="-128"/>
              </a:rPr>
              <a:t>The goal is a reduction of complexity while change occurs. </a:t>
            </a:r>
          </a:p>
          <a:p>
            <a:r>
              <a:rPr lang="en-US">
                <a:latin typeface="Times" pitchFamily="18" charset="0"/>
                <a:ea typeface="ＭＳ Ｐゴシック" pitchFamily="34" charset="-128"/>
              </a:rPr>
              <a:t>A good subsystem decomposition has maximum coherence and minimum coupling:</a:t>
            </a:r>
          </a:p>
          <a:p>
            <a:pPr lvl="1"/>
            <a:r>
              <a:rPr lang="en-US">
                <a:latin typeface="Times" pitchFamily="18" charset="0"/>
                <a:ea typeface="ＭＳ Ｐゴシック" pitchFamily="34" charset="-128"/>
              </a:rPr>
              <a:t>How can we achieve high coherence?</a:t>
            </a:r>
          </a:p>
          <a:p>
            <a:pPr lvl="1"/>
            <a:r>
              <a:rPr lang="en-US">
                <a:latin typeface="Times" pitchFamily="18" charset="0"/>
                <a:ea typeface="ＭＳ Ｐゴシック" pitchFamily="34" charset="-128"/>
              </a:rPr>
              <a:t>How can we achieve low coupling? </a:t>
            </a:r>
          </a:p>
          <a:p>
            <a:pPr lvl="1"/>
            <a:endParaRPr lang="en-US">
              <a:latin typeface="Times" pitchFamily="18" charset="0"/>
              <a:ea typeface="ＭＳ Ｐゴシック" pitchFamily="34" charset="-128"/>
            </a:endParaRPr>
          </a:p>
          <a:p>
            <a:r>
              <a:rPr lang="en-US">
                <a:solidFill>
                  <a:srgbClr val="2E10FF"/>
                </a:solidFill>
                <a:latin typeface="Times" pitchFamily="18" charset="0"/>
                <a:ea typeface="ＭＳ Ｐゴシック" pitchFamily="34" charset="-128"/>
              </a:rPr>
              <a:t>Coherence</a:t>
            </a:r>
            <a:r>
              <a:rPr lang="en-US">
                <a:latin typeface="Times" pitchFamily="18" charset="0"/>
                <a:ea typeface="ＭＳ Ｐゴシック" pitchFamily="34" charset="-128"/>
              </a:rPr>
              <a:t> measures dependency among classes</a:t>
            </a:r>
          </a:p>
          <a:p>
            <a:pPr lvl="1"/>
            <a:r>
              <a:rPr lang="en-US">
                <a:latin typeface="Times" pitchFamily="18" charset="0"/>
                <a:ea typeface="ＭＳ Ｐゴシック" pitchFamily="34" charset="-128"/>
              </a:rPr>
              <a:t>High coherence: The classes in the subsystem perform similar tasks and are related to each other via associations</a:t>
            </a:r>
          </a:p>
          <a:p>
            <a:pPr lvl="1"/>
            <a:r>
              <a:rPr lang="en-US">
                <a:latin typeface="Times" pitchFamily="18" charset="0"/>
                <a:ea typeface="ＭＳ Ｐゴシック" pitchFamily="34" charset="-128"/>
              </a:rPr>
              <a:t>Low coherence: Lots of miscellaneous and auxiliary classes, no associations</a:t>
            </a:r>
          </a:p>
          <a:p>
            <a:r>
              <a:rPr lang="en-US">
                <a:solidFill>
                  <a:srgbClr val="2E10FF"/>
                </a:solidFill>
                <a:latin typeface="Times" pitchFamily="18" charset="0"/>
                <a:ea typeface="ＭＳ Ｐゴシック" pitchFamily="34" charset="-128"/>
              </a:rPr>
              <a:t>Coupling</a:t>
            </a:r>
            <a:r>
              <a:rPr lang="en-US">
                <a:latin typeface="Times" pitchFamily="18" charset="0"/>
                <a:ea typeface="ＭＳ Ｐゴシック" pitchFamily="34" charset="-128"/>
              </a:rPr>
              <a:t> measures dependency among subsystems</a:t>
            </a:r>
          </a:p>
          <a:p>
            <a:pPr lvl="1"/>
            <a:r>
              <a:rPr lang="en-US">
                <a:latin typeface="Times" pitchFamily="18" charset="0"/>
                <a:ea typeface="ＭＳ Ｐゴシック" pitchFamily="34" charset="-128"/>
              </a:rPr>
              <a:t>High coupling: Changes to one subsystem will have high impact on the other subsystem (model change, massive recompilation,…)</a:t>
            </a:r>
          </a:p>
          <a:p>
            <a:pPr lvl="1"/>
            <a:r>
              <a:rPr lang="en-US">
                <a:latin typeface="Times" pitchFamily="18" charset="0"/>
                <a:ea typeface="ＭＳ Ｐゴシック" pitchFamily="34" charset="-128"/>
              </a:rPr>
              <a:t>Low coupling: A change in one subsystem does not affect any other subsystem</a:t>
            </a:r>
          </a:p>
          <a:p>
            <a:pPr lvl="1"/>
            <a:endParaRPr lang="en-US">
              <a:latin typeface="Times" pitchFamily="18" charset="0"/>
              <a:ea typeface="ＭＳ Ｐゴシック" pitchFamily="34" charset="-128"/>
            </a:endParaRPr>
          </a:p>
          <a:p>
            <a:endParaRPr lang="en-US">
              <a:latin typeface="Times" pitchFamily="18" charset="0"/>
              <a:ea typeface="ＭＳ Ｐゴシック"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w="9525"/>
        </p:spPr>
        <p:txBody>
          <a:bodyPr/>
          <a:lstStyle/>
          <a:p>
            <a:r>
              <a:rPr lang="en-US">
                <a:latin typeface="Times" pitchFamily="18" charset="0"/>
                <a:ea typeface="ＭＳ Ｐゴシック" pitchFamily="34" charset="-128"/>
              </a:rPr>
              <a:t>What kind of model is good for describing layers and partitions? UML Class diagrams!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w="9525"/>
        </p:spPr>
        <p:txBody>
          <a:bodyPr/>
          <a:lstStyle/>
          <a:p>
            <a:r>
              <a:rPr lang="en-US">
                <a:latin typeface="Times" pitchFamily="18" charset="0"/>
                <a:ea typeface="ＭＳ Ｐゴシック" pitchFamily="34" charset="-128"/>
              </a:rPr>
              <a:t>What kind of model is good for describing layers and partitions? UML Class diagrams!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p:cNvSpPr>
          <p:nvPr>
            <p:ph type="sldImg"/>
          </p:nvPr>
        </p:nvSpPr>
        <p:spPr>
          <a:solidFill>
            <a:srgbClr val="FFFFFF"/>
          </a:solidFill>
          <a:ln/>
        </p:spPr>
      </p:sp>
      <p:sp>
        <p:nvSpPr>
          <p:cNvPr id="90115" name="Rectangle 3"/>
          <p:cNvSpPr>
            <a:spLocks noGrp="1" noChangeArrowheads="1"/>
          </p:cNvSpPr>
          <p:nvPr>
            <p:ph type="body" idx="1"/>
          </p:nvPr>
        </p:nvSpPr>
        <p:spPr>
          <a:solidFill>
            <a:srgbClr val="FFFFFF"/>
          </a:solidFill>
          <a:ln>
            <a:solidFill>
              <a:srgbClr val="000000"/>
            </a:solidFill>
          </a:ln>
        </p:spPr>
        <p:txBody>
          <a:bodyPr/>
          <a:lstStyle/>
          <a:p>
            <a:r>
              <a:rPr lang="en-US">
                <a:latin typeface="Times" pitchFamily="18" charset="0"/>
                <a:ea typeface="ＭＳ Ｐゴシック" pitchFamily="34" charset="-128"/>
              </a:rPr>
              <a:t>Specification of the system decomposition is critical</a:t>
            </a:r>
          </a:p>
          <a:p>
            <a:endParaRPr lang="en-US">
              <a:latin typeface="Times" pitchFamily="18" charset="0"/>
              <a:ea typeface="ＭＳ Ｐゴシック" pitchFamily="34" charset="-128"/>
            </a:endParaRPr>
          </a:p>
          <a:p>
            <a:r>
              <a:rPr lang="en-US">
                <a:latin typeface="Times" pitchFamily="18" charset="0"/>
                <a:ea typeface="ＭＳ Ｐゴシック" pitchFamily="34" charset="-128"/>
              </a:rPr>
              <a:t>An architectural style is a pattern or template for subsystem decomposition</a:t>
            </a:r>
          </a:p>
          <a:p>
            <a:endParaRPr lang="en-US">
              <a:latin typeface="Times" pitchFamily="18" charset="0"/>
              <a:ea typeface="ＭＳ Ｐゴシック" pitchFamily="34" charset="-128"/>
            </a:endParaRPr>
          </a:p>
          <a:p>
            <a:endParaRPr lang="en-US">
              <a:latin typeface="Times" pitchFamily="18" charset="0"/>
              <a:ea typeface="ＭＳ Ｐゴシック" pitchFamily="34"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p:cNvSpPr>
          <p:nvPr>
            <p:ph type="sldImg"/>
          </p:nvPr>
        </p:nvSpPr>
        <p:spPr>
          <a:solidFill>
            <a:srgbClr val="FFFFFF"/>
          </a:solidFill>
          <a:ln/>
        </p:spPr>
      </p:sp>
      <p:sp>
        <p:nvSpPr>
          <p:cNvPr id="92163" name="Rectangle 3"/>
          <p:cNvSpPr>
            <a:spLocks noGrp="1" noChangeArrowheads="1"/>
          </p:cNvSpPr>
          <p:nvPr>
            <p:ph type="body" idx="1"/>
          </p:nvPr>
        </p:nvSpPr>
        <p:spPr>
          <a:solidFill>
            <a:srgbClr val="FFFFFF"/>
          </a:solidFill>
          <a:ln>
            <a:solidFill>
              <a:srgbClr val="000000"/>
            </a:solidFill>
          </a:ln>
        </p:spPr>
        <p:txBody>
          <a:bodyPr/>
          <a:lstStyle/>
          <a:p>
            <a:r>
              <a:rPr lang="en-US">
                <a:latin typeface="Times" pitchFamily="18" charset="0"/>
                <a:ea typeface="ＭＳ Ｐゴシック" pitchFamily="34" charset="-128"/>
              </a:rPr>
              <a:t>Styles are listed in Chapter 6, p. 237</a:t>
            </a:r>
          </a:p>
          <a:p>
            <a:r>
              <a:rPr lang="en-US">
                <a:latin typeface="Times" pitchFamily="18" charset="0"/>
                <a:ea typeface="ＭＳ Ｐゴシック" pitchFamily="34" charset="-128"/>
              </a:rPr>
              <a:t>We will talk about Client-Server, Peer-To-Peer, Repository and MVC,</a:t>
            </a:r>
          </a:p>
          <a:p>
            <a:r>
              <a:rPr lang="en-US">
                <a:latin typeface="Times" pitchFamily="18" charset="0"/>
                <a:ea typeface="ＭＳ Ｐゴシック" pitchFamily="34" charset="-128"/>
              </a:rPr>
              <a:t>Only in the book: Three-tier, Four-tier , Pipes and Filters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p:cNvSpPr>
          <p:nvPr>
            <p:ph type="sldImg"/>
          </p:nvPr>
        </p:nvSpPr>
        <p:spPr>
          <a:solidFill>
            <a:srgbClr val="FFFFFF"/>
          </a:solidFill>
          <a:ln/>
        </p:spPr>
      </p:sp>
      <p:sp>
        <p:nvSpPr>
          <p:cNvPr id="94211"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pitchFamily="18" charset="0"/>
              <a:ea typeface="ＭＳ Ｐゴシック" pitchFamily="34"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body" idx="1"/>
          </p:nvPr>
        </p:nvSpPr>
        <p:spPr>
          <a:noFill/>
          <a:ln w="9525"/>
        </p:spPr>
        <p:txBody>
          <a:bodyPr/>
          <a:lstStyle/>
          <a:p>
            <a:r>
              <a:rPr lang="en-US">
                <a:latin typeface="Times" pitchFamily="18" charset="0"/>
                <a:ea typeface="ＭＳ Ｐゴシック" pitchFamily="34" charset="-128"/>
              </a:rPr>
              <a:t>Often used in the design of database systems</a:t>
            </a:r>
          </a:p>
          <a:p>
            <a:pPr lvl="1"/>
            <a:r>
              <a:rPr lang="en-US">
                <a:latin typeface="Times" pitchFamily="18" charset="0"/>
                <a:ea typeface="ＭＳ Ｐゴシック" pitchFamily="34" charset="-128"/>
              </a:rPr>
              <a:t>Front-end: User application (client)</a:t>
            </a:r>
          </a:p>
          <a:p>
            <a:pPr lvl="1"/>
            <a:r>
              <a:rPr lang="en-US">
                <a:latin typeface="Times" pitchFamily="18" charset="0"/>
                <a:ea typeface="ＭＳ Ｐゴシック" pitchFamily="34" charset="-128"/>
              </a:rPr>
              <a:t>Back end: Database access and manipulation (server)</a:t>
            </a:r>
          </a:p>
          <a:p>
            <a:r>
              <a:rPr lang="en-US">
                <a:latin typeface="Times" pitchFamily="18" charset="0"/>
                <a:ea typeface="ＭＳ Ｐゴシック" pitchFamily="34" charset="-128"/>
              </a:rPr>
              <a:t>Functions performed by client:</a:t>
            </a:r>
          </a:p>
          <a:p>
            <a:pPr lvl="1"/>
            <a:r>
              <a:rPr lang="en-US">
                <a:latin typeface="Times" pitchFamily="18" charset="0"/>
                <a:ea typeface="ＭＳ Ｐゴシック" pitchFamily="34" charset="-128"/>
              </a:rPr>
              <a:t>Customized user interface, Front-end processing of data</a:t>
            </a:r>
          </a:p>
          <a:p>
            <a:pPr lvl="1"/>
            <a:r>
              <a:rPr lang="en-US">
                <a:latin typeface="Times" pitchFamily="18" charset="0"/>
                <a:ea typeface="ＭＳ Ｐゴシック" pitchFamily="34" charset="-128"/>
              </a:rPr>
              <a:t>Initiation of server remote procedure calls, Access to database server across the network</a:t>
            </a:r>
          </a:p>
          <a:p>
            <a:r>
              <a:rPr lang="en-US">
                <a:latin typeface="Times" pitchFamily="18" charset="0"/>
                <a:ea typeface="ＭＳ Ｐゴシック" pitchFamily="34" charset="-128"/>
              </a:rPr>
              <a:t>Functions performed by the database server:</a:t>
            </a:r>
          </a:p>
          <a:p>
            <a:pPr lvl="1"/>
            <a:r>
              <a:rPr lang="en-US">
                <a:latin typeface="Times" pitchFamily="18" charset="0"/>
                <a:ea typeface="ＭＳ Ｐゴシック" pitchFamily="34" charset="-128"/>
              </a:rPr>
              <a:t>Centralized data management, Data integrity and database consistency</a:t>
            </a:r>
          </a:p>
          <a:p>
            <a:pPr lvl="1"/>
            <a:r>
              <a:rPr lang="en-US">
                <a:latin typeface="Times" pitchFamily="18" charset="0"/>
                <a:ea typeface="ＭＳ Ｐゴシック" pitchFamily="34" charset="-128"/>
              </a:rPr>
              <a:t>Database security, Concurrent operations (multiple user access)</a:t>
            </a:r>
          </a:p>
          <a:p>
            <a:pPr lvl="1"/>
            <a:r>
              <a:rPr lang="en-US">
                <a:latin typeface="Times" pitchFamily="18" charset="0"/>
                <a:ea typeface="ＭＳ Ｐゴシック" pitchFamily="34" charset="-128"/>
              </a:rPr>
              <a:t>Centralized processing (for example archiving)</a:t>
            </a:r>
          </a:p>
          <a:p>
            <a:endParaRPr lang="en-US">
              <a:latin typeface="Times" pitchFamily="18" charset="0"/>
              <a:ea typeface="ＭＳ Ｐゴシック" pitchFamily="34" charset="-128"/>
            </a:endParaRPr>
          </a:p>
        </p:txBody>
      </p:sp>
      <p:sp>
        <p:nvSpPr>
          <p:cNvPr id="96259" name="Rectangle 3"/>
          <p:cNvSpPr>
            <a:spLocks noGrp="1" noRot="1" noChangeAspect="1" noChangeArrowheads="1"/>
          </p:cNvSpPr>
          <p:nvPr>
            <p:ph type="sldImg"/>
          </p:nvPr>
        </p:nvSpPr>
        <p:spPr>
          <a:ln cap="flat"/>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p:cNvSpPr>
          <p:nvPr>
            <p:ph type="sldImg"/>
          </p:nvPr>
        </p:nvSpPr>
        <p:spPr>
          <a:solidFill>
            <a:srgbClr val="FFFFFF"/>
          </a:solidFill>
          <a:ln/>
        </p:spPr>
      </p:sp>
      <p:sp>
        <p:nvSpPr>
          <p:cNvPr id="98307" name="Rectangle 3"/>
          <p:cNvSpPr>
            <a:spLocks noGrp="1" noChangeArrowheads="1"/>
          </p:cNvSpPr>
          <p:nvPr>
            <p:ph type="body" idx="1"/>
          </p:nvPr>
        </p:nvSpPr>
        <p:spPr>
          <a:solidFill>
            <a:srgbClr val="FFFFFF"/>
          </a:solidFill>
          <a:ln>
            <a:solidFill>
              <a:srgbClr val="000000"/>
            </a:solidFill>
          </a:ln>
        </p:spPr>
        <p:txBody>
          <a:bodyPr/>
          <a:lstStyle/>
          <a:p>
            <a:r>
              <a:rPr lang="en-US">
                <a:latin typeface="Times" pitchFamily="18" charset="0"/>
                <a:ea typeface="ＭＳ Ｐゴシック" pitchFamily="34" charset="-128"/>
              </a:rPr>
              <a:t>The server might itself be distributed (why?),</a:t>
            </a:r>
          </a:p>
          <a:p>
            <a:endParaRPr lang="en-US">
              <a:latin typeface="Times" pitchFamily="18" charset="0"/>
              <a:ea typeface="ＭＳ Ｐゴシック" pitchFamily="34" charset="-128"/>
            </a:endParaRPr>
          </a:p>
          <a:p>
            <a:r>
              <a:rPr lang="en-US">
                <a:latin typeface="Times" pitchFamily="18" charset="0"/>
                <a:ea typeface="ＭＳ Ｐゴシック" pitchFamily="34" charset="-128"/>
              </a:rPr>
              <a:t>Service Portability</a:t>
            </a:r>
          </a:p>
          <a:p>
            <a:pPr lvl="1"/>
            <a:r>
              <a:rPr lang="en-US">
                <a:latin typeface="Times" pitchFamily="18" charset="0"/>
                <a:ea typeface="ＭＳ Ｐゴシック" pitchFamily="34" charset="-128"/>
              </a:rPr>
              <a:t>Server should run on a variety of operating systems and  work in a variety of networking environments</a:t>
            </a:r>
          </a:p>
          <a:p>
            <a:r>
              <a:rPr lang="en-US">
                <a:latin typeface="Times" pitchFamily="18" charset="0"/>
                <a:ea typeface="ＭＳ Ｐゴシック" pitchFamily="34" charset="-128"/>
              </a:rPr>
              <a:t>Location-Transparency</a:t>
            </a:r>
          </a:p>
          <a:p>
            <a:pPr lvl="1"/>
            <a:r>
              <a:rPr lang="en-US">
                <a:latin typeface="Times" pitchFamily="18" charset="0"/>
                <a:ea typeface="ＭＳ Ｐゴシック" pitchFamily="34" charset="-128"/>
              </a:rPr>
              <a:t>The server might itself be distributed, but should provide a single "logical" service to the user</a:t>
            </a:r>
          </a:p>
          <a:p>
            <a:r>
              <a:rPr lang="en-US">
                <a:latin typeface="Times" pitchFamily="18" charset="0"/>
                <a:ea typeface="ＭＳ Ｐゴシック" pitchFamily="34" charset="-128"/>
              </a:rPr>
              <a:t>Performance</a:t>
            </a:r>
          </a:p>
          <a:p>
            <a:pPr lvl="1"/>
            <a:r>
              <a:rPr lang="en-US">
                <a:latin typeface="Times" pitchFamily="18" charset="0"/>
                <a:ea typeface="ＭＳ Ｐゴシック" pitchFamily="34" charset="-128"/>
              </a:rPr>
              <a:t>Client should be optimized for interactive display-intensive tasks</a:t>
            </a:r>
          </a:p>
          <a:p>
            <a:pPr lvl="1"/>
            <a:r>
              <a:rPr lang="en-US">
                <a:latin typeface="Times" pitchFamily="18" charset="0"/>
                <a:ea typeface="ＭＳ Ｐゴシック" pitchFamily="34" charset="-128"/>
              </a:rPr>
              <a:t>Server should provide CPU-intensive operations</a:t>
            </a:r>
          </a:p>
          <a:p>
            <a:r>
              <a:rPr lang="en-US">
                <a:latin typeface="Times" pitchFamily="18" charset="0"/>
                <a:ea typeface="ＭＳ Ｐゴシック" pitchFamily="34" charset="-128"/>
              </a:rPr>
              <a:t>Scalability</a:t>
            </a:r>
          </a:p>
          <a:p>
            <a:pPr lvl="1"/>
            <a:r>
              <a:rPr lang="en-US">
                <a:latin typeface="Times" pitchFamily="18" charset="0"/>
                <a:ea typeface="ＭＳ Ｐゴシック" pitchFamily="34" charset="-128"/>
              </a:rPr>
              <a:t>Server should have spare capacity to handle large number of clients</a:t>
            </a:r>
          </a:p>
          <a:p>
            <a:r>
              <a:rPr lang="en-US">
                <a:latin typeface="Times" pitchFamily="18" charset="0"/>
                <a:ea typeface="ＭＳ Ｐゴシック" pitchFamily="34" charset="-128"/>
              </a:rPr>
              <a:t>Flexibility</a:t>
            </a:r>
          </a:p>
          <a:p>
            <a:pPr lvl="1"/>
            <a:r>
              <a:rPr lang="en-US">
                <a:latin typeface="Times" pitchFamily="18" charset="0"/>
                <a:ea typeface="ＭＳ Ｐゴシック" pitchFamily="34" charset="-128"/>
              </a:rPr>
              <a:t>The system should be usable for a variety of user interfaces and end devices (eg. PDA,  Handy, laptop, wearable computer)</a:t>
            </a:r>
          </a:p>
          <a:p>
            <a:r>
              <a:rPr lang="en-US">
                <a:latin typeface="Times" pitchFamily="18" charset="0"/>
                <a:ea typeface="ＭＳ Ｐゴシック" pitchFamily="34" charset="-128"/>
              </a:rPr>
              <a:t>Reliability</a:t>
            </a:r>
          </a:p>
          <a:p>
            <a:pPr lvl="1"/>
            <a:r>
              <a:rPr lang="en-US">
                <a:latin typeface="Times" pitchFamily="18" charset="0"/>
                <a:ea typeface="ＭＳ Ｐゴシック" pitchFamily="34" charset="-128"/>
              </a:rPr>
              <a:t>System should survive individual client and communication link problems</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p:cNvSpPr>
          <p:nvPr>
            <p:ph type="sldImg"/>
          </p:nvPr>
        </p:nvSpPr>
        <p:spPr>
          <a:solidFill>
            <a:srgbClr val="FFFFFF"/>
          </a:solidFill>
          <a:ln/>
        </p:spPr>
      </p:sp>
      <p:sp>
        <p:nvSpPr>
          <p:cNvPr id="101379" name="Rectangle 3"/>
          <p:cNvSpPr>
            <a:spLocks noGrp="1" noChangeArrowheads="1"/>
          </p:cNvSpPr>
          <p:nvPr>
            <p:ph type="body" idx="1"/>
          </p:nvPr>
        </p:nvSpPr>
        <p:spPr>
          <a:solidFill>
            <a:srgbClr val="FFFFFF"/>
          </a:solidFill>
          <a:ln>
            <a:solidFill>
              <a:srgbClr val="000000"/>
            </a:solidFill>
          </a:ln>
        </p:spPr>
        <p:txBody>
          <a:bodyPr/>
          <a:lstStyle/>
          <a:p>
            <a:r>
              <a:rPr lang="en-US" sz="2400">
                <a:latin typeface="Verdana" pitchFamily="34" charset="0"/>
                <a:ea typeface="ＭＳ Ｐゴシック" pitchFamily="34" charset="-128"/>
              </a:rPr>
              <a:t>More difficult because of possibility of deadlocks</a:t>
            </a:r>
          </a:p>
          <a:p>
            <a:r>
              <a:rPr lang="en-US" sz="2400">
                <a:solidFill>
                  <a:schemeClr val="tx2"/>
                </a:solidFill>
                <a:latin typeface="Century Gothic" pitchFamily="34" charset="0"/>
                <a:ea typeface="ＭＳ Ｐゴシック" pitchFamily="34" charset="-128"/>
              </a:rPr>
              <a:t>“A Peer is either a Client or a Server</a:t>
            </a:r>
            <a:r>
              <a:rPr lang="en-US">
                <a:latin typeface="Times" pitchFamily="18" charset="0"/>
                <a:ea typeface="ＭＳ Ｐゴシック" pitchFamily="34" charset="-128"/>
              </a:rPr>
              <a:t>”What is the corresponding UML model? </a:t>
            </a:r>
          </a:p>
          <a:p>
            <a:r>
              <a:rPr lang="en-US">
                <a:latin typeface="Times" pitchFamily="18" charset="0"/>
                <a:ea typeface="ＭＳ Ｐゴシック" pitchFamily="34" charset="-128"/>
              </a:rPr>
              <a:t>Make a hint that leads to the answer, that Peer is a superclass for client and server! Use the phrase “either or” and refer to Abbott’s technique!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w="9525"/>
        </p:spPr>
        <p:txBody>
          <a:bodyPr/>
          <a:lstStyle/>
          <a:p>
            <a:r>
              <a:rPr lang="en-US">
                <a:latin typeface="Times" pitchFamily="18" charset="0"/>
                <a:ea typeface="ＭＳ Ｐゴシック" pitchFamily="34" charset="-128"/>
              </a:rPr>
              <a:t>What I teach today will be out of date in 3 years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p:cNvSpPr>
          <p:nvPr>
            <p:ph type="sldImg"/>
          </p:nvPr>
        </p:nvSpPr>
        <p:spPr>
          <a:solidFill>
            <a:srgbClr val="FFFFFF"/>
          </a:solidFill>
          <a:ln/>
        </p:spPr>
      </p:sp>
      <p:sp>
        <p:nvSpPr>
          <p:cNvPr id="103427" name="Rectangle 3"/>
          <p:cNvSpPr>
            <a:spLocks noGrp="1" noChangeArrowheads="1"/>
          </p:cNvSpPr>
          <p:nvPr>
            <p:ph type="body" idx="1"/>
          </p:nvPr>
        </p:nvSpPr>
        <p:spPr>
          <a:solidFill>
            <a:srgbClr val="FFFFFF"/>
          </a:solidFill>
          <a:ln>
            <a:solidFill>
              <a:srgbClr val="000000"/>
            </a:solidFill>
          </a:ln>
        </p:spPr>
        <p:txBody>
          <a:bodyPr/>
          <a:lstStyle/>
          <a:p>
            <a:r>
              <a:rPr lang="en-US" sz="2400">
                <a:latin typeface="Verdana" pitchFamily="34" charset="0"/>
                <a:ea typeface="ＭＳ Ｐゴシック" pitchFamily="34" charset="-128"/>
              </a:rPr>
              <a:t>More difficult because of possibility of deadlocks</a:t>
            </a:r>
          </a:p>
          <a:p>
            <a:r>
              <a:rPr lang="en-US" sz="2400">
                <a:solidFill>
                  <a:schemeClr val="tx2"/>
                </a:solidFill>
                <a:latin typeface="Century Gothic" pitchFamily="34" charset="0"/>
                <a:ea typeface="ＭＳ Ｐゴシック" pitchFamily="34" charset="-128"/>
              </a:rPr>
              <a:t>“A Peer is either a Client or a Server</a:t>
            </a:r>
            <a:r>
              <a:rPr lang="en-US">
                <a:latin typeface="Times" pitchFamily="18" charset="0"/>
                <a:ea typeface="ＭＳ Ｐゴシック" pitchFamily="34" charset="-128"/>
              </a:rPr>
              <a:t>”What is the corresponding UML model? </a:t>
            </a:r>
          </a:p>
          <a:p>
            <a:r>
              <a:rPr lang="en-US">
                <a:latin typeface="Times" pitchFamily="18" charset="0"/>
                <a:ea typeface="ＭＳ Ｐゴシック" pitchFamily="34" charset="-128"/>
              </a:rPr>
              <a:t>Make a hint that leads to the answer, that Peer is a superclass for client and server! Use the phrase “either or” and refer to Abbott’s technique!</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p:cNvSpPr>
          <p:nvPr>
            <p:ph type="sldImg"/>
          </p:nvPr>
        </p:nvSpPr>
        <p:spPr>
          <a:solidFill>
            <a:srgbClr val="FFFFFF"/>
          </a:solidFill>
          <a:ln/>
        </p:spPr>
      </p:sp>
      <p:sp>
        <p:nvSpPr>
          <p:cNvPr id="105475"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pitchFamily="18" charset="0"/>
              <a:ea typeface="ＭＳ Ｐゴシック" pitchFamily="34"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p:cNvSpPr>
          <p:nvPr>
            <p:ph type="sldImg"/>
          </p:nvPr>
        </p:nvSpPr>
        <p:spPr>
          <a:solidFill>
            <a:srgbClr val="FFFFFF"/>
          </a:solidFill>
          <a:ln/>
        </p:spPr>
      </p:sp>
      <p:sp>
        <p:nvSpPr>
          <p:cNvPr id="107523" name="Rectangle 3"/>
          <p:cNvSpPr>
            <a:spLocks noGrp="1" noChangeArrowheads="1"/>
          </p:cNvSpPr>
          <p:nvPr>
            <p:ph type="body" idx="1"/>
          </p:nvPr>
        </p:nvSpPr>
        <p:spPr>
          <a:solidFill>
            <a:srgbClr val="FFFFFF"/>
          </a:solidFill>
          <a:ln>
            <a:solidFill>
              <a:srgbClr val="000000"/>
            </a:solidFill>
          </a:ln>
        </p:spPr>
        <p:txBody>
          <a:bodyPr/>
          <a:lstStyle/>
          <a:p>
            <a:r>
              <a:rPr lang="en-US">
                <a:latin typeface="Times" pitchFamily="18" charset="0"/>
                <a:ea typeface="ＭＳ Ｐゴシック" pitchFamily="34" charset="-128"/>
              </a:rPr>
              <a:t>Layers 1 to 6 are often called the protocol stack.</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p:cNvSpPr>
          <p:nvPr>
            <p:ph type="sldImg"/>
          </p:nvPr>
        </p:nvSpPr>
        <p:spPr>
          <a:solidFill>
            <a:srgbClr val="FFFFFF"/>
          </a:solidFill>
          <a:ln/>
        </p:spPr>
      </p:sp>
      <p:sp>
        <p:nvSpPr>
          <p:cNvPr id="109571" name="Rectangle 3"/>
          <p:cNvSpPr>
            <a:spLocks noGrp="1" noChangeArrowheads="1"/>
          </p:cNvSpPr>
          <p:nvPr>
            <p:ph type="body" idx="1"/>
          </p:nvPr>
        </p:nvSpPr>
        <p:spPr>
          <a:solidFill>
            <a:srgbClr val="FFFFFF"/>
          </a:solidFill>
          <a:ln>
            <a:solidFill>
              <a:srgbClr val="000000"/>
            </a:solidFill>
          </a:ln>
        </p:spPr>
        <p:txBody>
          <a:bodyPr/>
          <a:lstStyle/>
          <a:p>
            <a:r>
              <a:rPr lang="en-US">
                <a:latin typeface="Times" pitchFamily="18" charset="0"/>
                <a:ea typeface="ＭＳ Ｐゴシック" pitchFamily="34" charset="-128"/>
              </a:rPr>
              <a:t>The </a:t>
            </a:r>
            <a:r>
              <a:rPr lang="en-US">
                <a:solidFill>
                  <a:srgbClr val="0000CC"/>
                </a:solidFill>
                <a:latin typeface="Times" pitchFamily="18" charset="0"/>
                <a:ea typeface="ＭＳ Ｐゴシック" pitchFamily="34" charset="-128"/>
              </a:rPr>
              <a:t>Transport layer</a:t>
            </a:r>
            <a:r>
              <a:rPr lang="en-US">
                <a:latin typeface="Times" pitchFamily="18" charset="0"/>
                <a:ea typeface="ＭＳ Ｐゴシック" pitchFamily="34" charset="-128"/>
              </a:rPr>
              <a:t> is responsible for reliably transmitting messages </a:t>
            </a:r>
          </a:p>
          <a:p>
            <a:pPr lvl="1"/>
            <a:r>
              <a:rPr lang="en-US">
                <a:latin typeface="Times" pitchFamily="18" charset="0"/>
                <a:ea typeface="ＭＳ Ｐゴシック" pitchFamily="34" charset="-128"/>
              </a:rPr>
              <a:t>This is the service seen by Unix programmers when want to transmit messages over TCP/IP sockets</a:t>
            </a:r>
          </a:p>
          <a:p>
            <a:r>
              <a:rPr lang="en-US">
                <a:latin typeface="Times" pitchFamily="18" charset="0"/>
                <a:ea typeface="ＭＳ Ｐゴシック" pitchFamily="34" charset="-128"/>
              </a:rPr>
              <a:t>The </a:t>
            </a:r>
            <a:r>
              <a:rPr lang="en-US">
                <a:solidFill>
                  <a:srgbClr val="0000CC"/>
                </a:solidFill>
                <a:latin typeface="Times" pitchFamily="18" charset="0"/>
                <a:ea typeface="ＭＳ Ｐゴシック" pitchFamily="34" charset="-128"/>
              </a:rPr>
              <a:t>Network layer</a:t>
            </a:r>
            <a:r>
              <a:rPr lang="en-US">
                <a:latin typeface="Times" pitchFamily="18" charset="0"/>
                <a:ea typeface="ＭＳ Ｐゴシック" pitchFamily="34" charset="-128"/>
              </a:rPr>
              <a:t> ensures data transmission</a:t>
            </a:r>
          </a:p>
          <a:p>
            <a:pPr lvl="1"/>
            <a:r>
              <a:rPr lang="en-US">
                <a:latin typeface="Times" pitchFamily="18" charset="0"/>
                <a:ea typeface="ＭＳ Ｐゴシック" pitchFamily="34" charset="-128"/>
              </a:rPr>
              <a:t>It provides the service to transmit and route date within the network</a:t>
            </a:r>
          </a:p>
          <a:p>
            <a:endParaRPr lang="en-US">
              <a:latin typeface="Times" pitchFamily="18" charset="0"/>
              <a:ea typeface="ＭＳ Ｐゴシック" pitchFamily="34" charset="-128"/>
            </a:endParaRPr>
          </a:p>
          <a:p>
            <a:r>
              <a:rPr lang="en-US">
                <a:latin typeface="Times" pitchFamily="18" charset="0"/>
                <a:ea typeface="ＭＳ Ｐゴシック" pitchFamily="34" charset="-128"/>
              </a:rPr>
              <a:t>The </a:t>
            </a:r>
            <a:r>
              <a:rPr lang="en-US">
                <a:solidFill>
                  <a:srgbClr val="0000CC"/>
                </a:solidFill>
                <a:latin typeface="Times" pitchFamily="18" charset="0"/>
                <a:ea typeface="ＭＳ Ｐゴシック" pitchFamily="34" charset="-128"/>
              </a:rPr>
              <a:t>Datalink layer</a:t>
            </a:r>
            <a:r>
              <a:rPr lang="en-US">
                <a:latin typeface="Times" pitchFamily="18" charset="0"/>
                <a:ea typeface="ＭＳ Ｐゴシック" pitchFamily="34" charset="-128"/>
              </a:rPr>
              <a:t> models frames </a:t>
            </a:r>
          </a:p>
          <a:p>
            <a:pPr lvl="1"/>
            <a:r>
              <a:rPr lang="en-US">
                <a:latin typeface="Times" pitchFamily="18" charset="0"/>
                <a:ea typeface="ＭＳ Ｐゴシック" pitchFamily="34" charset="-128"/>
              </a:rPr>
              <a:t>It provides the service to send and receive frames without error</a:t>
            </a:r>
          </a:p>
          <a:p>
            <a:r>
              <a:rPr lang="en-US">
                <a:latin typeface="Times" pitchFamily="18" charset="0"/>
                <a:ea typeface="ＭＳ Ｐゴシック" pitchFamily="34" charset="-128"/>
              </a:rPr>
              <a:t>The </a:t>
            </a:r>
            <a:r>
              <a:rPr lang="en-US">
                <a:solidFill>
                  <a:srgbClr val="0000CC"/>
                </a:solidFill>
                <a:latin typeface="Times" pitchFamily="18" charset="0"/>
                <a:ea typeface="ＭＳ Ｐゴシック" pitchFamily="34" charset="-128"/>
              </a:rPr>
              <a:t>Physical layer</a:t>
            </a:r>
            <a:r>
              <a:rPr lang="en-US">
                <a:latin typeface="Times" pitchFamily="18" charset="0"/>
                <a:ea typeface="ＭＳ Ｐゴシック" pitchFamily="34" charset="-128"/>
              </a:rPr>
              <a:t> represents the hardware interface to the network. </a:t>
            </a:r>
          </a:p>
          <a:p>
            <a:pPr lvl="1"/>
            <a:r>
              <a:rPr lang="en-US">
                <a:latin typeface="Times" pitchFamily="18" charset="0"/>
                <a:ea typeface="ＭＳ Ｐゴシック" pitchFamily="34" charset="-128"/>
              </a:rPr>
              <a:t>It provides the service consisting of the operations send() and receive bits over a channel</a:t>
            </a:r>
          </a:p>
          <a:p>
            <a:pPr lvl="1"/>
            <a:r>
              <a:rPr lang="en-US">
                <a:latin typeface="Times" pitchFamily="18" charset="0"/>
                <a:ea typeface="ＭＳ Ｐゴシック" pitchFamily="34" charset="-128"/>
              </a:rPr>
              <a:t> </a:t>
            </a:r>
          </a:p>
          <a:p>
            <a:endParaRPr lang="en-US">
              <a:latin typeface="Times" pitchFamily="18" charset="0"/>
              <a:ea typeface="ＭＳ Ｐゴシック" pitchFamily="34" charset="-128"/>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p:cNvSpPr>
          <p:nvPr>
            <p:ph type="sldImg"/>
          </p:nvPr>
        </p:nvSpPr>
        <p:spPr>
          <a:solidFill>
            <a:srgbClr val="FFFFFF"/>
          </a:solidFill>
          <a:ln/>
        </p:spPr>
      </p:sp>
      <p:sp>
        <p:nvSpPr>
          <p:cNvPr id="111619"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pitchFamily="18" charset="0"/>
              <a:ea typeface="ＭＳ Ｐゴシック" pitchFamily="34" charset="-128"/>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p:cNvSpPr>
          <p:nvPr>
            <p:ph type="sldImg"/>
          </p:nvPr>
        </p:nvSpPr>
        <p:spPr>
          <a:solidFill>
            <a:srgbClr val="FFFFFF"/>
          </a:solidFill>
          <a:ln/>
        </p:spPr>
      </p:sp>
      <p:sp>
        <p:nvSpPr>
          <p:cNvPr id="113667" name="Rectangle 3"/>
          <p:cNvSpPr>
            <a:spLocks noGrp="1" noChangeArrowheads="1"/>
          </p:cNvSpPr>
          <p:nvPr>
            <p:ph type="body" idx="1"/>
          </p:nvPr>
        </p:nvSpPr>
        <p:spPr>
          <a:solidFill>
            <a:srgbClr val="FFFFFF"/>
          </a:solidFill>
          <a:ln>
            <a:solidFill>
              <a:srgbClr val="000000"/>
            </a:solidFill>
          </a:ln>
        </p:spPr>
        <p:txBody>
          <a:bodyPr/>
          <a:lstStyle/>
          <a:p>
            <a:r>
              <a:rPr lang="en-US">
                <a:latin typeface="Times" pitchFamily="18" charset="0"/>
                <a:ea typeface="ＭＳ Ｐゴシック" pitchFamily="34" charset="-128"/>
              </a:rPr>
              <a:t>An example of a closed architecture is the Reference Model of Open Systems Interconnection (in short, the OSI model) is composed of seven layers [Tanenbaum, 1996]. Each layer is responsible for performing a well defined function. In addition, each layer provides its services by using services by the layer below. The Physical layer represents the hardware interface to the network. It is responsible for transmitting bits over a communication channels. The DataLink layer is responsible for transmitting data frames without error using the services of the Physical layer. The Network layer is responsible for transmitting and routing packets within a network. The Transport layer is responsible for ensuring that the data is reliably transmitted from end to end. The Transport layer is the interface Unix programmers see when transmitting information over TCP/IP sockets between two processes. The Session layer is responsible for the initialization of a connection, including authentication. The Presentation layer performs data transformation services, such as byte swapping or encryption. The Application layer is the system you are designing (unless you are building an operating system or protocol stack). The application layer can and should, of course, also consist of layered subsystems.</a:t>
            </a:r>
          </a:p>
          <a:p>
            <a:endParaRPr lang="en-US">
              <a:latin typeface="Times" pitchFamily="18" charset="0"/>
              <a:ea typeface="ＭＳ Ｐゴシック" pitchFamily="34" charset="-128"/>
            </a:endParaRPr>
          </a:p>
          <a:p>
            <a:r>
              <a:rPr lang="en-US">
                <a:latin typeface="Times" pitchFamily="18" charset="0"/>
                <a:ea typeface="ＭＳ Ｐゴシック" pitchFamily="34" charset="-128"/>
              </a:rPr>
              <a:t>An example of closed architecture: the OSI model (UML class diagram). The OSI model decomposes network services into seven layers, each responsible for a different level of abstraction.</a:t>
            </a:r>
          </a:p>
          <a:p>
            <a:endParaRPr lang="en-US">
              <a:latin typeface="Times" pitchFamily="18" charset="0"/>
              <a:ea typeface="ＭＳ Ｐゴシック" pitchFamily="34" charset="-128"/>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p:cNvSpPr>
          <p:nvPr>
            <p:ph type="sldImg"/>
          </p:nvPr>
        </p:nvSpPr>
        <p:spPr>
          <a:solidFill>
            <a:srgbClr val="FFFFFF"/>
          </a:solidFill>
          <a:ln/>
        </p:spPr>
      </p:sp>
      <p:sp>
        <p:nvSpPr>
          <p:cNvPr id="117763" name="Rectangle 3"/>
          <p:cNvSpPr>
            <a:spLocks noGrp="1" noChangeArrowheads="1"/>
          </p:cNvSpPr>
          <p:nvPr>
            <p:ph type="body" idx="1"/>
          </p:nvPr>
        </p:nvSpPr>
        <p:spPr>
          <a:solidFill>
            <a:srgbClr val="FFFFFF"/>
          </a:solidFill>
          <a:ln>
            <a:solidFill>
              <a:srgbClr val="000000"/>
            </a:solidFill>
          </a:ln>
        </p:spPr>
        <p:txBody>
          <a:bodyPr/>
          <a:lstStyle/>
          <a:p>
            <a:r>
              <a:rPr lang="en-US" sz="2400">
                <a:latin typeface="Verdana" pitchFamily="34" charset="0"/>
                <a:ea typeface="ＭＳ Ｐゴシック" pitchFamily="34" charset="-128"/>
              </a:rPr>
              <a:t>The first blackboard architecture was realized </a:t>
            </a:r>
          </a:p>
          <a:p>
            <a:r>
              <a:rPr lang="en-US" sz="2400">
                <a:latin typeface="Verdana" pitchFamily="34" charset="0"/>
                <a:ea typeface="ＭＳ Ｐゴシック" pitchFamily="34" charset="-128"/>
              </a:rPr>
              <a:t>in the Hearsay II Speech Recognition System at Carnegie Mellon</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Folienbildplatzhalter 1"/>
          <p:cNvSpPr>
            <a:spLocks noGrp="1" noRot="1" noChangeAspect="1"/>
          </p:cNvSpPr>
          <p:nvPr>
            <p:ph type="sldImg"/>
          </p:nvPr>
        </p:nvSpPr>
        <p:spPr>
          <a:ln/>
        </p:spPr>
      </p:sp>
      <p:sp>
        <p:nvSpPr>
          <p:cNvPr id="119811" name="Notizenplatzhalter 2"/>
          <p:cNvSpPr>
            <a:spLocks noGrp="1"/>
          </p:cNvSpPr>
          <p:nvPr>
            <p:ph type="body" idx="1"/>
          </p:nvPr>
        </p:nvSpPr>
        <p:spPr>
          <a:noFill/>
          <a:ln w="9525"/>
        </p:spPr>
        <p:txBody>
          <a:bodyPr/>
          <a:lstStyle/>
          <a:p>
            <a:r>
              <a:rPr lang="en-US">
                <a:latin typeface="Times" pitchFamily="18" charset="0"/>
                <a:ea typeface="ＭＳ Ｐゴシック" pitchFamily="34" charset="-128"/>
              </a:rPr>
              <a:t>From </a:t>
            </a:r>
            <a:r>
              <a:rPr lang="de-DE">
                <a:latin typeface="Times" pitchFamily="18" charset="0"/>
                <a:ea typeface="ＭＳ Ｐゴシック" pitchFamily="34" charset="-128"/>
              </a:rPr>
              <a:t>http://en.wikipedia.org/wiki/Blackboard_(computing):</a:t>
            </a:r>
            <a:endParaRPr lang="en-US">
              <a:latin typeface="Times" pitchFamily="18" charset="0"/>
              <a:ea typeface="ＭＳ Ｐゴシック" pitchFamily="34" charset="-128"/>
            </a:endParaRPr>
          </a:p>
          <a:p>
            <a:endParaRPr lang="en-US">
              <a:latin typeface="Times" pitchFamily="18" charset="0"/>
              <a:ea typeface="ＭＳ Ｐゴシック" pitchFamily="34" charset="-128"/>
            </a:endParaRPr>
          </a:p>
          <a:p>
            <a:r>
              <a:rPr lang="en-US">
                <a:latin typeface="Times" pitchFamily="18" charset="0"/>
                <a:ea typeface="ＭＳ Ｐゴシック" pitchFamily="34" charset="-128"/>
              </a:rPr>
              <a:t>Ad 1: Like the human experts at a blackboard, each knowledge source provides specific expertise needed by the application. The ability to support interaction and cooperation among diverse KSs creates enormous flexibility in designing and maintaining applications. </a:t>
            </a:r>
          </a:p>
          <a:p>
            <a:endParaRPr lang="en-US">
              <a:latin typeface="Times" pitchFamily="18" charset="0"/>
              <a:ea typeface="ＭＳ Ｐゴシック" pitchFamily="34" charset="-128"/>
            </a:endParaRPr>
          </a:p>
          <a:p>
            <a:r>
              <a:rPr lang="en-US">
                <a:latin typeface="Times" pitchFamily="18" charset="0"/>
                <a:ea typeface="ＭＳ Ｐゴシック" pitchFamily="34" charset="-128"/>
              </a:rPr>
              <a:t>Ad 2: The blackboard can be thought of as a dynamic "library" of contributions to the current problem that have been recently "published" by other knowledge sources.</a:t>
            </a:r>
          </a:p>
          <a:p>
            <a:endParaRPr lang="en-US">
              <a:latin typeface="Times" pitchFamily="18" charset="0"/>
              <a:ea typeface="ＭＳ Ｐゴシック" pitchFamily="34" charset="-128"/>
            </a:endParaRPr>
          </a:p>
          <a:p>
            <a:r>
              <a:rPr lang="en-US">
                <a:latin typeface="Times" pitchFamily="18" charset="0"/>
                <a:ea typeface="ＭＳ Ｐゴシック" pitchFamily="34" charset="-128"/>
              </a:rPr>
              <a:t>Ad 3: Just as the eager human specialists need a moderator to prevent them from trampling in a mad dash to grab the chalk, KSs need a mechanism to organize their use in the most effective and coherent fashion. In a blackboard system, this is provided by the control shell.</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p:cNvSpPr>
          <p:nvPr>
            <p:ph type="sldImg"/>
          </p:nvPr>
        </p:nvSpPr>
        <p:spPr>
          <a:solidFill>
            <a:srgbClr val="FFFFFF"/>
          </a:solidFill>
          <a:ln/>
        </p:spPr>
      </p:sp>
      <p:sp>
        <p:nvSpPr>
          <p:cNvPr id="121859" name="Rectangle 3"/>
          <p:cNvSpPr>
            <a:spLocks noGrp="1" noChangeArrowheads="1"/>
          </p:cNvSpPr>
          <p:nvPr>
            <p:ph type="body" idx="1"/>
          </p:nvPr>
        </p:nvSpPr>
        <p:spPr>
          <a:solidFill>
            <a:srgbClr val="FFFFFF"/>
          </a:solidFill>
          <a:ln>
            <a:solidFill>
              <a:srgbClr val="000000"/>
            </a:solidFill>
          </a:ln>
        </p:spPr>
        <p:txBody>
          <a:bodyPr/>
          <a:lstStyle/>
          <a:p>
            <a:r>
              <a:rPr lang="en-US">
                <a:latin typeface="Times" pitchFamily="18" charset="0"/>
                <a:ea typeface="ＭＳ Ｐゴシック" pitchFamily="34" charset="-128"/>
              </a:rPr>
              <a:t>This is the architecture of modern interactive programming environments such as Eclipse:  The compiler consists of several subsystems, such as syntactic analysis, semantic analsys, each of these subsystems read and write into the repository subsystems Parsetree and symboltable.</a:t>
            </a:r>
          </a:p>
          <a:p>
            <a:r>
              <a:rPr lang="en-US">
                <a:latin typeface="Times" pitchFamily="18" charset="0"/>
                <a:ea typeface="ＭＳ Ｐゴシック" pitchFamily="34" charset="-128"/>
              </a:rPr>
              <a:t>The symbol table can then be accessed by a symbolic debugger at runtime. </a:t>
            </a:r>
          </a:p>
          <a:p>
            <a:endParaRPr lang="en-US">
              <a:latin typeface="Times" pitchFamily="18" charset="0"/>
              <a:ea typeface="ＭＳ Ｐゴシック" pitchFamily="34" charset="-128"/>
            </a:endParaRPr>
          </a:p>
          <a:p>
            <a:r>
              <a:rPr lang="en-US">
                <a:latin typeface="Times" pitchFamily="18" charset="0"/>
                <a:ea typeface="ＭＳ Ｐゴシック" pitchFamily="34" charset="-128"/>
              </a:rPr>
              <a:t>Hearsay II speech understanding system (“Blackboard architecture”)</a:t>
            </a:r>
          </a:p>
          <a:p>
            <a:r>
              <a:rPr lang="en-US">
                <a:latin typeface="Times" pitchFamily="18" charset="0"/>
                <a:ea typeface="ＭＳ Ｐゴシック" pitchFamily="34" charset="-128"/>
              </a:rPr>
              <a:t>Database Management Systems</a:t>
            </a:r>
          </a:p>
          <a:p>
            <a:r>
              <a:rPr lang="en-US">
                <a:latin typeface="Times" pitchFamily="18" charset="0"/>
                <a:ea typeface="ＭＳ Ｐゴシック" pitchFamily="34" charset="-128"/>
              </a:rPr>
              <a:t>Modern Development Environments (Eclipse, …)</a:t>
            </a:r>
          </a:p>
          <a:p>
            <a:endParaRPr lang="en-US">
              <a:latin typeface="Times" pitchFamily="18" charset="0"/>
              <a:ea typeface="ＭＳ Ｐゴシック" pitchFamily="34" charset="-128"/>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p:cNvSpPr>
          <p:nvPr>
            <p:ph type="sldImg"/>
          </p:nvPr>
        </p:nvSpPr>
        <p:spPr>
          <a:solidFill>
            <a:srgbClr val="FFFFFF"/>
          </a:solidFill>
          <a:ln/>
        </p:spPr>
      </p:sp>
      <p:sp>
        <p:nvSpPr>
          <p:cNvPr id="124931" name="Rectangle 3"/>
          <p:cNvSpPr>
            <a:spLocks noGrp="1" noChangeArrowheads="1"/>
          </p:cNvSpPr>
          <p:nvPr>
            <p:ph type="body" idx="1"/>
          </p:nvPr>
        </p:nvSpPr>
        <p:spPr>
          <a:solidFill>
            <a:srgbClr val="FFFFFF"/>
          </a:solidFill>
          <a:ln>
            <a:solidFill>
              <a:srgbClr val="000000"/>
            </a:solidFill>
          </a:ln>
        </p:spPr>
        <p:txBody>
          <a:bodyPr/>
          <a:lstStyle/>
          <a:p>
            <a:pPr>
              <a:lnSpc>
                <a:spcPct val="100000"/>
              </a:lnSpc>
              <a:spcBef>
                <a:spcPct val="0"/>
              </a:spcBef>
            </a:pPr>
            <a:r>
              <a:rPr lang="en-US" sz="2000">
                <a:latin typeface="Times" pitchFamily="18" charset="0"/>
                <a:ea typeface="ＭＳ Ｐゴシック" pitchFamily="34" charset="-128"/>
              </a:rPr>
              <a:t>The MVC style is a special case of the repository architectural style:</a:t>
            </a:r>
            <a:endParaRPr lang="en-US" sz="2400">
              <a:latin typeface="Times" pitchFamily="18" charset="0"/>
              <a:ea typeface="ＭＳ Ｐゴシック" pitchFamily="34" charset="-128"/>
            </a:endParaRPr>
          </a:p>
          <a:p>
            <a:pPr lvl="1">
              <a:lnSpc>
                <a:spcPct val="100000"/>
              </a:lnSpc>
              <a:spcBef>
                <a:spcPct val="0"/>
              </a:spcBef>
            </a:pPr>
            <a:r>
              <a:rPr lang="en-US" sz="2400">
                <a:latin typeface="Times" pitchFamily="18" charset="0"/>
                <a:ea typeface="ＭＳ Ｐゴシック" pitchFamily="34" charset="-128"/>
              </a:rPr>
              <a:t>Model subsystem implements the Repository, the Controller subsystem explicitly dictates the control flow</a:t>
            </a:r>
          </a:p>
          <a:p>
            <a:pPr>
              <a:lnSpc>
                <a:spcPct val="100000"/>
              </a:lnSpc>
              <a:spcBef>
                <a:spcPct val="0"/>
              </a:spcBef>
            </a:pPr>
            <a:r>
              <a:rPr lang="en-US" sz="2400">
                <a:latin typeface="Times" pitchFamily="18" charset="0"/>
                <a:ea typeface="ＭＳ Ｐゴシック" pitchFamily="34" charset="-128"/>
              </a:rPr>
              <a:t>Example: Filesystem based on MVC</a:t>
            </a:r>
          </a:p>
          <a:p>
            <a:endParaRPr lang="en-US">
              <a:latin typeface="Times" pitchFamily="18"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w="9525"/>
        </p:spPr>
        <p:txBody>
          <a:bodyPr/>
          <a:lstStyle/>
          <a:p>
            <a:endParaRPr lang="en-US">
              <a:latin typeface="Times" pitchFamily="18" charset="0"/>
              <a:ea typeface="ＭＳ Ｐゴシック" pitchFamily="34" charset="-128"/>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a:ln w="9525"/>
        </p:spPr>
        <p:txBody>
          <a:bodyPr/>
          <a:lstStyle/>
          <a:p>
            <a:endParaRPr lang="en-US">
              <a:latin typeface="Times" pitchFamily="18" charset="0"/>
              <a:ea typeface="ＭＳ Ｐゴシック" pitchFamily="34" charset="-128"/>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p:cNvSpPr>
          <p:nvPr>
            <p:ph type="sldImg"/>
          </p:nvPr>
        </p:nvSpPr>
        <p:spPr>
          <a:solidFill>
            <a:srgbClr val="FFFFFF"/>
          </a:solidFill>
          <a:ln/>
        </p:spPr>
      </p:sp>
      <p:sp>
        <p:nvSpPr>
          <p:cNvPr id="129027"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pitchFamily="18" charset="0"/>
              <a:ea typeface="ＭＳ Ｐゴシック" pitchFamily="34" charset="-128"/>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w="9525"/>
        </p:spPr>
        <p:txBody>
          <a:bodyPr/>
          <a:lstStyle/>
          <a:p>
            <a:r>
              <a:rPr lang="en-US">
                <a:latin typeface="Times" pitchFamily="18" charset="0"/>
                <a:ea typeface="ＭＳ Ｐゴシック" pitchFamily="34" charset="-128"/>
              </a:rPr>
              <a:t>Appeared first in 1965, proposed by Dijkstra, 1965, in the design of the T.H.E. system. </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noFill/>
          <a:ln w="9525"/>
        </p:spPr>
        <p:txBody>
          <a:bodyPr/>
          <a:lstStyle/>
          <a:p>
            <a:endParaRPr lang="en-US">
              <a:latin typeface="Times" pitchFamily="18" charset="0"/>
              <a:ea typeface="ＭＳ Ｐゴシック" pitchFamily="34" charset="-128"/>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w="9525"/>
        </p:spPr>
        <p:txBody>
          <a:bodyPr/>
          <a:lstStyle/>
          <a:p>
            <a:endParaRPr lang="en-US">
              <a:latin typeface="Times" pitchFamily="18" charset="0"/>
              <a:ea typeface="ＭＳ Ｐゴシック" pitchFamily="34" charset="-128"/>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p:cNvSpPr>
          <p:nvPr>
            <p:ph type="sldImg"/>
          </p:nvPr>
        </p:nvSpPr>
        <p:spPr>
          <a:solidFill>
            <a:srgbClr val="FFFFFF"/>
          </a:solidFill>
          <a:ln/>
        </p:spPr>
      </p:sp>
      <p:sp>
        <p:nvSpPr>
          <p:cNvPr id="143363"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pitchFamily="18" charset="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w="9525"/>
        </p:spPr>
        <p:txBody>
          <a:bodyPr/>
          <a:lstStyle/>
          <a:p>
            <a:endParaRPr lang="en-US">
              <a:latin typeface="Times" pitchFamily="18" charset="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xfrm>
            <a:off x="838200" y="3810000"/>
            <a:ext cx="5105400" cy="4724400"/>
          </a:xfrm>
          <a:noFill/>
          <a:ln w="9525"/>
        </p:spPr>
        <p:txBody>
          <a:bodyPr/>
          <a:lstStyle/>
          <a:p>
            <a:r>
              <a:rPr lang="en-US" dirty="0">
                <a:latin typeface="Times" pitchFamily="18" charset="0"/>
                <a:ea typeface="ＭＳ Ｐゴシック" pitchFamily="34" charset="-128"/>
              </a:rPr>
              <a:t>1. Design goals</a:t>
            </a:r>
          </a:p>
          <a:p>
            <a:r>
              <a:rPr lang="en-US" dirty="0">
                <a:latin typeface="Times" pitchFamily="18" charset="0"/>
                <a:ea typeface="ＭＳ Ｐゴシック" pitchFamily="34" charset="-128"/>
              </a:rPr>
              <a:t>2. System decomposition</a:t>
            </a:r>
          </a:p>
          <a:p>
            <a:r>
              <a:rPr lang="en-US" dirty="0">
                <a:latin typeface="Times" pitchFamily="18" charset="0"/>
                <a:ea typeface="ＭＳ Ｐゴシック" pitchFamily="34" charset="-128"/>
              </a:rPr>
              <a:t>      Breaking the system into subsystems, Layers and partitions, System information flow (topology)</a:t>
            </a:r>
          </a:p>
          <a:p>
            <a:r>
              <a:rPr lang="en-US" dirty="0">
                <a:latin typeface="Times" pitchFamily="18" charset="0"/>
                <a:ea typeface="ＭＳ Ｐゴシック" pitchFamily="34" charset="-128"/>
              </a:rPr>
              <a:t>3. Identification of concurrency</a:t>
            </a:r>
          </a:p>
          <a:p>
            <a:r>
              <a:rPr lang="en-US" dirty="0">
                <a:latin typeface="Times" pitchFamily="18" charset="0"/>
                <a:ea typeface="ＭＳ Ｐゴシック" pitchFamily="34" charset="-128"/>
              </a:rPr>
              <a:t>    Threads of control</a:t>
            </a:r>
          </a:p>
          <a:p>
            <a:r>
              <a:rPr lang="en-US" dirty="0">
                <a:latin typeface="Times" pitchFamily="18" charset="0"/>
                <a:ea typeface="ＭＳ Ｐゴシック" pitchFamily="34" charset="-128"/>
              </a:rPr>
              <a:t>4. Hardware/software allocation</a:t>
            </a:r>
          </a:p>
          <a:p>
            <a:r>
              <a:rPr lang="en-US" dirty="0">
                <a:latin typeface="Times" pitchFamily="18" charset="0"/>
                <a:ea typeface="ＭＳ Ｐゴシック" pitchFamily="34" charset="-128"/>
              </a:rPr>
              <a:t>  Estimate hardware requirements,  Hardware/software trade-offs,   Describe processor allocation, Physical connectivity (existing hardware)</a:t>
            </a:r>
          </a:p>
          <a:p>
            <a:r>
              <a:rPr lang="en-US" dirty="0">
                <a:latin typeface="Times" pitchFamily="18" charset="0"/>
                <a:ea typeface="ＭＳ Ｐゴシック" pitchFamily="34" charset="-128"/>
              </a:rPr>
              <a:t>5. Data management</a:t>
            </a:r>
          </a:p>
          <a:p>
            <a:r>
              <a:rPr lang="en-US" dirty="0">
                <a:latin typeface="Times" pitchFamily="18" charset="0"/>
                <a:ea typeface="ＭＳ Ｐゴシック" pitchFamily="34" charset="-128"/>
              </a:rPr>
              <a:t>   Data structures implemented in memory or secondary storage</a:t>
            </a:r>
          </a:p>
          <a:p>
            <a:r>
              <a:rPr lang="en-US" dirty="0">
                <a:latin typeface="Times" pitchFamily="18" charset="0"/>
                <a:ea typeface="ＭＳ Ｐゴシック" pitchFamily="34" charset="-128"/>
              </a:rPr>
              <a:t>6. Global resource handling</a:t>
            </a:r>
          </a:p>
          <a:p>
            <a:r>
              <a:rPr lang="en-US" dirty="0">
                <a:latin typeface="Times" pitchFamily="18" charset="0"/>
                <a:ea typeface="ＭＳ Ｐゴシック" pitchFamily="34" charset="-128"/>
              </a:rPr>
              <a:t>     Choose access control</a:t>
            </a:r>
          </a:p>
          <a:p>
            <a:r>
              <a:rPr lang="en-US" dirty="0">
                <a:latin typeface="Times" pitchFamily="18" charset="0"/>
                <a:ea typeface="ＭＳ Ｐゴシック" pitchFamily="34" charset="-128"/>
              </a:rPr>
              <a:t>7. Software control implementation</a:t>
            </a:r>
          </a:p>
          <a:p>
            <a:r>
              <a:rPr lang="en-US" dirty="0">
                <a:latin typeface="Times" pitchFamily="18" charset="0"/>
                <a:ea typeface="ＭＳ Ｐゴシック" pitchFamily="34" charset="-128"/>
              </a:rPr>
              <a:t>    Procedure-based, event-based, concurrent systems</a:t>
            </a:r>
          </a:p>
          <a:p>
            <a:r>
              <a:rPr lang="en-US" dirty="0">
                <a:latin typeface="Times" pitchFamily="18" charset="0"/>
                <a:ea typeface="ＭＳ Ｐゴシック" pitchFamily="34" charset="-128"/>
              </a:rPr>
              <a:t>8. Boundary conditions</a:t>
            </a:r>
          </a:p>
          <a:p>
            <a:r>
              <a:rPr lang="en-US" dirty="0">
                <a:latin typeface="Times" pitchFamily="18" charset="0"/>
                <a:ea typeface="ＭＳ Ｐゴシック" pitchFamily="34" charset="-128"/>
              </a:rPr>
              <a:t>   Describe behavior at initialization, termination and failure</a:t>
            </a:r>
          </a:p>
          <a:p>
            <a:r>
              <a:rPr lang="en-US" dirty="0">
                <a:latin typeface="Times" pitchFamily="18" charset="0"/>
                <a:ea typeface="ＭＳ Ｐゴシック" pitchFamily="34" charset="-128"/>
              </a:rPr>
              <a:t>9. Feasibility </a:t>
            </a:r>
          </a:p>
          <a:p>
            <a:r>
              <a:rPr lang="en-US" dirty="0">
                <a:latin typeface="Times" pitchFamily="18" charset="0"/>
                <a:ea typeface="ＭＳ Ｐゴシック" pitchFamily="34" charset="-128"/>
              </a:rPr>
              <a:t> Discuss design alternatives, Technological constraints that drive the design, What if the constraints change?</a:t>
            </a:r>
          </a:p>
        </p:txBody>
      </p:sp>
      <p:sp>
        <p:nvSpPr>
          <p:cNvPr id="28675" name="Rectangle 3"/>
          <p:cNvSpPr>
            <a:spLocks noGrp="1" noRot="1" noChangeAspect="1" noChangeArrowheads="1" noTextEdit="1"/>
          </p:cNvSpPr>
          <p:nvPr>
            <p:ph type="sldImg"/>
          </p:nvPr>
        </p:nvSpPr>
        <p:spPr>
          <a:xfrm>
            <a:off x="1227138" y="158750"/>
            <a:ext cx="4098925" cy="3073400"/>
          </a:xfr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w="9525"/>
        </p:spPr>
        <p:txBody>
          <a:bodyPr/>
          <a:lstStyle/>
          <a:p>
            <a:endParaRPr lang="en-US">
              <a:latin typeface="Times" pitchFamily="18" charset="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ln/>
        </p:spPr>
        <p:txBody>
          <a:bodyPr/>
          <a:lstStyle/>
          <a:p>
            <a:r>
              <a:rPr lang="en-US" dirty="0" err="1">
                <a:latin typeface="Times" pitchFamily="18" charset="0"/>
                <a:ea typeface="ＭＳ Ｐゴシック" pitchFamily="34" charset="-128"/>
              </a:rPr>
              <a:t>Rumbaugh</a:t>
            </a:r>
            <a:r>
              <a:rPr lang="en-US" dirty="0">
                <a:latin typeface="Times" pitchFamily="18" charset="0"/>
                <a:ea typeface="ＭＳ Ｐゴシック" pitchFamily="34" charset="-128"/>
              </a:rPr>
              <a:t> distinguishes two kinds of design: System design and Object design. System design, the topic of this and the next lecture is concerned with the overall aspects of the system.  What are the goals it tries to achieve. The main goals are: Low cost, good response time, high reliability.  Types (Often listed under Global requirements in Problem Statement). </a:t>
            </a:r>
            <a:r>
              <a:rPr lang="en-US" dirty="0">
                <a:effectLst>
                  <a:outerShdw blurRad="38100" dist="38100" dir="2700000" algn="tl">
                    <a:srgbClr val="C0C0C0"/>
                  </a:outerShdw>
                </a:effectLst>
                <a:latin typeface="Times" pitchFamily="18" charset="0"/>
                <a:ea typeface="ＭＳ Ｐゴシック" pitchFamily="34" charset="-128"/>
              </a:rPr>
              <a:t>Trade-off priorities</a:t>
            </a:r>
            <a:endParaRPr lang="en-US" dirty="0">
              <a:latin typeface="Times" pitchFamily="18" charset="0"/>
              <a:ea typeface="ＭＳ Ｐゴシック" pitchFamily="34" charset="-128"/>
            </a:endParaRPr>
          </a:p>
          <a:p>
            <a:r>
              <a:rPr lang="en-US" dirty="0">
                <a:latin typeface="Times" pitchFamily="18" charset="0"/>
                <a:ea typeface="ＭＳ Ｐゴシック" pitchFamily="34" charset="-128"/>
              </a:rPr>
              <a:t>System design is also concerned about the overall structure of the system. How is it broken into pieces? How do these pieces fit together? Must they know about each other? The best system design is one where the interaction between the subsystems is minimal.</a:t>
            </a:r>
          </a:p>
          <a:p>
            <a:r>
              <a:rPr lang="en-US" dirty="0">
                <a:latin typeface="Times" pitchFamily="18" charset="0"/>
                <a:ea typeface="ＭＳ Ｐゴシック" pitchFamily="34" charset="-128"/>
              </a:rPr>
              <a:t>Concurrency is another important design issue. The more concurrency we can identify in a system, the better it can perform. </a:t>
            </a:r>
          </a:p>
          <a:p>
            <a:r>
              <a:rPr lang="en-US" dirty="0">
                <a:latin typeface="Times" pitchFamily="18" charset="0"/>
                <a:ea typeface="ＭＳ Ｐゴシック" pitchFamily="34" charset="-128"/>
              </a:rPr>
              <a:t>Mapping the subsystem to processors is the moment of truth, and the hardest. While decomposition and concurrency identification are still independent of technology, subsystem allocation is not. Shall we map them to hardware or can we get by with software (Example: Floating point package).</a:t>
            </a:r>
          </a:p>
          <a:p>
            <a:r>
              <a:rPr lang="en-US" dirty="0">
                <a:latin typeface="Times" pitchFamily="18" charset="0"/>
                <a:ea typeface="ＭＳ Ｐゴシック" pitchFamily="34" charset="-128"/>
              </a:rPr>
              <a:t>The management of data is also a design issue.  The FRIEN database group is an example: Most of its problems are design specific.</a:t>
            </a:r>
          </a:p>
          <a:p>
            <a:r>
              <a:rPr lang="en-US" dirty="0">
                <a:latin typeface="Times" pitchFamily="18" charset="0"/>
                <a:ea typeface="ＭＳ Ｐゴシック" pitchFamily="34" charset="-128"/>
              </a:rPr>
              <a:t>Access methods specify the security of the design. Can a random user or a program gone hay-wire create havoc to the rest of the system?</a:t>
            </a:r>
          </a:p>
          <a:p>
            <a:r>
              <a:rPr lang="en-US" dirty="0">
                <a:latin typeface="Times" pitchFamily="18" charset="0"/>
                <a:ea typeface="ＭＳ Ｐゴシック" pitchFamily="34" charset="-128"/>
              </a:rPr>
              <a:t>Control is another important design issue. Who is in control? A main program or a set of harmoniously cooperating processes?</a:t>
            </a:r>
          </a:p>
          <a:p>
            <a:r>
              <a:rPr lang="en-US" dirty="0">
                <a:latin typeface="Times" pitchFamily="18" charset="0"/>
                <a:ea typeface="ＭＳ Ｐゴシック" pitchFamily="34" charset="-128"/>
              </a:rPr>
              <a:t>Boundary conditions specify the non-steady state behavior of the system.  Usually the designer worries about the steady state (average number of transactions/sec). However, initialization and termination behavior, in particular failure conditions are important design issues. How does the system behave when an error occurs? Does it simply type "Illegal address  at PC 0. Abort!" (Famous last words on a screen cockpit filmed by a video camera before the plane, an F-15 fighter, crashed).</a:t>
            </a:r>
          </a:p>
          <a:p>
            <a:r>
              <a:rPr lang="en-US" dirty="0">
                <a:latin typeface="Times" pitchFamily="18" charset="0"/>
                <a:ea typeface="ＭＳ Ｐゴシック" pitchFamily="34" charset="-128"/>
              </a:rPr>
              <a:t>For the FRIEND system, database design issues are very important. We will discuss several design goals that are very important for the design of distributed databases</a:t>
            </a:r>
          </a:p>
          <a:p>
            <a:endParaRPr lang="en-US" dirty="0">
              <a:latin typeface="Times" pitchFamily="18" charset="0"/>
              <a:ea typeface="ＭＳ Ｐゴシック" pitchFamily="34" charset="-128"/>
            </a:endParaRPr>
          </a:p>
        </p:txBody>
      </p:sp>
      <p:sp>
        <p:nvSpPr>
          <p:cNvPr id="30723"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en-US"/>
              <a:t>Mastertitelformat bearbeiten</a:t>
            </a:r>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Master-Untertitelformat bearbeiten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Mastertitelformat bearbeiten</a:t>
            </a:r>
          </a:p>
        </p:txBody>
      </p:sp>
      <p:sp>
        <p:nvSpPr>
          <p:cNvPr id="3" name="Vertikaler Textplatzhalter 2"/>
          <p:cNvSpPr>
            <a:spLocks noGrp="1"/>
          </p:cNvSpPr>
          <p:nvPr>
            <p:ph type="body" orient="vert" idx="1"/>
          </p:nvPr>
        </p:nvSpPr>
        <p:spPr/>
        <p:txBody>
          <a:bodyPr vert="eaVert"/>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34150" y="222250"/>
            <a:ext cx="2038350" cy="5873750"/>
          </a:xfrm>
        </p:spPr>
        <p:txBody>
          <a:bodyPr vert="eaVert"/>
          <a:lstStyle/>
          <a:p>
            <a:r>
              <a:rPr lang="en-US"/>
              <a:t>Mastertitelformat bearbeiten</a:t>
            </a:r>
          </a:p>
        </p:txBody>
      </p:sp>
      <p:sp>
        <p:nvSpPr>
          <p:cNvPr id="3" name="Vertikaler Textplatzhalter 2"/>
          <p:cNvSpPr>
            <a:spLocks noGrp="1"/>
          </p:cNvSpPr>
          <p:nvPr>
            <p:ph type="body" orient="vert" idx="1"/>
          </p:nvPr>
        </p:nvSpPr>
        <p:spPr>
          <a:xfrm>
            <a:off x="419100" y="222250"/>
            <a:ext cx="5962650" cy="5873750"/>
          </a:xfrm>
        </p:spPr>
        <p:txBody>
          <a:bodyPr vert="eaVert"/>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el, Text und ClipArt">
    <p:spTree>
      <p:nvGrpSpPr>
        <p:cNvPr id="1" name=""/>
        <p:cNvGrpSpPr/>
        <p:nvPr/>
      </p:nvGrpSpPr>
      <p:grpSpPr>
        <a:xfrm>
          <a:off x="0" y="0"/>
          <a:ext cx="0" cy="0"/>
          <a:chOff x="0" y="0"/>
          <a:chExt cx="0" cy="0"/>
        </a:xfrm>
      </p:grpSpPr>
      <p:sp>
        <p:nvSpPr>
          <p:cNvPr id="2" name="Titel 1"/>
          <p:cNvSpPr>
            <a:spLocks noGrp="1"/>
          </p:cNvSpPr>
          <p:nvPr>
            <p:ph type="title"/>
          </p:nvPr>
        </p:nvSpPr>
        <p:spPr>
          <a:xfrm>
            <a:off x="419100" y="222250"/>
            <a:ext cx="8153400" cy="863600"/>
          </a:xfrm>
        </p:spPr>
        <p:txBody>
          <a:bodyPr/>
          <a:lstStyle/>
          <a:p>
            <a:r>
              <a:rPr lang="en-US"/>
              <a:t>Mastertitelformat bearbeiten</a:t>
            </a:r>
          </a:p>
        </p:txBody>
      </p:sp>
      <p:sp>
        <p:nvSpPr>
          <p:cNvPr id="3" name="Textplatzhalter 2"/>
          <p:cNvSpPr>
            <a:spLocks noGrp="1"/>
          </p:cNvSpPr>
          <p:nvPr>
            <p:ph type="body" sz="half" idx="1"/>
          </p:nvPr>
        </p:nvSpPr>
        <p:spPr>
          <a:xfrm>
            <a:off x="533400" y="1295400"/>
            <a:ext cx="3924300" cy="4800600"/>
          </a:xfrm>
        </p:spPr>
        <p:txBody>
          <a:body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
        <p:nvSpPr>
          <p:cNvPr id="4" name="ClipArt-Platzhalter 3"/>
          <p:cNvSpPr>
            <a:spLocks noGrp="1"/>
          </p:cNvSpPr>
          <p:nvPr>
            <p:ph type="clipArt" sz="half" idx="2"/>
          </p:nvPr>
        </p:nvSpPr>
        <p:spPr>
          <a:xfrm>
            <a:off x="4610100" y="1295400"/>
            <a:ext cx="3924300" cy="4800600"/>
          </a:xfrm>
        </p:spPr>
        <p:txBody>
          <a:bodyPr/>
          <a:lstStyle/>
          <a:p>
            <a:pPr lvl="0"/>
            <a:endParaRPr 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1_Titelfolie">
    <p:spTree>
      <p:nvGrpSpPr>
        <p:cNvPr id="1" name=""/>
        <p:cNvGrpSpPr/>
        <p:nvPr/>
      </p:nvGrpSpPr>
      <p:grpSpPr>
        <a:xfrm>
          <a:off x="0" y="0"/>
          <a:ext cx="0" cy="0"/>
          <a:chOff x="0" y="0"/>
          <a:chExt cx="0" cy="0"/>
        </a:xfrm>
      </p:grpSpPr>
      <p:sp>
        <p:nvSpPr>
          <p:cNvPr id="3" name="Rectangle 2"/>
          <p:cNvSpPr>
            <a:spLocks noChangeArrowheads="1"/>
          </p:cNvSpPr>
          <p:nvPr/>
        </p:nvSpPr>
        <p:spPr bwMode="auto">
          <a:xfrm rot="16200000">
            <a:off x="-2289969" y="2955132"/>
            <a:ext cx="6416675" cy="474662"/>
          </a:xfrm>
          <a:prstGeom prst="rect">
            <a:avLst/>
          </a:prstGeom>
          <a:noFill/>
          <a:ln w="12700">
            <a:noFill/>
            <a:miter lim="800000"/>
            <a:headEnd/>
            <a:tailEnd/>
          </a:ln>
          <a:effectLst/>
        </p:spPr>
        <p:txBody>
          <a:bodyPr lIns="0" tIns="0" rIns="0" bIns="0" anchor="ctr"/>
          <a:lstStyle/>
          <a:p>
            <a:r>
              <a:rPr lang="en-US" sz="2400" b="0"/>
              <a:t>Using UML, Patterns, and Java</a:t>
            </a:r>
          </a:p>
        </p:txBody>
      </p:sp>
      <p:sp>
        <p:nvSpPr>
          <p:cNvPr id="4" name="Text Box 5"/>
          <p:cNvSpPr txBox="1">
            <a:spLocks noChangeArrowheads="1"/>
          </p:cNvSpPr>
          <p:nvPr/>
        </p:nvSpPr>
        <p:spPr bwMode="auto">
          <a:xfrm rot="16200000">
            <a:off x="-2644774" y="3160712"/>
            <a:ext cx="6405562" cy="519113"/>
          </a:xfrm>
          <a:prstGeom prst="rect">
            <a:avLst/>
          </a:prstGeom>
          <a:noFill/>
          <a:ln w="12700">
            <a:noFill/>
            <a:miter lim="800000"/>
            <a:headEnd/>
            <a:tailEnd/>
          </a:ln>
          <a:effectLst/>
        </p:spPr>
        <p:txBody>
          <a:bodyPr>
            <a:spAutoFit/>
          </a:bodyPr>
          <a:lstStyle/>
          <a:p>
            <a:pPr algn="ctr">
              <a:spcBef>
                <a:spcPct val="50000"/>
              </a:spcBef>
            </a:pPr>
            <a:r>
              <a:rPr lang="en-US" sz="2800"/>
              <a:t>Object-Oriented Software Engineering</a:t>
            </a:r>
            <a:endParaRPr lang="en-US" sz="2400" b="0"/>
          </a:p>
        </p:txBody>
      </p:sp>
      <p:sp>
        <p:nvSpPr>
          <p:cNvPr id="163843" name="Rectangle 3"/>
          <p:cNvSpPr>
            <a:spLocks noGrp="1" noChangeArrowheads="1"/>
          </p:cNvSpPr>
          <p:nvPr>
            <p:ph type="ctrTitle"/>
          </p:nvPr>
        </p:nvSpPr>
        <p:spPr>
          <a:xfrm>
            <a:off x="1485900" y="320675"/>
            <a:ext cx="5638800" cy="2143125"/>
          </a:xfrm>
        </p:spPr>
        <p:txBody>
          <a:bodyPr/>
          <a:lstStyle>
            <a:lvl1pPr algn="ctr">
              <a:defRPr sz="2400" i="0"/>
            </a:lvl1pPr>
          </a:lstStyle>
          <a:p>
            <a:r>
              <a:rPr lang="de-DE"/>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Mastertitelformat bearbeiten</a:t>
            </a:r>
          </a:p>
        </p:txBody>
      </p:sp>
      <p:sp>
        <p:nvSpPr>
          <p:cNvPr id="3" name="Inhaltsplatzhalter 2"/>
          <p:cNvSpPr>
            <a:spLocks noGrp="1"/>
          </p:cNvSpPr>
          <p:nvPr>
            <p:ph idx="1"/>
          </p:nvPr>
        </p:nvSpPr>
        <p:spPr/>
        <p:txBody>
          <a:body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en-US"/>
              <a:t>Mastertitelformat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Mastertextformat bearbeiten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Mastertitelformat bearbeiten</a:t>
            </a:r>
          </a:p>
        </p:txBody>
      </p:sp>
      <p:sp>
        <p:nvSpPr>
          <p:cNvPr id="3" name="Inhaltsplatzhalter 2"/>
          <p:cNvSpPr>
            <a:spLocks noGrp="1"/>
          </p:cNvSpPr>
          <p:nvPr>
            <p:ph sz="half" idx="1"/>
          </p:nvPr>
        </p:nvSpPr>
        <p:spPr>
          <a:xfrm>
            <a:off x="533400" y="1295400"/>
            <a:ext cx="39243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
        <p:nvSpPr>
          <p:cNvPr id="4" name="Inhaltsplatzhalter 3"/>
          <p:cNvSpPr>
            <a:spLocks noGrp="1"/>
          </p:cNvSpPr>
          <p:nvPr>
            <p:ph sz="half" idx="2"/>
          </p:nvPr>
        </p:nvSpPr>
        <p:spPr>
          <a:xfrm>
            <a:off x="4610100" y="1295400"/>
            <a:ext cx="39243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en-US"/>
              <a:t>Mastertitelformat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Mastertextformat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Mastertextformat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Mastertitelformat bearbeiten</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en-US"/>
              <a:t>Mastertitelformat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Mastertextformat bearbeiten</a:t>
            </a:r>
          </a:p>
          <a:p>
            <a:pPr lvl="1"/>
            <a:r>
              <a:rPr lang="en-US"/>
              <a:t>Zweite Ebene</a:t>
            </a:r>
          </a:p>
          <a:p>
            <a:pPr lvl="2"/>
            <a:r>
              <a:rPr lang="en-US"/>
              <a:t>Dritte Ebene</a:t>
            </a:r>
          </a:p>
          <a:p>
            <a:pPr lvl="3"/>
            <a:r>
              <a:rPr lang="en-US"/>
              <a:t>Vierte Ebene</a:t>
            </a:r>
          </a:p>
          <a:p>
            <a:pPr lvl="4"/>
            <a:r>
              <a:rPr lang="en-US"/>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Mastertextformat bearbeiten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en-US"/>
              <a:t>Mastertitelformat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Mastertextformat bearbeiten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533400" y="1295400"/>
            <a:ext cx="8001000" cy="4800600"/>
          </a:xfrm>
          <a:prstGeom prst="rect">
            <a:avLst/>
          </a:prstGeom>
          <a:noFill/>
          <a:ln w="12700">
            <a:noFill/>
            <a:miter lim="800000"/>
            <a:headEnd/>
            <a:tailEnd/>
          </a:ln>
        </p:spPr>
        <p:txBody>
          <a:bodyPr vert="horz" wrap="square" lIns="90487" tIns="44450" rIns="90487"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7" name="Rectangle 3"/>
          <p:cNvSpPr>
            <a:spLocks noGrp="1" noChangeArrowheads="1"/>
          </p:cNvSpPr>
          <p:nvPr>
            <p:ph type="title"/>
          </p:nvPr>
        </p:nvSpPr>
        <p:spPr bwMode="auto">
          <a:xfrm>
            <a:off x="419100" y="222250"/>
            <a:ext cx="8153400" cy="863600"/>
          </a:xfrm>
          <a:prstGeom prst="rect">
            <a:avLst/>
          </a:prstGeom>
          <a:noFill/>
          <a:ln w="12700">
            <a:noFill/>
            <a:miter lim="800000"/>
            <a:headEnd/>
            <a:tailEnd/>
          </a:ln>
        </p:spPr>
        <p:txBody>
          <a:bodyPr vert="horz" wrap="square" lIns="90487" tIns="44450" rIns="90487" bIns="44450" numCol="1" anchor="ctr" anchorCtr="0" compatLnSpc="1">
            <a:prstTxWarp prst="textNoShape">
              <a:avLst/>
            </a:prstTxWarp>
          </a:bodyPr>
          <a:lstStyle/>
          <a:p>
            <a:pPr lvl="0"/>
            <a:r>
              <a:rPr lang="en-US"/>
              <a:t>Click to edit Master title style</a:t>
            </a:r>
          </a:p>
        </p:txBody>
      </p:sp>
      <p:sp>
        <p:nvSpPr>
          <p:cNvPr id="6" name="Rectangle 3"/>
          <p:cNvSpPr>
            <a:spLocks noChangeArrowheads="1"/>
          </p:cNvSpPr>
          <p:nvPr userDrawn="1"/>
        </p:nvSpPr>
        <p:spPr bwMode="auto">
          <a:xfrm>
            <a:off x="709613" y="6534150"/>
            <a:ext cx="7559675" cy="192088"/>
          </a:xfrm>
          <a:prstGeom prst="rect">
            <a:avLst/>
          </a:prstGeom>
          <a:noFill/>
          <a:ln w="12700">
            <a:noFill/>
            <a:miter lim="800000"/>
            <a:headEnd/>
            <a:tailEnd/>
          </a:ln>
          <a:effectLst/>
        </p:spPr>
        <p:txBody>
          <a:bodyPr wrap="none" lIns="69850" tIns="34925" rIns="69850" bIns="34925">
            <a:spAutoFit/>
          </a:bodyPr>
          <a:lstStyle/>
          <a:p>
            <a:pPr algn="ctr" defTabSz="514350"/>
            <a:r>
              <a:rPr lang="en-US" sz="800"/>
              <a:t>Bernd Bruegge &amp; Allen H. Dutoit 	       		Object-Oriented Software Engineering: Using UML, Patterns, and Java  			    </a:t>
            </a:r>
            <a:fld id="{5221FA13-07CE-411E-BB39-DAD0D4D71316}" type="slidenum">
              <a:rPr lang="en-US" sz="800"/>
              <a:pPr algn="ctr" defTabSz="514350"/>
              <a:t>‹#›</a:t>
            </a:fld>
            <a:endParaRPr lang="en-US" sz="800"/>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Lst>
  <p:txStyles>
    <p:titleStyle>
      <a:lvl1pPr algn="l" rtl="0" eaLnBrk="0" fontAlgn="base" hangingPunct="0">
        <a:lnSpc>
          <a:spcPct val="90000"/>
        </a:lnSpc>
        <a:spcBef>
          <a:spcPct val="0"/>
        </a:spcBef>
        <a:spcAft>
          <a:spcPct val="0"/>
        </a:spcAft>
        <a:defRPr sz="3000" b="1">
          <a:solidFill>
            <a:schemeClr val="tx2"/>
          </a:solidFill>
          <a:latin typeface="+mj-lt"/>
          <a:ea typeface="ＭＳ Ｐゴシック" pitchFamily="-108" charset="-128"/>
          <a:cs typeface="ＭＳ Ｐゴシック" pitchFamily="-108" charset="-128"/>
        </a:defRPr>
      </a:lvl1pPr>
      <a:lvl2pPr algn="l" rtl="0" eaLnBrk="0" fontAlgn="base" hangingPunct="0">
        <a:lnSpc>
          <a:spcPct val="90000"/>
        </a:lnSpc>
        <a:spcBef>
          <a:spcPct val="0"/>
        </a:spcBef>
        <a:spcAft>
          <a:spcPct val="0"/>
        </a:spcAft>
        <a:defRPr sz="3000" b="1">
          <a:solidFill>
            <a:schemeClr val="tx2"/>
          </a:solidFill>
          <a:latin typeface="Century Gothic" pitchFamily="-108" charset="0"/>
          <a:ea typeface="ＭＳ Ｐゴシック" pitchFamily="-108" charset="-128"/>
          <a:cs typeface="ＭＳ Ｐゴシック" pitchFamily="-108" charset="-128"/>
        </a:defRPr>
      </a:lvl2pPr>
      <a:lvl3pPr algn="l" rtl="0" eaLnBrk="0" fontAlgn="base" hangingPunct="0">
        <a:lnSpc>
          <a:spcPct val="90000"/>
        </a:lnSpc>
        <a:spcBef>
          <a:spcPct val="0"/>
        </a:spcBef>
        <a:spcAft>
          <a:spcPct val="0"/>
        </a:spcAft>
        <a:defRPr sz="3000" b="1">
          <a:solidFill>
            <a:schemeClr val="tx2"/>
          </a:solidFill>
          <a:latin typeface="Century Gothic" pitchFamily="-108" charset="0"/>
          <a:ea typeface="ＭＳ Ｐゴシック" pitchFamily="-108" charset="-128"/>
          <a:cs typeface="ＭＳ Ｐゴシック" pitchFamily="-108" charset="-128"/>
        </a:defRPr>
      </a:lvl3pPr>
      <a:lvl4pPr algn="l" rtl="0" eaLnBrk="0" fontAlgn="base" hangingPunct="0">
        <a:lnSpc>
          <a:spcPct val="90000"/>
        </a:lnSpc>
        <a:spcBef>
          <a:spcPct val="0"/>
        </a:spcBef>
        <a:spcAft>
          <a:spcPct val="0"/>
        </a:spcAft>
        <a:defRPr sz="3000" b="1">
          <a:solidFill>
            <a:schemeClr val="tx2"/>
          </a:solidFill>
          <a:latin typeface="Century Gothic" pitchFamily="-108" charset="0"/>
          <a:ea typeface="ＭＳ Ｐゴシック" pitchFamily="-108" charset="-128"/>
          <a:cs typeface="ＭＳ Ｐゴシック" pitchFamily="-108" charset="-128"/>
        </a:defRPr>
      </a:lvl4pPr>
      <a:lvl5pPr algn="l" rtl="0" eaLnBrk="0" fontAlgn="base" hangingPunct="0">
        <a:lnSpc>
          <a:spcPct val="90000"/>
        </a:lnSpc>
        <a:spcBef>
          <a:spcPct val="0"/>
        </a:spcBef>
        <a:spcAft>
          <a:spcPct val="0"/>
        </a:spcAft>
        <a:defRPr sz="3000" b="1">
          <a:solidFill>
            <a:schemeClr val="tx2"/>
          </a:solidFill>
          <a:latin typeface="Century Gothic" pitchFamily="-108" charset="0"/>
          <a:ea typeface="ＭＳ Ｐゴシック" pitchFamily="-108" charset="-128"/>
          <a:cs typeface="ＭＳ Ｐゴシック" pitchFamily="-108" charset="-128"/>
        </a:defRPr>
      </a:lvl5pPr>
      <a:lvl6pPr marL="457200" algn="l" rtl="0" eaLnBrk="0" fontAlgn="base" hangingPunct="0">
        <a:lnSpc>
          <a:spcPct val="90000"/>
        </a:lnSpc>
        <a:spcBef>
          <a:spcPct val="0"/>
        </a:spcBef>
        <a:spcAft>
          <a:spcPct val="0"/>
        </a:spcAft>
        <a:defRPr sz="3000" b="1">
          <a:solidFill>
            <a:schemeClr val="tx2"/>
          </a:solidFill>
          <a:latin typeface="Century Gothic" pitchFamily="-108" charset="0"/>
        </a:defRPr>
      </a:lvl6pPr>
      <a:lvl7pPr marL="914400" algn="l" rtl="0" eaLnBrk="0" fontAlgn="base" hangingPunct="0">
        <a:lnSpc>
          <a:spcPct val="90000"/>
        </a:lnSpc>
        <a:spcBef>
          <a:spcPct val="0"/>
        </a:spcBef>
        <a:spcAft>
          <a:spcPct val="0"/>
        </a:spcAft>
        <a:defRPr sz="3000" b="1">
          <a:solidFill>
            <a:schemeClr val="tx2"/>
          </a:solidFill>
          <a:latin typeface="Century Gothic" pitchFamily="-108" charset="0"/>
        </a:defRPr>
      </a:lvl7pPr>
      <a:lvl8pPr marL="1371600" algn="l" rtl="0" eaLnBrk="0" fontAlgn="base" hangingPunct="0">
        <a:lnSpc>
          <a:spcPct val="90000"/>
        </a:lnSpc>
        <a:spcBef>
          <a:spcPct val="0"/>
        </a:spcBef>
        <a:spcAft>
          <a:spcPct val="0"/>
        </a:spcAft>
        <a:defRPr sz="3000" b="1">
          <a:solidFill>
            <a:schemeClr val="tx2"/>
          </a:solidFill>
          <a:latin typeface="Century Gothic" pitchFamily="-108" charset="0"/>
        </a:defRPr>
      </a:lvl8pPr>
      <a:lvl9pPr marL="1828800" algn="l" rtl="0" eaLnBrk="0" fontAlgn="base" hangingPunct="0">
        <a:lnSpc>
          <a:spcPct val="90000"/>
        </a:lnSpc>
        <a:spcBef>
          <a:spcPct val="0"/>
        </a:spcBef>
        <a:spcAft>
          <a:spcPct val="0"/>
        </a:spcAft>
        <a:defRPr sz="3000" b="1">
          <a:solidFill>
            <a:schemeClr val="tx2"/>
          </a:solidFill>
          <a:latin typeface="Century Gothic" pitchFamily="-108" charset="0"/>
        </a:defRPr>
      </a:lvl9pPr>
    </p:titleStyle>
    <p:bodyStyle>
      <a:lvl1pPr marL="285750" indent="-285750" algn="l" rtl="0" eaLnBrk="0" fontAlgn="base" hangingPunct="0">
        <a:lnSpc>
          <a:spcPct val="90000"/>
        </a:lnSpc>
        <a:spcBef>
          <a:spcPct val="30000"/>
        </a:spcBef>
        <a:spcAft>
          <a:spcPct val="0"/>
        </a:spcAft>
        <a:buClr>
          <a:schemeClr val="tx2"/>
        </a:buClr>
        <a:buFont typeface="Times" pitchFamily="18" charset="0"/>
        <a:buChar char="•"/>
        <a:defRPr sz="2400">
          <a:solidFill>
            <a:schemeClr val="tx1"/>
          </a:solidFill>
          <a:latin typeface="+mn-lt"/>
          <a:ea typeface="ＭＳ Ｐゴシック" pitchFamily="-108" charset="-128"/>
          <a:cs typeface="ＭＳ Ｐゴシック" pitchFamily="-108" charset="-128"/>
        </a:defRPr>
      </a:lvl1pPr>
      <a:lvl2pPr marL="685800" indent="-228600" algn="l" rtl="0" eaLnBrk="0" fontAlgn="base" hangingPunct="0">
        <a:lnSpc>
          <a:spcPct val="90000"/>
        </a:lnSpc>
        <a:spcBef>
          <a:spcPct val="30000"/>
        </a:spcBef>
        <a:spcAft>
          <a:spcPct val="0"/>
        </a:spcAft>
        <a:buClr>
          <a:schemeClr val="hlink"/>
        </a:buClr>
        <a:buSzPct val="100000"/>
        <a:buFont typeface="Times" pitchFamily="18" charset="0"/>
        <a:buChar char="•"/>
        <a:defRPr sz="2000">
          <a:solidFill>
            <a:schemeClr val="tx1"/>
          </a:solidFill>
          <a:latin typeface="+mn-lt"/>
          <a:ea typeface="ＭＳ Ｐゴシック" pitchFamily="-108" charset="-128"/>
        </a:defRPr>
      </a:lvl2pPr>
      <a:lvl3pPr marL="1143000" indent="-228600" algn="l" rtl="0" eaLnBrk="0" fontAlgn="base" hangingPunct="0">
        <a:lnSpc>
          <a:spcPct val="90000"/>
        </a:lnSpc>
        <a:spcBef>
          <a:spcPct val="30000"/>
        </a:spcBef>
        <a:spcAft>
          <a:spcPct val="0"/>
        </a:spcAft>
        <a:buClr>
          <a:schemeClr val="tx2"/>
        </a:buClr>
        <a:buFont typeface="Times" pitchFamily="18" charset="0"/>
        <a:buChar char="•"/>
        <a:defRPr sz="2000">
          <a:solidFill>
            <a:schemeClr val="tx1"/>
          </a:solidFill>
          <a:latin typeface="+mn-lt"/>
          <a:ea typeface="ＭＳ Ｐゴシック" pitchFamily="-108" charset="-128"/>
        </a:defRPr>
      </a:lvl3pPr>
      <a:lvl4pPr marL="1543050" indent="-171450" algn="l" rtl="0" eaLnBrk="0" fontAlgn="base" hangingPunct="0">
        <a:lnSpc>
          <a:spcPct val="90000"/>
        </a:lnSpc>
        <a:spcBef>
          <a:spcPct val="30000"/>
        </a:spcBef>
        <a:spcAft>
          <a:spcPct val="0"/>
        </a:spcAft>
        <a:buSzPct val="100000"/>
        <a:buFont typeface="Times" pitchFamily="18" charset="0"/>
        <a:buChar char="•"/>
        <a:defRPr sz="2000">
          <a:solidFill>
            <a:schemeClr val="tx1"/>
          </a:solidFill>
          <a:latin typeface="+mn-lt"/>
          <a:ea typeface="ＭＳ Ｐゴシック" pitchFamily="-108" charset="-128"/>
        </a:defRPr>
      </a:lvl4pPr>
      <a:lvl5pPr marL="2000250" indent="-171450" algn="l" rtl="0" eaLnBrk="0" fontAlgn="base" hangingPunct="0">
        <a:lnSpc>
          <a:spcPct val="90000"/>
        </a:lnSpc>
        <a:spcBef>
          <a:spcPct val="30000"/>
        </a:spcBef>
        <a:spcAft>
          <a:spcPct val="0"/>
        </a:spcAft>
        <a:buSzPct val="100000"/>
        <a:buFont typeface="Times" pitchFamily="18" charset="0"/>
        <a:buChar char="•"/>
        <a:defRPr sz="2000">
          <a:solidFill>
            <a:schemeClr val="tx1"/>
          </a:solidFill>
          <a:latin typeface="+mn-lt"/>
          <a:ea typeface="ＭＳ Ｐゴシック" pitchFamily="-108" charset="-128"/>
        </a:defRPr>
      </a:lvl5pPr>
      <a:lvl6pPr marL="2457450" indent="-171450" algn="l" rtl="0" eaLnBrk="0" fontAlgn="base" hangingPunct="0">
        <a:lnSpc>
          <a:spcPct val="90000"/>
        </a:lnSpc>
        <a:spcBef>
          <a:spcPct val="30000"/>
        </a:spcBef>
        <a:spcAft>
          <a:spcPct val="0"/>
        </a:spcAft>
        <a:buSzPct val="100000"/>
        <a:buFont typeface="Times" pitchFamily="-108" charset="0"/>
        <a:buChar char="•"/>
        <a:defRPr sz="2000">
          <a:solidFill>
            <a:schemeClr val="tx1"/>
          </a:solidFill>
          <a:latin typeface="+mn-lt"/>
          <a:ea typeface="ＭＳ Ｐゴシック" pitchFamily="-108" charset="-128"/>
        </a:defRPr>
      </a:lvl6pPr>
      <a:lvl7pPr marL="2914650" indent="-171450" algn="l" rtl="0" eaLnBrk="0" fontAlgn="base" hangingPunct="0">
        <a:lnSpc>
          <a:spcPct val="90000"/>
        </a:lnSpc>
        <a:spcBef>
          <a:spcPct val="30000"/>
        </a:spcBef>
        <a:spcAft>
          <a:spcPct val="0"/>
        </a:spcAft>
        <a:buSzPct val="100000"/>
        <a:buFont typeface="Times" pitchFamily="-108" charset="0"/>
        <a:buChar char="•"/>
        <a:defRPr sz="2000">
          <a:solidFill>
            <a:schemeClr val="tx1"/>
          </a:solidFill>
          <a:latin typeface="+mn-lt"/>
          <a:ea typeface="ＭＳ Ｐゴシック" pitchFamily="-108" charset="-128"/>
        </a:defRPr>
      </a:lvl7pPr>
      <a:lvl8pPr marL="3371850" indent="-171450" algn="l" rtl="0" eaLnBrk="0" fontAlgn="base" hangingPunct="0">
        <a:lnSpc>
          <a:spcPct val="90000"/>
        </a:lnSpc>
        <a:spcBef>
          <a:spcPct val="30000"/>
        </a:spcBef>
        <a:spcAft>
          <a:spcPct val="0"/>
        </a:spcAft>
        <a:buSzPct val="100000"/>
        <a:buFont typeface="Times" pitchFamily="-108" charset="0"/>
        <a:buChar char="•"/>
        <a:defRPr sz="2000">
          <a:solidFill>
            <a:schemeClr val="tx1"/>
          </a:solidFill>
          <a:latin typeface="+mn-lt"/>
          <a:ea typeface="ＭＳ Ｐゴシック" pitchFamily="-108" charset="-128"/>
        </a:defRPr>
      </a:lvl8pPr>
      <a:lvl9pPr marL="3829050" indent="-171450" algn="l" rtl="0" eaLnBrk="0" fontAlgn="base" hangingPunct="0">
        <a:lnSpc>
          <a:spcPct val="90000"/>
        </a:lnSpc>
        <a:spcBef>
          <a:spcPct val="30000"/>
        </a:spcBef>
        <a:spcAft>
          <a:spcPct val="0"/>
        </a:spcAft>
        <a:buSzPct val="100000"/>
        <a:buFont typeface="Times" pitchFamily="-108" charset="0"/>
        <a:buChar char="•"/>
        <a:defRPr sz="2000">
          <a:solidFill>
            <a:schemeClr val="tx1"/>
          </a:solidFill>
          <a:latin typeface="+mn-lt"/>
          <a:ea typeface="ＭＳ Ｐゴシック" pitchFamily="-108" charset="-128"/>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Concurrency_(computer_scienc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en.wikipedia.org/wiki/Occam_programming_language"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9.w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5.xml"/><Relationship Id="rId1" Type="http://schemas.openxmlformats.org/officeDocument/2006/relationships/slideLayout" Target="../slideLayouts/slideLayout12.xml"/><Relationship Id="rId5" Type="http://schemas.openxmlformats.org/officeDocument/2006/relationships/image" Target="../media/image22.wmf"/><Relationship Id="rId4" Type="http://schemas.openxmlformats.org/officeDocument/2006/relationships/image" Target="../media/image21.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6.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104" descr="CO.6.LookingOutOfTent.tif                                      0012C2BCMacintosh HD                   B7C803F1:"/>
          <p:cNvPicPr>
            <a:picLocks noChangeAspect="1" noChangeArrowheads="1"/>
          </p:cNvPicPr>
          <p:nvPr/>
        </p:nvPicPr>
        <p:blipFill>
          <a:blip r:embed="rId2"/>
          <a:srcRect b="15819"/>
          <a:stretch>
            <a:fillRect/>
          </a:stretch>
        </p:blipFill>
        <p:spPr bwMode="auto">
          <a:xfrm>
            <a:off x="1485900" y="366713"/>
            <a:ext cx="7489825" cy="6303962"/>
          </a:xfrm>
          <a:prstGeom prst="rect">
            <a:avLst/>
          </a:prstGeom>
          <a:noFill/>
          <a:ln w="9525">
            <a:noFill/>
            <a:miter lim="800000"/>
            <a:headEnd/>
            <a:tailEnd/>
          </a:ln>
        </p:spPr>
      </p:pic>
      <p:sp>
        <p:nvSpPr>
          <p:cNvPr id="17411" name="Rectangle 102"/>
          <p:cNvSpPr>
            <a:spLocks noGrp="1" noChangeArrowheads="1"/>
          </p:cNvSpPr>
          <p:nvPr>
            <p:ph type="ctrTitle"/>
          </p:nvPr>
        </p:nvSpPr>
        <p:spPr>
          <a:xfrm>
            <a:off x="1485900" y="2674938"/>
            <a:ext cx="7308850" cy="1068387"/>
          </a:xfrm>
        </p:spPr>
        <p:txBody>
          <a:bodyPr/>
          <a:lstStyle/>
          <a:p>
            <a:r>
              <a:rPr lang="en-US" sz="4800">
                <a:solidFill>
                  <a:schemeClr val="tx1"/>
                </a:solidFill>
                <a:ea typeface="ＭＳ Ｐゴシック" pitchFamily="34" charset="-128"/>
              </a:rPr>
              <a:t>Chapter 6 </a:t>
            </a:r>
            <a:br>
              <a:rPr lang="en-US" sz="4800">
                <a:solidFill>
                  <a:schemeClr val="tx1"/>
                </a:solidFill>
                <a:ea typeface="ＭＳ Ｐゴシック" pitchFamily="34" charset="-128"/>
              </a:rPr>
            </a:br>
            <a:r>
              <a:rPr lang="en-US" sz="4800">
                <a:solidFill>
                  <a:schemeClr val="tx1"/>
                </a:solidFill>
                <a:ea typeface="ＭＳ Ｐゴシック" pitchFamily="34" charset="-128"/>
              </a:rPr>
              <a:t>System Design:</a:t>
            </a:r>
            <a:br>
              <a:rPr lang="en-US" sz="4800">
                <a:solidFill>
                  <a:schemeClr val="tx1"/>
                </a:solidFill>
                <a:ea typeface="ＭＳ Ｐゴシック" pitchFamily="34" charset="-128"/>
              </a:rPr>
            </a:br>
            <a:r>
              <a:rPr lang="en-US" sz="4800">
                <a:solidFill>
                  <a:schemeClr val="tx1"/>
                </a:solidFill>
                <a:ea typeface="ＭＳ Ｐゴシック" pitchFamily="34" charset="-128"/>
              </a:rPr>
              <a:t>Decomposing the System</a:t>
            </a:r>
            <a:endParaRPr lang="en-US">
              <a:solidFill>
                <a:schemeClr val="tx1"/>
              </a:solidFill>
              <a:ea typeface="ＭＳ Ｐゴシック" pitchFamily="34" charset="-128"/>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9"/>
          <p:cNvSpPr>
            <a:spLocks noGrp="1" noChangeArrowheads="1"/>
          </p:cNvSpPr>
          <p:nvPr>
            <p:ph type="title"/>
          </p:nvPr>
        </p:nvSpPr>
        <p:spPr/>
        <p:txBody>
          <a:bodyPr/>
          <a:lstStyle/>
          <a:p>
            <a:r>
              <a:rPr lang="en-US">
                <a:ea typeface="ＭＳ Ｐゴシック" pitchFamily="34" charset="-128"/>
              </a:rPr>
              <a:t>Overview</a:t>
            </a:r>
          </a:p>
        </p:txBody>
      </p:sp>
      <p:sp>
        <p:nvSpPr>
          <p:cNvPr id="29699" name="Rectangle 10"/>
          <p:cNvSpPr>
            <a:spLocks noGrp="1" noChangeArrowheads="1"/>
          </p:cNvSpPr>
          <p:nvPr>
            <p:ph type="body" idx="1"/>
          </p:nvPr>
        </p:nvSpPr>
        <p:spPr>
          <a:xfrm>
            <a:off x="228600" y="977900"/>
            <a:ext cx="8001000" cy="1871663"/>
          </a:xfrm>
        </p:spPr>
        <p:txBody>
          <a:bodyPr/>
          <a:lstStyle/>
          <a:p>
            <a:pPr marL="457200" indent="-457200">
              <a:buFont typeface="Times" pitchFamily="18" charset="0"/>
              <a:buNone/>
            </a:pPr>
            <a:r>
              <a:rPr lang="en-US">
                <a:solidFill>
                  <a:srgbClr val="2E10FF"/>
                </a:solidFill>
                <a:ea typeface="ＭＳ Ｐゴシック" pitchFamily="34" charset="-128"/>
              </a:rPr>
              <a:t>System Design I (This Lecture)</a:t>
            </a:r>
            <a:endParaRPr lang="en-US">
              <a:solidFill>
                <a:srgbClr val="FF0000"/>
              </a:solidFill>
              <a:ea typeface="ＭＳ Ｐゴシック" pitchFamily="34" charset="-128"/>
            </a:endParaRPr>
          </a:p>
          <a:p>
            <a:pPr marL="838200" lvl="1" indent="-381000">
              <a:buFont typeface="Times" pitchFamily="18" charset="0"/>
              <a:buNone/>
            </a:pPr>
            <a:r>
              <a:rPr lang="en-US">
                <a:ea typeface="ＭＳ Ｐゴシック" pitchFamily="34" charset="-128"/>
              </a:rPr>
              <a:t>0. Overview of System Design</a:t>
            </a:r>
          </a:p>
          <a:p>
            <a:pPr marL="838200" lvl="1" indent="-381000">
              <a:buFont typeface="Times" pitchFamily="18" charset="0"/>
              <a:buNone/>
            </a:pPr>
            <a:r>
              <a:rPr lang="en-US">
                <a:ea typeface="ＭＳ Ｐゴシック" pitchFamily="34" charset="-128"/>
              </a:rPr>
              <a:t>1. Design Goals</a:t>
            </a:r>
          </a:p>
          <a:p>
            <a:pPr marL="838200" lvl="1" indent="-381000">
              <a:buFont typeface="Times" pitchFamily="18" charset="0"/>
              <a:buNone/>
            </a:pPr>
            <a:r>
              <a:rPr lang="en-US">
                <a:ea typeface="ＭＳ Ｐゴシック" pitchFamily="34" charset="-128"/>
              </a:rPr>
              <a:t>2. Subsystem Decomposition, Software Architecture</a:t>
            </a:r>
          </a:p>
        </p:txBody>
      </p:sp>
      <p:sp>
        <p:nvSpPr>
          <p:cNvPr id="29700" name="Rectangle 11"/>
          <p:cNvSpPr>
            <a:spLocks noChangeArrowheads="1"/>
          </p:cNvSpPr>
          <p:nvPr/>
        </p:nvSpPr>
        <p:spPr bwMode="auto">
          <a:xfrm>
            <a:off x="260350" y="2559050"/>
            <a:ext cx="7969250" cy="3595688"/>
          </a:xfrm>
          <a:prstGeom prst="rect">
            <a:avLst/>
          </a:prstGeom>
          <a:noFill/>
          <a:ln w="12700">
            <a:noFill/>
            <a:miter lim="800000"/>
            <a:headEnd/>
            <a:tailEnd/>
          </a:ln>
        </p:spPr>
        <p:txBody>
          <a:bodyPr lIns="90487" tIns="44450" rIns="90487" bIns="44450"/>
          <a:lstStyle/>
          <a:p>
            <a:pPr>
              <a:lnSpc>
                <a:spcPct val="110000"/>
              </a:lnSpc>
            </a:pPr>
            <a:r>
              <a:rPr lang="en-US" sz="2400" b="0">
                <a:solidFill>
                  <a:srgbClr val="2E10FF"/>
                </a:solidFill>
                <a:latin typeface="Verdana" pitchFamily="34" charset="0"/>
              </a:rPr>
              <a:t>System Design II (Next Lecture)</a:t>
            </a:r>
            <a:endParaRPr lang="en-US" sz="2000" b="0">
              <a:solidFill>
                <a:srgbClr val="FF0000"/>
              </a:solidFill>
              <a:latin typeface="Verdana" pitchFamily="34" charset="0"/>
            </a:endParaRPr>
          </a:p>
          <a:p>
            <a:pPr lvl="1">
              <a:lnSpc>
                <a:spcPct val="110000"/>
              </a:lnSpc>
            </a:pPr>
            <a:r>
              <a:rPr lang="en-US" sz="2000" b="0">
                <a:latin typeface="Verdana" pitchFamily="34" charset="0"/>
              </a:rPr>
              <a:t>3. Concurrency: Identification of parallelism</a:t>
            </a:r>
          </a:p>
          <a:p>
            <a:pPr lvl="1">
              <a:lnSpc>
                <a:spcPct val="110000"/>
              </a:lnSpc>
            </a:pPr>
            <a:r>
              <a:rPr lang="en-US" sz="2000" b="0">
                <a:latin typeface="Verdana" pitchFamily="34" charset="0"/>
              </a:rPr>
              <a:t>4. Hardware/Software Mapping: </a:t>
            </a:r>
          </a:p>
          <a:p>
            <a:pPr lvl="1">
              <a:lnSpc>
                <a:spcPct val="110000"/>
              </a:lnSpc>
            </a:pPr>
            <a:r>
              <a:rPr lang="en-US" sz="2000" b="0">
                <a:latin typeface="Verdana" pitchFamily="34" charset="0"/>
              </a:rPr>
              <a:t>	Mapping subsystems to processors</a:t>
            </a:r>
          </a:p>
          <a:p>
            <a:pPr lvl="1">
              <a:lnSpc>
                <a:spcPct val="110000"/>
              </a:lnSpc>
            </a:pPr>
            <a:r>
              <a:rPr lang="en-US" sz="2000" b="0">
                <a:latin typeface="Verdana" pitchFamily="34" charset="0"/>
              </a:rPr>
              <a:t>5. Persistent Data Management: Storage for entity objects</a:t>
            </a:r>
          </a:p>
          <a:p>
            <a:pPr lvl="1">
              <a:lnSpc>
                <a:spcPct val="110000"/>
              </a:lnSpc>
            </a:pPr>
            <a:r>
              <a:rPr lang="en-US" sz="2000" b="0">
                <a:latin typeface="Verdana" pitchFamily="34" charset="0"/>
              </a:rPr>
              <a:t>6. Global Resource Handling &amp; Access Control:</a:t>
            </a:r>
          </a:p>
          <a:p>
            <a:pPr lvl="1">
              <a:lnSpc>
                <a:spcPct val="110000"/>
              </a:lnSpc>
            </a:pPr>
            <a:r>
              <a:rPr lang="en-US" sz="2000" b="0">
                <a:latin typeface="Verdana" pitchFamily="34" charset="0"/>
              </a:rPr>
              <a:t>	Who can access what?)</a:t>
            </a:r>
          </a:p>
          <a:p>
            <a:pPr lvl="1">
              <a:lnSpc>
                <a:spcPct val="110000"/>
              </a:lnSpc>
            </a:pPr>
            <a:r>
              <a:rPr lang="en-US" sz="2000" b="0">
                <a:latin typeface="Verdana" pitchFamily="34" charset="0"/>
              </a:rPr>
              <a:t>7. Software Control: Who is in control?</a:t>
            </a:r>
          </a:p>
          <a:p>
            <a:pPr lvl="1">
              <a:lnSpc>
                <a:spcPct val="110000"/>
              </a:lnSpc>
            </a:pPr>
            <a:r>
              <a:rPr lang="en-US" sz="2000" b="0">
                <a:latin typeface="Verdana" pitchFamily="34" charset="0"/>
              </a:rPr>
              <a:t>8. Boundary Conditions: Administrative use cases.</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4"/>
          <p:cNvSpPr>
            <a:spLocks noChangeArrowheads="1"/>
          </p:cNvSpPr>
          <p:nvPr/>
        </p:nvSpPr>
        <p:spPr bwMode="auto">
          <a:xfrm>
            <a:off x="7331075" y="3633788"/>
            <a:ext cx="1843088" cy="912812"/>
          </a:xfrm>
          <a:prstGeom prst="rect">
            <a:avLst/>
          </a:prstGeom>
          <a:noFill/>
          <a:ln w="12700">
            <a:noFill/>
            <a:miter lim="800000"/>
            <a:headEnd/>
            <a:tailEnd/>
          </a:ln>
        </p:spPr>
        <p:txBody>
          <a:bodyPr lIns="90487" tIns="44450" rIns="90487" bIns="44450">
            <a:spAutoFit/>
          </a:bodyPr>
          <a:lstStyle/>
          <a:p>
            <a:r>
              <a:rPr lang="en-US">
                <a:solidFill>
                  <a:srgbClr val="000000"/>
                </a:solidFill>
              </a:rPr>
              <a:t>Monolithic</a:t>
            </a:r>
          </a:p>
          <a:p>
            <a:r>
              <a:rPr lang="en-US">
                <a:solidFill>
                  <a:srgbClr val="000000"/>
                </a:solidFill>
              </a:rPr>
              <a:t>Event-Driven</a:t>
            </a:r>
          </a:p>
          <a:p>
            <a:r>
              <a:rPr lang="en-US">
                <a:solidFill>
                  <a:srgbClr val="000000"/>
                </a:solidFill>
              </a:rPr>
              <a:t>Conc. Processes</a:t>
            </a:r>
          </a:p>
        </p:txBody>
      </p:sp>
      <p:sp>
        <p:nvSpPr>
          <p:cNvPr id="31747" name="Rectangle 33"/>
          <p:cNvSpPr>
            <a:spLocks noChangeArrowheads="1"/>
          </p:cNvSpPr>
          <p:nvPr/>
        </p:nvSpPr>
        <p:spPr bwMode="auto">
          <a:xfrm>
            <a:off x="7153275" y="2987675"/>
            <a:ext cx="1343025" cy="638175"/>
          </a:xfrm>
          <a:prstGeom prst="rect">
            <a:avLst/>
          </a:prstGeom>
          <a:noFill/>
          <a:ln w="12700">
            <a:noFill/>
            <a:miter lim="800000"/>
            <a:headEnd/>
            <a:tailEnd/>
          </a:ln>
        </p:spPr>
        <p:txBody>
          <a:bodyPr wrap="none" lIns="90487" tIns="44450" rIns="90487" bIns="44450">
            <a:spAutoFit/>
          </a:bodyPr>
          <a:lstStyle/>
          <a:p>
            <a:r>
              <a:rPr lang="en-US">
                <a:solidFill>
                  <a:srgbClr val="0000CC"/>
                </a:solidFill>
              </a:rPr>
              <a:t>7. Software </a:t>
            </a:r>
          </a:p>
          <a:p>
            <a:r>
              <a:rPr lang="en-US">
                <a:solidFill>
                  <a:srgbClr val="0000CC"/>
                </a:solidFill>
              </a:rPr>
              <a:t>Control</a:t>
            </a:r>
          </a:p>
        </p:txBody>
      </p:sp>
      <p:grpSp>
        <p:nvGrpSpPr>
          <p:cNvPr id="31748" name="Group 4"/>
          <p:cNvGrpSpPr>
            <a:grpSpLocks/>
          </p:cNvGrpSpPr>
          <p:nvPr/>
        </p:nvGrpSpPr>
        <p:grpSpPr bwMode="auto">
          <a:xfrm>
            <a:off x="241300" y="1219200"/>
            <a:ext cx="3898900" cy="2646363"/>
            <a:chOff x="138" y="783"/>
            <a:chExt cx="2456" cy="1667"/>
          </a:xfrm>
        </p:grpSpPr>
        <p:sp>
          <p:nvSpPr>
            <p:cNvPr id="31791" name="Rectangle 5"/>
            <p:cNvSpPr>
              <a:spLocks noChangeArrowheads="1"/>
            </p:cNvSpPr>
            <p:nvPr/>
          </p:nvSpPr>
          <p:spPr bwMode="auto">
            <a:xfrm>
              <a:off x="138" y="1854"/>
              <a:ext cx="1646" cy="229"/>
            </a:xfrm>
            <a:prstGeom prst="rect">
              <a:avLst/>
            </a:prstGeom>
            <a:noFill/>
            <a:ln w="12700">
              <a:noFill/>
              <a:miter lim="800000"/>
              <a:headEnd/>
              <a:tailEnd/>
            </a:ln>
          </p:spPr>
          <p:txBody>
            <a:bodyPr wrap="none" lIns="90487" tIns="44450" rIns="90487" bIns="44450">
              <a:spAutoFit/>
            </a:bodyPr>
            <a:lstStyle/>
            <a:p>
              <a:r>
                <a:rPr lang="en-US">
                  <a:solidFill>
                    <a:srgbClr val="0000CC"/>
                  </a:solidFill>
                </a:rPr>
                <a:t>2. System Decomposition</a:t>
              </a:r>
              <a:endParaRPr lang="en-US"/>
            </a:p>
          </p:txBody>
        </p:sp>
        <p:sp>
          <p:nvSpPr>
            <p:cNvPr id="31792" name="Rectangle 6"/>
            <p:cNvSpPr>
              <a:spLocks noChangeArrowheads="1"/>
            </p:cNvSpPr>
            <p:nvPr/>
          </p:nvSpPr>
          <p:spPr bwMode="auto">
            <a:xfrm>
              <a:off x="272" y="2048"/>
              <a:ext cx="1378" cy="402"/>
            </a:xfrm>
            <a:prstGeom prst="rect">
              <a:avLst/>
            </a:prstGeom>
            <a:noFill/>
            <a:ln w="12700">
              <a:noFill/>
              <a:miter lim="800000"/>
              <a:headEnd/>
              <a:tailEnd/>
            </a:ln>
          </p:spPr>
          <p:txBody>
            <a:bodyPr wrap="none" lIns="90487" tIns="44450" rIns="90487" bIns="44450">
              <a:spAutoFit/>
            </a:bodyPr>
            <a:lstStyle/>
            <a:p>
              <a:r>
                <a:rPr lang="en-US"/>
                <a:t>Layers vs Partitions</a:t>
              </a:r>
            </a:p>
            <a:p>
              <a:r>
                <a:rPr lang="en-US"/>
                <a:t>Coherence/Coupling</a:t>
              </a:r>
            </a:p>
          </p:txBody>
        </p:sp>
        <p:sp>
          <p:nvSpPr>
            <p:cNvPr id="31793" name="Line 7"/>
            <p:cNvSpPr>
              <a:spLocks noChangeShapeType="1"/>
            </p:cNvSpPr>
            <p:nvPr/>
          </p:nvSpPr>
          <p:spPr bwMode="auto">
            <a:xfrm flipH="1">
              <a:off x="1118" y="783"/>
              <a:ext cx="1476" cy="1041"/>
            </a:xfrm>
            <a:prstGeom prst="line">
              <a:avLst/>
            </a:prstGeom>
            <a:noFill/>
            <a:ln w="12700">
              <a:solidFill>
                <a:srgbClr val="000000"/>
              </a:solidFill>
              <a:round/>
              <a:headEnd/>
              <a:tailEnd/>
            </a:ln>
          </p:spPr>
          <p:txBody>
            <a:bodyPr wrap="none" anchor="ctr"/>
            <a:lstStyle/>
            <a:p>
              <a:endParaRPr lang="en-US"/>
            </a:p>
          </p:txBody>
        </p:sp>
      </p:grpSp>
      <p:grpSp>
        <p:nvGrpSpPr>
          <p:cNvPr id="31749" name="Group 9"/>
          <p:cNvGrpSpPr>
            <a:grpSpLocks/>
          </p:cNvGrpSpPr>
          <p:nvPr/>
        </p:nvGrpSpPr>
        <p:grpSpPr bwMode="auto">
          <a:xfrm>
            <a:off x="2089150" y="1439863"/>
            <a:ext cx="2622550" cy="4845050"/>
            <a:chOff x="1394" y="916"/>
            <a:chExt cx="1652" cy="3052"/>
          </a:xfrm>
        </p:grpSpPr>
        <p:sp>
          <p:nvSpPr>
            <p:cNvPr id="31787" name="Rectangle 10"/>
            <p:cNvSpPr>
              <a:spLocks noChangeArrowheads="1"/>
            </p:cNvSpPr>
            <p:nvPr/>
          </p:nvSpPr>
          <p:spPr bwMode="auto">
            <a:xfrm>
              <a:off x="1394" y="2852"/>
              <a:ext cx="1262" cy="402"/>
            </a:xfrm>
            <a:prstGeom prst="rect">
              <a:avLst/>
            </a:prstGeom>
            <a:noFill/>
            <a:ln w="12700">
              <a:noFill/>
              <a:miter lim="800000"/>
              <a:headEnd/>
              <a:tailEnd/>
            </a:ln>
          </p:spPr>
          <p:txBody>
            <a:bodyPr wrap="none" lIns="90487" tIns="44450" rIns="90487" bIns="44450">
              <a:spAutoFit/>
            </a:bodyPr>
            <a:lstStyle/>
            <a:p>
              <a:r>
                <a:rPr lang="en-US">
                  <a:solidFill>
                    <a:srgbClr val="0000CC"/>
                  </a:solidFill>
                </a:rPr>
                <a:t>4. Hardware/</a:t>
              </a:r>
            </a:p>
            <a:p>
              <a:r>
                <a:rPr lang="en-US">
                  <a:solidFill>
                    <a:srgbClr val="0000CC"/>
                  </a:solidFill>
                </a:rPr>
                <a:t>Software Mapping</a:t>
              </a:r>
            </a:p>
          </p:txBody>
        </p:sp>
        <p:grpSp>
          <p:nvGrpSpPr>
            <p:cNvPr id="31788" name="Group 11"/>
            <p:cNvGrpSpPr>
              <a:grpSpLocks/>
            </p:cNvGrpSpPr>
            <p:nvPr/>
          </p:nvGrpSpPr>
          <p:grpSpPr bwMode="auto">
            <a:xfrm>
              <a:off x="1404" y="916"/>
              <a:ext cx="1642" cy="3052"/>
              <a:chOff x="1404" y="916"/>
              <a:chExt cx="1642" cy="3052"/>
            </a:xfrm>
          </p:grpSpPr>
          <p:sp>
            <p:nvSpPr>
              <p:cNvPr id="31789" name="Line 12"/>
              <p:cNvSpPr>
                <a:spLocks noChangeShapeType="1"/>
              </p:cNvSpPr>
              <p:nvPr/>
            </p:nvSpPr>
            <p:spPr bwMode="auto">
              <a:xfrm flipH="1">
                <a:off x="2194" y="916"/>
                <a:ext cx="707" cy="1931"/>
              </a:xfrm>
              <a:prstGeom prst="line">
                <a:avLst/>
              </a:prstGeom>
              <a:noFill/>
              <a:ln w="12700">
                <a:solidFill>
                  <a:srgbClr val="000000"/>
                </a:solidFill>
                <a:round/>
                <a:headEnd/>
                <a:tailEnd/>
              </a:ln>
            </p:spPr>
            <p:txBody>
              <a:bodyPr wrap="none" anchor="ctr"/>
              <a:lstStyle/>
              <a:p>
                <a:endParaRPr lang="en-US"/>
              </a:p>
            </p:txBody>
          </p:sp>
          <p:sp>
            <p:nvSpPr>
              <p:cNvPr id="31790" name="Rectangle 13"/>
              <p:cNvSpPr>
                <a:spLocks noChangeArrowheads="1"/>
              </p:cNvSpPr>
              <p:nvPr/>
            </p:nvSpPr>
            <p:spPr bwMode="auto">
              <a:xfrm>
                <a:off x="1404" y="3214"/>
                <a:ext cx="1642" cy="754"/>
              </a:xfrm>
              <a:prstGeom prst="rect">
                <a:avLst/>
              </a:prstGeom>
              <a:noFill/>
              <a:ln w="12700">
                <a:noFill/>
                <a:miter lim="800000"/>
                <a:headEnd/>
                <a:tailEnd/>
              </a:ln>
            </p:spPr>
            <p:txBody>
              <a:bodyPr wrap="none" lIns="90487" tIns="44450" rIns="90487" bIns="44450">
                <a:spAutoFit/>
              </a:bodyPr>
              <a:lstStyle/>
              <a:p>
                <a:r>
                  <a:rPr lang="en-US"/>
                  <a:t>Special Purpose Systems</a:t>
                </a:r>
              </a:p>
              <a:p>
                <a:r>
                  <a:rPr lang="en-US"/>
                  <a:t>Buy vs Build</a:t>
                </a:r>
              </a:p>
              <a:p>
                <a:r>
                  <a:rPr lang="en-US"/>
                  <a:t>Allocation of Resources</a:t>
                </a:r>
              </a:p>
              <a:p>
                <a:r>
                  <a:rPr lang="en-US"/>
                  <a:t>Connectivity</a:t>
                </a:r>
              </a:p>
            </p:txBody>
          </p:sp>
        </p:grpSp>
      </p:grpSp>
      <p:grpSp>
        <p:nvGrpSpPr>
          <p:cNvPr id="31750" name="Group 15"/>
          <p:cNvGrpSpPr>
            <a:grpSpLocks/>
          </p:cNvGrpSpPr>
          <p:nvPr/>
        </p:nvGrpSpPr>
        <p:grpSpPr bwMode="auto">
          <a:xfrm>
            <a:off x="4273550" y="1368425"/>
            <a:ext cx="2676525" cy="4686300"/>
            <a:chOff x="2770" y="871"/>
            <a:chExt cx="1686" cy="2952"/>
          </a:xfrm>
        </p:grpSpPr>
        <p:sp>
          <p:nvSpPr>
            <p:cNvPr id="31784" name="Line 16"/>
            <p:cNvSpPr>
              <a:spLocks noChangeShapeType="1"/>
            </p:cNvSpPr>
            <p:nvPr/>
          </p:nvSpPr>
          <p:spPr bwMode="auto">
            <a:xfrm>
              <a:off x="2972" y="871"/>
              <a:ext cx="192" cy="1888"/>
            </a:xfrm>
            <a:prstGeom prst="line">
              <a:avLst/>
            </a:prstGeom>
            <a:noFill/>
            <a:ln w="12700">
              <a:solidFill>
                <a:srgbClr val="000000"/>
              </a:solidFill>
              <a:round/>
              <a:headEnd/>
              <a:tailEnd/>
            </a:ln>
          </p:spPr>
          <p:txBody>
            <a:bodyPr wrap="none" anchor="ctr"/>
            <a:lstStyle/>
            <a:p>
              <a:endParaRPr lang="en-US"/>
            </a:p>
          </p:txBody>
        </p:sp>
        <p:sp>
          <p:nvSpPr>
            <p:cNvPr id="31785" name="Rectangle 17"/>
            <p:cNvSpPr>
              <a:spLocks noChangeArrowheads="1"/>
            </p:cNvSpPr>
            <p:nvPr/>
          </p:nvSpPr>
          <p:spPr bwMode="auto">
            <a:xfrm>
              <a:off x="2770" y="2852"/>
              <a:ext cx="958" cy="402"/>
            </a:xfrm>
            <a:prstGeom prst="rect">
              <a:avLst/>
            </a:prstGeom>
            <a:noFill/>
            <a:ln w="12700">
              <a:noFill/>
              <a:miter lim="800000"/>
              <a:headEnd/>
              <a:tailEnd/>
            </a:ln>
          </p:spPr>
          <p:txBody>
            <a:bodyPr wrap="none" lIns="90487" tIns="44450" rIns="90487" bIns="44450">
              <a:spAutoFit/>
            </a:bodyPr>
            <a:lstStyle/>
            <a:p>
              <a:r>
                <a:rPr lang="en-US">
                  <a:solidFill>
                    <a:srgbClr val="0000CC"/>
                  </a:solidFill>
                </a:rPr>
                <a:t>5. Data</a:t>
              </a:r>
            </a:p>
            <a:p>
              <a:r>
                <a:rPr lang="en-US">
                  <a:solidFill>
                    <a:srgbClr val="0000CC"/>
                  </a:solidFill>
                </a:rPr>
                <a:t>Management</a:t>
              </a:r>
              <a:r>
                <a:rPr lang="en-US"/>
                <a:t> </a:t>
              </a:r>
            </a:p>
          </p:txBody>
        </p:sp>
        <p:sp>
          <p:nvSpPr>
            <p:cNvPr id="31786" name="Rectangle 18"/>
            <p:cNvSpPr>
              <a:spLocks noChangeArrowheads="1"/>
            </p:cNvSpPr>
            <p:nvPr/>
          </p:nvSpPr>
          <p:spPr bwMode="auto">
            <a:xfrm>
              <a:off x="2960" y="3248"/>
              <a:ext cx="1496" cy="575"/>
            </a:xfrm>
            <a:prstGeom prst="rect">
              <a:avLst/>
            </a:prstGeom>
            <a:noFill/>
            <a:ln w="12700">
              <a:noFill/>
              <a:miter lim="800000"/>
              <a:headEnd/>
              <a:tailEnd/>
            </a:ln>
          </p:spPr>
          <p:txBody>
            <a:bodyPr lIns="90487" tIns="44450" rIns="90487" bIns="44450">
              <a:spAutoFit/>
            </a:bodyPr>
            <a:lstStyle/>
            <a:p>
              <a:r>
                <a:rPr lang="en-US"/>
                <a:t>Persistent Objects</a:t>
              </a:r>
            </a:p>
            <a:p>
              <a:r>
                <a:rPr lang="en-US"/>
                <a:t>Filesystem vs Database</a:t>
              </a:r>
            </a:p>
          </p:txBody>
        </p:sp>
      </p:grpSp>
      <p:grpSp>
        <p:nvGrpSpPr>
          <p:cNvPr id="31751" name="Group 19"/>
          <p:cNvGrpSpPr>
            <a:grpSpLocks/>
          </p:cNvGrpSpPr>
          <p:nvPr/>
        </p:nvGrpSpPr>
        <p:grpSpPr bwMode="auto">
          <a:xfrm>
            <a:off x="4676775" y="1228725"/>
            <a:ext cx="4351338" cy="4818063"/>
            <a:chOff x="3024" y="783"/>
            <a:chExt cx="2741" cy="3035"/>
          </a:xfrm>
        </p:grpSpPr>
        <p:sp>
          <p:nvSpPr>
            <p:cNvPr id="31781" name="Line 20"/>
            <p:cNvSpPr>
              <a:spLocks noChangeShapeType="1"/>
            </p:cNvSpPr>
            <p:nvPr/>
          </p:nvSpPr>
          <p:spPr bwMode="auto">
            <a:xfrm>
              <a:off x="3024" y="783"/>
              <a:ext cx="1152" cy="1904"/>
            </a:xfrm>
            <a:prstGeom prst="line">
              <a:avLst/>
            </a:prstGeom>
            <a:noFill/>
            <a:ln w="12700">
              <a:solidFill>
                <a:srgbClr val="000000"/>
              </a:solidFill>
              <a:round/>
              <a:headEnd/>
              <a:tailEnd/>
            </a:ln>
          </p:spPr>
          <p:txBody>
            <a:bodyPr wrap="none" anchor="ctr"/>
            <a:lstStyle/>
            <a:p>
              <a:endParaRPr lang="en-US"/>
            </a:p>
          </p:txBody>
        </p:sp>
        <p:sp>
          <p:nvSpPr>
            <p:cNvPr id="31782" name="Rectangle 21"/>
            <p:cNvSpPr>
              <a:spLocks noChangeArrowheads="1"/>
            </p:cNvSpPr>
            <p:nvPr/>
          </p:nvSpPr>
          <p:spPr bwMode="auto">
            <a:xfrm>
              <a:off x="4451" y="3243"/>
              <a:ext cx="1314" cy="575"/>
            </a:xfrm>
            <a:prstGeom prst="rect">
              <a:avLst/>
            </a:prstGeom>
            <a:noFill/>
            <a:ln w="12700">
              <a:noFill/>
              <a:miter lim="800000"/>
              <a:headEnd/>
              <a:tailEnd/>
            </a:ln>
          </p:spPr>
          <p:txBody>
            <a:bodyPr wrap="none" lIns="90487" tIns="44450" rIns="90487" bIns="44450">
              <a:spAutoFit/>
            </a:bodyPr>
            <a:lstStyle/>
            <a:p>
              <a:r>
                <a:rPr lang="en-US"/>
                <a:t>Access Control List</a:t>
              </a:r>
            </a:p>
            <a:p>
              <a:r>
                <a:rPr lang="en-US"/>
                <a:t>vs Capabilities</a:t>
              </a:r>
            </a:p>
            <a:p>
              <a:r>
                <a:rPr lang="en-US"/>
                <a:t>Security</a:t>
              </a:r>
            </a:p>
          </p:txBody>
        </p:sp>
        <p:sp>
          <p:nvSpPr>
            <p:cNvPr id="31783" name="Rectangle 22"/>
            <p:cNvSpPr>
              <a:spLocks noChangeArrowheads="1"/>
            </p:cNvSpPr>
            <p:nvPr/>
          </p:nvSpPr>
          <p:spPr bwMode="auto">
            <a:xfrm>
              <a:off x="4314" y="2852"/>
              <a:ext cx="1314" cy="402"/>
            </a:xfrm>
            <a:prstGeom prst="rect">
              <a:avLst/>
            </a:prstGeom>
            <a:noFill/>
            <a:ln w="12700">
              <a:noFill/>
              <a:miter lim="800000"/>
              <a:headEnd/>
              <a:tailEnd/>
            </a:ln>
          </p:spPr>
          <p:txBody>
            <a:bodyPr wrap="none" lIns="90487" tIns="44450" rIns="90487" bIns="44450">
              <a:spAutoFit/>
            </a:bodyPr>
            <a:lstStyle/>
            <a:p>
              <a:r>
                <a:rPr lang="en-US">
                  <a:solidFill>
                    <a:srgbClr val="0000CC"/>
                  </a:solidFill>
                </a:rPr>
                <a:t>6. Global Resource </a:t>
              </a:r>
            </a:p>
            <a:p>
              <a:r>
                <a:rPr lang="en-US">
                  <a:solidFill>
                    <a:srgbClr val="0000CC"/>
                  </a:solidFill>
                </a:rPr>
                <a:t>Handlung </a:t>
              </a:r>
            </a:p>
          </p:txBody>
        </p:sp>
      </p:grpSp>
      <p:grpSp>
        <p:nvGrpSpPr>
          <p:cNvPr id="31752" name="Group 23"/>
          <p:cNvGrpSpPr>
            <a:grpSpLocks/>
          </p:cNvGrpSpPr>
          <p:nvPr/>
        </p:nvGrpSpPr>
        <p:grpSpPr bwMode="auto">
          <a:xfrm>
            <a:off x="5051425" y="1120775"/>
            <a:ext cx="3811588" cy="1847850"/>
            <a:chOff x="3260" y="731"/>
            <a:chExt cx="2401" cy="1164"/>
          </a:xfrm>
        </p:grpSpPr>
        <p:sp>
          <p:nvSpPr>
            <p:cNvPr id="31778" name="Rectangle 24"/>
            <p:cNvSpPr>
              <a:spLocks noChangeArrowheads="1"/>
            </p:cNvSpPr>
            <p:nvPr/>
          </p:nvSpPr>
          <p:spPr bwMode="auto">
            <a:xfrm>
              <a:off x="4584" y="948"/>
              <a:ext cx="874" cy="402"/>
            </a:xfrm>
            <a:prstGeom prst="rect">
              <a:avLst/>
            </a:prstGeom>
            <a:noFill/>
            <a:ln w="12700">
              <a:noFill/>
              <a:miter lim="800000"/>
              <a:headEnd/>
              <a:tailEnd/>
            </a:ln>
          </p:spPr>
          <p:txBody>
            <a:bodyPr wrap="none" lIns="90487" tIns="44450" rIns="90487" bIns="44450">
              <a:spAutoFit/>
            </a:bodyPr>
            <a:lstStyle/>
            <a:p>
              <a:r>
                <a:rPr lang="en-US">
                  <a:solidFill>
                    <a:srgbClr val="0000CC"/>
                  </a:solidFill>
                </a:rPr>
                <a:t>8. Boundary</a:t>
              </a:r>
            </a:p>
            <a:p>
              <a:r>
                <a:rPr lang="en-US">
                  <a:solidFill>
                    <a:srgbClr val="0000CC"/>
                  </a:solidFill>
                </a:rPr>
                <a:t>Conditions</a:t>
              </a:r>
            </a:p>
          </p:txBody>
        </p:sp>
        <p:sp>
          <p:nvSpPr>
            <p:cNvPr id="31779" name="Rectangle 25"/>
            <p:cNvSpPr>
              <a:spLocks noChangeArrowheads="1"/>
            </p:cNvSpPr>
            <p:nvPr/>
          </p:nvSpPr>
          <p:spPr bwMode="auto">
            <a:xfrm>
              <a:off x="4755" y="1320"/>
              <a:ext cx="906" cy="575"/>
            </a:xfrm>
            <a:prstGeom prst="rect">
              <a:avLst/>
            </a:prstGeom>
            <a:noFill/>
            <a:ln w="12700">
              <a:noFill/>
              <a:miter lim="800000"/>
              <a:headEnd/>
              <a:tailEnd/>
            </a:ln>
          </p:spPr>
          <p:txBody>
            <a:bodyPr wrap="none" lIns="90487" tIns="44450" rIns="90487" bIns="44450">
              <a:spAutoFit/>
            </a:bodyPr>
            <a:lstStyle/>
            <a:p>
              <a:r>
                <a:rPr lang="en-US"/>
                <a:t>Initialization</a:t>
              </a:r>
            </a:p>
            <a:p>
              <a:r>
                <a:rPr lang="en-US"/>
                <a:t>Termination</a:t>
              </a:r>
            </a:p>
            <a:p>
              <a:r>
                <a:rPr lang="en-US"/>
                <a:t>Failure</a:t>
              </a:r>
            </a:p>
          </p:txBody>
        </p:sp>
        <p:sp>
          <p:nvSpPr>
            <p:cNvPr id="31780" name="Line 26"/>
            <p:cNvSpPr>
              <a:spLocks noChangeShapeType="1"/>
            </p:cNvSpPr>
            <p:nvPr/>
          </p:nvSpPr>
          <p:spPr bwMode="auto">
            <a:xfrm>
              <a:off x="3260" y="731"/>
              <a:ext cx="1324" cy="433"/>
            </a:xfrm>
            <a:prstGeom prst="line">
              <a:avLst/>
            </a:prstGeom>
            <a:noFill/>
            <a:ln w="12700">
              <a:solidFill>
                <a:srgbClr val="000000"/>
              </a:solidFill>
              <a:round/>
              <a:headEnd/>
              <a:tailEnd/>
            </a:ln>
          </p:spPr>
          <p:txBody>
            <a:bodyPr wrap="none" anchor="ctr"/>
            <a:lstStyle/>
            <a:p>
              <a:endParaRPr lang="en-US"/>
            </a:p>
          </p:txBody>
        </p:sp>
      </p:grpSp>
      <p:grpSp>
        <p:nvGrpSpPr>
          <p:cNvPr id="31753" name="Group 27"/>
          <p:cNvGrpSpPr>
            <a:grpSpLocks/>
          </p:cNvGrpSpPr>
          <p:nvPr/>
        </p:nvGrpSpPr>
        <p:grpSpPr bwMode="auto">
          <a:xfrm>
            <a:off x="158750" y="1228725"/>
            <a:ext cx="4114800" cy="3978275"/>
            <a:chOff x="178" y="783"/>
            <a:chExt cx="2592" cy="2506"/>
          </a:xfrm>
        </p:grpSpPr>
        <p:sp>
          <p:nvSpPr>
            <p:cNvPr id="31775" name="Line 28"/>
            <p:cNvSpPr>
              <a:spLocks noChangeShapeType="1"/>
            </p:cNvSpPr>
            <p:nvPr/>
          </p:nvSpPr>
          <p:spPr bwMode="auto">
            <a:xfrm flipH="1">
              <a:off x="1280" y="783"/>
              <a:ext cx="1490" cy="1885"/>
            </a:xfrm>
            <a:prstGeom prst="line">
              <a:avLst/>
            </a:prstGeom>
            <a:noFill/>
            <a:ln w="12700">
              <a:solidFill>
                <a:srgbClr val="000000"/>
              </a:solidFill>
              <a:round/>
              <a:headEnd/>
              <a:tailEnd/>
            </a:ln>
          </p:spPr>
          <p:txBody>
            <a:bodyPr wrap="none" anchor="ctr"/>
            <a:lstStyle/>
            <a:p>
              <a:endParaRPr lang="en-US"/>
            </a:p>
          </p:txBody>
        </p:sp>
        <p:sp>
          <p:nvSpPr>
            <p:cNvPr id="31776" name="Rectangle 29"/>
            <p:cNvSpPr>
              <a:spLocks noChangeArrowheads="1"/>
            </p:cNvSpPr>
            <p:nvPr/>
          </p:nvSpPr>
          <p:spPr bwMode="auto">
            <a:xfrm>
              <a:off x="178" y="2670"/>
              <a:ext cx="1066" cy="229"/>
            </a:xfrm>
            <a:prstGeom prst="rect">
              <a:avLst/>
            </a:prstGeom>
            <a:noFill/>
            <a:ln w="12700">
              <a:noFill/>
              <a:miter lim="800000"/>
              <a:headEnd/>
              <a:tailEnd/>
            </a:ln>
          </p:spPr>
          <p:txBody>
            <a:bodyPr wrap="none" lIns="90487" tIns="44450" rIns="90487" bIns="44450">
              <a:spAutoFit/>
            </a:bodyPr>
            <a:lstStyle/>
            <a:p>
              <a:r>
                <a:rPr lang="en-US">
                  <a:solidFill>
                    <a:srgbClr val="0000CC"/>
                  </a:solidFill>
                </a:rPr>
                <a:t>3. Concurrency</a:t>
              </a:r>
            </a:p>
          </p:txBody>
        </p:sp>
        <p:sp>
          <p:nvSpPr>
            <p:cNvPr id="31777" name="Rectangle 30"/>
            <p:cNvSpPr>
              <a:spLocks noChangeArrowheads="1"/>
            </p:cNvSpPr>
            <p:nvPr/>
          </p:nvSpPr>
          <p:spPr bwMode="auto">
            <a:xfrm>
              <a:off x="328" y="2887"/>
              <a:ext cx="1130" cy="402"/>
            </a:xfrm>
            <a:prstGeom prst="rect">
              <a:avLst/>
            </a:prstGeom>
            <a:noFill/>
            <a:ln w="12700">
              <a:noFill/>
              <a:miter lim="800000"/>
              <a:headEnd/>
              <a:tailEnd/>
            </a:ln>
          </p:spPr>
          <p:txBody>
            <a:bodyPr wrap="none" lIns="90487" tIns="44450" rIns="90487" bIns="44450">
              <a:spAutoFit/>
            </a:bodyPr>
            <a:lstStyle/>
            <a:p>
              <a:r>
                <a:rPr lang="en-US"/>
                <a:t>Identification of </a:t>
              </a:r>
            </a:p>
            <a:p>
              <a:r>
                <a:rPr lang="en-US"/>
                <a:t>Threads</a:t>
              </a:r>
            </a:p>
          </p:txBody>
        </p:sp>
      </p:grpSp>
      <p:grpSp>
        <p:nvGrpSpPr>
          <p:cNvPr id="31754" name="Group 35"/>
          <p:cNvGrpSpPr>
            <a:grpSpLocks/>
          </p:cNvGrpSpPr>
          <p:nvPr/>
        </p:nvGrpSpPr>
        <p:grpSpPr bwMode="auto">
          <a:xfrm>
            <a:off x="169863" y="995363"/>
            <a:ext cx="3582987" cy="1622425"/>
            <a:chOff x="185" y="700"/>
            <a:chExt cx="2257" cy="1022"/>
          </a:xfrm>
        </p:grpSpPr>
        <p:sp>
          <p:nvSpPr>
            <p:cNvPr id="31772" name="Line 36"/>
            <p:cNvSpPr>
              <a:spLocks noChangeShapeType="1"/>
            </p:cNvSpPr>
            <p:nvPr/>
          </p:nvSpPr>
          <p:spPr bwMode="auto">
            <a:xfrm flipH="1">
              <a:off x="897" y="700"/>
              <a:ext cx="1545" cy="433"/>
            </a:xfrm>
            <a:prstGeom prst="line">
              <a:avLst/>
            </a:prstGeom>
            <a:noFill/>
            <a:ln w="12700">
              <a:solidFill>
                <a:srgbClr val="000000"/>
              </a:solidFill>
              <a:round/>
              <a:headEnd/>
              <a:tailEnd/>
            </a:ln>
          </p:spPr>
          <p:txBody>
            <a:bodyPr wrap="none" anchor="ctr"/>
            <a:lstStyle/>
            <a:p>
              <a:endParaRPr lang="en-US"/>
            </a:p>
          </p:txBody>
        </p:sp>
        <p:sp>
          <p:nvSpPr>
            <p:cNvPr id="31773" name="Rectangle 37"/>
            <p:cNvSpPr>
              <a:spLocks noChangeArrowheads="1"/>
            </p:cNvSpPr>
            <p:nvPr/>
          </p:nvSpPr>
          <p:spPr bwMode="auto">
            <a:xfrm>
              <a:off x="185" y="1117"/>
              <a:ext cx="1062" cy="229"/>
            </a:xfrm>
            <a:prstGeom prst="rect">
              <a:avLst/>
            </a:prstGeom>
            <a:noFill/>
            <a:ln w="12700">
              <a:noFill/>
              <a:miter lim="800000"/>
              <a:headEnd/>
              <a:tailEnd/>
            </a:ln>
          </p:spPr>
          <p:txBody>
            <a:bodyPr wrap="none" lIns="90487" tIns="44450" rIns="90487" bIns="44450">
              <a:spAutoFit/>
            </a:bodyPr>
            <a:lstStyle/>
            <a:p>
              <a:r>
                <a:rPr lang="en-US">
                  <a:solidFill>
                    <a:srgbClr val="0000CC"/>
                  </a:solidFill>
                </a:rPr>
                <a:t>1. Design Goals</a:t>
              </a:r>
              <a:endParaRPr lang="en-US"/>
            </a:p>
          </p:txBody>
        </p:sp>
        <p:sp>
          <p:nvSpPr>
            <p:cNvPr id="31774" name="Rectangle 38"/>
            <p:cNvSpPr>
              <a:spLocks noChangeArrowheads="1"/>
            </p:cNvSpPr>
            <p:nvPr/>
          </p:nvSpPr>
          <p:spPr bwMode="auto">
            <a:xfrm>
              <a:off x="288" y="1320"/>
              <a:ext cx="762" cy="402"/>
            </a:xfrm>
            <a:prstGeom prst="rect">
              <a:avLst/>
            </a:prstGeom>
            <a:noFill/>
            <a:ln w="12700">
              <a:noFill/>
              <a:miter lim="800000"/>
              <a:headEnd/>
              <a:tailEnd/>
            </a:ln>
          </p:spPr>
          <p:txBody>
            <a:bodyPr wrap="none" lIns="90487" tIns="44450" rIns="90487" bIns="44450">
              <a:spAutoFit/>
            </a:bodyPr>
            <a:lstStyle/>
            <a:p>
              <a:r>
                <a:rPr lang="en-US"/>
                <a:t>Definition</a:t>
              </a:r>
            </a:p>
            <a:p>
              <a:r>
                <a:rPr lang="en-US"/>
                <a:t>Trade-offs</a:t>
              </a:r>
            </a:p>
          </p:txBody>
        </p:sp>
      </p:grpSp>
      <p:sp>
        <p:nvSpPr>
          <p:cNvPr id="31755" name="Rectangle 42"/>
          <p:cNvSpPr>
            <a:spLocks noGrp="1" noChangeArrowheads="1"/>
          </p:cNvSpPr>
          <p:nvPr>
            <p:ph type="title"/>
          </p:nvPr>
        </p:nvSpPr>
        <p:spPr>
          <a:xfrm>
            <a:off x="252413" y="157163"/>
            <a:ext cx="8558212" cy="863600"/>
          </a:xfrm>
        </p:spPr>
        <p:txBody>
          <a:bodyPr/>
          <a:lstStyle/>
          <a:p>
            <a:r>
              <a:rPr lang="en-US" i="1">
                <a:solidFill>
                  <a:schemeClr val="folHlink"/>
                </a:solidFill>
                <a:latin typeface="Times" pitchFamily="18" charset="0"/>
                <a:ea typeface="ＭＳ Ｐゴシック" pitchFamily="34" charset="-128"/>
              </a:rPr>
              <a:t>Analysis Sources: Requirements and System Model</a:t>
            </a:r>
            <a:endParaRPr lang="en-US">
              <a:solidFill>
                <a:schemeClr val="folHlink"/>
              </a:solidFill>
              <a:ea typeface="ＭＳ Ｐゴシック" pitchFamily="34" charset="-128"/>
            </a:endParaRPr>
          </a:p>
        </p:txBody>
      </p:sp>
      <p:sp>
        <p:nvSpPr>
          <p:cNvPr id="31756" name="AutoShape 40"/>
          <p:cNvSpPr>
            <a:spLocks noChangeArrowheads="1"/>
          </p:cNvSpPr>
          <p:nvPr/>
        </p:nvSpPr>
        <p:spPr bwMode="auto">
          <a:xfrm>
            <a:off x="182563" y="1692275"/>
            <a:ext cx="1946275" cy="1038225"/>
          </a:xfrm>
          <a:prstGeom prst="roundRect">
            <a:avLst>
              <a:gd name="adj" fmla="val 16667"/>
            </a:avLst>
          </a:prstGeom>
          <a:noFill/>
          <a:ln w="12700">
            <a:solidFill>
              <a:schemeClr val="tx1"/>
            </a:solidFill>
            <a:round/>
            <a:headEnd/>
            <a:tailEnd/>
          </a:ln>
        </p:spPr>
        <p:txBody>
          <a:bodyPr wrap="none" anchor="ctr"/>
          <a:lstStyle/>
          <a:p>
            <a:pPr algn="ctr"/>
            <a:endParaRPr lang="de-DE" sz="2400">
              <a:solidFill>
                <a:schemeClr val="folHlink"/>
              </a:solidFill>
            </a:endParaRPr>
          </a:p>
        </p:txBody>
      </p:sp>
      <p:sp>
        <p:nvSpPr>
          <p:cNvPr id="170027" name="AutoShape 43"/>
          <p:cNvSpPr>
            <a:spLocks noChangeArrowheads="1"/>
          </p:cNvSpPr>
          <p:nvPr/>
        </p:nvSpPr>
        <p:spPr bwMode="auto">
          <a:xfrm>
            <a:off x="2159000" y="4398963"/>
            <a:ext cx="4573588" cy="1846262"/>
          </a:xfrm>
          <a:prstGeom prst="roundRect">
            <a:avLst>
              <a:gd name="adj" fmla="val 16667"/>
            </a:avLst>
          </a:prstGeom>
          <a:solidFill>
            <a:schemeClr val="bg1"/>
          </a:solidFill>
          <a:ln w="12700">
            <a:solidFill>
              <a:schemeClr val="tx1"/>
            </a:solidFill>
            <a:round/>
            <a:headEnd/>
            <a:tailEnd/>
          </a:ln>
        </p:spPr>
        <p:txBody>
          <a:bodyPr wrap="none" anchor="ctr"/>
          <a:lstStyle/>
          <a:p>
            <a:pPr algn="ctr"/>
            <a:r>
              <a:rPr lang="en-US" sz="2400">
                <a:solidFill>
                  <a:srgbClr val="FF0000"/>
                </a:solidFill>
              </a:rPr>
              <a:t>Object Model</a:t>
            </a:r>
          </a:p>
        </p:txBody>
      </p:sp>
      <p:grpSp>
        <p:nvGrpSpPr>
          <p:cNvPr id="10" name="Group 59"/>
          <p:cNvGrpSpPr>
            <a:grpSpLocks/>
          </p:cNvGrpSpPr>
          <p:nvPr/>
        </p:nvGrpSpPr>
        <p:grpSpPr bwMode="auto">
          <a:xfrm>
            <a:off x="107950" y="1304925"/>
            <a:ext cx="8877300" cy="2609850"/>
            <a:chOff x="68" y="822"/>
            <a:chExt cx="5592" cy="1644"/>
          </a:xfrm>
        </p:grpSpPr>
        <p:sp>
          <p:nvSpPr>
            <p:cNvPr id="31770" name="AutoShape 41"/>
            <p:cNvSpPr>
              <a:spLocks noChangeArrowheads="1"/>
            </p:cNvSpPr>
            <p:nvPr/>
          </p:nvSpPr>
          <p:spPr bwMode="auto">
            <a:xfrm>
              <a:off x="68" y="1812"/>
              <a:ext cx="1776" cy="654"/>
            </a:xfrm>
            <a:prstGeom prst="roundRect">
              <a:avLst>
                <a:gd name="adj" fmla="val 16667"/>
              </a:avLst>
            </a:prstGeom>
            <a:solidFill>
              <a:schemeClr val="bg1"/>
            </a:solidFill>
            <a:ln w="12700">
              <a:solidFill>
                <a:schemeClr val="tx1"/>
              </a:solidFill>
              <a:round/>
              <a:headEnd/>
              <a:tailEnd/>
            </a:ln>
          </p:spPr>
          <p:txBody>
            <a:bodyPr wrap="none" anchor="ctr"/>
            <a:lstStyle/>
            <a:p>
              <a:pPr algn="ctr"/>
              <a:r>
                <a:rPr lang="en-US" sz="2400">
                  <a:solidFill>
                    <a:srgbClr val="FF0000"/>
                  </a:solidFill>
                </a:rPr>
                <a:t>Functional Model</a:t>
              </a:r>
            </a:p>
          </p:txBody>
        </p:sp>
        <p:sp>
          <p:nvSpPr>
            <p:cNvPr id="31771" name="AutoShape 45"/>
            <p:cNvSpPr>
              <a:spLocks noChangeArrowheads="1"/>
            </p:cNvSpPr>
            <p:nvPr/>
          </p:nvSpPr>
          <p:spPr bwMode="auto">
            <a:xfrm>
              <a:off x="4098" y="822"/>
              <a:ext cx="1562" cy="1018"/>
            </a:xfrm>
            <a:prstGeom prst="roundRect">
              <a:avLst>
                <a:gd name="adj" fmla="val 16667"/>
              </a:avLst>
            </a:prstGeom>
            <a:solidFill>
              <a:schemeClr val="bg1"/>
            </a:solidFill>
            <a:ln w="12700">
              <a:solidFill>
                <a:schemeClr val="tx1"/>
              </a:solidFill>
              <a:round/>
              <a:headEnd/>
              <a:tailEnd/>
            </a:ln>
          </p:spPr>
          <p:txBody>
            <a:bodyPr wrap="none" anchor="ctr"/>
            <a:lstStyle/>
            <a:p>
              <a:pPr algn="ctr"/>
              <a:r>
                <a:rPr lang="en-US" sz="2400">
                  <a:solidFill>
                    <a:srgbClr val="FF0000"/>
                  </a:solidFill>
                </a:rPr>
                <a:t>  Functional Model</a:t>
              </a:r>
            </a:p>
          </p:txBody>
        </p:sp>
      </p:grpSp>
      <p:grpSp>
        <p:nvGrpSpPr>
          <p:cNvPr id="11" name="Group 49"/>
          <p:cNvGrpSpPr>
            <a:grpSpLocks/>
          </p:cNvGrpSpPr>
          <p:nvPr/>
        </p:nvGrpSpPr>
        <p:grpSpPr bwMode="auto">
          <a:xfrm>
            <a:off x="182563" y="2978150"/>
            <a:ext cx="8802687" cy="3187700"/>
            <a:chOff x="115" y="1876"/>
            <a:chExt cx="5545" cy="2008"/>
          </a:xfrm>
        </p:grpSpPr>
        <p:sp>
          <p:nvSpPr>
            <p:cNvPr id="31768" name="AutoShape 44"/>
            <p:cNvSpPr>
              <a:spLocks noChangeArrowheads="1"/>
            </p:cNvSpPr>
            <p:nvPr/>
          </p:nvSpPr>
          <p:spPr bwMode="auto">
            <a:xfrm>
              <a:off x="4265" y="1876"/>
              <a:ext cx="1395" cy="2008"/>
            </a:xfrm>
            <a:prstGeom prst="roundRect">
              <a:avLst>
                <a:gd name="adj" fmla="val 16667"/>
              </a:avLst>
            </a:prstGeom>
            <a:solidFill>
              <a:schemeClr val="bg1"/>
            </a:solidFill>
            <a:ln w="12700">
              <a:solidFill>
                <a:schemeClr val="tx1"/>
              </a:solidFill>
              <a:round/>
              <a:headEnd/>
              <a:tailEnd/>
            </a:ln>
          </p:spPr>
          <p:txBody>
            <a:bodyPr wrap="none" anchor="ctr"/>
            <a:lstStyle/>
            <a:p>
              <a:pPr algn="ctr"/>
              <a:r>
                <a:rPr lang="en-US" sz="2400">
                  <a:solidFill>
                    <a:srgbClr val="FF0000"/>
                  </a:solidFill>
                </a:rPr>
                <a:t>Dynamic</a:t>
              </a:r>
            </a:p>
            <a:p>
              <a:pPr algn="ctr"/>
              <a:r>
                <a:rPr lang="en-US" sz="2400">
                  <a:solidFill>
                    <a:srgbClr val="FF0000"/>
                  </a:solidFill>
                </a:rPr>
                <a:t> Model</a:t>
              </a:r>
              <a:endParaRPr lang="en-US">
                <a:solidFill>
                  <a:srgbClr val="FF0000"/>
                </a:solidFill>
              </a:endParaRPr>
            </a:p>
          </p:txBody>
        </p:sp>
        <p:sp>
          <p:nvSpPr>
            <p:cNvPr id="31769" name="AutoShape 46"/>
            <p:cNvSpPr>
              <a:spLocks noChangeArrowheads="1"/>
            </p:cNvSpPr>
            <p:nvPr/>
          </p:nvSpPr>
          <p:spPr bwMode="auto">
            <a:xfrm>
              <a:off x="115" y="2636"/>
              <a:ext cx="1176" cy="1018"/>
            </a:xfrm>
            <a:prstGeom prst="roundRect">
              <a:avLst>
                <a:gd name="adj" fmla="val 16667"/>
              </a:avLst>
            </a:prstGeom>
            <a:solidFill>
              <a:schemeClr val="bg1"/>
            </a:solidFill>
            <a:ln w="12700">
              <a:solidFill>
                <a:schemeClr val="tx1"/>
              </a:solidFill>
              <a:round/>
              <a:headEnd/>
              <a:tailEnd/>
            </a:ln>
          </p:spPr>
          <p:txBody>
            <a:bodyPr wrap="none" anchor="ctr"/>
            <a:lstStyle/>
            <a:p>
              <a:pPr algn="ctr"/>
              <a:r>
                <a:rPr lang="en-US" sz="2400">
                  <a:solidFill>
                    <a:srgbClr val="FF0000"/>
                  </a:solidFill>
                </a:rPr>
                <a:t> </a:t>
              </a:r>
            </a:p>
            <a:p>
              <a:pPr algn="ctr"/>
              <a:r>
                <a:rPr lang="en-US" sz="2400">
                  <a:solidFill>
                    <a:srgbClr val="FF0000"/>
                  </a:solidFill>
                </a:rPr>
                <a:t>Dynamic </a:t>
              </a:r>
            </a:p>
            <a:p>
              <a:pPr algn="ctr"/>
              <a:r>
                <a:rPr lang="en-US" sz="2400">
                  <a:solidFill>
                    <a:srgbClr val="FF0000"/>
                  </a:solidFill>
                </a:rPr>
                <a:t>Model</a:t>
              </a:r>
            </a:p>
          </p:txBody>
        </p:sp>
      </p:grpSp>
      <p:sp>
        <p:nvSpPr>
          <p:cNvPr id="31760" name="AutoShape 51"/>
          <p:cNvSpPr>
            <a:spLocks noChangeArrowheads="1"/>
          </p:cNvSpPr>
          <p:nvPr/>
        </p:nvSpPr>
        <p:spPr bwMode="auto">
          <a:xfrm>
            <a:off x="6770688" y="2978150"/>
            <a:ext cx="2214562" cy="3187700"/>
          </a:xfrm>
          <a:prstGeom prst="roundRect">
            <a:avLst>
              <a:gd name="adj" fmla="val 16667"/>
            </a:avLst>
          </a:prstGeom>
          <a:noFill/>
          <a:ln w="12700">
            <a:solidFill>
              <a:schemeClr val="tx1"/>
            </a:solidFill>
            <a:round/>
            <a:headEnd/>
            <a:tailEnd/>
          </a:ln>
        </p:spPr>
        <p:txBody>
          <a:bodyPr wrap="none" anchor="ctr"/>
          <a:lstStyle/>
          <a:p>
            <a:pPr algn="ctr"/>
            <a:endParaRPr lang="de-DE">
              <a:solidFill>
                <a:schemeClr val="folHlink"/>
              </a:solidFill>
            </a:endParaRPr>
          </a:p>
        </p:txBody>
      </p:sp>
      <p:sp>
        <p:nvSpPr>
          <p:cNvPr id="31761" name="AutoShape 52"/>
          <p:cNvSpPr>
            <a:spLocks noChangeArrowheads="1"/>
          </p:cNvSpPr>
          <p:nvPr/>
        </p:nvSpPr>
        <p:spPr bwMode="auto">
          <a:xfrm>
            <a:off x="182563" y="4184650"/>
            <a:ext cx="1866900" cy="1616075"/>
          </a:xfrm>
          <a:prstGeom prst="roundRect">
            <a:avLst>
              <a:gd name="adj" fmla="val 16667"/>
            </a:avLst>
          </a:prstGeom>
          <a:noFill/>
          <a:ln w="12700">
            <a:solidFill>
              <a:schemeClr val="tx1"/>
            </a:solidFill>
            <a:round/>
            <a:headEnd/>
            <a:tailEnd/>
          </a:ln>
        </p:spPr>
        <p:txBody>
          <a:bodyPr wrap="none" anchor="ctr"/>
          <a:lstStyle/>
          <a:p>
            <a:pPr algn="ctr"/>
            <a:r>
              <a:rPr lang="en-US" sz="2400">
                <a:solidFill>
                  <a:schemeClr val="folHlink"/>
                </a:solidFill>
              </a:rPr>
              <a:t> </a:t>
            </a:r>
          </a:p>
        </p:txBody>
      </p:sp>
      <p:grpSp>
        <p:nvGrpSpPr>
          <p:cNvPr id="31762" name="Group 58"/>
          <p:cNvGrpSpPr>
            <a:grpSpLocks/>
          </p:cNvGrpSpPr>
          <p:nvPr/>
        </p:nvGrpSpPr>
        <p:grpSpPr bwMode="auto">
          <a:xfrm>
            <a:off x="107950" y="1304925"/>
            <a:ext cx="8877300" cy="2609850"/>
            <a:chOff x="68" y="822"/>
            <a:chExt cx="5592" cy="1644"/>
          </a:xfrm>
        </p:grpSpPr>
        <p:sp>
          <p:nvSpPr>
            <p:cNvPr id="31766" name="AutoShape 54"/>
            <p:cNvSpPr>
              <a:spLocks noChangeArrowheads="1"/>
            </p:cNvSpPr>
            <p:nvPr/>
          </p:nvSpPr>
          <p:spPr bwMode="auto">
            <a:xfrm>
              <a:off x="68" y="1812"/>
              <a:ext cx="1776" cy="654"/>
            </a:xfrm>
            <a:prstGeom prst="roundRect">
              <a:avLst>
                <a:gd name="adj" fmla="val 16667"/>
              </a:avLst>
            </a:prstGeom>
            <a:noFill/>
            <a:ln w="12700">
              <a:solidFill>
                <a:schemeClr val="tx1"/>
              </a:solidFill>
              <a:round/>
              <a:headEnd/>
              <a:tailEnd/>
            </a:ln>
          </p:spPr>
          <p:txBody>
            <a:bodyPr wrap="none" anchor="ctr"/>
            <a:lstStyle/>
            <a:p>
              <a:pPr algn="ctr"/>
              <a:endParaRPr lang="de-DE" sz="2400">
                <a:solidFill>
                  <a:schemeClr val="folHlink"/>
                </a:solidFill>
              </a:endParaRPr>
            </a:p>
          </p:txBody>
        </p:sp>
        <p:sp>
          <p:nvSpPr>
            <p:cNvPr id="31767" name="AutoShape 55"/>
            <p:cNvSpPr>
              <a:spLocks noChangeArrowheads="1"/>
            </p:cNvSpPr>
            <p:nvPr/>
          </p:nvSpPr>
          <p:spPr bwMode="auto">
            <a:xfrm>
              <a:off x="4098" y="822"/>
              <a:ext cx="1562" cy="1018"/>
            </a:xfrm>
            <a:prstGeom prst="roundRect">
              <a:avLst>
                <a:gd name="adj" fmla="val 16667"/>
              </a:avLst>
            </a:prstGeom>
            <a:noFill/>
            <a:ln w="12700">
              <a:solidFill>
                <a:schemeClr val="tx1"/>
              </a:solidFill>
              <a:round/>
              <a:headEnd/>
              <a:tailEnd/>
            </a:ln>
          </p:spPr>
          <p:txBody>
            <a:bodyPr wrap="none" anchor="ctr"/>
            <a:lstStyle/>
            <a:p>
              <a:pPr algn="ctr"/>
              <a:endParaRPr lang="de-DE" sz="2400">
                <a:solidFill>
                  <a:schemeClr val="folHlink"/>
                </a:solidFill>
              </a:endParaRPr>
            </a:p>
          </p:txBody>
        </p:sp>
      </p:grpSp>
      <p:sp>
        <p:nvSpPr>
          <p:cNvPr id="31763" name="AutoShape 56"/>
          <p:cNvSpPr>
            <a:spLocks noChangeArrowheads="1"/>
          </p:cNvSpPr>
          <p:nvPr/>
        </p:nvSpPr>
        <p:spPr bwMode="auto">
          <a:xfrm>
            <a:off x="2151063" y="4430713"/>
            <a:ext cx="4573587" cy="1846262"/>
          </a:xfrm>
          <a:prstGeom prst="roundRect">
            <a:avLst>
              <a:gd name="adj" fmla="val 16667"/>
            </a:avLst>
          </a:prstGeom>
          <a:noFill/>
          <a:ln w="12700">
            <a:solidFill>
              <a:schemeClr val="tx1"/>
            </a:solidFill>
            <a:round/>
            <a:headEnd/>
            <a:tailEnd/>
          </a:ln>
        </p:spPr>
        <p:txBody>
          <a:bodyPr wrap="none" anchor="ctr"/>
          <a:lstStyle/>
          <a:p>
            <a:pPr algn="ctr"/>
            <a:endParaRPr lang="de-DE" sz="2400">
              <a:solidFill>
                <a:schemeClr val="folHlink"/>
              </a:solidFill>
            </a:endParaRPr>
          </a:p>
        </p:txBody>
      </p:sp>
      <p:sp>
        <p:nvSpPr>
          <p:cNvPr id="170041" name="AutoShape 57"/>
          <p:cNvSpPr>
            <a:spLocks noChangeArrowheads="1"/>
          </p:cNvSpPr>
          <p:nvPr/>
        </p:nvSpPr>
        <p:spPr bwMode="auto">
          <a:xfrm>
            <a:off x="179388" y="1698625"/>
            <a:ext cx="1946275" cy="1038225"/>
          </a:xfrm>
          <a:prstGeom prst="roundRect">
            <a:avLst>
              <a:gd name="adj" fmla="val 16667"/>
            </a:avLst>
          </a:prstGeom>
          <a:solidFill>
            <a:schemeClr val="bg1"/>
          </a:solidFill>
          <a:ln w="12700">
            <a:solidFill>
              <a:schemeClr val="tx1"/>
            </a:solidFill>
            <a:round/>
            <a:headEnd/>
            <a:tailEnd/>
          </a:ln>
        </p:spPr>
        <p:txBody>
          <a:bodyPr wrap="none" anchor="ctr"/>
          <a:lstStyle/>
          <a:p>
            <a:pPr algn="ctr"/>
            <a:r>
              <a:rPr lang="en-US" sz="2400">
                <a:solidFill>
                  <a:srgbClr val="FF0000"/>
                </a:solidFill>
              </a:rPr>
              <a:t>Nonfunctional</a:t>
            </a:r>
          </a:p>
          <a:p>
            <a:pPr algn="ctr"/>
            <a:r>
              <a:rPr lang="en-US" sz="2400">
                <a:solidFill>
                  <a:srgbClr val="FF0000"/>
                </a:solidFill>
              </a:rPr>
              <a:t>Requirements</a:t>
            </a:r>
          </a:p>
        </p:txBody>
      </p:sp>
      <p:sp>
        <p:nvSpPr>
          <p:cNvPr id="31765" name="Line 32"/>
          <p:cNvSpPr>
            <a:spLocks noChangeShapeType="1"/>
          </p:cNvSpPr>
          <p:nvPr/>
        </p:nvSpPr>
        <p:spPr bwMode="auto">
          <a:xfrm>
            <a:off x="4848225" y="1198563"/>
            <a:ext cx="1922463" cy="2011362"/>
          </a:xfrm>
          <a:prstGeom prst="line">
            <a:avLst/>
          </a:prstGeom>
          <a:noFill/>
          <a:ln w="12700">
            <a:solidFill>
              <a:srgbClr val="000000"/>
            </a:solidFill>
            <a:round/>
            <a:headEnd/>
            <a:tailEnd/>
          </a:ln>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70041"/>
                                        </p:tgtEl>
                                        <p:attrNameLst>
                                          <p:attrName>style.visibility</p:attrName>
                                        </p:attrNameLst>
                                      </p:cBhvr>
                                      <p:to>
                                        <p:strVal val="visible"/>
                                      </p:to>
                                    </p:set>
                                    <p:animEffect transition="in" filter="slide(fromBottom)">
                                      <p:cBhvr>
                                        <p:cTn id="7" dur="500"/>
                                        <p:tgtEl>
                                          <p:spTgt spid="17004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accel="50000" decel="50000" fill="hold" grpId="0" nodeType="clickEffect">
                                  <p:stCondLst>
                                    <p:cond delay="0"/>
                                  </p:stCondLst>
                                  <p:childTnLst>
                                    <p:set>
                                      <p:cBhvr>
                                        <p:cTn id="11" dur="1" fill="hold">
                                          <p:stCondLst>
                                            <p:cond delay="0"/>
                                          </p:stCondLst>
                                        </p:cTn>
                                        <p:tgtEl>
                                          <p:spTgt spid="170027"/>
                                        </p:tgtEl>
                                        <p:attrNameLst>
                                          <p:attrName>style.visibility</p:attrName>
                                        </p:attrNameLst>
                                      </p:cBhvr>
                                      <p:to>
                                        <p:strVal val="visible"/>
                                      </p:to>
                                    </p:set>
                                    <p:anim calcmode="lin" valueType="num">
                                      <p:cBhvr additive="base">
                                        <p:cTn id="12" dur="500" fill="hold"/>
                                        <p:tgtEl>
                                          <p:spTgt spid="170027"/>
                                        </p:tgtEl>
                                        <p:attrNameLst>
                                          <p:attrName>ppt_x</p:attrName>
                                        </p:attrNameLst>
                                      </p:cBhvr>
                                      <p:tavLst>
                                        <p:tav tm="0">
                                          <p:val>
                                            <p:strVal val="#ppt_x"/>
                                          </p:val>
                                        </p:tav>
                                        <p:tav tm="100000">
                                          <p:val>
                                            <p:strVal val="#ppt_x"/>
                                          </p:val>
                                        </p:tav>
                                      </p:tavLst>
                                    </p:anim>
                                    <p:anim calcmode="lin" valueType="num">
                                      <p:cBhvr additive="base">
                                        <p:cTn id="13" dur="500" fill="hold"/>
                                        <p:tgtEl>
                                          <p:spTgt spid="17002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accel="50000" decel="5000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accel="50000" decel="5000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027" grpId="0" animBg="1"/>
      <p:bldP spid="170041"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4"/>
          <p:cNvSpPr>
            <a:spLocks noGrp="1" noChangeArrowheads="1"/>
          </p:cNvSpPr>
          <p:nvPr>
            <p:ph type="title"/>
          </p:nvPr>
        </p:nvSpPr>
        <p:spPr/>
        <p:txBody>
          <a:bodyPr/>
          <a:lstStyle/>
          <a:p>
            <a:r>
              <a:rPr lang="en-US">
                <a:ea typeface="ＭＳ Ｐゴシック" pitchFamily="34" charset="-128"/>
              </a:rPr>
              <a:t>How the Analysis Models influence System Design</a:t>
            </a:r>
          </a:p>
        </p:txBody>
      </p:sp>
      <p:sp>
        <p:nvSpPr>
          <p:cNvPr id="24581" name="Rectangle 5"/>
          <p:cNvSpPr>
            <a:spLocks noGrp="1" noChangeArrowheads="1"/>
          </p:cNvSpPr>
          <p:nvPr>
            <p:ph type="body" idx="1"/>
          </p:nvPr>
        </p:nvSpPr>
        <p:spPr/>
        <p:txBody>
          <a:bodyPr/>
          <a:lstStyle/>
          <a:p>
            <a:r>
              <a:rPr lang="en-US">
                <a:ea typeface="ＭＳ Ｐゴシック" pitchFamily="34" charset="-128"/>
              </a:rPr>
              <a:t>Nonfunctional Requirements </a:t>
            </a:r>
          </a:p>
          <a:p>
            <a:pPr lvl="1">
              <a:buFont typeface="Times" pitchFamily="18" charset="0"/>
              <a:buNone/>
            </a:pPr>
            <a:r>
              <a:rPr lang="en-US">
                <a:ea typeface="ＭＳ Ｐゴシック" pitchFamily="34" charset="-128"/>
              </a:rPr>
              <a:t>=&gt; Definition of Design Goals </a:t>
            </a:r>
          </a:p>
          <a:p>
            <a:r>
              <a:rPr lang="en-US">
                <a:ea typeface="ＭＳ Ｐゴシック" pitchFamily="34" charset="-128"/>
              </a:rPr>
              <a:t>Functional model </a:t>
            </a:r>
          </a:p>
          <a:p>
            <a:pPr lvl="1">
              <a:buFont typeface="Times" pitchFamily="18" charset="0"/>
              <a:buNone/>
            </a:pPr>
            <a:r>
              <a:rPr lang="en-US">
                <a:ea typeface="ＭＳ Ｐゴシック" pitchFamily="34" charset="-128"/>
              </a:rPr>
              <a:t>=&gt; Subsystem Decomposition</a:t>
            </a:r>
          </a:p>
          <a:p>
            <a:r>
              <a:rPr lang="en-US">
                <a:ea typeface="ＭＳ Ｐゴシック" pitchFamily="34" charset="-128"/>
              </a:rPr>
              <a:t>Object model </a:t>
            </a:r>
          </a:p>
          <a:p>
            <a:pPr lvl="1">
              <a:buFont typeface="Times" pitchFamily="18" charset="0"/>
              <a:buNone/>
            </a:pPr>
            <a:r>
              <a:rPr lang="en-US">
                <a:ea typeface="ＭＳ Ｐゴシック" pitchFamily="34" charset="-128"/>
              </a:rPr>
              <a:t>=&gt; Hardware/Software Mapping, Persistent Data Management</a:t>
            </a:r>
          </a:p>
          <a:p>
            <a:r>
              <a:rPr lang="en-US">
                <a:ea typeface="ＭＳ Ｐゴシック" pitchFamily="34" charset="-128"/>
              </a:rPr>
              <a:t>Dynamic model </a:t>
            </a:r>
          </a:p>
          <a:p>
            <a:pPr lvl="1">
              <a:buFont typeface="Times" pitchFamily="18" charset="0"/>
              <a:buNone/>
            </a:pPr>
            <a:r>
              <a:rPr lang="en-US">
                <a:ea typeface="ＭＳ Ｐゴシック" pitchFamily="34" charset="-128"/>
              </a:rPr>
              <a:t>=&gt; Identification of Concurrency, Global Resource Handling, Software Control</a:t>
            </a:r>
          </a:p>
          <a:p>
            <a:r>
              <a:rPr lang="en-US">
                <a:ea typeface="ＭＳ Ｐゴシック" pitchFamily="34" charset="-128"/>
              </a:rPr>
              <a:t>Finally: Hardware/Software Mapping</a:t>
            </a:r>
          </a:p>
          <a:p>
            <a:pPr lvl="1">
              <a:buFont typeface="Times" pitchFamily="18" charset="0"/>
              <a:buNone/>
            </a:pPr>
            <a:r>
              <a:rPr lang="en-US">
                <a:ea typeface="ＭＳ Ｐゴシック" pitchFamily="34" charset="-128"/>
              </a:rPr>
              <a:t>=&gt; Boundary conditions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8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458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458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458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58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458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458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2458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581">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2458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4"/>
          <p:cNvSpPr>
            <a:spLocks noChangeArrowheads="1"/>
          </p:cNvSpPr>
          <p:nvPr/>
        </p:nvSpPr>
        <p:spPr bwMode="auto">
          <a:xfrm>
            <a:off x="7331075" y="4192588"/>
            <a:ext cx="1843088" cy="912812"/>
          </a:xfrm>
          <a:prstGeom prst="rect">
            <a:avLst/>
          </a:prstGeom>
          <a:noFill/>
          <a:ln w="12700">
            <a:noFill/>
            <a:miter lim="800000"/>
            <a:headEnd/>
            <a:tailEnd/>
          </a:ln>
        </p:spPr>
        <p:txBody>
          <a:bodyPr lIns="90487" tIns="44450" rIns="90487" bIns="44450">
            <a:spAutoFit/>
          </a:bodyPr>
          <a:lstStyle/>
          <a:p>
            <a:r>
              <a:rPr lang="en-US">
                <a:solidFill>
                  <a:srgbClr val="000000"/>
                </a:solidFill>
              </a:rPr>
              <a:t>Monolithic</a:t>
            </a:r>
          </a:p>
          <a:p>
            <a:r>
              <a:rPr lang="en-US">
                <a:solidFill>
                  <a:srgbClr val="000000"/>
                </a:solidFill>
              </a:rPr>
              <a:t>Event-Driven</a:t>
            </a:r>
          </a:p>
          <a:p>
            <a:r>
              <a:rPr lang="en-US">
                <a:solidFill>
                  <a:srgbClr val="000000"/>
                </a:solidFill>
              </a:rPr>
              <a:t>Conc. Processes</a:t>
            </a:r>
          </a:p>
        </p:txBody>
      </p:sp>
      <p:sp>
        <p:nvSpPr>
          <p:cNvPr id="35843" name="Rectangle 33"/>
          <p:cNvSpPr>
            <a:spLocks noChangeArrowheads="1"/>
          </p:cNvSpPr>
          <p:nvPr/>
        </p:nvSpPr>
        <p:spPr bwMode="auto">
          <a:xfrm>
            <a:off x="7018338" y="3660775"/>
            <a:ext cx="1343025" cy="638175"/>
          </a:xfrm>
          <a:prstGeom prst="rect">
            <a:avLst/>
          </a:prstGeom>
          <a:noFill/>
          <a:ln w="12700">
            <a:noFill/>
            <a:miter lim="800000"/>
            <a:headEnd/>
            <a:tailEnd/>
          </a:ln>
        </p:spPr>
        <p:txBody>
          <a:bodyPr wrap="none" lIns="90487" tIns="44450" rIns="90487" bIns="44450">
            <a:spAutoFit/>
          </a:bodyPr>
          <a:lstStyle/>
          <a:p>
            <a:r>
              <a:rPr lang="en-US">
                <a:solidFill>
                  <a:srgbClr val="0000CC"/>
                </a:solidFill>
              </a:rPr>
              <a:t>7. Software </a:t>
            </a:r>
          </a:p>
          <a:p>
            <a:r>
              <a:rPr lang="en-US">
                <a:solidFill>
                  <a:srgbClr val="0000CC"/>
                </a:solidFill>
              </a:rPr>
              <a:t>Control</a:t>
            </a:r>
          </a:p>
        </p:txBody>
      </p:sp>
      <p:grpSp>
        <p:nvGrpSpPr>
          <p:cNvPr id="35844" name="Group 4"/>
          <p:cNvGrpSpPr>
            <a:grpSpLocks/>
          </p:cNvGrpSpPr>
          <p:nvPr/>
        </p:nvGrpSpPr>
        <p:grpSpPr bwMode="auto">
          <a:xfrm>
            <a:off x="241300" y="1219200"/>
            <a:ext cx="3898900" cy="2757488"/>
            <a:chOff x="138" y="783"/>
            <a:chExt cx="2456" cy="1737"/>
          </a:xfrm>
        </p:grpSpPr>
        <p:sp>
          <p:nvSpPr>
            <p:cNvPr id="35887" name="Rectangle 5"/>
            <p:cNvSpPr>
              <a:spLocks noChangeArrowheads="1"/>
            </p:cNvSpPr>
            <p:nvPr/>
          </p:nvSpPr>
          <p:spPr bwMode="auto">
            <a:xfrm>
              <a:off x="138" y="1935"/>
              <a:ext cx="1646" cy="229"/>
            </a:xfrm>
            <a:prstGeom prst="rect">
              <a:avLst/>
            </a:prstGeom>
            <a:noFill/>
            <a:ln w="12700">
              <a:noFill/>
              <a:miter lim="800000"/>
              <a:headEnd/>
              <a:tailEnd/>
            </a:ln>
          </p:spPr>
          <p:txBody>
            <a:bodyPr wrap="none" lIns="90487" tIns="44450" rIns="90487" bIns="44450">
              <a:spAutoFit/>
            </a:bodyPr>
            <a:lstStyle/>
            <a:p>
              <a:r>
                <a:rPr lang="en-US">
                  <a:solidFill>
                    <a:srgbClr val="0000CC"/>
                  </a:solidFill>
                </a:rPr>
                <a:t>2. System Decomposition</a:t>
              </a:r>
              <a:endParaRPr lang="en-US"/>
            </a:p>
          </p:txBody>
        </p:sp>
        <p:sp>
          <p:nvSpPr>
            <p:cNvPr id="35888" name="Rectangle 6"/>
            <p:cNvSpPr>
              <a:spLocks noChangeArrowheads="1"/>
            </p:cNvSpPr>
            <p:nvPr/>
          </p:nvSpPr>
          <p:spPr bwMode="auto">
            <a:xfrm>
              <a:off x="272" y="2118"/>
              <a:ext cx="1378" cy="402"/>
            </a:xfrm>
            <a:prstGeom prst="rect">
              <a:avLst/>
            </a:prstGeom>
            <a:noFill/>
            <a:ln w="12700">
              <a:noFill/>
              <a:miter lim="800000"/>
              <a:headEnd/>
              <a:tailEnd/>
            </a:ln>
          </p:spPr>
          <p:txBody>
            <a:bodyPr wrap="none" lIns="90487" tIns="44450" rIns="90487" bIns="44450">
              <a:spAutoFit/>
            </a:bodyPr>
            <a:lstStyle/>
            <a:p>
              <a:r>
                <a:rPr lang="en-US"/>
                <a:t>Layers vs Partitions</a:t>
              </a:r>
            </a:p>
            <a:p>
              <a:r>
                <a:rPr lang="en-US"/>
                <a:t>Coherence/Coupling</a:t>
              </a:r>
            </a:p>
          </p:txBody>
        </p:sp>
        <p:sp>
          <p:nvSpPr>
            <p:cNvPr id="35889" name="Line 7"/>
            <p:cNvSpPr>
              <a:spLocks noChangeShapeType="1"/>
            </p:cNvSpPr>
            <p:nvPr/>
          </p:nvSpPr>
          <p:spPr bwMode="auto">
            <a:xfrm flipH="1">
              <a:off x="1198" y="783"/>
              <a:ext cx="1396" cy="1102"/>
            </a:xfrm>
            <a:prstGeom prst="line">
              <a:avLst/>
            </a:prstGeom>
            <a:noFill/>
            <a:ln w="12700">
              <a:solidFill>
                <a:srgbClr val="000000"/>
              </a:solidFill>
              <a:round/>
              <a:headEnd/>
              <a:tailEnd/>
            </a:ln>
          </p:spPr>
          <p:txBody>
            <a:bodyPr wrap="none" anchor="ctr"/>
            <a:lstStyle/>
            <a:p>
              <a:endParaRPr lang="en-US"/>
            </a:p>
          </p:txBody>
        </p:sp>
      </p:grpSp>
      <p:grpSp>
        <p:nvGrpSpPr>
          <p:cNvPr id="35845" name="Group 9"/>
          <p:cNvGrpSpPr>
            <a:grpSpLocks/>
          </p:cNvGrpSpPr>
          <p:nvPr/>
        </p:nvGrpSpPr>
        <p:grpSpPr bwMode="auto">
          <a:xfrm>
            <a:off x="2255838" y="1292225"/>
            <a:ext cx="2622550" cy="5397500"/>
            <a:chOff x="1429" y="916"/>
            <a:chExt cx="1652" cy="3400"/>
          </a:xfrm>
        </p:grpSpPr>
        <p:sp>
          <p:nvSpPr>
            <p:cNvPr id="35883" name="Rectangle 10"/>
            <p:cNvSpPr>
              <a:spLocks noChangeArrowheads="1"/>
            </p:cNvSpPr>
            <p:nvPr/>
          </p:nvSpPr>
          <p:spPr bwMode="auto">
            <a:xfrm>
              <a:off x="1429" y="3223"/>
              <a:ext cx="1262" cy="402"/>
            </a:xfrm>
            <a:prstGeom prst="rect">
              <a:avLst/>
            </a:prstGeom>
            <a:noFill/>
            <a:ln w="12700">
              <a:noFill/>
              <a:miter lim="800000"/>
              <a:headEnd/>
              <a:tailEnd/>
            </a:ln>
          </p:spPr>
          <p:txBody>
            <a:bodyPr wrap="none" lIns="90487" tIns="44450" rIns="90487" bIns="44450">
              <a:spAutoFit/>
            </a:bodyPr>
            <a:lstStyle/>
            <a:p>
              <a:r>
                <a:rPr lang="en-US">
                  <a:solidFill>
                    <a:srgbClr val="0000CC"/>
                  </a:solidFill>
                </a:rPr>
                <a:t>4. Hardware/</a:t>
              </a:r>
            </a:p>
            <a:p>
              <a:r>
                <a:rPr lang="en-US">
                  <a:solidFill>
                    <a:srgbClr val="0000CC"/>
                  </a:solidFill>
                </a:rPr>
                <a:t>Software Mapping</a:t>
              </a:r>
            </a:p>
          </p:txBody>
        </p:sp>
        <p:grpSp>
          <p:nvGrpSpPr>
            <p:cNvPr id="35884" name="Group 11"/>
            <p:cNvGrpSpPr>
              <a:grpSpLocks/>
            </p:cNvGrpSpPr>
            <p:nvPr/>
          </p:nvGrpSpPr>
          <p:grpSpPr bwMode="auto">
            <a:xfrm>
              <a:off x="1439" y="916"/>
              <a:ext cx="1642" cy="3400"/>
              <a:chOff x="1439" y="916"/>
              <a:chExt cx="1642" cy="3400"/>
            </a:xfrm>
          </p:grpSpPr>
          <p:sp>
            <p:nvSpPr>
              <p:cNvPr id="35885" name="Line 12"/>
              <p:cNvSpPr>
                <a:spLocks noChangeShapeType="1"/>
              </p:cNvSpPr>
              <p:nvPr/>
            </p:nvSpPr>
            <p:spPr bwMode="auto">
              <a:xfrm flipH="1">
                <a:off x="2032" y="916"/>
                <a:ext cx="869" cy="2337"/>
              </a:xfrm>
              <a:prstGeom prst="line">
                <a:avLst/>
              </a:prstGeom>
              <a:noFill/>
              <a:ln w="12700">
                <a:solidFill>
                  <a:srgbClr val="000000"/>
                </a:solidFill>
                <a:round/>
                <a:headEnd/>
                <a:tailEnd/>
              </a:ln>
            </p:spPr>
            <p:txBody>
              <a:bodyPr wrap="none" anchor="ctr"/>
              <a:lstStyle/>
              <a:p>
                <a:endParaRPr lang="en-US"/>
              </a:p>
            </p:txBody>
          </p:sp>
          <p:sp>
            <p:nvSpPr>
              <p:cNvPr id="35886" name="Rectangle 13"/>
              <p:cNvSpPr>
                <a:spLocks noChangeArrowheads="1"/>
              </p:cNvSpPr>
              <p:nvPr/>
            </p:nvSpPr>
            <p:spPr bwMode="auto">
              <a:xfrm>
                <a:off x="1439" y="3562"/>
                <a:ext cx="1642" cy="754"/>
              </a:xfrm>
              <a:prstGeom prst="rect">
                <a:avLst/>
              </a:prstGeom>
              <a:noFill/>
              <a:ln w="12700">
                <a:noFill/>
                <a:miter lim="800000"/>
                <a:headEnd/>
                <a:tailEnd/>
              </a:ln>
            </p:spPr>
            <p:txBody>
              <a:bodyPr wrap="none" lIns="90487" tIns="44450" rIns="90487" bIns="44450">
                <a:spAutoFit/>
              </a:bodyPr>
              <a:lstStyle/>
              <a:p>
                <a:r>
                  <a:rPr lang="en-US"/>
                  <a:t>Special Purpose Systems</a:t>
                </a:r>
              </a:p>
              <a:p>
                <a:r>
                  <a:rPr lang="en-US"/>
                  <a:t>Buy vs Build</a:t>
                </a:r>
              </a:p>
              <a:p>
                <a:r>
                  <a:rPr lang="en-US"/>
                  <a:t>Allocation of Resources</a:t>
                </a:r>
              </a:p>
              <a:p>
                <a:r>
                  <a:rPr lang="en-US"/>
                  <a:t>Connectivity</a:t>
                </a:r>
              </a:p>
            </p:txBody>
          </p:sp>
        </p:grpSp>
      </p:grpSp>
      <p:grpSp>
        <p:nvGrpSpPr>
          <p:cNvPr id="35846" name="Group 15"/>
          <p:cNvGrpSpPr>
            <a:grpSpLocks/>
          </p:cNvGrpSpPr>
          <p:nvPr/>
        </p:nvGrpSpPr>
        <p:grpSpPr bwMode="auto">
          <a:xfrm>
            <a:off x="4594225" y="1368425"/>
            <a:ext cx="2576513" cy="5072063"/>
            <a:chOff x="2972" y="871"/>
            <a:chExt cx="1623" cy="3195"/>
          </a:xfrm>
        </p:grpSpPr>
        <p:sp>
          <p:nvSpPr>
            <p:cNvPr id="35880" name="Line 16"/>
            <p:cNvSpPr>
              <a:spLocks noChangeShapeType="1"/>
            </p:cNvSpPr>
            <p:nvPr/>
          </p:nvSpPr>
          <p:spPr bwMode="auto">
            <a:xfrm>
              <a:off x="2972" y="871"/>
              <a:ext cx="512" cy="2273"/>
            </a:xfrm>
            <a:prstGeom prst="line">
              <a:avLst/>
            </a:prstGeom>
            <a:noFill/>
            <a:ln w="12700">
              <a:solidFill>
                <a:srgbClr val="000000"/>
              </a:solidFill>
              <a:round/>
              <a:headEnd/>
              <a:tailEnd/>
            </a:ln>
          </p:spPr>
          <p:txBody>
            <a:bodyPr wrap="none" anchor="ctr"/>
            <a:lstStyle/>
            <a:p>
              <a:endParaRPr lang="en-US"/>
            </a:p>
          </p:txBody>
        </p:sp>
        <p:sp>
          <p:nvSpPr>
            <p:cNvPr id="35881" name="Rectangle 17"/>
            <p:cNvSpPr>
              <a:spLocks noChangeArrowheads="1"/>
            </p:cNvSpPr>
            <p:nvPr/>
          </p:nvSpPr>
          <p:spPr bwMode="auto">
            <a:xfrm>
              <a:off x="3071" y="3107"/>
              <a:ext cx="958" cy="402"/>
            </a:xfrm>
            <a:prstGeom prst="rect">
              <a:avLst/>
            </a:prstGeom>
            <a:noFill/>
            <a:ln w="12700">
              <a:noFill/>
              <a:miter lim="800000"/>
              <a:headEnd/>
              <a:tailEnd/>
            </a:ln>
          </p:spPr>
          <p:txBody>
            <a:bodyPr wrap="none" lIns="90487" tIns="44450" rIns="90487" bIns="44450">
              <a:spAutoFit/>
            </a:bodyPr>
            <a:lstStyle/>
            <a:p>
              <a:r>
                <a:rPr lang="en-US">
                  <a:solidFill>
                    <a:srgbClr val="0000CC"/>
                  </a:solidFill>
                </a:rPr>
                <a:t>5. Data</a:t>
              </a:r>
            </a:p>
            <a:p>
              <a:r>
                <a:rPr lang="en-US">
                  <a:solidFill>
                    <a:srgbClr val="0000CC"/>
                  </a:solidFill>
                </a:rPr>
                <a:t>Management</a:t>
              </a:r>
              <a:r>
                <a:rPr lang="en-US"/>
                <a:t> </a:t>
              </a:r>
            </a:p>
          </p:txBody>
        </p:sp>
        <p:sp>
          <p:nvSpPr>
            <p:cNvPr id="35882" name="Rectangle 18"/>
            <p:cNvSpPr>
              <a:spLocks noChangeArrowheads="1"/>
            </p:cNvSpPr>
            <p:nvPr/>
          </p:nvSpPr>
          <p:spPr bwMode="auto">
            <a:xfrm>
              <a:off x="3099" y="3491"/>
              <a:ext cx="1496" cy="575"/>
            </a:xfrm>
            <a:prstGeom prst="rect">
              <a:avLst/>
            </a:prstGeom>
            <a:noFill/>
            <a:ln w="12700">
              <a:noFill/>
              <a:miter lim="800000"/>
              <a:headEnd/>
              <a:tailEnd/>
            </a:ln>
          </p:spPr>
          <p:txBody>
            <a:bodyPr lIns="90487" tIns="44450" rIns="90487" bIns="44450">
              <a:spAutoFit/>
            </a:bodyPr>
            <a:lstStyle/>
            <a:p>
              <a:r>
                <a:rPr lang="en-US"/>
                <a:t>Persistent Objects</a:t>
              </a:r>
            </a:p>
            <a:p>
              <a:r>
                <a:rPr lang="en-US"/>
                <a:t>Filesystem vs Database</a:t>
              </a:r>
            </a:p>
          </p:txBody>
        </p:sp>
      </p:grpSp>
      <p:grpSp>
        <p:nvGrpSpPr>
          <p:cNvPr id="35847" name="Group 19"/>
          <p:cNvGrpSpPr>
            <a:grpSpLocks/>
          </p:cNvGrpSpPr>
          <p:nvPr/>
        </p:nvGrpSpPr>
        <p:grpSpPr bwMode="auto">
          <a:xfrm>
            <a:off x="4676775" y="1228725"/>
            <a:ext cx="4389438" cy="5376863"/>
            <a:chOff x="3024" y="783"/>
            <a:chExt cx="2765" cy="3387"/>
          </a:xfrm>
        </p:grpSpPr>
        <p:sp>
          <p:nvSpPr>
            <p:cNvPr id="35877" name="Line 20"/>
            <p:cNvSpPr>
              <a:spLocks noChangeShapeType="1"/>
            </p:cNvSpPr>
            <p:nvPr/>
          </p:nvSpPr>
          <p:spPr bwMode="auto">
            <a:xfrm>
              <a:off x="3024" y="783"/>
              <a:ext cx="1290" cy="2123"/>
            </a:xfrm>
            <a:prstGeom prst="line">
              <a:avLst/>
            </a:prstGeom>
            <a:noFill/>
            <a:ln w="12700">
              <a:solidFill>
                <a:srgbClr val="000000"/>
              </a:solidFill>
              <a:round/>
              <a:headEnd/>
              <a:tailEnd/>
            </a:ln>
          </p:spPr>
          <p:txBody>
            <a:bodyPr wrap="none" anchor="ctr"/>
            <a:lstStyle/>
            <a:p>
              <a:endParaRPr lang="en-US"/>
            </a:p>
          </p:txBody>
        </p:sp>
        <p:sp>
          <p:nvSpPr>
            <p:cNvPr id="35878" name="Rectangle 21"/>
            <p:cNvSpPr>
              <a:spLocks noChangeArrowheads="1"/>
            </p:cNvSpPr>
            <p:nvPr/>
          </p:nvSpPr>
          <p:spPr bwMode="auto">
            <a:xfrm>
              <a:off x="4475" y="3595"/>
              <a:ext cx="1314" cy="575"/>
            </a:xfrm>
            <a:prstGeom prst="rect">
              <a:avLst/>
            </a:prstGeom>
            <a:noFill/>
            <a:ln w="12700">
              <a:noFill/>
              <a:miter lim="800000"/>
              <a:headEnd/>
              <a:tailEnd/>
            </a:ln>
          </p:spPr>
          <p:txBody>
            <a:bodyPr wrap="none" lIns="90487" tIns="44450" rIns="90487" bIns="44450">
              <a:spAutoFit/>
            </a:bodyPr>
            <a:lstStyle/>
            <a:p>
              <a:r>
                <a:rPr lang="en-US"/>
                <a:t>Access Control List</a:t>
              </a:r>
            </a:p>
            <a:p>
              <a:r>
                <a:rPr lang="en-US"/>
                <a:t>vs Capabilities</a:t>
              </a:r>
            </a:p>
            <a:p>
              <a:r>
                <a:rPr lang="en-US"/>
                <a:t>Security</a:t>
              </a:r>
            </a:p>
          </p:txBody>
        </p:sp>
        <p:sp>
          <p:nvSpPr>
            <p:cNvPr id="35879" name="Rectangle 22"/>
            <p:cNvSpPr>
              <a:spLocks noChangeArrowheads="1"/>
            </p:cNvSpPr>
            <p:nvPr/>
          </p:nvSpPr>
          <p:spPr bwMode="auto">
            <a:xfrm>
              <a:off x="4375" y="3191"/>
              <a:ext cx="1314" cy="402"/>
            </a:xfrm>
            <a:prstGeom prst="rect">
              <a:avLst/>
            </a:prstGeom>
            <a:noFill/>
            <a:ln w="12700">
              <a:noFill/>
              <a:miter lim="800000"/>
              <a:headEnd/>
              <a:tailEnd/>
            </a:ln>
          </p:spPr>
          <p:txBody>
            <a:bodyPr wrap="none" lIns="90487" tIns="44450" rIns="90487" bIns="44450">
              <a:spAutoFit/>
            </a:bodyPr>
            <a:lstStyle/>
            <a:p>
              <a:r>
                <a:rPr lang="en-US">
                  <a:solidFill>
                    <a:srgbClr val="0000CC"/>
                  </a:solidFill>
                </a:rPr>
                <a:t>6. Global Resource </a:t>
              </a:r>
            </a:p>
            <a:p>
              <a:r>
                <a:rPr lang="en-US">
                  <a:solidFill>
                    <a:srgbClr val="0000CC"/>
                  </a:solidFill>
                </a:rPr>
                <a:t>Handlung </a:t>
              </a:r>
            </a:p>
          </p:txBody>
        </p:sp>
      </p:grpSp>
      <p:grpSp>
        <p:nvGrpSpPr>
          <p:cNvPr id="35848" name="Group 23"/>
          <p:cNvGrpSpPr>
            <a:grpSpLocks/>
          </p:cNvGrpSpPr>
          <p:nvPr/>
        </p:nvGrpSpPr>
        <p:grpSpPr bwMode="auto">
          <a:xfrm>
            <a:off x="5051425" y="1120775"/>
            <a:ext cx="3811588" cy="1847850"/>
            <a:chOff x="3260" y="731"/>
            <a:chExt cx="2401" cy="1164"/>
          </a:xfrm>
        </p:grpSpPr>
        <p:sp>
          <p:nvSpPr>
            <p:cNvPr id="35874" name="Rectangle 24"/>
            <p:cNvSpPr>
              <a:spLocks noChangeArrowheads="1"/>
            </p:cNvSpPr>
            <p:nvPr/>
          </p:nvSpPr>
          <p:spPr bwMode="auto">
            <a:xfrm>
              <a:off x="4584" y="948"/>
              <a:ext cx="874" cy="402"/>
            </a:xfrm>
            <a:prstGeom prst="rect">
              <a:avLst/>
            </a:prstGeom>
            <a:noFill/>
            <a:ln w="12700">
              <a:noFill/>
              <a:miter lim="800000"/>
              <a:headEnd/>
              <a:tailEnd/>
            </a:ln>
          </p:spPr>
          <p:txBody>
            <a:bodyPr wrap="none" lIns="90487" tIns="44450" rIns="90487" bIns="44450">
              <a:spAutoFit/>
            </a:bodyPr>
            <a:lstStyle/>
            <a:p>
              <a:r>
                <a:rPr lang="en-US">
                  <a:solidFill>
                    <a:srgbClr val="0000CC"/>
                  </a:solidFill>
                </a:rPr>
                <a:t>8. Boundary</a:t>
              </a:r>
            </a:p>
            <a:p>
              <a:r>
                <a:rPr lang="en-US">
                  <a:solidFill>
                    <a:srgbClr val="0000CC"/>
                  </a:solidFill>
                </a:rPr>
                <a:t>Conditions</a:t>
              </a:r>
            </a:p>
          </p:txBody>
        </p:sp>
        <p:sp>
          <p:nvSpPr>
            <p:cNvPr id="35875" name="Rectangle 25"/>
            <p:cNvSpPr>
              <a:spLocks noChangeArrowheads="1"/>
            </p:cNvSpPr>
            <p:nvPr/>
          </p:nvSpPr>
          <p:spPr bwMode="auto">
            <a:xfrm>
              <a:off x="4755" y="1320"/>
              <a:ext cx="906" cy="575"/>
            </a:xfrm>
            <a:prstGeom prst="rect">
              <a:avLst/>
            </a:prstGeom>
            <a:noFill/>
            <a:ln w="12700">
              <a:noFill/>
              <a:miter lim="800000"/>
              <a:headEnd/>
              <a:tailEnd/>
            </a:ln>
          </p:spPr>
          <p:txBody>
            <a:bodyPr wrap="none" lIns="90487" tIns="44450" rIns="90487" bIns="44450">
              <a:spAutoFit/>
            </a:bodyPr>
            <a:lstStyle/>
            <a:p>
              <a:r>
                <a:rPr lang="en-US"/>
                <a:t>Initialization</a:t>
              </a:r>
            </a:p>
            <a:p>
              <a:r>
                <a:rPr lang="en-US"/>
                <a:t>Termination</a:t>
              </a:r>
            </a:p>
            <a:p>
              <a:r>
                <a:rPr lang="en-US"/>
                <a:t>Failure</a:t>
              </a:r>
            </a:p>
          </p:txBody>
        </p:sp>
        <p:sp>
          <p:nvSpPr>
            <p:cNvPr id="35876" name="Line 26"/>
            <p:cNvSpPr>
              <a:spLocks noChangeShapeType="1"/>
            </p:cNvSpPr>
            <p:nvPr/>
          </p:nvSpPr>
          <p:spPr bwMode="auto">
            <a:xfrm>
              <a:off x="3260" y="731"/>
              <a:ext cx="916" cy="338"/>
            </a:xfrm>
            <a:prstGeom prst="line">
              <a:avLst/>
            </a:prstGeom>
            <a:noFill/>
            <a:ln w="12700">
              <a:solidFill>
                <a:srgbClr val="000000"/>
              </a:solidFill>
              <a:round/>
              <a:headEnd/>
              <a:tailEnd/>
            </a:ln>
          </p:spPr>
          <p:txBody>
            <a:bodyPr wrap="none" anchor="ctr"/>
            <a:lstStyle/>
            <a:p>
              <a:endParaRPr lang="en-US"/>
            </a:p>
          </p:txBody>
        </p:sp>
      </p:grpSp>
      <p:grpSp>
        <p:nvGrpSpPr>
          <p:cNvPr id="35849" name="Group 27"/>
          <p:cNvGrpSpPr>
            <a:grpSpLocks/>
          </p:cNvGrpSpPr>
          <p:nvPr/>
        </p:nvGrpSpPr>
        <p:grpSpPr bwMode="auto">
          <a:xfrm>
            <a:off x="231775" y="1228725"/>
            <a:ext cx="4041775" cy="5027613"/>
            <a:chOff x="224" y="783"/>
            <a:chExt cx="2546" cy="3167"/>
          </a:xfrm>
        </p:grpSpPr>
        <p:sp>
          <p:nvSpPr>
            <p:cNvPr id="35871" name="Line 28"/>
            <p:cNvSpPr>
              <a:spLocks noChangeShapeType="1"/>
            </p:cNvSpPr>
            <p:nvPr/>
          </p:nvSpPr>
          <p:spPr bwMode="auto">
            <a:xfrm flipH="1">
              <a:off x="1369" y="783"/>
              <a:ext cx="1401" cy="2536"/>
            </a:xfrm>
            <a:prstGeom prst="line">
              <a:avLst/>
            </a:prstGeom>
            <a:noFill/>
            <a:ln w="12700">
              <a:solidFill>
                <a:srgbClr val="000000"/>
              </a:solidFill>
              <a:round/>
              <a:headEnd/>
              <a:tailEnd/>
            </a:ln>
          </p:spPr>
          <p:txBody>
            <a:bodyPr wrap="none" anchor="ctr"/>
            <a:lstStyle/>
            <a:p>
              <a:endParaRPr lang="en-US"/>
            </a:p>
          </p:txBody>
        </p:sp>
        <p:sp>
          <p:nvSpPr>
            <p:cNvPr id="35872" name="Rectangle 29"/>
            <p:cNvSpPr>
              <a:spLocks noChangeArrowheads="1"/>
            </p:cNvSpPr>
            <p:nvPr/>
          </p:nvSpPr>
          <p:spPr bwMode="auto">
            <a:xfrm>
              <a:off x="224" y="3319"/>
              <a:ext cx="1066" cy="229"/>
            </a:xfrm>
            <a:prstGeom prst="rect">
              <a:avLst/>
            </a:prstGeom>
            <a:noFill/>
            <a:ln w="12700">
              <a:noFill/>
              <a:miter lim="800000"/>
              <a:headEnd/>
              <a:tailEnd/>
            </a:ln>
          </p:spPr>
          <p:txBody>
            <a:bodyPr wrap="none" lIns="90487" tIns="44450" rIns="90487" bIns="44450">
              <a:spAutoFit/>
            </a:bodyPr>
            <a:lstStyle/>
            <a:p>
              <a:r>
                <a:rPr lang="en-US">
                  <a:solidFill>
                    <a:srgbClr val="0000CC"/>
                  </a:solidFill>
                </a:rPr>
                <a:t>3. Concurrency</a:t>
              </a:r>
            </a:p>
          </p:txBody>
        </p:sp>
        <p:sp>
          <p:nvSpPr>
            <p:cNvPr id="35873" name="Rectangle 30"/>
            <p:cNvSpPr>
              <a:spLocks noChangeArrowheads="1"/>
            </p:cNvSpPr>
            <p:nvPr/>
          </p:nvSpPr>
          <p:spPr bwMode="auto">
            <a:xfrm>
              <a:off x="328" y="3548"/>
              <a:ext cx="1130" cy="402"/>
            </a:xfrm>
            <a:prstGeom prst="rect">
              <a:avLst/>
            </a:prstGeom>
            <a:noFill/>
            <a:ln w="12700">
              <a:noFill/>
              <a:miter lim="800000"/>
              <a:headEnd/>
              <a:tailEnd/>
            </a:ln>
          </p:spPr>
          <p:txBody>
            <a:bodyPr wrap="none" lIns="90487" tIns="44450" rIns="90487" bIns="44450">
              <a:spAutoFit/>
            </a:bodyPr>
            <a:lstStyle/>
            <a:p>
              <a:r>
                <a:rPr lang="en-US"/>
                <a:t>Identification of </a:t>
              </a:r>
            </a:p>
            <a:p>
              <a:r>
                <a:rPr lang="en-US"/>
                <a:t>Threads</a:t>
              </a:r>
            </a:p>
          </p:txBody>
        </p:sp>
      </p:grpSp>
      <p:grpSp>
        <p:nvGrpSpPr>
          <p:cNvPr id="35850" name="Group 35"/>
          <p:cNvGrpSpPr>
            <a:grpSpLocks/>
          </p:cNvGrpSpPr>
          <p:nvPr/>
        </p:nvGrpSpPr>
        <p:grpSpPr bwMode="auto">
          <a:xfrm>
            <a:off x="169863" y="995363"/>
            <a:ext cx="3582987" cy="1622425"/>
            <a:chOff x="185" y="700"/>
            <a:chExt cx="2257" cy="1022"/>
          </a:xfrm>
        </p:grpSpPr>
        <p:sp>
          <p:nvSpPr>
            <p:cNvPr id="35868" name="Line 36"/>
            <p:cNvSpPr>
              <a:spLocks noChangeShapeType="1"/>
            </p:cNvSpPr>
            <p:nvPr/>
          </p:nvSpPr>
          <p:spPr bwMode="auto">
            <a:xfrm flipH="1">
              <a:off x="897" y="700"/>
              <a:ext cx="1545" cy="433"/>
            </a:xfrm>
            <a:prstGeom prst="line">
              <a:avLst/>
            </a:prstGeom>
            <a:noFill/>
            <a:ln w="12700">
              <a:solidFill>
                <a:srgbClr val="000000"/>
              </a:solidFill>
              <a:round/>
              <a:headEnd/>
              <a:tailEnd/>
            </a:ln>
          </p:spPr>
          <p:txBody>
            <a:bodyPr wrap="none" anchor="ctr"/>
            <a:lstStyle/>
            <a:p>
              <a:endParaRPr lang="en-US"/>
            </a:p>
          </p:txBody>
        </p:sp>
        <p:sp>
          <p:nvSpPr>
            <p:cNvPr id="35869" name="Rectangle 37"/>
            <p:cNvSpPr>
              <a:spLocks noChangeArrowheads="1"/>
            </p:cNvSpPr>
            <p:nvPr/>
          </p:nvSpPr>
          <p:spPr bwMode="auto">
            <a:xfrm>
              <a:off x="185" y="1117"/>
              <a:ext cx="1062" cy="229"/>
            </a:xfrm>
            <a:prstGeom prst="rect">
              <a:avLst/>
            </a:prstGeom>
            <a:noFill/>
            <a:ln w="12700">
              <a:noFill/>
              <a:miter lim="800000"/>
              <a:headEnd/>
              <a:tailEnd/>
            </a:ln>
          </p:spPr>
          <p:txBody>
            <a:bodyPr wrap="none" lIns="90487" tIns="44450" rIns="90487" bIns="44450">
              <a:spAutoFit/>
            </a:bodyPr>
            <a:lstStyle/>
            <a:p>
              <a:r>
                <a:rPr lang="en-US">
                  <a:solidFill>
                    <a:srgbClr val="0000CC"/>
                  </a:solidFill>
                </a:rPr>
                <a:t>1. Design Goals</a:t>
              </a:r>
              <a:endParaRPr lang="en-US"/>
            </a:p>
          </p:txBody>
        </p:sp>
        <p:sp>
          <p:nvSpPr>
            <p:cNvPr id="35870" name="Rectangle 38"/>
            <p:cNvSpPr>
              <a:spLocks noChangeArrowheads="1"/>
            </p:cNvSpPr>
            <p:nvPr/>
          </p:nvSpPr>
          <p:spPr bwMode="auto">
            <a:xfrm>
              <a:off x="288" y="1320"/>
              <a:ext cx="762" cy="402"/>
            </a:xfrm>
            <a:prstGeom prst="rect">
              <a:avLst/>
            </a:prstGeom>
            <a:noFill/>
            <a:ln w="12700">
              <a:noFill/>
              <a:miter lim="800000"/>
              <a:headEnd/>
              <a:tailEnd/>
            </a:ln>
          </p:spPr>
          <p:txBody>
            <a:bodyPr wrap="none" lIns="90487" tIns="44450" rIns="90487" bIns="44450">
              <a:spAutoFit/>
            </a:bodyPr>
            <a:lstStyle/>
            <a:p>
              <a:r>
                <a:rPr lang="en-US"/>
                <a:t>Definition</a:t>
              </a:r>
            </a:p>
            <a:p>
              <a:r>
                <a:rPr lang="en-US"/>
                <a:t>Trade-offs</a:t>
              </a:r>
            </a:p>
          </p:txBody>
        </p:sp>
      </p:grpSp>
      <p:sp>
        <p:nvSpPr>
          <p:cNvPr id="35851" name="Rectangle 42"/>
          <p:cNvSpPr>
            <a:spLocks noGrp="1" noChangeArrowheads="1"/>
          </p:cNvSpPr>
          <p:nvPr>
            <p:ph type="title"/>
          </p:nvPr>
        </p:nvSpPr>
        <p:spPr>
          <a:xfrm>
            <a:off x="1712913" y="28575"/>
            <a:ext cx="6508750" cy="863600"/>
          </a:xfrm>
        </p:spPr>
        <p:txBody>
          <a:bodyPr/>
          <a:lstStyle/>
          <a:p>
            <a:r>
              <a:rPr lang="en-US" i="1">
                <a:solidFill>
                  <a:schemeClr val="folHlink"/>
                </a:solidFill>
                <a:latin typeface="Times" pitchFamily="18" charset="0"/>
                <a:ea typeface="ＭＳ Ｐゴシック" pitchFamily="34" charset="-128"/>
              </a:rPr>
              <a:t>From Analysis to System Design</a:t>
            </a:r>
            <a:endParaRPr lang="en-US">
              <a:solidFill>
                <a:schemeClr val="folHlink"/>
              </a:solidFill>
              <a:ea typeface="ＭＳ Ｐゴシック" pitchFamily="34" charset="-128"/>
            </a:endParaRPr>
          </a:p>
        </p:txBody>
      </p:sp>
      <p:sp>
        <p:nvSpPr>
          <p:cNvPr id="35852" name="AutoShape 40"/>
          <p:cNvSpPr>
            <a:spLocks noChangeArrowheads="1"/>
          </p:cNvSpPr>
          <p:nvPr/>
        </p:nvSpPr>
        <p:spPr bwMode="auto">
          <a:xfrm>
            <a:off x="182563" y="1692275"/>
            <a:ext cx="1946275" cy="1038225"/>
          </a:xfrm>
          <a:prstGeom prst="roundRect">
            <a:avLst>
              <a:gd name="adj" fmla="val 16667"/>
            </a:avLst>
          </a:prstGeom>
          <a:noFill/>
          <a:ln w="12700">
            <a:solidFill>
              <a:schemeClr val="tx1"/>
            </a:solidFill>
            <a:round/>
            <a:headEnd/>
            <a:tailEnd/>
          </a:ln>
        </p:spPr>
        <p:txBody>
          <a:bodyPr wrap="none" anchor="ctr"/>
          <a:lstStyle/>
          <a:p>
            <a:pPr algn="ctr"/>
            <a:endParaRPr lang="de-DE" sz="2400">
              <a:solidFill>
                <a:schemeClr val="folHlink"/>
              </a:solidFill>
            </a:endParaRPr>
          </a:p>
        </p:txBody>
      </p:sp>
      <p:sp>
        <p:nvSpPr>
          <p:cNvPr id="170027" name="AutoShape 43"/>
          <p:cNvSpPr>
            <a:spLocks noChangeArrowheads="1"/>
          </p:cNvSpPr>
          <p:nvPr/>
        </p:nvSpPr>
        <p:spPr bwMode="auto">
          <a:xfrm>
            <a:off x="2301875" y="4289425"/>
            <a:ext cx="4430713" cy="687388"/>
          </a:xfrm>
          <a:prstGeom prst="roundRect">
            <a:avLst>
              <a:gd name="adj" fmla="val 16667"/>
            </a:avLst>
          </a:prstGeom>
          <a:solidFill>
            <a:schemeClr val="bg1"/>
          </a:solidFill>
          <a:ln w="12700">
            <a:solidFill>
              <a:schemeClr val="tx1"/>
            </a:solidFill>
            <a:round/>
            <a:headEnd/>
            <a:tailEnd/>
          </a:ln>
        </p:spPr>
        <p:txBody>
          <a:bodyPr wrap="none" anchor="ctr"/>
          <a:lstStyle/>
          <a:p>
            <a:pPr algn="ctr"/>
            <a:r>
              <a:rPr lang="en-US" sz="2400">
                <a:solidFill>
                  <a:srgbClr val="FF0000"/>
                </a:solidFill>
              </a:rPr>
              <a:t>Object Model</a:t>
            </a:r>
          </a:p>
        </p:txBody>
      </p:sp>
      <p:grpSp>
        <p:nvGrpSpPr>
          <p:cNvPr id="10" name="Gruppierung 49"/>
          <p:cNvGrpSpPr>
            <a:grpSpLocks/>
          </p:cNvGrpSpPr>
          <p:nvPr/>
        </p:nvGrpSpPr>
        <p:grpSpPr bwMode="auto">
          <a:xfrm>
            <a:off x="88900" y="788988"/>
            <a:ext cx="8877300" cy="2208212"/>
            <a:chOff x="89542" y="789585"/>
            <a:chExt cx="8877300" cy="2207907"/>
          </a:xfrm>
        </p:grpSpPr>
        <p:sp>
          <p:nvSpPr>
            <p:cNvPr id="35866" name="AutoShape 41"/>
            <p:cNvSpPr>
              <a:spLocks noChangeArrowheads="1"/>
            </p:cNvSpPr>
            <p:nvPr/>
          </p:nvSpPr>
          <p:spPr bwMode="auto">
            <a:xfrm>
              <a:off x="89542" y="2646326"/>
              <a:ext cx="2819400" cy="351166"/>
            </a:xfrm>
            <a:prstGeom prst="roundRect">
              <a:avLst>
                <a:gd name="adj" fmla="val 16667"/>
              </a:avLst>
            </a:prstGeom>
            <a:solidFill>
              <a:schemeClr val="bg1"/>
            </a:solidFill>
            <a:ln w="12700">
              <a:solidFill>
                <a:schemeClr val="tx1"/>
              </a:solidFill>
              <a:round/>
              <a:headEnd/>
              <a:tailEnd/>
            </a:ln>
          </p:spPr>
          <p:txBody>
            <a:bodyPr wrap="none" anchor="ctr"/>
            <a:lstStyle/>
            <a:p>
              <a:pPr algn="ctr"/>
              <a:r>
                <a:rPr lang="en-US" sz="2400">
                  <a:solidFill>
                    <a:srgbClr val="FF0000"/>
                  </a:solidFill>
                </a:rPr>
                <a:t>Functional Model</a:t>
              </a:r>
            </a:p>
          </p:txBody>
        </p:sp>
        <p:sp>
          <p:nvSpPr>
            <p:cNvPr id="35867" name="AutoShape 45"/>
            <p:cNvSpPr>
              <a:spLocks noChangeArrowheads="1"/>
            </p:cNvSpPr>
            <p:nvPr/>
          </p:nvSpPr>
          <p:spPr bwMode="auto">
            <a:xfrm>
              <a:off x="6487167" y="789585"/>
              <a:ext cx="2479675" cy="546616"/>
            </a:xfrm>
            <a:prstGeom prst="roundRect">
              <a:avLst>
                <a:gd name="adj" fmla="val 16667"/>
              </a:avLst>
            </a:prstGeom>
            <a:solidFill>
              <a:schemeClr val="bg1"/>
            </a:solidFill>
            <a:ln w="12700">
              <a:solidFill>
                <a:schemeClr val="tx1"/>
              </a:solidFill>
              <a:round/>
              <a:headEnd/>
              <a:tailEnd/>
            </a:ln>
          </p:spPr>
          <p:txBody>
            <a:bodyPr wrap="none" anchor="ctr"/>
            <a:lstStyle/>
            <a:p>
              <a:pPr algn="ctr"/>
              <a:r>
                <a:rPr lang="en-US" sz="2400">
                  <a:solidFill>
                    <a:srgbClr val="FF0000"/>
                  </a:solidFill>
                </a:rPr>
                <a:t>  Functional Model</a:t>
              </a:r>
            </a:p>
          </p:txBody>
        </p:sp>
      </p:grpSp>
      <p:grpSp>
        <p:nvGrpSpPr>
          <p:cNvPr id="11" name="Gruppierung 50"/>
          <p:cNvGrpSpPr>
            <a:grpSpLocks/>
          </p:cNvGrpSpPr>
          <p:nvPr/>
        </p:nvGrpSpPr>
        <p:grpSpPr bwMode="auto">
          <a:xfrm>
            <a:off x="71438" y="3003550"/>
            <a:ext cx="8791575" cy="2087563"/>
            <a:chOff x="71134" y="3004005"/>
            <a:chExt cx="8792395" cy="2086849"/>
          </a:xfrm>
        </p:grpSpPr>
        <p:sp>
          <p:nvSpPr>
            <p:cNvPr id="35864" name="AutoShape 44"/>
            <p:cNvSpPr>
              <a:spLocks noChangeArrowheads="1"/>
            </p:cNvSpPr>
            <p:nvPr/>
          </p:nvSpPr>
          <p:spPr bwMode="auto">
            <a:xfrm>
              <a:off x="6703061" y="3004005"/>
              <a:ext cx="2160468" cy="646370"/>
            </a:xfrm>
            <a:prstGeom prst="roundRect">
              <a:avLst>
                <a:gd name="adj" fmla="val 16667"/>
              </a:avLst>
            </a:prstGeom>
            <a:solidFill>
              <a:schemeClr val="bg1"/>
            </a:solidFill>
            <a:ln w="12700">
              <a:solidFill>
                <a:schemeClr val="tx1"/>
              </a:solidFill>
              <a:round/>
              <a:headEnd/>
              <a:tailEnd/>
            </a:ln>
          </p:spPr>
          <p:txBody>
            <a:bodyPr wrap="none" anchor="ctr"/>
            <a:lstStyle/>
            <a:p>
              <a:pPr algn="ctr"/>
              <a:r>
                <a:rPr lang="en-US" sz="2400">
                  <a:solidFill>
                    <a:srgbClr val="FF0000"/>
                  </a:solidFill>
                </a:rPr>
                <a:t>Dynamic</a:t>
              </a:r>
            </a:p>
            <a:p>
              <a:pPr algn="ctr"/>
              <a:r>
                <a:rPr lang="en-US" sz="2400">
                  <a:solidFill>
                    <a:srgbClr val="FF0000"/>
                  </a:solidFill>
                </a:rPr>
                <a:t> Model</a:t>
              </a:r>
              <a:endParaRPr lang="en-US">
                <a:solidFill>
                  <a:srgbClr val="FF0000"/>
                </a:solidFill>
              </a:endParaRPr>
            </a:p>
          </p:txBody>
        </p:sp>
        <p:sp>
          <p:nvSpPr>
            <p:cNvPr id="35865" name="AutoShape 46"/>
            <p:cNvSpPr>
              <a:spLocks noChangeArrowheads="1"/>
            </p:cNvSpPr>
            <p:nvPr/>
          </p:nvSpPr>
          <p:spPr bwMode="auto">
            <a:xfrm>
              <a:off x="71134" y="4321234"/>
              <a:ext cx="2230161" cy="769620"/>
            </a:xfrm>
            <a:prstGeom prst="roundRect">
              <a:avLst>
                <a:gd name="adj" fmla="val 16667"/>
              </a:avLst>
            </a:prstGeom>
            <a:solidFill>
              <a:schemeClr val="bg1"/>
            </a:solidFill>
            <a:ln w="12700">
              <a:solidFill>
                <a:schemeClr val="tx1"/>
              </a:solidFill>
              <a:round/>
              <a:headEnd/>
              <a:tailEnd/>
            </a:ln>
          </p:spPr>
          <p:txBody>
            <a:bodyPr wrap="none" anchor="ctr"/>
            <a:lstStyle/>
            <a:p>
              <a:pPr algn="ctr"/>
              <a:r>
                <a:rPr lang="en-US" sz="2400">
                  <a:solidFill>
                    <a:srgbClr val="FF0000"/>
                  </a:solidFill>
                </a:rPr>
                <a:t> Dynamic</a:t>
              </a:r>
            </a:p>
            <a:p>
              <a:pPr algn="ctr"/>
              <a:r>
                <a:rPr lang="en-US" sz="2400">
                  <a:solidFill>
                    <a:srgbClr val="FF0000"/>
                  </a:solidFill>
                </a:rPr>
                <a:t>  Model</a:t>
              </a:r>
            </a:p>
          </p:txBody>
        </p:sp>
      </p:grpSp>
      <p:sp>
        <p:nvSpPr>
          <p:cNvPr id="35856" name="AutoShape 51"/>
          <p:cNvSpPr>
            <a:spLocks noChangeArrowheads="1"/>
          </p:cNvSpPr>
          <p:nvPr/>
        </p:nvSpPr>
        <p:spPr bwMode="auto">
          <a:xfrm>
            <a:off x="6770688" y="3700463"/>
            <a:ext cx="2214562" cy="3119437"/>
          </a:xfrm>
          <a:prstGeom prst="roundRect">
            <a:avLst>
              <a:gd name="adj" fmla="val 16667"/>
            </a:avLst>
          </a:prstGeom>
          <a:noFill/>
          <a:ln w="12700">
            <a:solidFill>
              <a:schemeClr val="tx1"/>
            </a:solidFill>
            <a:round/>
            <a:headEnd/>
            <a:tailEnd/>
          </a:ln>
        </p:spPr>
        <p:txBody>
          <a:bodyPr wrap="none" anchor="ctr"/>
          <a:lstStyle/>
          <a:p>
            <a:pPr algn="ctr"/>
            <a:endParaRPr lang="de-DE">
              <a:solidFill>
                <a:schemeClr val="folHlink"/>
              </a:solidFill>
            </a:endParaRPr>
          </a:p>
        </p:txBody>
      </p:sp>
      <p:sp>
        <p:nvSpPr>
          <p:cNvPr id="35857" name="AutoShape 52"/>
          <p:cNvSpPr>
            <a:spLocks noChangeArrowheads="1"/>
          </p:cNvSpPr>
          <p:nvPr/>
        </p:nvSpPr>
        <p:spPr bwMode="auto">
          <a:xfrm>
            <a:off x="182563" y="5122863"/>
            <a:ext cx="1866900" cy="1616075"/>
          </a:xfrm>
          <a:prstGeom prst="roundRect">
            <a:avLst>
              <a:gd name="adj" fmla="val 16667"/>
            </a:avLst>
          </a:prstGeom>
          <a:noFill/>
          <a:ln w="12700">
            <a:solidFill>
              <a:schemeClr val="tx1"/>
            </a:solidFill>
            <a:round/>
            <a:headEnd/>
            <a:tailEnd/>
          </a:ln>
        </p:spPr>
        <p:txBody>
          <a:bodyPr wrap="none" anchor="ctr"/>
          <a:lstStyle/>
          <a:p>
            <a:pPr algn="ctr"/>
            <a:r>
              <a:rPr lang="en-US" sz="2400">
                <a:solidFill>
                  <a:schemeClr val="folHlink"/>
                </a:solidFill>
              </a:rPr>
              <a:t> </a:t>
            </a:r>
          </a:p>
        </p:txBody>
      </p:sp>
      <p:grpSp>
        <p:nvGrpSpPr>
          <p:cNvPr id="35858" name="Group 58"/>
          <p:cNvGrpSpPr>
            <a:grpSpLocks/>
          </p:cNvGrpSpPr>
          <p:nvPr/>
        </p:nvGrpSpPr>
        <p:grpSpPr bwMode="auto">
          <a:xfrm>
            <a:off x="107950" y="1304925"/>
            <a:ext cx="8877300" cy="2738438"/>
            <a:chOff x="68" y="822"/>
            <a:chExt cx="5592" cy="1725"/>
          </a:xfrm>
        </p:grpSpPr>
        <p:sp>
          <p:nvSpPr>
            <p:cNvPr id="35862" name="AutoShape 54"/>
            <p:cNvSpPr>
              <a:spLocks noChangeArrowheads="1"/>
            </p:cNvSpPr>
            <p:nvPr/>
          </p:nvSpPr>
          <p:spPr bwMode="auto">
            <a:xfrm>
              <a:off x="68" y="1893"/>
              <a:ext cx="1776" cy="654"/>
            </a:xfrm>
            <a:prstGeom prst="roundRect">
              <a:avLst>
                <a:gd name="adj" fmla="val 16667"/>
              </a:avLst>
            </a:prstGeom>
            <a:noFill/>
            <a:ln w="12700">
              <a:solidFill>
                <a:schemeClr val="tx1"/>
              </a:solidFill>
              <a:round/>
              <a:headEnd/>
              <a:tailEnd/>
            </a:ln>
          </p:spPr>
          <p:txBody>
            <a:bodyPr wrap="none" anchor="ctr"/>
            <a:lstStyle/>
            <a:p>
              <a:pPr algn="ctr"/>
              <a:endParaRPr lang="de-DE" sz="2400">
                <a:solidFill>
                  <a:schemeClr val="folHlink"/>
                </a:solidFill>
              </a:endParaRPr>
            </a:p>
          </p:txBody>
        </p:sp>
        <p:sp>
          <p:nvSpPr>
            <p:cNvPr id="35863" name="AutoShape 55"/>
            <p:cNvSpPr>
              <a:spLocks noChangeArrowheads="1"/>
            </p:cNvSpPr>
            <p:nvPr/>
          </p:nvSpPr>
          <p:spPr bwMode="auto">
            <a:xfrm>
              <a:off x="4098" y="822"/>
              <a:ext cx="1562" cy="1018"/>
            </a:xfrm>
            <a:prstGeom prst="roundRect">
              <a:avLst>
                <a:gd name="adj" fmla="val 16667"/>
              </a:avLst>
            </a:prstGeom>
            <a:noFill/>
            <a:ln w="12700">
              <a:solidFill>
                <a:schemeClr val="tx1"/>
              </a:solidFill>
              <a:round/>
              <a:headEnd/>
              <a:tailEnd/>
            </a:ln>
          </p:spPr>
          <p:txBody>
            <a:bodyPr wrap="none" anchor="ctr"/>
            <a:lstStyle/>
            <a:p>
              <a:pPr algn="ctr"/>
              <a:endParaRPr lang="de-DE" sz="2400">
                <a:solidFill>
                  <a:schemeClr val="folHlink"/>
                </a:solidFill>
              </a:endParaRPr>
            </a:p>
          </p:txBody>
        </p:sp>
      </p:grpSp>
      <p:sp>
        <p:nvSpPr>
          <p:cNvPr id="35859" name="AutoShape 56"/>
          <p:cNvSpPr>
            <a:spLocks noChangeArrowheads="1"/>
          </p:cNvSpPr>
          <p:nvPr/>
        </p:nvSpPr>
        <p:spPr bwMode="auto">
          <a:xfrm>
            <a:off x="2151063" y="5002213"/>
            <a:ext cx="4573587" cy="1716087"/>
          </a:xfrm>
          <a:prstGeom prst="roundRect">
            <a:avLst>
              <a:gd name="adj" fmla="val 16667"/>
            </a:avLst>
          </a:prstGeom>
          <a:noFill/>
          <a:ln w="12700">
            <a:solidFill>
              <a:schemeClr val="tx1"/>
            </a:solidFill>
            <a:round/>
            <a:headEnd/>
            <a:tailEnd/>
          </a:ln>
        </p:spPr>
        <p:txBody>
          <a:bodyPr wrap="none" anchor="ctr"/>
          <a:lstStyle/>
          <a:p>
            <a:pPr algn="ctr"/>
            <a:endParaRPr lang="de-DE" sz="2400">
              <a:solidFill>
                <a:schemeClr val="folHlink"/>
              </a:solidFill>
            </a:endParaRPr>
          </a:p>
        </p:txBody>
      </p:sp>
      <p:sp>
        <p:nvSpPr>
          <p:cNvPr id="170041" name="AutoShape 57"/>
          <p:cNvSpPr>
            <a:spLocks noChangeArrowheads="1"/>
          </p:cNvSpPr>
          <p:nvPr/>
        </p:nvSpPr>
        <p:spPr bwMode="auto">
          <a:xfrm>
            <a:off x="123825" y="704850"/>
            <a:ext cx="1946275" cy="1038225"/>
          </a:xfrm>
          <a:prstGeom prst="roundRect">
            <a:avLst>
              <a:gd name="adj" fmla="val 16667"/>
            </a:avLst>
          </a:prstGeom>
          <a:solidFill>
            <a:srgbClr val="FFFFFF"/>
          </a:solidFill>
          <a:ln w="12700">
            <a:solidFill>
              <a:schemeClr val="tx1"/>
            </a:solidFill>
            <a:round/>
            <a:headEnd/>
            <a:tailEnd/>
          </a:ln>
        </p:spPr>
        <p:txBody>
          <a:bodyPr wrap="none" anchor="ctr"/>
          <a:lstStyle/>
          <a:p>
            <a:pPr algn="ctr"/>
            <a:r>
              <a:rPr lang="en-US" sz="2400" dirty="0">
                <a:solidFill>
                  <a:srgbClr val="FF0000"/>
                </a:solidFill>
              </a:rPr>
              <a:t>Nonfunctional</a:t>
            </a:r>
          </a:p>
          <a:p>
            <a:pPr algn="ctr"/>
            <a:r>
              <a:rPr lang="en-US" sz="2400" dirty="0">
                <a:solidFill>
                  <a:srgbClr val="FF0000"/>
                </a:solidFill>
              </a:rPr>
              <a:t>Requirements</a:t>
            </a:r>
          </a:p>
        </p:txBody>
      </p:sp>
      <p:sp>
        <p:nvSpPr>
          <p:cNvPr id="35861" name="Line 32"/>
          <p:cNvSpPr>
            <a:spLocks noChangeShapeType="1"/>
          </p:cNvSpPr>
          <p:nvPr/>
        </p:nvSpPr>
        <p:spPr bwMode="auto">
          <a:xfrm>
            <a:off x="4848225" y="1198563"/>
            <a:ext cx="1922463" cy="2011362"/>
          </a:xfrm>
          <a:prstGeom prst="line">
            <a:avLst/>
          </a:prstGeom>
          <a:noFill/>
          <a:ln w="12700">
            <a:solidFill>
              <a:srgbClr val="000000"/>
            </a:solidFill>
            <a:round/>
            <a:headEnd/>
            <a:tailEnd/>
          </a:ln>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00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00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027" grpId="0" animBg="1"/>
      <p:bldP spid="17004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p:spPr>
        <p:txBody>
          <a:bodyPr/>
          <a:lstStyle/>
          <a:p>
            <a:r>
              <a:rPr lang="en-US">
                <a:ea typeface="ＭＳ Ｐゴシック" pitchFamily="34" charset="-128"/>
              </a:rPr>
              <a:t>Example of Design Goals</a:t>
            </a:r>
          </a:p>
        </p:txBody>
      </p:sp>
      <p:sp>
        <p:nvSpPr>
          <p:cNvPr id="26627" name="Rectangle 3"/>
          <p:cNvSpPr>
            <a:spLocks noGrp="1" noChangeArrowheads="1"/>
          </p:cNvSpPr>
          <p:nvPr>
            <p:ph type="body" idx="1"/>
          </p:nvPr>
        </p:nvSpPr>
        <p:spPr>
          <a:xfrm>
            <a:off x="596900" y="1009650"/>
            <a:ext cx="4051300" cy="4800600"/>
          </a:xfrm>
          <a:noFill/>
        </p:spPr>
        <p:txBody>
          <a:bodyPr/>
          <a:lstStyle/>
          <a:p>
            <a:r>
              <a:rPr lang="en-US" sz="2000">
                <a:ea typeface="ＭＳ Ｐゴシック" pitchFamily="34" charset="-128"/>
              </a:rPr>
              <a:t>Reliability</a:t>
            </a:r>
          </a:p>
          <a:p>
            <a:r>
              <a:rPr lang="en-US" sz="2000">
                <a:ea typeface="ＭＳ Ｐゴシック" pitchFamily="34" charset="-128"/>
              </a:rPr>
              <a:t>Modifiability</a:t>
            </a:r>
          </a:p>
          <a:p>
            <a:r>
              <a:rPr lang="en-US" sz="2000">
                <a:ea typeface="ＭＳ Ｐゴシック" pitchFamily="34" charset="-128"/>
              </a:rPr>
              <a:t>Maintainability</a:t>
            </a:r>
          </a:p>
          <a:p>
            <a:r>
              <a:rPr lang="en-US" sz="2000">
                <a:ea typeface="ＭＳ Ｐゴシック" pitchFamily="34" charset="-128"/>
              </a:rPr>
              <a:t>Understandability</a:t>
            </a:r>
          </a:p>
          <a:p>
            <a:r>
              <a:rPr lang="en-US" sz="2000">
                <a:ea typeface="ＭＳ Ｐゴシック" pitchFamily="34" charset="-128"/>
              </a:rPr>
              <a:t>Adaptability</a:t>
            </a:r>
          </a:p>
          <a:p>
            <a:r>
              <a:rPr lang="en-US" sz="2000">
                <a:ea typeface="ＭＳ Ｐゴシック" pitchFamily="34" charset="-128"/>
              </a:rPr>
              <a:t>Reusability</a:t>
            </a:r>
          </a:p>
          <a:p>
            <a:r>
              <a:rPr lang="en-US" sz="2000">
                <a:ea typeface="ＭＳ Ｐゴシック" pitchFamily="34" charset="-128"/>
              </a:rPr>
              <a:t>Efficiency</a:t>
            </a:r>
          </a:p>
          <a:p>
            <a:r>
              <a:rPr lang="en-US" sz="2000">
                <a:ea typeface="ＭＳ Ｐゴシック" pitchFamily="34" charset="-128"/>
              </a:rPr>
              <a:t>Portability</a:t>
            </a:r>
          </a:p>
          <a:p>
            <a:r>
              <a:rPr lang="en-US" sz="2000">
                <a:ea typeface="ＭＳ Ｐゴシック" pitchFamily="34" charset="-128"/>
              </a:rPr>
              <a:t>Traceability of requirements</a:t>
            </a:r>
          </a:p>
          <a:p>
            <a:r>
              <a:rPr lang="en-US" sz="2000">
                <a:ea typeface="ＭＳ Ｐゴシック" pitchFamily="34" charset="-128"/>
              </a:rPr>
              <a:t>Fault tolerance</a:t>
            </a:r>
          </a:p>
          <a:p>
            <a:r>
              <a:rPr lang="en-US" sz="2000">
                <a:ea typeface="ＭＳ Ｐゴシック" pitchFamily="34" charset="-128"/>
              </a:rPr>
              <a:t>Backward-compatibility</a:t>
            </a:r>
          </a:p>
          <a:p>
            <a:r>
              <a:rPr lang="en-US" sz="2000">
                <a:ea typeface="ＭＳ Ｐゴシック" pitchFamily="34" charset="-128"/>
              </a:rPr>
              <a:t>Cost-effectiveness</a:t>
            </a:r>
          </a:p>
          <a:p>
            <a:r>
              <a:rPr lang="en-US" sz="2000">
                <a:ea typeface="ＭＳ Ｐゴシック" pitchFamily="34" charset="-128"/>
              </a:rPr>
              <a:t>Robustness</a:t>
            </a:r>
          </a:p>
          <a:p>
            <a:r>
              <a:rPr lang="en-US" sz="2000">
                <a:ea typeface="ＭＳ Ｐゴシック" pitchFamily="34" charset="-128"/>
              </a:rPr>
              <a:t>High-performance</a:t>
            </a:r>
          </a:p>
        </p:txBody>
      </p:sp>
      <p:sp>
        <p:nvSpPr>
          <p:cNvPr id="26628" name="Rectangle 4"/>
          <p:cNvSpPr>
            <a:spLocks noChangeArrowheads="1"/>
          </p:cNvSpPr>
          <p:nvPr/>
        </p:nvSpPr>
        <p:spPr bwMode="auto">
          <a:xfrm>
            <a:off x="4584700" y="1022350"/>
            <a:ext cx="4051300" cy="4800600"/>
          </a:xfrm>
          <a:prstGeom prst="rect">
            <a:avLst/>
          </a:prstGeom>
          <a:noFill/>
          <a:ln w="12700">
            <a:noFill/>
            <a:miter lim="800000"/>
            <a:headEnd/>
            <a:tailEnd/>
          </a:ln>
        </p:spPr>
        <p:txBody>
          <a:bodyPr lIns="90487" tIns="44450" rIns="90487" bIns="44450"/>
          <a:lstStyle/>
          <a:p>
            <a:pPr marL="285750" indent="-285750">
              <a:lnSpc>
                <a:spcPct val="90000"/>
              </a:lnSpc>
              <a:spcBef>
                <a:spcPct val="30000"/>
              </a:spcBef>
              <a:buClr>
                <a:schemeClr val="tx2"/>
              </a:buClr>
              <a:buSzPct val="75000"/>
              <a:buFont typeface="Monotype Sorts" pitchFamily="2" charset="2"/>
              <a:buChar char=""/>
            </a:pPr>
            <a:r>
              <a:rPr lang="en-US" sz="2000" b="0">
                <a:latin typeface="Verdana" pitchFamily="34" charset="0"/>
              </a:rPr>
              <a:t>Good documentation</a:t>
            </a:r>
          </a:p>
          <a:p>
            <a:pPr marL="285750" indent="-285750">
              <a:lnSpc>
                <a:spcPct val="90000"/>
              </a:lnSpc>
              <a:spcBef>
                <a:spcPct val="30000"/>
              </a:spcBef>
              <a:buClr>
                <a:schemeClr val="tx2"/>
              </a:buClr>
              <a:buSzPct val="75000"/>
              <a:buFont typeface="Monotype Sorts" pitchFamily="2" charset="2"/>
              <a:buChar char=""/>
            </a:pPr>
            <a:r>
              <a:rPr lang="en-US" sz="2000" b="0">
                <a:latin typeface="Verdana" pitchFamily="34" charset="0"/>
              </a:rPr>
              <a:t>Well-defined interfaces</a:t>
            </a:r>
          </a:p>
          <a:p>
            <a:pPr marL="285750" indent="-285750">
              <a:lnSpc>
                <a:spcPct val="90000"/>
              </a:lnSpc>
              <a:spcBef>
                <a:spcPct val="30000"/>
              </a:spcBef>
              <a:buClr>
                <a:schemeClr val="tx2"/>
              </a:buClr>
              <a:buSzPct val="75000"/>
              <a:buFont typeface="Monotype Sorts" pitchFamily="2" charset="2"/>
              <a:buChar char=""/>
            </a:pPr>
            <a:r>
              <a:rPr lang="en-US" sz="2000" b="0">
                <a:latin typeface="Verdana" pitchFamily="34" charset="0"/>
              </a:rPr>
              <a:t>User-friendliness</a:t>
            </a:r>
          </a:p>
          <a:p>
            <a:pPr marL="285750" indent="-285750">
              <a:lnSpc>
                <a:spcPct val="90000"/>
              </a:lnSpc>
              <a:spcBef>
                <a:spcPct val="30000"/>
              </a:spcBef>
              <a:buClr>
                <a:schemeClr val="tx2"/>
              </a:buClr>
              <a:buSzPct val="75000"/>
              <a:buFont typeface="Monotype Sorts" pitchFamily="2" charset="2"/>
              <a:buChar char=""/>
            </a:pPr>
            <a:r>
              <a:rPr lang="en-US" sz="2000" b="0">
                <a:latin typeface="Verdana" pitchFamily="34" charset="0"/>
              </a:rPr>
              <a:t>Reuse of components</a:t>
            </a:r>
          </a:p>
          <a:p>
            <a:pPr marL="285750" indent="-285750">
              <a:lnSpc>
                <a:spcPct val="90000"/>
              </a:lnSpc>
              <a:spcBef>
                <a:spcPct val="30000"/>
              </a:spcBef>
              <a:buClr>
                <a:schemeClr val="tx2"/>
              </a:buClr>
              <a:buSzPct val="75000"/>
              <a:buFont typeface="Monotype Sorts" pitchFamily="2" charset="2"/>
              <a:buChar char=""/>
            </a:pPr>
            <a:r>
              <a:rPr lang="en-US" sz="2000" b="0">
                <a:latin typeface="Verdana" pitchFamily="34" charset="0"/>
              </a:rPr>
              <a:t>Rapid development</a:t>
            </a:r>
          </a:p>
          <a:p>
            <a:pPr marL="285750" indent="-285750">
              <a:lnSpc>
                <a:spcPct val="90000"/>
              </a:lnSpc>
              <a:spcBef>
                <a:spcPct val="30000"/>
              </a:spcBef>
              <a:buClr>
                <a:schemeClr val="tx2"/>
              </a:buClr>
              <a:buSzPct val="75000"/>
              <a:buFont typeface="Monotype Sorts" pitchFamily="2" charset="2"/>
              <a:buChar char=""/>
            </a:pPr>
            <a:r>
              <a:rPr lang="en-US" sz="2000" b="0">
                <a:latin typeface="Verdana" pitchFamily="34" charset="0"/>
              </a:rPr>
              <a:t>Minimum number of errors</a:t>
            </a:r>
          </a:p>
          <a:p>
            <a:pPr marL="285750" indent="-285750">
              <a:lnSpc>
                <a:spcPct val="90000"/>
              </a:lnSpc>
              <a:spcBef>
                <a:spcPct val="30000"/>
              </a:spcBef>
              <a:buClr>
                <a:schemeClr val="tx2"/>
              </a:buClr>
              <a:buSzPct val="75000"/>
              <a:buFont typeface="Monotype Sorts" pitchFamily="2" charset="2"/>
              <a:buChar char=""/>
            </a:pPr>
            <a:r>
              <a:rPr lang="en-US" sz="2000" b="0">
                <a:latin typeface="Verdana" pitchFamily="34" charset="0"/>
              </a:rPr>
              <a:t>Readability</a:t>
            </a:r>
          </a:p>
          <a:p>
            <a:pPr marL="285750" indent="-285750">
              <a:lnSpc>
                <a:spcPct val="90000"/>
              </a:lnSpc>
              <a:spcBef>
                <a:spcPct val="30000"/>
              </a:spcBef>
              <a:buClr>
                <a:schemeClr val="tx2"/>
              </a:buClr>
              <a:buSzPct val="75000"/>
              <a:buFont typeface="Monotype Sorts" pitchFamily="2" charset="2"/>
              <a:buChar char=""/>
            </a:pPr>
            <a:r>
              <a:rPr lang="en-US" sz="2000" b="0">
                <a:latin typeface="Verdana" pitchFamily="34" charset="0"/>
              </a:rPr>
              <a:t>Ease of learning</a:t>
            </a:r>
          </a:p>
          <a:p>
            <a:pPr marL="285750" indent="-285750">
              <a:lnSpc>
                <a:spcPct val="90000"/>
              </a:lnSpc>
              <a:spcBef>
                <a:spcPct val="30000"/>
              </a:spcBef>
              <a:buClr>
                <a:schemeClr val="tx2"/>
              </a:buClr>
              <a:buSzPct val="75000"/>
              <a:buFont typeface="Monotype Sorts" pitchFamily="2" charset="2"/>
              <a:buChar char=""/>
            </a:pPr>
            <a:r>
              <a:rPr lang="en-US" sz="2000" b="0">
                <a:latin typeface="Verdana" pitchFamily="34" charset="0"/>
              </a:rPr>
              <a:t>Ease of remembering</a:t>
            </a:r>
          </a:p>
          <a:p>
            <a:pPr marL="285750" indent="-285750">
              <a:lnSpc>
                <a:spcPct val="90000"/>
              </a:lnSpc>
              <a:spcBef>
                <a:spcPct val="30000"/>
              </a:spcBef>
              <a:buClr>
                <a:schemeClr val="tx2"/>
              </a:buClr>
              <a:buSzPct val="75000"/>
              <a:buFont typeface="Monotype Sorts" pitchFamily="2" charset="2"/>
              <a:buChar char=""/>
            </a:pPr>
            <a:r>
              <a:rPr lang="en-US" sz="2000" b="0">
                <a:latin typeface="Verdana" pitchFamily="34" charset="0"/>
              </a:rPr>
              <a:t>Ease of use</a:t>
            </a:r>
          </a:p>
          <a:p>
            <a:pPr marL="285750" indent="-285750">
              <a:lnSpc>
                <a:spcPct val="90000"/>
              </a:lnSpc>
              <a:spcBef>
                <a:spcPct val="30000"/>
              </a:spcBef>
              <a:buClr>
                <a:schemeClr val="tx2"/>
              </a:buClr>
              <a:buSzPct val="75000"/>
              <a:buFont typeface="Monotype Sorts" pitchFamily="2" charset="2"/>
              <a:buChar char=""/>
            </a:pPr>
            <a:r>
              <a:rPr lang="en-US" sz="2000" b="0">
                <a:latin typeface="Verdana" pitchFamily="34" charset="0"/>
              </a:rPr>
              <a:t>Increased productivity</a:t>
            </a:r>
          </a:p>
          <a:p>
            <a:pPr marL="285750" indent="-285750">
              <a:lnSpc>
                <a:spcPct val="90000"/>
              </a:lnSpc>
              <a:spcBef>
                <a:spcPct val="30000"/>
              </a:spcBef>
              <a:buClr>
                <a:schemeClr val="tx2"/>
              </a:buClr>
              <a:buSzPct val="75000"/>
              <a:buFont typeface="Monotype Sorts" pitchFamily="2" charset="2"/>
              <a:buChar char=""/>
            </a:pPr>
            <a:r>
              <a:rPr lang="en-US" sz="2000" b="0">
                <a:latin typeface="Verdana" pitchFamily="34" charset="0"/>
              </a:rPr>
              <a:t>Low-cost</a:t>
            </a:r>
          </a:p>
          <a:p>
            <a:pPr marL="285750" indent="-285750">
              <a:lnSpc>
                <a:spcPct val="90000"/>
              </a:lnSpc>
              <a:spcBef>
                <a:spcPct val="30000"/>
              </a:spcBef>
              <a:buClr>
                <a:schemeClr val="tx2"/>
              </a:buClr>
              <a:buSzPct val="75000"/>
              <a:buFont typeface="Monotype Sorts" pitchFamily="2" charset="2"/>
              <a:buChar char=""/>
            </a:pPr>
            <a:r>
              <a:rPr lang="en-US" sz="2000" b="0">
                <a:latin typeface="Verdana" pitchFamily="34" charset="0"/>
              </a:rPr>
              <a:t>Flexibility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autoUpdateAnimBg="0"/>
      <p:bldP spid="26628"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55" name="Text Box 31"/>
          <p:cNvSpPr txBox="1">
            <a:spLocks noChangeArrowheads="1"/>
          </p:cNvSpPr>
          <p:nvPr/>
        </p:nvSpPr>
        <p:spPr bwMode="auto">
          <a:xfrm>
            <a:off x="4305300" y="228600"/>
            <a:ext cx="4457700" cy="579438"/>
          </a:xfrm>
          <a:prstGeom prst="rect">
            <a:avLst/>
          </a:prstGeom>
          <a:noFill/>
          <a:ln w="9525">
            <a:noFill/>
            <a:miter lim="800000"/>
            <a:headEnd/>
            <a:tailEnd/>
          </a:ln>
        </p:spPr>
        <p:txBody>
          <a:bodyPr>
            <a:spAutoFit/>
          </a:bodyPr>
          <a:lstStyle/>
          <a:p>
            <a:pPr algn="ctr"/>
            <a:endParaRPr lang="en-US" sz="3200" b="0"/>
          </a:p>
        </p:txBody>
      </p:sp>
      <p:sp>
        <p:nvSpPr>
          <p:cNvPr id="46098" name="Rectangle 46"/>
          <p:cNvSpPr>
            <a:spLocks noGrp="1" noChangeArrowheads="1"/>
          </p:cNvSpPr>
          <p:nvPr>
            <p:ph type="title"/>
          </p:nvPr>
        </p:nvSpPr>
        <p:spPr>
          <a:xfrm>
            <a:off x="471055" y="222250"/>
            <a:ext cx="8409420" cy="863600"/>
          </a:xfrm>
        </p:spPr>
        <p:txBody>
          <a:bodyPr/>
          <a:lstStyle/>
          <a:p>
            <a:pPr algn="ctr"/>
            <a:r>
              <a:rPr lang="en-US" dirty="0"/>
              <a:t>Coupling and Cohesion_4</a:t>
            </a:r>
            <a:endParaRPr lang="en-US" dirty="0">
              <a:ea typeface="ＭＳ Ｐゴシック" pitchFamily="34" charset="-128"/>
            </a:endParaRPr>
          </a:p>
        </p:txBody>
      </p:sp>
      <p:pic>
        <p:nvPicPr>
          <p:cNvPr id="6" name="Picture 5" descr="AlternativeSubsystemDeomposition.png"/>
          <p:cNvPicPr>
            <a:picLocks noChangeAspect="1"/>
          </p:cNvPicPr>
          <p:nvPr/>
        </p:nvPicPr>
        <p:blipFill>
          <a:blip r:embed="rId3"/>
          <a:stretch>
            <a:fillRect/>
          </a:stretch>
        </p:blipFill>
        <p:spPr>
          <a:xfrm>
            <a:off x="824125" y="965010"/>
            <a:ext cx="7433184" cy="550930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15465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55"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p:spPr>
        <p:txBody>
          <a:bodyPr/>
          <a:lstStyle/>
          <a:p>
            <a:r>
              <a:rPr lang="en-US">
                <a:ea typeface="ＭＳ Ｐゴシック" pitchFamily="34" charset="-128"/>
              </a:rPr>
              <a:t>Typical Design Trade-offs</a:t>
            </a:r>
          </a:p>
        </p:txBody>
      </p:sp>
      <p:sp>
        <p:nvSpPr>
          <p:cNvPr id="41987" name="Rectangle 3"/>
          <p:cNvSpPr>
            <a:spLocks noGrp="1" noChangeArrowheads="1"/>
          </p:cNvSpPr>
          <p:nvPr>
            <p:ph type="body" idx="1"/>
          </p:nvPr>
        </p:nvSpPr>
        <p:spPr>
          <a:noFill/>
        </p:spPr>
        <p:txBody>
          <a:bodyPr/>
          <a:lstStyle/>
          <a:p>
            <a:r>
              <a:rPr lang="en-US">
                <a:ea typeface="ＭＳ Ｐゴシック" pitchFamily="34" charset="-128"/>
              </a:rPr>
              <a:t>Functionality v. Usability</a:t>
            </a:r>
          </a:p>
          <a:p>
            <a:r>
              <a:rPr lang="en-US">
                <a:ea typeface="ＭＳ Ｐゴシック" pitchFamily="34" charset="-128"/>
              </a:rPr>
              <a:t>Cost v. Robustness</a:t>
            </a:r>
          </a:p>
          <a:p>
            <a:r>
              <a:rPr lang="en-US">
                <a:ea typeface="ＭＳ Ｐゴシック" pitchFamily="34" charset="-128"/>
              </a:rPr>
              <a:t>Efficiency v. Portability</a:t>
            </a:r>
          </a:p>
          <a:p>
            <a:r>
              <a:rPr lang="en-US">
                <a:ea typeface="ＭＳ Ｐゴシック" pitchFamily="34" charset="-128"/>
              </a:rPr>
              <a:t>Rapid development v. Functionality</a:t>
            </a:r>
          </a:p>
          <a:p>
            <a:r>
              <a:rPr lang="en-US">
                <a:ea typeface="ＭＳ Ｐゴシック" pitchFamily="34" charset="-128"/>
              </a:rPr>
              <a:t>Cost v. Reusability</a:t>
            </a:r>
          </a:p>
          <a:p>
            <a:r>
              <a:rPr lang="en-US">
                <a:ea typeface="ＭＳ Ｐゴシック" pitchFamily="34" charset="-128"/>
              </a:rPr>
              <a:t>Backward Compatibility v. Readability</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p:spPr>
        <p:txBody>
          <a:bodyPr/>
          <a:lstStyle/>
          <a:p>
            <a:r>
              <a:rPr lang="en-US">
                <a:ea typeface="ＭＳ Ｐゴシック" pitchFamily="34" charset="-128"/>
              </a:rPr>
              <a:t>Subsystem Decomposition</a:t>
            </a:r>
          </a:p>
        </p:txBody>
      </p:sp>
      <p:sp>
        <p:nvSpPr>
          <p:cNvPr id="49155" name="Rectangle 3"/>
          <p:cNvSpPr>
            <a:spLocks noGrp="1" noChangeArrowheads="1"/>
          </p:cNvSpPr>
          <p:nvPr>
            <p:ph type="body" idx="1"/>
          </p:nvPr>
        </p:nvSpPr>
        <p:spPr>
          <a:xfrm>
            <a:off x="368300" y="1403350"/>
            <a:ext cx="8255000" cy="3981450"/>
          </a:xfrm>
          <a:noFill/>
        </p:spPr>
        <p:txBody>
          <a:bodyPr/>
          <a:lstStyle/>
          <a:p>
            <a:r>
              <a:rPr lang="en-US">
                <a:solidFill>
                  <a:srgbClr val="FF0000"/>
                </a:solidFill>
                <a:ea typeface="ＭＳ Ｐゴシック" pitchFamily="34" charset="-128"/>
              </a:rPr>
              <a:t>Subsystem</a:t>
            </a:r>
            <a:endParaRPr lang="en-US">
              <a:ea typeface="ＭＳ Ｐゴシック" pitchFamily="34" charset="-128"/>
            </a:endParaRPr>
          </a:p>
          <a:p>
            <a:pPr lvl="1"/>
            <a:r>
              <a:rPr lang="en-US">
                <a:ea typeface="ＭＳ Ｐゴシック" pitchFamily="34" charset="-128"/>
              </a:rPr>
              <a:t>Collection of classes, associations, operations, events and constraints that are closely interrelated with each other</a:t>
            </a:r>
          </a:p>
          <a:p>
            <a:pPr lvl="1"/>
            <a:r>
              <a:rPr lang="en-US">
                <a:ea typeface="ＭＳ Ｐゴシック" pitchFamily="34" charset="-128"/>
              </a:rPr>
              <a:t>The objects and classes from the object model are the “seeds” for  the subsystems</a:t>
            </a:r>
          </a:p>
          <a:p>
            <a:pPr lvl="1"/>
            <a:r>
              <a:rPr lang="en-US">
                <a:ea typeface="ＭＳ Ｐゴシック" pitchFamily="34" charset="-128"/>
              </a:rPr>
              <a:t>In UML subsystems are modeled as  packages</a:t>
            </a:r>
          </a:p>
          <a:p>
            <a:r>
              <a:rPr lang="en-US">
                <a:solidFill>
                  <a:srgbClr val="FF0000"/>
                </a:solidFill>
                <a:ea typeface="ＭＳ Ｐゴシック" pitchFamily="34" charset="-128"/>
              </a:rPr>
              <a:t>Service</a:t>
            </a:r>
            <a:endParaRPr lang="en-US">
              <a:ea typeface="ＭＳ Ｐゴシック" pitchFamily="34" charset="-128"/>
            </a:endParaRPr>
          </a:p>
          <a:p>
            <a:pPr lvl="1"/>
            <a:r>
              <a:rPr lang="en-US">
                <a:ea typeface="ＭＳ Ｐゴシック" pitchFamily="34" charset="-128"/>
              </a:rPr>
              <a:t>A set of named operations that share a common purpose</a:t>
            </a:r>
          </a:p>
          <a:p>
            <a:pPr lvl="1"/>
            <a:r>
              <a:rPr lang="en-US">
                <a:ea typeface="ＭＳ Ｐゴシック" pitchFamily="34" charset="-128"/>
              </a:rPr>
              <a:t>The origin (“seed”) for services are the use cases from the functional model</a:t>
            </a:r>
          </a:p>
          <a:p>
            <a:r>
              <a:rPr lang="en-US">
                <a:solidFill>
                  <a:srgbClr val="FF9966"/>
                </a:solidFill>
                <a:ea typeface="ＭＳ Ｐゴシック" pitchFamily="34" charset="-128"/>
              </a:rPr>
              <a:t>Services are defined during system design.</a:t>
            </a:r>
            <a:endParaRPr lang="en-US">
              <a:ea typeface="ＭＳ Ｐゴシック" pitchFamily="34"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1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91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91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915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915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915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915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491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19100" y="158750"/>
            <a:ext cx="8153400" cy="863600"/>
          </a:xfrm>
        </p:spPr>
        <p:txBody>
          <a:bodyPr/>
          <a:lstStyle/>
          <a:p>
            <a:r>
              <a:rPr lang="en-US">
                <a:ea typeface="ＭＳ Ｐゴシック" pitchFamily="34" charset="-128"/>
              </a:rPr>
              <a:t>Subsystem Interfaces vs API</a:t>
            </a:r>
          </a:p>
        </p:txBody>
      </p:sp>
      <p:sp>
        <p:nvSpPr>
          <p:cNvPr id="120835" name="Rectangle 3"/>
          <p:cNvSpPr>
            <a:spLocks noGrp="1" noChangeArrowheads="1"/>
          </p:cNvSpPr>
          <p:nvPr>
            <p:ph type="body" idx="1"/>
          </p:nvPr>
        </p:nvSpPr>
        <p:spPr>
          <a:xfrm>
            <a:off x="355600" y="908050"/>
            <a:ext cx="8255000" cy="4654550"/>
          </a:xfrm>
        </p:spPr>
        <p:txBody>
          <a:bodyPr/>
          <a:lstStyle/>
          <a:p>
            <a:r>
              <a:rPr lang="en-US" dirty="0">
                <a:solidFill>
                  <a:srgbClr val="FF0000"/>
                </a:solidFill>
                <a:ea typeface="ＭＳ Ｐゴシック" pitchFamily="34" charset="-128"/>
              </a:rPr>
              <a:t>Subsystem interface:</a:t>
            </a:r>
            <a:r>
              <a:rPr lang="en-US" dirty="0">
                <a:ea typeface="ＭＳ Ｐゴシック" pitchFamily="34" charset="-128"/>
              </a:rPr>
              <a:t> Set of fully typed UML operations</a:t>
            </a:r>
          </a:p>
          <a:p>
            <a:pPr lvl="1"/>
            <a:r>
              <a:rPr lang="en-US" dirty="0">
                <a:ea typeface="ＭＳ Ｐゴシック" pitchFamily="34" charset="-128"/>
              </a:rPr>
              <a:t>Specifies  the interaction and information flow from and to subsystem boundaries, but not inside the subsystem</a:t>
            </a:r>
          </a:p>
          <a:p>
            <a:pPr lvl="1"/>
            <a:r>
              <a:rPr lang="en-US" dirty="0">
                <a:ea typeface="ＭＳ Ｐゴシック" pitchFamily="34" charset="-128"/>
              </a:rPr>
              <a:t>Refinement of service, should be well-defined and small</a:t>
            </a:r>
          </a:p>
          <a:p>
            <a:pPr lvl="1"/>
            <a:r>
              <a:rPr lang="en-US" dirty="0">
                <a:solidFill>
                  <a:srgbClr val="800000"/>
                </a:solidFill>
                <a:ea typeface="ＭＳ Ｐゴシック" pitchFamily="34" charset="-128"/>
              </a:rPr>
              <a:t>Subsystem interfaces are defined during object design</a:t>
            </a:r>
          </a:p>
          <a:p>
            <a:r>
              <a:rPr lang="en-US" dirty="0">
                <a:solidFill>
                  <a:srgbClr val="FF0000"/>
                </a:solidFill>
                <a:ea typeface="ＭＳ Ｐゴシック" pitchFamily="34" charset="-128"/>
              </a:rPr>
              <a:t>Application programmer’s interface (API)</a:t>
            </a:r>
            <a:endParaRPr lang="en-US" dirty="0">
              <a:ea typeface="ＭＳ Ｐゴシック" pitchFamily="34" charset="-128"/>
            </a:endParaRPr>
          </a:p>
          <a:p>
            <a:pPr lvl="1"/>
            <a:r>
              <a:rPr lang="en-US" dirty="0">
                <a:ea typeface="ＭＳ Ｐゴシック" pitchFamily="34" charset="-128"/>
              </a:rPr>
              <a:t>The API is the specification of the subsystem interface in a specific programming language</a:t>
            </a:r>
          </a:p>
          <a:p>
            <a:pPr lvl="1"/>
            <a:r>
              <a:rPr lang="en-US" dirty="0">
                <a:solidFill>
                  <a:srgbClr val="FF9966"/>
                </a:solidFill>
                <a:ea typeface="ＭＳ Ｐゴシック" pitchFamily="34" charset="-128"/>
              </a:rPr>
              <a:t>APIs are defined during implementation</a:t>
            </a:r>
            <a:endParaRPr lang="en-US" dirty="0">
              <a:ea typeface="ＭＳ Ｐゴシック" pitchFamily="34" charset="-128"/>
            </a:endParaRPr>
          </a:p>
          <a:p>
            <a:r>
              <a:rPr lang="en-US" dirty="0">
                <a:ea typeface="ＭＳ Ｐゴシック" pitchFamily="34" charset="-128"/>
              </a:rPr>
              <a:t>The terms subsystem interface and API are often confused with each other</a:t>
            </a:r>
          </a:p>
          <a:p>
            <a:pPr lvl="1"/>
            <a:r>
              <a:rPr lang="en-US" i="1" dirty="0">
                <a:ea typeface="ＭＳ Ｐゴシック" pitchFamily="34" charset="-128"/>
              </a:rPr>
              <a:t>The term API should</a:t>
            </a:r>
            <a:r>
              <a:rPr lang="en-US" dirty="0">
                <a:ea typeface="ＭＳ Ｐゴシック" pitchFamily="34" charset="-128"/>
              </a:rPr>
              <a:t> </a:t>
            </a:r>
            <a:r>
              <a:rPr lang="en-US" i="1" dirty="0">
                <a:ea typeface="ＭＳ Ｐゴシック" pitchFamily="34" charset="-128"/>
              </a:rPr>
              <a:t>not be used during system design and object design, but only during implementation.</a:t>
            </a:r>
            <a:endParaRPr lang="en-US" dirty="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08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08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08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08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08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083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2083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2083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208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build="p" bldLvl="2"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6"/>
          <p:cNvSpPr>
            <a:spLocks noGrp="1" noChangeArrowheads="1"/>
          </p:cNvSpPr>
          <p:nvPr>
            <p:ph type="title"/>
          </p:nvPr>
        </p:nvSpPr>
        <p:spPr/>
        <p:txBody>
          <a:bodyPr/>
          <a:lstStyle/>
          <a:p>
            <a:r>
              <a:rPr lang="en-US">
                <a:ea typeface="ＭＳ Ｐゴシック" pitchFamily="34" charset="-128"/>
              </a:rPr>
              <a:t>Properties of Subsystems: Layers and Partitions</a:t>
            </a:r>
          </a:p>
        </p:txBody>
      </p:sp>
      <p:sp>
        <p:nvSpPr>
          <p:cNvPr id="33799" name="Rectangle 7"/>
          <p:cNvSpPr>
            <a:spLocks noGrp="1" noChangeArrowheads="1"/>
          </p:cNvSpPr>
          <p:nvPr>
            <p:ph type="body" idx="1"/>
          </p:nvPr>
        </p:nvSpPr>
        <p:spPr>
          <a:xfrm>
            <a:off x="533400" y="1295400"/>
            <a:ext cx="8001000" cy="3814763"/>
          </a:xfrm>
        </p:spPr>
        <p:txBody>
          <a:bodyPr/>
          <a:lstStyle/>
          <a:p>
            <a:r>
              <a:rPr lang="en-US">
                <a:ea typeface="ＭＳ Ｐゴシック" pitchFamily="34" charset="-128"/>
              </a:rPr>
              <a:t>A </a:t>
            </a:r>
            <a:r>
              <a:rPr lang="en-US">
                <a:solidFill>
                  <a:srgbClr val="FF0000"/>
                </a:solidFill>
                <a:ea typeface="ＭＳ Ｐゴシック" pitchFamily="34" charset="-128"/>
              </a:rPr>
              <a:t>layer</a:t>
            </a:r>
            <a:r>
              <a:rPr lang="en-US">
                <a:ea typeface="ＭＳ Ｐゴシック" pitchFamily="34" charset="-128"/>
              </a:rPr>
              <a:t> is a subsystem that provides a service to another subsystem with the following restrictions:</a:t>
            </a:r>
          </a:p>
          <a:p>
            <a:pPr lvl="1"/>
            <a:r>
              <a:rPr lang="en-US">
                <a:ea typeface="ＭＳ Ｐゴシック" pitchFamily="34" charset="-128"/>
              </a:rPr>
              <a:t>A layer only depends on services from lower layers</a:t>
            </a:r>
          </a:p>
          <a:p>
            <a:pPr lvl="1"/>
            <a:r>
              <a:rPr lang="en-US">
                <a:ea typeface="ＭＳ Ｐゴシック" pitchFamily="34" charset="-128"/>
              </a:rPr>
              <a:t>A layer has no knowledge of higher layers</a:t>
            </a:r>
          </a:p>
          <a:p>
            <a:r>
              <a:rPr lang="en-US">
                <a:ea typeface="ＭＳ Ｐゴシック" pitchFamily="34" charset="-128"/>
              </a:rPr>
              <a:t>A layer can be divided horizontally into several independent subsystems called </a:t>
            </a:r>
            <a:r>
              <a:rPr lang="en-US">
                <a:solidFill>
                  <a:srgbClr val="FF0000"/>
                </a:solidFill>
                <a:ea typeface="ＭＳ Ｐゴシック" pitchFamily="34" charset="-128"/>
              </a:rPr>
              <a:t>partitions</a:t>
            </a:r>
            <a:endParaRPr lang="en-US">
              <a:ea typeface="ＭＳ Ｐゴシック" pitchFamily="34" charset="-128"/>
            </a:endParaRPr>
          </a:p>
          <a:p>
            <a:pPr lvl="1"/>
            <a:r>
              <a:rPr lang="en-US">
                <a:ea typeface="ＭＳ Ｐゴシック" pitchFamily="34" charset="-128"/>
              </a:rPr>
              <a:t>Partitions provide services to other partitions on the same layer</a:t>
            </a:r>
          </a:p>
          <a:p>
            <a:pPr lvl="1"/>
            <a:r>
              <a:rPr lang="en-US">
                <a:ea typeface="ＭＳ Ｐゴシック" pitchFamily="34" charset="-128"/>
              </a:rPr>
              <a:t>Partitions are also </a:t>
            </a:r>
            <a:r>
              <a:rPr lang="en-US">
                <a:latin typeface="ヒラギノ角ゴ Pro W3" charset="-128"/>
                <a:ea typeface="ＭＳ Ｐゴシック" pitchFamily="34" charset="-128"/>
              </a:rPr>
              <a:t>called </a:t>
            </a:r>
            <a:r>
              <a:rPr lang="en-US">
                <a:ea typeface="ＭＳ Ｐゴシック" pitchFamily="34" charset="-128"/>
              </a:rPr>
              <a:t>“weakly coupled” subsystems.</a:t>
            </a:r>
          </a:p>
          <a:p>
            <a:endParaRPr lang="en-US">
              <a:ea typeface="ＭＳ Ｐゴシック" pitchFamily="34"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7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37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7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37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37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37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9" grpId="0" build="p" bldLvl="2"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ea typeface="ＭＳ Ｐゴシック" pitchFamily="34" charset="-128"/>
              </a:rPr>
              <a:t>A floor plan example</a:t>
            </a:r>
          </a:p>
        </p:txBody>
      </p:sp>
      <p:pic>
        <p:nvPicPr>
          <p:cNvPr id="5" name="Content Placeholder 4" descr="version1_and_2_SD.png"/>
          <p:cNvPicPr>
            <a:picLocks noGrp="1" noChangeAspect="1"/>
          </p:cNvPicPr>
          <p:nvPr>
            <p:ph idx="1"/>
          </p:nvPr>
        </p:nvPicPr>
        <p:blipFill>
          <a:blip r:embed="rId3"/>
          <a:stretch>
            <a:fillRect/>
          </a:stretch>
        </p:blipFill>
        <p:spPr>
          <a:xfrm>
            <a:off x="967564" y="1196267"/>
            <a:ext cx="6970996" cy="4885556"/>
          </a:xfr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4"/>
          <p:cNvSpPr>
            <a:spLocks noGrp="1" noChangeArrowheads="1"/>
          </p:cNvSpPr>
          <p:nvPr>
            <p:ph type="title"/>
          </p:nvPr>
        </p:nvSpPr>
        <p:spPr>
          <a:xfrm>
            <a:off x="419100" y="222250"/>
            <a:ext cx="8431213" cy="863600"/>
          </a:xfrm>
        </p:spPr>
        <p:txBody>
          <a:bodyPr/>
          <a:lstStyle/>
          <a:p>
            <a:r>
              <a:rPr lang="en-US">
                <a:ea typeface="ＭＳ Ｐゴシック" pitchFamily="34" charset="-128"/>
              </a:rPr>
              <a:t>Relationships between Subsystems</a:t>
            </a:r>
          </a:p>
        </p:txBody>
      </p:sp>
      <p:sp>
        <p:nvSpPr>
          <p:cNvPr id="35845" name="Rectangle 5"/>
          <p:cNvSpPr>
            <a:spLocks noGrp="1" noChangeArrowheads="1"/>
          </p:cNvSpPr>
          <p:nvPr>
            <p:ph type="body" idx="1"/>
          </p:nvPr>
        </p:nvSpPr>
        <p:spPr>
          <a:xfrm>
            <a:off x="246063" y="1023938"/>
            <a:ext cx="8897937" cy="5499100"/>
          </a:xfrm>
        </p:spPr>
        <p:txBody>
          <a:bodyPr/>
          <a:lstStyle/>
          <a:p>
            <a:r>
              <a:rPr lang="en-US">
                <a:ea typeface="ＭＳ Ｐゴシック" pitchFamily="34" charset="-128"/>
              </a:rPr>
              <a:t>Two major types of Layer relationships</a:t>
            </a:r>
          </a:p>
          <a:p>
            <a:pPr lvl="1"/>
            <a:r>
              <a:rPr lang="en-US">
                <a:ea typeface="ＭＳ Ｐゴシック" pitchFamily="34" charset="-128"/>
              </a:rPr>
              <a:t>Layer A </a:t>
            </a:r>
            <a:r>
              <a:rPr lang="en-US">
                <a:solidFill>
                  <a:srgbClr val="3366FF"/>
                </a:solidFill>
                <a:ea typeface="ＭＳ Ｐゴシック" pitchFamily="34" charset="-128"/>
              </a:rPr>
              <a:t>“depends on” </a:t>
            </a:r>
            <a:r>
              <a:rPr lang="en-US">
                <a:ea typeface="ＭＳ Ｐゴシック" pitchFamily="34" charset="-128"/>
              </a:rPr>
              <a:t>Layer B (compile time dependency)</a:t>
            </a:r>
          </a:p>
          <a:p>
            <a:pPr lvl="2"/>
            <a:r>
              <a:rPr lang="en-US">
                <a:ea typeface="ＭＳ Ｐゴシック" pitchFamily="34" charset="-128"/>
              </a:rPr>
              <a:t>Example: Build dependencies (make, ant, maven)</a:t>
            </a:r>
          </a:p>
          <a:p>
            <a:pPr lvl="1"/>
            <a:r>
              <a:rPr lang="en-US">
                <a:ea typeface="ＭＳ Ｐゴシック" pitchFamily="34" charset="-128"/>
              </a:rPr>
              <a:t>Layer </a:t>
            </a:r>
            <a:r>
              <a:rPr lang="en-US">
                <a:solidFill>
                  <a:srgbClr val="3366FF"/>
                </a:solidFill>
                <a:ea typeface="ＭＳ Ｐゴシック" pitchFamily="34" charset="-128"/>
              </a:rPr>
              <a:t>A “calls” </a:t>
            </a:r>
            <a:r>
              <a:rPr lang="en-US">
                <a:ea typeface="ＭＳ Ｐゴシック" pitchFamily="34" charset="-128"/>
              </a:rPr>
              <a:t>Layer B  (runtime dependency)</a:t>
            </a:r>
          </a:p>
          <a:p>
            <a:pPr lvl="2"/>
            <a:r>
              <a:rPr lang="en-US">
                <a:ea typeface="ＭＳ Ｐゴシック" pitchFamily="34" charset="-128"/>
              </a:rPr>
              <a:t>Example: A web browser calls a web server</a:t>
            </a:r>
          </a:p>
          <a:p>
            <a:pPr lvl="2"/>
            <a:r>
              <a:rPr lang="en-US">
                <a:ea typeface="ＭＳ Ｐゴシック" pitchFamily="34" charset="-128"/>
              </a:rPr>
              <a:t>Can the client and server layers run on the same machine?</a:t>
            </a:r>
          </a:p>
          <a:p>
            <a:pPr lvl="3"/>
            <a:r>
              <a:rPr lang="en-US">
                <a:ea typeface="ＭＳ Ｐゴシック" pitchFamily="34" charset="-128"/>
              </a:rPr>
              <a:t>Yes, they are layers, not processor nodes </a:t>
            </a:r>
          </a:p>
          <a:p>
            <a:pPr lvl="3"/>
            <a:r>
              <a:rPr lang="en-US">
                <a:ea typeface="ＭＳ Ｐゴシック" pitchFamily="34" charset="-128"/>
              </a:rPr>
              <a:t>Mapping of layers to processors is decided during the Software/hardware mapping!</a:t>
            </a:r>
          </a:p>
          <a:p>
            <a:r>
              <a:rPr lang="en-US">
                <a:ea typeface="ＭＳ Ｐゴシック" pitchFamily="34" charset="-128"/>
              </a:rPr>
              <a:t>Partition relationship</a:t>
            </a:r>
          </a:p>
          <a:p>
            <a:pPr lvl="1"/>
            <a:r>
              <a:rPr lang="en-US">
                <a:ea typeface="ＭＳ Ｐゴシック" pitchFamily="34" charset="-128"/>
              </a:rPr>
              <a:t>The subsystems have mutual knowledge about each other </a:t>
            </a:r>
          </a:p>
          <a:p>
            <a:pPr lvl="2"/>
            <a:r>
              <a:rPr lang="en-US">
                <a:ea typeface="ＭＳ Ｐゴシック" pitchFamily="34" charset="-128"/>
              </a:rPr>
              <a:t>A calls services in B; B calls services in A (</a:t>
            </a:r>
            <a:r>
              <a:rPr lang="en-US">
                <a:solidFill>
                  <a:srgbClr val="3366FF"/>
                </a:solidFill>
                <a:ea typeface="ＭＳ Ｐゴシック" pitchFamily="34" charset="-128"/>
              </a:rPr>
              <a:t>Peer-to-Peer</a:t>
            </a:r>
            <a:r>
              <a:rPr lang="en-US">
                <a:ea typeface="ＭＳ Ｐゴシック" pitchFamily="34" charset="-128"/>
              </a:rPr>
              <a:t>) </a:t>
            </a:r>
          </a:p>
          <a:p>
            <a:r>
              <a:rPr lang="en-US">
                <a:ea typeface="ＭＳ Ｐゴシック" pitchFamily="34" charset="-128"/>
              </a:rPr>
              <a:t>UML convention:</a:t>
            </a:r>
          </a:p>
          <a:p>
            <a:pPr lvl="1"/>
            <a:r>
              <a:rPr lang="en-US">
                <a:ea typeface="ＭＳ Ｐゴシック" pitchFamily="34" charset="-128"/>
              </a:rPr>
              <a:t>Runtime dependencies are associations with dashed lines</a:t>
            </a:r>
          </a:p>
          <a:p>
            <a:pPr lvl="1"/>
            <a:r>
              <a:rPr lang="en-US">
                <a:ea typeface="ＭＳ Ｐゴシック" pitchFamily="34" charset="-128"/>
              </a:rPr>
              <a:t>Compile time dependencies are associations with solid lines.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8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8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8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58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58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58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584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584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584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584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584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35845">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5845">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3584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build="p" bldLvl="3"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63" name="Line 59"/>
          <p:cNvSpPr>
            <a:spLocks noChangeShapeType="1"/>
          </p:cNvSpPr>
          <p:nvPr/>
        </p:nvSpPr>
        <p:spPr bwMode="auto">
          <a:xfrm>
            <a:off x="2695575" y="3648075"/>
            <a:ext cx="863600" cy="0"/>
          </a:xfrm>
          <a:prstGeom prst="line">
            <a:avLst/>
          </a:prstGeom>
          <a:noFill/>
          <a:ln w="28575">
            <a:solidFill>
              <a:schemeClr val="tx1"/>
            </a:solidFill>
            <a:round/>
            <a:headEnd/>
            <a:tailEnd/>
          </a:ln>
        </p:spPr>
        <p:txBody>
          <a:bodyPr wrap="none" anchor="ctr"/>
          <a:lstStyle/>
          <a:p>
            <a:endParaRPr lang="en-US"/>
          </a:p>
        </p:txBody>
      </p:sp>
      <p:sp>
        <p:nvSpPr>
          <p:cNvPr id="58371" name="Rectangle 24"/>
          <p:cNvSpPr>
            <a:spLocks noChangeArrowheads="1"/>
          </p:cNvSpPr>
          <p:nvPr/>
        </p:nvSpPr>
        <p:spPr bwMode="auto">
          <a:xfrm>
            <a:off x="2295525" y="4862513"/>
            <a:ext cx="1785938" cy="393700"/>
          </a:xfrm>
          <a:prstGeom prst="rect">
            <a:avLst/>
          </a:prstGeom>
          <a:solidFill>
            <a:srgbClr val="FFFFFF"/>
          </a:solidFill>
          <a:ln w="9525">
            <a:noFill/>
            <a:miter lim="800000"/>
            <a:headEnd/>
            <a:tailEnd/>
          </a:ln>
        </p:spPr>
        <p:txBody>
          <a:bodyPr/>
          <a:lstStyle/>
          <a:p>
            <a:endParaRPr lang="en-US"/>
          </a:p>
        </p:txBody>
      </p:sp>
      <p:sp>
        <p:nvSpPr>
          <p:cNvPr id="58372" name="Rectangle 25"/>
          <p:cNvSpPr>
            <a:spLocks noChangeArrowheads="1"/>
          </p:cNvSpPr>
          <p:nvPr/>
        </p:nvSpPr>
        <p:spPr bwMode="auto">
          <a:xfrm>
            <a:off x="2295525" y="4862513"/>
            <a:ext cx="1917700" cy="420687"/>
          </a:xfrm>
          <a:prstGeom prst="rect">
            <a:avLst/>
          </a:prstGeom>
          <a:noFill/>
          <a:ln w="26988">
            <a:solidFill>
              <a:srgbClr val="000000"/>
            </a:solidFill>
            <a:miter lim="800000"/>
            <a:headEnd/>
            <a:tailEnd/>
          </a:ln>
        </p:spPr>
        <p:txBody>
          <a:bodyPr/>
          <a:lstStyle/>
          <a:p>
            <a:endParaRPr lang="en-US"/>
          </a:p>
        </p:txBody>
      </p:sp>
      <p:sp>
        <p:nvSpPr>
          <p:cNvPr id="58373" name="Rectangle 26"/>
          <p:cNvSpPr>
            <a:spLocks noChangeArrowheads="1"/>
          </p:cNvSpPr>
          <p:nvPr/>
        </p:nvSpPr>
        <p:spPr bwMode="auto">
          <a:xfrm>
            <a:off x="2433638" y="4975225"/>
            <a:ext cx="1676400"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Courier New" pitchFamily="49" charset="0"/>
              </a:rPr>
              <a:t>F:Subsystem</a:t>
            </a:r>
            <a:endParaRPr lang="en-US" sz="2000"/>
          </a:p>
        </p:txBody>
      </p:sp>
      <p:sp>
        <p:nvSpPr>
          <p:cNvPr id="58374" name="Rectangle 27"/>
          <p:cNvSpPr>
            <a:spLocks noChangeArrowheads="1"/>
          </p:cNvSpPr>
          <p:nvPr/>
        </p:nvSpPr>
        <p:spPr bwMode="auto">
          <a:xfrm>
            <a:off x="88900" y="4889500"/>
            <a:ext cx="1785938" cy="393700"/>
          </a:xfrm>
          <a:prstGeom prst="rect">
            <a:avLst/>
          </a:prstGeom>
          <a:solidFill>
            <a:srgbClr val="FFFFFF"/>
          </a:solidFill>
          <a:ln w="9525">
            <a:noFill/>
            <a:miter lim="800000"/>
            <a:headEnd/>
            <a:tailEnd/>
          </a:ln>
        </p:spPr>
        <p:txBody>
          <a:bodyPr/>
          <a:lstStyle/>
          <a:p>
            <a:endParaRPr lang="en-US"/>
          </a:p>
        </p:txBody>
      </p:sp>
      <p:sp>
        <p:nvSpPr>
          <p:cNvPr id="58375" name="Rectangle 28"/>
          <p:cNvSpPr>
            <a:spLocks noChangeArrowheads="1"/>
          </p:cNvSpPr>
          <p:nvPr/>
        </p:nvSpPr>
        <p:spPr bwMode="auto">
          <a:xfrm>
            <a:off x="88900" y="4889500"/>
            <a:ext cx="1970088" cy="419100"/>
          </a:xfrm>
          <a:prstGeom prst="rect">
            <a:avLst/>
          </a:prstGeom>
          <a:noFill/>
          <a:ln w="26988">
            <a:solidFill>
              <a:srgbClr val="000000"/>
            </a:solidFill>
            <a:miter lim="800000"/>
            <a:headEnd/>
            <a:tailEnd/>
          </a:ln>
        </p:spPr>
        <p:txBody>
          <a:bodyPr/>
          <a:lstStyle/>
          <a:p>
            <a:endParaRPr lang="en-US"/>
          </a:p>
        </p:txBody>
      </p:sp>
      <p:sp>
        <p:nvSpPr>
          <p:cNvPr id="58376" name="Rectangle 29"/>
          <p:cNvSpPr>
            <a:spLocks noChangeArrowheads="1"/>
          </p:cNvSpPr>
          <p:nvPr/>
        </p:nvSpPr>
        <p:spPr bwMode="auto">
          <a:xfrm>
            <a:off x="311150" y="4968875"/>
            <a:ext cx="1676400"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Courier New" pitchFamily="49" charset="0"/>
              </a:rPr>
              <a:t>E:Subsystem</a:t>
            </a:r>
            <a:endParaRPr lang="en-US" sz="2000"/>
          </a:p>
        </p:txBody>
      </p:sp>
      <p:sp>
        <p:nvSpPr>
          <p:cNvPr id="58377" name="Rectangle 30"/>
          <p:cNvSpPr>
            <a:spLocks noChangeArrowheads="1"/>
          </p:cNvSpPr>
          <p:nvPr/>
        </p:nvSpPr>
        <p:spPr bwMode="auto">
          <a:xfrm>
            <a:off x="5791200" y="4862513"/>
            <a:ext cx="1785938" cy="393700"/>
          </a:xfrm>
          <a:prstGeom prst="rect">
            <a:avLst/>
          </a:prstGeom>
          <a:solidFill>
            <a:srgbClr val="FFFFFF"/>
          </a:solidFill>
          <a:ln w="9525">
            <a:noFill/>
            <a:miter lim="800000"/>
            <a:headEnd/>
            <a:tailEnd/>
          </a:ln>
        </p:spPr>
        <p:txBody>
          <a:bodyPr/>
          <a:lstStyle/>
          <a:p>
            <a:endParaRPr lang="en-US"/>
          </a:p>
        </p:txBody>
      </p:sp>
      <p:sp>
        <p:nvSpPr>
          <p:cNvPr id="58378" name="Rectangle 31"/>
          <p:cNvSpPr>
            <a:spLocks noChangeArrowheads="1"/>
          </p:cNvSpPr>
          <p:nvPr/>
        </p:nvSpPr>
        <p:spPr bwMode="auto">
          <a:xfrm>
            <a:off x="5791200" y="4862513"/>
            <a:ext cx="1811338" cy="420687"/>
          </a:xfrm>
          <a:prstGeom prst="rect">
            <a:avLst/>
          </a:prstGeom>
          <a:noFill/>
          <a:ln w="26988">
            <a:solidFill>
              <a:srgbClr val="000000"/>
            </a:solidFill>
            <a:miter lim="800000"/>
            <a:headEnd/>
            <a:tailEnd/>
          </a:ln>
        </p:spPr>
        <p:txBody>
          <a:bodyPr/>
          <a:lstStyle/>
          <a:p>
            <a:endParaRPr lang="en-US"/>
          </a:p>
        </p:txBody>
      </p:sp>
      <p:sp>
        <p:nvSpPr>
          <p:cNvPr id="58379" name="Rectangle 32"/>
          <p:cNvSpPr>
            <a:spLocks noChangeArrowheads="1"/>
          </p:cNvSpPr>
          <p:nvPr/>
        </p:nvSpPr>
        <p:spPr bwMode="auto">
          <a:xfrm>
            <a:off x="5886450" y="4975225"/>
            <a:ext cx="1676400"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Courier New" pitchFamily="49" charset="0"/>
              </a:rPr>
              <a:t>G:Subsystem</a:t>
            </a:r>
            <a:endParaRPr lang="en-US" sz="2000"/>
          </a:p>
        </p:txBody>
      </p:sp>
      <p:sp>
        <p:nvSpPr>
          <p:cNvPr id="58380" name="Rectangle 33"/>
          <p:cNvSpPr>
            <a:spLocks noChangeArrowheads="1"/>
          </p:cNvSpPr>
          <p:nvPr/>
        </p:nvSpPr>
        <p:spPr bwMode="auto">
          <a:xfrm>
            <a:off x="5759450" y="3433763"/>
            <a:ext cx="1785938" cy="393700"/>
          </a:xfrm>
          <a:prstGeom prst="rect">
            <a:avLst/>
          </a:prstGeom>
          <a:solidFill>
            <a:srgbClr val="FFFFFF"/>
          </a:solidFill>
          <a:ln w="9525">
            <a:noFill/>
            <a:miter lim="800000"/>
            <a:headEnd/>
            <a:tailEnd/>
          </a:ln>
        </p:spPr>
        <p:txBody>
          <a:bodyPr/>
          <a:lstStyle/>
          <a:p>
            <a:endParaRPr lang="en-US"/>
          </a:p>
        </p:txBody>
      </p:sp>
      <p:sp>
        <p:nvSpPr>
          <p:cNvPr id="58381" name="Rectangle 34"/>
          <p:cNvSpPr>
            <a:spLocks noChangeArrowheads="1"/>
          </p:cNvSpPr>
          <p:nvPr/>
        </p:nvSpPr>
        <p:spPr bwMode="auto">
          <a:xfrm>
            <a:off x="5759450" y="3433763"/>
            <a:ext cx="1811338" cy="420687"/>
          </a:xfrm>
          <a:prstGeom prst="rect">
            <a:avLst/>
          </a:prstGeom>
          <a:noFill/>
          <a:ln w="26988">
            <a:solidFill>
              <a:srgbClr val="000000"/>
            </a:solidFill>
            <a:miter lim="800000"/>
            <a:headEnd/>
            <a:tailEnd/>
          </a:ln>
        </p:spPr>
        <p:txBody>
          <a:bodyPr/>
          <a:lstStyle/>
          <a:p>
            <a:endParaRPr lang="en-US"/>
          </a:p>
        </p:txBody>
      </p:sp>
      <p:sp>
        <p:nvSpPr>
          <p:cNvPr id="58382" name="Rectangle 35"/>
          <p:cNvSpPr>
            <a:spLocks noChangeArrowheads="1"/>
          </p:cNvSpPr>
          <p:nvPr/>
        </p:nvSpPr>
        <p:spPr bwMode="auto">
          <a:xfrm>
            <a:off x="5854700" y="3530600"/>
            <a:ext cx="1676400"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Courier New" pitchFamily="49" charset="0"/>
              </a:rPr>
              <a:t>D:Subsystem</a:t>
            </a:r>
            <a:endParaRPr lang="en-US" sz="2000"/>
          </a:p>
        </p:txBody>
      </p:sp>
      <p:sp>
        <p:nvSpPr>
          <p:cNvPr id="58383" name="Rectangle 36"/>
          <p:cNvSpPr>
            <a:spLocks noChangeArrowheads="1"/>
          </p:cNvSpPr>
          <p:nvPr/>
        </p:nvSpPr>
        <p:spPr bwMode="auto">
          <a:xfrm>
            <a:off x="3579813" y="3433763"/>
            <a:ext cx="1785937" cy="393700"/>
          </a:xfrm>
          <a:prstGeom prst="rect">
            <a:avLst/>
          </a:prstGeom>
          <a:solidFill>
            <a:srgbClr val="FFFFFF"/>
          </a:solidFill>
          <a:ln w="9525">
            <a:noFill/>
            <a:miter lim="800000"/>
            <a:headEnd/>
            <a:tailEnd/>
          </a:ln>
        </p:spPr>
        <p:txBody>
          <a:bodyPr/>
          <a:lstStyle/>
          <a:p>
            <a:endParaRPr lang="en-US"/>
          </a:p>
        </p:txBody>
      </p:sp>
      <p:sp>
        <p:nvSpPr>
          <p:cNvPr id="58384" name="Rectangle 37"/>
          <p:cNvSpPr>
            <a:spLocks noChangeArrowheads="1"/>
          </p:cNvSpPr>
          <p:nvPr/>
        </p:nvSpPr>
        <p:spPr bwMode="auto">
          <a:xfrm>
            <a:off x="3579813" y="3433763"/>
            <a:ext cx="1811337" cy="420687"/>
          </a:xfrm>
          <a:prstGeom prst="rect">
            <a:avLst/>
          </a:prstGeom>
          <a:noFill/>
          <a:ln w="26988">
            <a:solidFill>
              <a:srgbClr val="000000"/>
            </a:solidFill>
            <a:miter lim="800000"/>
            <a:headEnd/>
            <a:tailEnd/>
          </a:ln>
        </p:spPr>
        <p:txBody>
          <a:bodyPr/>
          <a:lstStyle/>
          <a:p>
            <a:endParaRPr lang="en-US"/>
          </a:p>
        </p:txBody>
      </p:sp>
      <p:sp>
        <p:nvSpPr>
          <p:cNvPr id="58385" name="Rectangle 38"/>
          <p:cNvSpPr>
            <a:spLocks noChangeArrowheads="1"/>
          </p:cNvSpPr>
          <p:nvPr/>
        </p:nvSpPr>
        <p:spPr bwMode="auto">
          <a:xfrm>
            <a:off x="3654425" y="3530600"/>
            <a:ext cx="1676400"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Courier New" pitchFamily="49" charset="0"/>
              </a:rPr>
              <a:t>C:Subsystem</a:t>
            </a:r>
            <a:endParaRPr lang="en-US" sz="2000"/>
          </a:p>
        </p:txBody>
      </p:sp>
      <p:sp>
        <p:nvSpPr>
          <p:cNvPr id="58386" name="Rectangle 39"/>
          <p:cNvSpPr>
            <a:spLocks noChangeArrowheads="1"/>
          </p:cNvSpPr>
          <p:nvPr/>
        </p:nvSpPr>
        <p:spPr bwMode="auto">
          <a:xfrm>
            <a:off x="874713" y="3459163"/>
            <a:ext cx="1785937" cy="395287"/>
          </a:xfrm>
          <a:prstGeom prst="rect">
            <a:avLst/>
          </a:prstGeom>
          <a:solidFill>
            <a:srgbClr val="FFFFFF"/>
          </a:solidFill>
          <a:ln w="9525">
            <a:noFill/>
            <a:miter lim="800000"/>
            <a:headEnd/>
            <a:tailEnd/>
          </a:ln>
        </p:spPr>
        <p:txBody>
          <a:bodyPr/>
          <a:lstStyle/>
          <a:p>
            <a:endParaRPr lang="en-US"/>
          </a:p>
        </p:txBody>
      </p:sp>
      <p:sp>
        <p:nvSpPr>
          <p:cNvPr id="58387" name="Rectangle 40"/>
          <p:cNvSpPr>
            <a:spLocks noChangeArrowheads="1"/>
          </p:cNvSpPr>
          <p:nvPr/>
        </p:nvSpPr>
        <p:spPr bwMode="auto">
          <a:xfrm>
            <a:off x="874713" y="3459163"/>
            <a:ext cx="1812925" cy="420687"/>
          </a:xfrm>
          <a:prstGeom prst="rect">
            <a:avLst/>
          </a:prstGeom>
          <a:noFill/>
          <a:ln w="26988">
            <a:solidFill>
              <a:srgbClr val="000000"/>
            </a:solidFill>
            <a:miter lim="800000"/>
            <a:headEnd/>
            <a:tailEnd/>
          </a:ln>
        </p:spPr>
        <p:txBody>
          <a:bodyPr/>
          <a:lstStyle/>
          <a:p>
            <a:endParaRPr lang="en-US"/>
          </a:p>
        </p:txBody>
      </p:sp>
      <p:sp>
        <p:nvSpPr>
          <p:cNvPr id="58388" name="Rectangle 41"/>
          <p:cNvSpPr>
            <a:spLocks noChangeArrowheads="1"/>
          </p:cNvSpPr>
          <p:nvPr/>
        </p:nvSpPr>
        <p:spPr bwMode="auto">
          <a:xfrm>
            <a:off x="974725" y="3556000"/>
            <a:ext cx="1676400"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Courier New" pitchFamily="49" charset="0"/>
              </a:rPr>
              <a:t>B:Subsystem</a:t>
            </a:r>
            <a:endParaRPr lang="en-US" sz="2000"/>
          </a:p>
        </p:txBody>
      </p:sp>
      <p:sp>
        <p:nvSpPr>
          <p:cNvPr id="58389" name="Rectangle 42"/>
          <p:cNvSpPr>
            <a:spLocks noChangeArrowheads="1"/>
          </p:cNvSpPr>
          <p:nvPr/>
        </p:nvSpPr>
        <p:spPr bwMode="auto">
          <a:xfrm>
            <a:off x="3792538" y="2216150"/>
            <a:ext cx="1785937" cy="393700"/>
          </a:xfrm>
          <a:prstGeom prst="rect">
            <a:avLst/>
          </a:prstGeom>
          <a:solidFill>
            <a:srgbClr val="FFFFFF"/>
          </a:solidFill>
          <a:ln w="9525">
            <a:noFill/>
            <a:miter lim="800000"/>
            <a:headEnd/>
            <a:tailEnd/>
          </a:ln>
        </p:spPr>
        <p:txBody>
          <a:bodyPr/>
          <a:lstStyle/>
          <a:p>
            <a:endParaRPr lang="en-US"/>
          </a:p>
        </p:txBody>
      </p:sp>
      <p:sp>
        <p:nvSpPr>
          <p:cNvPr id="58390" name="Rectangle 43"/>
          <p:cNvSpPr>
            <a:spLocks noChangeArrowheads="1"/>
          </p:cNvSpPr>
          <p:nvPr/>
        </p:nvSpPr>
        <p:spPr bwMode="auto">
          <a:xfrm>
            <a:off x="3792538" y="2216150"/>
            <a:ext cx="1916112" cy="420688"/>
          </a:xfrm>
          <a:prstGeom prst="rect">
            <a:avLst/>
          </a:prstGeom>
          <a:noFill/>
          <a:ln w="26988">
            <a:solidFill>
              <a:srgbClr val="000000"/>
            </a:solidFill>
            <a:miter lim="800000"/>
            <a:headEnd/>
            <a:tailEnd/>
          </a:ln>
        </p:spPr>
        <p:txBody>
          <a:bodyPr/>
          <a:lstStyle/>
          <a:p>
            <a:endParaRPr lang="en-US"/>
          </a:p>
        </p:txBody>
      </p:sp>
      <p:sp>
        <p:nvSpPr>
          <p:cNvPr id="58391" name="Rectangle 44"/>
          <p:cNvSpPr>
            <a:spLocks noChangeArrowheads="1"/>
          </p:cNvSpPr>
          <p:nvPr/>
        </p:nvSpPr>
        <p:spPr bwMode="auto">
          <a:xfrm>
            <a:off x="3930650" y="2312988"/>
            <a:ext cx="1676400" cy="304800"/>
          </a:xfrm>
          <a:prstGeom prst="rect">
            <a:avLst/>
          </a:prstGeom>
          <a:noFill/>
          <a:ln w="9525">
            <a:noFill/>
            <a:miter lim="800000"/>
            <a:headEnd/>
            <a:tailEnd/>
          </a:ln>
        </p:spPr>
        <p:txBody>
          <a:bodyPr wrap="none" lIns="0" tIns="0" rIns="0" bIns="0">
            <a:spAutoFit/>
          </a:bodyPr>
          <a:lstStyle/>
          <a:p>
            <a:r>
              <a:rPr lang="en-US" sz="2000">
                <a:solidFill>
                  <a:srgbClr val="000000"/>
                </a:solidFill>
                <a:latin typeface="Courier New" pitchFamily="49" charset="0"/>
              </a:rPr>
              <a:t>A:Subsystem</a:t>
            </a:r>
            <a:endParaRPr lang="en-US" sz="2000"/>
          </a:p>
        </p:txBody>
      </p:sp>
      <p:sp>
        <p:nvSpPr>
          <p:cNvPr id="58392" name="Line 45"/>
          <p:cNvSpPr>
            <a:spLocks noChangeShapeType="1"/>
          </p:cNvSpPr>
          <p:nvPr/>
        </p:nvSpPr>
        <p:spPr bwMode="auto">
          <a:xfrm flipH="1">
            <a:off x="1987550" y="2636838"/>
            <a:ext cx="2828925" cy="796925"/>
          </a:xfrm>
          <a:prstGeom prst="line">
            <a:avLst/>
          </a:prstGeom>
          <a:noFill/>
          <a:ln w="26988">
            <a:solidFill>
              <a:srgbClr val="000000"/>
            </a:solidFill>
            <a:round/>
            <a:headEnd/>
            <a:tailEnd/>
          </a:ln>
        </p:spPr>
        <p:txBody>
          <a:bodyPr/>
          <a:lstStyle/>
          <a:p>
            <a:endParaRPr lang="en-US"/>
          </a:p>
        </p:txBody>
      </p:sp>
      <p:sp>
        <p:nvSpPr>
          <p:cNvPr id="58393" name="Line 46"/>
          <p:cNvSpPr>
            <a:spLocks noChangeShapeType="1"/>
          </p:cNvSpPr>
          <p:nvPr/>
        </p:nvSpPr>
        <p:spPr bwMode="auto">
          <a:xfrm>
            <a:off x="4816475" y="2636838"/>
            <a:ext cx="0" cy="796925"/>
          </a:xfrm>
          <a:prstGeom prst="line">
            <a:avLst/>
          </a:prstGeom>
          <a:noFill/>
          <a:ln w="26988">
            <a:solidFill>
              <a:srgbClr val="000000"/>
            </a:solidFill>
            <a:round/>
            <a:headEnd/>
            <a:tailEnd/>
          </a:ln>
        </p:spPr>
        <p:txBody>
          <a:bodyPr/>
          <a:lstStyle/>
          <a:p>
            <a:endParaRPr lang="en-US"/>
          </a:p>
        </p:txBody>
      </p:sp>
      <p:sp>
        <p:nvSpPr>
          <p:cNvPr id="123951" name="Line 47"/>
          <p:cNvSpPr>
            <a:spLocks noChangeShapeType="1"/>
          </p:cNvSpPr>
          <p:nvPr/>
        </p:nvSpPr>
        <p:spPr bwMode="auto">
          <a:xfrm>
            <a:off x="4816475" y="2636838"/>
            <a:ext cx="1947863" cy="796925"/>
          </a:xfrm>
          <a:prstGeom prst="line">
            <a:avLst/>
          </a:prstGeom>
          <a:noFill/>
          <a:ln w="26988">
            <a:solidFill>
              <a:srgbClr val="000000"/>
            </a:solidFill>
            <a:round/>
            <a:headEnd/>
            <a:tailEnd/>
          </a:ln>
        </p:spPr>
        <p:txBody>
          <a:bodyPr/>
          <a:lstStyle/>
          <a:p>
            <a:endParaRPr lang="en-US"/>
          </a:p>
        </p:txBody>
      </p:sp>
      <p:sp>
        <p:nvSpPr>
          <p:cNvPr id="58395" name="Line 49"/>
          <p:cNvSpPr>
            <a:spLocks noChangeShapeType="1"/>
          </p:cNvSpPr>
          <p:nvPr/>
        </p:nvSpPr>
        <p:spPr bwMode="auto">
          <a:xfrm>
            <a:off x="2058988" y="3879850"/>
            <a:ext cx="1524000" cy="982663"/>
          </a:xfrm>
          <a:prstGeom prst="line">
            <a:avLst/>
          </a:prstGeom>
          <a:noFill/>
          <a:ln w="26988">
            <a:solidFill>
              <a:srgbClr val="000000"/>
            </a:solidFill>
            <a:round/>
            <a:headEnd/>
            <a:tailEnd/>
          </a:ln>
        </p:spPr>
        <p:txBody>
          <a:bodyPr/>
          <a:lstStyle/>
          <a:p>
            <a:endParaRPr lang="en-US"/>
          </a:p>
        </p:txBody>
      </p:sp>
      <p:sp>
        <p:nvSpPr>
          <p:cNvPr id="58396" name="Line 50"/>
          <p:cNvSpPr>
            <a:spLocks noChangeShapeType="1"/>
          </p:cNvSpPr>
          <p:nvPr/>
        </p:nvSpPr>
        <p:spPr bwMode="auto">
          <a:xfrm flipH="1">
            <a:off x="1166813" y="3879850"/>
            <a:ext cx="708025" cy="982663"/>
          </a:xfrm>
          <a:prstGeom prst="line">
            <a:avLst/>
          </a:prstGeom>
          <a:noFill/>
          <a:ln w="26988">
            <a:solidFill>
              <a:srgbClr val="000000"/>
            </a:solidFill>
            <a:round/>
            <a:headEnd/>
            <a:tailEnd/>
          </a:ln>
        </p:spPr>
        <p:txBody>
          <a:bodyPr/>
          <a:lstStyle/>
          <a:p>
            <a:endParaRPr lang="en-US"/>
          </a:p>
        </p:txBody>
      </p:sp>
      <p:sp>
        <p:nvSpPr>
          <p:cNvPr id="58397" name="Freeform 51"/>
          <p:cNvSpPr>
            <a:spLocks/>
          </p:cNvSpPr>
          <p:nvPr/>
        </p:nvSpPr>
        <p:spPr bwMode="auto">
          <a:xfrm>
            <a:off x="874713" y="3328988"/>
            <a:ext cx="315912" cy="130175"/>
          </a:xfrm>
          <a:custGeom>
            <a:avLst/>
            <a:gdLst>
              <a:gd name="T0" fmla="*/ 0 w 199"/>
              <a:gd name="T1" fmla="*/ 2147483647 h 82"/>
              <a:gd name="T2" fmla="*/ 2147483647 w 199"/>
              <a:gd name="T3" fmla="*/ 0 h 82"/>
              <a:gd name="T4" fmla="*/ 2147483647 w 199"/>
              <a:gd name="T5" fmla="*/ 0 h 82"/>
              <a:gd name="T6" fmla="*/ 2147483647 w 199"/>
              <a:gd name="T7" fmla="*/ 2147483647 h 82"/>
              <a:gd name="T8" fmla="*/ 0 w 199"/>
              <a:gd name="T9" fmla="*/ 2147483647 h 82"/>
              <a:gd name="T10" fmla="*/ 0 60000 65536"/>
              <a:gd name="T11" fmla="*/ 0 60000 65536"/>
              <a:gd name="T12" fmla="*/ 0 60000 65536"/>
              <a:gd name="T13" fmla="*/ 0 60000 65536"/>
              <a:gd name="T14" fmla="*/ 0 60000 65536"/>
              <a:gd name="T15" fmla="*/ 0 w 199"/>
              <a:gd name="T16" fmla="*/ 0 h 82"/>
              <a:gd name="T17" fmla="*/ 199 w 199"/>
              <a:gd name="T18" fmla="*/ 82 h 82"/>
            </a:gdLst>
            <a:ahLst/>
            <a:cxnLst>
              <a:cxn ang="T10">
                <a:pos x="T0" y="T1"/>
              </a:cxn>
              <a:cxn ang="T11">
                <a:pos x="T2" y="T3"/>
              </a:cxn>
              <a:cxn ang="T12">
                <a:pos x="T4" y="T5"/>
              </a:cxn>
              <a:cxn ang="T13">
                <a:pos x="T6" y="T7"/>
              </a:cxn>
              <a:cxn ang="T14">
                <a:pos x="T8" y="T9"/>
              </a:cxn>
            </a:cxnLst>
            <a:rect l="T15" t="T16" r="T17" b="T18"/>
            <a:pathLst>
              <a:path w="199" h="82">
                <a:moveTo>
                  <a:pt x="0" y="82"/>
                </a:moveTo>
                <a:lnTo>
                  <a:pt x="33" y="0"/>
                </a:lnTo>
                <a:lnTo>
                  <a:pt x="166" y="0"/>
                </a:lnTo>
                <a:lnTo>
                  <a:pt x="199" y="82"/>
                </a:lnTo>
                <a:lnTo>
                  <a:pt x="0" y="82"/>
                </a:lnTo>
                <a:close/>
              </a:path>
            </a:pathLst>
          </a:custGeom>
          <a:noFill/>
          <a:ln w="26988">
            <a:solidFill>
              <a:srgbClr val="000000"/>
            </a:solidFill>
            <a:round/>
            <a:headEnd/>
            <a:tailEnd/>
          </a:ln>
        </p:spPr>
        <p:txBody>
          <a:bodyPr/>
          <a:lstStyle/>
          <a:p>
            <a:endParaRPr lang="en-US"/>
          </a:p>
        </p:txBody>
      </p:sp>
      <p:sp>
        <p:nvSpPr>
          <p:cNvPr id="58398" name="Freeform 52"/>
          <p:cNvSpPr>
            <a:spLocks/>
          </p:cNvSpPr>
          <p:nvPr/>
        </p:nvSpPr>
        <p:spPr bwMode="auto">
          <a:xfrm>
            <a:off x="3792538" y="2084388"/>
            <a:ext cx="314325" cy="131762"/>
          </a:xfrm>
          <a:custGeom>
            <a:avLst/>
            <a:gdLst>
              <a:gd name="T0" fmla="*/ 0 w 198"/>
              <a:gd name="T1" fmla="*/ 2147483647 h 83"/>
              <a:gd name="T2" fmla="*/ 2147483647 w 198"/>
              <a:gd name="T3" fmla="*/ 0 h 83"/>
              <a:gd name="T4" fmla="*/ 2147483647 w 198"/>
              <a:gd name="T5" fmla="*/ 0 h 83"/>
              <a:gd name="T6" fmla="*/ 2147483647 w 198"/>
              <a:gd name="T7" fmla="*/ 2147483647 h 83"/>
              <a:gd name="T8" fmla="*/ 0 w 198"/>
              <a:gd name="T9" fmla="*/ 2147483647 h 83"/>
              <a:gd name="T10" fmla="*/ 0 60000 65536"/>
              <a:gd name="T11" fmla="*/ 0 60000 65536"/>
              <a:gd name="T12" fmla="*/ 0 60000 65536"/>
              <a:gd name="T13" fmla="*/ 0 60000 65536"/>
              <a:gd name="T14" fmla="*/ 0 60000 65536"/>
              <a:gd name="T15" fmla="*/ 0 w 198"/>
              <a:gd name="T16" fmla="*/ 0 h 83"/>
              <a:gd name="T17" fmla="*/ 198 w 198"/>
              <a:gd name="T18" fmla="*/ 83 h 83"/>
            </a:gdLst>
            <a:ahLst/>
            <a:cxnLst>
              <a:cxn ang="T10">
                <a:pos x="T0" y="T1"/>
              </a:cxn>
              <a:cxn ang="T11">
                <a:pos x="T2" y="T3"/>
              </a:cxn>
              <a:cxn ang="T12">
                <a:pos x="T4" y="T5"/>
              </a:cxn>
              <a:cxn ang="T13">
                <a:pos x="T6" y="T7"/>
              </a:cxn>
              <a:cxn ang="T14">
                <a:pos x="T8" y="T9"/>
              </a:cxn>
            </a:cxnLst>
            <a:rect l="T15" t="T16" r="T17" b="T18"/>
            <a:pathLst>
              <a:path w="198" h="83">
                <a:moveTo>
                  <a:pt x="0" y="83"/>
                </a:moveTo>
                <a:lnTo>
                  <a:pt x="33" y="0"/>
                </a:lnTo>
                <a:lnTo>
                  <a:pt x="165" y="0"/>
                </a:lnTo>
                <a:lnTo>
                  <a:pt x="198" y="83"/>
                </a:lnTo>
                <a:lnTo>
                  <a:pt x="0" y="83"/>
                </a:lnTo>
                <a:close/>
              </a:path>
            </a:pathLst>
          </a:custGeom>
          <a:noFill/>
          <a:ln w="26988">
            <a:solidFill>
              <a:srgbClr val="000000"/>
            </a:solidFill>
            <a:round/>
            <a:headEnd/>
            <a:tailEnd/>
          </a:ln>
        </p:spPr>
        <p:txBody>
          <a:bodyPr/>
          <a:lstStyle/>
          <a:p>
            <a:endParaRPr lang="en-US"/>
          </a:p>
        </p:txBody>
      </p:sp>
      <p:sp>
        <p:nvSpPr>
          <p:cNvPr id="58399" name="Freeform 53"/>
          <p:cNvSpPr>
            <a:spLocks/>
          </p:cNvSpPr>
          <p:nvPr/>
        </p:nvSpPr>
        <p:spPr bwMode="auto">
          <a:xfrm>
            <a:off x="3579813" y="3302000"/>
            <a:ext cx="315912" cy="131763"/>
          </a:xfrm>
          <a:custGeom>
            <a:avLst/>
            <a:gdLst>
              <a:gd name="T0" fmla="*/ 0 w 199"/>
              <a:gd name="T1" fmla="*/ 2147483647 h 83"/>
              <a:gd name="T2" fmla="*/ 2147483647 w 199"/>
              <a:gd name="T3" fmla="*/ 0 h 83"/>
              <a:gd name="T4" fmla="*/ 2147483647 w 199"/>
              <a:gd name="T5" fmla="*/ 0 h 83"/>
              <a:gd name="T6" fmla="*/ 2147483647 w 199"/>
              <a:gd name="T7" fmla="*/ 2147483647 h 83"/>
              <a:gd name="T8" fmla="*/ 0 w 199"/>
              <a:gd name="T9" fmla="*/ 2147483647 h 83"/>
              <a:gd name="T10" fmla="*/ 0 60000 65536"/>
              <a:gd name="T11" fmla="*/ 0 60000 65536"/>
              <a:gd name="T12" fmla="*/ 0 60000 65536"/>
              <a:gd name="T13" fmla="*/ 0 60000 65536"/>
              <a:gd name="T14" fmla="*/ 0 60000 65536"/>
              <a:gd name="T15" fmla="*/ 0 w 199"/>
              <a:gd name="T16" fmla="*/ 0 h 83"/>
              <a:gd name="T17" fmla="*/ 199 w 199"/>
              <a:gd name="T18" fmla="*/ 83 h 83"/>
            </a:gdLst>
            <a:ahLst/>
            <a:cxnLst>
              <a:cxn ang="T10">
                <a:pos x="T0" y="T1"/>
              </a:cxn>
              <a:cxn ang="T11">
                <a:pos x="T2" y="T3"/>
              </a:cxn>
              <a:cxn ang="T12">
                <a:pos x="T4" y="T5"/>
              </a:cxn>
              <a:cxn ang="T13">
                <a:pos x="T6" y="T7"/>
              </a:cxn>
              <a:cxn ang="T14">
                <a:pos x="T8" y="T9"/>
              </a:cxn>
            </a:cxnLst>
            <a:rect l="T15" t="T16" r="T17" b="T18"/>
            <a:pathLst>
              <a:path w="199" h="83">
                <a:moveTo>
                  <a:pt x="0" y="83"/>
                </a:moveTo>
                <a:lnTo>
                  <a:pt x="33" y="0"/>
                </a:lnTo>
                <a:lnTo>
                  <a:pt x="165" y="0"/>
                </a:lnTo>
                <a:lnTo>
                  <a:pt x="199" y="83"/>
                </a:lnTo>
                <a:lnTo>
                  <a:pt x="0" y="83"/>
                </a:lnTo>
                <a:close/>
              </a:path>
            </a:pathLst>
          </a:custGeom>
          <a:noFill/>
          <a:ln w="26988">
            <a:solidFill>
              <a:srgbClr val="000000"/>
            </a:solidFill>
            <a:round/>
            <a:headEnd/>
            <a:tailEnd/>
          </a:ln>
        </p:spPr>
        <p:txBody>
          <a:bodyPr/>
          <a:lstStyle/>
          <a:p>
            <a:endParaRPr lang="en-US"/>
          </a:p>
        </p:txBody>
      </p:sp>
      <p:sp>
        <p:nvSpPr>
          <p:cNvPr id="58400" name="Freeform 54"/>
          <p:cNvSpPr>
            <a:spLocks/>
          </p:cNvSpPr>
          <p:nvPr/>
        </p:nvSpPr>
        <p:spPr bwMode="auto">
          <a:xfrm>
            <a:off x="88900" y="4757738"/>
            <a:ext cx="315913" cy="131762"/>
          </a:xfrm>
          <a:custGeom>
            <a:avLst/>
            <a:gdLst>
              <a:gd name="T0" fmla="*/ 0 w 199"/>
              <a:gd name="T1" fmla="*/ 2147483647 h 83"/>
              <a:gd name="T2" fmla="*/ 2147483647 w 199"/>
              <a:gd name="T3" fmla="*/ 0 h 83"/>
              <a:gd name="T4" fmla="*/ 2147483647 w 199"/>
              <a:gd name="T5" fmla="*/ 0 h 83"/>
              <a:gd name="T6" fmla="*/ 2147483647 w 199"/>
              <a:gd name="T7" fmla="*/ 2147483647 h 83"/>
              <a:gd name="T8" fmla="*/ 0 w 199"/>
              <a:gd name="T9" fmla="*/ 2147483647 h 83"/>
              <a:gd name="T10" fmla="*/ 0 60000 65536"/>
              <a:gd name="T11" fmla="*/ 0 60000 65536"/>
              <a:gd name="T12" fmla="*/ 0 60000 65536"/>
              <a:gd name="T13" fmla="*/ 0 60000 65536"/>
              <a:gd name="T14" fmla="*/ 0 60000 65536"/>
              <a:gd name="T15" fmla="*/ 0 w 199"/>
              <a:gd name="T16" fmla="*/ 0 h 83"/>
              <a:gd name="T17" fmla="*/ 199 w 199"/>
              <a:gd name="T18" fmla="*/ 83 h 83"/>
            </a:gdLst>
            <a:ahLst/>
            <a:cxnLst>
              <a:cxn ang="T10">
                <a:pos x="T0" y="T1"/>
              </a:cxn>
              <a:cxn ang="T11">
                <a:pos x="T2" y="T3"/>
              </a:cxn>
              <a:cxn ang="T12">
                <a:pos x="T4" y="T5"/>
              </a:cxn>
              <a:cxn ang="T13">
                <a:pos x="T6" y="T7"/>
              </a:cxn>
              <a:cxn ang="T14">
                <a:pos x="T8" y="T9"/>
              </a:cxn>
            </a:cxnLst>
            <a:rect l="T15" t="T16" r="T17" b="T18"/>
            <a:pathLst>
              <a:path w="199" h="83">
                <a:moveTo>
                  <a:pt x="0" y="83"/>
                </a:moveTo>
                <a:lnTo>
                  <a:pt x="50" y="0"/>
                </a:lnTo>
                <a:lnTo>
                  <a:pt x="166" y="0"/>
                </a:lnTo>
                <a:lnTo>
                  <a:pt x="199" y="83"/>
                </a:lnTo>
                <a:lnTo>
                  <a:pt x="0" y="83"/>
                </a:lnTo>
                <a:close/>
              </a:path>
            </a:pathLst>
          </a:custGeom>
          <a:noFill/>
          <a:ln w="26988">
            <a:solidFill>
              <a:srgbClr val="000000"/>
            </a:solidFill>
            <a:round/>
            <a:headEnd/>
            <a:tailEnd/>
          </a:ln>
        </p:spPr>
        <p:txBody>
          <a:bodyPr/>
          <a:lstStyle/>
          <a:p>
            <a:endParaRPr lang="en-US"/>
          </a:p>
        </p:txBody>
      </p:sp>
      <p:sp>
        <p:nvSpPr>
          <p:cNvPr id="58401" name="Freeform 55"/>
          <p:cNvSpPr>
            <a:spLocks/>
          </p:cNvSpPr>
          <p:nvPr/>
        </p:nvSpPr>
        <p:spPr bwMode="auto">
          <a:xfrm>
            <a:off x="2295525" y="4730750"/>
            <a:ext cx="288925" cy="131763"/>
          </a:xfrm>
          <a:custGeom>
            <a:avLst/>
            <a:gdLst>
              <a:gd name="T0" fmla="*/ 0 w 182"/>
              <a:gd name="T1" fmla="*/ 2147483647 h 83"/>
              <a:gd name="T2" fmla="*/ 2147483647 w 182"/>
              <a:gd name="T3" fmla="*/ 0 h 83"/>
              <a:gd name="T4" fmla="*/ 2147483647 w 182"/>
              <a:gd name="T5" fmla="*/ 0 h 83"/>
              <a:gd name="T6" fmla="*/ 2147483647 w 182"/>
              <a:gd name="T7" fmla="*/ 2147483647 h 83"/>
              <a:gd name="T8" fmla="*/ 0 w 182"/>
              <a:gd name="T9" fmla="*/ 2147483647 h 83"/>
              <a:gd name="T10" fmla="*/ 0 60000 65536"/>
              <a:gd name="T11" fmla="*/ 0 60000 65536"/>
              <a:gd name="T12" fmla="*/ 0 60000 65536"/>
              <a:gd name="T13" fmla="*/ 0 60000 65536"/>
              <a:gd name="T14" fmla="*/ 0 60000 65536"/>
              <a:gd name="T15" fmla="*/ 0 w 182"/>
              <a:gd name="T16" fmla="*/ 0 h 83"/>
              <a:gd name="T17" fmla="*/ 182 w 182"/>
              <a:gd name="T18" fmla="*/ 83 h 83"/>
            </a:gdLst>
            <a:ahLst/>
            <a:cxnLst>
              <a:cxn ang="T10">
                <a:pos x="T0" y="T1"/>
              </a:cxn>
              <a:cxn ang="T11">
                <a:pos x="T2" y="T3"/>
              </a:cxn>
              <a:cxn ang="T12">
                <a:pos x="T4" y="T5"/>
              </a:cxn>
              <a:cxn ang="T13">
                <a:pos x="T6" y="T7"/>
              </a:cxn>
              <a:cxn ang="T14">
                <a:pos x="T8" y="T9"/>
              </a:cxn>
            </a:cxnLst>
            <a:rect l="T15" t="T16" r="T17" b="T18"/>
            <a:pathLst>
              <a:path w="182" h="83">
                <a:moveTo>
                  <a:pt x="0" y="83"/>
                </a:moveTo>
                <a:lnTo>
                  <a:pt x="33" y="0"/>
                </a:lnTo>
                <a:lnTo>
                  <a:pt x="149" y="0"/>
                </a:lnTo>
                <a:lnTo>
                  <a:pt x="182" y="83"/>
                </a:lnTo>
                <a:lnTo>
                  <a:pt x="0" y="83"/>
                </a:lnTo>
                <a:close/>
              </a:path>
            </a:pathLst>
          </a:custGeom>
          <a:noFill/>
          <a:ln w="26988">
            <a:solidFill>
              <a:srgbClr val="000000"/>
            </a:solidFill>
            <a:round/>
            <a:headEnd/>
            <a:tailEnd/>
          </a:ln>
        </p:spPr>
        <p:txBody>
          <a:bodyPr/>
          <a:lstStyle/>
          <a:p>
            <a:endParaRPr lang="en-US"/>
          </a:p>
        </p:txBody>
      </p:sp>
      <p:sp>
        <p:nvSpPr>
          <p:cNvPr id="58402" name="Freeform 56"/>
          <p:cNvSpPr>
            <a:spLocks/>
          </p:cNvSpPr>
          <p:nvPr/>
        </p:nvSpPr>
        <p:spPr bwMode="auto">
          <a:xfrm>
            <a:off x="5791200" y="4730750"/>
            <a:ext cx="315913" cy="131763"/>
          </a:xfrm>
          <a:custGeom>
            <a:avLst/>
            <a:gdLst>
              <a:gd name="T0" fmla="*/ 0 w 199"/>
              <a:gd name="T1" fmla="*/ 2147483647 h 83"/>
              <a:gd name="T2" fmla="*/ 2147483647 w 199"/>
              <a:gd name="T3" fmla="*/ 0 h 83"/>
              <a:gd name="T4" fmla="*/ 2147483647 w 199"/>
              <a:gd name="T5" fmla="*/ 0 h 83"/>
              <a:gd name="T6" fmla="*/ 2147483647 w 199"/>
              <a:gd name="T7" fmla="*/ 2147483647 h 83"/>
              <a:gd name="T8" fmla="*/ 0 w 199"/>
              <a:gd name="T9" fmla="*/ 2147483647 h 83"/>
              <a:gd name="T10" fmla="*/ 0 60000 65536"/>
              <a:gd name="T11" fmla="*/ 0 60000 65536"/>
              <a:gd name="T12" fmla="*/ 0 60000 65536"/>
              <a:gd name="T13" fmla="*/ 0 60000 65536"/>
              <a:gd name="T14" fmla="*/ 0 60000 65536"/>
              <a:gd name="T15" fmla="*/ 0 w 199"/>
              <a:gd name="T16" fmla="*/ 0 h 83"/>
              <a:gd name="T17" fmla="*/ 199 w 199"/>
              <a:gd name="T18" fmla="*/ 83 h 83"/>
            </a:gdLst>
            <a:ahLst/>
            <a:cxnLst>
              <a:cxn ang="T10">
                <a:pos x="T0" y="T1"/>
              </a:cxn>
              <a:cxn ang="T11">
                <a:pos x="T2" y="T3"/>
              </a:cxn>
              <a:cxn ang="T12">
                <a:pos x="T4" y="T5"/>
              </a:cxn>
              <a:cxn ang="T13">
                <a:pos x="T6" y="T7"/>
              </a:cxn>
              <a:cxn ang="T14">
                <a:pos x="T8" y="T9"/>
              </a:cxn>
            </a:cxnLst>
            <a:rect l="T15" t="T16" r="T17" b="T18"/>
            <a:pathLst>
              <a:path w="199" h="83">
                <a:moveTo>
                  <a:pt x="0" y="83"/>
                </a:moveTo>
                <a:lnTo>
                  <a:pt x="50" y="0"/>
                </a:lnTo>
                <a:lnTo>
                  <a:pt x="165" y="0"/>
                </a:lnTo>
                <a:lnTo>
                  <a:pt x="199" y="83"/>
                </a:lnTo>
                <a:lnTo>
                  <a:pt x="0" y="83"/>
                </a:lnTo>
                <a:close/>
              </a:path>
            </a:pathLst>
          </a:custGeom>
          <a:noFill/>
          <a:ln w="26988">
            <a:solidFill>
              <a:srgbClr val="000000"/>
            </a:solidFill>
            <a:round/>
            <a:headEnd/>
            <a:tailEnd/>
          </a:ln>
        </p:spPr>
        <p:txBody>
          <a:bodyPr/>
          <a:lstStyle/>
          <a:p>
            <a:endParaRPr lang="en-US"/>
          </a:p>
        </p:txBody>
      </p:sp>
      <p:sp>
        <p:nvSpPr>
          <p:cNvPr id="58403" name="Freeform 57"/>
          <p:cNvSpPr>
            <a:spLocks/>
          </p:cNvSpPr>
          <p:nvPr/>
        </p:nvSpPr>
        <p:spPr bwMode="auto">
          <a:xfrm>
            <a:off x="5759450" y="3302000"/>
            <a:ext cx="315913" cy="131763"/>
          </a:xfrm>
          <a:custGeom>
            <a:avLst/>
            <a:gdLst>
              <a:gd name="T0" fmla="*/ 0 w 199"/>
              <a:gd name="T1" fmla="*/ 2147483647 h 83"/>
              <a:gd name="T2" fmla="*/ 2147483647 w 199"/>
              <a:gd name="T3" fmla="*/ 0 h 83"/>
              <a:gd name="T4" fmla="*/ 2147483647 w 199"/>
              <a:gd name="T5" fmla="*/ 0 h 83"/>
              <a:gd name="T6" fmla="*/ 2147483647 w 199"/>
              <a:gd name="T7" fmla="*/ 2147483647 h 83"/>
              <a:gd name="T8" fmla="*/ 0 w 199"/>
              <a:gd name="T9" fmla="*/ 2147483647 h 83"/>
              <a:gd name="T10" fmla="*/ 0 60000 65536"/>
              <a:gd name="T11" fmla="*/ 0 60000 65536"/>
              <a:gd name="T12" fmla="*/ 0 60000 65536"/>
              <a:gd name="T13" fmla="*/ 0 60000 65536"/>
              <a:gd name="T14" fmla="*/ 0 60000 65536"/>
              <a:gd name="T15" fmla="*/ 0 w 199"/>
              <a:gd name="T16" fmla="*/ 0 h 83"/>
              <a:gd name="T17" fmla="*/ 199 w 199"/>
              <a:gd name="T18" fmla="*/ 83 h 83"/>
            </a:gdLst>
            <a:ahLst/>
            <a:cxnLst>
              <a:cxn ang="T10">
                <a:pos x="T0" y="T1"/>
              </a:cxn>
              <a:cxn ang="T11">
                <a:pos x="T2" y="T3"/>
              </a:cxn>
              <a:cxn ang="T12">
                <a:pos x="T4" y="T5"/>
              </a:cxn>
              <a:cxn ang="T13">
                <a:pos x="T6" y="T7"/>
              </a:cxn>
              <a:cxn ang="T14">
                <a:pos x="T8" y="T9"/>
              </a:cxn>
            </a:cxnLst>
            <a:rect l="T15" t="T16" r="T17" b="T18"/>
            <a:pathLst>
              <a:path w="199" h="83">
                <a:moveTo>
                  <a:pt x="0" y="83"/>
                </a:moveTo>
                <a:lnTo>
                  <a:pt x="50" y="0"/>
                </a:lnTo>
                <a:lnTo>
                  <a:pt x="165" y="0"/>
                </a:lnTo>
                <a:lnTo>
                  <a:pt x="199" y="83"/>
                </a:lnTo>
                <a:lnTo>
                  <a:pt x="0" y="83"/>
                </a:lnTo>
                <a:close/>
              </a:path>
            </a:pathLst>
          </a:custGeom>
          <a:solidFill>
            <a:srgbClr val="FFFFFF"/>
          </a:solidFill>
          <a:ln w="26988">
            <a:solidFill>
              <a:srgbClr val="000000"/>
            </a:solidFill>
            <a:round/>
            <a:headEnd/>
            <a:tailEnd/>
          </a:ln>
        </p:spPr>
        <p:txBody>
          <a:bodyPr/>
          <a:lstStyle/>
          <a:p>
            <a:endParaRPr lang="en-US"/>
          </a:p>
        </p:txBody>
      </p:sp>
      <p:sp>
        <p:nvSpPr>
          <p:cNvPr id="123912" name="Text Box 8"/>
          <p:cNvSpPr txBox="1">
            <a:spLocks noChangeArrowheads="1"/>
          </p:cNvSpPr>
          <p:nvPr/>
        </p:nvSpPr>
        <p:spPr bwMode="auto">
          <a:xfrm>
            <a:off x="7762875" y="2128838"/>
            <a:ext cx="1330325" cy="457200"/>
          </a:xfrm>
          <a:prstGeom prst="rect">
            <a:avLst/>
          </a:prstGeom>
          <a:noFill/>
          <a:ln w="12700">
            <a:noFill/>
            <a:miter lim="800000"/>
            <a:headEnd/>
            <a:tailEnd/>
          </a:ln>
        </p:spPr>
        <p:txBody>
          <a:bodyPr wrap="none">
            <a:spAutoFit/>
          </a:bodyPr>
          <a:lstStyle/>
          <a:p>
            <a:r>
              <a:rPr lang="en-US" sz="2400" b="0">
                <a:solidFill>
                  <a:srgbClr val="0000CC"/>
                </a:solidFill>
                <a:latin typeface="Verdana" pitchFamily="34" charset="0"/>
              </a:rPr>
              <a:t>Layer 1</a:t>
            </a:r>
          </a:p>
        </p:txBody>
      </p:sp>
      <p:sp>
        <p:nvSpPr>
          <p:cNvPr id="123913" name="Text Box 9"/>
          <p:cNvSpPr txBox="1">
            <a:spLocks noChangeArrowheads="1"/>
          </p:cNvSpPr>
          <p:nvPr/>
        </p:nvSpPr>
        <p:spPr bwMode="auto">
          <a:xfrm>
            <a:off x="7762875" y="3359150"/>
            <a:ext cx="1330325" cy="457200"/>
          </a:xfrm>
          <a:prstGeom prst="rect">
            <a:avLst/>
          </a:prstGeom>
          <a:noFill/>
          <a:ln w="12700">
            <a:noFill/>
            <a:miter lim="800000"/>
            <a:headEnd/>
            <a:tailEnd/>
          </a:ln>
        </p:spPr>
        <p:txBody>
          <a:bodyPr wrap="none">
            <a:spAutoFit/>
          </a:bodyPr>
          <a:lstStyle/>
          <a:p>
            <a:r>
              <a:rPr lang="en-US" sz="2400" b="0">
                <a:solidFill>
                  <a:srgbClr val="0000CC"/>
                </a:solidFill>
                <a:latin typeface="Verdana" pitchFamily="34" charset="0"/>
              </a:rPr>
              <a:t>Layer 2</a:t>
            </a:r>
            <a:endParaRPr lang="en-US" sz="2400" b="0">
              <a:latin typeface="Verdana" pitchFamily="34" charset="0"/>
            </a:endParaRPr>
          </a:p>
        </p:txBody>
      </p:sp>
      <p:sp>
        <p:nvSpPr>
          <p:cNvPr id="123914" name="Text Box 10"/>
          <p:cNvSpPr txBox="1">
            <a:spLocks noChangeArrowheads="1"/>
          </p:cNvSpPr>
          <p:nvPr/>
        </p:nvSpPr>
        <p:spPr bwMode="auto">
          <a:xfrm>
            <a:off x="7762875" y="4791075"/>
            <a:ext cx="1330325" cy="457200"/>
          </a:xfrm>
          <a:prstGeom prst="rect">
            <a:avLst/>
          </a:prstGeom>
          <a:noFill/>
          <a:ln w="12700">
            <a:noFill/>
            <a:miter lim="800000"/>
            <a:headEnd/>
            <a:tailEnd/>
          </a:ln>
        </p:spPr>
        <p:txBody>
          <a:bodyPr wrap="none">
            <a:spAutoFit/>
          </a:bodyPr>
          <a:lstStyle/>
          <a:p>
            <a:r>
              <a:rPr lang="en-US" sz="2400" b="0">
                <a:solidFill>
                  <a:srgbClr val="0000CC"/>
                </a:solidFill>
                <a:latin typeface="Verdana" pitchFamily="34" charset="0"/>
              </a:rPr>
              <a:t>Layer</a:t>
            </a:r>
            <a:r>
              <a:rPr lang="en-US" sz="2400" b="0">
                <a:latin typeface="Verdana" pitchFamily="34" charset="0"/>
              </a:rPr>
              <a:t> </a:t>
            </a:r>
            <a:r>
              <a:rPr lang="en-US" sz="2400" b="0">
                <a:solidFill>
                  <a:srgbClr val="0000CC"/>
                </a:solidFill>
                <a:latin typeface="Verdana" pitchFamily="34" charset="0"/>
              </a:rPr>
              <a:t>3</a:t>
            </a:r>
          </a:p>
        </p:txBody>
      </p:sp>
      <p:sp>
        <p:nvSpPr>
          <p:cNvPr id="58407" name="Rectangle 14"/>
          <p:cNvSpPr>
            <a:spLocks noGrp="1" noChangeArrowheads="1"/>
          </p:cNvSpPr>
          <p:nvPr>
            <p:ph type="title"/>
          </p:nvPr>
        </p:nvSpPr>
        <p:spPr/>
        <p:txBody>
          <a:bodyPr/>
          <a:lstStyle/>
          <a:p>
            <a:r>
              <a:rPr lang="en-US">
                <a:ea typeface="ＭＳ Ｐゴシック" pitchFamily="34" charset="-128"/>
              </a:rPr>
              <a:t>Example of a Subsystem Decomposition</a:t>
            </a:r>
          </a:p>
        </p:txBody>
      </p:sp>
      <p:sp>
        <p:nvSpPr>
          <p:cNvPr id="123924" name="Line 20"/>
          <p:cNvSpPr>
            <a:spLocks noChangeShapeType="1"/>
          </p:cNvSpPr>
          <p:nvPr/>
        </p:nvSpPr>
        <p:spPr bwMode="auto">
          <a:xfrm>
            <a:off x="2682875" y="3719513"/>
            <a:ext cx="863600" cy="0"/>
          </a:xfrm>
          <a:prstGeom prst="line">
            <a:avLst/>
          </a:prstGeom>
          <a:noFill/>
          <a:ln w="38100">
            <a:solidFill>
              <a:srgbClr val="FF0000"/>
            </a:solidFill>
            <a:round/>
            <a:headEnd/>
            <a:tailEnd type="arrow" w="med" len="med"/>
          </a:ln>
        </p:spPr>
        <p:txBody>
          <a:bodyPr wrap="none" anchor="ctr"/>
          <a:lstStyle/>
          <a:p>
            <a:endParaRPr lang="en-US"/>
          </a:p>
        </p:txBody>
      </p:sp>
      <p:sp>
        <p:nvSpPr>
          <p:cNvPr id="123926" name="AutoShape 22"/>
          <p:cNvSpPr>
            <a:spLocks noChangeArrowheads="1"/>
          </p:cNvSpPr>
          <p:nvPr/>
        </p:nvSpPr>
        <p:spPr bwMode="auto">
          <a:xfrm>
            <a:off x="5641975" y="1603375"/>
            <a:ext cx="2143125" cy="1204913"/>
          </a:xfrm>
          <a:prstGeom prst="cloudCallout">
            <a:avLst>
              <a:gd name="adj1" fmla="val -41111"/>
              <a:gd name="adj2" fmla="val 66468"/>
            </a:avLst>
          </a:prstGeom>
          <a:solidFill>
            <a:schemeClr val="bg1"/>
          </a:solidFill>
          <a:ln w="12700">
            <a:solidFill>
              <a:schemeClr val="tx1"/>
            </a:solidFill>
            <a:round/>
            <a:headEnd/>
            <a:tailEnd/>
          </a:ln>
        </p:spPr>
        <p:txBody>
          <a:bodyPr wrap="none" anchor="ctr"/>
          <a:lstStyle/>
          <a:p>
            <a:pPr algn="ctr"/>
            <a:r>
              <a:rPr lang="en-US" sz="2000" b="0">
                <a:latin typeface="Verdana" pitchFamily="34" charset="0"/>
              </a:rPr>
              <a:t>Layer </a:t>
            </a:r>
          </a:p>
          <a:p>
            <a:pPr algn="ctr"/>
            <a:r>
              <a:rPr lang="en-US" sz="2000" b="0">
                <a:latin typeface="Verdana" pitchFamily="34" charset="0"/>
              </a:rPr>
              <a:t>Relationship</a:t>
            </a:r>
          </a:p>
          <a:p>
            <a:pPr algn="ctr"/>
            <a:r>
              <a:rPr lang="en-US" sz="2000"/>
              <a:t>„depends on“</a:t>
            </a:r>
          </a:p>
        </p:txBody>
      </p:sp>
      <p:sp>
        <p:nvSpPr>
          <p:cNvPr id="123927" name="AutoShape 23"/>
          <p:cNvSpPr>
            <a:spLocks noChangeArrowheads="1"/>
          </p:cNvSpPr>
          <p:nvPr/>
        </p:nvSpPr>
        <p:spPr bwMode="auto">
          <a:xfrm>
            <a:off x="404813" y="1603375"/>
            <a:ext cx="2379662" cy="992188"/>
          </a:xfrm>
          <a:prstGeom prst="cloudCallout">
            <a:avLst>
              <a:gd name="adj1" fmla="val 70282"/>
              <a:gd name="adj2" fmla="val 147759"/>
            </a:avLst>
          </a:prstGeom>
          <a:solidFill>
            <a:schemeClr val="bg1"/>
          </a:solidFill>
          <a:ln w="12700">
            <a:solidFill>
              <a:schemeClr val="tx1"/>
            </a:solidFill>
            <a:round/>
            <a:headEnd/>
            <a:tailEnd/>
          </a:ln>
        </p:spPr>
        <p:txBody>
          <a:bodyPr wrap="none" anchor="ctr"/>
          <a:lstStyle/>
          <a:p>
            <a:pPr algn="ctr"/>
            <a:r>
              <a:rPr lang="en-US" sz="2000" b="0">
                <a:latin typeface="Verdana" pitchFamily="34" charset="0"/>
              </a:rPr>
              <a:t>Partition</a:t>
            </a:r>
          </a:p>
          <a:p>
            <a:pPr algn="ctr"/>
            <a:r>
              <a:rPr lang="en-US" sz="2000" b="0">
                <a:latin typeface="Verdana" pitchFamily="34" charset="0"/>
              </a:rPr>
              <a:t>relationship</a:t>
            </a:r>
          </a:p>
        </p:txBody>
      </p:sp>
      <p:sp>
        <p:nvSpPr>
          <p:cNvPr id="123964" name="Line 60"/>
          <p:cNvSpPr>
            <a:spLocks noChangeShapeType="1"/>
          </p:cNvSpPr>
          <p:nvPr/>
        </p:nvSpPr>
        <p:spPr bwMode="auto">
          <a:xfrm>
            <a:off x="4879975" y="2655888"/>
            <a:ext cx="1947863" cy="796925"/>
          </a:xfrm>
          <a:prstGeom prst="line">
            <a:avLst/>
          </a:prstGeom>
          <a:noFill/>
          <a:ln w="38100">
            <a:solidFill>
              <a:srgbClr val="FF0000"/>
            </a:solidFill>
            <a:round/>
            <a:headEnd/>
            <a:tailEnd type="arrow" w="med" len="med"/>
          </a:ln>
        </p:spPr>
        <p:txBody>
          <a:bodyPr/>
          <a:lstStyle/>
          <a:p>
            <a:endParaRPr lang="en-US"/>
          </a:p>
        </p:txBody>
      </p:sp>
      <p:sp>
        <p:nvSpPr>
          <p:cNvPr id="123965" name="AutoShape 61"/>
          <p:cNvSpPr>
            <a:spLocks noChangeArrowheads="1"/>
          </p:cNvSpPr>
          <p:nvPr/>
        </p:nvSpPr>
        <p:spPr bwMode="auto">
          <a:xfrm>
            <a:off x="3744913" y="5308600"/>
            <a:ext cx="2143125" cy="1204913"/>
          </a:xfrm>
          <a:prstGeom prst="cloudCallout">
            <a:avLst>
              <a:gd name="adj1" fmla="val 84148"/>
              <a:gd name="adj2" fmla="val -127736"/>
            </a:avLst>
          </a:prstGeom>
          <a:solidFill>
            <a:schemeClr val="bg1"/>
          </a:solidFill>
          <a:ln w="12700">
            <a:solidFill>
              <a:schemeClr val="tx1"/>
            </a:solidFill>
            <a:round/>
            <a:headEnd/>
            <a:tailEnd/>
          </a:ln>
        </p:spPr>
        <p:txBody>
          <a:bodyPr wrap="none" anchor="ctr"/>
          <a:lstStyle/>
          <a:p>
            <a:pPr algn="ctr"/>
            <a:r>
              <a:rPr lang="en-US" sz="2000" b="0">
                <a:latin typeface="Verdana" pitchFamily="34" charset="0"/>
              </a:rPr>
              <a:t>Layer </a:t>
            </a:r>
          </a:p>
          <a:p>
            <a:pPr algn="ctr"/>
            <a:r>
              <a:rPr lang="en-US" sz="2000" b="0">
                <a:latin typeface="Verdana" pitchFamily="34" charset="0"/>
              </a:rPr>
              <a:t>Relationship</a:t>
            </a:r>
          </a:p>
          <a:p>
            <a:pPr algn="ctr"/>
            <a:r>
              <a:rPr lang="en-US" sz="2000"/>
              <a:t>„calls“</a:t>
            </a:r>
          </a:p>
        </p:txBody>
      </p:sp>
      <p:sp>
        <p:nvSpPr>
          <p:cNvPr id="123966" name="Line 62"/>
          <p:cNvSpPr>
            <a:spLocks noChangeShapeType="1"/>
          </p:cNvSpPr>
          <p:nvPr/>
        </p:nvSpPr>
        <p:spPr bwMode="auto">
          <a:xfrm>
            <a:off x="6764338" y="3895725"/>
            <a:ext cx="0" cy="966788"/>
          </a:xfrm>
          <a:prstGeom prst="line">
            <a:avLst/>
          </a:prstGeom>
          <a:noFill/>
          <a:ln w="26988">
            <a:solidFill>
              <a:srgbClr val="000000"/>
            </a:solidFill>
            <a:round/>
            <a:headEnd/>
            <a:tailEnd/>
          </a:ln>
        </p:spPr>
        <p:txBody>
          <a:bodyPr/>
          <a:lstStyle/>
          <a:p>
            <a:endParaRPr lang="en-US"/>
          </a:p>
        </p:txBody>
      </p:sp>
      <p:sp>
        <p:nvSpPr>
          <p:cNvPr id="123952" name="Line 48"/>
          <p:cNvSpPr>
            <a:spLocks noChangeShapeType="1"/>
          </p:cNvSpPr>
          <p:nvPr/>
        </p:nvSpPr>
        <p:spPr bwMode="auto">
          <a:xfrm>
            <a:off x="6764338" y="3859213"/>
            <a:ext cx="1587" cy="982662"/>
          </a:xfrm>
          <a:prstGeom prst="line">
            <a:avLst/>
          </a:prstGeom>
          <a:noFill/>
          <a:ln w="38100">
            <a:solidFill>
              <a:srgbClr val="FF0000"/>
            </a:solidFill>
            <a:prstDash val="dash"/>
            <a:round/>
            <a:headEnd/>
            <a:tailEnd type="arrow" w="med" len="med"/>
          </a:ln>
        </p:spPr>
        <p:txBody>
          <a:bodyPr/>
          <a:lstStyle/>
          <a:p>
            <a:endParaRPr lang="en-US"/>
          </a:p>
        </p:txBody>
      </p:sp>
      <p:sp>
        <p:nvSpPr>
          <p:cNvPr id="123967" name="Line 63"/>
          <p:cNvSpPr>
            <a:spLocks noChangeShapeType="1"/>
          </p:cNvSpPr>
          <p:nvPr/>
        </p:nvSpPr>
        <p:spPr bwMode="auto">
          <a:xfrm flipH="1">
            <a:off x="2706688" y="3557588"/>
            <a:ext cx="863600" cy="0"/>
          </a:xfrm>
          <a:prstGeom prst="line">
            <a:avLst/>
          </a:prstGeom>
          <a:noFill/>
          <a:ln w="38100">
            <a:solidFill>
              <a:srgbClr val="FF0000"/>
            </a:solidFill>
            <a:round/>
            <a:headEnd/>
            <a:tailEnd type="arrow" w="med" len="me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39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39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391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23951"/>
                                        </p:tgtEl>
                                        <p:attrNameLst>
                                          <p:attrName>style.visibility</p:attrName>
                                        </p:attrNameLst>
                                      </p:cBhvr>
                                      <p:to>
                                        <p:strVal val="hidden"/>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499"/>
                                          </p:stCondLst>
                                        </p:cTn>
                                        <p:tgtEl>
                                          <p:spTgt spid="12396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12392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0" nodeType="clickEffect">
                                  <p:stCondLst>
                                    <p:cond delay="0"/>
                                  </p:stCondLst>
                                  <p:childTnLst>
                                    <p:set>
                                      <p:cBhvr>
                                        <p:cTn id="29" dur="1" fill="hold">
                                          <p:stCondLst>
                                            <p:cond delay="0"/>
                                          </p:stCondLst>
                                        </p:cTn>
                                        <p:tgtEl>
                                          <p:spTgt spid="123963"/>
                                        </p:tgtEl>
                                        <p:attrNameLst>
                                          <p:attrName>style.visibility</p:attrName>
                                        </p:attrNameLst>
                                      </p:cBhvr>
                                      <p:to>
                                        <p:strVal val="hidden"/>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499"/>
                                          </p:stCondLst>
                                        </p:cTn>
                                        <p:tgtEl>
                                          <p:spTgt spid="1239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239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2392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0" nodeType="clickEffect">
                                  <p:stCondLst>
                                    <p:cond delay="0"/>
                                  </p:stCondLst>
                                  <p:childTnLst>
                                    <p:set>
                                      <p:cBhvr>
                                        <p:cTn id="44" dur="1" fill="hold">
                                          <p:stCondLst>
                                            <p:cond delay="0"/>
                                          </p:stCondLst>
                                        </p:cTn>
                                        <p:tgtEl>
                                          <p:spTgt spid="123966"/>
                                        </p:tgtEl>
                                        <p:attrNameLst>
                                          <p:attrName>style.visibility</p:attrName>
                                        </p:attrNameLst>
                                      </p:cBhvr>
                                      <p:to>
                                        <p:strVal val="hidden"/>
                                      </p:to>
                                    </p:set>
                                  </p:childTnLst>
                                </p:cTn>
                              </p:par>
                            </p:childTnLst>
                          </p:cTn>
                        </p:par>
                        <p:par>
                          <p:cTn id="45" fill="hold">
                            <p:stCondLst>
                              <p:cond delay="0"/>
                            </p:stCondLst>
                            <p:childTnLst>
                              <p:par>
                                <p:cTn id="46" presetID="1" presetClass="entr" presetSubtype="0" fill="hold" grpId="0" nodeType="afterEffect">
                                  <p:stCondLst>
                                    <p:cond delay="0"/>
                                  </p:stCondLst>
                                  <p:childTnLst>
                                    <p:set>
                                      <p:cBhvr>
                                        <p:cTn id="47" dur="1" fill="hold">
                                          <p:stCondLst>
                                            <p:cond delay="499"/>
                                          </p:stCondLst>
                                        </p:cTn>
                                        <p:tgtEl>
                                          <p:spTgt spid="12395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1239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63" grpId="0" animBg="1"/>
      <p:bldP spid="123951" grpId="0" animBg="1"/>
      <p:bldP spid="123912" grpId="0" build="p" autoUpdateAnimBg="0"/>
      <p:bldP spid="123913" grpId="0" build="p" autoUpdateAnimBg="0"/>
      <p:bldP spid="123914" grpId="0" build="p" autoUpdateAnimBg="0"/>
      <p:bldP spid="123924" grpId="0" animBg="1"/>
      <p:bldP spid="123926" grpId="0" animBg="1" autoUpdateAnimBg="0"/>
      <p:bldP spid="123927" grpId="0" animBg="1" autoUpdateAnimBg="0"/>
      <p:bldP spid="123964" grpId="0" animBg="1"/>
      <p:bldP spid="123965" grpId="0" animBg="1" autoUpdateAnimBg="0"/>
      <p:bldP spid="123966" grpId="0" animBg="1"/>
      <p:bldP spid="123952" grpId="0" animBg="1"/>
      <p:bldP spid="12396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418" name="Group 2"/>
          <p:cNvGrpSpPr>
            <a:grpSpLocks/>
          </p:cNvGrpSpPr>
          <p:nvPr/>
        </p:nvGrpSpPr>
        <p:grpSpPr bwMode="auto">
          <a:xfrm>
            <a:off x="3048000" y="2209800"/>
            <a:ext cx="2057400" cy="993775"/>
            <a:chOff x="336" y="2208"/>
            <a:chExt cx="1296" cy="626"/>
          </a:xfrm>
        </p:grpSpPr>
        <p:sp>
          <p:nvSpPr>
            <p:cNvPr id="60451" name="Rectangle 3"/>
            <p:cNvSpPr>
              <a:spLocks noChangeArrowheads="1"/>
            </p:cNvSpPr>
            <p:nvPr/>
          </p:nvSpPr>
          <p:spPr bwMode="auto">
            <a:xfrm>
              <a:off x="336" y="2383"/>
              <a:ext cx="1296" cy="451"/>
            </a:xfrm>
            <a:prstGeom prst="rect">
              <a:avLst/>
            </a:prstGeom>
            <a:noFill/>
            <a:ln w="22225">
              <a:solidFill>
                <a:srgbClr val="000000"/>
              </a:solidFill>
              <a:miter lim="800000"/>
              <a:headEnd/>
              <a:tailEnd/>
            </a:ln>
          </p:spPr>
          <p:txBody>
            <a:bodyPr anchor="ctr" anchorCtr="1"/>
            <a:lstStyle/>
            <a:p>
              <a:pPr algn="ctr"/>
              <a:r>
                <a:rPr lang="en-US" sz="1600">
                  <a:latin typeface="Courier New" pitchFamily="49" charset="0"/>
                </a:rPr>
                <a:t>Tournament</a:t>
              </a:r>
              <a:endParaRPr lang="en-US"/>
            </a:p>
          </p:txBody>
        </p:sp>
        <p:sp>
          <p:nvSpPr>
            <p:cNvPr id="60452" name="Freeform 4"/>
            <p:cNvSpPr>
              <a:spLocks/>
            </p:cNvSpPr>
            <p:nvPr/>
          </p:nvSpPr>
          <p:spPr bwMode="auto">
            <a:xfrm>
              <a:off x="336" y="2208"/>
              <a:ext cx="429" cy="175"/>
            </a:xfrm>
            <a:custGeom>
              <a:avLst/>
              <a:gdLst>
                <a:gd name="T0" fmla="*/ 0 w 547"/>
                <a:gd name="T1" fmla="*/ 66 h 224"/>
                <a:gd name="T2" fmla="*/ 29 w 547"/>
                <a:gd name="T3" fmla="*/ 0 h 224"/>
                <a:gd name="T4" fmla="*/ 133 w 547"/>
                <a:gd name="T5" fmla="*/ 0 h 224"/>
                <a:gd name="T6" fmla="*/ 162 w 547"/>
                <a:gd name="T7" fmla="*/ 66 h 224"/>
                <a:gd name="T8" fmla="*/ 0 w 547"/>
                <a:gd name="T9" fmla="*/ 66 h 224"/>
                <a:gd name="T10" fmla="*/ 0 60000 65536"/>
                <a:gd name="T11" fmla="*/ 0 60000 65536"/>
                <a:gd name="T12" fmla="*/ 0 60000 65536"/>
                <a:gd name="T13" fmla="*/ 0 60000 65536"/>
                <a:gd name="T14" fmla="*/ 0 60000 65536"/>
                <a:gd name="T15" fmla="*/ 0 w 547"/>
                <a:gd name="T16" fmla="*/ 0 h 224"/>
                <a:gd name="T17" fmla="*/ 547 w 547"/>
                <a:gd name="T18" fmla="*/ 224 h 224"/>
              </a:gdLst>
              <a:ahLst/>
              <a:cxnLst>
                <a:cxn ang="T10">
                  <a:pos x="T0" y="T1"/>
                </a:cxn>
                <a:cxn ang="T11">
                  <a:pos x="T2" y="T3"/>
                </a:cxn>
                <a:cxn ang="T12">
                  <a:pos x="T4" y="T5"/>
                </a:cxn>
                <a:cxn ang="T13">
                  <a:pos x="T6" y="T7"/>
                </a:cxn>
                <a:cxn ang="T14">
                  <a:pos x="T8" y="T9"/>
                </a:cxn>
              </a:cxnLst>
              <a:rect l="T15" t="T16" r="T17" b="T18"/>
              <a:pathLst>
                <a:path w="547" h="224">
                  <a:moveTo>
                    <a:pt x="0" y="224"/>
                  </a:moveTo>
                  <a:lnTo>
                    <a:pt x="98" y="0"/>
                  </a:lnTo>
                  <a:lnTo>
                    <a:pt x="449" y="0"/>
                  </a:lnTo>
                  <a:lnTo>
                    <a:pt x="547" y="224"/>
                  </a:lnTo>
                  <a:lnTo>
                    <a:pt x="0" y="224"/>
                  </a:lnTo>
                  <a:close/>
                </a:path>
              </a:pathLst>
            </a:custGeom>
            <a:noFill/>
            <a:ln w="22225">
              <a:solidFill>
                <a:srgbClr val="000000"/>
              </a:solidFill>
              <a:round/>
              <a:headEnd/>
              <a:tailEnd/>
            </a:ln>
          </p:spPr>
          <p:txBody>
            <a:bodyPr/>
            <a:lstStyle/>
            <a:p>
              <a:endParaRPr lang="en-US"/>
            </a:p>
          </p:txBody>
        </p:sp>
      </p:grpSp>
      <p:grpSp>
        <p:nvGrpSpPr>
          <p:cNvPr id="60419" name="Group 5"/>
          <p:cNvGrpSpPr>
            <a:grpSpLocks/>
          </p:cNvGrpSpPr>
          <p:nvPr/>
        </p:nvGrpSpPr>
        <p:grpSpPr bwMode="auto">
          <a:xfrm>
            <a:off x="228600" y="3810000"/>
            <a:ext cx="2057400" cy="993775"/>
            <a:chOff x="336" y="2208"/>
            <a:chExt cx="1296" cy="626"/>
          </a:xfrm>
        </p:grpSpPr>
        <p:sp>
          <p:nvSpPr>
            <p:cNvPr id="60449" name="Rectangle 6"/>
            <p:cNvSpPr>
              <a:spLocks noChangeArrowheads="1"/>
            </p:cNvSpPr>
            <p:nvPr/>
          </p:nvSpPr>
          <p:spPr bwMode="auto">
            <a:xfrm>
              <a:off x="336" y="2383"/>
              <a:ext cx="1296" cy="451"/>
            </a:xfrm>
            <a:prstGeom prst="rect">
              <a:avLst/>
            </a:prstGeom>
            <a:noFill/>
            <a:ln w="22225">
              <a:solidFill>
                <a:srgbClr val="000000"/>
              </a:solidFill>
              <a:miter lim="800000"/>
              <a:headEnd/>
              <a:tailEnd/>
            </a:ln>
          </p:spPr>
          <p:txBody>
            <a:bodyPr anchor="ctr" anchorCtr="1"/>
            <a:lstStyle/>
            <a:p>
              <a:pPr algn="ctr"/>
              <a:r>
                <a:rPr lang="en-US" sz="1600">
                  <a:latin typeface="Courier New" pitchFamily="49" charset="0"/>
                </a:rPr>
                <a:t>Component Management</a:t>
              </a:r>
              <a:endParaRPr lang="en-US"/>
            </a:p>
          </p:txBody>
        </p:sp>
        <p:sp>
          <p:nvSpPr>
            <p:cNvPr id="60450" name="Freeform 7"/>
            <p:cNvSpPr>
              <a:spLocks/>
            </p:cNvSpPr>
            <p:nvPr/>
          </p:nvSpPr>
          <p:spPr bwMode="auto">
            <a:xfrm>
              <a:off x="336" y="2208"/>
              <a:ext cx="429" cy="175"/>
            </a:xfrm>
            <a:custGeom>
              <a:avLst/>
              <a:gdLst>
                <a:gd name="T0" fmla="*/ 0 w 547"/>
                <a:gd name="T1" fmla="*/ 66 h 224"/>
                <a:gd name="T2" fmla="*/ 29 w 547"/>
                <a:gd name="T3" fmla="*/ 0 h 224"/>
                <a:gd name="T4" fmla="*/ 133 w 547"/>
                <a:gd name="T5" fmla="*/ 0 h 224"/>
                <a:gd name="T6" fmla="*/ 162 w 547"/>
                <a:gd name="T7" fmla="*/ 66 h 224"/>
                <a:gd name="T8" fmla="*/ 0 w 547"/>
                <a:gd name="T9" fmla="*/ 66 h 224"/>
                <a:gd name="T10" fmla="*/ 0 60000 65536"/>
                <a:gd name="T11" fmla="*/ 0 60000 65536"/>
                <a:gd name="T12" fmla="*/ 0 60000 65536"/>
                <a:gd name="T13" fmla="*/ 0 60000 65536"/>
                <a:gd name="T14" fmla="*/ 0 60000 65536"/>
                <a:gd name="T15" fmla="*/ 0 w 547"/>
                <a:gd name="T16" fmla="*/ 0 h 224"/>
                <a:gd name="T17" fmla="*/ 547 w 547"/>
                <a:gd name="T18" fmla="*/ 224 h 224"/>
              </a:gdLst>
              <a:ahLst/>
              <a:cxnLst>
                <a:cxn ang="T10">
                  <a:pos x="T0" y="T1"/>
                </a:cxn>
                <a:cxn ang="T11">
                  <a:pos x="T2" y="T3"/>
                </a:cxn>
                <a:cxn ang="T12">
                  <a:pos x="T4" y="T5"/>
                </a:cxn>
                <a:cxn ang="T13">
                  <a:pos x="T6" y="T7"/>
                </a:cxn>
                <a:cxn ang="T14">
                  <a:pos x="T8" y="T9"/>
                </a:cxn>
              </a:cxnLst>
              <a:rect l="T15" t="T16" r="T17" b="T18"/>
              <a:pathLst>
                <a:path w="547" h="224">
                  <a:moveTo>
                    <a:pt x="0" y="224"/>
                  </a:moveTo>
                  <a:lnTo>
                    <a:pt x="98" y="0"/>
                  </a:lnTo>
                  <a:lnTo>
                    <a:pt x="449" y="0"/>
                  </a:lnTo>
                  <a:lnTo>
                    <a:pt x="547" y="224"/>
                  </a:lnTo>
                  <a:lnTo>
                    <a:pt x="0" y="224"/>
                  </a:lnTo>
                  <a:close/>
                </a:path>
              </a:pathLst>
            </a:custGeom>
            <a:noFill/>
            <a:ln w="22225">
              <a:solidFill>
                <a:srgbClr val="000000"/>
              </a:solidFill>
              <a:round/>
              <a:headEnd/>
              <a:tailEnd/>
            </a:ln>
          </p:spPr>
          <p:txBody>
            <a:bodyPr/>
            <a:lstStyle/>
            <a:p>
              <a:endParaRPr lang="en-US"/>
            </a:p>
          </p:txBody>
        </p:sp>
      </p:grpSp>
      <p:grpSp>
        <p:nvGrpSpPr>
          <p:cNvPr id="60420" name="Group 8"/>
          <p:cNvGrpSpPr>
            <a:grpSpLocks/>
          </p:cNvGrpSpPr>
          <p:nvPr/>
        </p:nvGrpSpPr>
        <p:grpSpPr bwMode="auto">
          <a:xfrm>
            <a:off x="6705600" y="2362200"/>
            <a:ext cx="2057400" cy="993775"/>
            <a:chOff x="336" y="2208"/>
            <a:chExt cx="1296" cy="626"/>
          </a:xfrm>
        </p:grpSpPr>
        <p:sp>
          <p:nvSpPr>
            <p:cNvPr id="60447" name="Rectangle 9"/>
            <p:cNvSpPr>
              <a:spLocks noChangeArrowheads="1"/>
            </p:cNvSpPr>
            <p:nvPr/>
          </p:nvSpPr>
          <p:spPr bwMode="auto">
            <a:xfrm>
              <a:off x="336" y="2383"/>
              <a:ext cx="1296" cy="451"/>
            </a:xfrm>
            <a:prstGeom prst="rect">
              <a:avLst/>
            </a:prstGeom>
            <a:noFill/>
            <a:ln w="22225">
              <a:solidFill>
                <a:srgbClr val="000000"/>
              </a:solidFill>
              <a:miter lim="800000"/>
              <a:headEnd/>
              <a:tailEnd/>
            </a:ln>
          </p:spPr>
          <p:txBody>
            <a:bodyPr anchor="ctr" anchorCtr="1"/>
            <a:lstStyle/>
            <a:p>
              <a:pPr algn="ctr"/>
              <a:r>
                <a:rPr lang="en-US" sz="1600">
                  <a:latin typeface="Courier New" pitchFamily="49" charset="0"/>
                </a:rPr>
                <a:t>User Management</a:t>
              </a:r>
              <a:endParaRPr lang="en-US"/>
            </a:p>
          </p:txBody>
        </p:sp>
        <p:sp>
          <p:nvSpPr>
            <p:cNvPr id="60448" name="Freeform 10"/>
            <p:cNvSpPr>
              <a:spLocks/>
            </p:cNvSpPr>
            <p:nvPr/>
          </p:nvSpPr>
          <p:spPr bwMode="auto">
            <a:xfrm>
              <a:off x="336" y="2208"/>
              <a:ext cx="429" cy="175"/>
            </a:xfrm>
            <a:custGeom>
              <a:avLst/>
              <a:gdLst>
                <a:gd name="T0" fmla="*/ 0 w 547"/>
                <a:gd name="T1" fmla="*/ 66 h 224"/>
                <a:gd name="T2" fmla="*/ 29 w 547"/>
                <a:gd name="T3" fmla="*/ 0 h 224"/>
                <a:gd name="T4" fmla="*/ 133 w 547"/>
                <a:gd name="T5" fmla="*/ 0 h 224"/>
                <a:gd name="T6" fmla="*/ 162 w 547"/>
                <a:gd name="T7" fmla="*/ 66 h 224"/>
                <a:gd name="T8" fmla="*/ 0 w 547"/>
                <a:gd name="T9" fmla="*/ 66 h 224"/>
                <a:gd name="T10" fmla="*/ 0 60000 65536"/>
                <a:gd name="T11" fmla="*/ 0 60000 65536"/>
                <a:gd name="T12" fmla="*/ 0 60000 65536"/>
                <a:gd name="T13" fmla="*/ 0 60000 65536"/>
                <a:gd name="T14" fmla="*/ 0 60000 65536"/>
                <a:gd name="T15" fmla="*/ 0 w 547"/>
                <a:gd name="T16" fmla="*/ 0 h 224"/>
                <a:gd name="T17" fmla="*/ 547 w 547"/>
                <a:gd name="T18" fmla="*/ 224 h 224"/>
              </a:gdLst>
              <a:ahLst/>
              <a:cxnLst>
                <a:cxn ang="T10">
                  <a:pos x="T0" y="T1"/>
                </a:cxn>
                <a:cxn ang="T11">
                  <a:pos x="T2" y="T3"/>
                </a:cxn>
                <a:cxn ang="T12">
                  <a:pos x="T4" y="T5"/>
                </a:cxn>
                <a:cxn ang="T13">
                  <a:pos x="T6" y="T7"/>
                </a:cxn>
                <a:cxn ang="T14">
                  <a:pos x="T8" y="T9"/>
                </a:cxn>
              </a:cxnLst>
              <a:rect l="T15" t="T16" r="T17" b="T18"/>
              <a:pathLst>
                <a:path w="547" h="224">
                  <a:moveTo>
                    <a:pt x="0" y="224"/>
                  </a:moveTo>
                  <a:lnTo>
                    <a:pt x="98" y="0"/>
                  </a:lnTo>
                  <a:lnTo>
                    <a:pt x="449" y="0"/>
                  </a:lnTo>
                  <a:lnTo>
                    <a:pt x="547" y="224"/>
                  </a:lnTo>
                  <a:lnTo>
                    <a:pt x="0" y="224"/>
                  </a:lnTo>
                  <a:close/>
                </a:path>
              </a:pathLst>
            </a:custGeom>
            <a:noFill/>
            <a:ln w="22225">
              <a:solidFill>
                <a:srgbClr val="000000"/>
              </a:solidFill>
              <a:round/>
              <a:headEnd/>
              <a:tailEnd/>
            </a:ln>
          </p:spPr>
          <p:txBody>
            <a:bodyPr/>
            <a:lstStyle/>
            <a:p>
              <a:endParaRPr lang="en-US"/>
            </a:p>
          </p:txBody>
        </p:sp>
      </p:grpSp>
      <p:grpSp>
        <p:nvGrpSpPr>
          <p:cNvPr id="60421" name="Group 11"/>
          <p:cNvGrpSpPr>
            <a:grpSpLocks/>
          </p:cNvGrpSpPr>
          <p:nvPr/>
        </p:nvGrpSpPr>
        <p:grpSpPr bwMode="auto">
          <a:xfrm>
            <a:off x="4495800" y="4724400"/>
            <a:ext cx="2057400" cy="993775"/>
            <a:chOff x="336" y="2208"/>
            <a:chExt cx="1296" cy="626"/>
          </a:xfrm>
        </p:grpSpPr>
        <p:sp>
          <p:nvSpPr>
            <p:cNvPr id="60445" name="Rectangle 12"/>
            <p:cNvSpPr>
              <a:spLocks noChangeArrowheads="1"/>
            </p:cNvSpPr>
            <p:nvPr/>
          </p:nvSpPr>
          <p:spPr bwMode="auto">
            <a:xfrm>
              <a:off x="336" y="2383"/>
              <a:ext cx="1296" cy="451"/>
            </a:xfrm>
            <a:prstGeom prst="rect">
              <a:avLst/>
            </a:prstGeom>
            <a:noFill/>
            <a:ln w="22225">
              <a:solidFill>
                <a:srgbClr val="000000"/>
              </a:solidFill>
              <a:miter lim="800000"/>
              <a:headEnd/>
              <a:tailEnd/>
            </a:ln>
          </p:spPr>
          <p:txBody>
            <a:bodyPr anchor="ctr" anchorCtr="1"/>
            <a:lstStyle/>
            <a:p>
              <a:pPr algn="ctr"/>
              <a:r>
                <a:rPr lang="en-US" sz="1600">
                  <a:latin typeface="Courier New" pitchFamily="49" charset="0"/>
                </a:rPr>
                <a:t>Tournament Statistics</a:t>
              </a:r>
              <a:endParaRPr lang="en-US"/>
            </a:p>
          </p:txBody>
        </p:sp>
        <p:sp>
          <p:nvSpPr>
            <p:cNvPr id="60446" name="Freeform 13"/>
            <p:cNvSpPr>
              <a:spLocks/>
            </p:cNvSpPr>
            <p:nvPr/>
          </p:nvSpPr>
          <p:spPr bwMode="auto">
            <a:xfrm>
              <a:off x="336" y="2208"/>
              <a:ext cx="429" cy="175"/>
            </a:xfrm>
            <a:custGeom>
              <a:avLst/>
              <a:gdLst>
                <a:gd name="T0" fmla="*/ 0 w 547"/>
                <a:gd name="T1" fmla="*/ 66 h 224"/>
                <a:gd name="T2" fmla="*/ 29 w 547"/>
                <a:gd name="T3" fmla="*/ 0 h 224"/>
                <a:gd name="T4" fmla="*/ 133 w 547"/>
                <a:gd name="T5" fmla="*/ 0 h 224"/>
                <a:gd name="T6" fmla="*/ 162 w 547"/>
                <a:gd name="T7" fmla="*/ 66 h 224"/>
                <a:gd name="T8" fmla="*/ 0 w 547"/>
                <a:gd name="T9" fmla="*/ 66 h 224"/>
                <a:gd name="T10" fmla="*/ 0 60000 65536"/>
                <a:gd name="T11" fmla="*/ 0 60000 65536"/>
                <a:gd name="T12" fmla="*/ 0 60000 65536"/>
                <a:gd name="T13" fmla="*/ 0 60000 65536"/>
                <a:gd name="T14" fmla="*/ 0 60000 65536"/>
                <a:gd name="T15" fmla="*/ 0 w 547"/>
                <a:gd name="T16" fmla="*/ 0 h 224"/>
                <a:gd name="T17" fmla="*/ 547 w 547"/>
                <a:gd name="T18" fmla="*/ 224 h 224"/>
              </a:gdLst>
              <a:ahLst/>
              <a:cxnLst>
                <a:cxn ang="T10">
                  <a:pos x="T0" y="T1"/>
                </a:cxn>
                <a:cxn ang="T11">
                  <a:pos x="T2" y="T3"/>
                </a:cxn>
                <a:cxn ang="T12">
                  <a:pos x="T4" y="T5"/>
                </a:cxn>
                <a:cxn ang="T13">
                  <a:pos x="T6" y="T7"/>
                </a:cxn>
                <a:cxn ang="T14">
                  <a:pos x="T8" y="T9"/>
                </a:cxn>
              </a:cxnLst>
              <a:rect l="T15" t="T16" r="T17" b="T18"/>
              <a:pathLst>
                <a:path w="547" h="224">
                  <a:moveTo>
                    <a:pt x="0" y="224"/>
                  </a:moveTo>
                  <a:lnTo>
                    <a:pt x="98" y="0"/>
                  </a:lnTo>
                  <a:lnTo>
                    <a:pt x="449" y="0"/>
                  </a:lnTo>
                  <a:lnTo>
                    <a:pt x="547" y="224"/>
                  </a:lnTo>
                  <a:lnTo>
                    <a:pt x="0" y="224"/>
                  </a:lnTo>
                  <a:close/>
                </a:path>
              </a:pathLst>
            </a:custGeom>
            <a:noFill/>
            <a:ln w="22225">
              <a:solidFill>
                <a:srgbClr val="000000"/>
              </a:solidFill>
              <a:round/>
              <a:headEnd/>
              <a:tailEnd/>
            </a:ln>
          </p:spPr>
          <p:txBody>
            <a:bodyPr/>
            <a:lstStyle/>
            <a:p>
              <a:endParaRPr lang="en-US"/>
            </a:p>
          </p:txBody>
        </p:sp>
      </p:grpSp>
      <p:grpSp>
        <p:nvGrpSpPr>
          <p:cNvPr id="60422" name="Group 14"/>
          <p:cNvGrpSpPr>
            <a:grpSpLocks/>
          </p:cNvGrpSpPr>
          <p:nvPr/>
        </p:nvGrpSpPr>
        <p:grpSpPr bwMode="auto">
          <a:xfrm>
            <a:off x="6705600" y="4038600"/>
            <a:ext cx="2057400" cy="993775"/>
            <a:chOff x="336" y="2208"/>
            <a:chExt cx="1296" cy="626"/>
          </a:xfrm>
        </p:grpSpPr>
        <p:sp>
          <p:nvSpPr>
            <p:cNvPr id="60443" name="Rectangle 15"/>
            <p:cNvSpPr>
              <a:spLocks noChangeArrowheads="1"/>
            </p:cNvSpPr>
            <p:nvPr/>
          </p:nvSpPr>
          <p:spPr bwMode="auto">
            <a:xfrm>
              <a:off x="336" y="2383"/>
              <a:ext cx="1296" cy="451"/>
            </a:xfrm>
            <a:prstGeom prst="rect">
              <a:avLst/>
            </a:prstGeom>
            <a:noFill/>
            <a:ln w="22225">
              <a:solidFill>
                <a:srgbClr val="000000"/>
              </a:solidFill>
              <a:miter lim="800000"/>
              <a:headEnd/>
              <a:tailEnd/>
            </a:ln>
          </p:spPr>
          <p:txBody>
            <a:bodyPr anchor="ctr" anchorCtr="1"/>
            <a:lstStyle/>
            <a:p>
              <a:pPr algn="ctr"/>
              <a:r>
                <a:rPr lang="en-US" sz="1600">
                  <a:latin typeface="Courier New" pitchFamily="49" charset="0"/>
                </a:rPr>
                <a:t>User Directory</a:t>
              </a:r>
              <a:endParaRPr lang="en-US"/>
            </a:p>
          </p:txBody>
        </p:sp>
        <p:sp>
          <p:nvSpPr>
            <p:cNvPr id="60444" name="Freeform 16"/>
            <p:cNvSpPr>
              <a:spLocks/>
            </p:cNvSpPr>
            <p:nvPr/>
          </p:nvSpPr>
          <p:spPr bwMode="auto">
            <a:xfrm>
              <a:off x="336" y="2208"/>
              <a:ext cx="429" cy="175"/>
            </a:xfrm>
            <a:custGeom>
              <a:avLst/>
              <a:gdLst>
                <a:gd name="T0" fmla="*/ 0 w 547"/>
                <a:gd name="T1" fmla="*/ 66 h 224"/>
                <a:gd name="T2" fmla="*/ 29 w 547"/>
                <a:gd name="T3" fmla="*/ 0 h 224"/>
                <a:gd name="T4" fmla="*/ 133 w 547"/>
                <a:gd name="T5" fmla="*/ 0 h 224"/>
                <a:gd name="T6" fmla="*/ 162 w 547"/>
                <a:gd name="T7" fmla="*/ 66 h 224"/>
                <a:gd name="T8" fmla="*/ 0 w 547"/>
                <a:gd name="T9" fmla="*/ 66 h 224"/>
                <a:gd name="T10" fmla="*/ 0 60000 65536"/>
                <a:gd name="T11" fmla="*/ 0 60000 65536"/>
                <a:gd name="T12" fmla="*/ 0 60000 65536"/>
                <a:gd name="T13" fmla="*/ 0 60000 65536"/>
                <a:gd name="T14" fmla="*/ 0 60000 65536"/>
                <a:gd name="T15" fmla="*/ 0 w 547"/>
                <a:gd name="T16" fmla="*/ 0 h 224"/>
                <a:gd name="T17" fmla="*/ 547 w 547"/>
                <a:gd name="T18" fmla="*/ 224 h 224"/>
              </a:gdLst>
              <a:ahLst/>
              <a:cxnLst>
                <a:cxn ang="T10">
                  <a:pos x="T0" y="T1"/>
                </a:cxn>
                <a:cxn ang="T11">
                  <a:pos x="T2" y="T3"/>
                </a:cxn>
                <a:cxn ang="T12">
                  <a:pos x="T4" y="T5"/>
                </a:cxn>
                <a:cxn ang="T13">
                  <a:pos x="T6" y="T7"/>
                </a:cxn>
                <a:cxn ang="T14">
                  <a:pos x="T8" y="T9"/>
                </a:cxn>
              </a:cxnLst>
              <a:rect l="T15" t="T16" r="T17" b="T18"/>
              <a:pathLst>
                <a:path w="547" h="224">
                  <a:moveTo>
                    <a:pt x="0" y="224"/>
                  </a:moveTo>
                  <a:lnTo>
                    <a:pt x="98" y="0"/>
                  </a:lnTo>
                  <a:lnTo>
                    <a:pt x="449" y="0"/>
                  </a:lnTo>
                  <a:lnTo>
                    <a:pt x="547" y="224"/>
                  </a:lnTo>
                  <a:lnTo>
                    <a:pt x="0" y="224"/>
                  </a:lnTo>
                  <a:close/>
                </a:path>
              </a:pathLst>
            </a:custGeom>
            <a:noFill/>
            <a:ln w="22225">
              <a:solidFill>
                <a:srgbClr val="000000"/>
              </a:solidFill>
              <a:round/>
              <a:headEnd/>
              <a:tailEnd/>
            </a:ln>
          </p:spPr>
          <p:txBody>
            <a:bodyPr/>
            <a:lstStyle/>
            <a:p>
              <a:endParaRPr lang="en-US"/>
            </a:p>
          </p:txBody>
        </p:sp>
      </p:grpSp>
      <p:grpSp>
        <p:nvGrpSpPr>
          <p:cNvPr id="60423" name="Group 17"/>
          <p:cNvGrpSpPr>
            <a:grpSpLocks/>
          </p:cNvGrpSpPr>
          <p:nvPr/>
        </p:nvGrpSpPr>
        <p:grpSpPr bwMode="auto">
          <a:xfrm>
            <a:off x="1600200" y="533400"/>
            <a:ext cx="2057400" cy="993775"/>
            <a:chOff x="336" y="2208"/>
            <a:chExt cx="1296" cy="626"/>
          </a:xfrm>
        </p:grpSpPr>
        <p:sp>
          <p:nvSpPr>
            <p:cNvPr id="60441" name="Rectangle 18"/>
            <p:cNvSpPr>
              <a:spLocks noChangeArrowheads="1"/>
            </p:cNvSpPr>
            <p:nvPr/>
          </p:nvSpPr>
          <p:spPr bwMode="auto">
            <a:xfrm>
              <a:off x="336" y="2383"/>
              <a:ext cx="1296" cy="451"/>
            </a:xfrm>
            <a:prstGeom prst="rect">
              <a:avLst/>
            </a:prstGeom>
            <a:noFill/>
            <a:ln w="22225">
              <a:solidFill>
                <a:srgbClr val="000000"/>
              </a:solidFill>
              <a:miter lim="800000"/>
              <a:headEnd/>
              <a:tailEnd/>
            </a:ln>
          </p:spPr>
          <p:txBody>
            <a:bodyPr anchor="ctr" anchorCtr="1"/>
            <a:lstStyle/>
            <a:p>
              <a:pPr algn="ctr"/>
              <a:r>
                <a:rPr lang="en-US" sz="1600">
                  <a:latin typeface="Courier New" pitchFamily="49" charset="0"/>
                </a:rPr>
                <a:t>User Interface</a:t>
              </a:r>
              <a:endParaRPr lang="en-US"/>
            </a:p>
          </p:txBody>
        </p:sp>
        <p:sp>
          <p:nvSpPr>
            <p:cNvPr id="60442" name="Freeform 19"/>
            <p:cNvSpPr>
              <a:spLocks/>
            </p:cNvSpPr>
            <p:nvPr/>
          </p:nvSpPr>
          <p:spPr bwMode="auto">
            <a:xfrm>
              <a:off x="336" y="2208"/>
              <a:ext cx="429" cy="175"/>
            </a:xfrm>
            <a:custGeom>
              <a:avLst/>
              <a:gdLst>
                <a:gd name="T0" fmla="*/ 0 w 547"/>
                <a:gd name="T1" fmla="*/ 66 h 224"/>
                <a:gd name="T2" fmla="*/ 29 w 547"/>
                <a:gd name="T3" fmla="*/ 0 h 224"/>
                <a:gd name="T4" fmla="*/ 133 w 547"/>
                <a:gd name="T5" fmla="*/ 0 h 224"/>
                <a:gd name="T6" fmla="*/ 162 w 547"/>
                <a:gd name="T7" fmla="*/ 66 h 224"/>
                <a:gd name="T8" fmla="*/ 0 w 547"/>
                <a:gd name="T9" fmla="*/ 66 h 224"/>
                <a:gd name="T10" fmla="*/ 0 60000 65536"/>
                <a:gd name="T11" fmla="*/ 0 60000 65536"/>
                <a:gd name="T12" fmla="*/ 0 60000 65536"/>
                <a:gd name="T13" fmla="*/ 0 60000 65536"/>
                <a:gd name="T14" fmla="*/ 0 60000 65536"/>
                <a:gd name="T15" fmla="*/ 0 w 547"/>
                <a:gd name="T16" fmla="*/ 0 h 224"/>
                <a:gd name="T17" fmla="*/ 547 w 547"/>
                <a:gd name="T18" fmla="*/ 224 h 224"/>
              </a:gdLst>
              <a:ahLst/>
              <a:cxnLst>
                <a:cxn ang="T10">
                  <a:pos x="T0" y="T1"/>
                </a:cxn>
                <a:cxn ang="T11">
                  <a:pos x="T2" y="T3"/>
                </a:cxn>
                <a:cxn ang="T12">
                  <a:pos x="T4" y="T5"/>
                </a:cxn>
                <a:cxn ang="T13">
                  <a:pos x="T6" y="T7"/>
                </a:cxn>
                <a:cxn ang="T14">
                  <a:pos x="T8" y="T9"/>
                </a:cxn>
              </a:cxnLst>
              <a:rect l="T15" t="T16" r="T17" b="T18"/>
              <a:pathLst>
                <a:path w="547" h="224">
                  <a:moveTo>
                    <a:pt x="0" y="224"/>
                  </a:moveTo>
                  <a:lnTo>
                    <a:pt x="98" y="0"/>
                  </a:lnTo>
                  <a:lnTo>
                    <a:pt x="449" y="0"/>
                  </a:lnTo>
                  <a:lnTo>
                    <a:pt x="547" y="224"/>
                  </a:lnTo>
                  <a:lnTo>
                    <a:pt x="0" y="224"/>
                  </a:lnTo>
                  <a:close/>
                </a:path>
              </a:pathLst>
            </a:custGeom>
            <a:noFill/>
            <a:ln w="22225">
              <a:solidFill>
                <a:srgbClr val="000000"/>
              </a:solidFill>
              <a:round/>
              <a:headEnd/>
              <a:tailEnd/>
            </a:ln>
          </p:spPr>
          <p:txBody>
            <a:bodyPr/>
            <a:lstStyle/>
            <a:p>
              <a:endParaRPr lang="en-US"/>
            </a:p>
          </p:txBody>
        </p:sp>
      </p:grpSp>
      <p:cxnSp>
        <p:nvCxnSpPr>
          <p:cNvPr id="60424" name="AutoShape 20"/>
          <p:cNvCxnSpPr>
            <a:cxnSpLocks noChangeShapeType="1"/>
            <a:stCxn id="60451" idx="2"/>
            <a:endCxn id="60445" idx="0"/>
          </p:cNvCxnSpPr>
          <p:nvPr/>
        </p:nvCxnSpPr>
        <p:spPr bwMode="auto">
          <a:xfrm>
            <a:off x="4076700" y="3214688"/>
            <a:ext cx="1447800" cy="1776412"/>
          </a:xfrm>
          <a:prstGeom prst="straightConnector1">
            <a:avLst/>
          </a:prstGeom>
          <a:noFill/>
          <a:ln w="28575">
            <a:solidFill>
              <a:schemeClr val="tx1"/>
            </a:solidFill>
            <a:prstDash val="dash"/>
            <a:round/>
            <a:headEnd/>
            <a:tailEnd type="arrow" w="med" len="lg"/>
          </a:ln>
        </p:spPr>
      </p:cxnSp>
      <p:cxnSp>
        <p:nvCxnSpPr>
          <p:cNvPr id="60425" name="AutoShape 21"/>
          <p:cNvCxnSpPr>
            <a:cxnSpLocks noChangeShapeType="1"/>
            <a:stCxn id="60447" idx="2"/>
            <a:endCxn id="60443" idx="0"/>
          </p:cNvCxnSpPr>
          <p:nvPr/>
        </p:nvCxnSpPr>
        <p:spPr bwMode="auto">
          <a:xfrm>
            <a:off x="7734300" y="3367088"/>
            <a:ext cx="0" cy="938212"/>
          </a:xfrm>
          <a:prstGeom prst="straightConnector1">
            <a:avLst/>
          </a:prstGeom>
          <a:noFill/>
          <a:ln w="28575">
            <a:solidFill>
              <a:schemeClr val="tx1"/>
            </a:solidFill>
            <a:prstDash val="dash"/>
            <a:round/>
            <a:headEnd/>
            <a:tailEnd type="arrow" w="med" len="lg"/>
          </a:ln>
        </p:spPr>
      </p:cxnSp>
      <p:cxnSp>
        <p:nvCxnSpPr>
          <p:cNvPr id="60426" name="AutoShape 22"/>
          <p:cNvCxnSpPr>
            <a:cxnSpLocks noChangeShapeType="1"/>
            <a:stCxn id="60451" idx="2"/>
            <a:endCxn id="60443" idx="1"/>
          </p:cNvCxnSpPr>
          <p:nvPr/>
        </p:nvCxnSpPr>
        <p:spPr bwMode="auto">
          <a:xfrm>
            <a:off x="4076700" y="3214688"/>
            <a:ext cx="2617788" cy="1460500"/>
          </a:xfrm>
          <a:prstGeom prst="straightConnector1">
            <a:avLst/>
          </a:prstGeom>
          <a:noFill/>
          <a:ln w="28575">
            <a:solidFill>
              <a:schemeClr val="tx1"/>
            </a:solidFill>
            <a:prstDash val="dash"/>
            <a:round/>
            <a:headEnd/>
            <a:tailEnd type="arrow" w="med" len="lg"/>
          </a:ln>
        </p:spPr>
      </p:cxnSp>
      <p:cxnSp>
        <p:nvCxnSpPr>
          <p:cNvPr id="60427" name="AutoShape 23"/>
          <p:cNvCxnSpPr>
            <a:cxnSpLocks noChangeShapeType="1"/>
          </p:cNvCxnSpPr>
          <p:nvPr/>
        </p:nvCxnSpPr>
        <p:spPr bwMode="auto">
          <a:xfrm>
            <a:off x="2628900" y="1538288"/>
            <a:ext cx="1447800" cy="938212"/>
          </a:xfrm>
          <a:prstGeom prst="straightConnector1">
            <a:avLst/>
          </a:prstGeom>
          <a:noFill/>
          <a:ln w="28575">
            <a:solidFill>
              <a:schemeClr val="tx1"/>
            </a:solidFill>
            <a:prstDash val="dash"/>
            <a:round/>
            <a:headEnd/>
            <a:tailEnd type="arrow" w="med" len="lg"/>
          </a:ln>
        </p:spPr>
      </p:cxnSp>
      <p:grpSp>
        <p:nvGrpSpPr>
          <p:cNvPr id="60428" name="Group 24"/>
          <p:cNvGrpSpPr>
            <a:grpSpLocks/>
          </p:cNvGrpSpPr>
          <p:nvPr/>
        </p:nvGrpSpPr>
        <p:grpSpPr bwMode="auto">
          <a:xfrm>
            <a:off x="2057400" y="4876800"/>
            <a:ext cx="2057400" cy="993775"/>
            <a:chOff x="336" y="2208"/>
            <a:chExt cx="1296" cy="626"/>
          </a:xfrm>
        </p:grpSpPr>
        <p:sp>
          <p:nvSpPr>
            <p:cNvPr id="60439" name="Rectangle 25"/>
            <p:cNvSpPr>
              <a:spLocks noChangeArrowheads="1"/>
            </p:cNvSpPr>
            <p:nvPr/>
          </p:nvSpPr>
          <p:spPr bwMode="auto">
            <a:xfrm>
              <a:off x="336" y="2383"/>
              <a:ext cx="1296" cy="451"/>
            </a:xfrm>
            <a:prstGeom prst="rect">
              <a:avLst/>
            </a:prstGeom>
            <a:noFill/>
            <a:ln w="22225">
              <a:solidFill>
                <a:srgbClr val="000000"/>
              </a:solidFill>
              <a:miter lim="800000"/>
              <a:headEnd/>
              <a:tailEnd/>
            </a:ln>
          </p:spPr>
          <p:txBody>
            <a:bodyPr anchor="ctr" anchorCtr="1"/>
            <a:lstStyle/>
            <a:p>
              <a:pPr algn="ctr"/>
              <a:r>
                <a:rPr lang="en-US" sz="1600">
                  <a:latin typeface="Courier New" pitchFamily="49" charset="0"/>
                </a:rPr>
                <a:t>Session Management</a:t>
              </a:r>
              <a:endParaRPr lang="en-US"/>
            </a:p>
          </p:txBody>
        </p:sp>
        <p:sp>
          <p:nvSpPr>
            <p:cNvPr id="60440" name="Freeform 26"/>
            <p:cNvSpPr>
              <a:spLocks/>
            </p:cNvSpPr>
            <p:nvPr/>
          </p:nvSpPr>
          <p:spPr bwMode="auto">
            <a:xfrm>
              <a:off x="336" y="2208"/>
              <a:ext cx="429" cy="175"/>
            </a:xfrm>
            <a:custGeom>
              <a:avLst/>
              <a:gdLst>
                <a:gd name="T0" fmla="*/ 0 w 547"/>
                <a:gd name="T1" fmla="*/ 66 h 224"/>
                <a:gd name="T2" fmla="*/ 29 w 547"/>
                <a:gd name="T3" fmla="*/ 0 h 224"/>
                <a:gd name="T4" fmla="*/ 133 w 547"/>
                <a:gd name="T5" fmla="*/ 0 h 224"/>
                <a:gd name="T6" fmla="*/ 162 w 547"/>
                <a:gd name="T7" fmla="*/ 66 h 224"/>
                <a:gd name="T8" fmla="*/ 0 w 547"/>
                <a:gd name="T9" fmla="*/ 66 h 224"/>
                <a:gd name="T10" fmla="*/ 0 60000 65536"/>
                <a:gd name="T11" fmla="*/ 0 60000 65536"/>
                <a:gd name="T12" fmla="*/ 0 60000 65536"/>
                <a:gd name="T13" fmla="*/ 0 60000 65536"/>
                <a:gd name="T14" fmla="*/ 0 60000 65536"/>
                <a:gd name="T15" fmla="*/ 0 w 547"/>
                <a:gd name="T16" fmla="*/ 0 h 224"/>
                <a:gd name="T17" fmla="*/ 547 w 547"/>
                <a:gd name="T18" fmla="*/ 224 h 224"/>
              </a:gdLst>
              <a:ahLst/>
              <a:cxnLst>
                <a:cxn ang="T10">
                  <a:pos x="T0" y="T1"/>
                </a:cxn>
                <a:cxn ang="T11">
                  <a:pos x="T2" y="T3"/>
                </a:cxn>
                <a:cxn ang="T12">
                  <a:pos x="T4" y="T5"/>
                </a:cxn>
                <a:cxn ang="T13">
                  <a:pos x="T6" y="T7"/>
                </a:cxn>
                <a:cxn ang="T14">
                  <a:pos x="T8" y="T9"/>
                </a:cxn>
              </a:cxnLst>
              <a:rect l="T15" t="T16" r="T17" b="T18"/>
              <a:pathLst>
                <a:path w="547" h="224">
                  <a:moveTo>
                    <a:pt x="0" y="224"/>
                  </a:moveTo>
                  <a:lnTo>
                    <a:pt x="98" y="0"/>
                  </a:lnTo>
                  <a:lnTo>
                    <a:pt x="449" y="0"/>
                  </a:lnTo>
                  <a:lnTo>
                    <a:pt x="547" y="224"/>
                  </a:lnTo>
                  <a:lnTo>
                    <a:pt x="0" y="224"/>
                  </a:lnTo>
                  <a:close/>
                </a:path>
              </a:pathLst>
            </a:custGeom>
            <a:noFill/>
            <a:ln w="22225">
              <a:solidFill>
                <a:srgbClr val="000000"/>
              </a:solidFill>
              <a:round/>
              <a:headEnd/>
              <a:tailEnd/>
            </a:ln>
          </p:spPr>
          <p:txBody>
            <a:bodyPr/>
            <a:lstStyle/>
            <a:p>
              <a:endParaRPr lang="en-US"/>
            </a:p>
          </p:txBody>
        </p:sp>
      </p:grpSp>
      <p:cxnSp>
        <p:nvCxnSpPr>
          <p:cNvPr id="60429" name="AutoShape 27"/>
          <p:cNvCxnSpPr>
            <a:cxnSpLocks noChangeShapeType="1"/>
            <a:stCxn id="60451" idx="2"/>
            <a:endCxn id="60449" idx="0"/>
          </p:cNvCxnSpPr>
          <p:nvPr/>
        </p:nvCxnSpPr>
        <p:spPr bwMode="auto">
          <a:xfrm flipH="1">
            <a:off x="1257300" y="3214688"/>
            <a:ext cx="2819400" cy="862012"/>
          </a:xfrm>
          <a:prstGeom prst="straightConnector1">
            <a:avLst/>
          </a:prstGeom>
          <a:noFill/>
          <a:ln w="28575">
            <a:solidFill>
              <a:schemeClr val="tx1"/>
            </a:solidFill>
            <a:prstDash val="dash"/>
            <a:round/>
            <a:headEnd/>
            <a:tailEnd type="arrow" w="med" len="lg"/>
          </a:ln>
        </p:spPr>
      </p:cxnSp>
      <p:cxnSp>
        <p:nvCxnSpPr>
          <p:cNvPr id="60430" name="AutoShape 28"/>
          <p:cNvCxnSpPr>
            <a:cxnSpLocks noChangeShapeType="1"/>
            <a:stCxn id="60451" idx="2"/>
            <a:endCxn id="60439" idx="0"/>
          </p:cNvCxnSpPr>
          <p:nvPr/>
        </p:nvCxnSpPr>
        <p:spPr bwMode="auto">
          <a:xfrm flipH="1">
            <a:off x="3086100" y="3214688"/>
            <a:ext cx="990600" cy="1928812"/>
          </a:xfrm>
          <a:prstGeom prst="straightConnector1">
            <a:avLst/>
          </a:prstGeom>
          <a:noFill/>
          <a:ln w="28575">
            <a:solidFill>
              <a:schemeClr val="tx1"/>
            </a:solidFill>
            <a:prstDash val="dash"/>
            <a:round/>
            <a:headEnd/>
            <a:tailEnd type="arrow" w="med" len="lg"/>
          </a:ln>
        </p:spPr>
      </p:cxnSp>
      <p:cxnSp>
        <p:nvCxnSpPr>
          <p:cNvPr id="60431" name="AutoShape 29"/>
          <p:cNvCxnSpPr>
            <a:cxnSpLocks noChangeShapeType="1"/>
          </p:cNvCxnSpPr>
          <p:nvPr/>
        </p:nvCxnSpPr>
        <p:spPr bwMode="auto">
          <a:xfrm>
            <a:off x="2628900" y="1538288"/>
            <a:ext cx="4065588" cy="1460500"/>
          </a:xfrm>
          <a:prstGeom prst="straightConnector1">
            <a:avLst/>
          </a:prstGeom>
          <a:noFill/>
          <a:ln w="28575">
            <a:solidFill>
              <a:schemeClr val="tx1"/>
            </a:solidFill>
            <a:prstDash val="dash"/>
            <a:round/>
            <a:headEnd/>
            <a:tailEnd type="arrow" w="med" len="lg"/>
          </a:ln>
        </p:spPr>
      </p:cxnSp>
      <p:cxnSp>
        <p:nvCxnSpPr>
          <p:cNvPr id="60432" name="AutoShape 30"/>
          <p:cNvCxnSpPr>
            <a:cxnSpLocks noChangeShapeType="1"/>
            <a:stCxn id="60441" idx="2"/>
            <a:endCxn id="60449" idx="0"/>
          </p:cNvCxnSpPr>
          <p:nvPr/>
        </p:nvCxnSpPr>
        <p:spPr bwMode="auto">
          <a:xfrm flipH="1">
            <a:off x="1257300" y="1538288"/>
            <a:ext cx="1371600" cy="2538412"/>
          </a:xfrm>
          <a:prstGeom prst="straightConnector1">
            <a:avLst/>
          </a:prstGeom>
          <a:noFill/>
          <a:ln w="28575">
            <a:solidFill>
              <a:schemeClr val="tx1"/>
            </a:solidFill>
            <a:prstDash val="dash"/>
            <a:round/>
            <a:headEnd/>
            <a:tailEnd type="arrow" w="med" len="lg"/>
          </a:ln>
        </p:spPr>
      </p:cxnSp>
      <p:cxnSp>
        <p:nvCxnSpPr>
          <p:cNvPr id="60433" name="AutoShape 31"/>
          <p:cNvCxnSpPr>
            <a:cxnSpLocks noChangeShapeType="1"/>
            <a:stCxn id="60441" idx="2"/>
            <a:endCxn id="60437" idx="0"/>
          </p:cNvCxnSpPr>
          <p:nvPr/>
        </p:nvCxnSpPr>
        <p:spPr bwMode="auto">
          <a:xfrm flipH="1">
            <a:off x="1181100" y="1538288"/>
            <a:ext cx="1447800" cy="1090612"/>
          </a:xfrm>
          <a:prstGeom prst="straightConnector1">
            <a:avLst/>
          </a:prstGeom>
          <a:noFill/>
          <a:ln w="28575">
            <a:solidFill>
              <a:schemeClr val="tx1"/>
            </a:solidFill>
            <a:prstDash val="dash"/>
            <a:round/>
            <a:headEnd/>
            <a:tailEnd type="arrow" w="med" len="lg"/>
          </a:ln>
        </p:spPr>
      </p:cxnSp>
      <p:grpSp>
        <p:nvGrpSpPr>
          <p:cNvPr id="60434" name="Group 32"/>
          <p:cNvGrpSpPr>
            <a:grpSpLocks/>
          </p:cNvGrpSpPr>
          <p:nvPr/>
        </p:nvGrpSpPr>
        <p:grpSpPr bwMode="auto">
          <a:xfrm>
            <a:off x="152400" y="2362200"/>
            <a:ext cx="2057400" cy="993775"/>
            <a:chOff x="336" y="2208"/>
            <a:chExt cx="1296" cy="626"/>
          </a:xfrm>
        </p:grpSpPr>
        <p:sp>
          <p:nvSpPr>
            <p:cNvPr id="60437" name="Rectangle 33"/>
            <p:cNvSpPr>
              <a:spLocks noChangeArrowheads="1"/>
            </p:cNvSpPr>
            <p:nvPr/>
          </p:nvSpPr>
          <p:spPr bwMode="auto">
            <a:xfrm>
              <a:off x="336" y="2383"/>
              <a:ext cx="1296" cy="451"/>
            </a:xfrm>
            <a:prstGeom prst="rect">
              <a:avLst/>
            </a:prstGeom>
            <a:solidFill>
              <a:schemeClr val="bg1"/>
            </a:solidFill>
            <a:ln w="22225">
              <a:solidFill>
                <a:srgbClr val="000000"/>
              </a:solidFill>
              <a:miter lim="800000"/>
              <a:headEnd/>
              <a:tailEnd/>
            </a:ln>
          </p:spPr>
          <p:txBody>
            <a:bodyPr anchor="ctr" anchorCtr="1"/>
            <a:lstStyle/>
            <a:p>
              <a:pPr algn="ctr"/>
              <a:r>
                <a:rPr lang="en-US" sz="1600">
                  <a:latin typeface="Courier New" pitchFamily="49" charset="0"/>
                </a:rPr>
                <a:t>Advertisement</a:t>
              </a:r>
              <a:endParaRPr lang="en-US"/>
            </a:p>
          </p:txBody>
        </p:sp>
        <p:sp>
          <p:nvSpPr>
            <p:cNvPr id="60438" name="Freeform 34"/>
            <p:cNvSpPr>
              <a:spLocks/>
            </p:cNvSpPr>
            <p:nvPr/>
          </p:nvSpPr>
          <p:spPr bwMode="auto">
            <a:xfrm>
              <a:off x="336" y="2208"/>
              <a:ext cx="429" cy="175"/>
            </a:xfrm>
            <a:custGeom>
              <a:avLst/>
              <a:gdLst>
                <a:gd name="T0" fmla="*/ 0 w 547"/>
                <a:gd name="T1" fmla="*/ 66 h 224"/>
                <a:gd name="T2" fmla="*/ 29 w 547"/>
                <a:gd name="T3" fmla="*/ 0 h 224"/>
                <a:gd name="T4" fmla="*/ 133 w 547"/>
                <a:gd name="T5" fmla="*/ 0 h 224"/>
                <a:gd name="T6" fmla="*/ 162 w 547"/>
                <a:gd name="T7" fmla="*/ 66 h 224"/>
                <a:gd name="T8" fmla="*/ 0 w 547"/>
                <a:gd name="T9" fmla="*/ 66 h 224"/>
                <a:gd name="T10" fmla="*/ 0 60000 65536"/>
                <a:gd name="T11" fmla="*/ 0 60000 65536"/>
                <a:gd name="T12" fmla="*/ 0 60000 65536"/>
                <a:gd name="T13" fmla="*/ 0 60000 65536"/>
                <a:gd name="T14" fmla="*/ 0 60000 65536"/>
                <a:gd name="T15" fmla="*/ 0 w 547"/>
                <a:gd name="T16" fmla="*/ 0 h 224"/>
                <a:gd name="T17" fmla="*/ 547 w 547"/>
                <a:gd name="T18" fmla="*/ 224 h 224"/>
              </a:gdLst>
              <a:ahLst/>
              <a:cxnLst>
                <a:cxn ang="T10">
                  <a:pos x="T0" y="T1"/>
                </a:cxn>
                <a:cxn ang="T11">
                  <a:pos x="T2" y="T3"/>
                </a:cxn>
                <a:cxn ang="T12">
                  <a:pos x="T4" y="T5"/>
                </a:cxn>
                <a:cxn ang="T13">
                  <a:pos x="T6" y="T7"/>
                </a:cxn>
                <a:cxn ang="T14">
                  <a:pos x="T8" y="T9"/>
                </a:cxn>
              </a:cxnLst>
              <a:rect l="T15" t="T16" r="T17" b="T18"/>
              <a:pathLst>
                <a:path w="547" h="224">
                  <a:moveTo>
                    <a:pt x="0" y="224"/>
                  </a:moveTo>
                  <a:lnTo>
                    <a:pt x="98" y="0"/>
                  </a:lnTo>
                  <a:lnTo>
                    <a:pt x="449" y="0"/>
                  </a:lnTo>
                  <a:lnTo>
                    <a:pt x="547" y="224"/>
                  </a:lnTo>
                  <a:lnTo>
                    <a:pt x="0" y="224"/>
                  </a:lnTo>
                  <a:close/>
                </a:path>
              </a:pathLst>
            </a:custGeom>
            <a:solidFill>
              <a:schemeClr val="bg1"/>
            </a:solidFill>
            <a:ln w="22225">
              <a:solidFill>
                <a:srgbClr val="000000"/>
              </a:solidFill>
              <a:round/>
              <a:headEnd/>
              <a:tailEnd/>
            </a:ln>
          </p:spPr>
          <p:txBody>
            <a:bodyPr/>
            <a:lstStyle/>
            <a:p>
              <a:endParaRPr lang="en-US"/>
            </a:p>
          </p:txBody>
        </p:sp>
      </p:grpSp>
      <p:cxnSp>
        <p:nvCxnSpPr>
          <p:cNvPr id="60435" name="AutoShape 35"/>
          <p:cNvCxnSpPr>
            <a:cxnSpLocks noChangeShapeType="1"/>
            <a:stCxn id="60451" idx="1"/>
            <a:endCxn id="60437" idx="3"/>
          </p:cNvCxnSpPr>
          <p:nvPr/>
        </p:nvCxnSpPr>
        <p:spPr bwMode="auto">
          <a:xfrm flipH="1">
            <a:off x="2220913" y="2846388"/>
            <a:ext cx="815975" cy="152400"/>
          </a:xfrm>
          <a:prstGeom prst="straightConnector1">
            <a:avLst/>
          </a:prstGeom>
          <a:noFill/>
          <a:ln w="28575">
            <a:solidFill>
              <a:schemeClr val="tx1"/>
            </a:solidFill>
            <a:round/>
            <a:headEnd/>
            <a:tailEnd type="arrow" w="med" len="lg"/>
          </a:ln>
        </p:spPr>
      </p:cxnSp>
      <p:sp>
        <p:nvSpPr>
          <p:cNvPr id="60436" name="Rectangle 36"/>
          <p:cNvSpPr>
            <a:spLocks noGrp="1" noChangeArrowheads="1"/>
          </p:cNvSpPr>
          <p:nvPr>
            <p:ph type="title"/>
          </p:nvPr>
        </p:nvSpPr>
        <p:spPr>
          <a:xfrm>
            <a:off x="4705350" y="296863"/>
            <a:ext cx="4057650" cy="1724025"/>
          </a:xfrm>
          <a:noFill/>
          <a:ln cap="flat">
            <a:solidFill>
              <a:schemeClr val="tx1"/>
            </a:solidFill>
            <a:prstDash val="dash"/>
          </a:ln>
        </p:spPr>
        <p:txBody>
          <a:bodyPr/>
          <a:lstStyle/>
          <a:p>
            <a:r>
              <a:rPr lang="en-US">
                <a:ea typeface="ＭＳ Ｐゴシック" pitchFamily="34" charset="-128"/>
              </a:rPr>
              <a:t>ARENA Subsystem</a:t>
            </a:r>
            <a:br>
              <a:rPr lang="en-US">
                <a:ea typeface="ＭＳ Ｐゴシック" pitchFamily="34" charset="-128"/>
              </a:rPr>
            </a:br>
            <a:r>
              <a:rPr lang="en-US">
                <a:ea typeface="ＭＳ Ｐゴシック" pitchFamily="34" charset="-128"/>
              </a:rPr>
              <a:t>Decomposition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19100" y="438150"/>
            <a:ext cx="8420100" cy="704850"/>
          </a:xfrm>
          <a:noFill/>
        </p:spPr>
        <p:txBody>
          <a:bodyPr/>
          <a:lstStyle/>
          <a:p>
            <a:r>
              <a:rPr lang="en-US" sz="3400">
                <a:ea typeface="ＭＳ Ｐゴシック" pitchFamily="34" charset="-128"/>
              </a:rPr>
              <a:t>Example of a Bad Subsystem Decomposition</a:t>
            </a:r>
            <a:r>
              <a:rPr lang="en-US">
                <a:ea typeface="ＭＳ Ｐゴシック" pitchFamily="34" charset="-128"/>
              </a:rPr>
              <a:t> </a:t>
            </a:r>
            <a:endParaRPr lang="en-US" sz="3400">
              <a:ea typeface="ＭＳ Ｐゴシック" pitchFamily="34" charset="-128"/>
            </a:endParaRPr>
          </a:p>
        </p:txBody>
      </p:sp>
      <p:cxnSp>
        <p:nvCxnSpPr>
          <p:cNvPr id="62467" name="AutoShape 20"/>
          <p:cNvCxnSpPr>
            <a:cxnSpLocks noChangeShapeType="1"/>
            <a:stCxn id="62499" idx="3"/>
            <a:endCxn id="62491" idx="1"/>
          </p:cNvCxnSpPr>
          <p:nvPr/>
        </p:nvCxnSpPr>
        <p:spPr bwMode="auto">
          <a:xfrm>
            <a:off x="5192713" y="1965325"/>
            <a:ext cx="968375" cy="457200"/>
          </a:xfrm>
          <a:prstGeom prst="straightConnector1">
            <a:avLst/>
          </a:prstGeom>
          <a:noFill/>
          <a:ln w="28575">
            <a:solidFill>
              <a:schemeClr val="tx1"/>
            </a:solidFill>
            <a:prstDash val="dash"/>
            <a:round/>
            <a:headEnd/>
            <a:tailEnd type="arrow" w="med" len="lg"/>
          </a:ln>
        </p:spPr>
      </p:cxnSp>
      <p:cxnSp>
        <p:nvCxnSpPr>
          <p:cNvPr id="62468" name="AutoShape 21"/>
          <p:cNvCxnSpPr>
            <a:cxnSpLocks noChangeShapeType="1"/>
            <a:stCxn id="62499" idx="2"/>
            <a:endCxn id="62497" idx="0"/>
          </p:cNvCxnSpPr>
          <p:nvPr/>
        </p:nvCxnSpPr>
        <p:spPr bwMode="auto">
          <a:xfrm>
            <a:off x="4152900" y="2333625"/>
            <a:ext cx="457200" cy="3071813"/>
          </a:xfrm>
          <a:prstGeom prst="straightConnector1">
            <a:avLst/>
          </a:prstGeom>
          <a:noFill/>
          <a:ln w="28575">
            <a:solidFill>
              <a:schemeClr val="tx1"/>
            </a:solidFill>
            <a:prstDash val="dash"/>
            <a:round/>
            <a:headEnd/>
            <a:tailEnd type="arrow" w="med" len="lg"/>
          </a:ln>
        </p:spPr>
      </p:cxnSp>
      <p:cxnSp>
        <p:nvCxnSpPr>
          <p:cNvPr id="62469" name="AutoShape 22"/>
          <p:cNvCxnSpPr>
            <a:cxnSpLocks noChangeShapeType="1"/>
            <a:stCxn id="62489" idx="3"/>
            <a:endCxn id="62493" idx="1"/>
          </p:cNvCxnSpPr>
          <p:nvPr/>
        </p:nvCxnSpPr>
        <p:spPr bwMode="auto">
          <a:xfrm>
            <a:off x="5802313" y="3641725"/>
            <a:ext cx="968375" cy="606425"/>
          </a:xfrm>
          <a:prstGeom prst="straightConnector1">
            <a:avLst/>
          </a:prstGeom>
          <a:noFill/>
          <a:ln w="28575">
            <a:solidFill>
              <a:schemeClr val="tx1"/>
            </a:solidFill>
            <a:prstDash val="dash"/>
            <a:round/>
            <a:headEnd/>
            <a:tailEnd type="arrow" w="med" len="lg"/>
          </a:ln>
        </p:spPr>
      </p:cxnSp>
      <p:cxnSp>
        <p:nvCxnSpPr>
          <p:cNvPr id="62470" name="AutoShape 23"/>
          <p:cNvCxnSpPr>
            <a:cxnSpLocks noChangeShapeType="1"/>
            <a:stCxn id="62489" idx="2"/>
            <a:endCxn id="62497" idx="0"/>
          </p:cNvCxnSpPr>
          <p:nvPr/>
        </p:nvCxnSpPr>
        <p:spPr bwMode="auto">
          <a:xfrm flipH="1">
            <a:off x="4610100" y="4010025"/>
            <a:ext cx="152400" cy="1395413"/>
          </a:xfrm>
          <a:prstGeom prst="straightConnector1">
            <a:avLst/>
          </a:prstGeom>
          <a:noFill/>
          <a:ln w="28575">
            <a:solidFill>
              <a:schemeClr val="tx1"/>
            </a:solidFill>
            <a:prstDash val="dash"/>
            <a:round/>
            <a:headEnd/>
            <a:tailEnd type="arrow" w="med" len="lg"/>
          </a:ln>
        </p:spPr>
      </p:cxnSp>
      <p:cxnSp>
        <p:nvCxnSpPr>
          <p:cNvPr id="62471" name="AutoShape 24"/>
          <p:cNvCxnSpPr>
            <a:cxnSpLocks noChangeShapeType="1"/>
            <a:stCxn id="62499" idx="2"/>
            <a:endCxn id="62489" idx="0"/>
          </p:cNvCxnSpPr>
          <p:nvPr/>
        </p:nvCxnSpPr>
        <p:spPr bwMode="auto">
          <a:xfrm>
            <a:off x="4152900" y="2333625"/>
            <a:ext cx="609600" cy="938213"/>
          </a:xfrm>
          <a:prstGeom prst="straightConnector1">
            <a:avLst/>
          </a:prstGeom>
          <a:noFill/>
          <a:ln w="28575">
            <a:solidFill>
              <a:schemeClr val="tx1"/>
            </a:solidFill>
            <a:prstDash val="dash"/>
            <a:round/>
            <a:headEnd/>
            <a:tailEnd type="arrow" w="med" len="lg"/>
          </a:ln>
        </p:spPr>
      </p:cxnSp>
      <p:cxnSp>
        <p:nvCxnSpPr>
          <p:cNvPr id="62472" name="AutoShape 25"/>
          <p:cNvCxnSpPr>
            <a:cxnSpLocks noChangeShapeType="1"/>
            <a:stCxn id="62501" idx="3"/>
            <a:endCxn id="62489" idx="1"/>
          </p:cNvCxnSpPr>
          <p:nvPr/>
        </p:nvCxnSpPr>
        <p:spPr bwMode="auto">
          <a:xfrm>
            <a:off x="2678113" y="3641725"/>
            <a:ext cx="1044575" cy="0"/>
          </a:xfrm>
          <a:prstGeom prst="straightConnector1">
            <a:avLst/>
          </a:prstGeom>
          <a:noFill/>
          <a:ln w="28575">
            <a:solidFill>
              <a:schemeClr val="tx1"/>
            </a:solidFill>
            <a:prstDash val="dash"/>
            <a:round/>
            <a:headEnd/>
            <a:tailEnd type="arrow" w="med" len="lg"/>
          </a:ln>
        </p:spPr>
      </p:cxnSp>
      <p:cxnSp>
        <p:nvCxnSpPr>
          <p:cNvPr id="62473" name="AutoShape 26"/>
          <p:cNvCxnSpPr>
            <a:cxnSpLocks noChangeShapeType="1"/>
            <a:endCxn id="62497" idx="0"/>
          </p:cNvCxnSpPr>
          <p:nvPr/>
        </p:nvCxnSpPr>
        <p:spPr bwMode="auto">
          <a:xfrm>
            <a:off x="2679700" y="3646488"/>
            <a:ext cx="1930400" cy="1758950"/>
          </a:xfrm>
          <a:prstGeom prst="straightConnector1">
            <a:avLst/>
          </a:prstGeom>
          <a:noFill/>
          <a:ln w="28575">
            <a:solidFill>
              <a:schemeClr val="tx1"/>
            </a:solidFill>
            <a:prstDash val="dash"/>
            <a:round/>
            <a:headEnd/>
            <a:tailEnd type="arrow" w="med" len="lg"/>
          </a:ln>
        </p:spPr>
      </p:cxnSp>
      <p:cxnSp>
        <p:nvCxnSpPr>
          <p:cNvPr id="62474" name="AutoShape 29"/>
          <p:cNvCxnSpPr>
            <a:cxnSpLocks noChangeShapeType="1"/>
            <a:stCxn id="62491" idx="2"/>
            <a:endCxn id="62493" idx="0"/>
          </p:cNvCxnSpPr>
          <p:nvPr/>
        </p:nvCxnSpPr>
        <p:spPr bwMode="auto">
          <a:xfrm>
            <a:off x="7200900" y="2790825"/>
            <a:ext cx="609600" cy="1087438"/>
          </a:xfrm>
          <a:prstGeom prst="straightConnector1">
            <a:avLst/>
          </a:prstGeom>
          <a:noFill/>
          <a:ln w="28575">
            <a:solidFill>
              <a:schemeClr val="tx1"/>
            </a:solidFill>
            <a:prstDash val="dash"/>
            <a:round/>
            <a:headEnd/>
            <a:tailEnd type="arrow" w="med" len="lg"/>
          </a:ln>
        </p:spPr>
      </p:cxnSp>
      <p:cxnSp>
        <p:nvCxnSpPr>
          <p:cNvPr id="62475" name="AutoShape 34"/>
          <p:cNvCxnSpPr>
            <a:cxnSpLocks noChangeShapeType="1"/>
            <a:stCxn id="62493" idx="2"/>
            <a:endCxn id="62495" idx="0"/>
          </p:cNvCxnSpPr>
          <p:nvPr/>
        </p:nvCxnSpPr>
        <p:spPr bwMode="auto">
          <a:xfrm flipH="1">
            <a:off x="7734300" y="4616450"/>
            <a:ext cx="76200" cy="712788"/>
          </a:xfrm>
          <a:prstGeom prst="straightConnector1">
            <a:avLst/>
          </a:prstGeom>
          <a:noFill/>
          <a:ln w="28575">
            <a:solidFill>
              <a:schemeClr val="tx1"/>
            </a:solidFill>
            <a:prstDash val="dash"/>
            <a:round/>
            <a:headEnd type="arrow" w="med" len="lg"/>
            <a:tailEnd type="none" w="med" len="lg"/>
          </a:ln>
        </p:spPr>
      </p:cxnSp>
      <p:cxnSp>
        <p:nvCxnSpPr>
          <p:cNvPr id="62476" name="AutoShape 35"/>
          <p:cNvCxnSpPr>
            <a:cxnSpLocks noChangeShapeType="1"/>
            <a:stCxn id="62493" idx="2"/>
            <a:endCxn id="62497" idx="0"/>
          </p:cNvCxnSpPr>
          <p:nvPr/>
        </p:nvCxnSpPr>
        <p:spPr bwMode="auto">
          <a:xfrm flipH="1">
            <a:off x="4610100" y="4616450"/>
            <a:ext cx="3200400" cy="788988"/>
          </a:xfrm>
          <a:prstGeom prst="straightConnector1">
            <a:avLst/>
          </a:prstGeom>
          <a:noFill/>
          <a:ln w="28575">
            <a:solidFill>
              <a:schemeClr val="tx1"/>
            </a:solidFill>
            <a:prstDash val="dash"/>
            <a:round/>
            <a:headEnd/>
            <a:tailEnd type="arrow" w="med" len="lg"/>
          </a:ln>
        </p:spPr>
      </p:cxnSp>
      <p:grpSp>
        <p:nvGrpSpPr>
          <p:cNvPr id="62477" name="Group 47"/>
          <p:cNvGrpSpPr>
            <a:grpSpLocks/>
          </p:cNvGrpSpPr>
          <p:nvPr/>
        </p:nvGrpSpPr>
        <p:grpSpPr bwMode="auto">
          <a:xfrm>
            <a:off x="609600" y="3005138"/>
            <a:ext cx="2057400" cy="993775"/>
            <a:chOff x="336" y="2208"/>
            <a:chExt cx="1296" cy="626"/>
          </a:xfrm>
        </p:grpSpPr>
        <p:sp>
          <p:nvSpPr>
            <p:cNvPr id="62501" name="Rectangle 39"/>
            <p:cNvSpPr>
              <a:spLocks noChangeArrowheads="1"/>
            </p:cNvSpPr>
            <p:nvPr/>
          </p:nvSpPr>
          <p:spPr bwMode="auto">
            <a:xfrm>
              <a:off x="336" y="2383"/>
              <a:ext cx="1296" cy="451"/>
            </a:xfrm>
            <a:prstGeom prst="rect">
              <a:avLst/>
            </a:prstGeom>
            <a:noFill/>
            <a:ln w="22225">
              <a:solidFill>
                <a:srgbClr val="000000"/>
              </a:solidFill>
              <a:miter lim="800000"/>
              <a:headEnd/>
              <a:tailEnd/>
            </a:ln>
          </p:spPr>
          <p:txBody>
            <a:bodyPr anchor="ctr" anchorCtr="1"/>
            <a:lstStyle/>
            <a:p>
              <a:pPr algn="ctr"/>
              <a:r>
                <a:rPr lang="en-US" sz="1600">
                  <a:latin typeface="Courier New" pitchFamily="49" charset="0"/>
                </a:rPr>
                <a:t>Advertisement</a:t>
              </a:r>
              <a:endParaRPr lang="en-US"/>
            </a:p>
          </p:txBody>
        </p:sp>
        <p:sp>
          <p:nvSpPr>
            <p:cNvPr id="62502" name="Freeform 41"/>
            <p:cNvSpPr>
              <a:spLocks/>
            </p:cNvSpPr>
            <p:nvPr/>
          </p:nvSpPr>
          <p:spPr bwMode="auto">
            <a:xfrm>
              <a:off x="336" y="2208"/>
              <a:ext cx="429" cy="175"/>
            </a:xfrm>
            <a:custGeom>
              <a:avLst/>
              <a:gdLst>
                <a:gd name="T0" fmla="*/ 0 w 547"/>
                <a:gd name="T1" fmla="*/ 66 h 224"/>
                <a:gd name="T2" fmla="*/ 29 w 547"/>
                <a:gd name="T3" fmla="*/ 0 h 224"/>
                <a:gd name="T4" fmla="*/ 133 w 547"/>
                <a:gd name="T5" fmla="*/ 0 h 224"/>
                <a:gd name="T6" fmla="*/ 162 w 547"/>
                <a:gd name="T7" fmla="*/ 66 h 224"/>
                <a:gd name="T8" fmla="*/ 0 w 547"/>
                <a:gd name="T9" fmla="*/ 66 h 224"/>
                <a:gd name="T10" fmla="*/ 0 60000 65536"/>
                <a:gd name="T11" fmla="*/ 0 60000 65536"/>
                <a:gd name="T12" fmla="*/ 0 60000 65536"/>
                <a:gd name="T13" fmla="*/ 0 60000 65536"/>
                <a:gd name="T14" fmla="*/ 0 60000 65536"/>
                <a:gd name="T15" fmla="*/ 0 w 547"/>
                <a:gd name="T16" fmla="*/ 0 h 224"/>
                <a:gd name="T17" fmla="*/ 547 w 547"/>
                <a:gd name="T18" fmla="*/ 224 h 224"/>
              </a:gdLst>
              <a:ahLst/>
              <a:cxnLst>
                <a:cxn ang="T10">
                  <a:pos x="T0" y="T1"/>
                </a:cxn>
                <a:cxn ang="T11">
                  <a:pos x="T2" y="T3"/>
                </a:cxn>
                <a:cxn ang="T12">
                  <a:pos x="T4" y="T5"/>
                </a:cxn>
                <a:cxn ang="T13">
                  <a:pos x="T6" y="T7"/>
                </a:cxn>
                <a:cxn ang="T14">
                  <a:pos x="T8" y="T9"/>
                </a:cxn>
              </a:cxnLst>
              <a:rect l="T15" t="T16" r="T17" b="T18"/>
              <a:pathLst>
                <a:path w="547" h="224">
                  <a:moveTo>
                    <a:pt x="0" y="224"/>
                  </a:moveTo>
                  <a:lnTo>
                    <a:pt x="98" y="0"/>
                  </a:lnTo>
                  <a:lnTo>
                    <a:pt x="449" y="0"/>
                  </a:lnTo>
                  <a:lnTo>
                    <a:pt x="547" y="224"/>
                  </a:lnTo>
                  <a:lnTo>
                    <a:pt x="0" y="224"/>
                  </a:lnTo>
                  <a:close/>
                </a:path>
              </a:pathLst>
            </a:custGeom>
            <a:noFill/>
            <a:ln w="22225">
              <a:solidFill>
                <a:srgbClr val="000000"/>
              </a:solidFill>
              <a:round/>
              <a:headEnd/>
              <a:tailEnd/>
            </a:ln>
          </p:spPr>
          <p:txBody>
            <a:bodyPr/>
            <a:lstStyle/>
            <a:p>
              <a:endParaRPr lang="en-US"/>
            </a:p>
          </p:txBody>
        </p:sp>
      </p:grpSp>
      <p:grpSp>
        <p:nvGrpSpPr>
          <p:cNvPr id="62478" name="Group 48"/>
          <p:cNvGrpSpPr>
            <a:grpSpLocks/>
          </p:cNvGrpSpPr>
          <p:nvPr/>
        </p:nvGrpSpPr>
        <p:grpSpPr bwMode="auto">
          <a:xfrm>
            <a:off x="3124200" y="1328738"/>
            <a:ext cx="2057400" cy="993775"/>
            <a:chOff x="336" y="2208"/>
            <a:chExt cx="1296" cy="626"/>
          </a:xfrm>
        </p:grpSpPr>
        <p:sp>
          <p:nvSpPr>
            <p:cNvPr id="62499" name="Rectangle 49"/>
            <p:cNvSpPr>
              <a:spLocks noChangeArrowheads="1"/>
            </p:cNvSpPr>
            <p:nvPr/>
          </p:nvSpPr>
          <p:spPr bwMode="auto">
            <a:xfrm>
              <a:off x="336" y="2383"/>
              <a:ext cx="1296" cy="451"/>
            </a:xfrm>
            <a:prstGeom prst="rect">
              <a:avLst/>
            </a:prstGeom>
            <a:noFill/>
            <a:ln w="22225">
              <a:solidFill>
                <a:srgbClr val="000000"/>
              </a:solidFill>
              <a:miter lim="800000"/>
              <a:headEnd/>
              <a:tailEnd/>
            </a:ln>
          </p:spPr>
          <p:txBody>
            <a:bodyPr anchor="ctr" anchorCtr="1"/>
            <a:lstStyle/>
            <a:p>
              <a:pPr algn="ctr"/>
              <a:r>
                <a:rPr lang="en-US" sz="1600">
                  <a:latin typeface="Courier New" pitchFamily="49" charset="0"/>
                </a:rPr>
                <a:t>User Interface</a:t>
              </a:r>
              <a:endParaRPr lang="en-US"/>
            </a:p>
          </p:txBody>
        </p:sp>
        <p:sp>
          <p:nvSpPr>
            <p:cNvPr id="62500" name="Freeform 50"/>
            <p:cNvSpPr>
              <a:spLocks/>
            </p:cNvSpPr>
            <p:nvPr/>
          </p:nvSpPr>
          <p:spPr bwMode="auto">
            <a:xfrm>
              <a:off x="336" y="2208"/>
              <a:ext cx="429" cy="175"/>
            </a:xfrm>
            <a:custGeom>
              <a:avLst/>
              <a:gdLst>
                <a:gd name="T0" fmla="*/ 0 w 547"/>
                <a:gd name="T1" fmla="*/ 66 h 224"/>
                <a:gd name="T2" fmla="*/ 29 w 547"/>
                <a:gd name="T3" fmla="*/ 0 h 224"/>
                <a:gd name="T4" fmla="*/ 133 w 547"/>
                <a:gd name="T5" fmla="*/ 0 h 224"/>
                <a:gd name="T6" fmla="*/ 162 w 547"/>
                <a:gd name="T7" fmla="*/ 66 h 224"/>
                <a:gd name="T8" fmla="*/ 0 w 547"/>
                <a:gd name="T9" fmla="*/ 66 h 224"/>
                <a:gd name="T10" fmla="*/ 0 60000 65536"/>
                <a:gd name="T11" fmla="*/ 0 60000 65536"/>
                <a:gd name="T12" fmla="*/ 0 60000 65536"/>
                <a:gd name="T13" fmla="*/ 0 60000 65536"/>
                <a:gd name="T14" fmla="*/ 0 60000 65536"/>
                <a:gd name="T15" fmla="*/ 0 w 547"/>
                <a:gd name="T16" fmla="*/ 0 h 224"/>
                <a:gd name="T17" fmla="*/ 547 w 547"/>
                <a:gd name="T18" fmla="*/ 224 h 224"/>
              </a:gdLst>
              <a:ahLst/>
              <a:cxnLst>
                <a:cxn ang="T10">
                  <a:pos x="T0" y="T1"/>
                </a:cxn>
                <a:cxn ang="T11">
                  <a:pos x="T2" y="T3"/>
                </a:cxn>
                <a:cxn ang="T12">
                  <a:pos x="T4" y="T5"/>
                </a:cxn>
                <a:cxn ang="T13">
                  <a:pos x="T6" y="T7"/>
                </a:cxn>
                <a:cxn ang="T14">
                  <a:pos x="T8" y="T9"/>
                </a:cxn>
              </a:cxnLst>
              <a:rect l="T15" t="T16" r="T17" b="T18"/>
              <a:pathLst>
                <a:path w="547" h="224">
                  <a:moveTo>
                    <a:pt x="0" y="224"/>
                  </a:moveTo>
                  <a:lnTo>
                    <a:pt x="98" y="0"/>
                  </a:lnTo>
                  <a:lnTo>
                    <a:pt x="449" y="0"/>
                  </a:lnTo>
                  <a:lnTo>
                    <a:pt x="547" y="224"/>
                  </a:lnTo>
                  <a:lnTo>
                    <a:pt x="0" y="224"/>
                  </a:lnTo>
                  <a:close/>
                </a:path>
              </a:pathLst>
            </a:custGeom>
            <a:noFill/>
            <a:ln w="22225">
              <a:solidFill>
                <a:srgbClr val="000000"/>
              </a:solidFill>
              <a:round/>
              <a:headEnd/>
              <a:tailEnd/>
            </a:ln>
          </p:spPr>
          <p:txBody>
            <a:bodyPr/>
            <a:lstStyle/>
            <a:p>
              <a:endParaRPr lang="en-US"/>
            </a:p>
          </p:txBody>
        </p:sp>
      </p:grpSp>
      <p:grpSp>
        <p:nvGrpSpPr>
          <p:cNvPr id="62479" name="Group 51"/>
          <p:cNvGrpSpPr>
            <a:grpSpLocks/>
          </p:cNvGrpSpPr>
          <p:nvPr/>
        </p:nvGrpSpPr>
        <p:grpSpPr bwMode="auto">
          <a:xfrm>
            <a:off x="3581400" y="5138738"/>
            <a:ext cx="2057400" cy="993775"/>
            <a:chOff x="336" y="2208"/>
            <a:chExt cx="1296" cy="626"/>
          </a:xfrm>
        </p:grpSpPr>
        <p:sp>
          <p:nvSpPr>
            <p:cNvPr id="62497" name="Rectangle 52"/>
            <p:cNvSpPr>
              <a:spLocks noChangeArrowheads="1"/>
            </p:cNvSpPr>
            <p:nvPr/>
          </p:nvSpPr>
          <p:spPr bwMode="auto">
            <a:xfrm>
              <a:off x="336" y="2383"/>
              <a:ext cx="1296" cy="451"/>
            </a:xfrm>
            <a:prstGeom prst="rect">
              <a:avLst/>
            </a:prstGeom>
            <a:noFill/>
            <a:ln w="22225">
              <a:solidFill>
                <a:srgbClr val="000000"/>
              </a:solidFill>
              <a:miter lim="800000"/>
              <a:headEnd/>
              <a:tailEnd/>
            </a:ln>
          </p:spPr>
          <p:txBody>
            <a:bodyPr anchor="ctr" anchorCtr="1"/>
            <a:lstStyle/>
            <a:p>
              <a:pPr algn="ctr"/>
              <a:r>
                <a:rPr lang="en-US" sz="1600">
                  <a:latin typeface="Courier New" pitchFamily="49" charset="0"/>
                </a:rPr>
                <a:t>Session Management</a:t>
              </a:r>
              <a:endParaRPr lang="en-US"/>
            </a:p>
          </p:txBody>
        </p:sp>
        <p:sp>
          <p:nvSpPr>
            <p:cNvPr id="62498" name="Freeform 53"/>
            <p:cNvSpPr>
              <a:spLocks/>
            </p:cNvSpPr>
            <p:nvPr/>
          </p:nvSpPr>
          <p:spPr bwMode="auto">
            <a:xfrm>
              <a:off x="336" y="2208"/>
              <a:ext cx="429" cy="175"/>
            </a:xfrm>
            <a:custGeom>
              <a:avLst/>
              <a:gdLst>
                <a:gd name="T0" fmla="*/ 0 w 547"/>
                <a:gd name="T1" fmla="*/ 66 h 224"/>
                <a:gd name="T2" fmla="*/ 29 w 547"/>
                <a:gd name="T3" fmla="*/ 0 h 224"/>
                <a:gd name="T4" fmla="*/ 133 w 547"/>
                <a:gd name="T5" fmla="*/ 0 h 224"/>
                <a:gd name="T6" fmla="*/ 162 w 547"/>
                <a:gd name="T7" fmla="*/ 66 h 224"/>
                <a:gd name="T8" fmla="*/ 0 w 547"/>
                <a:gd name="T9" fmla="*/ 66 h 224"/>
                <a:gd name="T10" fmla="*/ 0 60000 65536"/>
                <a:gd name="T11" fmla="*/ 0 60000 65536"/>
                <a:gd name="T12" fmla="*/ 0 60000 65536"/>
                <a:gd name="T13" fmla="*/ 0 60000 65536"/>
                <a:gd name="T14" fmla="*/ 0 60000 65536"/>
                <a:gd name="T15" fmla="*/ 0 w 547"/>
                <a:gd name="T16" fmla="*/ 0 h 224"/>
                <a:gd name="T17" fmla="*/ 547 w 547"/>
                <a:gd name="T18" fmla="*/ 224 h 224"/>
              </a:gdLst>
              <a:ahLst/>
              <a:cxnLst>
                <a:cxn ang="T10">
                  <a:pos x="T0" y="T1"/>
                </a:cxn>
                <a:cxn ang="T11">
                  <a:pos x="T2" y="T3"/>
                </a:cxn>
                <a:cxn ang="T12">
                  <a:pos x="T4" y="T5"/>
                </a:cxn>
                <a:cxn ang="T13">
                  <a:pos x="T6" y="T7"/>
                </a:cxn>
                <a:cxn ang="T14">
                  <a:pos x="T8" y="T9"/>
                </a:cxn>
              </a:cxnLst>
              <a:rect l="T15" t="T16" r="T17" b="T18"/>
              <a:pathLst>
                <a:path w="547" h="224">
                  <a:moveTo>
                    <a:pt x="0" y="224"/>
                  </a:moveTo>
                  <a:lnTo>
                    <a:pt x="98" y="0"/>
                  </a:lnTo>
                  <a:lnTo>
                    <a:pt x="449" y="0"/>
                  </a:lnTo>
                  <a:lnTo>
                    <a:pt x="547" y="224"/>
                  </a:lnTo>
                  <a:lnTo>
                    <a:pt x="0" y="224"/>
                  </a:lnTo>
                  <a:close/>
                </a:path>
              </a:pathLst>
            </a:custGeom>
            <a:noFill/>
            <a:ln w="22225">
              <a:solidFill>
                <a:srgbClr val="000000"/>
              </a:solidFill>
              <a:round/>
              <a:headEnd/>
              <a:tailEnd/>
            </a:ln>
          </p:spPr>
          <p:txBody>
            <a:bodyPr/>
            <a:lstStyle/>
            <a:p>
              <a:endParaRPr lang="en-US"/>
            </a:p>
          </p:txBody>
        </p:sp>
      </p:grpSp>
      <p:grpSp>
        <p:nvGrpSpPr>
          <p:cNvPr id="62480" name="Group 54"/>
          <p:cNvGrpSpPr>
            <a:grpSpLocks/>
          </p:cNvGrpSpPr>
          <p:nvPr/>
        </p:nvGrpSpPr>
        <p:grpSpPr bwMode="auto">
          <a:xfrm>
            <a:off x="6705600" y="5062538"/>
            <a:ext cx="2057400" cy="993775"/>
            <a:chOff x="336" y="2208"/>
            <a:chExt cx="1296" cy="626"/>
          </a:xfrm>
        </p:grpSpPr>
        <p:sp>
          <p:nvSpPr>
            <p:cNvPr id="62495" name="Rectangle 55"/>
            <p:cNvSpPr>
              <a:spLocks noChangeArrowheads="1"/>
            </p:cNvSpPr>
            <p:nvPr/>
          </p:nvSpPr>
          <p:spPr bwMode="auto">
            <a:xfrm>
              <a:off x="336" y="2383"/>
              <a:ext cx="1296" cy="451"/>
            </a:xfrm>
            <a:prstGeom prst="rect">
              <a:avLst/>
            </a:prstGeom>
            <a:noFill/>
            <a:ln w="22225">
              <a:solidFill>
                <a:srgbClr val="000000"/>
              </a:solidFill>
              <a:miter lim="800000"/>
              <a:headEnd/>
              <a:tailEnd/>
            </a:ln>
          </p:spPr>
          <p:txBody>
            <a:bodyPr anchor="ctr" anchorCtr="1"/>
            <a:lstStyle/>
            <a:p>
              <a:pPr algn="ctr"/>
              <a:r>
                <a:rPr lang="en-US" sz="1600">
                  <a:latin typeface="Courier New" pitchFamily="49" charset="0"/>
                </a:rPr>
                <a:t>User Management</a:t>
              </a:r>
              <a:endParaRPr lang="en-US"/>
            </a:p>
          </p:txBody>
        </p:sp>
        <p:sp>
          <p:nvSpPr>
            <p:cNvPr id="62496" name="Freeform 56"/>
            <p:cNvSpPr>
              <a:spLocks/>
            </p:cNvSpPr>
            <p:nvPr/>
          </p:nvSpPr>
          <p:spPr bwMode="auto">
            <a:xfrm>
              <a:off x="336" y="2208"/>
              <a:ext cx="429" cy="175"/>
            </a:xfrm>
            <a:custGeom>
              <a:avLst/>
              <a:gdLst>
                <a:gd name="T0" fmla="*/ 0 w 547"/>
                <a:gd name="T1" fmla="*/ 66 h 224"/>
                <a:gd name="T2" fmla="*/ 29 w 547"/>
                <a:gd name="T3" fmla="*/ 0 h 224"/>
                <a:gd name="T4" fmla="*/ 133 w 547"/>
                <a:gd name="T5" fmla="*/ 0 h 224"/>
                <a:gd name="T6" fmla="*/ 162 w 547"/>
                <a:gd name="T7" fmla="*/ 66 h 224"/>
                <a:gd name="T8" fmla="*/ 0 w 547"/>
                <a:gd name="T9" fmla="*/ 66 h 224"/>
                <a:gd name="T10" fmla="*/ 0 60000 65536"/>
                <a:gd name="T11" fmla="*/ 0 60000 65536"/>
                <a:gd name="T12" fmla="*/ 0 60000 65536"/>
                <a:gd name="T13" fmla="*/ 0 60000 65536"/>
                <a:gd name="T14" fmla="*/ 0 60000 65536"/>
                <a:gd name="T15" fmla="*/ 0 w 547"/>
                <a:gd name="T16" fmla="*/ 0 h 224"/>
                <a:gd name="T17" fmla="*/ 547 w 547"/>
                <a:gd name="T18" fmla="*/ 224 h 224"/>
              </a:gdLst>
              <a:ahLst/>
              <a:cxnLst>
                <a:cxn ang="T10">
                  <a:pos x="T0" y="T1"/>
                </a:cxn>
                <a:cxn ang="T11">
                  <a:pos x="T2" y="T3"/>
                </a:cxn>
                <a:cxn ang="T12">
                  <a:pos x="T4" y="T5"/>
                </a:cxn>
                <a:cxn ang="T13">
                  <a:pos x="T6" y="T7"/>
                </a:cxn>
                <a:cxn ang="T14">
                  <a:pos x="T8" y="T9"/>
                </a:cxn>
              </a:cxnLst>
              <a:rect l="T15" t="T16" r="T17" b="T18"/>
              <a:pathLst>
                <a:path w="547" h="224">
                  <a:moveTo>
                    <a:pt x="0" y="224"/>
                  </a:moveTo>
                  <a:lnTo>
                    <a:pt x="98" y="0"/>
                  </a:lnTo>
                  <a:lnTo>
                    <a:pt x="449" y="0"/>
                  </a:lnTo>
                  <a:lnTo>
                    <a:pt x="547" y="224"/>
                  </a:lnTo>
                  <a:lnTo>
                    <a:pt x="0" y="224"/>
                  </a:lnTo>
                  <a:close/>
                </a:path>
              </a:pathLst>
            </a:custGeom>
            <a:noFill/>
            <a:ln w="22225">
              <a:solidFill>
                <a:srgbClr val="000000"/>
              </a:solidFill>
              <a:round/>
              <a:headEnd/>
              <a:tailEnd/>
            </a:ln>
          </p:spPr>
          <p:txBody>
            <a:bodyPr/>
            <a:lstStyle/>
            <a:p>
              <a:endParaRPr lang="en-US"/>
            </a:p>
          </p:txBody>
        </p:sp>
      </p:grpSp>
      <p:grpSp>
        <p:nvGrpSpPr>
          <p:cNvPr id="62481" name="Group 57"/>
          <p:cNvGrpSpPr>
            <a:grpSpLocks/>
          </p:cNvGrpSpPr>
          <p:nvPr/>
        </p:nvGrpSpPr>
        <p:grpSpPr bwMode="auto">
          <a:xfrm>
            <a:off x="6781800" y="3611563"/>
            <a:ext cx="2057400" cy="993775"/>
            <a:chOff x="336" y="2208"/>
            <a:chExt cx="1296" cy="626"/>
          </a:xfrm>
        </p:grpSpPr>
        <p:sp>
          <p:nvSpPr>
            <p:cNvPr id="62493" name="Rectangle 58"/>
            <p:cNvSpPr>
              <a:spLocks noChangeArrowheads="1"/>
            </p:cNvSpPr>
            <p:nvPr/>
          </p:nvSpPr>
          <p:spPr bwMode="auto">
            <a:xfrm>
              <a:off x="336" y="2383"/>
              <a:ext cx="1296" cy="451"/>
            </a:xfrm>
            <a:prstGeom prst="rect">
              <a:avLst/>
            </a:prstGeom>
            <a:noFill/>
            <a:ln w="22225">
              <a:solidFill>
                <a:srgbClr val="000000"/>
              </a:solidFill>
              <a:miter lim="800000"/>
              <a:headEnd/>
              <a:tailEnd/>
            </a:ln>
          </p:spPr>
          <p:txBody>
            <a:bodyPr anchor="ctr" anchorCtr="1"/>
            <a:lstStyle/>
            <a:p>
              <a:pPr algn="ctr"/>
              <a:r>
                <a:rPr lang="en-US" sz="1600">
                  <a:latin typeface="Courier New" pitchFamily="49" charset="0"/>
                </a:rPr>
                <a:t>Tournament Statistics</a:t>
              </a:r>
              <a:endParaRPr lang="en-US"/>
            </a:p>
          </p:txBody>
        </p:sp>
        <p:sp>
          <p:nvSpPr>
            <p:cNvPr id="62494" name="Freeform 59"/>
            <p:cNvSpPr>
              <a:spLocks/>
            </p:cNvSpPr>
            <p:nvPr/>
          </p:nvSpPr>
          <p:spPr bwMode="auto">
            <a:xfrm>
              <a:off x="336" y="2208"/>
              <a:ext cx="429" cy="175"/>
            </a:xfrm>
            <a:custGeom>
              <a:avLst/>
              <a:gdLst>
                <a:gd name="T0" fmla="*/ 0 w 547"/>
                <a:gd name="T1" fmla="*/ 66 h 224"/>
                <a:gd name="T2" fmla="*/ 29 w 547"/>
                <a:gd name="T3" fmla="*/ 0 h 224"/>
                <a:gd name="T4" fmla="*/ 133 w 547"/>
                <a:gd name="T5" fmla="*/ 0 h 224"/>
                <a:gd name="T6" fmla="*/ 162 w 547"/>
                <a:gd name="T7" fmla="*/ 66 h 224"/>
                <a:gd name="T8" fmla="*/ 0 w 547"/>
                <a:gd name="T9" fmla="*/ 66 h 224"/>
                <a:gd name="T10" fmla="*/ 0 60000 65536"/>
                <a:gd name="T11" fmla="*/ 0 60000 65536"/>
                <a:gd name="T12" fmla="*/ 0 60000 65536"/>
                <a:gd name="T13" fmla="*/ 0 60000 65536"/>
                <a:gd name="T14" fmla="*/ 0 60000 65536"/>
                <a:gd name="T15" fmla="*/ 0 w 547"/>
                <a:gd name="T16" fmla="*/ 0 h 224"/>
                <a:gd name="T17" fmla="*/ 547 w 547"/>
                <a:gd name="T18" fmla="*/ 224 h 224"/>
              </a:gdLst>
              <a:ahLst/>
              <a:cxnLst>
                <a:cxn ang="T10">
                  <a:pos x="T0" y="T1"/>
                </a:cxn>
                <a:cxn ang="T11">
                  <a:pos x="T2" y="T3"/>
                </a:cxn>
                <a:cxn ang="T12">
                  <a:pos x="T4" y="T5"/>
                </a:cxn>
                <a:cxn ang="T13">
                  <a:pos x="T6" y="T7"/>
                </a:cxn>
                <a:cxn ang="T14">
                  <a:pos x="T8" y="T9"/>
                </a:cxn>
              </a:cxnLst>
              <a:rect l="T15" t="T16" r="T17" b="T18"/>
              <a:pathLst>
                <a:path w="547" h="224">
                  <a:moveTo>
                    <a:pt x="0" y="224"/>
                  </a:moveTo>
                  <a:lnTo>
                    <a:pt x="98" y="0"/>
                  </a:lnTo>
                  <a:lnTo>
                    <a:pt x="449" y="0"/>
                  </a:lnTo>
                  <a:lnTo>
                    <a:pt x="547" y="224"/>
                  </a:lnTo>
                  <a:lnTo>
                    <a:pt x="0" y="224"/>
                  </a:lnTo>
                  <a:close/>
                </a:path>
              </a:pathLst>
            </a:custGeom>
            <a:noFill/>
            <a:ln w="22225">
              <a:solidFill>
                <a:srgbClr val="000000"/>
              </a:solidFill>
              <a:round/>
              <a:headEnd/>
              <a:tailEnd/>
            </a:ln>
          </p:spPr>
          <p:txBody>
            <a:bodyPr/>
            <a:lstStyle/>
            <a:p>
              <a:endParaRPr lang="en-US"/>
            </a:p>
          </p:txBody>
        </p:sp>
      </p:grpSp>
      <p:grpSp>
        <p:nvGrpSpPr>
          <p:cNvPr id="62482" name="Group 60"/>
          <p:cNvGrpSpPr>
            <a:grpSpLocks/>
          </p:cNvGrpSpPr>
          <p:nvPr/>
        </p:nvGrpSpPr>
        <p:grpSpPr bwMode="auto">
          <a:xfrm>
            <a:off x="6172200" y="1785938"/>
            <a:ext cx="2057400" cy="993775"/>
            <a:chOff x="336" y="2208"/>
            <a:chExt cx="1296" cy="626"/>
          </a:xfrm>
        </p:grpSpPr>
        <p:sp>
          <p:nvSpPr>
            <p:cNvPr id="62491" name="Rectangle 61"/>
            <p:cNvSpPr>
              <a:spLocks noChangeArrowheads="1"/>
            </p:cNvSpPr>
            <p:nvPr/>
          </p:nvSpPr>
          <p:spPr bwMode="auto">
            <a:xfrm>
              <a:off x="336" y="2383"/>
              <a:ext cx="1296" cy="451"/>
            </a:xfrm>
            <a:prstGeom prst="rect">
              <a:avLst/>
            </a:prstGeom>
            <a:noFill/>
            <a:ln w="22225">
              <a:solidFill>
                <a:srgbClr val="000000"/>
              </a:solidFill>
              <a:miter lim="800000"/>
              <a:headEnd/>
              <a:tailEnd/>
            </a:ln>
          </p:spPr>
          <p:txBody>
            <a:bodyPr anchor="ctr" anchorCtr="1"/>
            <a:lstStyle/>
            <a:p>
              <a:pPr algn="ctr"/>
              <a:r>
                <a:rPr lang="en-US" sz="1600">
                  <a:latin typeface="Courier New" pitchFamily="49" charset="0"/>
                </a:rPr>
                <a:t>Component Management</a:t>
              </a:r>
              <a:endParaRPr lang="en-US"/>
            </a:p>
          </p:txBody>
        </p:sp>
        <p:sp>
          <p:nvSpPr>
            <p:cNvPr id="62492" name="Freeform 62"/>
            <p:cNvSpPr>
              <a:spLocks/>
            </p:cNvSpPr>
            <p:nvPr/>
          </p:nvSpPr>
          <p:spPr bwMode="auto">
            <a:xfrm>
              <a:off x="336" y="2208"/>
              <a:ext cx="429" cy="175"/>
            </a:xfrm>
            <a:custGeom>
              <a:avLst/>
              <a:gdLst>
                <a:gd name="T0" fmla="*/ 0 w 547"/>
                <a:gd name="T1" fmla="*/ 66 h 224"/>
                <a:gd name="T2" fmla="*/ 29 w 547"/>
                <a:gd name="T3" fmla="*/ 0 h 224"/>
                <a:gd name="T4" fmla="*/ 133 w 547"/>
                <a:gd name="T5" fmla="*/ 0 h 224"/>
                <a:gd name="T6" fmla="*/ 162 w 547"/>
                <a:gd name="T7" fmla="*/ 66 h 224"/>
                <a:gd name="T8" fmla="*/ 0 w 547"/>
                <a:gd name="T9" fmla="*/ 66 h 224"/>
                <a:gd name="T10" fmla="*/ 0 60000 65536"/>
                <a:gd name="T11" fmla="*/ 0 60000 65536"/>
                <a:gd name="T12" fmla="*/ 0 60000 65536"/>
                <a:gd name="T13" fmla="*/ 0 60000 65536"/>
                <a:gd name="T14" fmla="*/ 0 60000 65536"/>
                <a:gd name="T15" fmla="*/ 0 w 547"/>
                <a:gd name="T16" fmla="*/ 0 h 224"/>
                <a:gd name="T17" fmla="*/ 547 w 547"/>
                <a:gd name="T18" fmla="*/ 224 h 224"/>
              </a:gdLst>
              <a:ahLst/>
              <a:cxnLst>
                <a:cxn ang="T10">
                  <a:pos x="T0" y="T1"/>
                </a:cxn>
                <a:cxn ang="T11">
                  <a:pos x="T2" y="T3"/>
                </a:cxn>
                <a:cxn ang="T12">
                  <a:pos x="T4" y="T5"/>
                </a:cxn>
                <a:cxn ang="T13">
                  <a:pos x="T6" y="T7"/>
                </a:cxn>
                <a:cxn ang="T14">
                  <a:pos x="T8" y="T9"/>
                </a:cxn>
              </a:cxnLst>
              <a:rect l="T15" t="T16" r="T17" b="T18"/>
              <a:pathLst>
                <a:path w="547" h="224">
                  <a:moveTo>
                    <a:pt x="0" y="224"/>
                  </a:moveTo>
                  <a:lnTo>
                    <a:pt x="98" y="0"/>
                  </a:lnTo>
                  <a:lnTo>
                    <a:pt x="449" y="0"/>
                  </a:lnTo>
                  <a:lnTo>
                    <a:pt x="547" y="224"/>
                  </a:lnTo>
                  <a:lnTo>
                    <a:pt x="0" y="224"/>
                  </a:lnTo>
                  <a:close/>
                </a:path>
              </a:pathLst>
            </a:custGeom>
            <a:noFill/>
            <a:ln w="22225">
              <a:solidFill>
                <a:srgbClr val="000000"/>
              </a:solidFill>
              <a:round/>
              <a:headEnd/>
              <a:tailEnd/>
            </a:ln>
          </p:spPr>
          <p:txBody>
            <a:bodyPr/>
            <a:lstStyle/>
            <a:p>
              <a:endParaRPr lang="en-US"/>
            </a:p>
          </p:txBody>
        </p:sp>
      </p:grpSp>
      <p:grpSp>
        <p:nvGrpSpPr>
          <p:cNvPr id="62483" name="Group 63"/>
          <p:cNvGrpSpPr>
            <a:grpSpLocks/>
          </p:cNvGrpSpPr>
          <p:nvPr/>
        </p:nvGrpSpPr>
        <p:grpSpPr bwMode="auto">
          <a:xfrm>
            <a:off x="3733800" y="3005138"/>
            <a:ext cx="2057400" cy="993775"/>
            <a:chOff x="336" y="2208"/>
            <a:chExt cx="1296" cy="626"/>
          </a:xfrm>
        </p:grpSpPr>
        <p:sp>
          <p:nvSpPr>
            <p:cNvPr id="62489" name="Rectangle 64"/>
            <p:cNvSpPr>
              <a:spLocks noChangeArrowheads="1"/>
            </p:cNvSpPr>
            <p:nvPr/>
          </p:nvSpPr>
          <p:spPr bwMode="auto">
            <a:xfrm>
              <a:off x="336" y="2383"/>
              <a:ext cx="1296" cy="451"/>
            </a:xfrm>
            <a:prstGeom prst="rect">
              <a:avLst/>
            </a:prstGeom>
            <a:solidFill>
              <a:schemeClr val="bg1"/>
            </a:solidFill>
            <a:ln w="22225">
              <a:solidFill>
                <a:srgbClr val="000000"/>
              </a:solidFill>
              <a:miter lim="800000"/>
              <a:headEnd/>
              <a:tailEnd/>
            </a:ln>
          </p:spPr>
          <p:txBody>
            <a:bodyPr anchor="ctr" anchorCtr="1"/>
            <a:lstStyle/>
            <a:p>
              <a:pPr algn="ctr"/>
              <a:r>
                <a:rPr lang="en-US" sz="1600">
                  <a:latin typeface="Courier New" pitchFamily="49" charset="0"/>
                </a:rPr>
                <a:t>Tournament</a:t>
              </a:r>
              <a:endParaRPr lang="en-US"/>
            </a:p>
          </p:txBody>
        </p:sp>
        <p:sp>
          <p:nvSpPr>
            <p:cNvPr id="62490" name="Freeform 65"/>
            <p:cNvSpPr>
              <a:spLocks/>
            </p:cNvSpPr>
            <p:nvPr/>
          </p:nvSpPr>
          <p:spPr bwMode="auto">
            <a:xfrm>
              <a:off x="336" y="2208"/>
              <a:ext cx="429" cy="175"/>
            </a:xfrm>
            <a:custGeom>
              <a:avLst/>
              <a:gdLst>
                <a:gd name="T0" fmla="*/ 0 w 547"/>
                <a:gd name="T1" fmla="*/ 66 h 224"/>
                <a:gd name="T2" fmla="*/ 29 w 547"/>
                <a:gd name="T3" fmla="*/ 0 h 224"/>
                <a:gd name="T4" fmla="*/ 133 w 547"/>
                <a:gd name="T5" fmla="*/ 0 h 224"/>
                <a:gd name="T6" fmla="*/ 162 w 547"/>
                <a:gd name="T7" fmla="*/ 66 h 224"/>
                <a:gd name="T8" fmla="*/ 0 w 547"/>
                <a:gd name="T9" fmla="*/ 66 h 224"/>
                <a:gd name="T10" fmla="*/ 0 60000 65536"/>
                <a:gd name="T11" fmla="*/ 0 60000 65536"/>
                <a:gd name="T12" fmla="*/ 0 60000 65536"/>
                <a:gd name="T13" fmla="*/ 0 60000 65536"/>
                <a:gd name="T14" fmla="*/ 0 60000 65536"/>
                <a:gd name="T15" fmla="*/ 0 w 547"/>
                <a:gd name="T16" fmla="*/ 0 h 224"/>
                <a:gd name="T17" fmla="*/ 547 w 547"/>
                <a:gd name="T18" fmla="*/ 224 h 224"/>
              </a:gdLst>
              <a:ahLst/>
              <a:cxnLst>
                <a:cxn ang="T10">
                  <a:pos x="T0" y="T1"/>
                </a:cxn>
                <a:cxn ang="T11">
                  <a:pos x="T2" y="T3"/>
                </a:cxn>
                <a:cxn ang="T12">
                  <a:pos x="T4" y="T5"/>
                </a:cxn>
                <a:cxn ang="T13">
                  <a:pos x="T6" y="T7"/>
                </a:cxn>
                <a:cxn ang="T14">
                  <a:pos x="T8" y="T9"/>
                </a:cxn>
              </a:cxnLst>
              <a:rect l="T15" t="T16" r="T17" b="T18"/>
              <a:pathLst>
                <a:path w="547" h="224">
                  <a:moveTo>
                    <a:pt x="0" y="224"/>
                  </a:moveTo>
                  <a:lnTo>
                    <a:pt x="98" y="0"/>
                  </a:lnTo>
                  <a:lnTo>
                    <a:pt x="449" y="0"/>
                  </a:lnTo>
                  <a:lnTo>
                    <a:pt x="547" y="224"/>
                  </a:lnTo>
                  <a:lnTo>
                    <a:pt x="0" y="224"/>
                  </a:lnTo>
                  <a:close/>
                </a:path>
              </a:pathLst>
            </a:custGeom>
            <a:solidFill>
              <a:schemeClr val="bg1"/>
            </a:solidFill>
            <a:ln w="22225">
              <a:solidFill>
                <a:srgbClr val="000000"/>
              </a:solidFill>
              <a:round/>
              <a:headEnd/>
              <a:tailEnd/>
            </a:ln>
          </p:spPr>
          <p:txBody>
            <a:bodyPr/>
            <a:lstStyle/>
            <a:p>
              <a:endParaRPr lang="en-US"/>
            </a:p>
          </p:txBody>
        </p:sp>
      </p:grpSp>
      <p:cxnSp>
        <p:nvCxnSpPr>
          <p:cNvPr id="62484" name="AutoShape 67"/>
          <p:cNvCxnSpPr>
            <a:cxnSpLocks noChangeShapeType="1"/>
            <a:stCxn id="62497" idx="3"/>
            <a:endCxn id="62491" idx="1"/>
          </p:cNvCxnSpPr>
          <p:nvPr/>
        </p:nvCxnSpPr>
        <p:spPr bwMode="auto">
          <a:xfrm flipV="1">
            <a:off x="5649913" y="2422525"/>
            <a:ext cx="511175" cy="3352800"/>
          </a:xfrm>
          <a:prstGeom prst="straightConnector1">
            <a:avLst/>
          </a:prstGeom>
          <a:noFill/>
          <a:ln w="28575">
            <a:solidFill>
              <a:schemeClr val="tx1"/>
            </a:solidFill>
            <a:prstDash val="dash"/>
            <a:round/>
            <a:headEnd/>
            <a:tailEnd type="arrow" w="med" len="lg"/>
          </a:ln>
        </p:spPr>
      </p:cxnSp>
      <p:cxnSp>
        <p:nvCxnSpPr>
          <p:cNvPr id="62485" name="AutoShape 68"/>
          <p:cNvCxnSpPr>
            <a:cxnSpLocks noChangeShapeType="1"/>
            <a:stCxn id="62497" idx="1"/>
            <a:endCxn id="62501" idx="2"/>
          </p:cNvCxnSpPr>
          <p:nvPr/>
        </p:nvCxnSpPr>
        <p:spPr bwMode="auto">
          <a:xfrm flipH="1" flipV="1">
            <a:off x="1638300" y="4010025"/>
            <a:ext cx="1931988" cy="1765300"/>
          </a:xfrm>
          <a:prstGeom prst="straightConnector1">
            <a:avLst/>
          </a:prstGeom>
          <a:noFill/>
          <a:ln w="28575">
            <a:solidFill>
              <a:schemeClr val="tx1"/>
            </a:solidFill>
            <a:prstDash val="dash"/>
            <a:round/>
            <a:headEnd/>
            <a:tailEnd type="arrow" w="med" len="lg"/>
          </a:ln>
        </p:spPr>
      </p:cxnSp>
      <p:cxnSp>
        <p:nvCxnSpPr>
          <p:cNvPr id="62486" name="AutoShape 69"/>
          <p:cNvCxnSpPr>
            <a:cxnSpLocks noChangeShapeType="1"/>
            <a:stCxn id="62499" idx="1"/>
            <a:endCxn id="62501" idx="0"/>
          </p:cNvCxnSpPr>
          <p:nvPr/>
        </p:nvCxnSpPr>
        <p:spPr bwMode="auto">
          <a:xfrm flipH="1">
            <a:off x="1638300" y="1965325"/>
            <a:ext cx="1474788" cy="1306513"/>
          </a:xfrm>
          <a:prstGeom prst="straightConnector1">
            <a:avLst/>
          </a:prstGeom>
          <a:noFill/>
          <a:ln w="28575">
            <a:solidFill>
              <a:schemeClr val="tx1"/>
            </a:solidFill>
            <a:prstDash val="dash"/>
            <a:round/>
            <a:headEnd/>
            <a:tailEnd type="arrow" w="med" len="lg"/>
          </a:ln>
        </p:spPr>
      </p:cxnSp>
      <p:cxnSp>
        <p:nvCxnSpPr>
          <p:cNvPr id="62487" name="AutoShape 70"/>
          <p:cNvCxnSpPr>
            <a:cxnSpLocks noChangeShapeType="1"/>
            <a:stCxn id="62501" idx="0"/>
            <a:endCxn id="62491" idx="1"/>
          </p:cNvCxnSpPr>
          <p:nvPr/>
        </p:nvCxnSpPr>
        <p:spPr bwMode="auto">
          <a:xfrm flipV="1">
            <a:off x="1638300" y="2422525"/>
            <a:ext cx="4522788" cy="849313"/>
          </a:xfrm>
          <a:prstGeom prst="straightConnector1">
            <a:avLst/>
          </a:prstGeom>
          <a:noFill/>
          <a:ln w="28575">
            <a:solidFill>
              <a:schemeClr val="tx1"/>
            </a:solidFill>
            <a:prstDash val="dash"/>
            <a:round/>
            <a:headEnd/>
            <a:tailEnd type="arrow" w="med" len="lg"/>
          </a:ln>
        </p:spPr>
      </p:cxnSp>
      <p:cxnSp>
        <p:nvCxnSpPr>
          <p:cNvPr id="62488" name="AutoShape 71"/>
          <p:cNvCxnSpPr>
            <a:cxnSpLocks noChangeShapeType="1"/>
            <a:stCxn id="62499" idx="2"/>
            <a:endCxn id="62495" idx="0"/>
          </p:cNvCxnSpPr>
          <p:nvPr/>
        </p:nvCxnSpPr>
        <p:spPr bwMode="auto">
          <a:xfrm>
            <a:off x="4152900" y="2333625"/>
            <a:ext cx="3581400" cy="2995613"/>
          </a:xfrm>
          <a:prstGeom prst="straightConnector1">
            <a:avLst/>
          </a:prstGeom>
          <a:noFill/>
          <a:ln w="28575">
            <a:solidFill>
              <a:schemeClr val="tx1"/>
            </a:solidFill>
            <a:prstDash val="dash"/>
            <a:round/>
            <a:headEnd/>
            <a:tailEnd type="arrow" w="med" len="lg"/>
          </a:ln>
        </p:spPr>
      </p:cxn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228600" y="222250"/>
            <a:ext cx="8623300" cy="863600"/>
          </a:xfrm>
        </p:spPr>
        <p:txBody>
          <a:bodyPr/>
          <a:lstStyle/>
          <a:p>
            <a:r>
              <a:rPr lang="en-US">
                <a:ea typeface="ＭＳ Ｐゴシック" pitchFamily="34" charset="-128"/>
              </a:rPr>
              <a:t>Good Design: The System as set of Interface Objects</a:t>
            </a:r>
          </a:p>
        </p:txBody>
      </p:sp>
      <p:sp>
        <p:nvSpPr>
          <p:cNvPr id="64515" name="Rectangle 4"/>
          <p:cNvSpPr>
            <a:spLocks noChangeArrowheads="1"/>
          </p:cNvSpPr>
          <p:nvPr/>
        </p:nvSpPr>
        <p:spPr bwMode="auto">
          <a:xfrm>
            <a:off x="1066800" y="1295400"/>
            <a:ext cx="1841500" cy="749300"/>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endParaRPr lang="en-US">
              <a:latin typeface="Book Antiqua" pitchFamily="18" charset="0"/>
            </a:endParaRPr>
          </a:p>
          <a:p>
            <a:pPr algn="ctr"/>
            <a:r>
              <a:rPr lang="en-US">
                <a:latin typeface="Book Antiqua" pitchFamily="18" charset="0"/>
              </a:rPr>
              <a:t>User Interface</a:t>
            </a:r>
          </a:p>
          <a:p>
            <a:pPr algn="ctr"/>
            <a:endParaRPr lang="en-US">
              <a:latin typeface="Book Antiqua" pitchFamily="18" charset="0"/>
            </a:endParaRPr>
          </a:p>
        </p:txBody>
      </p:sp>
      <p:sp>
        <p:nvSpPr>
          <p:cNvPr id="64516" name="Rectangle 5"/>
          <p:cNvSpPr>
            <a:spLocks noChangeArrowheads="1"/>
          </p:cNvSpPr>
          <p:nvPr/>
        </p:nvSpPr>
        <p:spPr bwMode="auto">
          <a:xfrm>
            <a:off x="6096000" y="1447800"/>
            <a:ext cx="1600200" cy="901700"/>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r>
              <a:rPr lang="en-US">
                <a:latin typeface="Book Antiqua" pitchFamily="18" charset="0"/>
              </a:rPr>
              <a:t>  Tournament</a:t>
            </a:r>
          </a:p>
        </p:txBody>
      </p:sp>
      <p:sp>
        <p:nvSpPr>
          <p:cNvPr id="64517" name="Rectangle 6"/>
          <p:cNvSpPr>
            <a:spLocks noChangeArrowheads="1"/>
          </p:cNvSpPr>
          <p:nvPr/>
        </p:nvSpPr>
        <p:spPr bwMode="auto">
          <a:xfrm>
            <a:off x="6096000" y="3048000"/>
            <a:ext cx="1663700" cy="901700"/>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r>
              <a:rPr lang="en-US">
                <a:latin typeface="Book Antiqua" pitchFamily="18" charset="0"/>
              </a:rPr>
              <a:t>Component</a:t>
            </a:r>
          </a:p>
          <a:p>
            <a:pPr algn="ctr"/>
            <a:r>
              <a:rPr lang="en-US">
                <a:latin typeface="Book Antiqua" pitchFamily="18" charset="0"/>
              </a:rPr>
              <a:t>Management</a:t>
            </a:r>
          </a:p>
        </p:txBody>
      </p:sp>
      <p:sp>
        <p:nvSpPr>
          <p:cNvPr id="64518" name="Rectangle 7"/>
          <p:cNvSpPr>
            <a:spLocks noChangeArrowheads="1"/>
          </p:cNvSpPr>
          <p:nvPr/>
        </p:nvSpPr>
        <p:spPr bwMode="auto">
          <a:xfrm>
            <a:off x="6096000" y="4572000"/>
            <a:ext cx="1676400" cy="762000"/>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r>
              <a:rPr lang="en-US">
                <a:latin typeface="Book Antiqua" pitchFamily="18" charset="0"/>
              </a:rPr>
              <a:t>Session </a:t>
            </a:r>
          </a:p>
          <a:p>
            <a:pPr algn="ctr"/>
            <a:r>
              <a:rPr lang="en-US">
                <a:latin typeface="Book Antiqua" pitchFamily="18" charset="0"/>
              </a:rPr>
              <a:t>Management</a:t>
            </a:r>
          </a:p>
        </p:txBody>
      </p:sp>
      <p:sp>
        <p:nvSpPr>
          <p:cNvPr id="64519" name="Rectangle 8"/>
          <p:cNvSpPr>
            <a:spLocks noChangeArrowheads="1"/>
          </p:cNvSpPr>
          <p:nvPr/>
        </p:nvSpPr>
        <p:spPr bwMode="auto">
          <a:xfrm>
            <a:off x="876300" y="4495800"/>
            <a:ext cx="2019300" cy="749300"/>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r>
              <a:rPr lang="en-US">
                <a:latin typeface="Book Antiqua" pitchFamily="18" charset="0"/>
              </a:rPr>
              <a:t>Tournament</a:t>
            </a:r>
          </a:p>
          <a:p>
            <a:pPr algn="ctr"/>
            <a:r>
              <a:rPr lang="en-US">
                <a:latin typeface="Book Antiqua" pitchFamily="18" charset="0"/>
              </a:rPr>
              <a:t>Statistics</a:t>
            </a:r>
          </a:p>
        </p:txBody>
      </p:sp>
      <p:sp>
        <p:nvSpPr>
          <p:cNvPr id="64520" name="Rectangle 9"/>
          <p:cNvSpPr>
            <a:spLocks noChangeArrowheads="1"/>
          </p:cNvSpPr>
          <p:nvPr/>
        </p:nvSpPr>
        <p:spPr bwMode="auto">
          <a:xfrm>
            <a:off x="990600" y="3352800"/>
            <a:ext cx="1905000" cy="749300"/>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r>
              <a:rPr lang="en-US">
                <a:latin typeface="Book Antiqua" pitchFamily="18" charset="0"/>
              </a:rPr>
              <a:t>Advertisement</a:t>
            </a:r>
          </a:p>
        </p:txBody>
      </p:sp>
      <p:sp>
        <p:nvSpPr>
          <p:cNvPr id="64521" name="Rectangle 19"/>
          <p:cNvSpPr>
            <a:spLocks noChangeArrowheads="1"/>
          </p:cNvSpPr>
          <p:nvPr/>
        </p:nvSpPr>
        <p:spPr bwMode="auto">
          <a:xfrm>
            <a:off x="1092200" y="2286000"/>
            <a:ext cx="1816100" cy="749300"/>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r>
              <a:rPr lang="en-US">
                <a:latin typeface="Book Antiqua" pitchFamily="18" charset="0"/>
              </a:rPr>
              <a:t>User </a:t>
            </a:r>
          </a:p>
          <a:p>
            <a:pPr algn="ctr"/>
            <a:r>
              <a:rPr lang="en-US">
                <a:latin typeface="Book Antiqua" pitchFamily="18" charset="0"/>
              </a:rPr>
              <a:t>Management</a:t>
            </a:r>
          </a:p>
        </p:txBody>
      </p:sp>
      <p:sp>
        <p:nvSpPr>
          <p:cNvPr id="64522" name="Line 22"/>
          <p:cNvSpPr>
            <a:spLocks noChangeShapeType="1"/>
          </p:cNvSpPr>
          <p:nvPr/>
        </p:nvSpPr>
        <p:spPr bwMode="auto">
          <a:xfrm>
            <a:off x="4343400" y="1219200"/>
            <a:ext cx="0" cy="4343400"/>
          </a:xfrm>
          <a:prstGeom prst="line">
            <a:avLst/>
          </a:prstGeom>
          <a:noFill/>
          <a:ln w="12700">
            <a:solidFill>
              <a:schemeClr val="tx1"/>
            </a:solidFill>
            <a:round/>
            <a:headEnd/>
            <a:tailEnd/>
          </a:ln>
        </p:spPr>
        <p:txBody>
          <a:bodyPr wrap="none" anchor="ctr"/>
          <a:lstStyle/>
          <a:p>
            <a:endParaRPr lang="en-US"/>
          </a:p>
        </p:txBody>
      </p:sp>
      <p:sp>
        <p:nvSpPr>
          <p:cNvPr id="64523" name="Line 23"/>
          <p:cNvSpPr>
            <a:spLocks noChangeShapeType="1"/>
          </p:cNvSpPr>
          <p:nvPr/>
        </p:nvSpPr>
        <p:spPr bwMode="auto">
          <a:xfrm>
            <a:off x="2895600" y="1676400"/>
            <a:ext cx="1447800" cy="0"/>
          </a:xfrm>
          <a:prstGeom prst="line">
            <a:avLst/>
          </a:prstGeom>
          <a:noFill/>
          <a:ln w="12700">
            <a:solidFill>
              <a:schemeClr val="tx1"/>
            </a:solidFill>
            <a:round/>
            <a:headEnd/>
            <a:tailEnd/>
          </a:ln>
        </p:spPr>
        <p:txBody>
          <a:bodyPr wrap="none" anchor="ctr"/>
          <a:lstStyle/>
          <a:p>
            <a:endParaRPr lang="en-US"/>
          </a:p>
        </p:txBody>
      </p:sp>
      <p:sp>
        <p:nvSpPr>
          <p:cNvPr id="64524" name="Line 24"/>
          <p:cNvSpPr>
            <a:spLocks noChangeShapeType="1"/>
          </p:cNvSpPr>
          <p:nvPr/>
        </p:nvSpPr>
        <p:spPr bwMode="auto">
          <a:xfrm>
            <a:off x="2908300" y="2590800"/>
            <a:ext cx="1435100" cy="0"/>
          </a:xfrm>
          <a:prstGeom prst="line">
            <a:avLst/>
          </a:prstGeom>
          <a:noFill/>
          <a:ln w="12700">
            <a:solidFill>
              <a:schemeClr val="tx1"/>
            </a:solidFill>
            <a:round/>
            <a:headEnd/>
            <a:tailEnd/>
          </a:ln>
        </p:spPr>
        <p:txBody>
          <a:bodyPr wrap="none" anchor="ctr"/>
          <a:lstStyle/>
          <a:p>
            <a:endParaRPr lang="en-US"/>
          </a:p>
        </p:txBody>
      </p:sp>
      <p:sp>
        <p:nvSpPr>
          <p:cNvPr id="64525" name="Line 25"/>
          <p:cNvSpPr>
            <a:spLocks noChangeShapeType="1"/>
          </p:cNvSpPr>
          <p:nvPr/>
        </p:nvSpPr>
        <p:spPr bwMode="auto">
          <a:xfrm>
            <a:off x="2895600" y="3733800"/>
            <a:ext cx="1447800" cy="0"/>
          </a:xfrm>
          <a:prstGeom prst="line">
            <a:avLst/>
          </a:prstGeom>
          <a:noFill/>
          <a:ln w="12700">
            <a:solidFill>
              <a:schemeClr val="tx1"/>
            </a:solidFill>
            <a:round/>
            <a:headEnd/>
            <a:tailEnd/>
          </a:ln>
        </p:spPr>
        <p:txBody>
          <a:bodyPr wrap="none" anchor="ctr"/>
          <a:lstStyle/>
          <a:p>
            <a:endParaRPr lang="en-US"/>
          </a:p>
        </p:txBody>
      </p:sp>
      <p:sp>
        <p:nvSpPr>
          <p:cNvPr id="64526" name="Line 26"/>
          <p:cNvSpPr>
            <a:spLocks noChangeShapeType="1"/>
          </p:cNvSpPr>
          <p:nvPr/>
        </p:nvSpPr>
        <p:spPr bwMode="auto">
          <a:xfrm>
            <a:off x="2895600" y="4800600"/>
            <a:ext cx="1447800" cy="0"/>
          </a:xfrm>
          <a:prstGeom prst="line">
            <a:avLst/>
          </a:prstGeom>
          <a:noFill/>
          <a:ln w="12700">
            <a:solidFill>
              <a:schemeClr val="tx1"/>
            </a:solidFill>
            <a:round/>
            <a:headEnd/>
            <a:tailEnd/>
          </a:ln>
        </p:spPr>
        <p:txBody>
          <a:bodyPr wrap="none" anchor="ctr"/>
          <a:lstStyle/>
          <a:p>
            <a:endParaRPr lang="en-US"/>
          </a:p>
        </p:txBody>
      </p:sp>
      <p:sp>
        <p:nvSpPr>
          <p:cNvPr id="64527" name="Line 27"/>
          <p:cNvSpPr>
            <a:spLocks noChangeShapeType="1"/>
          </p:cNvSpPr>
          <p:nvPr/>
        </p:nvSpPr>
        <p:spPr bwMode="auto">
          <a:xfrm flipH="1">
            <a:off x="4343400" y="1905000"/>
            <a:ext cx="1752600" cy="0"/>
          </a:xfrm>
          <a:prstGeom prst="line">
            <a:avLst/>
          </a:prstGeom>
          <a:noFill/>
          <a:ln w="12700">
            <a:solidFill>
              <a:schemeClr val="tx1"/>
            </a:solidFill>
            <a:round/>
            <a:headEnd/>
            <a:tailEnd/>
          </a:ln>
        </p:spPr>
        <p:txBody>
          <a:bodyPr wrap="none" anchor="ctr"/>
          <a:lstStyle/>
          <a:p>
            <a:endParaRPr lang="en-US"/>
          </a:p>
        </p:txBody>
      </p:sp>
      <p:sp>
        <p:nvSpPr>
          <p:cNvPr id="64528" name="Line 28"/>
          <p:cNvSpPr>
            <a:spLocks noChangeShapeType="1"/>
          </p:cNvSpPr>
          <p:nvPr/>
        </p:nvSpPr>
        <p:spPr bwMode="auto">
          <a:xfrm flipH="1">
            <a:off x="4343400" y="3581400"/>
            <a:ext cx="1752600" cy="0"/>
          </a:xfrm>
          <a:prstGeom prst="line">
            <a:avLst/>
          </a:prstGeom>
          <a:noFill/>
          <a:ln w="12700">
            <a:solidFill>
              <a:schemeClr val="tx1"/>
            </a:solidFill>
            <a:round/>
            <a:headEnd/>
            <a:tailEnd/>
          </a:ln>
        </p:spPr>
        <p:txBody>
          <a:bodyPr wrap="none" anchor="ctr"/>
          <a:lstStyle/>
          <a:p>
            <a:endParaRPr lang="en-US"/>
          </a:p>
        </p:txBody>
      </p:sp>
      <p:sp>
        <p:nvSpPr>
          <p:cNvPr id="64529" name="Line 29"/>
          <p:cNvSpPr>
            <a:spLocks noChangeShapeType="1"/>
          </p:cNvSpPr>
          <p:nvPr/>
        </p:nvSpPr>
        <p:spPr bwMode="auto">
          <a:xfrm flipH="1">
            <a:off x="4343400" y="5105400"/>
            <a:ext cx="1752600" cy="0"/>
          </a:xfrm>
          <a:prstGeom prst="line">
            <a:avLst/>
          </a:prstGeom>
          <a:noFill/>
          <a:ln w="12700">
            <a:solidFill>
              <a:schemeClr val="tx1"/>
            </a:solidFill>
            <a:round/>
            <a:headEnd/>
            <a:tailEnd/>
          </a:ln>
        </p:spPr>
        <p:txBody>
          <a:bodyPr wrap="none" anchor="ctr"/>
          <a:lstStyle/>
          <a:p>
            <a:endParaRPr lang="en-US"/>
          </a:p>
        </p:txBody>
      </p:sp>
      <p:sp>
        <p:nvSpPr>
          <p:cNvPr id="64530" name="Rectangle 30"/>
          <p:cNvSpPr>
            <a:spLocks noChangeArrowheads="1"/>
          </p:cNvSpPr>
          <p:nvPr/>
        </p:nvSpPr>
        <p:spPr bwMode="auto">
          <a:xfrm>
            <a:off x="2755900" y="1295400"/>
            <a:ext cx="152400" cy="749300"/>
          </a:xfrm>
          <a:prstGeom prst="rect">
            <a:avLst/>
          </a:prstGeom>
          <a:solidFill>
            <a:srgbClr val="FF9999"/>
          </a:solidFill>
          <a:ln w="12700">
            <a:solidFill>
              <a:schemeClr val="tx1"/>
            </a:solidFill>
            <a:miter lim="800000"/>
            <a:headEnd/>
            <a:tailEnd/>
          </a:ln>
        </p:spPr>
        <p:txBody>
          <a:bodyPr wrap="none" anchor="ctr"/>
          <a:lstStyle/>
          <a:p>
            <a:endParaRPr lang="en-US"/>
          </a:p>
        </p:txBody>
      </p:sp>
      <p:sp>
        <p:nvSpPr>
          <p:cNvPr id="64531" name="Rectangle 31"/>
          <p:cNvSpPr>
            <a:spLocks noChangeArrowheads="1"/>
          </p:cNvSpPr>
          <p:nvPr/>
        </p:nvSpPr>
        <p:spPr bwMode="auto">
          <a:xfrm>
            <a:off x="2755900" y="2286000"/>
            <a:ext cx="152400" cy="749300"/>
          </a:xfrm>
          <a:prstGeom prst="rect">
            <a:avLst/>
          </a:prstGeom>
          <a:solidFill>
            <a:srgbClr val="FF9999"/>
          </a:solidFill>
          <a:ln w="12700">
            <a:solidFill>
              <a:schemeClr val="tx1"/>
            </a:solidFill>
            <a:miter lim="800000"/>
            <a:headEnd/>
            <a:tailEnd/>
          </a:ln>
        </p:spPr>
        <p:txBody>
          <a:bodyPr wrap="none" anchor="ctr"/>
          <a:lstStyle/>
          <a:p>
            <a:endParaRPr lang="en-US"/>
          </a:p>
        </p:txBody>
      </p:sp>
      <p:sp>
        <p:nvSpPr>
          <p:cNvPr id="64532" name="Rectangle 32"/>
          <p:cNvSpPr>
            <a:spLocks noChangeArrowheads="1"/>
          </p:cNvSpPr>
          <p:nvPr/>
        </p:nvSpPr>
        <p:spPr bwMode="auto">
          <a:xfrm>
            <a:off x="2755900" y="3352800"/>
            <a:ext cx="152400" cy="749300"/>
          </a:xfrm>
          <a:prstGeom prst="rect">
            <a:avLst/>
          </a:prstGeom>
          <a:solidFill>
            <a:srgbClr val="FF9999"/>
          </a:solidFill>
          <a:ln w="12700">
            <a:solidFill>
              <a:schemeClr val="tx1"/>
            </a:solidFill>
            <a:miter lim="800000"/>
            <a:headEnd/>
            <a:tailEnd/>
          </a:ln>
        </p:spPr>
        <p:txBody>
          <a:bodyPr wrap="none" anchor="ctr"/>
          <a:lstStyle/>
          <a:p>
            <a:endParaRPr lang="en-US"/>
          </a:p>
        </p:txBody>
      </p:sp>
      <p:sp>
        <p:nvSpPr>
          <p:cNvPr id="64533" name="Rectangle 33"/>
          <p:cNvSpPr>
            <a:spLocks noChangeArrowheads="1"/>
          </p:cNvSpPr>
          <p:nvPr/>
        </p:nvSpPr>
        <p:spPr bwMode="auto">
          <a:xfrm>
            <a:off x="2743200" y="4495800"/>
            <a:ext cx="152400" cy="749300"/>
          </a:xfrm>
          <a:prstGeom prst="rect">
            <a:avLst/>
          </a:prstGeom>
          <a:solidFill>
            <a:srgbClr val="FF9999"/>
          </a:solidFill>
          <a:ln w="12700">
            <a:solidFill>
              <a:schemeClr val="tx1"/>
            </a:solidFill>
            <a:miter lim="800000"/>
            <a:headEnd/>
            <a:tailEnd/>
          </a:ln>
        </p:spPr>
        <p:txBody>
          <a:bodyPr wrap="none" anchor="ctr"/>
          <a:lstStyle/>
          <a:p>
            <a:endParaRPr lang="en-US"/>
          </a:p>
        </p:txBody>
      </p:sp>
      <p:sp>
        <p:nvSpPr>
          <p:cNvPr id="64534" name="Rectangle 34"/>
          <p:cNvSpPr>
            <a:spLocks noChangeArrowheads="1"/>
          </p:cNvSpPr>
          <p:nvPr/>
        </p:nvSpPr>
        <p:spPr bwMode="auto">
          <a:xfrm>
            <a:off x="6096000" y="1447800"/>
            <a:ext cx="152400" cy="901700"/>
          </a:xfrm>
          <a:prstGeom prst="rect">
            <a:avLst/>
          </a:prstGeom>
          <a:solidFill>
            <a:srgbClr val="FF9999"/>
          </a:solidFill>
          <a:ln w="12700">
            <a:solidFill>
              <a:schemeClr val="tx1"/>
            </a:solidFill>
            <a:miter lim="800000"/>
            <a:headEnd/>
            <a:tailEnd/>
          </a:ln>
        </p:spPr>
        <p:txBody>
          <a:bodyPr wrap="none" anchor="ctr"/>
          <a:lstStyle/>
          <a:p>
            <a:endParaRPr lang="en-US"/>
          </a:p>
        </p:txBody>
      </p:sp>
      <p:sp>
        <p:nvSpPr>
          <p:cNvPr id="64535" name="Rectangle 35"/>
          <p:cNvSpPr>
            <a:spLocks noChangeArrowheads="1"/>
          </p:cNvSpPr>
          <p:nvPr/>
        </p:nvSpPr>
        <p:spPr bwMode="auto">
          <a:xfrm>
            <a:off x="6096000" y="3048000"/>
            <a:ext cx="152400" cy="901700"/>
          </a:xfrm>
          <a:prstGeom prst="rect">
            <a:avLst/>
          </a:prstGeom>
          <a:solidFill>
            <a:srgbClr val="FF9999"/>
          </a:solidFill>
          <a:ln w="12700">
            <a:solidFill>
              <a:schemeClr val="tx1"/>
            </a:solidFill>
            <a:miter lim="800000"/>
            <a:headEnd/>
            <a:tailEnd/>
          </a:ln>
        </p:spPr>
        <p:txBody>
          <a:bodyPr wrap="none" anchor="ctr"/>
          <a:lstStyle/>
          <a:p>
            <a:endParaRPr lang="en-US"/>
          </a:p>
        </p:txBody>
      </p:sp>
      <p:sp>
        <p:nvSpPr>
          <p:cNvPr id="64536" name="Rectangle 36"/>
          <p:cNvSpPr>
            <a:spLocks noChangeArrowheads="1"/>
          </p:cNvSpPr>
          <p:nvPr/>
        </p:nvSpPr>
        <p:spPr bwMode="auto">
          <a:xfrm>
            <a:off x="6096000" y="4572000"/>
            <a:ext cx="152400" cy="762000"/>
          </a:xfrm>
          <a:prstGeom prst="rect">
            <a:avLst/>
          </a:prstGeom>
          <a:solidFill>
            <a:srgbClr val="FF9999"/>
          </a:solidFill>
          <a:ln w="12700">
            <a:solidFill>
              <a:schemeClr val="tx1"/>
            </a:solidFill>
            <a:miter lim="800000"/>
            <a:headEnd/>
            <a:tailEnd/>
          </a:ln>
        </p:spPr>
        <p:txBody>
          <a:bodyPr wrap="none" anchor="ctr"/>
          <a:lstStyle/>
          <a:p>
            <a:endParaRPr lang="en-US"/>
          </a:p>
        </p:txBody>
      </p:sp>
      <p:sp>
        <p:nvSpPr>
          <p:cNvPr id="64537" name="Rectangle 38"/>
          <p:cNvSpPr>
            <a:spLocks noChangeArrowheads="1"/>
          </p:cNvSpPr>
          <p:nvPr/>
        </p:nvSpPr>
        <p:spPr bwMode="auto">
          <a:xfrm>
            <a:off x="620713" y="5943600"/>
            <a:ext cx="180975" cy="301625"/>
          </a:xfrm>
          <a:prstGeom prst="rect">
            <a:avLst/>
          </a:prstGeom>
          <a:noFill/>
          <a:ln w="12700">
            <a:noFill/>
            <a:miter lim="800000"/>
            <a:headEnd/>
            <a:tailEnd/>
          </a:ln>
        </p:spPr>
        <p:txBody>
          <a:bodyPr wrap="none" lIns="90487" tIns="44450" rIns="90487" bIns="44450">
            <a:spAutoFit/>
          </a:bodyPr>
          <a:lstStyle/>
          <a:p>
            <a:endParaRPr lang="en-US" sz="1400">
              <a:latin typeface="Book Antiqua" pitchFamily="18" charset="0"/>
            </a:endParaRPr>
          </a:p>
        </p:txBody>
      </p:sp>
      <p:sp>
        <p:nvSpPr>
          <p:cNvPr id="64538" name="Rectangle 39"/>
          <p:cNvSpPr>
            <a:spLocks noChangeArrowheads="1"/>
          </p:cNvSpPr>
          <p:nvPr/>
        </p:nvSpPr>
        <p:spPr bwMode="auto">
          <a:xfrm>
            <a:off x="381000" y="5715000"/>
            <a:ext cx="152400" cy="762000"/>
          </a:xfrm>
          <a:prstGeom prst="rect">
            <a:avLst/>
          </a:prstGeom>
          <a:solidFill>
            <a:srgbClr val="FF9999"/>
          </a:solidFill>
          <a:ln w="12700">
            <a:solidFill>
              <a:schemeClr val="tx1"/>
            </a:solidFill>
            <a:miter lim="800000"/>
            <a:headEnd/>
            <a:tailEnd/>
          </a:ln>
        </p:spPr>
        <p:txBody>
          <a:bodyPr wrap="none" anchor="ctr"/>
          <a:lstStyle/>
          <a:p>
            <a:endParaRPr lang="en-US"/>
          </a:p>
        </p:txBody>
      </p:sp>
      <p:sp>
        <p:nvSpPr>
          <p:cNvPr id="64539" name="Rectangle 40"/>
          <p:cNvSpPr>
            <a:spLocks noChangeArrowheads="1"/>
          </p:cNvSpPr>
          <p:nvPr/>
        </p:nvSpPr>
        <p:spPr bwMode="auto">
          <a:xfrm>
            <a:off x="1066800" y="1143000"/>
            <a:ext cx="381000" cy="1524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64540" name="Rectangle 41"/>
          <p:cNvSpPr>
            <a:spLocks noChangeArrowheads="1"/>
          </p:cNvSpPr>
          <p:nvPr/>
        </p:nvSpPr>
        <p:spPr bwMode="auto">
          <a:xfrm>
            <a:off x="6096000" y="1295400"/>
            <a:ext cx="381000" cy="1524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64541" name="Rectangle 42"/>
          <p:cNvSpPr>
            <a:spLocks noChangeArrowheads="1"/>
          </p:cNvSpPr>
          <p:nvPr/>
        </p:nvSpPr>
        <p:spPr bwMode="auto">
          <a:xfrm>
            <a:off x="1092200" y="2133600"/>
            <a:ext cx="381000" cy="1524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64542" name="Rectangle 43"/>
          <p:cNvSpPr>
            <a:spLocks noChangeArrowheads="1"/>
          </p:cNvSpPr>
          <p:nvPr/>
        </p:nvSpPr>
        <p:spPr bwMode="auto">
          <a:xfrm>
            <a:off x="6096000" y="2895600"/>
            <a:ext cx="381000" cy="1524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64543" name="Rectangle 44"/>
          <p:cNvSpPr>
            <a:spLocks noChangeArrowheads="1"/>
          </p:cNvSpPr>
          <p:nvPr/>
        </p:nvSpPr>
        <p:spPr bwMode="auto">
          <a:xfrm>
            <a:off x="990600" y="3200400"/>
            <a:ext cx="381000" cy="1524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64544" name="Rectangle 45"/>
          <p:cNvSpPr>
            <a:spLocks noChangeArrowheads="1"/>
          </p:cNvSpPr>
          <p:nvPr/>
        </p:nvSpPr>
        <p:spPr bwMode="auto">
          <a:xfrm>
            <a:off x="6096000" y="4419600"/>
            <a:ext cx="381000" cy="1524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64545" name="Rectangle 46"/>
          <p:cNvSpPr>
            <a:spLocks noChangeArrowheads="1"/>
          </p:cNvSpPr>
          <p:nvPr/>
        </p:nvSpPr>
        <p:spPr bwMode="auto">
          <a:xfrm>
            <a:off x="876300" y="4343400"/>
            <a:ext cx="381000" cy="1524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64546" name="Rectangle 47"/>
          <p:cNvSpPr>
            <a:spLocks noChangeArrowheads="1"/>
          </p:cNvSpPr>
          <p:nvPr/>
        </p:nvSpPr>
        <p:spPr bwMode="auto">
          <a:xfrm>
            <a:off x="876300" y="5945188"/>
            <a:ext cx="3883025" cy="396875"/>
          </a:xfrm>
          <a:prstGeom prst="rect">
            <a:avLst/>
          </a:prstGeom>
          <a:noFill/>
          <a:ln w="12700">
            <a:noFill/>
            <a:miter lim="800000"/>
            <a:headEnd/>
            <a:tailEnd/>
          </a:ln>
        </p:spPr>
        <p:txBody>
          <a:bodyPr wrap="none" anchor="ctr">
            <a:spAutoFit/>
          </a:bodyPr>
          <a:lstStyle/>
          <a:p>
            <a:pPr algn="ctr"/>
            <a:r>
              <a:rPr lang="en-US" sz="2000" b="0">
                <a:latin typeface="Verdana" pitchFamily="34" charset="0"/>
              </a:rPr>
              <a:t>Subsystem Interface Objects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noFill/>
        </p:spPr>
        <p:txBody>
          <a:bodyPr/>
          <a:lstStyle/>
          <a:p>
            <a:r>
              <a:rPr lang="en-US">
                <a:ea typeface="ＭＳ Ｐゴシック" pitchFamily="34" charset="-128"/>
              </a:rPr>
              <a:t>Virtual Machine</a:t>
            </a:r>
          </a:p>
        </p:txBody>
      </p:sp>
      <p:sp>
        <p:nvSpPr>
          <p:cNvPr id="37891" name="Rectangle 3"/>
          <p:cNvSpPr>
            <a:spLocks noGrp="1" noChangeArrowheads="1"/>
          </p:cNvSpPr>
          <p:nvPr>
            <p:ph type="body" idx="1"/>
          </p:nvPr>
        </p:nvSpPr>
        <p:spPr>
          <a:xfrm>
            <a:off x="373063" y="1041400"/>
            <a:ext cx="8255000" cy="5351463"/>
          </a:xfrm>
          <a:noFill/>
        </p:spPr>
        <p:txBody>
          <a:bodyPr/>
          <a:lstStyle/>
          <a:p>
            <a:r>
              <a:rPr lang="en-US">
                <a:ea typeface="ＭＳ Ｐゴシック" pitchFamily="34" charset="-128"/>
              </a:rPr>
              <a:t>A </a:t>
            </a:r>
            <a:r>
              <a:rPr lang="en-US">
                <a:solidFill>
                  <a:srgbClr val="FF0000"/>
                </a:solidFill>
                <a:ea typeface="ＭＳ Ｐゴシック" pitchFamily="34" charset="-128"/>
              </a:rPr>
              <a:t>virtual machine </a:t>
            </a:r>
            <a:r>
              <a:rPr lang="en-US">
                <a:ea typeface="ＭＳ Ｐゴシック" pitchFamily="34" charset="-128"/>
              </a:rPr>
              <a:t>is a subsystem connected to higher and lower level virtual machines by </a:t>
            </a:r>
            <a:r>
              <a:rPr lang="en-US">
                <a:solidFill>
                  <a:srgbClr val="0000CC"/>
                </a:solidFill>
                <a:ea typeface="ＭＳ Ｐゴシック" pitchFamily="34" charset="-128"/>
              </a:rPr>
              <a:t>"provides services for"</a:t>
            </a:r>
            <a:r>
              <a:rPr lang="en-US">
                <a:ea typeface="ＭＳ Ｐゴシック" pitchFamily="34" charset="-128"/>
              </a:rPr>
              <a:t> associations</a:t>
            </a:r>
          </a:p>
          <a:p>
            <a:r>
              <a:rPr lang="en-US">
                <a:ea typeface="ＭＳ Ｐゴシック" pitchFamily="34" charset="-128"/>
              </a:rPr>
              <a:t>A virtual machine is an abstraction that provides a set of attributes and operations</a:t>
            </a:r>
          </a:p>
          <a:p>
            <a:r>
              <a:rPr lang="en-US">
                <a:ea typeface="ＭＳ Ｐゴシック" pitchFamily="34" charset="-128"/>
              </a:rPr>
              <a:t>The terms layer and virtual machine can be used interchangeably</a:t>
            </a:r>
          </a:p>
          <a:p>
            <a:pPr lvl="1"/>
            <a:r>
              <a:rPr lang="en-US">
                <a:ea typeface="ＭＳ Ｐゴシック" pitchFamily="34" charset="-128"/>
              </a:rPr>
              <a:t>Also sometimes called “level of abstraction”. </a:t>
            </a:r>
          </a:p>
          <a:p>
            <a:pPr>
              <a:buFont typeface="Times" pitchFamily="18" charset="0"/>
              <a:buNone/>
            </a:pPr>
            <a:endParaRPr lang="en-US">
              <a:ea typeface="ＭＳ Ｐゴシック" pitchFamily="34" charset="-128"/>
            </a:endParaRPr>
          </a:p>
          <a:p>
            <a:endParaRPr lang="en-US">
              <a:ea typeface="ＭＳ Ｐゴシック" pitchFamily="34" charset="-128"/>
            </a:endParaRPr>
          </a:p>
          <a:p>
            <a:endParaRPr lang="en-US">
              <a:ea typeface="ＭＳ Ｐゴシック" pitchFamily="34" charset="-128"/>
            </a:endParaRPr>
          </a:p>
          <a:p>
            <a:pPr>
              <a:buFont typeface="Times" pitchFamily="18" charset="0"/>
              <a:buNone/>
            </a:pPr>
            <a:endParaRPr lang="en-US">
              <a:ea typeface="ＭＳ Ｐゴシック" pitchFamily="34"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78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789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78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8610" name="Picture 86"/>
          <p:cNvPicPr>
            <a:picLocks noChangeAspect="1" noChangeArrowheads="1"/>
          </p:cNvPicPr>
          <p:nvPr/>
        </p:nvPicPr>
        <p:blipFill>
          <a:blip r:embed="rId3"/>
          <a:srcRect/>
          <a:stretch>
            <a:fillRect/>
          </a:stretch>
        </p:blipFill>
        <p:spPr bwMode="auto">
          <a:xfrm>
            <a:off x="4300538" y="4991100"/>
            <a:ext cx="1128712" cy="927100"/>
          </a:xfrm>
          <a:prstGeom prst="rect">
            <a:avLst/>
          </a:prstGeom>
          <a:noFill/>
          <a:ln w="12700">
            <a:noFill/>
            <a:miter lim="800000"/>
            <a:headEnd/>
            <a:tailEnd/>
          </a:ln>
        </p:spPr>
      </p:pic>
      <p:pic>
        <p:nvPicPr>
          <p:cNvPr id="68611" name="Picture 85"/>
          <p:cNvPicPr>
            <a:picLocks noChangeAspect="1" noChangeArrowheads="1"/>
          </p:cNvPicPr>
          <p:nvPr/>
        </p:nvPicPr>
        <p:blipFill>
          <a:blip r:embed="rId4"/>
          <a:srcRect/>
          <a:stretch>
            <a:fillRect/>
          </a:stretch>
        </p:blipFill>
        <p:spPr bwMode="auto">
          <a:xfrm>
            <a:off x="1811338" y="5005388"/>
            <a:ext cx="1128712" cy="927100"/>
          </a:xfrm>
          <a:prstGeom prst="rect">
            <a:avLst/>
          </a:prstGeom>
          <a:noFill/>
          <a:ln w="12700">
            <a:noFill/>
            <a:miter lim="800000"/>
            <a:headEnd/>
            <a:tailEnd/>
          </a:ln>
        </p:spPr>
      </p:pic>
      <p:sp>
        <p:nvSpPr>
          <p:cNvPr id="68612" name="Rectangle 2"/>
          <p:cNvSpPr>
            <a:spLocks noGrp="1" noChangeArrowheads="1"/>
          </p:cNvSpPr>
          <p:nvPr>
            <p:ph type="title"/>
          </p:nvPr>
        </p:nvSpPr>
        <p:spPr>
          <a:xfrm>
            <a:off x="419100" y="222250"/>
            <a:ext cx="8410575" cy="863600"/>
          </a:xfrm>
          <a:noFill/>
        </p:spPr>
        <p:txBody>
          <a:bodyPr/>
          <a:lstStyle/>
          <a:p>
            <a:r>
              <a:rPr lang="en-US">
                <a:ea typeface="ＭＳ Ｐゴシック" pitchFamily="34" charset="-128"/>
              </a:rPr>
              <a:t>Building Systems as a Set of Virtual Machines</a:t>
            </a:r>
          </a:p>
        </p:txBody>
      </p:sp>
      <p:sp>
        <p:nvSpPr>
          <p:cNvPr id="68613" name="Rectangle 3"/>
          <p:cNvSpPr>
            <a:spLocks noGrp="1" noChangeArrowheads="1"/>
          </p:cNvSpPr>
          <p:nvPr>
            <p:ph type="body" idx="1"/>
          </p:nvPr>
        </p:nvSpPr>
        <p:spPr>
          <a:xfrm>
            <a:off x="255588" y="977900"/>
            <a:ext cx="8888412" cy="717550"/>
          </a:xfrm>
          <a:noFill/>
        </p:spPr>
        <p:txBody>
          <a:bodyPr/>
          <a:lstStyle/>
          <a:p>
            <a:pPr>
              <a:buFont typeface="Times" pitchFamily="18" charset="0"/>
              <a:buNone/>
            </a:pPr>
            <a:r>
              <a:rPr lang="en-US">
                <a:ea typeface="ＭＳ Ｐゴシック" pitchFamily="34" charset="-128"/>
              </a:rPr>
              <a:t>A system is a hierarchy of virtual machines, each using language primitives offered by the lower machines.</a:t>
            </a:r>
          </a:p>
        </p:txBody>
      </p:sp>
      <p:sp>
        <p:nvSpPr>
          <p:cNvPr id="68614" name="Rectangle 5"/>
          <p:cNvSpPr>
            <a:spLocks noChangeArrowheads="1"/>
          </p:cNvSpPr>
          <p:nvPr/>
        </p:nvSpPr>
        <p:spPr bwMode="auto">
          <a:xfrm>
            <a:off x="1171575" y="4946650"/>
            <a:ext cx="5130800" cy="1081088"/>
          </a:xfrm>
          <a:prstGeom prst="rect">
            <a:avLst/>
          </a:prstGeom>
          <a:noFill/>
          <a:ln w="12700">
            <a:solidFill>
              <a:srgbClr val="000000"/>
            </a:solidFill>
            <a:miter lim="800000"/>
            <a:headEnd/>
            <a:tailEnd/>
          </a:ln>
        </p:spPr>
        <p:txBody>
          <a:bodyPr wrap="none" anchor="ctr"/>
          <a:lstStyle/>
          <a:p>
            <a:endParaRPr lang="en-US"/>
          </a:p>
        </p:txBody>
      </p:sp>
      <p:sp>
        <p:nvSpPr>
          <p:cNvPr id="68615" name="Rectangle 12"/>
          <p:cNvSpPr>
            <a:spLocks noChangeArrowheads="1"/>
          </p:cNvSpPr>
          <p:nvPr/>
        </p:nvSpPr>
        <p:spPr bwMode="auto">
          <a:xfrm>
            <a:off x="6445250" y="5194300"/>
            <a:ext cx="2322513" cy="439738"/>
          </a:xfrm>
          <a:prstGeom prst="rect">
            <a:avLst/>
          </a:prstGeom>
          <a:noFill/>
          <a:ln w="12700">
            <a:noFill/>
            <a:miter lim="800000"/>
            <a:headEnd/>
            <a:tailEnd/>
          </a:ln>
        </p:spPr>
        <p:txBody>
          <a:bodyPr wrap="none" lIns="90487" tIns="44450" rIns="90487" bIns="44450">
            <a:spAutoFit/>
          </a:bodyPr>
          <a:lstStyle/>
          <a:p>
            <a:r>
              <a:rPr lang="en-US" sz="2300" b="0">
                <a:solidFill>
                  <a:srgbClr val="000000"/>
                </a:solidFill>
              </a:rPr>
              <a:t>Virtual Machine 1</a:t>
            </a:r>
          </a:p>
        </p:txBody>
      </p:sp>
      <p:pic>
        <p:nvPicPr>
          <p:cNvPr id="68616" name="Picture 84"/>
          <p:cNvPicPr>
            <a:picLocks noChangeAspect="1" noChangeArrowheads="1"/>
          </p:cNvPicPr>
          <p:nvPr/>
        </p:nvPicPr>
        <p:blipFill>
          <a:blip r:embed="rId5"/>
          <a:srcRect/>
          <a:stretch>
            <a:fillRect/>
          </a:stretch>
        </p:blipFill>
        <p:spPr bwMode="auto">
          <a:xfrm>
            <a:off x="4594225" y="1928813"/>
            <a:ext cx="1128713" cy="927100"/>
          </a:xfrm>
          <a:prstGeom prst="rect">
            <a:avLst/>
          </a:prstGeom>
          <a:noFill/>
          <a:ln w="12700">
            <a:noFill/>
            <a:miter lim="800000"/>
            <a:headEnd/>
            <a:tailEnd/>
          </a:ln>
        </p:spPr>
      </p:pic>
      <p:pic>
        <p:nvPicPr>
          <p:cNvPr id="68617" name="Picture 83"/>
          <p:cNvPicPr>
            <a:picLocks noChangeAspect="1" noChangeArrowheads="1"/>
          </p:cNvPicPr>
          <p:nvPr/>
        </p:nvPicPr>
        <p:blipFill>
          <a:blip r:embed="rId6"/>
          <a:srcRect/>
          <a:stretch>
            <a:fillRect/>
          </a:stretch>
        </p:blipFill>
        <p:spPr bwMode="auto">
          <a:xfrm>
            <a:off x="3103563" y="1928813"/>
            <a:ext cx="1128712" cy="927100"/>
          </a:xfrm>
          <a:prstGeom prst="rect">
            <a:avLst/>
          </a:prstGeom>
          <a:noFill/>
          <a:ln w="12700">
            <a:noFill/>
            <a:miter lim="800000"/>
            <a:headEnd/>
            <a:tailEnd/>
          </a:ln>
        </p:spPr>
      </p:pic>
      <p:pic>
        <p:nvPicPr>
          <p:cNvPr id="68618" name="Picture 81"/>
          <p:cNvPicPr>
            <a:picLocks noChangeAspect="1" noChangeArrowheads="1"/>
          </p:cNvPicPr>
          <p:nvPr/>
        </p:nvPicPr>
        <p:blipFill>
          <a:blip r:embed="rId7"/>
          <a:srcRect/>
          <a:stretch>
            <a:fillRect/>
          </a:stretch>
        </p:blipFill>
        <p:spPr bwMode="auto">
          <a:xfrm>
            <a:off x="1684338" y="1930400"/>
            <a:ext cx="1128712" cy="927100"/>
          </a:xfrm>
          <a:prstGeom prst="rect">
            <a:avLst/>
          </a:prstGeom>
          <a:noFill/>
          <a:ln w="12700">
            <a:noFill/>
            <a:miter lim="800000"/>
            <a:headEnd/>
            <a:tailEnd/>
          </a:ln>
        </p:spPr>
      </p:pic>
      <p:sp>
        <p:nvSpPr>
          <p:cNvPr id="68619" name="Rectangle 11"/>
          <p:cNvSpPr>
            <a:spLocks noChangeArrowheads="1"/>
          </p:cNvSpPr>
          <p:nvPr/>
        </p:nvSpPr>
        <p:spPr bwMode="auto">
          <a:xfrm>
            <a:off x="1171575" y="1831975"/>
            <a:ext cx="5130800" cy="1036638"/>
          </a:xfrm>
          <a:prstGeom prst="rect">
            <a:avLst/>
          </a:prstGeom>
          <a:noFill/>
          <a:ln w="12700">
            <a:solidFill>
              <a:srgbClr val="000000"/>
            </a:solidFill>
            <a:miter lim="800000"/>
            <a:headEnd/>
            <a:tailEnd/>
          </a:ln>
        </p:spPr>
        <p:txBody>
          <a:bodyPr wrap="none" anchor="ctr"/>
          <a:lstStyle/>
          <a:p>
            <a:endParaRPr lang="en-US"/>
          </a:p>
        </p:txBody>
      </p:sp>
      <p:sp>
        <p:nvSpPr>
          <p:cNvPr id="68620" name="Rectangle 15"/>
          <p:cNvSpPr>
            <a:spLocks noChangeArrowheads="1"/>
          </p:cNvSpPr>
          <p:nvPr/>
        </p:nvSpPr>
        <p:spPr bwMode="auto">
          <a:xfrm>
            <a:off x="6453188" y="2265363"/>
            <a:ext cx="2614612" cy="439737"/>
          </a:xfrm>
          <a:prstGeom prst="rect">
            <a:avLst/>
          </a:prstGeom>
          <a:noFill/>
          <a:ln w="12700">
            <a:noFill/>
            <a:miter lim="800000"/>
            <a:headEnd/>
            <a:tailEnd/>
          </a:ln>
        </p:spPr>
        <p:txBody>
          <a:bodyPr wrap="none" lIns="90487" tIns="44450" rIns="90487" bIns="44450">
            <a:spAutoFit/>
          </a:bodyPr>
          <a:lstStyle/>
          <a:p>
            <a:r>
              <a:rPr lang="en-US" sz="2300" b="0">
                <a:solidFill>
                  <a:srgbClr val="000000"/>
                </a:solidFill>
              </a:rPr>
              <a:t>Virtual Machine 4   .</a:t>
            </a:r>
          </a:p>
        </p:txBody>
      </p:sp>
      <p:pic>
        <p:nvPicPr>
          <p:cNvPr id="68621" name="Picture 91"/>
          <p:cNvPicPr>
            <a:picLocks noChangeAspect="1" noChangeArrowheads="1"/>
          </p:cNvPicPr>
          <p:nvPr/>
        </p:nvPicPr>
        <p:blipFill>
          <a:blip r:embed="rId8"/>
          <a:srcRect/>
          <a:stretch>
            <a:fillRect/>
          </a:stretch>
        </p:blipFill>
        <p:spPr bwMode="auto">
          <a:xfrm>
            <a:off x="2295525" y="2971800"/>
            <a:ext cx="2479675" cy="927100"/>
          </a:xfrm>
          <a:prstGeom prst="rect">
            <a:avLst/>
          </a:prstGeom>
          <a:noFill/>
          <a:ln w="12700">
            <a:noFill/>
            <a:miter lim="800000"/>
            <a:headEnd/>
            <a:tailEnd/>
          </a:ln>
        </p:spPr>
      </p:pic>
      <p:sp>
        <p:nvSpPr>
          <p:cNvPr id="68622" name="Rectangle 14"/>
          <p:cNvSpPr>
            <a:spLocks noChangeArrowheads="1"/>
          </p:cNvSpPr>
          <p:nvPr/>
        </p:nvSpPr>
        <p:spPr bwMode="auto">
          <a:xfrm>
            <a:off x="6445250" y="3167063"/>
            <a:ext cx="2322513" cy="439737"/>
          </a:xfrm>
          <a:prstGeom prst="rect">
            <a:avLst/>
          </a:prstGeom>
          <a:noFill/>
          <a:ln w="12700">
            <a:noFill/>
            <a:miter lim="800000"/>
            <a:headEnd/>
            <a:tailEnd/>
          </a:ln>
        </p:spPr>
        <p:txBody>
          <a:bodyPr wrap="none" lIns="90487" tIns="44450" rIns="90487" bIns="44450">
            <a:spAutoFit/>
          </a:bodyPr>
          <a:lstStyle/>
          <a:p>
            <a:r>
              <a:rPr lang="en-US" sz="2300" b="0">
                <a:solidFill>
                  <a:srgbClr val="000000"/>
                </a:solidFill>
              </a:rPr>
              <a:t>Virtual Machine 3</a:t>
            </a:r>
          </a:p>
        </p:txBody>
      </p:sp>
      <p:sp>
        <p:nvSpPr>
          <p:cNvPr id="68623" name="Rectangle 87"/>
          <p:cNvSpPr>
            <a:spLocks noChangeArrowheads="1"/>
          </p:cNvSpPr>
          <p:nvPr/>
        </p:nvSpPr>
        <p:spPr bwMode="auto">
          <a:xfrm>
            <a:off x="1171575" y="2868613"/>
            <a:ext cx="5130800" cy="1036637"/>
          </a:xfrm>
          <a:prstGeom prst="rect">
            <a:avLst/>
          </a:prstGeom>
          <a:noFill/>
          <a:ln w="12700">
            <a:solidFill>
              <a:srgbClr val="000000"/>
            </a:solidFill>
            <a:miter lim="800000"/>
            <a:headEnd/>
            <a:tailEnd/>
          </a:ln>
        </p:spPr>
        <p:txBody>
          <a:bodyPr wrap="none" anchor="ctr"/>
          <a:lstStyle/>
          <a:p>
            <a:endParaRPr lang="en-US"/>
          </a:p>
        </p:txBody>
      </p:sp>
      <p:sp>
        <p:nvSpPr>
          <p:cNvPr id="68624" name="Rectangle 13"/>
          <p:cNvSpPr>
            <a:spLocks noChangeArrowheads="1"/>
          </p:cNvSpPr>
          <p:nvPr/>
        </p:nvSpPr>
        <p:spPr bwMode="auto">
          <a:xfrm>
            <a:off x="6445250" y="4292600"/>
            <a:ext cx="2322513" cy="439738"/>
          </a:xfrm>
          <a:prstGeom prst="rect">
            <a:avLst/>
          </a:prstGeom>
          <a:noFill/>
          <a:ln w="12700">
            <a:noFill/>
            <a:miter lim="800000"/>
            <a:headEnd/>
            <a:tailEnd/>
          </a:ln>
        </p:spPr>
        <p:txBody>
          <a:bodyPr wrap="none" lIns="90487" tIns="44450" rIns="90487" bIns="44450">
            <a:spAutoFit/>
          </a:bodyPr>
          <a:lstStyle/>
          <a:p>
            <a:r>
              <a:rPr lang="en-US" sz="2300" b="0">
                <a:solidFill>
                  <a:srgbClr val="000000"/>
                </a:solidFill>
              </a:rPr>
              <a:t>Virtual Machine 2</a:t>
            </a:r>
          </a:p>
        </p:txBody>
      </p:sp>
      <p:grpSp>
        <p:nvGrpSpPr>
          <p:cNvPr id="68625" name="Group 92"/>
          <p:cNvGrpSpPr>
            <a:grpSpLocks/>
          </p:cNvGrpSpPr>
          <p:nvPr/>
        </p:nvGrpSpPr>
        <p:grpSpPr bwMode="auto">
          <a:xfrm>
            <a:off x="1171575" y="3906838"/>
            <a:ext cx="5130800" cy="1036637"/>
            <a:chOff x="936" y="2632"/>
            <a:chExt cx="3232" cy="653"/>
          </a:xfrm>
        </p:grpSpPr>
        <p:pic>
          <p:nvPicPr>
            <p:cNvPr id="68629" name="Picture 90"/>
            <p:cNvPicPr>
              <a:picLocks noChangeAspect="1" noChangeArrowheads="1"/>
            </p:cNvPicPr>
            <p:nvPr/>
          </p:nvPicPr>
          <p:blipFill>
            <a:blip r:embed="rId9"/>
            <a:srcRect/>
            <a:stretch>
              <a:fillRect/>
            </a:stretch>
          </p:blipFill>
          <p:spPr bwMode="auto">
            <a:xfrm>
              <a:off x="2890" y="2673"/>
              <a:ext cx="711" cy="584"/>
            </a:xfrm>
            <a:prstGeom prst="rect">
              <a:avLst/>
            </a:prstGeom>
            <a:noFill/>
            <a:ln w="12700">
              <a:noFill/>
              <a:miter lim="800000"/>
              <a:headEnd/>
              <a:tailEnd/>
            </a:ln>
          </p:spPr>
        </p:pic>
        <p:pic>
          <p:nvPicPr>
            <p:cNvPr id="68630" name="Picture 89"/>
            <p:cNvPicPr>
              <a:picLocks noChangeAspect="1" noChangeArrowheads="1"/>
            </p:cNvPicPr>
            <p:nvPr/>
          </p:nvPicPr>
          <p:blipFill>
            <a:blip r:embed="rId10"/>
            <a:srcRect/>
            <a:stretch>
              <a:fillRect/>
            </a:stretch>
          </p:blipFill>
          <p:spPr bwMode="auto">
            <a:xfrm>
              <a:off x="1687" y="2673"/>
              <a:ext cx="711" cy="584"/>
            </a:xfrm>
            <a:prstGeom prst="rect">
              <a:avLst/>
            </a:prstGeom>
            <a:noFill/>
            <a:ln w="12700">
              <a:noFill/>
              <a:miter lim="800000"/>
              <a:headEnd/>
              <a:tailEnd/>
            </a:ln>
          </p:spPr>
        </p:pic>
        <p:sp>
          <p:nvSpPr>
            <p:cNvPr id="68631" name="Rectangle 88"/>
            <p:cNvSpPr>
              <a:spLocks noChangeArrowheads="1"/>
            </p:cNvSpPr>
            <p:nvPr/>
          </p:nvSpPr>
          <p:spPr bwMode="auto">
            <a:xfrm>
              <a:off x="936" y="2632"/>
              <a:ext cx="3232" cy="653"/>
            </a:xfrm>
            <a:prstGeom prst="rect">
              <a:avLst/>
            </a:prstGeom>
            <a:noFill/>
            <a:ln w="12700">
              <a:solidFill>
                <a:srgbClr val="000000"/>
              </a:solidFill>
              <a:miter lim="800000"/>
              <a:headEnd/>
              <a:tailEnd/>
            </a:ln>
          </p:spPr>
          <p:txBody>
            <a:bodyPr wrap="none" anchor="ctr"/>
            <a:lstStyle/>
            <a:p>
              <a:endParaRPr lang="en-US"/>
            </a:p>
          </p:txBody>
        </p:sp>
      </p:grpSp>
      <p:sp>
        <p:nvSpPr>
          <p:cNvPr id="68626" name="Rectangle 98"/>
          <p:cNvSpPr>
            <a:spLocks noChangeArrowheads="1"/>
          </p:cNvSpPr>
          <p:nvPr/>
        </p:nvSpPr>
        <p:spPr bwMode="auto">
          <a:xfrm>
            <a:off x="1171575" y="6027738"/>
            <a:ext cx="5140325" cy="598487"/>
          </a:xfrm>
          <a:prstGeom prst="rect">
            <a:avLst/>
          </a:prstGeom>
          <a:noFill/>
          <a:ln w="12700">
            <a:solidFill>
              <a:srgbClr val="000000"/>
            </a:solidFill>
            <a:miter lim="800000"/>
            <a:headEnd/>
            <a:tailEnd/>
          </a:ln>
        </p:spPr>
        <p:txBody>
          <a:bodyPr wrap="none" anchor="ctr"/>
          <a:lstStyle/>
          <a:p>
            <a:endParaRPr lang="en-US"/>
          </a:p>
        </p:txBody>
      </p:sp>
      <p:sp>
        <p:nvSpPr>
          <p:cNvPr id="68627" name="Rectangle 99"/>
          <p:cNvSpPr>
            <a:spLocks noChangeArrowheads="1"/>
          </p:cNvSpPr>
          <p:nvPr/>
        </p:nvSpPr>
        <p:spPr bwMode="auto">
          <a:xfrm>
            <a:off x="6440488" y="6146800"/>
            <a:ext cx="2389187" cy="581025"/>
          </a:xfrm>
          <a:prstGeom prst="rect">
            <a:avLst/>
          </a:prstGeom>
          <a:solidFill>
            <a:schemeClr val="bg1"/>
          </a:solidFill>
          <a:ln w="12700">
            <a:noFill/>
            <a:miter lim="800000"/>
            <a:headEnd/>
            <a:tailEnd/>
          </a:ln>
        </p:spPr>
        <p:txBody>
          <a:bodyPr lIns="90487" tIns="44450" rIns="90487" bIns="44450">
            <a:spAutoFit/>
          </a:bodyPr>
          <a:lstStyle/>
          <a:p>
            <a:pPr>
              <a:lnSpc>
                <a:spcPct val="70000"/>
              </a:lnSpc>
            </a:pPr>
            <a:r>
              <a:rPr lang="en-US" sz="2300">
                <a:solidFill>
                  <a:srgbClr val="000000"/>
                </a:solidFill>
              </a:rPr>
              <a:t>Existing  System</a:t>
            </a:r>
            <a:br>
              <a:rPr lang="en-US" sz="2300">
                <a:solidFill>
                  <a:srgbClr val="000000"/>
                </a:solidFill>
              </a:rPr>
            </a:br>
            <a:r>
              <a:rPr lang="en-US" sz="2300">
                <a:solidFill>
                  <a:srgbClr val="000000"/>
                </a:solidFill>
              </a:rPr>
              <a:t>     </a:t>
            </a:r>
            <a:endParaRPr lang="en-US" sz="2300" b="0">
              <a:solidFill>
                <a:srgbClr val="000000"/>
              </a:solidFill>
            </a:endParaRPr>
          </a:p>
        </p:txBody>
      </p:sp>
      <p:sp>
        <p:nvSpPr>
          <p:cNvPr id="36965" name="AutoShape 101"/>
          <p:cNvSpPr>
            <a:spLocks noChangeArrowheads="1"/>
          </p:cNvSpPr>
          <p:nvPr/>
        </p:nvSpPr>
        <p:spPr bwMode="auto">
          <a:xfrm>
            <a:off x="1754188" y="6146800"/>
            <a:ext cx="4254500" cy="479425"/>
          </a:xfrm>
          <a:prstGeom prst="cloudCallout">
            <a:avLst>
              <a:gd name="adj1" fmla="val -25148"/>
              <a:gd name="adj2" fmla="val 45032"/>
            </a:avLst>
          </a:prstGeom>
          <a:solidFill>
            <a:schemeClr val="bg1"/>
          </a:solidFill>
          <a:ln w="12700">
            <a:solidFill>
              <a:schemeClr val="tx1"/>
            </a:solidFill>
            <a:round/>
            <a:headEnd/>
            <a:tailEnd/>
          </a:ln>
        </p:spPr>
        <p:txBody>
          <a:bodyPr wrap="none" anchor="ctr"/>
          <a:lstStyle/>
          <a:p>
            <a:pPr algn="ctr"/>
            <a:r>
              <a:rPr lang="en-US"/>
              <a:t>Operating System, Libraries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9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5"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noFill/>
        </p:spPr>
        <p:txBody>
          <a:bodyPr/>
          <a:lstStyle/>
          <a:p>
            <a:r>
              <a:rPr lang="en-US">
                <a:solidFill>
                  <a:srgbClr val="000000"/>
                </a:solidFill>
                <a:ea typeface="ＭＳ Ｐゴシック" pitchFamily="34" charset="-128"/>
              </a:rPr>
              <a:t>Closed Architecture (Opaque Layering)</a:t>
            </a:r>
          </a:p>
        </p:txBody>
      </p:sp>
      <p:sp>
        <p:nvSpPr>
          <p:cNvPr id="39939" name="Rectangle 3"/>
          <p:cNvSpPr>
            <a:spLocks noGrp="1" noChangeArrowheads="1"/>
          </p:cNvSpPr>
          <p:nvPr>
            <p:ph type="body" idx="1"/>
          </p:nvPr>
        </p:nvSpPr>
        <p:spPr>
          <a:xfrm>
            <a:off x="284163" y="2540000"/>
            <a:ext cx="4267200" cy="2455863"/>
          </a:xfrm>
          <a:noFill/>
        </p:spPr>
        <p:txBody>
          <a:bodyPr/>
          <a:lstStyle/>
          <a:p>
            <a:r>
              <a:rPr lang="en-US">
                <a:ea typeface="ＭＳ Ｐゴシック" pitchFamily="34" charset="-128"/>
              </a:rPr>
              <a:t>Each virtual machine can only call operations from the layer below </a:t>
            </a:r>
          </a:p>
        </p:txBody>
      </p:sp>
      <p:sp>
        <p:nvSpPr>
          <p:cNvPr id="72708" name="Rectangle 91"/>
          <p:cNvSpPr>
            <a:spLocks noChangeArrowheads="1"/>
          </p:cNvSpPr>
          <p:nvPr/>
        </p:nvSpPr>
        <p:spPr bwMode="auto">
          <a:xfrm>
            <a:off x="4591050" y="4548188"/>
            <a:ext cx="3429000" cy="703262"/>
          </a:xfrm>
          <a:prstGeom prst="rect">
            <a:avLst/>
          </a:prstGeom>
          <a:noFill/>
          <a:ln w="7938">
            <a:solidFill>
              <a:srgbClr val="000000"/>
            </a:solidFill>
            <a:miter lim="800000"/>
            <a:headEnd/>
            <a:tailEnd/>
          </a:ln>
        </p:spPr>
        <p:txBody>
          <a:bodyPr/>
          <a:lstStyle/>
          <a:p>
            <a:endParaRPr lang="en-US"/>
          </a:p>
        </p:txBody>
      </p:sp>
      <p:sp>
        <p:nvSpPr>
          <p:cNvPr id="72709" name="Rectangle 93"/>
          <p:cNvSpPr>
            <a:spLocks noChangeArrowheads="1"/>
          </p:cNvSpPr>
          <p:nvPr/>
        </p:nvSpPr>
        <p:spPr bwMode="auto">
          <a:xfrm>
            <a:off x="4591050" y="3844925"/>
            <a:ext cx="3429000" cy="704850"/>
          </a:xfrm>
          <a:prstGeom prst="rect">
            <a:avLst/>
          </a:prstGeom>
          <a:noFill/>
          <a:ln w="7938">
            <a:solidFill>
              <a:srgbClr val="000000"/>
            </a:solidFill>
            <a:miter lim="800000"/>
            <a:headEnd/>
            <a:tailEnd/>
          </a:ln>
        </p:spPr>
        <p:txBody>
          <a:bodyPr/>
          <a:lstStyle/>
          <a:p>
            <a:endParaRPr lang="en-US"/>
          </a:p>
        </p:txBody>
      </p:sp>
      <p:sp>
        <p:nvSpPr>
          <p:cNvPr id="72710" name="Rectangle 95"/>
          <p:cNvSpPr>
            <a:spLocks noChangeArrowheads="1"/>
          </p:cNvSpPr>
          <p:nvPr/>
        </p:nvSpPr>
        <p:spPr bwMode="auto">
          <a:xfrm>
            <a:off x="4591050" y="3138488"/>
            <a:ext cx="3429000" cy="704850"/>
          </a:xfrm>
          <a:prstGeom prst="rect">
            <a:avLst/>
          </a:prstGeom>
          <a:noFill/>
          <a:ln w="7938">
            <a:solidFill>
              <a:srgbClr val="000000"/>
            </a:solidFill>
            <a:miter lim="800000"/>
            <a:headEnd/>
            <a:tailEnd/>
          </a:ln>
        </p:spPr>
        <p:txBody>
          <a:bodyPr/>
          <a:lstStyle/>
          <a:p>
            <a:endParaRPr lang="en-US"/>
          </a:p>
        </p:txBody>
      </p:sp>
      <p:sp>
        <p:nvSpPr>
          <p:cNvPr id="72711" name="Rectangle 97"/>
          <p:cNvSpPr>
            <a:spLocks noChangeArrowheads="1"/>
          </p:cNvSpPr>
          <p:nvPr/>
        </p:nvSpPr>
        <p:spPr bwMode="auto">
          <a:xfrm>
            <a:off x="4591050" y="2436813"/>
            <a:ext cx="3429000" cy="703262"/>
          </a:xfrm>
          <a:prstGeom prst="rect">
            <a:avLst/>
          </a:prstGeom>
          <a:noFill/>
          <a:ln w="7938">
            <a:solidFill>
              <a:srgbClr val="000000"/>
            </a:solidFill>
            <a:miter lim="800000"/>
            <a:headEnd/>
            <a:tailEnd/>
          </a:ln>
        </p:spPr>
        <p:txBody>
          <a:bodyPr/>
          <a:lstStyle/>
          <a:p>
            <a:endParaRPr lang="en-US"/>
          </a:p>
        </p:txBody>
      </p:sp>
      <p:sp>
        <p:nvSpPr>
          <p:cNvPr id="72712" name="Rectangle 98"/>
          <p:cNvSpPr>
            <a:spLocks noChangeArrowheads="1"/>
          </p:cNvSpPr>
          <p:nvPr/>
        </p:nvSpPr>
        <p:spPr bwMode="auto">
          <a:xfrm>
            <a:off x="8158163" y="4803775"/>
            <a:ext cx="401637" cy="228600"/>
          </a:xfrm>
          <a:prstGeom prst="rect">
            <a:avLst/>
          </a:prstGeom>
          <a:noFill/>
          <a:ln w="9525">
            <a:noFill/>
            <a:miter lim="800000"/>
            <a:headEnd/>
            <a:tailEnd/>
          </a:ln>
        </p:spPr>
        <p:txBody>
          <a:bodyPr wrap="none" lIns="0" tIns="0" rIns="0" bIns="0">
            <a:spAutoFit/>
          </a:bodyPr>
          <a:lstStyle/>
          <a:p>
            <a:r>
              <a:rPr lang="en-US" sz="1500" b="0">
                <a:solidFill>
                  <a:srgbClr val="000000"/>
                </a:solidFill>
              </a:rPr>
              <a:t>VM1</a:t>
            </a:r>
            <a:endParaRPr lang="en-US"/>
          </a:p>
        </p:txBody>
      </p:sp>
      <p:sp>
        <p:nvSpPr>
          <p:cNvPr id="72713" name="Rectangle 99"/>
          <p:cNvSpPr>
            <a:spLocks noChangeArrowheads="1"/>
          </p:cNvSpPr>
          <p:nvPr/>
        </p:nvSpPr>
        <p:spPr bwMode="auto">
          <a:xfrm>
            <a:off x="8158163" y="4102100"/>
            <a:ext cx="401637" cy="228600"/>
          </a:xfrm>
          <a:prstGeom prst="rect">
            <a:avLst/>
          </a:prstGeom>
          <a:noFill/>
          <a:ln w="9525">
            <a:noFill/>
            <a:miter lim="800000"/>
            <a:headEnd/>
            <a:tailEnd/>
          </a:ln>
        </p:spPr>
        <p:txBody>
          <a:bodyPr wrap="none" lIns="0" tIns="0" rIns="0" bIns="0">
            <a:spAutoFit/>
          </a:bodyPr>
          <a:lstStyle/>
          <a:p>
            <a:r>
              <a:rPr lang="en-US" sz="1500" b="0">
                <a:solidFill>
                  <a:srgbClr val="000000"/>
                </a:solidFill>
              </a:rPr>
              <a:t>VM2</a:t>
            </a:r>
            <a:endParaRPr lang="en-US"/>
          </a:p>
        </p:txBody>
      </p:sp>
      <p:sp>
        <p:nvSpPr>
          <p:cNvPr id="72714" name="Rectangle 100"/>
          <p:cNvSpPr>
            <a:spLocks noChangeArrowheads="1"/>
          </p:cNvSpPr>
          <p:nvPr/>
        </p:nvSpPr>
        <p:spPr bwMode="auto">
          <a:xfrm>
            <a:off x="8158163" y="3395663"/>
            <a:ext cx="401637" cy="228600"/>
          </a:xfrm>
          <a:prstGeom prst="rect">
            <a:avLst/>
          </a:prstGeom>
          <a:noFill/>
          <a:ln w="9525">
            <a:noFill/>
            <a:miter lim="800000"/>
            <a:headEnd/>
            <a:tailEnd/>
          </a:ln>
        </p:spPr>
        <p:txBody>
          <a:bodyPr wrap="none" lIns="0" tIns="0" rIns="0" bIns="0">
            <a:spAutoFit/>
          </a:bodyPr>
          <a:lstStyle/>
          <a:p>
            <a:r>
              <a:rPr lang="en-US" sz="1500" b="0">
                <a:solidFill>
                  <a:srgbClr val="000000"/>
                </a:solidFill>
              </a:rPr>
              <a:t>VM3</a:t>
            </a:r>
            <a:endParaRPr lang="en-US"/>
          </a:p>
        </p:txBody>
      </p:sp>
      <p:sp>
        <p:nvSpPr>
          <p:cNvPr id="72715" name="Rectangle 101"/>
          <p:cNvSpPr>
            <a:spLocks noChangeArrowheads="1"/>
          </p:cNvSpPr>
          <p:nvPr/>
        </p:nvSpPr>
        <p:spPr bwMode="auto">
          <a:xfrm>
            <a:off x="8162925" y="2692400"/>
            <a:ext cx="401638" cy="228600"/>
          </a:xfrm>
          <a:prstGeom prst="rect">
            <a:avLst/>
          </a:prstGeom>
          <a:noFill/>
          <a:ln w="9525">
            <a:noFill/>
            <a:miter lim="800000"/>
            <a:headEnd/>
            <a:tailEnd/>
          </a:ln>
        </p:spPr>
        <p:txBody>
          <a:bodyPr wrap="none" lIns="0" tIns="0" rIns="0" bIns="0">
            <a:spAutoFit/>
          </a:bodyPr>
          <a:lstStyle/>
          <a:p>
            <a:r>
              <a:rPr lang="en-US" sz="1500" b="0">
                <a:solidFill>
                  <a:srgbClr val="000000"/>
                </a:solidFill>
              </a:rPr>
              <a:t>VM4</a:t>
            </a:r>
            <a:endParaRPr lang="en-US"/>
          </a:p>
        </p:txBody>
      </p:sp>
      <p:grpSp>
        <p:nvGrpSpPr>
          <p:cNvPr id="2" name="Group 245"/>
          <p:cNvGrpSpPr>
            <a:grpSpLocks/>
          </p:cNvGrpSpPr>
          <p:nvPr/>
        </p:nvGrpSpPr>
        <p:grpSpPr bwMode="auto">
          <a:xfrm>
            <a:off x="5443538" y="3025775"/>
            <a:ext cx="1679575" cy="377825"/>
            <a:chOff x="3429" y="1906"/>
            <a:chExt cx="1058" cy="238"/>
          </a:xfrm>
        </p:grpSpPr>
        <p:sp>
          <p:nvSpPr>
            <p:cNvPr id="72789" name="Line 161"/>
            <p:cNvSpPr>
              <a:spLocks noChangeShapeType="1"/>
            </p:cNvSpPr>
            <p:nvPr/>
          </p:nvSpPr>
          <p:spPr bwMode="auto">
            <a:xfrm>
              <a:off x="4336" y="1906"/>
              <a:ext cx="151" cy="144"/>
            </a:xfrm>
            <a:prstGeom prst="line">
              <a:avLst/>
            </a:prstGeom>
            <a:noFill/>
            <a:ln w="28575">
              <a:solidFill>
                <a:srgbClr val="000000"/>
              </a:solidFill>
              <a:prstDash val="dash"/>
              <a:round/>
              <a:headEnd/>
              <a:tailEnd type="arrow" w="med" len="med"/>
            </a:ln>
          </p:spPr>
          <p:txBody>
            <a:bodyPr/>
            <a:lstStyle/>
            <a:p>
              <a:endParaRPr lang="en-US"/>
            </a:p>
          </p:txBody>
        </p:sp>
        <p:sp>
          <p:nvSpPr>
            <p:cNvPr id="72790" name="Line 163"/>
            <p:cNvSpPr>
              <a:spLocks noChangeShapeType="1"/>
            </p:cNvSpPr>
            <p:nvPr/>
          </p:nvSpPr>
          <p:spPr bwMode="auto">
            <a:xfrm>
              <a:off x="3429" y="1906"/>
              <a:ext cx="461" cy="238"/>
            </a:xfrm>
            <a:prstGeom prst="line">
              <a:avLst/>
            </a:prstGeom>
            <a:noFill/>
            <a:ln w="28575">
              <a:solidFill>
                <a:srgbClr val="000000"/>
              </a:solidFill>
              <a:prstDash val="dash"/>
              <a:round/>
              <a:headEnd/>
              <a:tailEnd type="arrow" w="med" len="med"/>
            </a:ln>
          </p:spPr>
          <p:txBody>
            <a:bodyPr/>
            <a:lstStyle/>
            <a:p>
              <a:endParaRPr lang="en-US"/>
            </a:p>
          </p:txBody>
        </p:sp>
      </p:grpSp>
      <p:grpSp>
        <p:nvGrpSpPr>
          <p:cNvPr id="3" name="Group 246"/>
          <p:cNvGrpSpPr>
            <a:grpSpLocks/>
          </p:cNvGrpSpPr>
          <p:nvPr/>
        </p:nvGrpSpPr>
        <p:grpSpPr bwMode="auto">
          <a:xfrm>
            <a:off x="5807075" y="3403600"/>
            <a:ext cx="925513" cy="644525"/>
            <a:chOff x="3658" y="2144"/>
            <a:chExt cx="583" cy="406"/>
          </a:xfrm>
        </p:grpSpPr>
        <p:sp>
          <p:nvSpPr>
            <p:cNvPr id="72787" name="Line 160"/>
            <p:cNvSpPr>
              <a:spLocks noChangeShapeType="1"/>
            </p:cNvSpPr>
            <p:nvPr/>
          </p:nvSpPr>
          <p:spPr bwMode="auto">
            <a:xfrm>
              <a:off x="4119" y="2144"/>
              <a:ext cx="122" cy="406"/>
            </a:xfrm>
            <a:prstGeom prst="line">
              <a:avLst/>
            </a:prstGeom>
            <a:noFill/>
            <a:ln w="28575">
              <a:solidFill>
                <a:srgbClr val="000000"/>
              </a:solidFill>
              <a:prstDash val="dash"/>
              <a:round/>
              <a:headEnd/>
              <a:tailEnd type="arrow" w="med" len="med"/>
            </a:ln>
          </p:spPr>
          <p:txBody>
            <a:bodyPr/>
            <a:lstStyle/>
            <a:p>
              <a:endParaRPr lang="en-US"/>
            </a:p>
          </p:txBody>
        </p:sp>
        <p:sp>
          <p:nvSpPr>
            <p:cNvPr id="72788" name="Line 173"/>
            <p:cNvSpPr>
              <a:spLocks noChangeShapeType="1"/>
            </p:cNvSpPr>
            <p:nvPr/>
          </p:nvSpPr>
          <p:spPr bwMode="auto">
            <a:xfrm flipH="1">
              <a:off x="3658" y="2161"/>
              <a:ext cx="237" cy="389"/>
            </a:xfrm>
            <a:prstGeom prst="line">
              <a:avLst/>
            </a:prstGeom>
            <a:noFill/>
            <a:ln w="28575">
              <a:solidFill>
                <a:srgbClr val="000000"/>
              </a:solidFill>
              <a:prstDash val="dash"/>
              <a:round/>
              <a:headEnd/>
              <a:tailEnd type="arrow" w="med" len="med"/>
            </a:ln>
          </p:spPr>
          <p:txBody>
            <a:bodyPr/>
            <a:lstStyle/>
            <a:p>
              <a:endParaRPr lang="en-US"/>
            </a:p>
          </p:txBody>
        </p:sp>
      </p:grpSp>
      <p:sp>
        <p:nvSpPr>
          <p:cNvPr id="40110" name="Line 174"/>
          <p:cNvSpPr>
            <a:spLocks noChangeShapeType="1"/>
          </p:cNvSpPr>
          <p:nvPr/>
        </p:nvSpPr>
        <p:spPr bwMode="auto">
          <a:xfrm flipH="1">
            <a:off x="5478463" y="4348163"/>
            <a:ext cx="1274762" cy="735012"/>
          </a:xfrm>
          <a:prstGeom prst="line">
            <a:avLst/>
          </a:prstGeom>
          <a:noFill/>
          <a:ln w="28575">
            <a:solidFill>
              <a:srgbClr val="000000"/>
            </a:solidFill>
            <a:prstDash val="dash"/>
            <a:round/>
            <a:headEnd/>
            <a:tailEnd type="arrow" w="med" len="med"/>
          </a:ln>
        </p:spPr>
        <p:txBody>
          <a:bodyPr/>
          <a:lstStyle/>
          <a:p>
            <a:endParaRPr lang="en-US"/>
          </a:p>
        </p:txBody>
      </p:sp>
      <p:grpSp>
        <p:nvGrpSpPr>
          <p:cNvPr id="72719" name="Group 241"/>
          <p:cNvGrpSpPr>
            <a:grpSpLocks/>
          </p:cNvGrpSpPr>
          <p:nvPr/>
        </p:nvGrpSpPr>
        <p:grpSpPr bwMode="auto">
          <a:xfrm>
            <a:off x="5232400" y="2552700"/>
            <a:ext cx="1831975" cy="473075"/>
            <a:chOff x="3296" y="1608"/>
            <a:chExt cx="1154" cy="298"/>
          </a:xfrm>
        </p:grpSpPr>
        <p:sp>
          <p:nvSpPr>
            <p:cNvPr id="72766" name="Rectangle 102"/>
            <p:cNvSpPr>
              <a:spLocks noChangeArrowheads="1"/>
            </p:cNvSpPr>
            <p:nvPr/>
          </p:nvSpPr>
          <p:spPr bwMode="auto">
            <a:xfrm>
              <a:off x="3296" y="1608"/>
              <a:ext cx="224" cy="293"/>
            </a:xfrm>
            <a:prstGeom prst="rect">
              <a:avLst/>
            </a:prstGeom>
            <a:solidFill>
              <a:srgbClr val="FFFFFF"/>
            </a:solidFill>
            <a:ln w="9525">
              <a:noFill/>
              <a:miter lim="800000"/>
              <a:headEnd/>
              <a:tailEnd/>
            </a:ln>
          </p:spPr>
          <p:txBody>
            <a:bodyPr/>
            <a:lstStyle/>
            <a:p>
              <a:endParaRPr lang="en-US"/>
            </a:p>
          </p:txBody>
        </p:sp>
        <p:sp>
          <p:nvSpPr>
            <p:cNvPr id="72767" name="Rectangle 103"/>
            <p:cNvSpPr>
              <a:spLocks noChangeArrowheads="1"/>
            </p:cNvSpPr>
            <p:nvPr/>
          </p:nvSpPr>
          <p:spPr bwMode="auto">
            <a:xfrm>
              <a:off x="3296" y="1608"/>
              <a:ext cx="229" cy="298"/>
            </a:xfrm>
            <a:prstGeom prst="rect">
              <a:avLst/>
            </a:prstGeom>
            <a:noFill/>
            <a:ln w="7938">
              <a:solidFill>
                <a:srgbClr val="000000"/>
              </a:solidFill>
              <a:miter lim="800000"/>
              <a:headEnd/>
              <a:tailEnd/>
            </a:ln>
          </p:spPr>
          <p:txBody>
            <a:bodyPr/>
            <a:lstStyle/>
            <a:p>
              <a:endParaRPr lang="en-US"/>
            </a:p>
          </p:txBody>
        </p:sp>
        <p:sp>
          <p:nvSpPr>
            <p:cNvPr id="72768" name="Line 104"/>
            <p:cNvSpPr>
              <a:spLocks noChangeShapeType="1"/>
            </p:cNvSpPr>
            <p:nvPr/>
          </p:nvSpPr>
          <p:spPr bwMode="auto">
            <a:xfrm>
              <a:off x="3296" y="1807"/>
              <a:ext cx="224" cy="1"/>
            </a:xfrm>
            <a:prstGeom prst="line">
              <a:avLst/>
            </a:prstGeom>
            <a:noFill/>
            <a:ln w="7938">
              <a:solidFill>
                <a:srgbClr val="000000"/>
              </a:solidFill>
              <a:round/>
              <a:headEnd/>
              <a:tailEnd/>
            </a:ln>
          </p:spPr>
          <p:txBody>
            <a:bodyPr/>
            <a:lstStyle/>
            <a:p>
              <a:endParaRPr lang="en-US"/>
            </a:p>
          </p:txBody>
        </p:sp>
        <p:sp>
          <p:nvSpPr>
            <p:cNvPr id="72769" name="Line 105"/>
            <p:cNvSpPr>
              <a:spLocks noChangeShapeType="1"/>
            </p:cNvSpPr>
            <p:nvPr/>
          </p:nvSpPr>
          <p:spPr bwMode="auto">
            <a:xfrm>
              <a:off x="3296" y="1722"/>
              <a:ext cx="224" cy="1"/>
            </a:xfrm>
            <a:prstGeom prst="line">
              <a:avLst/>
            </a:prstGeom>
            <a:noFill/>
            <a:ln w="7938">
              <a:solidFill>
                <a:srgbClr val="000000"/>
              </a:solidFill>
              <a:round/>
              <a:headEnd/>
              <a:tailEnd/>
            </a:ln>
          </p:spPr>
          <p:txBody>
            <a:bodyPr/>
            <a:lstStyle/>
            <a:p>
              <a:endParaRPr lang="en-US"/>
            </a:p>
          </p:txBody>
        </p:sp>
        <p:sp>
          <p:nvSpPr>
            <p:cNvPr id="72770" name="Rectangle 106"/>
            <p:cNvSpPr>
              <a:spLocks noChangeArrowheads="1"/>
            </p:cNvSpPr>
            <p:nvPr/>
          </p:nvSpPr>
          <p:spPr bwMode="auto">
            <a:xfrm>
              <a:off x="3319" y="1642"/>
              <a:ext cx="185"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C1ass1</a:t>
              </a:r>
              <a:endParaRPr lang="en-US"/>
            </a:p>
          </p:txBody>
        </p:sp>
        <p:sp>
          <p:nvSpPr>
            <p:cNvPr id="72771" name="Rectangle 107"/>
            <p:cNvSpPr>
              <a:spLocks noChangeArrowheads="1"/>
            </p:cNvSpPr>
            <p:nvPr/>
          </p:nvSpPr>
          <p:spPr bwMode="auto">
            <a:xfrm>
              <a:off x="3326" y="1732"/>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2772" name="Rectangle 108"/>
            <p:cNvSpPr>
              <a:spLocks noChangeArrowheads="1"/>
            </p:cNvSpPr>
            <p:nvPr/>
          </p:nvSpPr>
          <p:spPr bwMode="auto">
            <a:xfrm>
              <a:off x="3326" y="1829"/>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sp>
          <p:nvSpPr>
            <p:cNvPr id="72773" name="Rectangle 177"/>
            <p:cNvSpPr>
              <a:spLocks noChangeArrowheads="1"/>
            </p:cNvSpPr>
            <p:nvPr/>
          </p:nvSpPr>
          <p:spPr bwMode="auto">
            <a:xfrm>
              <a:off x="4221" y="1608"/>
              <a:ext cx="224" cy="293"/>
            </a:xfrm>
            <a:prstGeom prst="rect">
              <a:avLst/>
            </a:prstGeom>
            <a:solidFill>
              <a:srgbClr val="FFFFFF"/>
            </a:solidFill>
            <a:ln w="9525">
              <a:noFill/>
              <a:miter lim="800000"/>
              <a:headEnd/>
              <a:tailEnd/>
            </a:ln>
          </p:spPr>
          <p:txBody>
            <a:bodyPr/>
            <a:lstStyle/>
            <a:p>
              <a:endParaRPr lang="en-US"/>
            </a:p>
          </p:txBody>
        </p:sp>
        <p:sp>
          <p:nvSpPr>
            <p:cNvPr id="72774" name="Rectangle 178"/>
            <p:cNvSpPr>
              <a:spLocks noChangeArrowheads="1"/>
            </p:cNvSpPr>
            <p:nvPr/>
          </p:nvSpPr>
          <p:spPr bwMode="auto">
            <a:xfrm>
              <a:off x="4221" y="1608"/>
              <a:ext cx="229" cy="298"/>
            </a:xfrm>
            <a:prstGeom prst="rect">
              <a:avLst/>
            </a:prstGeom>
            <a:noFill/>
            <a:ln w="7938">
              <a:solidFill>
                <a:srgbClr val="000000"/>
              </a:solidFill>
              <a:miter lim="800000"/>
              <a:headEnd/>
              <a:tailEnd/>
            </a:ln>
          </p:spPr>
          <p:txBody>
            <a:bodyPr/>
            <a:lstStyle/>
            <a:p>
              <a:endParaRPr lang="en-US"/>
            </a:p>
          </p:txBody>
        </p:sp>
        <p:sp>
          <p:nvSpPr>
            <p:cNvPr id="72775" name="Line 179"/>
            <p:cNvSpPr>
              <a:spLocks noChangeShapeType="1"/>
            </p:cNvSpPr>
            <p:nvPr/>
          </p:nvSpPr>
          <p:spPr bwMode="auto">
            <a:xfrm>
              <a:off x="4221" y="1807"/>
              <a:ext cx="224" cy="1"/>
            </a:xfrm>
            <a:prstGeom prst="line">
              <a:avLst/>
            </a:prstGeom>
            <a:noFill/>
            <a:ln w="7938">
              <a:solidFill>
                <a:srgbClr val="000000"/>
              </a:solidFill>
              <a:round/>
              <a:headEnd/>
              <a:tailEnd/>
            </a:ln>
          </p:spPr>
          <p:txBody>
            <a:bodyPr/>
            <a:lstStyle/>
            <a:p>
              <a:endParaRPr lang="en-US"/>
            </a:p>
          </p:txBody>
        </p:sp>
        <p:sp>
          <p:nvSpPr>
            <p:cNvPr id="72776" name="Line 180"/>
            <p:cNvSpPr>
              <a:spLocks noChangeShapeType="1"/>
            </p:cNvSpPr>
            <p:nvPr/>
          </p:nvSpPr>
          <p:spPr bwMode="auto">
            <a:xfrm>
              <a:off x="4221" y="1722"/>
              <a:ext cx="224" cy="1"/>
            </a:xfrm>
            <a:prstGeom prst="line">
              <a:avLst/>
            </a:prstGeom>
            <a:noFill/>
            <a:ln w="7938">
              <a:solidFill>
                <a:srgbClr val="000000"/>
              </a:solidFill>
              <a:round/>
              <a:headEnd/>
              <a:tailEnd/>
            </a:ln>
          </p:spPr>
          <p:txBody>
            <a:bodyPr/>
            <a:lstStyle/>
            <a:p>
              <a:endParaRPr lang="en-US"/>
            </a:p>
          </p:txBody>
        </p:sp>
        <p:sp>
          <p:nvSpPr>
            <p:cNvPr id="72777" name="Rectangle 181"/>
            <p:cNvSpPr>
              <a:spLocks noChangeArrowheads="1"/>
            </p:cNvSpPr>
            <p:nvPr/>
          </p:nvSpPr>
          <p:spPr bwMode="auto">
            <a:xfrm>
              <a:off x="4244" y="1642"/>
              <a:ext cx="185"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C1ass3</a:t>
              </a:r>
              <a:endParaRPr lang="en-US"/>
            </a:p>
          </p:txBody>
        </p:sp>
        <p:sp>
          <p:nvSpPr>
            <p:cNvPr id="72778" name="Rectangle 182"/>
            <p:cNvSpPr>
              <a:spLocks noChangeArrowheads="1"/>
            </p:cNvSpPr>
            <p:nvPr/>
          </p:nvSpPr>
          <p:spPr bwMode="auto">
            <a:xfrm>
              <a:off x="4251" y="1732"/>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2779" name="Rectangle 183"/>
            <p:cNvSpPr>
              <a:spLocks noChangeArrowheads="1"/>
            </p:cNvSpPr>
            <p:nvPr/>
          </p:nvSpPr>
          <p:spPr bwMode="auto">
            <a:xfrm>
              <a:off x="4251" y="1829"/>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sp>
          <p:nvSpPr>
            <p:cNvPr id="72780" name="Rectangle 185"/>
            <p:cNvSpPr>
              <a:spLocks noChangeArrowheads="1"/>
            </p:cNvSpPr>
            <p:nvPr/>
          </p:nvSpPr>
          <p:spPr bwMode="auto">
            <a:xfrm>
              <a:off x="3708" y="1608"/>
              <a:ext cx="224" cy="293"/>
            </a:xfrm>
            <a:prstGeom prst="rect">
              <a:avLst/>
            </a:prstGeom>
            <a:solidFill>
              <a:srgbClr val="FFFFFF"/>
            </a:solidFill>
            <a:ln w="9525">
              <a:noFill/>
              <a:miter lim="800000"/>
              <a:headEnd/>
              <a:tailEnd/>
            </a:ln>
          </p:spPr>
          <p:txBody>
            <a:bodyPr/>
            <a:lstStyle/>
            <a:p>
              <a:endParaRPr lang="en-US"/>
            </a:p>
          </p:txBody>
        </p:sp>
        <p:sp>
          <p:nvSpPr>
            <p:cNvPr id="72781" name="Rectangle 186"/>
            <p:cNvSpPr>
              <a:spLocks noChangeArrowheads="1"/>
            </p:cNvSpPr>
            <p:nvPr/>
          </p:nvSpPr>
          <p:spPr bwMode="auto">
            <a:xfrm>
              <a:off x="3708" y="1608"/>
              <a:ext cx="229" cy="298"/>
            </a:xfrm>
            <a:prstGeom prst="rect">
              <a:avLst/>
            </a:prstGeom>
            <a:noFill/>
            <a:ln w="7938">
              <a:solidFill>
                <a:srgbClr val="000000"/>
              </a:solidFill>
              <a:miter lim="800000"/>
              <a:headEnd/>
              <a:tailEnd/>
            </a:ln>
          </p:spPr>
          <p:txBody>
            <a:bodyPr/>
            <a:lstStyle/>
            <a:p>
              <a:endParaRPr lang="en-US"/>
            </a:p>
          </p:txBody>
        </p:sp>
        <p:sp>
          <p:nvSpPr>
            <p:cNvPr id="72782" name="Line 187"/>
            <p:cNvSpPr>
              <a:spLocks noChangeShapeType="1"/>
            </p:cNvSpPr>
            <p:nvPr/>
          </p:nvSpPr>
          <p:spPr bwMode="auto">
            <a:xfrm>
              <a:off x="3708" y="1807"/>
              <a:ext cx="224" cy="1"/>
            </a:xfrm>
            <a:prstGeom prst="line">
              <a:avLst/>
            </a:prstGeom>
            <a:noFill/>
            <a:ln w="7938">
              <a:solidFill>
                <a:srgbClr val="000000"/>
              </a:solidFill>
              <a:round/>
              <a:headEnd/>
              <a:tailEnd/>
            </a:ln>
          </p:spPr>
          <p:txBody>
            <a:bodyPr/>
            <a:lstStyle/>
            <a:p>
              <a:endParaRPr lang="en-US"/>
            </a:p>
          </p:txBody>
        </p:sp>
        <p:sp>
          <p:nvSpPr>
            <p:cNvPr id="72783" name="Line 188"/>
            <p:cNvSpPr>
              <a:spLocks noChangeShapeType="1"/>
            </p:cNvSpPr>
            <p:nvPr/>
          </p:nvSpPr>
          <p:spPr bwMode="auto">
            <a:xfrm>
              <a:off x="3708" y="1722"/>
              <a:ext cx="224" cy="1"/>
            </a:xfrm>
            <a:prstGeom prst="line">
              <a:avLst/>
            </a:prstGeom>
            <a:noFill/>
            <a:ln w="7938">
              <a:solidFill>
                <a:srgbClr val="000000"/>
              </a:solidFill>
              <a:round/>
              <a:headEnd/>
              <a:tailEnd/>
            </a:ln>
          </p:spPr>
          <p:txBody>
            <a:bodyPr/>
            <a:lstStyle/>
            <a:p>
              <a:endParaRPr lang="en-US"/>
            </a:p>
          </p:txBody>
        </p:sp>
        <p:sp>
          <p:nvSpPr>
            <p:cNvPr id="72784" name="Rectangle 189"/>
            <p:cNvSpPr>
              <a:spLocks noChangeArrowheads="1"/>
            </p:cNvSpPr>
            <p:nvPr/>
          </p:nvSpPr>
          <p:spPr bwMode="auto">
            <a:xfrm>
              <a:off x="3731" y="1642"/>
              <a:ext cx="185"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C1ass2</a:t>
              </a:r>
              <a:endParaRPr lang="en-US"/>
            </a:p>
          </p:txBody>
        </p:sp>
        <p:sp>
          <p:nvSpPr>
            <p:cNvPr id="72785" name="Rectangle 190"/>
            <p:cNvSpPr>
              <a:spLocks noChangeArrowheads="1"/>
            </p:cNvSpPr>
            <p:nvPr/>
          </p:nvSpPr>
          <p:spPr bwMode="auto">
            <a:xfrm>
              <a:off x="3738" y="1732"/>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2786" name="Rectangle 191"/>
            <p:cNvSpPr>
              <a:spLocks noChangeArrowheads="1"/>
            </p:cNvSpPr>
            <p:nvPr/>
          </p:nvSpPr>
          <p:spPr bwMode="auto">
            <a:xfrm>
              <a:off x="3738" y="1829"/>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grpSp>
      <p:grpSp>
        <p:nvGrpSpPr>
          <p:cNvPr id="72720" name="Group 242"/>
          <p:cNvGrpSpPr>
            <a:grpSpLocks/>
          </p:cNvGrpSpPr>
          <p:nvPr/>
        </p:nvGrpSpPr>
        <p:grpSpPr bwMode="auto">
          <a:xfrm>
            <a:off x="6175375" y="3254375"/>
            <a:ext cx="1162050" cy="473075"/>
            <a:chOff x="3890" y="2050"/>
            <a:chExt cx="732" cy="298"/>
          </a:xfrm>
        </p:grpSpPr>
        <p:sp>
          <p:nvSpPr>
            <p:cNvPr id="72752" name="Rectangle 193"/>
            <p:cNvSpPr>
              <a:spLocks noChangeArrowheads="1"/>
            </p:cNvSpPr>
            <p:nvPr/>
          </p:nvSpPr>
          <p:spPr bwMode="auto">
            <a:xfrm>
              <a:off x="3890" y="2050"/>
              <a:ext cx="224" cy="293"/>
            </a:xfrm>
            <a:prstGeom prst="rect">
              <a:avLst/>
            </a:prstGeom>
            <a:solidFill>
              <a:srgbClr val="FFFFFF"/>
            </a:solidFill>
            <a:ln w="9525">
              <a:noFill/>
              <a:miter lim="800000"/>
              <a:headEnd/>
              <a:tailEnd/>
            </a:ln>
          </p:spPr>
          <p:txBody>
            <a:bodyPr/>
            <a:lstStyle/>
            <a:p>
              <a:endParaRPr lang="en-US"/>
            </a:p>
          </p:txBody>
        </p:sp>
        <p:sp>
          <p:nvSpPr>
            <p:cNvPr id="72753" name="Rectangle 194"/>
            <p:cNvSpPr>
              <a:spLocks noChangeArrowheads="1"/>
            </p:cNvSpPr>
            <p:nvPr/>
          </p:nvSpPr>
          <p:spPr bwMode="auto">
            <a:xfrm>
              <a:off x="3890" y="2050"/>
              <a:ext cx="229" cy="298"/>
            </a:xfrm>
            <a:prstGeom prst="rect">
              <a:avLst/>
            </a:prstGeom>
            <a:noFill/>
            <a:ln w="7938">
              <a:solidFill>
                <a:srgbClr val="000000"/>
              </a:solidFill>
              <a:miter lim="800000"/>
              <a:headEnd/>
              <a:tailEnd/>
            </a:ln>
          </p:spPr>
          <p:txBody>
            <a:bodyPr/>
            <a:lstStyle/>
            <a:p>
              <a:endParaRPr lang="en-US"/>
            </a:p>
          </p:txBody>
        </p:sp>
        <p:sp>
          <p:nvSpPr>
            <p:cNvPr id="72754" name="Line 195"/>
            <p:cNvSpPr>
              <a:spLocks noChangeShapeType="1"/>
            </p:cNvSpPr>
            <p:nvPr/>
          </p:nvSpPr>
          <p:spPr bwMode="auto">
            <a:xfrm>
              <a:off x="3890" y="2249"/>
              <a:ext cx="224" cy="1"/>
            </a:xfrm>
            <a:prstGeom prst="line">
              <a:avLst/>
            </a:prstGeom>
            <a:noFill/>
            <a:ln w="7938">
              <a:solidFill>
                <a:srgbClr val="000000"/>
              </a:solidFill>
              <a:round/>
              <a:headEnd/>
              <a:tailEnd/>
            </a:ln>
          </p:spPr>
          <p:txBody>
            <a:bodyPr/>
            <a:lstStyle/>
            <a:p>
              <a:endParaRPr lang="en-US"/>
            </a:p>
          </p:txBody>
        </p:sp>
        <p:sp>
          <p:nvSpPr>
            <p:cNvPr id="72755" name="Line 196"/>
            <p:cNvSpPr>
              <a:spLocks noChangeShapeType="1"/>
            </p:cNvSpPr>
            <p:nvPr/>
          </p:nvSpPr>
          <p:spPr bwMode="auto">
            <a:xfrm>
              <a:off x="3890" y="2164"/>
              <a:ext cx="224" cy="1"/>
            </a:xfrm>
            <a:prstGeom prst="line">
              <a:avLst/>
            </a:prstGeom>
            <a:noFill/>
            <a:ln w="7938">
              <a:solidFill>
                <a:srgbClr val="000000"/>
              </a:solidFill>
              <a:round/>
              <a:headEnd/>
              <a:tailEnd/>
            </a:ln>
          </p:spPr>
          <p:txBody>
            <a:bodyPr/>
            <a:lstStyle/>
            <a:p>
              <a:endParaRPr lang="en-US"/>
            </a:p>
          </p:txBody>
        </p:sp>
        <p:sp>
          <p:nvSpPr>
            <p:cNvPr id="72756" name="Rectangle 197"/>
            <p:cNvSpPr>
              <a:spLocks noChangeArrowheads="1"/>
            </p:cNvSpPr>
            <p:nvPr/>
          </p:nvSpPr>
          <p:spPr bwMode="auto">
            <a:xfrm>
              <a:off x="3909" y="2084"/>
              <a:ext cx="192"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C1assE</a:t>
              </a:r>
              <a:endParaRPr lang="en-US"/>
            </a:p>
          </p:txBody>
        </p:sp>
        <p:sp>
          <p:nvSpPr>
            <p:cNvPr id="72757" name="Rectangle 198"/>
            <p:cNvSpPr>
              <a:spLocks noChangeArrowheads="1"/>
            </p:cNvSpPr>
            <p:nvPr/>
          </p:nvSpPr>
          <p:spPr bwMode="auto">
            <a:xfrm>
              <a:off x="3920" y="2174"/>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2758" name="Rectangle 199"/>
            <p:cNvSpPr>
              <a:spLocks noChangeArrowheads="1"/>
            </p:cNvSpPr>
            <p:nvPr/>
          </p:nvSpPr>
          <p:spPr bwMode="auto">
            <a:xfrm>
              <a:off x="3920" y="2271"/>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sp>
          <p:nvSpPr>
            <p:cNvPr id="72759" name="Rectangle 201"/>
            <p:cNvSpPr>
              <a:spLocks noChangeArrowheads="1"/>
            </p:cNvSpPr>
            <p:nvPr/>
          </p:nvSpPr>
          <p:spPr bwMode="auto">
            <a:xfrm>
              <a:off x="4393" y="2050"/>
              <a:ext cx="224" cy="293"/>
            </a:xfrm>
            <a:prstGeom prst="rect">
              <a:avLst/>
            </a:prstGeom>
            <a:solidFill>
              <a:srgbClr val="FFFFFF"/>
            </a:solidFill>
            <a:ln w="9525">
              <a:noFill/>
              <a:miter lim="800000"/>
              <a:headEnd/>
              <a:tailEnd/>
            </a:ln>
          </p:spPr>
          <p:txBody>
            <a:bodyPr/>
            <a:lstStyle/>
            <a:p>
              <a:endParaRPr lang="en-US"/>
            </a:p>
          </p:txBody>
        </p:sp>
        <p:sp>
          <p:nvSpPr>
            <p:cNvPr id="72760" name="Rectangle 202"/>
            <p:cNvSpPr>
              <a:spLocks noChangeArrowheads="1"/>
            </p:cNvSpPr>
            <p:nvPr/>
          </p:nvSpPr>
          <p:spPr bwMode="auto">
            <a:xfrm>
              <a:off x="4393" y="2050"/>
              <a:ext cx="229" cy="298"/>
            </a:xfrm>
            <a:prstGeom prst="rect">
              <a:avLst/>
            </a:prstGeom>
            <a:noFill/>
            <a:ln w="7938">
              <a:solidFill>
                <a:srgbClr val="000000"/>
              </a:solidFill>
              <a:miter lim="800000"/>
              <a:headEnd/>
              <a:tailEnd/>
            </a:ln>
          </p:spPr>
          <p:txBody>
            <a:bodyPr/>
            <a:lstStyle/>
            <a:p>
              <a:endParaRPr lang="en-US"/>
            </a:p>
          </p:txBody>
        </p:sp>
        <p:sp>
          <p:nvSpPr>
            <p:cNvPr id="72761" name="Line 203"/>
            <p:cNvSpPr>
              <a:spLocks noChangeShapeType="1"/>
            </p:cNvSpPr>
            <p:nvPr/>
          </p:nvSpPr>
          <p:spPr bwMode="auto">
            <a:xfrm>
              <a:off x="4393" y="2249"/>
              <a:ext cx="224" cy="1"/>
            </a:xfrm>
            <a:prstGeom prst="line">
              <a:avLst/>
            </a:prstGeom>
            <a:noFill/>
            <a:ln w="7938">
              <a:solidFill>
                <a:srgbClr val="000000"/>
              </a:solidFill>
              <a:round/>
              <a:headEnd/>
              <a:tailEnd/>
            </a:ln>
          </p:spPr>
          <p:txBody>
            <a:bodyPr/>
            <a:lstStyle/>
            <a:p>
              <a:endParaRPr lang="en-US"/>
            </a:p>
          </p:txBody>
        </p:sp>
        <p:sp>
          <p:nvSpPr>
            <p:cNvPr id="72762" name="Line 204"/>
            <p:cNvSpPr>
              <a:spLocks noChangeShapeType="1"/>
            </p:cNvSpPr>
            <p:nvPr/>
          </p:nvSpPr>
          <p:spPr bwMode="auto">
            <a:xfrm>
              <a:off x="4393" y="2164"/>
              <a:ext cx="224" cy="1"/>
            </a:xfrm>
            <a:prstGeom prst="line">
              <a:avLst/>
            </a:prstGeom>
            <a:noFill/>
            <a:ln w="7938">
              <a:solidFill>
                <a:srgbClr val="000000"/>
              </a:solidFill>
              <a:round/>
              <a:headEnd/>
              <a:tailEnd/>
            </a:ln>
          </p:spPr>
          <p:txBody>
            <a:bodyPr/>
            <a:lstStyle/>
            <a:p>
              <a:endParaRPr lang="en-US"/>
            </a:p>
          </p:txBody>
        </p:sp>
        <p:sp>
          <p:nvSpPr>
            <p:cNvPr id="72763" name="Rectangle 205"/>
            <p:cNvSpPr>
              <a:spLocks noChangeArrowheads="1"/>
            </p:cNvSpPr>
            <p:nvPr/>
          </p:nvSpPr>
          <p:spPr bwMode="auto">
            <a:xfrm>
              <a:off x="4429" y="2084"/>
              <a:ext cx="189"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C1assF</a:t>
              </a:r>
              <a:endParaRPr lang="en-US"/>
            </a:p>
          </p:txBody>
        </p:sp>
        <p:sp>
          <p:nvSpPr>
            <p:cNvPr id="72764" name="Rectangle 206"/>
            <p:cNvSpPr>
              <a:spLocks noChangeArrowheads="1"/>
            </p:cNvSpPr>
            <p:nvPr/>
          </p:nvSpPr>
          <p:spPr bwMode="auto">
            <a:xfrm>
              <a:off x="4423" y="2174"/>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2765" name="Rectangle 207"/>
            <p:cNvSpPr>
              <a:spLocks noChangeArrowheads="1"/>
            </p:cNvSpPr>
            <p:nvPr/>
          </p:nvSpPr>
          <p:spPr bwMode="auto">
            <a:xfrm>
              <a:off x="4423" y="2271"/>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grpSp>
      <p:grpSp>
        <p:nvGrpSpPr>
          <p:cNvPr id="72721" name="Group 243"/>
          <p:cNvGrpSpPr>
            <a:grpSpLocks/>
          </p:cNvGrpSpPr>
          <p:nvPr/>
        </p:nvGrpSpPr>
        <p:grpSpPr bwMode="auto">
          <a:xfrm>
            <a:off x="5443538" y="3960813"/>
            <a:ext cx="1652587" cy="473075"/>
            <a:chOff x="3429" y="2495"/>
            <a:chExt cx="1041" cy="298"/>
          </a:xfrm>
        </p:grpSpPr>
        <p:sp>
          <p:nvSpPr>
            <p:cNvPr id="72738" name="Rectangle 209"/>
            <p:cNvSpPr>
              <a:spLocks noChangeArrowheads="1"/>
            </p:cNvSpPr>
            <p:nvPr/>
          </p:nvSpPr>
          <p:spPr bwMode="auto">
            <a:xfrm>
              <a:off x="3429" y="2495"/>
              <a:ext cx="224" cy="293"/>
            </a:xfrm>
            <a:prstGeom prst="rect">
              <a:avLst/>
            </a:prstGeom>
            <a:solidFill>
              <a:srgbClr val="FFFFFF"/>
            </a:solidFill>
            <a:ln w="9525">
              <a:noFill/>
              <a:miter lim="800000"/>
              <a:headEnd/>
              <a:tailEnd/>
            </a:ln>
          </p:spPr>
          <p:txBody>
            <a:bodyPr/>
            <a:lstStyle/>
            <a:p>
              <a:endParaRPr lang="en-US"/>
            </a:p>
          </p:txBody>
        </p:sp>
        <p:sp>
          <p:nvSpPr>
            <p:cNvPr id="72739" name="Rectangle 210"/>
            <p:cNvSpPr>
              <a:spLocks noChangeArrowheads="1"/>
            </p:cNvSpPr>
            <p:nvPr/>
          </p:nvSpPr>
          <p:spPr bwMode="auto">
            <a:xfrm>
              <a:off x="3429" y="2495"/>
              <a:ext cx="229" cy="298"/>
            </a:xfrm>
            <a:prstGeom prst="rect">
              <a:avLst/>
            </a:prstGeom>
            <a:noFill/>
            <a:ln w="7938">
              <a:solidFill>
                <a:srgbClr val="000000"/>
              </a:solidFill>
              <a:miter lim="800000"/>
              <a:headEnd/>
              <a:tailEnd/>
            </a:ln>
          </p:spPr>
          <p:txBody>
            <a:bodyPr/>
            <a:lstStyle/>
            <a:p>
              <a:endParaRPr lang="en-US"/>
            </a:p>
          </p:txBody>
        </p:sp>
        <p:sp>
          <p:nvSpPr>
            <p:cNvPr id="72740" name="Line 211"/>
            <p:cNvSpPr>
              <a:spLocks noChangeShapeType="1"/>
            </p:cNvSpPr>
            <p:nvPr/>
          </p:nvSpPr>
          <p:spPr bwMode="auto">
            <a:xfrm>
              <a:off x="3429" y="2694"/>
              <a:ext cx="224" cy="1"/>
            </a:xfrm>
            <a:prstGeom prst="line">
              <a:avLst/>
            </a:prstGeom>
            <a:noFill/>
            <a:ln w="7938">
              <a:solidFill>
                <a:srgbClr val="000000"/>
              </a:solidFill>
              <a:round/>
              <a:headEnd/>
              <a:tailEnd/>
            </a:ln>
          </p:spPr>
          <p:txBody>
            <a:bodyPr/>
            <a:lstStyle/>
            <a:p>
              <a:endParaRPr lang="en-US"/>
            </a:p>
          </p:txBody>
        </p:sp>
        <p:sp>
          <p:nvSpPr>
            <p:cNvPr id="72741" name="Line 212"/>
            <p:cNvSpPr>
              <a:spLocks noChangeShapeType="1"/>
            </p:cNvSpPr>
            <p:nvPr/>
          </p:nvSpPr>
          <p:spPr bwMode="auto">
            <a:xfrm>
              <a:off x="3429" y="2609"/>
              <a:ext cx="224" cy="1"/>
            </a:xfrm>
            <a:prstGeom prst="line">
              <a:avLst/>
            </a:prstGeom>
            <a:noFill/>
            <a:ln w="7938">
              <a:solidFill>
                <a:srgbClr val="000000"/>
              </a:solidFill>
              <a:round/>
              <a:headEnd/>
              <a:tailEnd/>
            </a:ln>
          </p:spPr>
          <p:txBody>
            <a:bodyPr/>
            <a:lstStyle/>
            <a:p>
              <a:endParaRPr lang="en-US"/>
            </a:p>
          </p:txBody>
        </p:sp>
        <p:sp>
          <p:nvSpPr>
            <p:cNvPr id="72742" name="Rectangle 213"/>
            <p:cNvSpPr>
              <a:spLocks noChangeArrowheads="1"/>
            </p:cNvSpPr>
            <p:nvPr/>
          </p:nvSpPr>
          <p:spPr bwMode="auto">
            <a:xfrm>
              <a:off x="3446" y="2529"/>
              <a:ext cx="196"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C1assC</a:t>
              </a:r>
              <a:endParaRPr lang="en-US"/>
            </a:p>
          </p:txBody>
        </p:sp>
        <p:sp>
          <p:nvSpPr>
            <p:cNvPr id="72743" name="Rectangle 214"/>
            <p:cNvSpPr>
              <a:spLocks noChangeArrowheads="1"/>
            </p:cNvSpPr>
            <p:nvPr/>
          </p:nvSpPr>
          <p:spPr bwMode="auto">
            <a:xfrm>
              <a:off x="3459" y="2619"/>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2744" name="Rectangle 215"/>
            <p:cNvSpPr>
              <a:spLocks noChangeArrowheads="1"/>
            </p:cNvSpPr>
            <p:nvPr/>
          </p:nvSpPr>
          <p:spPr bwMode="auto">
            <a:xfrm>
              <a:off x="3459" y="2716"/>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sp>
          <p:nvSpPr>
            <p:cNvPr id="72745" name="Rectangle 217"/>
            <p:cNvSpPr>
              <a:spLocks noChangeArrowheads="1"/>
            </p:cNvSpPr>
            <p:nvPr/>
          </p:nvSpPr>
          <p:spPr bwMode="auto">
            <a:xfrm>
              <a:off x="4241" y="2495"/>
              <a:ext cx="224" cy="293"/>
            </a:xfrm>
            <a:prstGeom prst="rect">
              <a:avLst/>
            </a:prstGeom>
            <a:solidFill>
              <a:srgbClr val="FFFFFF"/>
            </a:solidFill>
            <a:ln w="9525">
              <a:noFill/>
              <a:miter lim="800000"/>
              <a:headEnd/>
              <a:tailEnd/>
            </a:ln>
          </p:spPr>
          <p:txBody>
            <a:bodyPr/>
            <a:lstStyle/>
            <a:p>
              <a:endParaRPr lang="en-US"/>
            </a:p>
          </p:txBody>
        </p:sp>
        <p:sp>
          <p:nvSpPr>
            <p:cNvPr id="72746" name="Rectangle 218"/>
            <p:cNvSpPr>
              <a:spLocks noChangeArrowheads="1"/>
            </p:cNvSpPr>
            <p:nvPr/>
          </p:nvSpPr>
          <p:spPr bwMode="auto">
            <a:xfrm>
              <a:off x="4241" y="2495"/>
              <a:ext cx="229" cy="298"/>
            </a:xfrm>
            <a:prstGeom prst="rect">
              <a:avLst/>
            </a:prstGeom>
            <a:noFill/>
            <a:ln w="7938">
              <a:solidFill>
                <a:srgbClr val="000000"/>
              </a:solidFill>
              <a:miter lim="800000"/>
              <a:headEnd/>
              <a:tailEnd/>
            </a:ln>
          </p:spPr>
          <p:txBody>
            <a:bodyPr/>
            <a:lstStyle/>
            <a:p>
              <a:endParaRPr lang="en-US"/>
            </a:p>
          </p:txBody>
        </p:sp>
        <p:sp>
          <p:nvSpPr>
            <p:cNvPr id="72747" name="Line 219"/>
            <p:cNvSpPr>
              <a:spLocks noChangeShapeType="1"/>
            </p:cNvSpPr>
            <p:nvPr/>
          </p:nvSpPr>
          <p:spPr bwMode="auto">
            <a:xfrm>
              <a:off x="4241" y="2694"/>
              <a:ext cx="224" cy="1"/>
            </a:xfrm>
            <a:prstGeom prst="line">
              <a:avLst/>
            </a:prstGeom>
            <a:noFill/>
            <a:ln w="7938">
              <a:solidFill>
                <a:srgbClr val="000000"/>
              </a:solidFill>
              <a:round/>
              <a:headEnd/>
              <a:tailEnd/>
            </a:ln>
          </p:spPr>
          <p:txBody>
            <a:bodyPr/>
            <a:lstStyle/>
            <a:p>
              <a:endParaRPr lang="en-US"/>
            </a:p>
          </p:txBody>
        </p:sp>
        <p:sp>
          <p:nvSpPr>
            <p:cNvPr id="72748" name="Line 220"/>
            <p:cNvSpPr>
              <a:spLocks noChangeShapeType="1"/>
            </p:cNvSpPr>
            <p:nvPr/>
          </p:nvSpPr>
          <p:spPr bwMode="auto">
            <a:xfrm>
              <a:off x="4241" y="2609"/>
              <a:ext cx="224" cy="1"/>
            </a:xfrm>
            <a:prstGeom prst="line">
              <a:avLst/>
            </a:prstGeom>
            <a:noFill/>
            <a:ln w="7938">
              <a:solidFill>
                <a:srgbClr val="000000"/>
              </a:solidFill>
              <a:round/>
              <a:headEnd/>
              <a:tailEnd/>
            </a:ln>
          </p:spPr>
          <p:txBody>
            <a:bodyPr/>
            <a:lstStyle/>
            <a:p>
              <a:endParaRPr lang="en-US"/>
            </a:p>
          </p:txBody>
        </p:sp>
        <p:sp>
          <p:nvSpPr>
            <p:cNvPr id="72749" name="Rectangle 221"/>
            <p:cNvSpPr>
              <a:spLocks noChangeArrowheads="1"/>
            </p:cNvSpPr>
            <p:nvPr/>
          </p:nvSpPr>
          <p:spPr bwMode="auto">
            <a:xfrm>
              <a:off x="4257" y="2529"/>
              <a:ext cx="199"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C1assD</a:t>
              </a:r>
              <a:endParaRPr lang="en-US"/>
            </a:p>
          </p:txBody>
        </p:sp>
        <p:sp>
          <p:nvSpPr>
            <p:cNvPr id="72750" name="Rectangle 222"/>
            <p:cNvSpPr>
              <a:spLocks noChangeArrowheads="1"/>
            </p:cNvSpPr>
            <p:nvPr/>
          </p:nvSpPr>
          <p:spPr bwMode="auto">
            <a:xfrm>
              <a:off x="4271" y="2619"/>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2751" name="Rectangle 223"/>
            <p:cNvSpPr>
              <a:spLocks noChangeArrowheads="1"/>
            </p:cNvSpPr>
            <p:nvPr/>
          </p:nvSpPr>
          <p:spPr bwMode="auto">
            <a:xfrm>
              <a:off x="4271" y="2716"/>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grpSp>
      <p:grpSp>
        <p:nvGrpSpPr>
          <p:cNvPr id="72722" name="Group 244"/>
          <p:cNvGrpSpPr>
            <a:grpSpLocks/>
          </p:cNvGrpSpPr>
          <p:nvPr/>
        </p:nvGrpSpPr>
        <p:grpSpPr bwMode="auto">
          <a:xfrm>
            <a:off x="5110163" y="4662488"/>
            <a:ext cx="1985962" cy="474662"/>
            <a:chOff x="3219" y="2937"/>
            <a:chExt cx="1251" cy="299"/>
          </a:xfrm>
        </p:grpSpPr>
        <p:sp>
          <p:nvSpPr>
            <p:cNvPr id="72724" name="Rectangle 225"/>
            <p:cNvSpPr>
              <a:spLocks noChangeArrowheads="1"/>
            </p:cNvSpPr>
            <p:nvPr/>
          </p:nvSpPr>
          <p:spPr bwMode="auto">
            <a:xfrm>
              <a:off x="3219" y="2938"/>
              <a:ext cx="224" cy="293"/>
            </a:xfrm>
            <a:prstGeom prst="rect">
              <a:avLst/>
            </a:prstGeom>
            <a:solidFill>
              <a:srgbClr val="FFFFFF"/>
            </a:solidFill>
            <a:ln w="9525">
              <a:noFill/>
              <a:miter lim="800000"/>
              <a:headEnd/>
              <a:tailEnd/>
            </a:ln>
          </p:spPr>
          <p:txBody>
            <a:bodyPr/>
            <a:lstStyle/>
            <a:p>
              <a:endParaRPr lang="en-US"/>
            </a:p>
          </p:txBody>
        </p:sp>
        <p:sp>
          <p:nvSpPr>
            <p:cNvPr id="72725" name="Rectangle 226"/>
            <p:cNvSpPr>
              <a:spLocks noChangeArrowheads="1"/>
            </p:cNvSpPr>
            <p:nvPr/>
          </p:nvSpPr>
          <p:spPr bwMode="auto">
            <a:xfrm>
              <a:off x="3219" y="2938"/>
              <a:ext cx="229" cy="298"/>
            </a:xfrm>
            <a:prstGeom prst="rect">
              <a:avLst/>
            </a:prstGeom>
            <a:noFill/>
            <a:ln w="7938">
              <a:solidFill>
                <a:srgbClr val="000000"/>
              </a:solidFill>
              <a:miter lim="800000"/>
              <a:headEnd/>
              <a:tailEnd/>
            </a:ln>
          </p:spPr>
          <p:txBody>
            <a:bodyPr/>
            <a:lstStyle/>
            <a:p>
              <a:endParaRPr lang="en-US"/>
            </a:p>
          </p:txBody>
        </p:sp>
        <p:sp>
          <p:nvSpPr>
            <p:cNvPr id="72726" name="Line 227"/>
            <p:cNvSpPr>
              <a:spLocks noChangeShapeType="1"/>
            </p:cNvSpPr>
            <p:nvPr/>
          </p:nvSpPr>
          <p:spPr bwMode="auto">
            <a:xfrm>
              <a:off x="3219" y="3137"/>
              <a:ext cx="224" cy="1"/>
            </a:xfrm>
            <a:prstGeom prst="line">
              <a:avLst/>
            </a:prstGeom>
            <a:noFill/>
            <a:ln w="7938">
              <a:solidFill>
                <a:srgbClr val="000000"/>
              </a:solidFill>
              <a:round/>
              <a:headEnd/>
              <a:tailEnd/>
            </a:ln>
          </p:spPr>
          <p:txBody>
            <a:bodyPr/>
            <a:lstStyle/>
            <a:p>
              <a:endParaRPr lang="en-US"/>
            </a:p>
          </p:txBody>
        </p:sp>
        <p:sp>
          <p:nvSpPr>
            <p:cNvPr id="72727" name="Line 228"/>
            <p:cNvSpPr>
              <a:spLocks noChangeShapeType="1"/>
            </p:cNvSpPr>
            <p:nvPr/>
          </p:nvSpPr>
          <p:spPr bwMode="auto">
            <a:xfrm>
              <a:off x="3219" y="3052"/>
              <a:ext cx="224" cy="1"/>
            </a:xfrm>
            <a:prstGeom prst="line">
              <a:avLst/>
            </a:prstGeom>
            <a:noFill/>
            <a:ln w="7938">
              <a:solidFill>
                <a:srgbClr val="000000"/>
              </a:solidFill>
              <a:round/>
              <a:headEnd/>
              <a:tailEnd/>
            </a:ln>
          </p:spPr>
          <p:txBody>
            <a:bodyPr/>
            <a:lstStyle/>
            <a:p>
              <a:endParaRPr lang="en-US"/>
            </a:p>
          </p:txBody>
        </p:sp>
        <p:sp>
          <p:nvSpPr>
            <p:cNvPr id="72728" name="Rectangle 229"/>
            <p:cNvSpPr>
              <a:spLocks noChangeArrowheads="1"/>
            </p:cNvSpPr>
            <p:nvPr/>
          </p:nvSpPr>
          <p:spPr bwMode="auto">
            <a:xfrm>
              <a:off x="3234" y="2972"/>
              <a:ext cx="201"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Class A</a:t>
              </a:r>
              <a:endParaRPr lang="en-US"/>
            </a:p>
          </p:txBody>
        </p:sp>
        <p:sp>
          <p:nvSpPr>
            <p:cNvPr id="72729" name="Rectangle 230"/>
            <p:cNvSpPr>
              <a:spLocks noChangeArrowheads="1"/>
            </p:cNvSpPr>
            <p:nvPr/>
          </p:nvSpPr>
          <p:spPr bwMode="auto">
            <a:xfrm>
              <a:off x="3249" y="3062"/>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2730" name="Rectangle 231"/>
            <p:cNvSpPr>
              <a:spLocks noChangeArrowheads="1"/>
            </p:cNvSpPr>
            <p:nvPr/>
          </p:nvSpPr>
          <p:spPr bwMode="auto">
            <a:xfrm>
              <a:off x="3249" y="3159"/>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sp>
          <p:nvSpPr>
            <p:cNvPr id="72731" name="Rectangle 233"/>
            <p:cNvSpPr>
              <a:spLocks noChangeArrowheads="1"/>
            </p:cNvSpPr>
            <p:nvPr/>
          </p:nvSpPr>
          <p:spPr bwMode="auto">
            <a:xfrm>
              <a:off x="4241" y="2937"/>
              <a:ext cx="224" cy="293"/>
            </a:xfrm>
            <a:prstGeom prst="rect">
              <a:avLst/>
            </a:prstGeom>
            <a:solidFill>
              <a:srgbClr val="FFFFFF"/>
            </a:solidFill>
            <a:ln w="9525">
              <a:noFill/>
              <a:miter lim="800000"/>
              <a:headEnd/>
              <a:tailEnd/>
            </a:ln>
          </p:spPr>
          <p:txBody>
            <a:bodyPr/>
            <a:lstStyle/>
            <a:p>
              <a:endParaRPr lang="en-US"/>
            </a:p>
          </p:txBody>
        </p:sp>
        <p:sp>
          <p:nvSpPr>
            <p:cNvPr id="72732" name="Rectangle 234"/>
            <p:cNvSpPr>
              <a:spLocks noChangeArrowheads="1"/>
            </p:cNvSpPr>
            <p:nvPr/>
          </p:nvSpPr>
          <p:spPr bwMode="auto">
            <a:xfrm>
              <a:off x="4241" y="2937"/>
              <a:ext cx="229" cy="298"/>
            </a:xfrm>
            <a:prstGeom prst="rect">
              <a:avLst/>
            </a:prstGeom>
            <a:noFill/>
            <a:ln w="7938">
              <a:solidFill>
                <a:srgbClr val="000000"/>
              </a:solidFill>
              <a:miter lim="800000"/>
              <a:headEnd/>
              <a:tailEnd/>
            </a:ln>
          </p:spPr>
          <p:txBody>
            <a:bodyPr/>
            <a:lstStyle/>
            <a:p>
              <a:endParaRPr lang="en-US"/>
            </a:p>
          </p:txBody>
        </p:sp>
        <p:sp>
          <p:nvSpPr>
            <p:cNvPr id="72733" name="Line 235"/>
            <p:cNvSpPr>
              <a:spLocks noChangeShapeType="1"/>
            </p:cNvSpPr>
            <p:nvPr/>
          </p:nvSpPr>
          <p:spPr bwMode="auto">
            <a:xfrm>
              <a:off x="4241" y="3136"/>
              <a:ext cx="224" cy="1"/>
            </a:xfrm>
            <a:prstGeom prst="line">
              <a:avLst/>
            </a:prstGeom>
            <a:noFill/>
            <a:ln w="7938">
              <a:solidFill>
                <a:srgbClr val="000000"/>
              </a:solidFill>
              <a:round/>
              <a:headEnd/>
              <a:tailEnd/>
            </a:ln>
          </p:spPr>
          <p:txBody>
            <a:bodyPr/>
            <a:lstStyle/>
            <a:p>
              <a:endParaRPr lang="en-US"/>
            </a:p>
          </p:txBody>
        </p:sp>
        <p:sp>
          <p:nvSpPr>
            <p:cNvPr id="72734" name="Line 236"/>
            <p:cNvSpPr>
              <a:spLocks noChangeShapeType="1"/>
            </p:cNvSpPr>
            <p:nvPr/>
          </p:nvSpPr>
          <p:spPr bwMode="auto">
            <a:xfrm>
              <a:off x="4241" y="3051"/>
              <a:ext cx="224" cy="1"/>
            </a:xfrm>
            <a:prstGeom prst="line">
              <a:avLst/>
            </a:prstGeom>
            <a:noFill/>
            <a:ln w="7938">
              <a:solidFill>
                <a:srgbClr val="000000"/>
              </a:solidFill>
              <a:round/>
              <a:headEnd/>
              <a:tailEnd/>
            </a:ln>
          </p:spPr>
          <p:txBody>
            <a:bodyPr/>
            <a:lstStyle/>
            <a:p>
              <a:endParaRPr lang="en-US"/>
            </a:p>
          </p:txBody>
        </p:sp>
        <p:sp>
          <p:nvSpPr>
            <p:cNvPr id="72735" name="Rectangle 237"/>
            <p:cNvSpPr>
              <a:spLocks noChangeArrowheads="1"/>
            </p:cNvSpPr>
            <p:nvPr/>
          </p:nvSpPr>
          <p:spPr bwMode="auto">
            <a:xfrm>
              <a:off x="4250" y="2971"/>
              <a:ext cx="212"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C1ass B</a:t>
              </a:r>
              <a:endParaRPr lang="en-US"/>
            </a:p>
          </p:txBody>
        </p:sp>
        <p:sp>
          <p:nvSpPr>
            <p:cNvPr id="72736" name="Rectangle 238"/>
            <p:cNvSpPr>
              <a:spLocks noChangeArrowheads="1"/>
            </p:cNvSpPr>
            <p:nvPr/>
          </p:nvSpPr>
          <p:spPr bwMode="auto">
            <a:xfrm>
              <a:off x="4271" y="3061"/>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2737" name="Rectangle 239"/>
            <p:cNvSpPr>
              <a:spLocks noChangeArrowheads="1"/>
            </p:cNvSpPr>
            <p:nvPr/>
          </p:nvSpPr>
          <p:spPr bwMode="auto">
            <a:xfrm>
              <a:off x="4271" y="3158"/>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grpSp>
      <p:sp>
        <p:nvSpPr>
          <p:cNvPr id="40183" name="Rectangle 247"/>
          <p:cNvSpPr>
            <a:spLocks noChangeArrowheads="1"/>
          </p:cNvSpPr>
          <p:nvPr/>
        </p:nvSpPr>
        <p:spPr bwMode="auto">
          <a:xfrm>
            <a:off x="523875" y="3381375"/>
            <a:ext cx="3965575" cy="1612900"/>
          </a:xfrm>
          <a:prstGeom prst="rect">
            <a:avLst/>
          </a:prstGeom>
          <a:noFill/>
          <a:ln w="12700">
            <a:noFill/>
            <a:miter lim="800000"/>
            <a:headEnd/>
            <a:tailEnd/>
          </a:ln>
        </p:spPr>
        <p:txBody>
          <a:bodyPr lIns="90487" tIns="44450" rIns="90487" bIns="44450"/>
          <a:lstStyle/>
          <a:p>
            <a:endParaRPr lang="en-US" sz="2400" b="0"/>
          </a:p>
          <a:p>
            <a:r>
              <a:rPr lang="en-US" sz="2400" b="0">
                <a:solidFill>
                  <a:srgbClr val="0000CC"/>
                </a:solidFill>
                <a:latin typeface="Verdana" pitchFamily="34" charset="0"/>
              </a:rPr>
              <a:t>Design goals:</a:t>
            </a:r>
            <a:r>
              <a:rPr lang="en-US" sz="2400" b="0">
                <a:latin typeface="Verdana" pitchFamily="34" charset="0"/>
              </a:rPr>
              <a:t> Maintainability, flexibility.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40110"/>
                                        </p:tgtEl>
                                        <p:attrNameLst>
                                          <p:attrName>style.visibility</p:attrName>
                                        </p:attrNameLst>
                                      </p:cBhvr>
                                      <p:to>
                                        <p:strVal val="visible"/>
                                      </p:to>
                                    </p:set>
                                    <p:animEffect transition="in" filter="wipe(up)">
                                      <p:cBhvr>
                                        <p:cTn id="11" dur="500"/>
                                        <p:tgtEl>
                                          <p:spTgt spid="401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4018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autoUpdateAnimBg="0"/>
      <p:bldP spid="40110" grpId="0" animBg="1"/>
      <p:bldP spid="40183"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ea typeface="ＭＳ Ｐゴシック" pitchFamily="34" charset="-128"/>
              </a:rPr>
              <a:t>Opaque Layering in ARENA</a:t>
            </a:r>
          </a:p>
        </p:txBody>
      </p:sp>
      <p:pic>
        <p:nvPicPr>
          <p:cNvPr id="74755" name="Picture 4"/>
          <p:cNvPicPr>
            <a:picLocks noGrp="1" noChangeAspect="1" noChangeArrowheads="1"/>
          </p:cNvPicPr>
          <p:nvPr>
            <p:ph type="body" idx="1"/>
          </p:nvPr>
        </p:nvPicPr>
        <p:blipFill>
          <a:blip r:embed="rId3"/>
          <a:srcRect/>
          <a:stretch>
            <a:fillRect/>
          </a:stretch>
        </p:blipFill>
        <p:spPr>
          <a:xfrm>
            <a:off x="1339850" y="1295400"/>
            <a:ext cx="6284913" cy="4921250"/>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noFill/>
        </p:spPr>
        <p:txBody>
          <a:bodyPr/>
          <a:lstStyle/>
          <a:p>
            <a:r>
              <a:rPr lang="en-US">
                <a:ea typeface="ＭＳ Ｐゴシック" pitchFamily="34" charset="-128"/>
              </a:rPr>
              <a:t>Open Architecture (Transparent Layering)</a:t>
            </a:r>
          </a:p>
        </p:txBody>
      </p:sp>
      <p:sp>
        <p:nvSpPr>
          <p:cNvPr id="40964" name="Rectangle 4"/>
          <p:cNvSpPr>
            <a:spLocks noGrp="1" noChangeArrowheads="1"/>
          </p:cNvSpPr>
          <p:nvPr>
            <p:ph type="body" idx="1"/>
          </p:nvPr>
        </p:nvSpPr>
        <p:spPr>
          <a:xfrm>
            <a:off x="419100" y="2554288"/>
            <a:ext cx="4068763" cy="1174750"/>
          </a:xfrm>
          <a:noFill/>
        </p:spPr>
        <p:txBody>
          <a:bodyPr/>
          <a:lstStyle/>
          <a:p>
            <a:r>
              <a:rPr lang="en-US">
                <a:ea typeface="ＭＳ Ｐゴシック" pitchFamily="34" charset="-128"/>
              </a:rPr>
              <a:t>Each virtual machine can call operations from any layer below</a:t>
            </a:r>
          </a:p>
        </p:txBody>
      </p:sp>
      <p:sp>
        <p:nvSpPr>
          <p:cNvPr id="76804" name="Rectangle 14"/>
          <p:cNvSpPr>
            <a:spLocks noChangeArrowheads="1"/>
          </p:cNvSpPr>
          <p:nvPr/>
        </p:nvSpPr>
        <p:spPr bwMode="auto">
          <a:xfrm>
            <a:off x="4591050" y="4549775"/>
            <a:ext cx="3429000" cy="703263"/>
          </a:xfrm>
          <a:prstGeom prst="rect">
            <a:avLst/>
          </a:prstGeom>
          <a:noFill/>
          <a:ln w="7938">
            <a:solidFill>
              <a:srgbClr val="000000"/>
            </a:solidFill>
            <a:miter lim="800000"/>
            <a:headEnd/>
            <a:tailEnd/>
          </a:ln>
        </p:spPr>
        <p:txBody>
          <a:bodyPr/>
          <a:lstStyle/>
          <a:p>
            <a:endParaRPr lang="en-US"/>
          </a:p>
        </p:txBody>
      </p:sp>
      <p:sp>
        <p:nvSpPr>
          <p:cNvPr id="76805" name="Rectangle 15"/>
          <p:cNvSpPr>
            <a:spLocks noChangeArrowheads="1"/>
          </p:cNvSpPr>
          <p:nvPr/>
        </p:nvSpPr>
        <p:spPr bwMode="auto">
          <a:xfrm>
            <a:off x="4591050" y="3846513"/>
            <a:ext cx="3429000" cy="704850"/>
          </a:xfrm>
          <a:prstGeom prst="rect">
            <a:avLst/>
          </a:prstGeom>
          <a:noFill/>
          <a:ln w="7938">
            <a:solidFill>
              <a:srgbClr val="000000"/>
            </a:solidFill>
            <a:miter lim="800000"/>
            <a:headEnd/>
            <a:tailEnd/>
          </a:ln>
        </p:spPr>
        <p:txBody>
          <a:bodyPr/>
          <a:lstStyle/>
          <a:p>
            <a:endParaRPr lang="en-US"/>
          </a:p>
        </p:txBody>
      </p:sp>
      <p:sp>
        <p:nvSpPr>
          <p:cNvPr id="76806" name="Rectangle 16"/>
          <p:cNvSpPr>
            <a:spLocks noChangeArrowheads="1"/>
          </p:cNvSpPr>
          <p:nvPr/>
        </p:nvSpPr>
        <p:spPr bwMode="auto">
          <a:xfrm>
            <a:off x="4591050" y="3140075"/>
            <a:ext cx="3429000" cy="704850"/>
          </a:xfrm>
          <a:prstGeom prst="rect">
            <a:avLst/>
          </a:prstGeom>
          <a:noFill/>
          <a:ln w="7938">
            <a:solidFill>
              <a:srgbClr val="000000"/>
            </a:solidFill>
            <a:miter lim="800000"/>
            <a:headEnd/>
            <a:tailEnd/>
          </a:ln>
        </p:spPr>
        <p:txBody>
          <a:bodyPr/>
          <a:lstStyle/>
          <a:p>
            <a:endParaRPr lang="en-US"/>
          </a:p>
        </p:txBody>
      </p:sp>
      <p:sp>
        <p:nvSpPr>
          <p:cNvPr id="76807" name="Rectangle 17"/>
          <p:cNvSpPr>
            <a:spLocks noChangeArrowheads="1"/>
          </p:cNvSpPr>
          <p:nvPr/>
        </p:nvSpPr>
        <p:spPr bwMode="auto">
          <a:xfrm>
            <a:off x="4591050" y="2438400"/>
            <a:ext cx="3429000" cy="703263"/>
          </a:xfrm>
          <a:prstGeom prst="rect">
            <a:avLst/>
          </a:prstGeom>
          <a:noFill/>
          <a:ln w="7938">
            <a:solidFill>
              <a:srgbClr val="000000"/>
            </a:solidFill>
            <a:miter lim="800000"/>
            <a:headEnd/>
            <a:tailEnd/>
          </a:ln>
        </p:spPr>
        <p:txBody>
          <a:bodyPr/>
          <a:lstStyle/>
          <a:p>
            <a:endParaRPr lang="en-US"/>
          </a:p>
        </p:txBody>
      </p:sp>
      <p:sp>
        <p:nvSpPr>
          <p:cNvPr id="76808" name="Rectangle 18"/>
          <p:cNvSpPr>
            <a:spLocks noChangeArrowheads="1"/>
          </p:cNvSpPr>
          <p:nvPr/>
        </p:nvSpPr>
        <p:spPr bwMode="auto">
          <a:xfrm>
            <a:off x="8158163" y="4805363"/>
            <a:ext cx="401637" cy="228600"/>
          </a:xfrm>
          <a:prstGeom prst="rect">
            <a:avLst/>
          </a:prstGeom>
          <a:noFill/>
          <a:ln w="9525">
            <a:noFill/>
            <a:miter lim="800000"/>
            <a:headEnd/>
            <a:tailEnd/>
          </a:ln>
        </p:spPr>
        <p:txBody>
          <a:bodyPr wrap="none" lIns="0" tIns="0" rIns="0" bIns="0">
            <a:spAutoFit/>
          </a:bodyPr>
          <a:lstStyle/>
          <a:p>
            <a:r>
              <a:rPr lang="en-US" sz="1500" b="0">
                <a:solidFill>
                  <a:srgbClr val="000000"/>
                </a:solidFill>
              </a:rPr>
              <a:t>VM4</a:t>
            </a:r>
            <a:endParaRPr lang="en-US"/>
          </a:p>
        </p:txBody>
      </p:sp>
      <p:sp>
        <p:nvSpPr>
          <p:cNvPr id="76809" name="Rectangle 19"/>
          <p:cNvSpPr>
            <a:spLocks noChangeArrowheads="1"/>
          </p:cNvSpPr>
          <p:nvPr/>
        </p:nvSpPr>
        <p:spPr bwMode="auto">
          <a:xfrm>
            <a:off x="8158163" y="4103688"/>
            <a:ext cx="401637" cy="228600"/>
          </a:xfrm>
          <a:prstGeom prst="rect">
            <a:avLst/>
          </a:prstGeom>
          <a:noFill/>
          <a:ln w="9525">
            <a:noFill/>
            <a:miter lim="800000"/>
            <a:headEnd/>
            <a:tailEnd/>
          </a:ln>
        </p:spPr>
        <p:txBody>
          <a:bodyPr wrap="none" lIns="0" tIns="0" rIns="0" bIns="0">
            <a:spAutoFit/>
          </a:bodyPr>
          <a:lstStyle/>
          <a:p>
            <a:r>
              <a:rPr lang="en-US" sz="1500" b="0">
                <a:solidFill>
                  <a:srgbClr val="000000"/>
                </a:solidFill>
              </a:rPr>
              <a:t>VM3</a:t>
            </a:r>
            <a:endParaRPr lang="en-US"/>
          </a:p>
        </p:txBody>
      </p:sp>
      <p:sp>
        <p:nvSpPr>
          <p:cNvPr id="76810" name="Rectangle 20"/>
          <p:cNvSpPr>
            <a:spLocks noChangeArrowheads="1"/>
          </p:cNvSpPr>
          <p:nvPr/>
        </p:nvSpPr>
        <p:spPr bwMode="auto">
          <a:xfrm>
            <a:off x="8158163" y="3397250"/>
            <a:ext cx="401637" cy="228600"/>
          </a:xfrm>
          <a:prstGeom prst="rect">
            <a:avLst/>
          </a:prstGeom>
          <a:noFill/>
          <a:ln w="9525">
            <a:noFill/>
            <a:miter lim="800000"/>
            <a:headEnd/>
            <a:tailEnd/>
          </a:ln>
        </p:spPr>
        <p:txBody>
          <a:bodyPr wrap="none" lIns="0" tIns="0" rIns="0" bIns="0">
            <a:spAutoFit/>
          </a:bodyPr>
          <a:lstStyle/>
          <a:p>
            <a:r>
              <a:rPr lang="en-US" sz="1500" b="0">
                <a:solidFill>
                  <a:srgbClr val="000000"/>
                </a:solidFill>
              </a:rPr>
              <a:t>VM2</a:t>
            </a:r>
            <a:endParaRPr lang="en-US"/>
          </a:p>
        </p:txBody>
      </p:sp>
      <p:sp>
        <p:nvSpPr>
          <p:cNvPr id="76811" name="Rectangle 21"/>
          <p:cNvSpPr>
            <a:spLocks noChangeArrowheads="1"/>
          </p:cNvSpPr>
          <p:nvPr/>
        </p:nvSpPr>
        <p:spPr bwMode="auto">
          <a:xfrm>
            <a:off x="8162925" y="2693988"/>
            <a:ext cx="401638" cy="228600"/>
          </a:xfrm>
          <a:prstGeom prst="rect">
            <a:avLst/>
          </a:prstGeom>
          <a:noFill/>
          <a:ln w="9525">
            <a:noFill/>
            <a:miter lim="800000"/>
            <a:headEnd/>
            <a:tailEnd/>
          </a:ln>
        </p:spPr>
        <p:txBody>
          <a:bodyPr wrap="none" lIns="0" tIns="0" rIns="0" bIns="0">
            <a:spAutoFit/>
          </a:bodyPr>
          <a:lstStyle/>
          <a:p>
            <a:r>
              <a:rPr lang="en-US" sz="1500" b="0">
                <a:solidFill>
                  <a:srgbClr val="000000"/>
                </a:solidFill>
              </a:rPr>
              <a:t>VM1</a:t>
            </a:r>
            <a:endParaRPr lang="en-US"/>
          </a:p>
        </p:txBody>
      </p:sp>
      <p:grpSp>
        <p:nvGrpSpPr>
          <p:cNvPr id="76812" name="Group 22"/>
          <p:cNvGrpSpPr>
            <a:grpSpLocks/>
          </p:cNvGrpSpPr>
          <p:nvPr/>
        </p:nvGrpSpPr>
        <p:grpSpPr bwMode="auto">
          <a:xfrm>
            <a:off x="5232400" y="2554288"/>
            <a:ext cx="363538" cy="473075"/>
            <a:chOff x="3296" y="1646"/>
            <a:chExt cx="229" cy="298"/>
          </a:xfrm>
        </p:grpSpPr>
        <p:sp>
          <p:nvSpPr>
            <p:cNvPr id="76882" name="Rectangle 23"/>
            <p:cNvSpPr>
              <a:spLocks noChangeArrowheads="1"/>
            </p:cNvSpPr>
            <p:nvPr/>
          </p:nvSpPr>
          <p:spPr bwMode="auto">
            <a:xfrm>
              <a:off x="3296" y="1646"/>
              <a:ext cx="224" cy="293"/>
            </a:xfrm>
            <a:prstGeom prst="rect">
              <a:avLst/>
            </a:prstGeom>
            <a:solidFill>
              <a:srgbClr val="FFFFFF"/>
            </a:solidFill>
            <a:ln w="9525">
              <a:noFill/>
              <a:miter lim="800000"/>
              <a:headEnd/>
              <a:tailEnd/>
            </a:ln>
          </p:spPr>
          <p:txBody>
            <a:bodyPr/>
            <a:lstStyle/>
            <a:p>
              <a:endParaRPr lang="en-US"/>
            </a:p>
          </p:txBody>
        </p:sp>
        <p:sp>
          <p:nvSpPr>
            <p:cNvPr id="76883" name="Rectangle 24"/>
            <p:cNvSpPr>
              <a:spLocks noChangeArrowheads="1"/>
            </p:cNvSpPr>
            <p:nvPr/>
          </p:nvSpPr>
          <p:spPr bwMode="auto">
            <a:xfrm>
              <a:off x="3296" y="1646"/>
              <a:ext cx="229" cy="298"/>
            </a:xfrm>
            <a:prstGeom prst="rect">
              <a:avLst/>
            </a:prstGeom>
            <a:noFill/>
            <a:ln w="7938">
              <a:solidFill>
                <a:srgbClr val="000000"/>
              </a:solidFill>
              <a:miter lim="800000"/>
              <a:headEnd/>
              <a:tailEnd/>
            </a:ln>
          </p:spPr>
          <p:txBody>
            <a:bodyPr/>
            <a:lstStyle/>
            <a:p>
              <a:endParaRPr lang="en-US"/>
            </a:p>
          </p:txBody>
        </p:sp>
        <p:sp>
          <p:nvSpPr>
            <p:cNvPr id="76884" name="Line 25"/>
            <p:cNvSpPr>
              <a:spLocks noChangeShapeType="1"/>
            </p:cNvSpPr>
            <p:nvPr/>
          </p:nvSpPr>
          <p:spPr bwMode="auto">
            <a:xfrm>
              <a:off x="3296" y="1845"/>
              <a:ext cx="224" cy="1"/>
            </a:xfrm>
            <a:prstGeom prst="line">
              <a:avLst/>
            </a:prstGeom>
            <a:noFill/>
            <a:ln w="7938">
              <a:solidFill>
                <a:srgbClr val="000000"/>
              </a:solidFill>
              <a:round/>
              <a:headEnd/>
              <a:tailEnd/>
            </a:ln>
          </p:spPr>
          <p:txBody>
            <a:bodyPr/>
            <a:lstStyle/>
            <a:p>
              <a:endParaRPr lang="en-US"/>
            </a:p>
          </p:txBody>
        </p:sp>
        <p:sp>
          <p:nvSpPr>
            <p:cNvPr id="76885" name="Line 26"/>
            <p:cNvSpPr>
              <a:spLocks noChangeShapeType="1"/>
            </p:cNvSpPr>
            <p:nvPr/>
          </p:nvSpPr>
          <p:spPr bwMode="auto">
            <a:xfrm>
              <a:off x="3296" y="1760"/>
              <a:ext cx="224" cy="1"/>
            </a:xfrm>
            <a:prstGeom prst="line">
              <a:avLst/>
            </a:prstGeom>
            <a:noFill/>
            <a:ln w="7938">
              <a:solidFill>
                <a:srgbClr val="000000"/>
              </a:solidFill>
              <a:round/>
              <a:headEnd/>
              <a:tailEnd/>
            </a:ln>
          </p:spPr>
          <p:txBody>
            <a:bodyPr/>
            <a:lstStyle/>
            <a:p>
              <a:endParaRPr lang="en-US"/>
            </a:p>
          </p:txBody>
        </p:sp>
        <p:sp>
          <p:nvSpPr>
            <p:cNvPr id="76886" name="Rectangle 27"/>
            <p:cNvSpPr>
              <a:spLocks noChangeArrowheads="1"/>
            </p:cNvSpPr>
            <p:nvPr/>
          </p:nvSpPr>
          <p:spPr bwMode="auto">
            <a:xfrm>
              <a:off x="3374" y="1680"/>
              <a:ext cx="75"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t>
              </a:r>
              <a:endParaRPr lang="en-US"/>
            </a:p>
          </p:txBody>
        </p:sp>
        <p:sp>
          <p:nvSpPr>
            <p:cNvPr id="76887" name="Rectangle 28"/>
            <p:cNvSpPr>
              <a:spLocks noChangeArrowheads="1"/>
            </p:cNvSpPr>
            <p:nvPr/>
          </p:nvSpPr>
          <p:spPr bwMode="auto">
            <a:xfrm>
              <a:off x="3326" y="1770"/>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6888" name="Rectangle 29"/>
            <p:cNvSpPr>
              <a:spLocks noChangeArrowheads="1"/>
            </p:cNvSpPr>
            <p:nvPr/>
          </p:nvSpPr>
          <p:spPr bwMode="auto">
            <a:xfrm>
              <a:off x="3326" y="1867"/>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grpSp>
      <p:sp>
        <p:nvSpPr>
          <p:cNvPr id="40991" name="Line 31"/>
          <p:cNvSpPr>
            <a:spLocks noChangeShapeType="1"/>
          </p:cNvSpPr>
          <p:nvPr/>
        </p:nvSpPr>
        <p:spPr bwMode="auto">
          <a:xfrm flipH="1">
            <a:off x="6854825" y="3019425"/>
            <a:ext cx="28575" cy="935038"/>
          </a:xfrm>
          <a:prstGeom prst="line">
            <a:avLst/>
          </a:prstGeom>
          <a:noFill/>
          <a:ln w="28575">
            <a:solidFill>
              <a:srgbClr val="000000"/>
            </a:solidFill>
            <a:prstDash val="dash"/>
            <a:round/>
            <a:headEnd/>
            <a:tailEnd type="arrow" w="med" len="med"/>
          </a:ln>
        </p:spPr>
        <p:txBody>
          <a:bodyPr/>
          <a:lstStyle/>
          <a:p>
            <a:endParaRPr lang="en-US"/>
          </a:p>
        </p:txBody>
      </p:sp>
      <p:sp>
        <p:nvSpPr>
          <p:cNvPr id="40992" name="Line 32"/>
          <p:cNvSpPr>
            <a:spLocks noChangeShapeType="1"/>
          </p:cNvSpPr>
          <p:nvPr/>
        </p:nvSpPr>
        <p:spPr bwMode="auto">
          <a:xfrm>
            <a:off x="5443538" y="3040063"/>
            <a:ext cx="241300" cy="935037"/>
          </a:xfrm>
          <a:prstGeom prst="line">
            <a:avLst/>
          </a:prstGeom>
          <a:noFill/>
          <a:ln w="28575">
            <a:solidFill>
              <a:srgbClr val="000000"/>
            </a:solidFill>
            <a:prstDash val="dash"/>
            <a:round/>
            <a:headEnd/>
            <a:tailEnd type="arrow" w="med" len="med"/>
          </a:ln>
        </p:spPr>
        <p:txBody>
          <a:bodyPr/>
          <a:lstStyle/>
          <a:p>
            <a:endParaRPr lang="en-US"/>
          </a:p>
        </p:txBody>
      </p:sp>
      <p:sp>
        <p:nvSpPr>
          <p:cNvPr id="40993" name="Line 33"/>
          <p:cNvSpPr>
            <a:spLocks noChangeShapeType="1"/>
          </p:cNvSpPr>
          <p:nvPr/>
        </p:nvSpPr>
        <p:spPr bwMode="auto">
          <a:xfrm flipH="1">
            <a:off x="5259388" y="3032125"/>
            <a:ext cx="184150" cy="1638300"/>
          </a:xfrm>
          <a:prstGeom prst="line">
            <a:avLst/>
          </a:prstGeom>
          <a:noFill/>
          <a:ln w="28575">
            <a:solidFill>
              <a:srgbClr val="000000"/>
            </a:solidFill>
            <a:prstDash val="dash"/>
            <a:round/>
            <a:headEnd/>
            <a:tailEnd type="arrow" w="med" len="med"/>
          </a:ln>
        </p:spPr>
        <p:txBody>
          <a:bodyPr/>
          <a:lstStyle/>
          <a:p>
            <a:endParaRPr lang="en-US"/>
          </a:p>
        </p:txBody>
      </p:sp>
      <p:sp>
        <p:nvSpPr>
          <p:cNvPr id="40994" name="Line 34"/>
          <p:cNvSpPr>
            <a:spLocks noChangeShapeType="1"/>
          </p:cNvSpPr>
          <p:nvPr/>
        </p:nvSpPr>
        <p:spPr bwMode="auto">
          <a:xfrm flipH="1">
            <a:off x="5478463" y="3741738"/>
            <a:ext cx="879475" cy="1355725"/>
          </a:xfrm>
          <a:prstGeom prst="line">
            <a:avLst/>
          </a:prstGeom>
          <a:noFill/>
          <a:ln w="28575">
            <a:solidFill>
              <a:srgbClr val="000000"/>
            </a:solidFill>
            <a:prstDash val="dash"/>
            <a:round/>
            <a:headEnd/>
            <a:tailEnd type="arrow" w="med" len="med"/>
          </a:ln>
        </p:spPr>
        <p:txBody>
          <a:bodyPr/>
          <a:lstStyle/>
          <a:p>
            <a:endParaRPr lang="en-US"/>
          </a:p>
        </p:txBody>
      </p:sp>
      <p:grpSp>
        <p:nvGrpSpPr>
          <p:cNvPr id="76817" name="Group 35"/>
          <p:cNvGrpSpPr>
            <a:grpSpLocks/>
          </p:cNvGrpSpPr>
          <p:nvPr/>
        </p:nvGrpSpPr>
        <p:grpSpPr bwMode="auto">
          <a:xfrm>
            <a:off x="6700838" y="2554288"/>
            <a:ext cx="363537" cy="473075"/>
            <a:chOff x="3296" y="1646"/>
            <a:chExt cx="229" cy="298"/>
          </a:xfrm>
        </p:grpSpPr>
        <p:sp>
          <p:nvSpPr>
            <p:cNvPr id="76875" name="Rectangle 36"/>
            <p:cNvSpPr>
              <a:spLocks noChangeArrowheads="1"/>
            </p:cNvSpPr>
            <p:nvPr/>
          </p:nvSpPr>
          <p:spPr bwMode="auto">
            <a:xfrm>
              <a:off x="3296" y="1646"/>
              <a:ext cx="224" cy="293"/>
            </a:xfrm>
            <a:prstGeom prst="rect">
              <a:avLst/>
            </a:prstGeom>
            <a:solidFill>
              <a:srgbClr val="FFFFFF"/>
            </a:solidFill>
            <a:ln w="9525">
              <a:noFill/>
              <a:miter lim="800000"/>
              <a:headEnd/>
              <a:tailEnd/>
            </a:ln>
          </p:spPr>
          <p:txBody>
            <a:bodyPr/>
            <a:lstStyle/>
            <a:p>
              <a:endParaRPr lang="en-US"/>
            </a:p>
          </p:txBody>
        </p:sp>
        <p:sp>
          <p:nvSpPr>
            <p:cNvPr id="76876" name="Rectangle 37"/>
            <p:cNvSpPr>
              <a:spLocks noChangeArrowheads="1"/>
            </p:cNvSpPr>
            <p:nvPr/>
          </p:nvSpPr>
          <p:spPr bwMode="auto">
            <a:xfrm>
              <a:off x="3296" y="1646"/>
              <a:ext cx="229" cy="298"/>
            </a:xfrm>
            <a:prstGeom prst="rect">
              <a:avLst/>
            </a:prstGeom>
            <a:noFill/>
            <a:ln w="7938">
              <a:solidFill>
                <a:srgbClr val="000000"/>
              </a:solidFill>
              <a:miter lim="800000"/>
              <a:headEnd/>
              <a:tailEnd/>
            </a:ln>
          </p:spPr>
          <p:txBody>
            <a:bodyPr/>
            <a:lstStyle/>
            <a:p>
              <a:endParaRPr lang="en-US"/>
            </a:p>
          </p:txBody>
        </p:sp>
        <p:sp>
          <p:nvSpPr>
            <p:cNvPr id="76877" name="Line 38"/>
            <p:cNvSpPr>
              <a:spLocks noChangeShapeType="1"/>
            </p:cNvSpPr>
            <p:nvPr/>
          </p:nvSpPr>
          <p:spPr bwMode="auto">
            <a:xfrm>
              <a:off x="3296" y="1845"/>
              <a:ext cx="224" cy="1"/>
            </a:xfrm>
            <a:prstGeom prst="line">
              <a:avLst/>
            </a:prstGeom>
            <a:noFill/>
            <a:ln w="7938">
              <a:solidFill>
                <a:srgbClr val="000000"/>
              </a:solidFill>
              <a:round/>
              <a:headEnd/>
              <a:tailEnd/>
            </a:ln>
          </p:spPr>
          <p:txBody>
            <a:bodyPr/>
            <a:lstStyle/>
            <a:p>
              <a:endParaRPr lang="en-US"/>
            </a:p>
          </p:txBody>
        </p:sp>
        <p:sp>
          <p:nvSpPr>
            <p:cNvPr id="76878" name="Line 39"/>
            <p:cNvSpPr>
              <a:spLocks noChangeShapeType="1"/>
            </p:cNvSpPr>
            <p:nvPr/>
          </p:nvSpPr>
          <p:spPr bwMode="auto">
            <a:xfrm>
              <a:off x="3296" y="1760"/>
              <a:ext cx="224" cy="1"/>
            </a:xfrm>
            <a:prstGeom prst="line">
              <a:avLst/>
            </a:prstGeom>
            <a:noFill/>
            <a:ln w="7938">
              <a:solidFill>
                <a:srgbClr val="000000"/>
              </a:solidFill>
              <a:round/>
              <a:headEnd/>
              <a:tailEnd/>
            </a:ln>
          </p:spPr>
          <p:txBody>
            <a:bodyPr/>
            <a:lstStyle/>
            <a:p>
              <a:endParaRPr lang="en-US"/>
            </a:p>
          </p:txBody>
        </p:sp>
        <p:sp>
          <p:nvSpPr>
            <p:cNvPr id="76879" name="Rectangle 40"/>
            <p:cNvSpPr>
              <a:spLocks noChangeArrowheads="1"/>
            </p:cNvSpPr>
            <p:nvPr/>
          </p:nvSpPr>
          <p:spPr bwMode="auto">
            <a:xfrm>
              <a:off x="3374" y="1680"/>
              <a:ext cx="75"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t>
              </a:r>
              <a:endParaRPr lang="en-US"/>
            </a:p>
          </p:txBody>
        </p:sp>
        <p:sp>
          <p:nvSpPr>
            <p:cNvPr id="76880" name="Rectangle 41"/>
            <p:cNvSpPr>
              <a:spLocks noChangeArrowheads="1"/>
            </p:cNvSpPr>
            <p:nvPr/>
          </p:nvSpPr>
          <p:spPr bwMode="auto">
            <a:xfrm>
              <a:off x="3326" y="1770"/>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6881" name="Rectangle 42"/>
            <p:cNvSpPr>
              <a:spLocks noChangeArrowheads="1"/>
            </p:cNvSpPr>
            <p:nvPr/>
          </p:nvSpPr>
          <p:spPr bwMode="auto">
            <a:xfrm>
              <a:off x="3326" y="1867"/>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grpSp>
      <p:grpSp>
        <p:nvGrpSpPr>
          <p:cNvPr id="76818" name="Group 43"/>
          <p:cNvGrpSpPr>
            <a:grpSpLocks/>
          </p:cNvGrpSpPr>
          <p:nvPr/>
        </p:nvGrpSpPr>
        <p:grpSpPr bwMode="auto">
          <a:xfrm>
            <a:off x="5886450" y="2554288"/>
            <a:ext cx="363538" cy="473075"/>
            <a:chOff x="3296" y="1646"/>
            <a:chExt cx="229" cy="298"/>
          </a:xfrm>
        </p:grpSpPr>
        <p:sp>
          <p:nvSpPr>
            <p:cNvPr id="76868" name="Rectangle 44"/>
            <p:cNvSpPr>
              <a:spLocks noChangeArrowheads="1"/>
            </p:cNvSpPr>
            <p:nvPr/>
          </p:nvSpPr>
          <p:spPr bwMode="auto">
            <a:xfrm>
              <a:off x="3296" y="1646"/>
              <a:ext cx="224" cy="293"/>
            </a:xfrm>
            <a:prstGeom prst="rect">
              <a:avLst/>
            </a:prstGeom>
            <a:solidFill>
              <a:srgbClr val="FFFFFF"/>
            </a:solidFill>
            <a:ln w="9525">
              <a:noFill/>
              <a:miter lim="800000"/>
              <a:headEnd/>
              <a:tailEnd/>
            </a:ln>
          </p:spPr>
          <p:txBody>
            <a:bodyPr/>
            <a:lstStyle/>
            <a:p>
              <a:endParaRPr lang="en-US"/>
            </a:p>
          </p:txBody>
        </p:sp>
        <p:sp>
          <p:nvSpPr>
            <p:cNvPr id="76869" name="Rectangle 45"/>
            <p:cNvSpPr>
              <a:spLocks noChangeArrowheads="1"/>
            </p:cNvSpPr>
            <p:nvPr/>
          </p:nvSpPr>
          <p:spPr bwMode="auto">
            <a:xfrm>
              <a:off x="3296" y="1646"/>
              <a:ext cx="229" cy="298"/>
            </a:xfrm>
            <a:prstGeom prst="rect">
              <a:avLst/>
            </a:prstGeom>
            <a:noFill/>
            <a:ln w="7938">
              <a:solidFill>
                <a:srgbClr val="000000"/>
              </a:solidFill>
              <a:miter lim="800000"/>
              <a:headEnd/>
              <a:tailEnd/>
            </a:ln>
          </p:spPr>
          <p:txBody>
            <a:bodyPr/>
            <a:lstStyle/>
            <a:p>
              <a:endParaRPr lang="en-US"/>
            </a:p>
          </p:txBody>
        </p:sp>
        <p:sp>
          <p:nvSpPr>
            <p:cNvPr id="76870" name="Line 46"/>
            <p:cNvSpPr>
              <a:spLocks noChangeShapeType="1"/>
            </p:cNvSpPr>
            <p:nvPr/>
          </p:nvSpPr>
          <p:spPr bwMode="auto">
            <a:xfrm>
              <a:off x="3296" y="1845"/>
              <a:ext cx="224" cy="1"/>
            </a:xfrm>
            <a:prstGeom prst="line">
              <a:avLst/>
            </a:prstGeom>
            <a:noFill/>
            <a:ln w="7938">
              <a:solidFill>
                <a:srgbClr val="000000"/>
              </a:solidFill>
              <a:round/>
              <a:headEnd/>
              <a:tailEnd/>
            </a:ln>
          </p:spPr>
          <p:txBody>
            <a:bodyPr/>
            <a:lstStyle/>
            <a:p>
              <a:endParaRPr lang="en-US"/>
            </a:p>
          </p:txBody>
        </p:sp>
        <p:sp>
          <p:nvSpPr>
            <p:cNvPr id="76871" name="Line 47"/>
            <p:cNvSpPr>
              <a:spLocks noChangeShapeType="1"/>
            </p:cNvSpPr>
            <p:nvPr/>
          </p:nvSpPr>
          <p:spPr bwMode="auto">
            <a:xfrm>
              <a:off x="3296" y="1760"/>
              <a:ext cx="224" cy="1"/>
            </a:xfrm>
            <a:prstGeom prst="line">
              <a:avLst/>
            </a:prstGeom>
            <a:noFill/>
            <a:ln w="7938">
              <a:solidFill>
                <a:srgbClr val="000000"/>
              </a:solidFill>
              <a:round/>
              <a:headEnd/>
              <a:tailEnd/>
            </a:ln>
          </p:spPr>
          <p:txBody>
            <a:bodyPr/>
            <a:lstStyle/>
            <a:p>
              <a:endParaRPr lang="en-US"/>
            </a:p>
          </p:txBody>
        </p:sp>
        <p:sp>
          <p:nvSpPr>
            <p:cNvPr id="76872" name="Rectangle 48"/>
            <p:cNvSpPr>
              <a:spLocks noChangeArrowheads="1"/>
            </p:cNvSpPr>
            <p:nvPr/>
          </p:nvSpPr>
          <p:spPr bwMode="auto">
            <a:xfrm>
              <a:off x="3374" y="1680"/>
              <a:ext cx="75"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t>
              </a:r>
              <a:endParaRPr lang="en-US"/>
            </a:p>
          </p:txBody>
        </p:sp>
        <p:sp>
          <p:nvSpPr>
            <p:cNvPr id="76873" name="Rectangle 49"/>
            <p:cNvSpPr>
              <a:spLocks noChangeArrowheads="1"/>
            </p:cNvSpPr>
            <p:nvPr/>
          </p:nvSpPr>
          <p:spPr bwMode="auto">
            <a:xfrm>
              <a:off x="3326" y="1770"/>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6874" name="Rectangle 50"/>
            <p:cNvSpPr>
              <a:spLocks noChangeArrowheads="1"/>
            </p:cNvSpPr>
            <p:nvPr/>
          </p:nvSpPr>
          <p:spPr bwMode="auto">
            <a:xfrm>
              <a:off x="3326" y="1867"/>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grpSp>
      <p:grpSp>
        <p:nvGrpSpPr>
          <p:cNvPr id="76819" name="Group 51"/>
          <p:cNvGrpSpPr>
            <a:grpSpLocks/>
          </p:cNvGrpSpPr>
          <p:nvPr/>
        </p:nvGrpSpPr>
        <p:grpSpPr bwMode="auto">
          <a:xfrm>
            <a:off x="6175375" y="3255963"/>
            <a:ext cx="363538" cy="473075"/>
            <a:chOff x="3296" y="1646"/>
            <a:chExt cx="229" cy="298"/>
          </a:xfrm>
        </p:grpSpPr>
        <p:sp>
          <p:nvSpPr>
            <p:cNvPr id="76861" name="Rectangle 52"/>
            <p:cNvSpPr>
              <a:spLocks noChangeArrowheads="1"/>
            </p:cNvSpPr>
            <p:nvPr/>
          </p:nvSpPr>
          <p:spPr bwMode="auto">
            <a:xfrm>
              <a:off x="3296" y="1646"/>
              <a:ext cx="224" cy="293"/>
            </a:xfrm>
            <a:prstGeom prst="rect">
              <a:avLst/>
            </a:prstGeom>
            <a:solidFill>
              <a:srgbClr val="FFFFFF"/>
            </a:solidFill>
            <a:ln w="9525">
              <a:noFill/>
              <a:miter lim="800000"/>
              <a:headEnd/>
              <a:tailEnd/>
            </a:ln>
          </p:spPr>
          <p:txBody>
            <a:bodyPr/>
            <a:lstStyle/>
            <a:p>
              <a:endParaRPr lang="en-US"/>
            </a:p>
          </p:txBody>
        </p:sp>
        <p:sp>
          <p:nvSpPr>
            <p:cNvPr id="76862" name="Rectangle 53"/>
            <p:cNvSpPr>
              <a:spLocks noChangeArrowheads="1"/>
            </p:cNvSpPr>
            <p:nvPr/>
          </p:nvSpPr>
          <p:spPr bwMode="auto">
            <a:xfrm>
              <a:off x="3296" y="1646"/>
              <a:ext cx="229" cy="298"/>
            </a:xfrm>
            <a:prstGeom prst="rect">
              <a:avLst/>
            </a:prstGeom>
            <a:noFill/>
            <a:ln w="7938">
              <a:solidFill>
                <a:srgbClr val="000000"/>
              </a:solidFill>
              <a:miter lim="800000"/>
              <a:headEnd/>
              <a:tailEnd/>
            </a:ln>
          </p:spPr>
          <p:txBody>
            <a:bodyPr/>
            <a:lstStyle/>
            <a:p>
              <a:endParaRPr lang="en-US"/>
            </a:p>
          </p:txBody>
        </p:sp>
        <p:sp>
          <p:nvSpPr>
            <p:cNvPr id="76863" name="Line 54"/>
            <p:cNvSpPr>
              <a:spLocks noChangeShapeType="1"/>
            </p:cNvSpPr>
            <p:nvPr/>
          </p:nvSpPr>
          <p:spPr bwMode="auto">
            <a:xfrm>
              <a:off x="3296" y="1845"/>
              <a:ext cx="224" cy="1"/>
            </a:xfrm>
            <a:prstGeom prst="line">
              <a:avLst/>
            </a:prstGeom>
            <a:noFill/>
            <a:ln w="7938">
              <a:solidFill>
                <a:srgbClr val="000000"/>
              </a:solidFill>
              <a:round/>
              <a:headEnd/>
              <a:tailEnd/>
            </a:ln>
          </p:spPr>
          <p:txBody>
            <a:bodyPr/>
            <a:lstStyle/>
            <a:p>
              <a:endParaRPr lang="en-US"/>
            </a:p>
          </p:txBody>
        </p:sp>
        <p:sp>
          <p:nvSpPr>
            <p:cNvPr id="76864" name="Line 55"/>
            <p:cNvSpPr>
              <a:spLocks noChangeShapeType="1"/>
            </p:cNvSpPr>
            <p:nvPr/>
          </p:nvSpPr>
          <p:spPr bwMode="auto">
            <a:xfrm>
              <a:off x="3296" y="1760"/>
              <a:ext cx="224" cy="1"/>
            </a:xfrm>
            <a:prstGeom prst="line">
              <a:avLst/>
            </a:prstGeom>
            <a:noFill/>
            <a:ln w="7938">
              <a:solidFill>
                <a:srgbClr val="000000"/>
              </a:solidFill>
              <a:round/>
              <a:headEnd/>
              <a:tailEnd/>
            </a:ln>
          </p:spPr>
          <p:txBody>
            <a:bodyPr/>
            <a:lstStyle/>
            <a:p>
              <a:endParaRPr lang="en-US"/>
            </a:p>
          </p:txBody>
        </p:sp>
        <p:sp>
          <p:nvSpPr>
            <p:cNvPr id="76865" name="Rectangle 56"/>
            <p:cNvSpPr>
              <a:spLocks noChangeArrowheads="1"/>
            </p:cNvSpPr>
            <p:nvPr/>
          </p:nvSpPr>
          <p:spPr bwMode="auto">
            <a:xfrm>
              <a:off x="3374" y="1680"/>
              <a:ext cx="75"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t>
              </a:r>
              <a:endParaRPr lang="en-US"/>
            </a:p>
          </p:txBody>
        </p:sp>
        <p:sp>
          <p:nvSpPr>
            <p:cNvPr id="76866" name="Rectangle 57"/>
            <p:cNvSpPr>
              <a:spLocks noChangeArrowheads="1"/>
            </p:cNvSpPr>
            <p:nvPr/>
          </p:nvSpPr>
          <p:spPr bwMode="auto">
            <a:xfrm>
              <a:off x="3326" y="1770"/>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6867" name="Rectangle 58"/>
            <p:cNvSpPr>
              <a:spLocks noChangeArrowheads="1"/>
            </p:cNvSpPr>
            <p:nvPr/>
          </p:nvSpPr>
          <p:spPr bwMode="auto">
            <a:xfrm>
              <a:off x="3326" y="1867"/>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grpSp>
      <p:grpSp>
        <p:nvGrpSpPr>
          <p:cNvPr id="76820" name="Group 59"/>
          <p:cNvGrpSpPr>
            <a:grpSpLocks/>
          </p:cNvGrpSpPr>
          <p:nvPr/>
        </p:nvGrpSpPr>
        <p:grpSpPr bwMode="auto">
          <a:xfrm>
            <a:off x="6973888" y="3255963"/>
            <a:ext cx="363537" cy="473075"/>
            <a:chOff x="3296" y="1646"/>
            <a:chExt cx="229" cy="298"/>
          </a:xfrm>
        </p:grpSpPr>
        <p:sp>
          <p:nvSpPr>
            <p:cNvPr id="76854" name="Rectangle 60"/>
            <p:cNvSpPr>
              <a:spLocks noChangeArrowheads="1"/>
            </p:cNvSpPr>
            <p:nvPr/>
          </p:nvSpPr>
          <p:spPr bwMode="auto">
            <a:xfrm>
              <a:off x="3296" y="1646"/>
              <a:ext cx="224" cy="293"/>
            </a:xfrm>
            <a:prstGeom prst="rect">
              <a:avLst/>
            </a:prstGeom>
            <a:solidFill>
              <a:srgbClr val="FFFFFF"/>
            </a:solidFill>
            <a:ln w="9525">
              <a:noFill/>
              <a:miter lim="800000"/>
              <a:headEnd/>
              <a:tailEnd/>
            </a:ln>
          </p:spPr>
          <p:txBody>
            <a:bodyPr/>
            <a:lstStyle/>
            <a:p>
              <a:endParaRPr lang="en-US"/>
            </a:p>
          </p:txBody>
        </p:sp>
        <p:sp>
          <p:nvSpPr>
            <p:cNvPr id="76855" name="Rectangle 61"/>
            <p:cNvSpPr>
              <a:spLocks noChangeArrowheads="1"/>
            </p:cNvSpPr>
            <p:nvPr/>
          </p:nvSpPr>
          <p:spPr bwMode="auto">
            <a:xfrm>
              <a:off x="3296" y="1646"/>
              <a:ext cx="229" cy="298"/>
            </a:xfrm>
            <a:prstGeom prst="rect">
              <a:avLst/>
            </a:prstGeom>
            <a:noFill/>
            <a:ln w="7938">
              <a:solidFill>
                <a:srgbClr val="000000"/>
              </a:solidFill>
              <a:miter lim="800000"/>
              <a:headEnd/>
              <a:tailEnd/>
            </a:ln>
          </p:spPr>
          <p:txBody>
            <a:bodyPr/>
            <a:lstStyle/>
            <a:p>
              <a:endParaRPr lang="en-US"/>
            </a:p>
          </p:txBody>
        </p:sp>
        <p:sp>
          <p:nvSpPr>
            <p:cNvPr id="76856" name="Line 62"/>
            <p:cNvSpPr>
              <a:spLocks noChangeShapeType="1"/>
            </p:cNvSpPr>
            <p:nvPr/>
          </p:nvSpPr>
          <p:spPr bwMode="auto">
            <a:xfrm>
              <a:off x="3296" y="1845"/>
              <a:ext cx="224" cy="1"/>
            </a:xfrm>
            <a:prstGeom prst="line">
              <a:avLst/>
            </a:prstGeom>
            <a:noFill/>
            <a:ln w="7938">
              <a:solidFill>
                <a:srgbClr val="000000"/>
              </a:solidFill>
              <a:round/>
              <a:headEnd/>
              <a:tailEnd/>
            </a:ln>
          </p:spPr>
          <p:txBody>
            <a:bodyPr/>
            <a:lstStyle/>
            <a:p>
              <a:endParaRPr lang="en-US"/>
            </a:p>
          </p:txBody>
        </p:sp>
        <p:sp>
          <p:nvSpPr>
            <p:cNvPr id="76857" name="Line 63"/>
            <p:cNvSpPr>
              <a:spLocks noChangeShapeType="1"/>
            </p:cNvSpPr>
            <p:nvPr/>
          </p:nvSpPr>
          <p:spPr bwMode="auto">
            <a:xfrm>
              <a:off x="3296" y="1760"/>
              <a:ext cx="224" cy="1"/>
            </a:xfrm>
            <a:prstGeom prst="line">
              <a:avLst/>
            </a:prstGeom>
            <a:noFill/>
            <a:ln w="7938">
              <a:solidFill>
                <a:srgbClr val="000000"/>
              </a:solidFill>
              <a:round/>
              <a:headEnd/>
              <a:tailEnd/>
            </a:ln>
          </p:spPr>
          <p:txBody>
            <a:bodyPr/>
            <a:lstStyle/>
            <a:p>
              <a:endParaRPr lang="en-US"/>
            </a:p>
          </p:txBody>
        </p:sp>
        <p:sp>
          <p:nvSpPr>
            <p:cNvPr id="76858" name="Rectangle 64"/>
            <p:cNvSpPr>
              <a:spLocks noChangeArrowheads="1"/>
            </p:cNvSpPr>
            <p:nvPr/>
          </p:nvSpPr>
          <p:spPr bwMode="auto">
            <a:xfrm>
              <a:off x="3374" y="1680"/>
              <a:ext cx="75"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t>
              </a:r>
              <a:endParaRPr lang="en-US"/>
            </a:p>
          </p:txBody>
        </p:sp>
        <p:sp>
          <p:nvSpPr>
            <p:cNvPr id="76859" name="Rectangle 65"/>
            <p:cNvSpPr>
              <a:spLocks noChangeArrowheads="1"/>
            </p:cNvSpPr>
            <p:nvPr/>
          </p:nvSpPr>
          <p:spPr bwMode="auto">
            <a:xfrm>
              <a:off x="3326" y="1770"/>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6860" name="Rectangle 66"/>
            <p:cNvSpPr>
              <a:spLocks noChangeArrowheads="1"/>
            </p:cNvSpPr>
            <p:nvPr/>
          </p:nvSpPr>
          <p:spPr bwMode="auto">
            <a:xfrm>
              <a:off x="3326" y="1867"/>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grpSp>
      <p:grpSp>
        <p:nvGrpSpPr>
          <p:cNvPr id="76821" name="Group 67"/>
          <p:cNvGrpSpPr>
            <a:grpSpLocks/>
          </p:cNvGrpSpPr>
          <p:nvPr/>
        </p:nvGrpSpPr>
        <p:grpSpPr bwMode="auto">
          <a:xfrm>
            <a:off x="5443538" y="3962400"/>
            <a:ext cx="363537" cy="473075"/>
            <a:chOff x="3296" y="1646"/>
            <a:chExt cx="229" cy="298"/>
          </a:xfrm>
        </p:grpSpPr>
        <p:sp>
          <p:nvSpPr>
            <p:cNvPr id="76847" name="Rectangle 68"/>
            <p:cNvSpPr>
              <a:spLocks noChangeArrowheads="1"/>
            </p:cNvSpPr>
            <p:nvPr/>
          </p:nvSpPr>
          <p:spPr bwMode="auto">
            <a:xfrm>
              <a:off x="3296" y="1646"/>
              <a:ext cx="224" cy="293"/>
            </a:xfrm>
            <a:prstGeom prst="rect">
              <a:avLst/>
            </a:prstGeom>
            <a:solidFill>
              <a:srgbClr val="FFFFFF"/>
            </a:solidFill>
            <a:ln w="9525">
              <a:noFill/>
              <a:miter lim="800000"/>
              <a:headEnd/>
              <a:tailEnd/>
            </a:ln>
          </p:spPr>
          <p:txBody>
            <a:bodyPr/>
            <a:lstStyle/>
            <a:p>
              <a:endParaRPr lang="en-US"/>
            </a:p>
          </p:txBody>
        </p:sp>
        <p:sp>
          <p:nvSpPr>
            <p:cNvPr id="76848" name="Rectangle 69"/>
            <p:cNvSpPr>
              <a:spLocks noChangeArrowheads="1"/>
            </p:cNvSpPr>
            <p:nvPr/>
          </p:nvSpPr>
          <p:spPr bwMode="auto">
            <a:xfrm>
              <a:off x="3296" y="1646"/>
              <a:ext cx="229" cy="298"/>
            </a:xfrm>
            <a:prstGeom prst="rect">
              <a:avLst/>
            </a:prstGeom>
            <a:noFill/>
            <a:ln w="7938">
              <a:solidFill>
                <a:srgbClr val="000000"/>
              </a:solidFill>
              <a:miter lim="800000"/>
              <a:headEnd/>
              <a:tailEnd/>
            </a:ln>
          </p:spPr>
          <p:txBody>
            <a:bodyPr/>
            <a:lstStyle/>
            <a:p>
              <a:endParaRPr lang="en-US"/>
            </a:p>
          </p:txBody>
        </p:sp>
        <p:sp>
          <p:nvSpPr>
            <p:cNvPr id="76849" name="Line 70"/>
            <p:cNvSpPr>
              <a:spLocks noChangeShapeType="1"/>
            </p:cNvSpPr>
            <p:nvPr/>
          </p:nvSpPr>
          <p:spPr bwMode="auto">
            <a:xfrm>
              <a:off x="3296" y="1845"/>
              <a:ext cx="224" cy="1"/>
            </a:xfrm>
            <a:prstGeom prst="line">
              <a:avLst/>
            </a:prstGeom>
            <a:noFill/>
            <a:ln w="7938">
              <a:solidFill>
                <a:srgbClr val="000000"/>
              </a:solidFill>
              <a:round/>
              <a:headEnd/>
              <a:tailEnd/>
            </a:ln>
          </p:spPr>
          <p:txBody>
            <a:bodyPr/>
            <a:lstStyle/>
            <a:p>
              <a:endParaRPr lang="en-US"/>
            </a:p>
          </p:txBody>
        </p:sp>
        <p:sp>
          <p:nvSpPr>
            <p:cNvPr id="76850" name="Line 71"/>
            <p:cNvSpPr>
              <a:spLocks noChangeShapeType="1"/>
            </p:cNvSpPr>
            <p:nvPr/>
          </p:nvSpPr>
          <p:spPr bwMode="auto">
            <a:xfrm>
              <a:off x="3296" y="1760"/>
              <a:ext cx="224" cy="1"/>
            </a:xfrm>
            <a:prstGeom prst="line">
              <a:avLst/>
            </a:prstGeom>
            <a:noFill/>
            <a:ln w="7938">
              <a:solidFill>
                <a:srgbClr val="000000"/>
              </a:solidFill>
              <a:round/>
              <a:headEnd/>
              <a:tailEnd/>
            </a:ln>
          </p:spPr>
          <p:txBody>
            <a:bodyPr/>
            <a:lstStyle/>
            <a:p>
              <a:endParaRPr lang="en-US"/>
            </a:p>
          </p:txBody>
        </p:sp>
        <p:sp>
          <p:nvSpPr>
            <p:cNvPr id="76851" name="Rectangle 72"/>
            <p:cNvSpPr>
              <a:spLocks noChangeArrowheads="1"/>
            </p:cNvSpPr>
            <p:nvPr/>
          </p:nvSpPr>
          <p:spPr bwMode="auto">
            <a:xfrm>
              <a:off x="3374" y="1680"/>
              <a:ext cx="75"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t>
              </a:r>
              <a:endParaRPr lang="en-US"/>
            </a:p>
          </p:txBody>
        </p:sp>
        <p:sp>
          <p:nvSpPr>
            <p:cNvPr id="76852" name="Rectangle 73"/>
            <p:cNvSpPr>
              <a:spLocks noChangeArrowheads="1"/>
            </p:cNvSpPr>
            <p:nvPr/>
          </p:nvSpPr>
          <p:spPr bwMode="auto">
            <a:xfrm>
              <a:off x="3326" y="1770"/>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6853" name="Rectangle 74"/>
            <p:cNvSpPr>
              <a:spLocks noChangeArrowheads="1"/>
            </p:cNvSpPr>
            <p:nvPr/>
          </p:nvSpPr>
          <p:spPr bwMode="auto">
            <a:xfrm>
              <a:off x="3326" y="1867"/>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grpSp>
      <p:grpSp>
        <p:nvGrpSpPr>
          <p:cNvPr id="76822" name="Group 75"/>
          <p:cNvGrpSpPr>
            <a:grpSpLocks/>
          </p:cNvGrpSpPr>
          <p:nvPr/>
        </p:nvGrpSpPr>
        <p:grpSpPr bwMode="auto">
          <a:xfrm>
            <a:off x="6732588" y="3962400"/>
            <a:ext cx="363537" cy="473075"/>
            <a:chOff x="3296" y="1646"/>
            <a:chExt cx="229" cy="298"/>
          </a:xfrm>
        </p:grpSpPr>
        <p:sp>
          <p:nvSpPr>
            <p:cNvPr id="76840" name="Rectangle 76"/>
            <p:cNvSpPr>
              <a:spLocks noChangeArrowheads="1"/>
            </p:cNvSpPr>
            <p:nvPr/>
          </p:nvSpPr>
          <p:spPr bwMode="auto">
            <a:xfrm>
              <a:off x="3296" y="1646"/>
              <a:ext cx="224" cy="293"/>
            </a:xfrm>
            <a:prstGeom prst="rect">
              <a:avLst/>
            </a:prstGeom>
            <a:solidFill>
              <a:srgbClr val="FFFFFF"/>
            </a:solidFill>
            <a:ln w="9525">
              <a:noFill/>
              <a:miter lim="800000"/>
              <a:headEnd/>
              <a:tailEnd/>
            </a:ln>
          </p:spPr>
          <p:txBody>
            <a:bodyPr/>
            <a:lstStyle/>
            <a:p>
              <a:endParaRPr lang="en-US"/>
            </a:p>
          </p:txBody>
        </p:sp>
        <p:sp>
          <p:nvSpPr>
            <p:cNvPr id="76841" name="Rectangle 77"/>
            <p:cNvSpPr>
              <a:spLocks noChangeArrowheads="1"/>
            </p:cNvSpPr>
            <p:nvPr/>
          </p:nvSpPr>
          <p:spPr bwMode="auto">
            <a:xfrm>
              <a:off x="3296" y="1646"/>
              <a:ext cx="229" cy="298"/>
            </a:xfrm>
            <a:prstGeom prst="rect">
              <a:avLst/>
            </a:prstGeom>
            <a:noFill/>
            <a:ln w="7938">
              <a:solidFill>
                <a:srgbClr val="000000"/>
              </a:solidFill>
              <a:miter lim="800000"/>
              <a:headEnd/>
              <a:tailEnd/>
            </a:ln>
          </p:spPr>
          <p:txBody>
            <a:bodyPr/>
            <a:lstStyle/>
            <a:p>
              <a:endParaRPr lang="en-US"/>
            </a:p>
          </p:txBody>
        </p:sp>
        <p:sp>
          <p:nvSpPr>
            <p:cNvPr id="76842" name="Line 78"/>
            <p:cNvSpPr>
              <a:spLocks noChangeShapeType="1"/>
            </p:cNvSpPr>
            <p:nvPr/>
          </p:nvSpPr>
          <p:spPr bwMode="auto">
            <a:xfrm>
              <a:off x="3296" y="1845"/>
              <a:ext cx="224" cy="1"/>
            </a:xfrm>
            <a:prstGeom prst="line">
              <a:avLst/>
            </a:prstGeom>
            <a:noFill/>
            <a:ln w="7938">
              <a:solidFill>
                <a:srgbClr val="000000"/>
              </a:solidFill>
              <a:round/>
              <a:headEnd/>
              <a:tailEnd/>
            </a:ln>
          </p:spPr>
          <p:txBody>
            <a:bodyPr/>
            <a:lstStyle/>
            <a:p>
              <a:endParaRPr lang="en-US"/>
            </a:p>
          </p:txBody>
        </p:sp>
        <p:sp>
          <p:nvSpPr>
            <p:cNvPr id="76843" name="Line 79"/>
            <p:cNvSpPr>
              <a:spLocks noChangeShapeType="1"/>
            </p:cNvSpPr>
            <p:nvPr/>
          </p:nvSpPr>
          <p:spPr bwMode="auto">
            <a:xfrm>
              <a:off x="3296" y="1760"/>
              <a:ext cx="224" cy="1"/>
            </a:xfrm>
            <a:prstGeom prst="line">
              <a:avLst/>
            </a:prstGeom>
            <a:noFill/>
            <a:ln w="7938">
              <a:solidFill>
                <a:srgbClr val="000000"/>
              </a:solidFill>
              <a:round/>
              <a:headEnd/>
              <a:tailEnd/>
            </a:ln>
          </p:spPr>
          <p:txBody>
            <a:bodyPr/>
            <a:lstStyle/>
            <a:p>
              <a:endParaRPr lang="en-US"/>
            </a:p>
          </p:txBody>
        </p:sp>
        <p:sp>
          <p:nvSpPr>
            <p:cNvPr id="76844" name="Rectangle 80"/>
            <p:cNvSpPr>
              <a:spLocks noChangeArrowheads="1"/>
            </p:cNvSpPr>
            <p:nvPr/>
          </p:nvSpPr>
          <p:spPr bwMode="auto">
            <a:xfrm>
              <a:off x="3374" y="1680"/>
              <a:ext cx="75"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t>
              </a:r>
              <a:endParaRPr lang="en-US"/>
            </a:p>
          </p:txBody>
        </p:sp>
        <p:sp>
          <p:nvSpPr>
            <p:cNvPr id="76845" name="Rectangle 81"/>
            <p:cNvSpPr>
              <a:spLocks noChangeArrowheads="1"/>
            </p:cNvSpPr>
            <p:nvPr/>
          </p:nvSpPr>
          <p:spPr bwMode="auto">
            <a:xfrm>
              <a:off x="3326" y="1770"/>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6846" name="Rectangle 82"/>
            <p:cNvSpPr>
              <a:spLocks noChangeArrowheads="1"/>
            </p:cNvSpPr>
            <p:nvPr/>
          </p:nvSpPr>
          <p:spPr bwMode="auto">
            <a:xfrm>
              <a:off x="3326" y="1867"/>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grpSp>
      <p:grpSp>
        <p:nvGrpSpPr>
          <p:cNvPr id="76823" name="Group 83"/>
          <p:cNvGrpSpPr>
            <a:grpSpLocks/>
          </p:cNvGrpSpPr>
          <p:nvPr/>
        </p:nvGrpSpPr>
        <p:grpSpPr bwMode="auto">
          <a:xfrm>
            <a:off x="5110163" y="4665663"/>
            <a:ext cx="363537" cy="473075"/>
            <a:chOff x="3296" y="1646"/>
            <a:chExt cx="229" cy="298"/>
          </a:xfrm>
        </p:grpSpPr>
        <p:sp>
          <p:nvSpPr>
            <p:cNvPr id="76833" name="Rectangle 84"/>
            <p:cNvSpPr>
              <a:spLocks noChangeArrowheads="1"/>
            </p:cNvSpPr>
            <p:nvPr/>
          </p:nvSpPr>
          <p:spPr bwMode="auto">
            <a:xfrm>
              <a:off x="3296" y="1646"/>
              <a:ext cx="224" cy="293"/>
            </a:xfrm>
            <a:prstGeom prst="rect">
              <a:avLst/>
            </a:prstGeom>
            <a:solidFill>
              <a:srgbClr val="FFFFFF"/>
            </a:solidFill>
            <a:ln w="9525">
              <a:noFill/>
              <a:miter lim="800000"/>
              <a:headEnd/>
              <a:tailEnd/>
            </a:ln>
          </p:spPr>
          <p:txBody>
            <a:bodyPr/>
            <a:lstStyle/>
            <a:p>
              <a:endParaRPr lang="en-US"/>
            </a:p>
          </p:txBody>
        </p:sp>
        <p:sp>
          <p:nvSpPr>
            <p:cNvPr id="76834" name="Rectangle 85"/>
            <p:cNvSpPr>
              <a:spLocks noChangeArrowheads="1"/>
            </p:cNvSpPr>
            <p:nvPr/>
          </p:nvSpPr>
          <p:spPr bwMode="auto">
            <a:xfrm>
              <a:off x="3296" y="1646"/>
              <a:ext cx="229" cy="298"/>
            </a:xfrm>
            <a:prstGeom prst="rect">
              <a:avLst/>
            </a:prstGeom>
            <a:noFill/>
            <a:ln w="7938">
              <a:solidFill>
                <a:srgbClr val="000000"/>
              </a:solidFill>
              <a:miter lim="800000"/>
              <a:headEnd/>
              <a:tailEnd/>
            </a:ln>
          </p:spPr>
          <p:txBody>
            <a:bodyPr/>
            <a:lstStyle/>
            <a:p>
              <a:endParaRPr lang="en-US"/>
            </a:p>
          </p:txBody>
        </p:sp>
        <p:sp>
          <p:nvSpPr>
            <p:cNvPr id="76835" name="Line 86"/>
            <p:cNvSpPr>
              <a:spLocks noChangeShapeType="1"/>
            </p:cNvSpPr>
            <p:nvPr/>
          </p:nvSpPr>
          <p:spPr bwMode="auto">
            <a:xfrm>
              <a:off x="3296" y="1845"/>
              <a:ext cx="224" cy="1"/>
            </a:xfrm>
            <a:prstGeom prst="line">
              <a:avLst/>
            </a:prstGeom>
            <a:noFill/>
            <a:ln w="7938">
              <a:solidFill>
                <a:srgbClr val="000000"/>
              </a:solidFill>
              <a:round/>
              <a:headEnd/>
              <a:tailEnd/>
            </a:ln>
          </p:spPr>
          <p:txBody>
            <a:bodyPr/>
            <a:lstStyle/>
            <a:p>
              <a:endParaRPr lang="en-US"/>
            </a:p>
          </p:txBody>
        </p:sp>
        <p:sp>
          <p:nvSpPr>
            <p:cNvPr id="76836" name="Line 87"/>
            <p:cNvSpPr>
              <a:spLocks noChangeShapeType="1"/>
            </p:cNvSpPr>
            <p:nvPr/>
          </p:nvSpPr>
          <p:spPr bwMode="auto">
            <a:xfrm>
              <a:off x="3296" y="1760"/>
              <a:ext cx="224" cy="1"/>
            </a:xfrm>
            <a:prstGeom prst="line">
              <a:avLst/>
            </a:prstGeom>
            <a:noFill/>
            <a:ln w="7938">
              <a:solidFill>
                <a:srgbClr val="000000"/>
              </a:solidFill>
              <a:round/>
              <a:headEnd/>
              <a:tailEnd/>
            </a:ln>
          </p:spPr>
          <p:txBody>
            <a:bodyPr/>
            <a:lstStyle/>
            <a:p>
              <a:endParaRPr lang="en-US"/>
            </a:p>
          </p:txBody>
        </p:sp>
        <p:sp>
          <p:nvSpPr>
            <p:cNvPr id="76837" name="Rectangle 88"/>
            <p:cNvSpPr>
              <a:spLocks noChangeArrowheads="1"/>
            </p:cNvSpPr>
            <p:nvPr/>
          </p:nvSpPr>
          <p:spPr bwMode="auto">
            <a:xfrm>
              <a:off x="3374" y="1680"/>
              <a:ext cx="75"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t>
              </a:r>
              <a:endParaRPr lang="en-US"/>
            </a:p>
          </p:txBody>
        </p:sp>
        <p:sp>
          <p:nvSpPr>
            <p:cNvPr id="76838" name="Rectangle 89"/>
            <p:cNvSpPr>
              <a:spLocks noChangeArrowheads="1"/>
            </p:cNvSpPr>
            <p:nvPr/>
          </p:nvSpPr>
          <p:spPr bwMode="auto">
            <a:xfrm>
              <a:off x="3326" y="1770"/>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6839" name="Rectangle 90"/>
            <p:cNvSpPr>
              <a:spLocks noChangeArrowheads="1"/>
            </p:cNvSpPr>
            <p:nvPr/>
          </p:nvSpPr>
          <p:spPr bwMode="auto">
            <a:xfrm>
              <a:off x="3326" y="1867"/>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grpSp>
      <p:grpSp>
        <p:nvGrpSpPr>
          <p:cNvPr id="76824" name="Group 91"/>
          <p:cNvGrpSpPr>
            <a:grpSpLocks/>
          </p:cNvGrpSpPr>
          <p:nvPr/>
        </p:nvGrpSpPr>
        <p:grpSpPr bwMode="auto">
          <a:xfrm>
            <a:off x="6732588" y="4664075"/>
            <a:ext cx="363537" cy="473075"/>
            <a:chOff x="3296" y="1646"/>
            <a:chExt cx="229" cy="298"/>
          </a:xfrm>
        </p:grpSpPr>
        <p:sp>
          <p:nvSpPr>
            <p:cNvPr id="76826" name="Rectangle 92"/>
            <p:cNvSpPr>
              <a:spLocks noChangeArrowheads="1"/>
            </p:cNvSpPr>
            <p:nvPr/>
          </p:nvSpPr>
          <p:spPr bwMode="auto">
            <a:xfrm>
              <a:off x="3296" y="1646"/>
              <a:ext cx="224" cy="293"/>
            </a:xfrm>
            <a:prstGeom prst="rect">
              <a:avLst/>
            </a:prstGeom>
            <a:solidFill>
              <a:srgbClr val="FFFFFF"/>
            </a:solidFill>
            <a:ln w="9525">
              <a:noFill/>
              <a:miter lim="800000"/>
              <a:headEnd/>
              <a:tailEnd/>
            </a:ln>
          </p:spPr>
          <p:txBody>
            <a:bodyPr/>
            <a:lstStyle/>
            <a:p>
              <a:endParaRPr lang="en-US"/>
            </a:p>
          </p:txBody>
        </p:sp>
        <p:sp>
          <p:nvSpPr>
            <p:cNvPr id="76827" name="Rectangle 93"/>
            <p:cNvSpPr>
              <a:spLocks noChangeArrowheads="1"/>
            </p:cNvSpPr>
            <p:nvPr/>
          </p:nvSpPr>
          <p:spPr bwMode="auto">
            <a:xfrm>
              <a:off x="3296" y="1646"/>
              <a:ext cx="229" cy="298"/>
            </a:xfrm>
            <a:prstGeom prst="rect">
              <a:avLst/>
            </a:prstGeom>
            <a:noFill/>
            <a:ln w="7938">
              <a:solidFill>
                <a:srgbClr val="000000"/>
              </a:solidFill>
              <a:miter lim="800000"/>
              <a:headEnd/>
              <a:tailEnd/>
            </a:ln>
          </p:spPr>
          <p:txBody>
            <a:bodyPr/>
            <a:lstStyle/>
            <a:p>
              <a:endParaRPr lang="en-US"/>
            </a:p>
          </p:txBody>
        </p:sp>
        <p:sp>
          <p:nvSpPr>
            <p:cNvPr id="76828" name="Line 94"/>
            <p:cNvSpPr>
              <a:spLocks noChangeShapeType="1"/>
            </p:cNvSpPr>
            <p:nvPr/>
          </p:nvSpPr>
          <p:spPr bwMode="auto">
            <a:xfrm>
              <a:off x="3296" y="1845"/>
              <a:ext cx="224" cy="1"/>
            </a:xfrm>
            <a:prstGeom prst="line">
              <a:avLst/>
            </a:prstGeom>
            <a:noFill/>
            <a:ln w="7938">
              <a:solidFill>
                <a:srgbClr val="000000"/>
              </a:solidFill>
              <a:round/>
              <a:headEnd/>
              <a:tailEnd/>
            </a:ln>
          </p:spPr>
          <p:txBody>
            <a:bodyPr/>
            <a:lstStyle/>
            <a:p>
              <a:endParaRPr lang="en-US"/>
            </a:p>
          </p:txBody>
        </p:sp>
        <p:sp>
          <p:nvSpPr>
            <p:cNvPr id="76829" name="Line 95"/>
            <p:cNvSpPr>
              <a:spLocks noChangeShapeType="1"/>
            </p:cNvSpPr>
            <p:nvPr/>
          </p:nvSpPr>
          <p:spPr bwMode="auto">
            <a:xfrm>
              <a:off x="3296" y="1760"/>
              <a:ext cx="224" cy="1"/>
            </a:xfrm>
            <a:prstGeom prst="line">
              <a:avLst/>
            </a:prstGeom>
            <a:noFill/>
            <a:ln w="7938">
              <a:solidFill>
                <a:srgbClr val="000000"/>
              </a:solidFill>
              <a:round/>
              <a:headEnd/>
              <a:tailEnd/>
            </a:ln>
          </p:spPr>
          <p:txBody>
            <a:bodyPr/>
            <a:lstStyle/>
            <a:p>
              <a:endParaRPr lang="en-US"/>
            </a:p>
          </p:txBody>
        </p:sp>
        <p:sp>
          <p:nvSpPr>
            <p:cNvPr id="76830" name="Rectangle 96"/>
            <p:cNvSpPr>
              <a:spLocks noChangeArrowheads="1"/>
            </p:cNvSpPr>
            <p:nvPr/>
          </p:nvSpPr>
          <p:spPr bwMode="auto">
            <a:xfrm>
              <a:off x="3374" y="1680"/>
              <a:ext cx="75" cy="77"/>
            </a:xfrm>
            <a:prstGeom prst="rect">
              <a:avLst/>
            </a:prstGeom>
            <a:noFill/>
            <a:ln w="9525">
              <a:noFill/>
              <a:miter lim="800000"/>
              <a:headEnd/>
              <a:tailEnd/>
            </a:ln>
          </p:spPr>
          <p:txBody>
            <a:bodyPr wrap="none" lIns="0" tIns="0" rIns="0" bIns="0">
              <a:spAutoFit/>
            </a:bodyPr>
            <a:lstStyle/>
            <a:p>
              <a:pPr algn="ctr"/>
              <a:r>
                <a:rPr lang="en-US" sz="800" b="0">
                  <a:solidFill>
                    <a:srgbClr val="000000"/>
                  </a:solidFill>
                </a:rPr>
                <a:t>C1</a:t>
              </a:r>
              <a:endParaRPr lang="en-US"/>
            </a:p>
          </p:txBody>
        </p:sp>
        <p:sp>
          <p:nvSpPr>
            <p:cNvPr id="76831" name="Rectangle 97"/>
            <p:cNvSpPr>
              <a:spLocks noChangeArrowheads="1"/>
            </p:cNvSpPr>
            <p:nvPr/>
          </p:nvSpPr>
          <p:spPr bwMode="auto">
            <a:xfrm>
              <a:off x="3326" y="1770"/>
              <a:ext cx="85" cy="77"/>
            </a:xfrm>
            <a:prstGeom prst="rect">
              <a:avLst/>
            </a:prstGeom>
            <a:noFill/>
            <a:ln w="9525">
              <a:noFill/>
              <a:miter lim="800000"/>
              <a:headEnd/>
              <a:tailEnd/>
            </a:ln>
          </p:spPr>
          <p:txBody>
            <a:bodyPr wrap="none" lIns="0" tIns="0" rIns="0" bIns="0">
              <a:spAutoFit/>
            </a:bodyPr>
            <a:lstStyle/>
            <a:p>
              <a:r>
                <a:rPr lang="en-US" sz="800" b="0">
                  <a:solidFill>
                    <a:srgbClr val="000000"/>
                  </a:solidFill>
                </a:rPr>
                <a:t>attr</a:t>
              </a:r>
              <a:endParaRPr lang="en-US"/>
            </a:p>
          </p:txBody>
        </p:sp>
        <p:sp>
          <p:nvSpPr>
            <p:cNvPr id="76832" name="Rectangle 98"/>
            <p:cNvSpPr>
              <a:spLocks noChangeArrowheads="1"/>
            </p:cNvSpPr>
            <p:nvPr/>
          </p:nvSpPr>
          <p:spPr bwMode="auto">
            <a:xfrm>
              <a:off x="3326" y="1867"/>
              <a:ext cx="64" cy="77"/>
            </a:xfrm>
            <a:prstGeom prst="rect">
              <a:avLst/>
            </a:prstGeom>
            <a:noFill/>
            <a:ln w="9525">
              <a:noFill/>
              <a:miter lim="800000"/>
              <a:headEnd/>
              <a:tailEnd/>
            </a:ln>
          </p:spPr>
          <p:txBody>
            <a:bodyPr wrap="none" lIns="0" tIns="0" rIns="0" bIns="0">
              <a:spAutoFit/>
            </a:bodyPr>
            <a:lstStyle/>
            <a:p>
              <a:r>
                <a:rPr lang="en-US" sz="800" b="0">
                  <a:solidFill>
                    <a:srgbClr val="000000"/>
                  </a:solidFill>
                </a:rPr>
                <a:t>op</a:t>
              </a:r>
              <a:endParaRPr lang="en-US"/>
            </a:p>
          </p:txBody>
        </p:sp>
      </p:grpSp>
      <p:sp>
        <p:nvSpPr>
          <p:cNvPr id="41059" name="Rectangle 99"/>
          <p:cNvSpPr>
            <a:spLocks noChangeArrowheads="1"/>
          </p:cNvSpPr>
          <p:nvPr/>
        </p:nvSpPr>
        <p:spPr bwMode="auto">
          <a:xfrm>
            <a:off x="606425" y="3632200"/>
            <a:ext cx="4068763" cy="1344613"/>
          </a:xfrm>
          <a:prstGeom prst="rect">
            <a:avLst/>
          </a:prstGeom>
          <a:noFill/>
          <a:ln w="12700">
            <a:noFill/>
            <a:miter lim="800000"/>
            <a:headEnd/>
            <a:tailEnd/>
          </a:ln>
        </p:spPr>
        <p:txBody>
          <a:bodyPr lIns="90487" tIns="44450" rIns="90487" bIns="44450"/>
          <a:lstStyle/>
          <a:p>
            <a:endParaRPr lang="en-US" sz="2400" b="0"/>
          </a:p>
          <a:p>
            <a:r>
              <a:rPr lang="en-US" sz="2400" b="0">
                <a:solidFill>
                  <a:srgbClr val="0000CC"/>
                </a:solidFill>
                <a:latin typeface="Verdana" pitchFamily="34" charset="0"/>
              </a:rPr>
              <a:t>Design goal:</a:t>
            </a:r>
            <a:r>
              <a:rPr lang="en-US" sz="2400" b="0">
                <a:latin typeface="Verdana" pitchFamily="34" charset="0"/>
              </a:rPr>
              <a:t> </a:t>
            </a:r>
            <a:br>
              <a:rPr lang="en-US" sz="2400" b="0">
                <a:latin typeface="Verdana" pitchFamily="34" charset="0"/>
              </a:rPr>
            </a:br>
            <a:r>
              <a:rPr lang="en-US" sz="2400" b="0">
                <a:latin typeface="Verdana" pitchFamily="34" charset="0"/>
              </a:rPr>
              <a:t>Runtime efficiency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40991"/>
                                        </p:tgtEl>
                                        <p:attrNameLst>
                                          <p:attrName>style.visibility</p:attrName>
                                        </p:attrNameLst>
                                      </p:cBhvr>
                                      <p:to>
                                        <p:strVal val="visible"/>
                                      </p:to>
                                    </p:set>
                                    <p:animEffect transition="in" filter="wipe(up)">
                                      <p:cBhvr>
                                        <p:cTn id="11" dur="500"/>
                                        <p:tgtEl>
                                          <p:spTgt spid="4099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40992"/>
                                        </p:tgtEl>
                                        <p:attrNameLst>
                                          <p:attrName>style.visibility</p:attrName>
                                        </p:attrNameLst>
                                      </p:cBhvr>
                                      <p:to>
                                        <p:strVal val="visible"/>
                                      </p:to>
                                    </p:set>
                                    <p:animEffect transition="in" filter="wipe(up)">
                                      <p:cBhvr>
                                        <p:cTn id="16" dur="500"/>
                                        <p:tgtEl>
                                          <p:spTgt spid="4099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40993"/>
                                        </p:tgtEl>
                                        <p:attrNameLst>
                                          <p:attrName>style.visibility</p:attrName>
                                        </p:attrNameLst>
                                      </p:cBhvr>
                                      <p:to>
                                        <p:strVal val="visible"/>
                                      </p:to>
                                    </p:set>
                                    <p:animEffect transition="in" filter="wipe(up)">
                                      <p:cBhvr>
                                        <p:cTn id="21" dur="500"/>
                                        <p:tgtEl>
                                          <p:spTgt spid="4099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40994"/>
                                        </p:tgtEl>
                                        <p:attrNameLst>
                                          <p:attrName>style.visibility</p:attrName>
                                        </p:attrNameLst>
                                      </p:cBhvr>
                                      <p:to>
                                        <p:strVal val="visible"/>
                                      </p:to>
                                    </p:set>
                                    <p:animEffect transition="in" filter="wipe(up)">
                                      <p:cBhvr>
                                        <p:cTn id="26" dur="500"/>
                                        <p:tgtEl>
                                          <p:spTgt spid="40994"/>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105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build="p" autoUpdateAnimBg="0"/>
      <p:bldP spid="40991" grpId="0" animBg="1"/>
      <p:bldP spid="40992" grpId="0" animBg="1"/>
      <p:bldP spid="40993" grpId="0" animBg="1"/>
      <p:bldP spid="40994" grpId="0" animBg="1"/>
      <p:bldP spid="41059"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ea typeface="ＭＳ Ｐゴシック" pitchFamily="34" charset="-128"/>
              </a:rPr>
              <a:t>A floor plan example cont</a:t>
            </a:r>
          </a:p>
        </p:txBody>
      </p:sp>
      <p:pic>
        <p:nvPicPr>
          <p:cNvPr id="6" name="Content Placeholder 5" descr="version2_and_3_SD.png"/>
          <p:cNvPicPr>
            <a:picLocks noGrp="1" noChangeAspect="1"/>
          </p:cNvPicPr>
          <p:nvPr>
            <p:ph idx="1"/>
          </p:nvPr>
        </p:nvPicPr>
        <p:blipFill>
          <a:blip r:embed="rId3"/>
          <a:stretch>
            <a:fillRect/>
          </a:stretch>
        </p:blipFill>
        <p:spPr>
          <a:xfrm>
            <a:off x="1201479" y="1225788"/>
            <a:ext cx="6738286" cy="4994259"/>
          </a:xfr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07" name="Rectangle 23"/>
          <p:cNvSpPr>
            <a:spLocks noGrp="1" noChangeArrowheads="1"/>
          </p:cNvSpPr>
          <p:nvPr>
            <p:ph type="body" idx="1"/>
          </p:nvPr>
        </p:nvSpPr>
        <p:spPr>
          <a:xfrm>
            <a:off x="571500" y="1238250"/>
            <a:ext cx="8001000" cy="4800600"/>
          </a:xfrm>
        </p:spPr>
        <p:txBody>
          <a:bodyPr/>
          <a:lstStyle/>
          <a:p>
            <a:r>
              <a:rPr lang="en-US">
                <a:ea typeface="ＭＳ Ｐゴシック" pitchFamily="34" charset="-128"/>
              </a:rPr>
              <a:t>Layered systems are hierarchical. This is  a desirable design, because hierarchy reduces complexity </a:t>
            </a:r>
          </a:p>
          <a:p>
            <a:pPr lvl="1"/>
            <a:r>
              <a:rPr lang="en-US">
                <a:ea typeface="ＭＳ Ｐゴシック" pitchFamily="34" charset="-128"/>
              </a:rPr>
              <a:t>low coupling</a:t>
            </a:r>
          </a:p>
          <a:p>
            <a:r>
              <a:rPr lang="en-US">
                <a:ea typeface="ＭＳ Ｐゴシック" pitchFamily="34" charset="-128"/>
              </a:rPr>
              <a:t>Closed architectures are more portable</a:t>
            </a:r>
          </a:p>
          <a:p>
            <a:r>
              <a:rPr lang="en-US">
                <a:ea typeface="ＭＳ Ｐゴシック" pitchFamily="34" charset="-128"/>
              </a:rPr>
              <a:t>Open architectures are more efficient</a:t>
            </a:r>
          </a:p>
          <a:p>
            <a:r>
              <a:rPr lang="en-US">
                <a:ea typeface="ＭＳ Ｐゴシック" pitchFamily="34" charset="-128"/>
              </a:rPr>
              <a:t>Layered systems often have a chicken-and egg problem</a:t>
            </a:r>
          </a:p>
          <a:p>
            <a:endParaRPr lang="en-US">
              <a:ea typeface="ＭＳ Ｐゴシック" pitchFamily="34" charset="-128"/>
            </a:endParaRPr>
          </a:p>
        </p:txBody>
      </p:sp>
      <p:grpSp>
        <p:nvGrpSpPr>
          <p:cNvPr id="2" name="Group 28"/>
          <p:cNvGrpSpPr>
            <a:grpSpLocks/>
          </p:cNvGrpSpPr>
          <p:nvPr/>
        </p:nvGrpSpPr>
        <p:grpSpPr bwMode="auto">
          <a:xfrm>
            <a:off x="4384675" y="5516563"/>
            <a:ext cx="3311525" cy="855662"/>
            <a:chOff x="2762" y="3475"/>
            <a:chExt cx="2086" cy="539"/>
          </a:xfrm>
        </p:grpSpPr>
        <p:sp>
          <p:nvSpPr>
            <p:cNvPr id="78867" name="Rectangle 7"/>
            <p:cNvSpPr>
              <a:spLocks noChangeArrowheads="1"/>
            </p:cNvSpPr>
            <p:nvPr/>
          </p:nvSpPr>
          <p:spPr bwMode="auto">
            <a:xfrm>
              <a:off x="2762" y="3694"/>
              <a:ext cx="1358" cy="300"/>
            </a:xfrm>
            <a:prstGeom prst="rect">
              <a:avLst/>
            </a:prstGeom>
            <a:solidFill>
              <a:srgbClr val="FFFFFF"/>
            </a:solidFill>
            <a:ln w="9525">
              <a:noFill/>
              <a:miter lim="800000"/>
              <a:headEnd/>
              <a:tailEnd/>
            </a:ln>
          </p:spPr>
          <p:txBody>
            <a:bodyPr/>
            <a:lstStyle/>
            <a:p>
              <a:endParaRPr lang="en-US"/>
            </a:p>
          </p:txBody>
        </p:sp>
        <p:sp>
          <p:nvSpPr>
            <p:cNvPr id="78868" name="Rectangle 8"/>
            <p:cNvSpPr>
              <a:spLocks noChangeArrowheads="1"/>
            </p:cNvSpPr>
            <p:nvPr/>
          </p:nvSpPr>
          <p:spPr bwMode="auto">
            <a:xfrm>
              <a:off x="2762" y="3694"/>
              <a:ext cx="2086" cy="320"/>
            </a:xfrm>
            <a:prstGeom prst="rect">
              <a:avLst/>
            </a:prstGeom>
            <a:noFill/>
            <a:ln w="31750">
              <a:solidFill>
                <a:srgbClr val="000000"/>
              </a:solidFill>
              <a:miter lim="800000"/>
              <a:headEnd/>
              <a:tailEnd/>
            </a:ln>
          </p:spPr>
          <p:txBody>
            <a:bodyPr/>
            <a:lstStyle/>
            <a:p>
              <a:endParaRPr lang="en-US"/>
            </a:p>
          </p:txBody>
        </p:sp>
        <p:sp>
          <p:nvSpPr>
            <p:cNvPr id="78869" name="Rectangle 9"/>
            <p:cNvSpPr>
              <a:spLocks noChangeArrowheads="1"/>
            </p:cNvSpPr>
            <p:nvPr/>
          </p:nvSpPr>
          <p:spPr bwMode="auto">
            <a:xfrm>
              <a:off x="2835" y="3804"/>
              <a:ext cx="1824" cy="192"/>
            </a:xfrm>
            <a:prstGeom prst="rect">
              <a:avLst/>
            </a:prstGeom>
            <a:noFill/>
            <a:ln w="9525">
              <a:noFill/>
              <a:miter lim="800000"/>
              <a:headEnd/>
              <a:tailEnd/>
            </a:ln>
          </p:spPr>
          <p:txBody>
            <a:bodyPr wrap="none" lIns="0" tIns="0" rIns="0" bIns="0">
              <a:spAutoFit/>
            </a:bodyPr>
            <a:lstStyle/>
            <a:p>
              <a:r>
                <a:rPr lang="en-US" sz="2000">
                  <a:solidFill>
                    <a:srgbClr val="000000"/>
                  </a:solidFill>
                  <a:latin typeface="Courier New" pitchFamily="49" charset="0"/>
                </a:rPr>
                <a:t>G: Operating System</a:t>
              </a:r>
              <a:endParaRPr lang="en-US"/>
            </a:p>
          </p:txBody>
        </p:sp>
        <p:sp>
          <p:nvSpPr>
            <p:cNvPr id="78870" name="Line 17"/>
            <p:cNvSpPr>
              <a:spLocks noChangeShapeType="1"/>
            </p:cNvSpPr>
            <p:nvPr/>
          </p:nvSpPr>
          <p:spPr bwMode="auto">
            <a:xfrm>
              <a:off x="3689" y="3475"/>
              <a:ext cx="1" cy="219"/>
            </a:xfrm>
            <a:prstGeom prst="line">
              <a:avLst/>
            </a:prstGeom>
            <a:noFill/>
            <a:ln w="31750">
              <a:solidFill>
                <a:srgbClr val="000000"/>
              </a:solidFill>
              <a:round/>
              <a:headEnd/>
              <a:tailEnd/>
            </a:ln>
          </p:spPr>
          <p:txBody>
            <a:bodyPr/>
            <a:lstStyle/>
            <a:p>
              <a:endParaRPr lang="en-US"/>
            </a:p>
          </p:txBody>
        </p:sp>
        <p:sp>
          <p:nvSpPr>
            <p:cNvPr id="78871" name="Freeform 19"/>
            <p:cNvSpPr>
              <a:spLocks/>
            </p:cNvSpPr>
            <p:nvPr/>
          </p:nvSpPr>
          <p:spPr bwMode="auto">
            <a:xfrm>
              <a:off x="2762" y="3595"/>
              <a:ext cx="239" cy="99"/>
            </a:xfrm>
            <a:custGeom>
              <a:avLst/>
              <a:gdLst>
                <a:gd name="T0" fmla="*/ 0 w 239"/>
                <a:gd name="T1" fmla="*/ 99 h 99"/>
                <a:gd name="T2" fmla="*/ 60 w 239"/>
                <a:gd name="T3" fmla="*/ 0 h 99"/>
                <a:gd name="T4" fmla="*/ 199 w 239"/>
                <a:gd name="T5" fmla="*/ 0 h 99"/>
                <a:gd name="T6" fmla="*/ 239 w 239"/>
                <a:gd name="T7" fmla="*/ 99 h 99"/>
                <a:gd name="T8" fmla="*/ 0 w 239"/>
                <a:gd name="T9" fmla="*/ 99 h 99"/>
                <a:gd name="T10" fmla="*/ 0 60000 65536"/>
                <a:gd name="T11" fmla="*/ 0 60000 65536"/>
                <a:gd name="T12" fmla="*/ 0 60000 65536"/>
                <a:gd name="T13" fmla="*/ 0 60000 65536"/>
                <a:gd name="T14" fmla="*/ 0 60000 65536"/>
                <a:gd name="T15" fmla="*/ 0 w 239"/>
                <a:gd name="T16" fmla="*/ 0 h 99"/>
                <a:gd name="T17" fmla="*/ 239 w 239"/>
                <a:gd name="T18" fmla="*/ 99 h 99"/>
              </a:gdLst>
              <a:ahLst/>
              <a:cxnLst>
                <a:cxn ang="T10">
                  <a:pos x="T0" y="T1"/>
                </a:cxn>
                <a:cxn ang="T11">
                  <a:pos x="T2" y="T3"/>
                </a:cxn>
                <a:cxn ang="T12">
                  <a:pos x="T4" y="T5"/>
                </a:cxn>
                <a:cxn ang="T13">
                  <a:pos x="T6" y="T7"/>
                </a:cxn>
                <a:cxn ang="T14">
                  <a:pos x="T8" y="T9"/>
                </a:cxn>
              </a:cxnLst>
              <a:rect l="T15" t="T16" r="T17" b="T18"/>
              <a:pathLst>
                <a:path w="239" h="99">
                  <a:moveTo>
                    <a:pt x="0" y="99"/>
                  </a:moveTo>
                  <a:lnTo>
                    <a:pt x="60" y="0"/>
                  </a:lnTo>
                  <a:lnTo>
                    <a:pt x="199" y="0"/>
                  </a:lnTo>
                  <a:lnTo>
                    <a:pt x="239" y="99"/>
                  </a:lnTo>
                  <a:lnTo>
                    <a:pt x="0" y="99"/>
                  </a:lnTo>
                  <a:close/>
                </a:path>
              </a:pathLst>
            </a:custGeom>
            <a:noFill/>
            <a:ln w="31750">
              <a:solidFill>
                <a:srgbClr val="000000"/>
              </a:solidFill>
              <a:round/>
              <a:headEnd/>
              <a:tailEnd/>
            </a:ln>
          </p:spPr>
          <p:txBody>
            <a:bodyPr/>
            <a:lstStyle/>
            <a:p>
              <a:endParaRPr lang="en-US"/>
            </a:p>
          </p:txBody>
        </p:sp>
      </p:grpSp>
      <p:grpSp>
        <p:nvGrpSpPr>
          <p:cNvPr id="3" name="Group 27"/>
          <p:cNvGrpSpPr>
            <a:grpSpLocks/>
          </p:cNvGrpSpPr>
          <p:nvPr/>
        </p:nvGrpSpPr>
        <p:grpSpPr bwMode="auto">
          <a:xfrm>
            <a:off x="3789363" y="4551363"/>
            <a:ext cx="3176587" cy="996950"/>
            <a:chOff x="2387" y="2867"/>
            <a:chExt cx="2001" cy="628"/>
          </a:xfrm>
        </p:grpSpPr>
        <p:sp>
          <p:nvSpPr>
            <p:cNvPr id="78862" name="Rectangle 10"/>
            <p:cNvSpPr>
              <a:spLocks noChangeArrowheads="1"/>
            </p:cNvSpPr>
            <p:nvPr/>
          </p:nvSpPr>
          <p:spPr bwMode="auto">
            <a:xfrm>
              <a:off x="3010" y="3175"/>
              <a:ext cx="1358" cy="300"/>
            </a:xfrm>
            <a:prstGeom prst="rect">
              <a:avLst/>
            </a:prstGeom>
            <a:solidFill>
              <a:srgbClr val="FFFFFF"/>
            </a:solidFill>
            <a:ln w="9525">
              <a:noFill/>
              <a:miter lim="800000"/>
              <a:headEnd/>
              <a:tailEnd/>
            </a:ln>
          </p:spPr>
          <p:txBody>
            <a:bodyPr/>
            <a:lstStyle/>
            <a:p>
              <a:endParaRPr lang="en-US"/>
            </a:p>
          </p:txBody>
        </p:sp>
        <p:sp>
          <p:nvSpPr>
            <p:cNvPr id="78863" name="Rectangle 11"/>
            <p:cNvSpPr>
              <a:spLocks noChangeArrowheads="1"/>
            </p:cNvSpPr>
            <p:nvPr/>
          </p:nvSpPr>
          <p:spPr bwMode="auto">
            <a:xfrm>
              <a:off x="3010" y="3175"/>
              <a:ext cx="1378" cy="320"/>
            </a:xfrm>
            <a:prstGeom prst="rect">
              <a:avLst/>
            </a:prstGeom>
            <a:noFill/>
            <a:ln w="31750">
              <a:solidFill>
                <a:srgbClr val="000000"/>
              </a:solidFill>
              <a:miter lim="800000"/>
              <a:headEnd/>
              <a:tailEnd/>
            </a:ln>
          </p:spPr>
          <p:txBody>
            <a:bodyPr/>
            <a:lstStyle/>
            <a:p>
              <a:endParaRPr lang="en-US"/>
            </a:p>
          </p:txBody>
        </p:sp>
        <p:sp>
          <p:nvSpPr>
            <p:cNvPr id="78864" name="Rectangle 12"/>
            <p:cNvSpPr>
              <a:spLocks noChangeArrowheads="1"/>
            </p:cNvSpPr>
            <p:nvPr/>
          </p:nvSpPr>
          <p:spPr bwMode="auto">
            <a:xfrm>
              <a:off x="3035" y="3284"/>
              <a:ext cx="1344" cy="192"/>
            </a:xfrm>
            <a:prstGeom prst="rect">
              <a:avLst/>
            </a:prstGeom>
            <a:noFill/>
            <a:ln w="9525">
              <a:noFill/>
              <a:miter lim="800000"/>
              <a:headEnd/>
              <a:tailEnd/>
            </a:ln>
          </p:spPr>
          <p:txBody>
            <a:bodyPr wrap="none" lIns="0" tIns="0" rIns="0" bIns="0">
              <a:spAutoFit/>
            </a:bodyPr>
            <a:lstStyle/>
            <a:p>
              <a:r>
                <a:rPr lang="en-US" sz="2000">
                  <a:solidFill>
                    <a:srgbClr val="000000"/>
                  </a:solidFill>
                  <a:latin typeface="Courier New" pitchFamily="49" charset="0"/>
                </a:rPr>
                <a:t>D: File System</a:t>
              </a:r>
              <a:endParaRPr lang="en-US"/>
            </a:p>
          </p:txBody>
        </p:sp>
        <p:sp>
          <p:nvSpPr>
            <p:cNvPr id="78865" name="Line 16"/>
            <p:cNvSpPr>
              <a:spLocks noChangeShapeType="1"/>
            </p:cNvSpPr>
            <p:nvPr/>
          </p:nvSpPr>
          <p:spPr bwMode="auto">
            <a:xfrm>
              <a:off x="2387" y="2867"/>
              <a:ext cx="1565" cy="308"/>
            </a:xfrm>
            <a:prstGeom prst="line">
              <a:avLst/>
            </a:prstGeom>
            <a:noFill/>
            <a:ln w="31750">
              <a:solidFill>
                <a:srgbClr val="000000"/>
              </a:solidFill>
              <a:round/>
              <a:headEnd/>
              <a:tailEnd/>
            </a:ln>
          </p:spPr>
          <p:txBody>
            <a:bodyPr/>
            <a:lstStyle/>
            <a:p>
              <a:endParaRPr lang="en-US"/>
            </a:p>
          </p:txBody>
        </p:sp>
        <p:sp>
          <p:nvSpPr>
            <p:cNvPr id="78866" name="Freeform 20"/>
            <p:cNvSpPr>
              <a:spLocks/>
            </p:cNvSpPr>
            <p:nvPr/>
          </p:nvSpPr>
          <p:spPr bwMode="auto">
            <a:xfrm>
              <a:off x="3018" y="3075"/>
              <a:ext cx="239" cy="100"/>
            </a:xfrm>
            <a:custGeom>
              <a:avLst/>
              <a:gdLst>
                <a:gd name="T0" fmla="*/ 0 w 239"/>
                <a:gd name="T1" fmla="*/ 100 h 100"/>
                <a:gd name="T2" fmla="*/ 60 w 239"/>
                <a:gd name="T3" fmla="*/ 0 h 100"/>
                <a:gd name="T4" fmla="*/ 199 w 239"/>
                <a:gd name="T5" fmla="*/ 0 h 100"/>
                <a:gd name="T6" fmla="*/ 239 w 239"/>
                <a:gd name="T7" fmla="*/ 100 h 100"/>
                <a:gd name="T8" fmla="*/ 0 w 239"/>
                <a:gd name="T9" fmla="*/ 100 h 100"/>
                <a:gd name="T10" fmla="*/ 0 60000 65536"/>
                <a:gd name="T11" fmla="*/ 0 60000 65536"/>
                <a:gd name="T12" fmla="*/ 0 60000 65536"/>
                <a:gd name="T13" fmla="*/ 0 60000 65536"/>
                <a:gd name="T14" fmla="*/ 0 60000 65536"/>
                <a:gd name="T15" fmla="*/ 0 w 239"/>
                <a:gd name="T16" fmla="*/ 0 h 100"/>
                <a:gd name="T17" fmla="*/ 239 w 239"/>
                <a:gd name="T18" fmla="*/ 100 h 100"/>
              </a:gdLst>
              <a:ahLst/>
              <a:cxnLst>
                <a:cxn ang="T10">
                  <a:pos x="T0" y="T1"/>
                </a:cxn>
                <a:cxn ang="T11">
                  <a:pos x="T2" y="T3"/>
                </a:cxn>
                <a:cxn ang="T12">
                  <a:pos x="T4" y="T5"/>
                </a:cxn>
                <a:cxn ang="T13">
                  <a:pos x="T6" y="T7"/>
                </a:cxn>
                <a:cxn ang="T14">
                  <a:pos x="T8" y="T9"/>
                </a:cxn>
              </a:cxnLst>
              <a:rect l="T15" t="T16" r="T17" b="T18"/>
              <a:pathLst>
                <a:path w="239" h="100">
                  <a:moveTo>
                    <a:pt x="0" y="100"/>
                  </a:moveTo>
                  <a:lnTo>
                    <a:pt x="60" y="0"/>
                  </a:lnTo>
                  <a:lnTo>
                    <a:pt x="199" y="0"/>
                  </a:lnTo>
                  <a:lnTo>
                    <a:pt x="239" y="100"/>
                  </a:lnTo>
                  <a:lnTo>
                    <a:pt x="0" y="100"/>
                  </a:lnTo>
                  <a:close/>
                </a:path>
              </a:pathLst>
            </a:custGeom>
            <a:solidFill>
              <a:srgbClr val="FFFFFF"/>
            </a:solidFill>
            <a:ln w="31750">
              <a:solidFill>
                <a:srgbClr val="000000"/>
              </a:solidFill>
              <a:round/>
              <a:headEnd/>
              <a:tailEnd/>
            </a:ln>
          </p:spPr>
          <p:txBody>
            <a:bodyPr/>
            <a:lstStyle/>
            <a:p>
              <a:endParaRPr lang="en-US"/>
            </a:p>
          </p:txBody>
        </p:sp>
      </p:grpSp>
      <p:sp>
        <p:nvSpPr>
          <p:cNvPr id="78853" name="Rectangle 22"/>
          <p:cNvSpPr>
            <a:spLocks noGrp="1" noChangeArrowheads="1"/>
          </p:cNvSpPr>
          <p:nvPr>
            <p:ph type="title"/>
          </p:nvPr>
        </p:nvSpPr>
        <p:spPr/>
        <p:txBody>
          <a:bodyPr/>
          <a:lstStyle/>
          <a:p>
            <a:r>
              <a:rPr lang="en-US">
                <a:ea typeface="ＭＳ Ｐゴシック" pitchFamily="34" charset="-128"/>
              </a:rPr>
              <a:t>Properties of Layered Systems</a:t>
            </a:r>
          </a:p>
        </p:txBody>
      </p:sp>
      <p:grpSp>
        <p:nvGrpSpPr>
          <p:cNvPr id="4" name="Group 26"/>
          <p:cNvGrpSpPr>
            <a:grpSpLocks/>
          </p:cNvGrpSpPr>
          <p:nvPr/>
        </p:nvGrpSpPr>
        <p:grpSpPr bwMode="auto">
          <a:xfrm>
            <a:off x="2552700" y="3886200"/>
            <a:ext cx="3721100" cy="665163"/>
            <a:chOff x="1608" y="2448"/>
            <a:chExt cx="2344" cy="419"/>
          </a:xfrm>
        </p:grpSpPr>
        <p:sp>
          <p:nvSpPr>
            <p:cNvPr id="78857" name="Rectangle 13"/>
            <p:cNvSpPr>
              <a:spLocks noChangeArrowheads="1"/>
            </p:cNvSpPr>
            <p:nvPr/>
          </p:nvSpPr>
          <p:spPr bwMode="auto">
            <a:xfrm>
              <a:off x="1608" y="2548"/>
              <a:ext cx="1358" cy="299"/>
            </a:xfrm>
            <a:prstGeom prst="rect">
              <a:avLst/>
            </a:prstGeom>
            <a:solidFill>
              <a:srgbClr val="FFFFFF"/>
            </a:solidFill>
            <a:ln w="9525">
              <a:noFill/>
              <a:miter lim="800000"/>
              <a:headEnd/>
              <a:tailEnd/>
            </a:ln>
          </p:spPr>
          <p:txBody>
            <a:bodyPr/>
            <a:lstStyle/>
            <a:p>
              <a:endParaRPr lang="en-US"/>
            </a:p>
          </p:txBody>
        </p:sp>
        <p:sp>
          <p:nvSpPr>
            <p:cNvPr id="78858" name="Rectangle 14"/>
            <p:cNvSpPr>
              <a:spLocks noChangeArrowheads="1"/>
            </p:cNvSpPr>
            <p:nvPr/>
          </p:nvSpPr>
          <p:spPr bwMode="auto">
            <a:xfrm>
              <a:off x="1608" y="2548"/>
              <a:ext cx="2344" cy="319"/>
            </a:xfrm>
            <a:prstGeom prst="rect">
              <a:avLst/>
            </a:prstGeom>
            <a:noFill/>
            <a:ln w="31750">
              <a:solidFill>
                <a:srgbClr val="000000"/>
              </a:solidFill>
              <a:miter lim="800000"/>
              <a:headEnd/>
              <a:tailEnd/>
            </a:ln>
          </p:spPr>
          <p:txBody>
            <a:bodyPr/>
            <a:lstStyle/>
            <a:p>
              <a:endParaRPr lang="en-US"/>
            </a:p>
          </p:txBody>
        </p:sp>
        <p:sp>
          <p:nvSpPr>
            <p:cNvPr id="78859" name="Rectangle 15"/>
            <p:cNvSpPr>
              <a:spLocks noChangeArrowheads="1"/>
            </p:cNvSpPr>
            <p:nvPr/>
          </p:nvSpPr>
          <p:spPr bwMode="auto">
            <a:xfrm>
              <a:off x="1773" y="2657"/>
              <a:ext cx="1920" cy="192"/>
            </a:xfrm>
            <a:prstGeom prst="rect">
              <a:avLst/>
            </a:prstGeom>
            <a:noFill/>
            <a:ln w="9525">
              <a:noFill/>
              <a:miter lim="800000"/>
              <a:headEnd/>
              <a:tailEnd/>
            </a:ln>
          </p:spPr>
          <p:txBody>
            <a:bodyPr wrap="none" lIns="0" tIns="0" rIns="0" bIns="0">
              <a:spAutoFit/>
            </a:bodyPr>
            <a:lstStyle/>
            <a:p>
              <a:r>
                <a:rPr lang="en-US" sz="2000">
                  <a:solidFill>
                    <a:srgbClr val="000000"/>
                  </a:solidFill>
                  <a:latin typeface="Courier New" pitchFamily="49" charset="0"/>
                </a:rPr>
                <a:t>A: Symbolic Debugger</a:t>
              </a:r>
              <a:endParaRPr lang="en-US"/>
            </a:p>
          </p:txBody>
        </p:sp>
        <p:sp>
          <p:nvSpPr>
            <p:cNvPr id="78860" name="Freeform 18"/>
            <p:cNvSpPr>
              <a:spLocks/>
            </p:cNvSpPr>
            <p:nvPr/>
          </p:nvSpPr>
          <p:spPr bwMode="auto">
            <a:xfrm>
              <a:off x="1608" y="2448"/>
              <a:ext cx="240" cy="100"/>
            </a:xfrm>
            <a:custGeom>
              <a:avLst/>
              <a:gdLst>
                <a:gd name="T0" fmla="*/ 0 w 240"/>
                <a:gd name="T1" fmla="*/ 100 h 100"/>
                <a:gd name="T2" fmla="*/ 40 w 240"/>
                <a:gd name="T3" fmla="*/ 0 h 100"/>
                <a:gd name="T4" fmla="*/ 200 w 240"/>
                <a:gd name="T5" fmla="*/ 0 h 100"/>
                <a:gd name="T6" fmla="*/ 240 w 240"/>
                <a:gd name="T7" fmla="*/ 100 h 100"/>
                <a:gd name="T8" fmla="*/ 0 w 240"/>
                <a:gd name="T9" fmla="*/ 100 h 100"/>
                <a:gd name="T10" fmla="*/ 0 60000 65536"/>
                <a:gd name="T11" fmla="*/ 0 60000 65536"/>
                <a:gd name="T12" fmla="*/ 0 60000 65536"/>
                <a:gd name="T13" fmla="*/ 0 60000 65536"/>
                <a:gd name="T14" fmla="*/ 0 60000 65536"/>
                <a:gd name="T15" fmla="*/ 0 w 240"/>
                <a:gd name="T16" fmla="*/ 0 h 100"/>
                <a:gd name="T17" fmla="*/ 240 w 240"/>
                <a:gd name="T18" fmla="*/ 100 h 100"/>
              </a:gdLst>
              <a:ahLst/>
              <a:cxnLst>
                <a:cxn ang="T10">
                  <a:pos x="T0" y="T1"/>
                </a:cxn>
                <a:cxn ang="T11">
                  <a:pos x="T2" y="T3"/>
                </a:cxn>
                <a:cxn ang="T12">
                  <a:pos x="T4" y="T5"/>
                </a:cxn>
                <a:cxn ang="T13">
                  <a:pos x="T6" y="T7"/>
                </a:cxn>
                <a:cxn ang="T14">
                  <a:pos x="T8" y="T9"/>
                </a:cxn>
              </a:cxnLst>
              <a:rect l="T15" t="T16" r="T17" b="T18"/>
              <a:pathLst>
                <a:path w="240" h="100">
                  <a:moveTo>
                    <a:pt x="0" y="100"/>
                  </a:moveTo>
                  <a:lnTo>
                    <a:pt x="40" y="0"/>
                  </a:lnTo>
                  <a:lnTo>
                    <a:pt x="200" y="0"/>
                  </a:lnTo>
                  <a:lnTo>
                    <a:pt x="240" y="100"/>
                  </a:lnTo>
                  <a:lnTo>
                    <a:pt x="0" y="100"/>
                  </a:lnTo>
                  <a:close/>
                </a:path>
              </a:pathLst>
            </a:custGeom>
            <a:noFill/>
            <a:ln w="31750">
              <a:solidFill>
                <a:srgbClr val="000000"/>
              </a:solidFill>
              <a:round/>
              <a:headEnd/>
              <a:tailEnd/>
            </a:ln>
          </p:spPr>
          <p:txBody>
            <a:bodyPr/>
            <a:lstStyle/>
            <a:p>
              <a:endParaRPr lang="en-US"/>
            </a:p>
          </p:txBody>
        </p:sp>
        <p:sp>
          <p:nvSpPr>
            <p:cNvPr id="78861" name="Rectangle 24"/>
            <p:cNvSpPr>
              <a:spLocks noChangeArrowheads="1"/>
            </p:cNvSpPr>
            <p:nvPr/>
          </p:nvSpPr>
          <p:spPr bwMode="auto">
            <a:xfrm>
              <a:off x="3729" y="2630"/>
              <a:ext cx="143" cy="190"/>
            </a:xfrm>
            <a:prstGeom prst="rect">
              <a:avLst/>
            </a:prstGeom>
            <a:solidFill>
              <a:schemeClr val="bg1"/>
            </a:solidFill>
            <a:ln w="12700">
              <a:solidFill>
                <a:schemeClr val="tx1"/>
              </a:solidFill>
              <a:miter lim="800000"/>
              <a:headEnd/>
              <a:tailEnd/>
            </a:ln>
          </p:spPr>
          <p:txBody>
            <a:bodyPr wrap="none" anchor="ctr"/>
            <a:lstStyle/>
            <a:p>
              <a:endParaRPr lang="en-US"/>
            </a:p>
          </p:txBody>
        </p:sp>
      </p:grpSp>
      <p:sp>
        <p:nvSpPr>
          <p:cNvPr id="42009" name="AutoShape 25"/>
          <p:cNvSpPr>
            <a:spLocks noChangeArrowheads="1"/>
          </p:cNvSpPr>
          <p:nvPr/>
        </p:nvSpPr>
        <p:spPr bwMode="auto">
          <a:xfrm>
            <a:off x="6665912" y="3984625"/>
            <a:ext cx="1906588" cy="566738"/>
          </a:xfrm>
          <a:prstGeom prst="cloudCallout">
            <a:avLst>
              <a:gd name="adj1" fmla="val -43750"/>
              <a:gd name="adj2" fmla="val 70000"/>
            </a:avLst>
          </a:prstGeom>
          <a:solidFill>
            <a:schemeClr val="bg1"/>
          </a:solidFill>
          <a:ln w="12700">
            <a:solidFill>
              <a:schemeClr val="tx1"/>
            </a:solidFill>
            <a:round/>
            <a:headEnd/>
            <a:tailEnd/>
          </a:ln>
        </p:spPr>
        <p:txBody>
          <a:bodyPr wrap="none" anchor="ctr"/>
          <a:lstStyle/>
          <a:p>
            <a:pPr algn="ctr"/>
            <a:r>
              <a:rPr lang="en-US" dirty="0"/>
              <a:t>Symbol Table</a:t>
            </a:r>
          </a:p>
        </p:txBody>
      </p:sp>
      <p:sp>
        <p:nvSpPr>
          <p:cNvPr id="42013" name="AutoShape 29"/>
          <p:cNvSpPr>
            <a:spLocks noChangeArrowheads="1"/>
          </p:cNvSpPr>
          <p:nvPr/>
        </p:nvSpPr>
        <p:spPr bwMode="auto">
          <a:xfrm>
            <a:off x="185738" y="4519613"/>
            <a:ext cx="3376612" cy="1824037"/>
          </a:xfrm>
          <a:prstGeom prst="cloudCallout">
            <a:avLst>
              <a:gd name="adj1" fmla="val 82486"/>
              <a:gd name="adj2" fmla="val -7616"/>
            </a:avLst>
          </a:prstGeom>
          <a:solidFill>
            <a:schemeClr val="bg1"/>
          </a:solidFill>
          <a:ln w="12700">
            <a:solidFill>
              <a:schemeClr val="tx1"/>
            </a:solidFill>
            <a:round/>
            <a:headEnd/>
            <a:tailEnd/>
          </a:ln>
        </p:spPr>
        <p:txBody>
          <a:bodyPr wrap="none" anchor="ctr"/>
          <a:lstStyle/>
          <a:p>
            <a:pPr algn="ctr"/>
            <a:endParaRPr lang="en-US" sz="2000" b="0"/>
          </a:p>
          <a:p>
            <a:pPr algn="ctr"/>
            <a:r>
              <a:rPr lang="en-US" sz="2000" b="0"/>
              <a:t>How do you open the </a:t>
            </a:r>
          </a:p>
          <a:p>
            <a:pPr algn="ctr"/>
            <a:r>
              <a:rPr lang="en-US" sz="2000" b="0"/>
              <a:t>symbol table when you are</a:t>
            </a:r>
          </a:p>
          <a:p>
            <a:pPr algn="ctr"/>
            <a:r>
              <a:rPr lang="en-US" sz="2000" b="0"/>
              <a:t>debugging the File </a:t>
            </a:r>
          </a:p>
          <a:p>
            <a:pPr algn="ctr"/>
            <a:r>
              <a:rPr lang="en-US" sz="2000" b="0"/>
              <a:t>System?</a:t>
            </a:r>
            <a:endParaRPr lang="en-US" sz="1000" b="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20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200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200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200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4200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4200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499"/>
                                          </p:stCondLst>
                                        </p:cTn>
                                        <p:tgtEl>
                                          <p:spTgt spid="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499"/>
                                          </p:stCondLst>
                                        </p:cTn>
                                        <p:tgtEl>
                                          <p:spTgt spid="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420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07" grpId="0" build="p" autoUpdateAnimBg="0"/>
      <p:bldP spid="42009" grpId="0" animBg="1" autoUpdateAnimBg="0"/>
      <p:bldP spid="42013"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4"/>
          <p:cNvSpPr>
            <a:spLocks noGrp="1" noChangeArrowheads="1"/>
          </p:cNvSpPr>
          <p:nvPr>
            <p:ph type="title"/>
          </p:nvPr>
        </p:nvSpPr>
        <p:spPr/>
        <p:txBody>
          <a:bodyPr/>
          <a:lstStyle/>
          <a:p>
            <a:r>
              <a:rPr lang="en-US">
                <a:ea typeface="ＭＳ Ｐゴシック" pitchFamily="34" charset="-128"/>
              </a:rPr>
              <a:t>Coupling and Coherence of Subsystems</a:t>
            </a:r>
          </a:p>
        </p:txBody>
      </p:sp>
      <p:sp>
        <p:nvSpPr>
          <p:cNvPr id="121861" name="Rectangle 5"/>
          <p:cNvSpPr>
            <a:spLocks noGrp="1" noChangeArrowheads="1"/>
          </p:cNvSpPr>
          <p:nvPr>
            <p:ph type="body" idx="1"/>
          </p:nvPr>
        </p:nvSpPr>
        <p:spPr>
          <a:xfrm>
            <a:off x="438150" y="1295400"/>
            <a:ext cx="8304213" cy="4800600"/>
          </a:xfrm>
        </p:spPr>
        <p:txBody>
          <a:bodyPr/>
          <a:lstStyle/>
          <a:p>
            <a:r>
              <a:rPr lang="en-US">
                <a:ea typeface="ＭＳ Ｐゴシック" pitchFamily="34" charset="-128"/>
              </a:rPr>
              <a:t>Goal: Reduce system complexity while allowing change</a:t>
            </a:r>
          </a:p>
          <a:p>
            <a:r>
              <a:rPr lang="en-US">
                <a:solidFill>
                  <a:srgbClr val="FF0000"/>
                </a:solidFill>
                <a:ea typeface="ＭＳ Ｐゴシック" pitchFamily="34" charset="-128"/>
              </a:rPr>
              <a:t>Coherence</a:t>
            </a:r>
            <a:r>
              <a:rPr lang="en-US">
                <a:ea typeface="ＭＳ Ｐゴシック" pitchFamily="34" charset="-128"/>
              </a:rPr>
              <a:t> measures dependency among classes</a:t>
            </a:r>
          </a:p>
          <a:p>
            <a:pPr lvl="1"/>
            <a:r>
              <a:rPr lang="en-US">
                <a:solidFill>
                  <a:srgbClr val="0000CC"/>
                </a:solidFill>
                <a:ea typeface="ＭＳ Ｐゴシック" pitchFamily="34" charset="-128"/>
              </a:rPr>
              <a:t>High coherence:</a:t>
            </a:r>
            <a:r>
              <a:rPr lang="en-US">
                <a:ea typeface="ＭＳ Ｐゴシック" pitchFamily="34" charset="-128"/>
              </a:rPr>
              <a:t> The classes in the subsystem perform similar tasks and are related to each other via many associations</a:t>
            </a:r>
          </a:p>
          <a:p>
            <a:pPr lvl="1"/>
            <a:r>
              <a:rPr lang="en-US">
                <a:solidFill>
                  <a:srgbClr val="0000CC"/>
                </a:solidFill>
                <a:ea typeface="ＭＳ Ｐゴシック" pitchFamily="34" charset="-128"/>
              </a:rPr>
              <a:t>Low coherence:</a:t>
            </a:r>
            <a:r>
              <a:rPr lang="en-US">
                <a:ea typeface="ＭＳ Ｐゴシック" pitchFamily="34" charset="-128"/>
              </a:rPr>
              <a:t> Lots of miscellaneous and auxiliary classes, almost no associations</a:t>
            </a:r>
          </a:p>
          <a:p>
            <a:r>
              <a:rPr lang="en-US">
                <a:solidFill>
                  <a:srgbClr val="FF0000"/>
                </a:solidFill>
                <a:ea typeface="ＭＳ Ｐゴシック" pitchFamily="34" charset="-128"/>
              </a:rPr>
              <a:t>Coupling </a:t>
            </a:r>
            <a:r>
              <a:rPr lang="en-US">
                <a:ea typeface="ＭＳ Ｐゴシック" pitchFamily="34" charset="-128"/>
              </a:rPr>
              <a:t>measures dependency among subsystems</a:t>
            </a:r>
          </a:p>
          <a:p>
            <a:pPr lvl="1"/>
            <a:r>
              <a:rPr lang="en-US">
                <a:solidFill>
                  <a:srgbClr val="0000CC"/>
                </a:solidFill>
                <a:ea typeface="ＭＳ Ｐゴシック" pitchFamily="34" charset="-128"/>
              </a:rPr>
              <a:t>High coupling:</a:t>
            </a:r>
            <a:r>
              <a:rPr lang="en-US">
                <a:ea typeface="ＭＳ Ｐゴシック" pitchFamily="34" charset="-128"/>
              </a:rPr>
              <a:t> Changes to one subsystem will have high impact on the other subsystem </a:t>
            </a:r>
          </a:p>
          <a:p>
            <a:pPr lvl="1"/>
            <a:r>
              <a:rPr lang="en-US">
                <a:solidFill>
                  <a:srgbClr val="0000CC"/>
                </a:solidFill>
                <a:ea typeface="ＭＳ Ｐゴシック" pitchFamily="34" charset="-128"/>
              </a:rPr>
              <a:t>Low coupling:</a:t>
            </a:r>
            <a:r>
              <a:rPr lang="en-US">
                <a:ea typeface="ＭＳ Ｐゴシック" pitchFamily="34" charset="-128"/>
              </a:rPr>
              <a:t> A change in one subsystem does not affect any other subsystem.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18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18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18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186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186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186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2186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1" grpId="0" build="p" bldLvl="2"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ea typeface="ＭＳ Ｐゴシック" pitchFamily="34" charset="-128"/>
              </a:rPr>
              <a:t>Coupling and Coherence of Subsystems</a:t>
            </a:r>
          </a:p>
        </p:txBody>
      </p:sp>
      <p:sp>
        <p:nvSpPr>
          <p:cNvPr id="82947" name="Rectangle 3"/>
          <p:cNvSpPr>
            <a:spLocks noGrp="1" noChangeArrowheads="1"/>
          </p:cNvSpPr>
          <p:nvPr>
            <p:ph type="body" idx="1"/>
          </p:nvPr>
        </p:nvSpPr>
        <p:spPr>
          <a:xfrm>
            <a:off x="438150" y="1295400"/>
            <a:ext cx="8304213" cy="4800600"/>
          </a:xfrm>
        </p:spPr>
        <p:txBody>
          <a:bodyPr/>
          <a:lstStyle/>
          <a:p>
            <a:r>
              <a:rPr lang="en-US">
                <a:ea typeface="ＭＳ Ｐゴシック" pitchFamily="34" charset="-128"/>
              </a:rPr>
              <a:t>Goal: Reduce system complexity while allowing change</a:t>
            </a:r>
          </a:p>
          <a:p>
            <a:r>
              <a:rPr lang="en-US">
                <a:solidFill>
                  <a:srgbClr val="FF0000"/>
                </a:solidFill>
                <a:ea typeface="ＭＳ Ｐゴシック" pitchFamily="34" charset="-128"/>
              </a:rPr>
              <a:t>Coherence</a:t>
            </a:r>
            <a:r>
              <a:rPr lang="en-US">
                <a:ea typeface="ＭＳ Ｐゴシック" pitchFamily="34" charset="-128"/>
              </a:rPr>
              <a:t> measures dependency among classes</a:t>
            </a:r>
          </a:p>
          <a:p>
            <a:pPr lvl="1"/>
            <a:r>
              <a:rPr lang="en-US">
                <a:solidFill>
                  <a:srgbClr val="0000CC"/>
                </a:solidFill>
                <a:ea typeface="ＭＳ Ｐゴシック" pitchFamily="34" charset="-128"/>
              </a:rPr>
              <a:t>High coherence:</a:t>
            </a:r>
            <a:r>
              <a:rPr lang="en-US">
                <a:ea typeface="ＭＳ Ｐゴシック" pitchFamily="34" charset="-128"/>
              </a:rPr>
              <a:t> The classes in the subsystem perform similar tasks and are related to each other via associations</a:t>
            </a:r>
          </a:p>
          <a:p>
            <a:pPr lvl="1"/>
            <a:r>
              <a:rPr lang="en-US">
                <a:solidFill>
                  <a:srgbClr val="0000CC"/>
                </a:solidFill>
                <a:ea typeface="ＭＳ Ｐゴシック" pitchFamily="34" charset="-128"/>
              </a:rPr>
              <a:t>Low coherence:</a:t>
            </a:r>
            <a:r>
              <a:rPr lang="en-US">
                <a:ea typeface="ＭＳ Ｐゴシック" pitchFamily="34" charset="-128"/>
              </a:rPr>
              <a:t> Lots of miscellaneous and auxiliary classes, no associations</a:t>
            </a:r>
          </a:p>
          <a:p>
            <a:r>
              <a:rPr lang="en-US">
                <a:solidFill>
                  <a:srgbClr val="FF0000"/>
                </a:solidFill>
                <a:ea typeface="ＭＳ Ｐゴシック" pitchFamily="34" charset="-128"/>
              </a:rPr>
              <a:t>Coupling</a:t>
            </a:r>
            <a:r>
              <a:rPr lang="en-US">
                <a:ea typeface="ＭＳ Ｐゴシック" pitchFamily="34" charset="-128"/>
              </a:rPr>
              <a:t> measures dependency among subsystems</a:t>
            </a:r>
          </a:p>
          <a:p>
            <a:pPr lvl="1"/>
            <a:r>
              <a:rPr lang="en-US">
                <a:solidFill>
                  <a:srgbClr val="0000CC"/>
                </a:solidFill>
                <a:ea typeface="ＭＳ Ｐゴシック" pitchFamily="34" charset="-128"/>
              </a:rPr>
              <a:t>High coupling:</a:t>
            </a:r>
            <a:r>
              <a:rPr lang="en-US">
                <a:ea typeface="ＭＳ Ｐゴシック" pitchFamily="34" charset="-128"/>
              </a:rPr>
              <a:t> Changes to one subsystem will have high impact on the other subsystem </a:t>
            </a:r>
          </a:p>
          <a:p>
            <a:pPr lvl="1"/>
            <a:r>
              <a:rPr lang="en-US">
                <a:solidFill>
                  <a:srgbClr val="0000CC"/>
                </a:solidFill>
                <a:ea typeface="ＭＳ Ｐゴシック" pitchFamily="34" charset="-128"/>
              </a:rPr>
              <a:t>Low coupling:</a:t>
            </a:r>
            <a:r>
              <a:rPr lang="en-US">
                <a:ea typeface="ＭＳ Ｐゴシック" pitchFamily="34" charset="-128"/>
              </a:rPr>
              <a:t> A change in one subsystem does not affect any other subsystem</a:t>
            </a:r>
          </a:p>
        </p:txBody>
      </p:sp>
      <p:sp>
        <p:nvSpPr>
          <p:cNvPr id="82948" name="AutoShape 4"/>
          <p:cNvSpPr>
            <a:spLocks noChangeArrowheads="1"/>
          </p:cNvSpPr>
          <p:nvPr/>
        </p:nvSpPr>
        <p:spPr bwMode="auto">
          <a:xfrm>
            <a:off x="495300" y="2552700"/>
            <a:ext cx="698500" cy="241300"/>
          </a:xfrm>
          <a:prstGeom prst="rightArrow">
            <a:avLst>
              <a:gd name="adj1" fmla="val 50000"/>
              <a:gd name="adj2" fmla="val 72368"/>
            </a:avLst>
          </a:prstGeom>
          <a:solidFill>
            <a:srgbClr val="00FF00"/>
          </a:solidFill>
          <a:ln w="12700">
            <a:solidFill>
              <a:schemeClr val="tx1"/>
            </a:solidFill>
            <a:miter lim="800000"/>
            <a:headEnd/>
            <a:tailEnd/>
          </a:ln>
        </p:spPr>
        <p:txBody>
          <a:bodyPr wrap="none" anchor="ctr"/>
          <a:lstStyle/>
          <a:p>
            <a:endParaRPr lang="en-US"/>
          </a:p>
        </p:txBody>
      </p:sp>
      <p:sp>
        <p:nvSpPr>
          <p:cNvPr id="82949" name="AutoShape 5"/>
          <p:cNvSpPr>
            <a:spLocks noChangeArrowheads="1"/>
          </p:cNvSpPr>
          <p:nvPr/>
        </p:nvSpPr>
        <p:spPr bwMode="auto">
          <a:xfrm>
            <a:off x="495300" y="5575300"/>
            <a:ext cx="698500" cy="241300"/>
          </a:xfrm>
          <a:prstGeom prst="rightArrow">
            <a:avLst>
              <a:gd name="adj1" fmla="val 50000"/>
              <a:gd name="adj2" fmla="val 72368"/>
            </a:avLst>
          </a:prstGeom>
          <a:solidFill>
            <a:srgbClr val="00FF00"/>
          </a:solidFill>
          <a:ln w="12700">
            <a:solidFill>
              <a:schemeClr val="tx1"/>
            </a:solidFill>
            <a:miter lim="800000"/>
            <a:headEnd/>
            <a:tailEnd/>
          </a:ln>
        </p:spPr>
        <p:txBody>
          <a:bodyPr wrap="none" anchor="ctr"/>
          <a:lstStyle/>
          <a:p>
            <a:endParaRPr lang="en-US"/>
          </a:p>
        </p:txBody>
      </p:sp>
      <p:sp>
        <p:nvSpPr>
          <p:cNvPr id="209926" name="Rectangle 6"/>
          <p:cNvSpPr>
            <a:spLocks noChangeArrowheads="1"/>
          </p:cNvSpPr>
          <p:nvPr/>
        </p:nvSpPr>
        <p:spPr bwMode="auto">
          <a:xfrm>
            <a:off x="246063" y="935038"/>
            <a:ext cx="1744662" cy="393700"/>
          </a:xfrm>
          <a:prstGeom prst="rect">
            <a:avLst/>
          </a:prstGeom>
          <a:solidFill>
            <a:schemeClr val="bg1"/>
          </a:solidFill>
          <a:ln w="12700">
            <a:solidFill>
              <a:schemeClr val="tx1"/>
            </a:solidFill>
            <a:miter lim="800000"/>
            <a:headEnd/>
            <a:tailEnd/>
          </a:ln>
        </p:spPr>
        <p:txBody>
          <a:bodyPr wrap="none" anchor="ctr"/>
          <a:lstStyle/>
          <a:p>
            <a:pPr algn="ctr"/>
            <a:r>
              <a:rPr lang="en-US" sz="2400">
                <a:solidFill>
                  <a:srgbClr val="00FF00"/>
                </a:solidFill>
              </a:rPr>
              <a:t>Good Design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2099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6"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p:spPr>
        <p:txBody>
          <a:bodyPr/>
          <a:lstStyle/>
          <a:p>
            <a:r>
              <a:rPr lang="en-US">
                <a:ea typeface="ＭＳ Ｐゴシック" pitchFamily="34" charset="-128"/>
              </a:rPr>
              <a:t>How to achieve high Coherence</a:t>
            </a:r>
          </a:p>
        </p:txBody>
      </p:sp>
      <p:sp>
        <p:nvSpPr>
          <p:cNvPr id="51203" name="Rectangle 3"/>
          <p:cNvSpPr>
            <a:spLocks noGrp="1" noChangeArrowheads="1"/>
          </p:cNvSpPr>
          <p:nvPr>
            <p:ph type="body" idx="1"/>
          </p:nvPr>
        </p:nvSpPr>
        <p:spPr>
          <a:noFill/>
        </p:spPr>
        <p:txBody>
          <a:bodyPr/>
          <a:lstStyle/>
          <a:p>
            <a:r>
              <a:rPr lang="en-US">
                <a:solidFill>
                  <a:srgbClr val="0000CC"/>
                </a:solidFill>
                <a:ea typeface="ＭＳ Ｐゴシック" pitchFamily="34" charset="-128"/>
              </a:rPr>
              <a:t>High coherence</a:t>
            </a:r>
            <a:r>
              <a:rPr lang="en-US">
                <a:ea typeface="ＭＳ Ｐゴシック" pitchFamily="34" charset="-128"/>
              </a:rPr>
              <a:t> can be achieved if most of the interaction is within subsystems, rather than across subsystem boundaries</a:t>
            </a:r>
          </a:p>
          <a:p>
            <a:r>
              <a:rPr lang="en-US">
                <a:ea typeface="ＭＳ Ｐゴシック" pitchFamily="34" charset="-128"/>
              </a:rPr>
              <a:t>Questions to ask:</a:t>
            </a:r>
          </a:p>
          <a:p>
            <a:pPr lvl="1"/>
            <a:r>
              <a:rPr lang="en-US">
                <a:ea typeface="ＭＳ Ｐゴシック" pitchFamily="34" charset="-128"/>
              </a:rPr>
              <a:t>Does one subsystem always call another one for a specific service?</a:t>
            </a:r>
          </a:p>
          <a:p>
            <a:pPr lvl="2"/>
            <a:r>
              <a:rPr lang="en-US">
                <a:ea typeface="ＭＳ Ｐゴシック" pitchFamily="34" charset="-128"/>
              </a:rPr>
              <a:t>Yes: Consider moving them together into the same subystem.</a:t>
            </a:r>
          </a:p>
          <a:p>
            <a:pPr lvl="1"/>
            <a:r>
              <a:rPr lang="en-US">
                <a:ea typeface="ＭＳ Ｐゴシック" pitchFamily="34" charset="-128"/>
              </a:rPr>
              <a:t>Which of the subsystems call each other for services?</a:t>
            </a:r>
          </a:p>
          <a:p>
            <a:pPr lvl="2"/>
            <a:r>
              <a:rPr lang="en-US">
                <a:ea typeface="ＭＳ Ｐゴシック" pitchFamily="34" charset="-128"/>
              </a:rPr>
              <a:t>Can this be avoided by restructuring the subsystems or changing the subsystem interface?</a:t>
            </a:r>
          </a:p>
          <a:p>
            <a:pPr lvl="1"/>
            <a:r>
              <a:rPr lang="en-US">
                <a:ea typeface="ＭＳ Ｐゴシック" pitchFamily="34" charset="-128"/>
              </a:rPr>
              <a:t>Can the subsystems even be hierarchically ordered (in layers)?</a:t>
            </a:r>
          </a:p>
          <a:p>
            <a:pPr lvl="1"/>
            <a:endParaRPr lang="en-US">
              <a:ea typeface="ＭＳ Ｐゴシック" pitchFamily="34" charset="-128"/>
            </a:endParaRPr>
          </a:p>
          <a:p>
            <a:endParaRPr lang="en-US">
              <a:ea typeface="ＭＳ Ｐゴシック" pitchFamily="34"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20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120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120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120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12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bldLvl="2"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noFill/>
        </p:spPr>
        <p:txBody>
          <a:bodyPr/>
          <a:lstStyle/>
          <a:p>
            <a:r>
              <a:rPr lang="en-US">
                <a:ea typeface="ＭＳ Ｐゴシック" pitchFamily="34" charset="-128"/>
              </a:rPr>
              <a:t>How to achieve Low Coupling</a:t>
            </a:r>
          </a:p>
        </p:txBody>
      </p:sp>
      <p:sp>
        <p:nvSpPr>
          <p:cNvPr id="211971" name="Rectangle 3"/>
          <p:cNvSpPr>
            <a:spLocks noGrp="1" noChangeArrowheads="1"/>
          </p:cNvSpPr>
          <p:nvPr>
            <p:ph type="body" idx="1"/>
          </p:nvPr>
        </p:nvSpPr>
        <p:spPr>
          <a:xfrm>
            <a:off x="533400" y="1295400"/>
            <a:ext cx="8001000" cy="3152775"/>
          </a:xfrm>
          <a:noFill/>
        </p:spPr>
        <p:txBody>
          <a:bodyPr/>
          <a:lstStyle/>
          <a:p>
            <a:r>
              <a:rPr lang="en-US">
                <a:solidFill>
                  <a:srgbClr val="0000CC"/>
                </a:solidFill>
                <a:ea typeface="ＭＳ Ｐゴシック" pitchFamily="34" charset="-128"/>
              </a:rPr>
              <a:t>Low coupling</a:t>
            </a:r>
            <a:r>
              <a:rPr lang="en-US">
                <a:ea typeface="ＭＳ Ｐゴシック" pitchFamily="34" charset="-128"/>
              </a:rPr>
              <a:t> can be achieved if a calling class does not need to know anything about the internals of the called class (</a:t>
            </a:r>
            <a:r>
              <a:rPr lang="en-US">
                <a:solidFill>
                  <a:srgbClr val="FF0000"/>
                </a:solidFill>
                <a:ea typeface="ＭＳ Ｐゴシック" pitchFamily="34" charset="-128"/>
              </a:rPr>
              <a:t>Principle of information hiding</a:t>
            </a:r>
            <a:r>
              <a:rPr lang="en-US">
                <a:ea typeface="ＭＳ Ｐゴシック" pitchFamily="34" charset="-128"/>
              </a:rPr>
              <a:t>, Parnas)</a:t>
            </a:r>
          </a:p>
          <a:p>
            <a:r>
              <a:rPr lang="en-US">
                <a:ea typeface="ＭＳ Ｐゴシック" pitchFamily="34" charset="-128"/>
              </a:rPr>
              <a:t>Questions to ask:</a:t>
            </a:r>
          </a:p>
          <a:p>
            <a:pPr lvl="1"/>
            <a:r>
              <a:rPr lang="en-US">
                <a:ea typeface="ＭＳ Ｐゴシック" pitchFamily="34" charset="-128"/>
              </a:rPr>
              <a:t>Does the calling class really have to know any attributes of classes in the lower layers?</a:t>
            </a:r>
          </a:p>
          <a:p>
            <a:pPr lvl="1"/>
            <a:r>
              <a:rPr lang="en-US">
                <a:ea typeface="ＭＳ Ｐゴシック" pitchFamily="34" charset="-128"/>
              </a:rPr>
              <a:t>Is it possible that the calling class calls only operations of the lower level classes?</a:t>
            </a:r>
          </a:p>
          <a:p>
            <a:pPr>
              <a:buFont typeface="Times" pitchFamily="18" charset="0"/>
              <a:buNone/>
            </a:pPr>
            <a:endParaRPr lang="en-US">
              <a:ea typeface="ＭＳ Ｐゴシック" pitchFamily="34" charset="-128"/>
            </a:endParaRPr>
          </a:p>
          <a:p>
            <a:pPr>
              <a:buFont typeface="Times" pitchFamily="18" charset="0"/>
              <a:buNone/>
            </a:pPr>
            <a:endParaRPr lang="en-US">
              <a:ea typeface="ＭＳ Ｐゴシック" pitchFamily="34" charset="-128"/>
            </a:endParaRPr>
          </a:p>
          <a:p>
            <a:pPr>
              <a:buFont typeface="Times" pitchFamily="18" charset="0"/>
              <a:buNone/>
            </a:pPr>
            <a:r>
              <a:rPr lang="en-US">
                <a:ea typeface="ＭＳ Ｐゴシック" pitchFamily="34" charset="-128"/>
              </a:rPr>
              <a:t>
</a:t>
            </a:r>
          </a:p>
        </p:txBody>
      </p:sp>
      <p:grpSp>
        <p:nvGrpSpPr>
          <p:cNvPr id="2" name="Group 7"/>
          <p:cNvGrpSpPr>
            <a:grpSpLocks/>
          </p:cNvGrpSpPr>
          <p:nvPr/>
        </p:nvGrpSpPr>
        <p:grpSpPr bwMode="auto">
          <a:xfrm>
            <a:off x="2930525" y="4448175"/>
            <a:ext cx="4714875" cy="1647825"/>
            <a:chOff x="1846" y="2802"/>
            <a:chExt cx="2970" cy="1038"/>
          </a:xfrm>
        </p:grpSpPr>
        <p:pic>
          <p:nvPicPr>
            <p:cNvPr id="87045" name="Picture 4"/>
            <p:cNvPicPr>
              <a:picLocks noChangeAspect="1" noChangeArrowheads="1"/>
            </p:cNvPicPr>
            <p:nvPr/>
          </p:nvPicPr>
          <p:blipFill>
            <a:blip r:embed="rId3"/>
            <a:srcRect/>
            <a:stretch>
              <a:fillRect/>
            </a:stretch>
          </p:blipFill>
          <p:spPr bwMode="auto">
            <a:xfrm>
              <a:off x="3951" y="2802"/>
              <a:ext cx="865" cy="1038"/>
            </a:xfrm>
            <a:prstGeom prst="rect">
              <a:avLst/>
            </a:prstGeom>
            <a:noFill/>
            <a:ln w="12700">
              <a:noFill/>
              <a:miter lim="800000"/>
              <a:headEnd/>
              <a:tailEnd/>
            </a:ln>
          </p:spPr>
        </p:pic>
        <p:sp>
          <p:nvSpPr>
            <p:cNvPr id="87046" name="Text Box 6"/>
            <p:cNvSpPr txBox="1">
              <a:spLocks noChangeArrowheads="1"/>
            </p:cNvSpPr>
            <p:nvPr/>
          </p:nvSpPr>
          <p:spPr bwMode="auto">
            <a:xfrm>
              <a:off x="1846" y="3210"/>
              <a:ext cx="1960" cy="577"/>
            </a:xfrm>
            <a:prstGeom prst="rect">
              <a:avLst/>
            </a:prstGeom>
            <a:noFill/>
            <a:ln w="12700">
              <a:noFill/>
              <a:miter lim="800000"/>
              <a:headEnd/>
              <a:tailEnd/>
            </a:ln>
          </p:spPr>
          <p:txBody>
            <a:bodyPr wrap="none" anchor="ctr">
              <a:spAutoFit/>
            </a:bodyPr>
            <a:lstStyle/>
            <a:p>
              <a:pPr algn="ctr"/>
              <a:r>
                <a:rPr lang="en-US" b="0">
                  <a:latin typeface="Verdana" pitchFamily="34" charset="0"/>
                </a:rPr>
                <a:t>David Parnas, *1941, </a:t>
              </a:r>
            </a:p>
            <a:p>
              <a:pPr algn="ctr"/>
              <a:r>
                <a:rPr lang="en-US" b="0">
                  <a:latin typeface="Verdana" pitchFamily="34" charset="0"/>
                </a:rPr>
                <a:t>Developed the concept of</a:t>
              </a:r>
            </a:p>
            <a:p>
              <a:pPr algn="ctr"/>
              <a:r>
                <a:rPr lang="en-US" b="0">
                  <a:latin typeface="Verdana" pitchFamily="34" charset="0"/>
                </a:rPr>
                <a:t>modularity in design.</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19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1971">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11971">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119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119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ea typeface="ＭＳ Ｐゴシック" pitchFamily="34" charset="-128"/>
              </a:rPr>
              <a:t>Architectural Style vs Architecture</a:t>
            </a:r>
          </a:p>
        </p:txBody>
      </p:sp>
      <p:sp>
        <p:nvSpPr>
          <p:cNvPr id="89091" name="Rectangle 3"/>
          <p:cNvSpPr>
            <a:spLocks noGrp="1" noChangeArrowheads="1"/>
          </p:cNvSpPr>
          <p:nvPr>
            <p:ph type="body" idx="1"/>
          </p:nvPr>
        </p:nvSpPr>
        <p:spPr>
          <a:xfrm>
            <a:off x="533400" y="1231900"/>
            <a:ext cx="8001000" cy="4800600"/>
          </a:xfrm>
        </p:spPr>
        <p:txBody>
          <a:bodyPr/>
          <a:lstStyle/>
          <a:p>
            <a:r>
              <a:rPr lang="en-US">
                <a:solidFill>
                  <a:srgbClr val="FF0000"/>
                </a:solidFill>
                <a:ea typeface="ＭＳ Ｐゴシック" pitchFamily="34" charset="-128"/>
              </a:rPr>
              <a:t>Subsystem decomposition: </a:t>
            </a:r>
            <a:r>
              <a:rPr lang="en-US">
                <a:ea typeface="ＭＳ Ｐゴシック" pitchFamily="34" charset="-128"/>
              </a:rPr>
              <a:t>Identification of subsystems, services, and their association to each other (hierarchical, peer-to-peer, etc)</a:t>
            </a:r>
          </a:p>
          <a:p>
            <a:endParaRPr lang="en-US">
              <a:solidFill>
                <a:srgbClr val="0000CC"/>
              </a:solidFill>
              <a:ea typeface="ＭＳ Ｐゴシック" pitchFamily="34" charset="-128"/>
            </a:endParaRPr>
          </a:p>
          <a:p>
            <a:r>
              <a:rPr lang="en-US">
                <a:solidFill>
                  <a:srgbClr val="FF0000"/>
                </a:solidFill>
                <a:ea typeface="ＭＳ Ｐゴシック" pitchFamily="34" charset="-128"/>
              </a:rPr>
              <a:t>Architectural Style: </a:t>
            </a:r>
            <a:r>
              <a:rPr lang="en-US">
                <a:ea typeface="ＭＳ Ｐゴシック" pitchFamily="34" charset="-128"/>
              </a:rPr>
              <a:t>A pattern for a subsystem decomposition</a:t>
            </a:r>
          </a:p>
          <a:p>
            <a:endParaRPr lang="en-US">
              <a:ea typeface="ＭＳ Ｐゴシック" pitchFamily="34" charset="-128"/>
            </a:endParaRPr>
          </a:p>
          <a:p>
            <a:r>
              <a:rPr lang="en-US">
                <a:solidFill>
                  <a:srgbClr val="FF0000"/>
                </a:solidFill>
                <a:ea typeface="ＭＳ Ｐゴシック" pitchFamily="34" charset="-128"/>
              </a:rPr>
              <a:t>Software Architecture: </a:t>
            </a:r>
            <a:r>
              <a:rPr lang="en-US">
                <a:ea typeface="ＭＳ Ｐゴシック" pitchFamily="34" charset="-128"/>
              </a:rPr>
              <a:t>Instance of an architectural style.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ea typeface="ＭＳ Ｐゴシック" pitchFamily="34" charset="-128"/>
              </a:rPr>
              <a:t>Examples of Architectural Styles</a:t>
            </a:r>
          </a:p>
        </p:txBody>
      </p:sp>
      <p:sp>
        <p:nvSpPr>
          <p:cNvPr id="91139" name="Rectangle 3"/>
          <p:cNvSpPr>
            <a:spLocks noGrp="1" noChangeArrowheads="1"/>
          </p:cNvSpPr>
          <p:nvPr>
            <p:ph type="body" idx="1"/>
          </p:nvPr>
        </p:nvSpPr>
        <p:spPr/>
        <p:txBody>
          <a:bodyPr/>
          <a:lstStyle/>
          <a:p>
            <a:endParaRPr lang="en-US">
              <a:ea typeface="ＭＳ Ｐゴシック" pitchFamily="34" charset="-128"/>
            </a:endParaRPr>
          </a:p>
          <a:p>
            <a:pPr lvl="1"/>
            <a:r>
              <a:rPr lang="en-US">
                <a:ea typeface="ＭＳ Ｐゴシック" pitchFamily="34" charset="-128"/>
              </a:rPr>
              <a:t>Client/Server</a:t>
            </a:r>
          </a:p>
          <a:p>
            <a:pPr lvl="1"/>
            <a:r>
              <a:rPr lang="en-US">
                <a:ea typeface="ＭＳ Ｐゴシック" pitchFamily="34" charset="-128"/>
              </a:rPr>
              <a:t>Peer-To-Peer</a:t>
            </a:r>
          </a:p>
          <a:p>
            <a:pPr lvl="1"/>
            <a:r>
              <a:rPr lang="en-US">
                <a:ea typeface="ＭＳ Ｐゴシック" pitchFamily="34" charset="-128"/>
              </a:rPr>
              <a:t>Repository</a:t>
            </a:r>
          </a:p>
          <a:p>
            <a:pPr lvl="1"/>
            <a:r>
              <a:rPr lang="en-US">
                <a:ea typeface="ＭＳ Ｐゴシック" pitchFamily="34" charset="-128"/>
              </a:rPr>
              <a:t>Model/View/Controller</a:t>
            </a:r>
          </a:p>
          <a:p>
            <a:pPr lvl="1"/>
            <a:r>
              <a:rPr lang="en-US">
                <a:ea typeface="ＭＳ Ｐゴシック" pitchFamily="34" charset="-128"/>
              </a:rPr>
              <a:t>Three-tier, Four-tier Architecture</a:t>
            </a:r>
          </a:p>
          <a:p>
            <a:pPr lvl="1"/>
            <a:r>
              <a:rPr lang="en-US">
                <a:ea typeface="ＭＳ Ｐゴシック" pitchFamily="34" charset="-128"/>
              </a:rPr>
              <a:t>Service-Oriented Architecture (SOA)</a:t>
            </a:r>
          </a:p>
          <a:p>
            <a:pPr lvl="1"/>
            <a:r>
              <a:rPr lang="en-US">
                <a:ea typeface="ＭＳ Ｐゴシック" pitchFamily="34" charset="-128"/>
              </a:rPr>
              <a:t>Pipes and Filters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ea typeface="ＭＳ Ｐゴシック" pitchFamily="34" charset="-128"/>
              </a:rPr>
              <a:t>Client/Server Architectural Style</a:t>
            </a:r>
          </a:p>
        </p:txBody>
      </p:sp>
      <p:sp>
        <p:nvSpPr>
          <p:cNvPr id="93187" name="Rectangle 3"/>
          <p:cNvSpPr>
            <a:spLocks noGrp="1" noChangeArrowheads="1"/>
          </p:cNvSpPr>
          <p:nvPr>
            <p:ph type="body" idx="1"/>
          </p:nvPr>
        </p:nvSpPr>
        <p:spPr>
          <a:xfrm>
            <a:off x="330200" y="1162050"/>
            <a:ext cx="8255000" cy="762000"/>
          </a:xfrm>
        </p:spPr>
        <p:txBody>
          <a:bodyPr/>
          <a:lstStyle/>
          <a:p>
            <a:r>
              <a:rPr lang="en-US">
                <a:ea typeface="ＭＳ Ｐゴシック" pitchFamily="34" charset="-128"/>
              </a:rPr>
              <a:t>One or many </a:t>
            </a:r>
            <a:r>
              <a:rPr lang="en-US">
                <a:solidFill>
                  <a:srgbClr val="2E10FF"/>
                </a:solidFill>
                <a:ea typeface="ＭＳ Ｐゴシック" pitchFamily="34" charset="-128"/>
              </a:rPr>
              <a:t>servers</a:t>
            </a:r>
            <a:r>
              <a:rPr lang="en-US">
                <a:ea typeface="ＭＳ Ｐゴシック" pitchFamily="34" charset="-128"/>
              </a:rPr>
              <a:t> provide services to instances of subsystems, called </a:t>
            </a:r>
            <a:r>
              <a:rPr lang="en-US">
                <a:solidFill>
                  <a:srgbClr val="2E10FF"/>
                </a:solidFill>
                <a:ea typeface="ＭＳ Ｐゴシック" pitchFamily="34" charset="-128"/>
              </a:rPr>
              <a:t>clients</a:t>
            </a:r>
            <a:endParaRPr lang="en-US">
              <a:ea typeface="ＭＳ Ｐゴシック" pitchFamily="34" charset="-128"/>
            </a:endParaRPr>
          </a:p>
          <a:p>
            <a:pPr>
              <a:buFont typeface="Times" pitchFamily="18" charset="0"/>
              <a:buNone/>
            </a:pPr>
            <a:endParaRPr lang="en-US">
              <a:ea typeface="ＭＳ Ｐゴシック" pitchFamily="34" charset="-128"/>
            </a:endParaRPr>
          </a:p>
          <a:p>
            <a:endParaRPr lang="en-US">
              <a:ea typeface="ＭＳ Ｐゴシック" pitchFamily="34" charset="-128"/>
            </a:endParaRPr>
          </a:p>
        </p:txBody>
      </p:sp>
      <p:grpSp>
        <p:nvGrpSpPr>
          <p:cNvPr id="2" name="Group 4"/>
          <p:cNvGrpSpPr>
            <a:grpSpLocks/>
          </p:cNvGrpSpPr>
          <p:nvPr/>
        </p:nvGrpSpPr>
        <p:grpSpPr bwMode="auto">
          <a:xfrm>
            <a:off x="361950" y="5124450"/>
            <a:ext cx="2579688" cy="498475"/>
            <a:chOff x="240" y="3075"/>
            <a:chExt cx="1625" cy="314"/>
          </a:xfrm>
        </p:grpSpPr>
        <p:sp>
          <p:nvSpPr>
            <p:cNvPr id="93206" name="Rectangle 5"/>
            <p:cNvSpPr>
              <a:spLocks noChangeArrowheads="1"/>
            </p:cNvSpPr>
            <p:nvPr/>
          </p:nvSpPr>
          <p:spPr bwMode="auto">
            <a:xfrm>
              <a:off x="240" y="3075"/>
              <a:ext cx="1625" cy="314"/>
            </a:xfrm>
            <a:prstGeom prst="rect">
              <a:avLst/>
            </a:prstGeom>
            <a:noFill/>
            <a:ln w="22225">
              <a:solidFill>
                <a:srgbClr val="000000"/>
              </a:solidFill>
              <a:miter lim="800000"/>
              <a:headEnd/>
              <a:tailEnd/>
            </a:ln>
          </p:spPr>
          <p:txBody>
            <a:bodyPr/>
            <a:lstStyle/>
            <a:p>
              <a:endParaRPr lang="en-US"/>
            </a:p>
          </p:txBody>
        </p:sp>
        <p:sp>
          <p:nvSpPr>
            <p:cNvPr id="93207" name="Rectangle 6"/>
            <p:cNvSpPr>
              <a:spLocks noChangeArrowheads="1"/>
            </p:cNvSpPr>
            <p:nvPr/>
          </p:nvSpPr>
          <p:spPr bwMode="auto">
            <a:xfrm>
              <a:off x="858" y="3190"/>
              <a:ext cx="403"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urier" charset="0"/>
                </a:rPr>
                <a:t>Client</a:t>
              </a:r>
              <a:endParaRPr lang="en-US"/>
            </a:p>
          </p:txBody>
        </p:sp>
      </p:grpSp>
      <p:grpSp>
        <p:nvGrpSpPr>
          <p:cNvPr id="3" name="Group 7"/>
          <p:cNvGrpSpPr>
            <a:grpSpLocks/>
          </p:cNvGrpSpPr>
          <p:nvPr/>
        </p:nvGrpSpPr>
        <p:grpSpPr bwMode="auto">
          <a:xfrm>
            <a:off x="5954713" y="4667250"/>
            <a:ext cx="2579687" cy="1625600"/>
            <a:chOff x="3751" y="2720"/>
            <a:chExt cx="1625" cy="1024"/>
          </a:xfrm>
        </p:grpSpPr>
        <p:sp>
          <p:nvSpPr>
            <p:cNvPr id="93202" name="Rectangle 8"/>
            <p:cNvSpPr>
              <a:spLocks noChangeArrowheads="1"/>
            </p:cNvSpPr>
            <p:nvPr/>
          </p:nvSpPr>
          <p:spPr bwMode="auto">
            <a:xfrm>
              <a:off x="3751" y="2720"/>
              <a:ext cx="1625" cy="314"/>
            </a:xfrm>
            <a:prstGeom prst="rect">
              <a:avLst/>
            </a:prstGeom>
            <a:noFill/>
            <a:ln w="22225">
              <a:solidFill>
                <a:srgbClr val="000000"/>
              </a:solidFill>
              <a:miter lim="800000"/>
              <a:headEnd/>
              <a:tailEnd/>
            </a:ln>
          </p:spPr>
          <p:txBody>
            <a:bodyPr/>
            <a:lstStyle/>
            <a:p>
              <a:endParaRPr lang="en-US"/>
            </a:p>
          </p:txBody>
        </p:sp>
        <p:sp>
          <p:nvSpPr>
            <p:cNvPr id="93203" name="Rectangle 9"/>
            <p:cNvSpPr>
              <a:spLocks noChangeArrowheads="1"/>
            </p:cNvSpPr>
            <p:nvPr/>
          </p:nvSpPr>
          <p:spPr bwMode="auto">
            <a:xfrm>
              <a:off x="4363" y="2835"/>
              <a:ext cx="403"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urier" charset="0"/>
                </a:rPr>
                <a:t>Server</a:t>
              </a:r>
              <a:endParaRPr lang="en-US"/>
            </a:p>
          </p:txBody>
        </p:sp>
        <p:sp>
          <p:nvSpPr>
            <p:cNvPr id="93204" name="Rectangle 10"/>
            <p:cNvSpPr>
              <a:spLocks noChangeArrowheads="1"/>
            </p:cNvSpPr>
            <p:nvPr/>
          </p:nvSpPr>
          <p:spPr bwMode="auto">
            <a:xfrm>
              <a:off x="3751" y="3020"/>
              <a:ext cx="1625" cy="724"/>
            </a:xfrm>
            <a:prstGeom prst="rect">
              <a:avLst/>
            </a:prstGeom>
            <a:noFill/>
            <a:ln w="22225">
              <a:solidFill>
                <a:srgbClr val="000000"/>
              </a:solidFill>
              <a:miter lim="800000"/>
              <a:headEnd/>
              <a:tailEnd/>
            </a:ln>
          </p:spPr>
          <p:txBody>
            <a:bodyPr/>
            <a:lstStyle/>
            <a:p>
              <a:endParaRPr lang="en-US"/>
            </a:p>
          </p:txBody>
        </p:sp>
        <p:sp>
          <p:nvSpPr>
            <p:cNvPr id="93205" name="Rectangle 11"/>
            <p:cNvSpPr>
              <a:spLocks noChangeArrowheads="1"/>
            </p:cNvSpPr>
            <p:nvPr/>
          </p:nvSpPr>
          <p:spPr bwMode="auto">
            <a:xfrm>
              <a:off x="3751" y="3020"/>
              <a:ext cx="1625" cy="178"/>
            </a:xfrm>
            <a:prstGeom prst="rect">
              <a:avLst/>
            </a:prstGeom>
            <a:noFill/>
            <a:ln w="22225">
              <a:solidFill>
                <a:srgbClr val="000000"/>
              </a:solidFill>
              <a:miter lim="800000"/>
              <a:headEnd/>
              <a:tailEnd/>
            </a:ln>
          </p:spPr>
          <p:txBody>
            <a:bodyPr/>
            <a:lstStyle/>
            <a:p>
              <a:endParaRPr lang="en-US"/>
            </a:p>
          </p:txBody>
        </p:sp>
      </p:grpSp>
      <p:grpSp>
        <p:nvGrpSpPr>
          <p:cNvPr id="4" name="Group 12"/>
          <p:cNvGrpSpPr>
            <a:grpSpLocks/>
          </p:cNvGrpSpPr>
          <p:nvPr/>
        </p:nvGrpSpPr>
        <p:grpSpPr bwMode="auto">
          <a:xfrm>
            <a:off x="6146800" y="5543550"/>
            <a:ext cx="1173163" cy="733425"/>
            <a:chOff x="3872" y="3272"/>
            <a:chExt cx="739" cy="462"/>
          </a:xfrm>
        </p:grpSpPr>
        <p:sp>
          <p:nvSpPr>
            <p:cNvPr id="93199" name="Rectangle 13"/>
            <p:cNvSpPr>
              <a:spLocks noChangeArrowheads="1"/>
            </p:cNvSpPr>
            <p:nvPr/>
          </p:nvSpPr>
          <p:spPr bwMode="auto">
            <a:xfrm>
              <a:off x="3872" y="3272"/>
              <a:ext cx="739"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urier" charset="0"/>
                </a:rPr>
                <a:t>+service1()</a:t>
              </a:r>
              <a:endParaRPr lang="en-US"/>
            </a:p>
          </p:txBody>
        </p:sp>
        <p:sp>
          <p:nvSpPr>
            <p:cNvPr id="93200" name="Rectangle 14"/>
            <p:cNvSpPr>
              <a:spLocks noChangeArrowheads="1"/>
            </p:cNvSpPr>
            <p:nvPr/>
          </p:nvSpPr>
          <p:spPr bwMode="auto">
            <a:xfrm>
              <a:off x="3872" y="3382"/>
              <a:ext cx="739"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urier" charset="0"/>
                </a:rPr>
                <a:t>+service2()</a:t>
              </a:r>
              <a:endParaRPr lang="en-US"/>
            </a:p>
          </p:txBody>
        </p:sp>
        <p:sp>
          <p:nvSpPr>
            <p:cNvPr id="93201" name="Rectangle 15"/>
            <p:cNvSpPr>
              <a:spLocks noChangeArrowheads="1"/>
            </p:cNvSpPr>
            <p:nvPr/>
          </p:nvSpPr>
          <p:spPr bwMode="auto">
            <a:xfrm>
              <a:off x="3872" y="3600"/>
              <a:ext cx="739"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urier" charset="0"/>
                </a:rPr>
                <a:t>+serviceN()</a:t>
              </a:r>
              <a:endParaRPr lang="en-US"/>
            </a:p>
          </p:txBody>
        </p:sp>
      </p:grpSp>
      <p:grpSp>
        <p:nvGrpSpPr>
          <p:cNvPr id="5" name="Group 16"/>
          <p:cNvGrpSpPr>
            <a:grpSpLocks/>
          </p:cNvGrpSpPr>
          <p:nvPr/>
        </p:nvGrpSpPr>
        <p:grpSpPr bwMode="auto">
          <a:xfrm>
            <a:off x="2960688" y="5232400"/>
            <a:ext cx="2998787" cy="493713"/>
            <a:chOff x="1865" y="3136"/>
            <a:chExt cx="1889" cy="311"/>
          </a:xfrm>
        </p:grpSpPr>
        <p:sp>
          <p:nvSpPr>
            <p:cNvPr id="93194" name="Line 17"/>
            <p:cNvSpPr>
              <a:spLocks noChangeShapeType="1"/>
            </p:cNvSpPr>
            <p:nvPr/>
          </p:nvSpPr>
          <p:spPr bwMode="auto">
            <a:xfrm>
              <a:off x="1865" y="3239"/>
              <a:ext cx="1872" cy="1"/>
            </a:xfrm>
            <a:prstGeom prst="line">
              <a:avLst/>
            </a:prstGeom>
            <a:noFill/>
            <a:ln w="22225">
              <a:solidFill>
                <a:srgbClr val="000000"/>
              </a:solidFill>
              <a:round/>
              <a:headEnd/>
              <a:tailEnd/>
            </a:ln>
          </p:spPr>
          <p:txBody>
            <a:bodyPr/>
            <a:lstStyle/>
            <a:p>
              <a:endParaRPr lang="en-US"/>
            </a:p>
          </p:txBody>
        </p:sp>
        <p:sp>
          <p:nvSpPr>
            <p:cNvPr id="93195" name="Rectangle 18"/>
            <p:cNvSpPr>
              <a:spLocks noChangeArrowheads="1"/>
            </p:cNvSpPr>
            <p:nvPr/>
          </p:nvSpPr>
          <p:spPr bwMode="auto">
            <a:xfrm>
              <a:off x="3675" y="3136"/>
              <a:ext cx="67"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urier" charset="0"/>
                </a:rPr>
                <a:t>*</a:t>
              </a:r>
              <a:endParaRPr lang="en-US"/>
            </a:p>
          </p:txBody>
        </p:sp>
        <p:sp>
          <p:nvSpPr>
            <p:cNvPr id="93196" name="Rectangle 19"/>
            <p:cNvSpPr>
              <a:spLocks noChangeArrowheads="1"/>
            </p:cNvSpPr>
            <p:nvPr/>
          </p:nvSpPr>
          <p:spPr bwMode="auto">
            <a:xfrm>
              <a:off x="1907" y="3136"/>
              <a:ext cx="67"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urier" charset="0"/>
                </a:rPr>
                <a:t>*</a:t>
              </a:r>
              <a:endParaRPr lang="en-US"/>
            </a:p>
          </p:txBody>
        </p:sp>
        <p:sp>
          <p:nvSpPr>
            <p:cNvPr id="93197" name="Rectangle 20"/>
            <p:cNvSpPr>
              <a:spLocks noChangeArrowheads="1"/>
            </p:cNvSpPr>
            <p:nvPr/>
          </p:nvSpPr>
          <p:spPr bwMode="auto">
            <a:xfrm>
              <a:off x="1907" y="3313"/>
              <a:ext cx="605"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urier" charset="0"/>
                </a:rPr>
                <a:t>requester</a:t>
              </a:r>
              <a:endParaRPr lang="en-US"/>
            </a:p>
          </p:txBody>
        </p:sp>
        <p:sp>
          <p:nvSpPr>
            <p:cNvPr id="93198" name="Rectangle 21"/>
            <p:cNvSpPr>
              <a:spLocks noChangeArrowheads="1"/>
            </p:cNvSpPr>
            <p:nvPr/>
          </p:nvSpPr>
          <p:spPr bwMode="auto">
            <a:xfrm>
              <a:off x="3216" y="3313"/>
              <a:ext cx="538"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Courier" charset="0"/>
                </a:rPr>
                <a:t>provider</a:t>
              </a:r>
              <a:endParaRPr lang="en-US"/>
            </a:p>
          </p:txBody>
        </p:sp>
      </p:grpSp>
      <p:sp>
        <p:nvSpPr>
          <p:cNvPr id="237590" name="Rectangle 22"/>
          <p:cNvSpPr>
            <a:spLocks noChangeArrowheads="1"/>
          </p:cNvSpPr>
          <p:nvPr/>
        </p:nvSpPr>
        <p:spPr bwMode="auto">
          <a:xfrm>
            <a:off x="381000" y="1924050"/>
            <a:ext cx="8255000" cy="1054100"/>
          </a:xfrm>
          <a:prstGeom prst="rect">
            <a:avLst/>
          </a:prstGeom>
          <a:noFill/>
          <a:ln w="12700">
            <a:noFill/>
            <a:miter lim="800000"/>
            <a:headEnd/>
            <a:tailEnd/>
          </a:ln>
        </p:spPr>
        <p:txBody>
          <a:bodyPr lIns="90487" tIns="44450" rIns="90487" bIns="44450"/>
          <a:lstStyle/>
          <a:p>
            <a:pPr>
              <a:buSzPct val="90000"/>
              <a:buFont typeface="Times" pitchFamily="18" charset="0"/>
              <a:buChar char="•"/>
            </a:pPr>
            <a:r>
              <a:rPr lang="en-US" sz="2400" b="0">
                <a:latin typeface="Verdana" pitchFamily="34" charset="0"/>
              </a:rPr>
              <a:t> Each client calls on the server, which performs </a:t>
            </a:r>
            <a:br>
              <a:rPr lang="en-US" sz="2400" b="0">
                <a:latin typeface="Verdana" pitchFamily="34" charset="0"/>
              </a:rPr>
            </a:br>
            <a:r>
              <a:rPr lang="en-US" sz="2400" b="0">
                <a:latin typeface="Verdana" pitchFamily="34" charset="0"/>
              </a:rPr>
              <a:t>  some service and returns the result </a:t>
            </a:r>
          </a:p>
          <a:p>
            <a:pPr lvl="1"/>
            <a:r>
              <a:rPr lang="en-US" sz="2400" b="0">
                <a:latin typeface="Verdana" pitchFamily="34" charset="0"/>
              </a:rPr>
              <a:t>The clients know the </a:t>
            </a:r>
            <a:r>
              <a:rPr lang="en-US" sz="2400" b="0" i="1">
                <a:latin typeface="Verdana" pitchFamily="34" charset="0"/>
              </a:rPr>
              <a:t>interface </a:t>
            </a:r>
            <a:r>
              <a:rPr lang="en-US" sz="2400" b="0">
                <a:latin typeface="Verdana" pitchFamily="34" charset="0"/>
              </a:rPr>
              <a:t>of the server</a:t>
            </a:r>
            <a:endParaRPr lang="en-US" sz="2400" b="0"/>
          </a:p>
        </p:txBody>
      </p:sp>
      <p:sp>
        <p:nvSpPr>
          <p:cNvPr id="237591" name="Rectangle 23"/>
          <p:cNvSpPr>
            <a:spLocks noChangeArrowheads="1"/>
          </p:cNvSpPr>
          <p:nvPr/>
        </p:nvSpPr>
        <p:spPr bwMode="auto">
          <a:xfrm>
            <a:off x="384175" y="3073400"/>
            <a:ext cx="8255000" cy="1249363"/>
          </a:xfrm>
          <a:prstGeom prst="rect">
            <a:avLst/>
          </a:prstGeom>
          <a:noFill/>
          <a:ln w="12700">
            <a:noFill/>
            <a:miter lim="800000"/>
            <a:headEnd/>
            <a:tailEnd/>
          </a:ln>
        </p:spPr>
        <p:txBody>
          <a:bodyPr lIns="90487" tIns="44450" rIns="90487" bIns="44450"/>
          <a:lstStyle/>
          <a:p>
            <a:pPr lvl="1"/>
            <a:r>
              <a:rPr lang="en-US" sz="2400" b="0" dirty="0">
                <a:latin typeface="Verdana" pitchFamily="34" charset="0"/>
              </a:rPr>
              <a:t>The server does not need to know the interface of the client</a:t>
            </a:r>
          </a:p>
          <a:p>
            <a:pPr>
              <a:lnSpc>
                <a:spcPct val="110000"/>
              </a:lnSpc>
              <a:buSzPct val="90000"/>
              <a:buFont typeface="Times" pitchFamily="18" charset="0"/>
              <a:buChar char="•"/>
            </a:pPr>
            <a:r>
              <a:rPr lang="en-US" sz="2400" b="0" dirty="0">
                <a:latin typeface="Verdana" pitchFamily="34" charset="0"/>
              </a:rPr>
              <a:t> The response in general is immediate </a:t>
            </a:r>
          </a:p>
          <a:p>
            <a:pPr>
              <a:lnSpc>
                <a:spcPct val="110000"/>
              </a:lnSpc>
              <a:buSzPct val="90000"/>
              <a:buFont typeface="Times" pitchFamily="18" charset="0"/>
              <a:buChar char="•"/>
            </a:pPr>
            <a:r>
              <a:rPr lang="en-US" sz="2400" b="0" dirty="0">
                <a:latin typeface="Verdana" pitchFamily="34" charset="0"/>
              </a:rPr>
              <a:t> End users interact only with the client.</a:t>
            </a:r>
          </a:p>
          <a:p>
            <a:pPr>
              <a:lnSpc>
                <a:spcPct val="110000"/>
              </a:lnSpc>
              <a:buSzPct val="90000"/>
              <a:buFont typeface="Times" pitchFamily="18" charset="0"/>
              <a:buChar char="•"/>
            </a:pPr>
            <a:endParaRPr lang="en-US" sz="2400" b="0" dirty="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7590">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37590">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37591">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237591">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2375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90" grpId="0" build="p" autoUpdateAnimBg="0"/>
      <p:bldP spid="237591"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ea typeface="ＭＳ Ｐゴシック" pitchFamily="34" charset="-128"/>
              </a:rPr>
              <a:t>Client/Server Architectures</a:t>
            </a:r>
          </a:p>
        </p:txBody>
      </p:sp>
      <p:sp>
        <p:nvSpPr>
          <p:cNvPr id="95235" name="Rectangle 3"/>
          <p:cNvSpPr>
            <a:spLocks noGrp="1" noChangeArrowheads="1"/>
          </p:cNvSpPr>
          <p:nvPr>
            <p:ph type="body" idx="1"/>
          </p:nvPr>
        </p:nvSpPr>
        <p:spPr/>
        <p:txBody>
          <a:bodyPr/>
          <a:lstStyle/>
          <a:p>
            <a:r>
              <a:rPr lang="en-US">
                <a:ea typeface="ＭＳ Ｐゴシック" pitchFamily="34" charset="-128"/>
              </a:rPr>
              <a:t>Often used in the design of database systems</a:t>
            </a:r>
          </a:p>
          <a:p>
            <a:pPr lvl="1"/>
            <a:r>
              <a:rPr lang="en-US">
                <a:ea typeface="ＭＳ Ｐゴシック" pitchFamily="34" charset="-128"/>
              </a:rPr>
              <a:t>Front-end: User application (client)</a:t>
            </a:r>
          </a:p>
          <a:p>
            <a:pPr lvl="1"/>
            <a:r>
              <a:rPr lang="en-US">
                <a:ea typeface="ＭＳ Ｐゴシック" pitchFamily="34" charset="-128"/>
              </a:rPr>
              <a:t>Back end: Database access and manipulation (server)</a:t>
            </a:r>
          </a:p>
          <a:p>
            <a:r>
              <a:rPr lang="en-US">
                <a:ea typeface="ＭＳ Ｐゴシック" pitchFamily="34" charset="-128"/>
              </a:rPr>
              <a:t>Functions performed by client:</a:t>
            </a:r>
          </a:p>
          <a:p>
            <a:pPr lvl="1"/>
            <a:r>
              <a:rPr lang="en-US">
                <a:ea typeface="ＭＳ Ｐゴシック" pitchFamily="34" charset="-128"/>
              </a:rPr>
              <a:t>Input from the user (Customized user interface)</a:t>
            </a:r>
          </a:p>
          <a:p>
            <a:pPr lvl="1"/>
            <a:r>
              <a:rPr lang="en-US">
                <a:ea typeface="ＭＳ Ｐゴシック" pitchFamily="34" charset="-128"/>
              </a:rPr>
              <a:t>Front-end processing of input data</a:t>
            </a:r>
          </a:p>
          <a:p>
            <a:r>
              <a:rPr lang="en-US">
                <a:ea typeface="ＭＳ Ｐゴシック" pitchFamily="34" charset="-128"/>
              </a:rPr>
              <a:t>Functions performed by the database server:</a:t>
            </a:r>
          </a:p>
          <a:p>
            <a:pPr lvl="1"/>
            <a:r>
              <a:rPr lang="en-US">
                <a:ea typeface="ＭＳ Ｐゴシック" pitchFamily="34" charset="-128"/>
              </a:rPr>
              <a:t>Centralized data management</a:t>
            </a:r>
          </a:p>
          <a:p>
            <a:pPr lvl="1"/>
            <a:r>
              <a:rPr lang="en-US">
                <a:ea typeface="ＭＳ Ｐゴシック" pitchFamily="34" charset="-128"/>
              </a:rPr>
              <a:t>Data integrity and database consistency</a:t>
            </a:r>
          </a:p>
          <a:p>
            <a:pPr lvl="1"/>
            <a:r>
              <a:rPr lang="en-US">
                <a:ea typeface="ＭＳ Ｐゴシック" pitchFamily="34" charset="-128"/>
              </a:rPr>
              <a:t>Database security</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419100" y="222250"/>
            <a:ext cx="8482013" cy="863600"/>
          </a:xfrm>
        </p:spPr>
        <p:txBody>
          <a:bodyPr/>
          <a:lstStyle/>
          <a:p>
            <a:r>
              <a:rPr lang="en-US">
                <a:ea typeface="ＭＳ Ｐゴシック" pitchFamily="34" charset="-128"/>
              </a:rPr>
              <a:t>Design Goals for Client/Server Architectures</a:t>
            </a:r>
          </a:p>
        </p:txBody>
      </p:sp>
      <p:sp>
        <p:nvSpPr>
          <p:cNvPr id="97283" name="Rectangle 3"/>
          <p:cNvSpPr>
            <a:spLocks noGrp="1" noChangeArrowheads="1"/>
          </p:cNvSpPr>
          <p:nvPr>
            <p:ph type="body" sz="half" idx="1"/>
          </p:nvPr>
        </p:nvSpPr>
        <p:spPr>
          <a:xfrm>
            <a:off x="292100" y="1944688"/>
            <a:ext cx="3924300" cy="928687"/>
          </a:xfrm>
        </p:spPr>
        <p:txBody>
          <a:bodyPr/>
          <a:lstStyle/>
          <a:p>
            <a:pPr>
              <a:buFont typeface="Times" pitchFamily="18" charset="0"/>
              <a:buNone/>
            </a:pPr>
            <a:r>
              <a:rPr lang="en-US" sz="2400">
                <a:solidFill>
                  <a:srgbClr val="3366FF"/>
                </a:solidFill>
                <a:ea typeface="ＭＳ Ｐゴシック" pitchFamily="34" charset="-128"/>
              </a:rPr>
              <a:t>Location-</a:t>
            </a:r>
          </a:p>
          <a:p>
            <a:pPr>
              <a:buFont typeface="Times" pitchFamily="18" charset="0"/>
              <a:buNone/>
            </a:pPr>
            <a:r>
              <a:rPr lang="en-US" sz="2400">
                <a:solidFill>
                  <a:srgbClr val="3366FF"/>
                </a:solidFill>
                <a:ea typeface="ＭＳ Ｐゴシック" pitchFamily="34" charset="-128"/>
              </a:rPr>
              <a:t>Transparency</a:t>
            </a:r>
          </a:p>
          <a:p>
            <a:endParaRPr lang="en-US" sz="2400">
              <a:solidFill>
                <a:srgbClr val="FF0000"/>
              </a:solidFill>
              <a:ea typeface="ＭＳ Ｐゴシック" pitchFamily="34" charset="-128"/>
            </a:endParaRPr>
          </a:p>
        </p:txBody>
      </p:sp>
      <p:sp>
        <p:nvSpPr>
          <p:cNvPr id="241668" name="Rectangle 4"/>
          <p:cNvSpPr>
            <a:spLocks noGrp="1" noChangeArrowheads="1"/>
          </p:cNvSpPr>
          <p:nvPr>
            <p:ph type="body" sz="half" idx="2"/>
          </p:nvPr>
        </p:nvSpPr>
        <p:spPr>
          <a:xfrm>
            <a:off x="3368675" y="1057275"/>
            <a:ext cx="5751513" cy="998538"/>
          </a:xfrm>
        </p:spPr>
        <p:txBody>
          <a:bodyPr/>
          <a:lstStyle/>
          <a:p>
            <a:pPr>
              <a:lnSpc>
                <a:spcPct val="100000"/>
              </a:lnSpc>
              <a:buFont typeface="Times" pitchFamily="18" charset="0"/>
              <a:buNone/>
            </a:pPr>
            <a:r>
              <a:rPr lang="en-US" sz="2000">
                <a:ea typeface="ＭＳ Ｐゴシック" pitchFamily="34" charset="-128"/>
              </a:rPr>
              <a:t>Server runs on many operating systems and many networking environments</a:t>
            </a:r>
          </a:p>
        </p:txBody>
      </p:sp>
      <p:sp>
        <p:nvSpPr>
          <p:cNvPr id="241669" name="Rectangle 5"/>
          <p:cNvSpPr>
            <a:spLocks noChangeArrowheads="1"/>
          </p:cNvSpPr>
          <p:nvPr/>
        </p:nvSpPr>
        <p:spPr bwMode="auto">
          <a:xfrm>
            <a:off x="3438525" y="1992313"/>
            <a:ext cx="5462588" cy="1211262"/>
          </a:xfrm>
          <a:prstGeom prst="rect">
            <a:avLst/>
          </a:prstGeom>
          <a:noFill/>
          <a:ln w="12700">
            <a:noFill/>
            <a:miter lim="800000"/>
            <a:headEnd/>
            <a:tailEnd/>
          </a:ln>
        </p:spPr>
        <p:txBody>
          <a:bodyPr lIns="90487" tIns="44450" rIns="90487" bIns="44450"/>
          <a:lstStyle/>
          <a:p>
            <a:r>
              <a:rPr lang="en-US" sz="2000" b="0">
                <a:latin typeface="Verdana" pitchFamily="34" charset="0"/>
              </a:rPr>
              <a:t> Server might itself be distributed, but provides a single "logical" service to the user</a:t>
            </a:r>
          </a:p>
        </p:txBody>
      </p:sp>
      <p:sp>
        <p:nvSpPr>
          <p:cNvPr id="241670" name="Rectangle 6"/>
          <p:cNvSpPr>
            <a:spLocks noChangeArrowheads="1"/>
          </p:cNvSpPr>
          <p:nvPr/>
        </p:nvSpPr>
        <p:spPr bwMode="auto">
          <a:xfrm>
            <a:off x="3448050" y="3001963"/>
            <a:ext cx="5595938" cy="1211262"/>
          </a:xfrm>
          <a:prstGeom prst="rect">
            <a:avLst/>
          </a:prstGeom>
          <a:noFill/>
          <a:ln w="12700">
            <a:noFill/>
            <a:miter lim="800000"/>
            <a:headEnd/>
            <a:tailEnd/>
          </a:ln>
        </p:spPr>
        <p:txBody>
          <a:bodyPr lIns="90487" tIns="44450" rIns="90487" bIns="44450"/>
          <a:lstStyle/>
          <a:p>
            <a:r>
              <a:rPr lang="en-US" sz="2000" b="0">
                <a:latin typeface="Verdana" pitchFamily="34" charset="0"/>
              </a:rPr>
              <a:t>Client optimized for interactive display-intensive tasks; Server optimized for CPU-intensive operations</a:t>
            </a:r>
          </a:p>
        </p:txBody>
      </p:sp>
      <p:sp>
        <p:nvSpPr>
          <p:cNvPr id="241671" name="Rectangle 7"/>
          <p:cNvSpPr>
            <a:spLocks noChangeArrowheads="1"/>
          </p:cNvSpPr>
          <p:nvPr/>
        </p:nvSpPr>
        <p:spPr bwMode="auto">
          <a:xfrm>
            <a:off x="3305175" y="4244975"/>
            <a:ext cx="5595938" cy="720725"/>
          </a:xfrm>
          <a:prstGeom prst="rect">
            <a:avLst/>
          </a:prstGeom>
          <a:noFill/>
          <a:ln w="12700">
            <a:noFill/>
            <a:miter lim="800000"/>
            <a:headEnd/>
            <a:tailEnd/>
          </a:ln>
        </p:spPr>
        <p:txBody>
          <a:bodyPr lIns="90487" tIns="44450" rIns="90487" bIns="44450"/>
          <a:lstStyle/>
          <a:p>
            <a:r>
              <a:rPr lang="en-US" sz="2000" b="0">
                <a:latin typeface="Verdana" pitchFamily="34" charset="0"/>
              </a:rPr>
              <a:t>Server can handle large # of clients</a:t>
            </a:r>
          </a:p>
        </p:txBody>
      </p:sp>
      <p:sp>
        <p:nvSpPr>
          <p:cNvPr id="241672" name="Rectangle 8"/>
          <p:cNvSpPr>
            <a:spLocks noChangeArrowheads="1"/>
          </p:cNvSpPr>
          <p:nvPr/>
        </p:nvSpPr>
        <p:spPr bwMode="auto">
          <a:xfrm>
            <a:off x="3305175" y="4826000"/>
            <a:ext cx="5351463" cy="720725"/>
          </a:xfrm>
          <a:prstGeom prst="rect">
            <a:avLst/>
          </a:prstGeom>
          <a:noFill/>
          <a:ln w="12700">
            <a:noFill/>
            <a:miter lim="800000"/>
            <a:headEnd/>
            <a:tailEnd/>
          </a:ln>
        </p:spPr>
        <p:txBody>
          <a:bodyPr lIns="90487" tIns="44450" rIns="90487" bIns="44450"/>
          <a:lstStyle/>
          <a:p>
            <a:r>
              <a:rPr lang="en-US" sz="2000" b="0">
                <a:latin typeface="Verdana" pitchFamily="34" charset="0"/>
              </a:rPr>
              <a:t>User interface of client supports a variety of end devices (PDA, Handy, laptop, wearable computer)</a:t>
            </a:r>
          </a:p>
        </p:txBody>
      </p:sp>
      <p:sp>
        <p:nvSpPr>
          <p:cNvPr id="97289" name="Rectangle 9"/>
          <p:cNvSpPr>
            <a:spLocks noChangeArrowheads="1"/>
          </p:cNvSpPr>
          <p:nvPr/>
        </p:nvSpPr>
        <p:spPr bwMode="auto">
          <a:xfrm>
            <a:off x="292100" y="1119188"/>
            <a:ext cx="4332288" cy="777875"/>
          </a:xfrm>
          <a:prstGeom prst="rect">
            <a:avLst/>
          </a:prstGeom>
          <a:noFill/>
          <a:ln w="12700">
            <a:noFill/>
            <a:miter lim="800000"/>
            <a:headEnd/>
            <a:tailEnd/>
          </a:ln>
        </p:spPr>
        <p:txBody>
          <a:bodyPr lIns="90487" tIns="44450" rIns="90487" bIns="44450"/>
          <a:lstStyle/>
          <a:p>
            <a:r>
              <a:rPr lang="en-US" sz="2400" b="0">
                <a:solidFill>
                  <a:srgbClr val="3366FF"/>
                </a:solidFill>
                <a:latin typeface="Verdana" pitchFamily="34" charset="0"/>
              </a:rPr>
              <a:t>Service Portability</a:t>
            </a:r>
          </a:p>
        </p:txBody>
      </p:sp>
      <p:sp>
        <p:nvSpPr>
          <p:cNvPr id="97290" name="Rectangle 10"/>
          <p:cNvSpPr>
            <a:spLocks noChangeArrowheads="1"/>
          </p:cNvSpPr>
          <p:nvPr/>
        </p:nvSpPr>
        <p:spPr bwMode="auto">
          <a:xfrm>
            <a:off x="292100" y="2970213"/>
            <a:ext cx="3924300" cy="525462"/>
          </a:xfrm>
          <a:prstGeom prst="rect">
            <a:avLst/>
          </a:prstGeom>
          <a:noFill/>
          <a:ln w="12700">
            <a:noFill/>
            <a:miter lim="800000"/>
            <a:headEnd/>
            <a:tailEnd/>
          </a:ln>
        </p:spPr>
        <p:txBody>
          <a:bodyPr lIns="90487" tIns="44450" rIns="90487" bIns="44450"/>
          <a:lstStyle/>
          <a:p>
            <a:r>
              <a:rPr lang="en-US" sz="2400" b="0">
                <a:solidFill>
                  <a:srgbClr val="3366FF"/>
                </a:solidFill>
                <a:latin typeface="Verdana" pitchFamily="34" charset="0"/>
              </a:rPr>
              <a:t>High  Performance</a:t>
            </a:r>
          </a:p>
        </p:txBody>
      </p:sp>
      <p:sp>
        <p:nvSpPr>
          <p:cNvPr id="97291" name="Rectangle 11"/>
          <p:cNvSpPr>
            <a:spLocks noChangeArrowheads="1"/>
          </p:cNvSpPr>
          <p:nvPr/>
        </p:nvSpPr>
        <p:spPr bwMode="auto">
          <a:xfrm>
            <a:off x="292100" y="5845175"/>
            <a:ext cx="3924300" cy="617538"/>
          </a:xfrm>
          <a:prstGeom prst="rect">
            <a:avLst/>
          </a:prstGeom>
          <a:noFill/>
          <a:ln w="12700">
            <a:noFill/>
            <a:miter lim="800000"/>
            <a:headEnd/>
            <a:tailEnd/>
          </a:ln>
        </p:spPr>
        <p:txBody>
          <a:bodyPr lIns="90487" tIns="44450" rIns="90487" bIns="44450"/>
          <a:lstStyle/>
          <a:p>
            <a:r>
              <a:rPr lang="en-US" sz="2400" b="0">
                <a:solidFill>
                  <a:srgbClr val="3366FF"/>
                </a:solidFill>
                <a:latin typeface="Verdana" pitchFamily="34" charset="0"/>
              </a:rPr>
              <a:t>Reliability</a:t>
            </a:r>
          </a:p>
        </p:txBody>
      </p:sp>
      <p:sp>
        <p:nvSpPr>
          <p:cNvPr id="97292" name="Rectangle 12"/>
          <p:cNvSpPr>
            <a:spLocks noChangeArrowheads="1"/>
          </p:cNvSpPr>
          <p:nvPr/>
        </p:nvSpPr>
        <p:spPr bwMode="auto">
          <a:xfrm>
            <a:off x="292100" y="4244975"/>
            <a:ext cx="3924300" cy="404813"/>
          </a:xfrm>
          <a:prstGeom prst="rect">
            <a:avLst/>
          </a:prstGeom>
          <a:noFill/>
          <a:ln w="12700">
            <a:noFill/>
            <a:miter lim="800000"/>
            <a:headEnd/>
            <a:tailEnd/>
          </a:ln>
        </p:spPr>
        <p:txBody>
          <a:bodyPr lIns="90487" tIns="44450" rIns="90487" bIns="44450"/>
          <a:lstStyle/>
          <a:p>
            <a:r>
              <a:rPr lang="en-US" sz="2400" b="0">
                <a:solidFill>
                  <a:srgbClr val="3366FF"/>
                </a:solidFill>
                <a:latin typeface="Verdana" pitchFamily="34" charset="0"/>
              </a:rPr>
              <a:t>Scalability</a:t>
            </a:r>
          </a:p>
        </p:txBody>
      </p:sp>
      <p:sp>
        <p:nvSpPr>
          <p:cNvPr id="97293" name="Rectangle 13"/>
          <p:cNvSpPr>
            <a:spLocks noChangeArrowheads="1"/>
          </p:cNvSpPr>
          <p:nvPr/>
        </p:nvSpPr>
        <p:spPr bwMode="auto">
          <a:xfrm>
            <a:off x="292100" y="4873625"/>
            <a:ext cx="3924300" cy="473075"/>
          </a:xfrm>
          <a:prstGeom prst="rect">
            <a:avLst/>
          </a:prstGeom>
          <a:noFill/>
          <a:ln w="12700">
            <a:noFill/>
            <a:miter lim="800000"/>
            <a:headEnd/>
            <a:tailEnd/>
          </a:ln>
        </p:spPr>
        <p:txBody>
          <a:bodyPr lIns="90487" tIns="44450" rIns="90487" bIns="44450"/>
          <a:lstStyle/>
          <a:p>
            <a:r>
              <a:rPr lang="en-US" sz="2400" b="0">
                <a:solidFill>
                  <a:srgbClr val="3366FF"/>
                </a:solidFill>
                <a:latin typeface="Verdana" pitchFamily="34" charset="0"/>
              </a:rPr>
              <a:t>Flexibility</a:t>
            </a:r>
          </a:p>
        </p:txBody>
      </p:sp>
      <p:sp>
        <p:nvSpPr>
          <p:cNvPr id="241678" name="Rectangle 14"/>
          <p:cNvSpPr>
            <a:spLocks noChangeArrowheads="1"/>
          </p:cNvSpPr>
          <p:nvPr/>
        </p:nvSpPr>
        <p:spPr bwMode="auto">
          <a:xfrm>
            <a:off x="3362325" y="5772150"/>
            <a:ext cx="5351463" cy="720725"/>
          </a:xfrm>
          <a:prstGeom prst="rect">
            <a:avLst/>
          </a:prstGeom>
          <a:solidFill>
            <a:schemeClr val="accent1"/>
          </a:solidFill>
          <a:ln w="12700">
            <a:noFill/>
            <a:miter lim="800000"/>
            <a:headEnd/>
            <a:tailEnd/>
          </a:ln>
        </p:spPr>
        <p:txBody>
          <a:bodyPr lIns="90487" tIns="44450" rIns="90487" bIns="44450"/>
          <a:lstStyle/>
          <a:p>
            <a:r>
              <a:rPr lang="en-US" sz="2400" b="0"/>
              <a:t>Server should be able to survive client and communication problems.</a:t>
            </a:r>
          </a:p>
          <a:p>
            <a:endParaRPr lang="en-US" sz="2400" b="0"/>
          </a:p>
        </p:txBody>
      </p:sp>
      <p:sp>
        <p:nvSpPr>
          <p:cNvPr id="241679" name="AutoShape 15"/>
          <p:cNvSpPr>
            <a:spLocks/>
          </p:cNvSpPr>
          <p:nvPr/>
        </p:nvSpPr>
        <p:spPr bwMode="auto">
          <a:xfrm>
            <a:off x="3305175" y="5764213"/>
            <a:ext cx="5751513" cy="1012825"/>
          </a:xfrm>
          <a:prstGeom prst="accentBorderCallout1">
            <a:avLst>
              <a:gd name="adj1" fmla="val 11287"/>
              <a:gd name="adj2" fmla="val -1324"/>
              <a:gd name="adj3" fmla="val 32130"/>
              <a:gd name="adj4" fmla="val -18935"/>
            </a:avLst>
          </a:prstGeom>
          <a:solidFill>
            <a:schemeClr val="bg1"/>
          </a:solidFill>
          <a:ln w="12700">
            <a:solidFill>
              <a:schemeClr val="tx1"/>
            </a:solidFill>
            <a:miter lim="800000"/>
            <a:headEnd/>
            <a:tailEnd/>
          </a:ln>
        </p:spPr>
        <p:txBody>
          <a:bodyPr wrap="none" anchor="ctr"/>
          <a:lstStyle/>
          <a:p>
            <a:pPr algn="ctr"/>
            <a:r>
              <a:rPr lang="en-US"/>
              <a:t> A measure of success with which the </a:t>
            </a:r>
          </a:p>
          <a:p>
            <a:pPr algn="ctr"/>
            <a:r>
              <a:rPr lang="en-US"/>
              <a:t>observed behavior  of a system confirms to the</a:t>
            </a:r>
          </a:p>
          <a:p>
            <a:pPr algn="ctr"/>
            <a:r>
              <a:rPr lang="en-US"/>
              <a:t>specification of  its behavior (Chapter 11: Testing)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16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166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167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167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167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1679"/>
                                        </p:tgtEl>
                                        <p:attrNameLst>
                                          <p:attrName>style.visibility</p:attrName>
                                        </p:attrNameLst>
                                      </p:cBhvr>
                                      <p:to>
                                        <p:strVal val="visible"/>
                                      </p:to>
                                    </p:set>
                                  </p:childTnLst>
                                  <p:subTnLst>
                                    <p:set>
                                      <p:cBhvr override="childStyle">
                                        <p:cTn dur="1" fill="hold" display="0" masterRel="nextClick" afterEffect="1"/>
                                        <p:tgtEl>
                                          <p:spTgt spid="241679"/>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167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8" grpId="0" build="p" autoUpdateAnimBg="0"/>
      <p:bldP spid="241669" grpId="0" build="p" autoUpdateAnimBg="0"/>
      <p:bldP spid="241670" grpId="0" build="p" autoUpdateAnimBg="0"/>
      <p:bldP spid="241671" grpId="0" build="p" autoUpdateAnimBg="0"/>
      <p:bldP spid="241672" grpId="0" build="p" autoUpdateAnimBg="0"/>
      <p:bldP spid="241678" grpId="0" build="p" autoUpdateAnimBg="0"/>
      <p:bldP spid="241679"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r>
              <a:rPr lang="en-US">
                <a:ea typeface="ＭＳ Ｐゴシック" pitchFamily="34" charset="-128"/>
              </a:rPr>
              <a:t>Design is Difficult</a:t>
            </a:r>
          </a:p>
        </p:txBody>
      </p:sp>
      <p:sp>
        <p:nvSpPr>
          <p:cNvPr id="17413" name="Rectangle 5"/>
          <p:cNvSpPr>
            <a:spLocks noGrp="1" noChangeArrowheads="1"/>
          </p:cNvSpPr>
          <p:nvPr>
            <p:ph type="body" idx="1"/>
          </p:nvPr>
        </p:nvSpPr>
        <p:spPr>
          <a:xfrm>
            <a:off x="158750" y="1295400"/>
            <a:ext cx="5100638" cy="4760913"/>
          </a:xfrm>
        </p:spPr>
        <p:txBody>
          <a:bodyPr/>
          <a:lstStyle/>
          <a:p>
            <a:r>
              <a:rPr lang="en-US">
                <a:ea typeface="ＭＳ Ｐゴシック" pitchFamily="34" charset="-128"/>
              </a:rPr>
              <a:t>There are two ways of constructing a software design (Tony Hoare): </a:t>
            </a:r>
          </a:p>
          <a:p>
            <a:pPr lvl="1"/>
            <a:r>
              <a:rPr lang="en-US">
                <a:ea typeface="ＭＳ Ｐゴシック" pitchFamily="34" charset="-128"/>
              </a:rPr>
              <a:t>One way is to make it so simple that there are obviously no deficiencies</a:t>
            </a:r>
          </a:p>
          <a:p>
            <a:pPr lvl="1"/>
            <a:r>
              <a:rPr lang="en-US">
                <a:ea typeface="ＭＳ Ｐゴシック" pitchFamily="34" charset="-128"/>
              </a:rPr>
              <a:t>The other way is to make it so complicated that there are no obvious deficiencies.”</a:t>
            </a:r>
          </a:p>
          <a:p>
            <a:pPr lvl="1"/>
            <a:endParaRPr lang="en-US">
              <a:ea typeface="ＭＳ Ｐゴシック" pitchFamily="34" charset="-128"/>
            </a:endParaRPr>
          </a:p>
          <a:p>
            <a:r>
              <a:rPr lang="en-US">
                <a:ea typeface="ＭＳ Ｐゴシック" pitchFamily="34" charset="-128"/>
              </a:rPr>
              <a:t>Corollary (Jostein Gaarder):</a:t>
            </a:r>
          </a:p>
          <a:p>
            <a:pPr lvl="1"/>
            <a:r>
              <a:rPr lang="en-US">
                <a:ea typeface="ＭＳ Ｐゴシック" pitchFamily="34" charset="-128"/>
              </a:rPr>
              <a:t>If our brain would be so simple that we can understand it, we would be too stupid to understand it.</a:t>
            </a:r>
          </a:p>
          <a:p>
            <a:pPr>
              <a:buFont typeface="Times" pitchFamily="18" charset="0"/>
              <a:buNone/>
            </a:pPr>
            <a:endParaRPr lang="en-US">
              <a:ea typeface="ＭＳ Ｐゴシック" pitchFamily="34" charset="-128"/>
            </a:endParaRPr>
          </a:p>
        </p:txBody>
      </p:sp>
      <p:sp>
        <p:nvSpPr>
          <p:cNvPr id="21508" name="Text Box 6"/>
          <p:cNvSpPr txBox="1">
            <a:spLocks noChangeArrowheads="1"/>
          </p:cNvSpPr>
          <p:nvPr/>
        </p:nvSpPr>
        <p:spPr bwMode="auto">
          <a:xfrm>
            <a:off x="-11433175" y="1319213"/>
            <a:ext cx="184150" cy="457200"/>
          </a:xfrm>
          <a:prstGeom prst="rect">
            <a:avLst/>
          </a:prstGeom>
          <a:noFill/>
          <a:ln w="12700">
            <a:noFill/>
            <a:miter lim="800000"/>
            <a:headEnd/>
            <a:tailEnd/>
          </a:ln>
        </p:spPr>
        <p:txBody>
          <a:bodyPr wrap="none" anchor="ctr">
            <a:spAutoFit/>
          </a:bodyPr>
          <a:lstStyle/>
          <a:p>
            <a:endParaRPr lang="en-US" sz="2400" b="0">
              <a:latin typeface="Helvetica" pitchFamily="34" charset="0"/>
            </a:endParaRPr>
          </a:p>
        </p:txBody>
      </p:sp>
      <p:sp>
        <p:nvSpPr>
          <p:cNvPr id="21509" name="Text Box 7"/>
          <p:cNvSpPr txBox="1">
            <a:spLocks noChangeArrowheads="1"/>
          </p:cNvSpPr>
          <p:nvPr/>
        </p:nvSpPr>
        <p:spPr bwMode="auto">
          <a:xfrm>
            <a:off x="5688013" y="2054225"/>
            <a:ext cx="3313112" cy="2047875"/>
          </a:xfrm>
          <a:prstGeom prst="rect">
            <a:avLst/>
          </a:prstGeom>
          <a:noFill/>
          <a:ln w="12700">
            <a:noFill/>
            <a:miter lim="800000"/>
            <a:headEnd/>
            <a:tailEnd/>
          </a:ln>
        </p:spPr>
        <p:txBody>
          <a:bodyPr anchor="ctr">
            <a:spAutoFit/>
          </a:bodyPr>
          <a:lstStyle/>
          <a:p>
            <a:r>
              <a:rPr lang="en-US" sz="1600" b="0">
                <a:latin typeface="Helvetica" pitchFamily="34" charset="0"/>
              </a:rPr>
              <a:t>Sir </a:t>
            </a:r>
            <a:r>
              <a:rPr lang="en-US" sz="1600">
                <a:latin typeface="Arial" pitchFamily="34" charset="0"/>
              </a:rPr>
              <a:t>Antony Hoare, </a:t>
            </a:r>
            <a:r>
              <a:rPr lang="en-US" sz="1600" b="0">
                <a:latin typeface="Helvetica" pitchFamily="34" charset="0"/>
              </a:rPr>
              <a:t>*</a:t>
            </a:r>
            <a:r>
              <a:rPr lang="en-US" sz="1600" b="0">
                <a:solidFill>
                  <a:srgbClr val="0028B8"/>
                </a:solidFill>
                <a:latin typeface="Helvetica" pitchFamily="34" charset="0"/>
              </a:rPr>
              <a:t>1934</a:t>
            </a:r>
            <a:r>
              <a:rPr lang="en-US" sz="1600" b="0">
                <a:latin typeface="Helvetica" pitchFamily="34" charset="0"/>
              </a:rPr>
              <a:t> </a:t>
            </a:r>
          </a:p>
          <a:p>
            <a:pPr>
              <a:buFontTx/>
              <a:buChar char="-"/>
            </a:pPr>
            <a:r>
              <a:rPr lang="en-US" sz="1600" b="0">
                <a:solidFill>
                  <a:srgbClr val="0028B8"/>
                </a:solidFill>
                <a:latin typeface="Helvetica" pitchFamily="34" charset="0"/>
              </a:rPr>
              <a:t> Quicksort</a:t>
            </a:r>
            <a:endParaRPr lang="en-US" sz="1600" b="0">
              <a:latin typeface="Helvetica" pitchFamily="34" charset="0"/>
            </a:endParaRPr>
          </a:p>
          <a:p>
            <a:pPr>
              <a:buFontTx/>
              <a:buChar char="-"/>
            </a:pPr>
            <a:r>
              <a:rPr lang="en-US" sz="1600" b="0">
                <a:solidFill>
                  <a:srgbClr val="0028B8"/>
                </a:solidFill>
                <a:latin typeface="Helvetica" pitchFamily="34" charset="0"/>
              </a:rPr>
              <a:t> Hoare logic for verification</a:t>
            </a:r>
            <a:endParaRPr lang="en-US" sz="1600" b="0">
              <a:latin typeface="Helvetica" pitchFamily="34" charset="0"/>
            </a:endParaRPr>
          </a:p>
          <a:p>
            <a:pPr>
              <a:buFontTx/>
              <a:buChar char="-"/>
            </a:pPr>
            <a:r>
              <a:rPr lang="en-US" sz="1600" b="0">
                <a:latin typeface="Helvetica" pitchFamily="34" charset="0"/>
              </a:rPr>
              <a:t> CSP (</a:t>
            </a:r>
            <a:r>
              <a:rPr lang="en-US" sz="1600" b="0">
                <a:solidFill>
                  <a:srgbClr val="0028B8"/>
                </a:solidFill>
                <a:latin typeface="Helvetica" pitchFamily="34" charset="0"/>
              </a:rPr>
              <a:t>Communicating Sequential </a:t>
            </a:r>
            <a:br>
              <a:rPr lang="en-US" sz="1600" b="0">
                <a:solidFill>
                  <a:srgbClr val="0028B8"/>
                </a:solidFill>
                <a:latin typeface="Helvetica" pitchFamily="34" charset="0"/>
              </a:rPr>
            </a:br>
            <a:r>
              <a:rPr lang="en-US" sz="1600" b="0">
                <a:solidFill>
                  <a:srgbClr val="0028B8"/>
                </a:solidFill>
                <a:latin typeface="Helvetica" pitchFamily="34" charset="0"/>
              </a:rPr>
              <a:t>  Processes)</a:t>
            </a:r>
            <a:r>
              <a:rPr lang="en-US" sz="1600" b="0">
                <a:latin typeface="Helvetica" pitchFamily="34" charset="0"/>
              </a:rPr>
              <a:t>:  modeling  language  </a:t>
            </a:r>
            <a:br>
              <a:rPr lang="en-US" sz="1600" b="0">
                <a:latin typeface="Helvetica" pitchFamily="34" charset="0"/>
              </a:rPr>
            </a:br>
            <a:r>
              <a:rPr lang="en-US" sz="1600" b="0">
                <a:latin typeface="Helvetica" pitchFamily="34" charset="0"/>
              </a:rPr>
              <a:t>  for concurrent</a:t>
            </a:r>
            <a:r>
              <a:rPr lang="en-US" sz="1600" b="0">
                <a:solidFill>
                  <a:srgbClr val="0028B8"/>
                </a:solidFill>
                <a:latin typeface="Helvetica" pitchFamily="34" charset="0"/>
                <a:hlinkClick r:id="rId3"/>
              </a:rPr>
              <a:t> processes</a:t>
            </a:r>
            <a:r>
              <a:rPr lang="en-US" sz="1600" b="0">
                <a:latin typeface="Helvetica" pitchFamily="34" charset="0"/>
              </a:rPr>
              <a:t> (basis </a:t>
            </a:r>
            <a:br>
              <a:rPr lang="en-US" sz="1600" b="0">
                <a:latin typeface="Helvetica" pitchFamily="34" charset="0"/>
              </a:rPr>
            </a:br>
            <a:r>
              <a:rPr lang="en-US" sz="1600" b="0">
                <a:latin typeface="Helvetica" pitchFamily="34" charset="0"/>
              </a:rPr>
              <a:t>   for Occam</a:t>
            </a:r>
            <a:r>
              <a:rPr lang="en-US" sz="1600" b="0">
                <a:solidFill>
                  <a:srgbClr val="0028B8"/>
                </a:solidFill>
                <a:latin typeface="Helvetica" pitchFamily="34" charset="0"/>
                <a:hlinkClick r:id="rId4"/>
              </a:rPr>
              <a:t>)</a:t>
            </a:r>
            <a:r>
              <a:rPr lang="en-US" sz="1600" b="0">
                <a:latin typeface="Helvetica" pitchFamily="34" charset="0"/>
              </a:rPr>
              <a:t>.</a:t>
            </a:r>
          </a:p>
          <a:p>
            <a:endParaRPr lang="en-US" sz="1600"/>
          </a:p>
        </p:txBody>
      </p:sp>
      <p:pic>
        <p:nvPicPr>
          <p:cNvPr id="21510" name="Picture 8"/>
          <p:cNvPicPr>
            <a:picLocks noChangeAspect="1" noChangeArrowheads="1"/>
          </p:cNvPicPr>
          <p:nvPr/>
        </p:nvPicPr>
        <p:blipFill>
          <a:blip r:embed="rId5"/>
          <a:srcRect/>
          <a:stretch>
            <a:fillRect/>
          </a:stretch>
        </p:blipFill>
        <p:spPr bwMode="auto">
          <a:xfrm>
            <a:off x="6248400" y="269875"/>
            <a:ext cx="1600200" cy="1676400"/>
          </a:xfrm>
          <a:prstGeom prst="rect">
            <a:avLst/>
          </a:prstGeom>
          <a:noFill/>
          <a:ln w="12700">
            <a:noFill/>
            <a:miter lim="800000"/>
            <a:headEnd/>
            <a:tailEnd/>
          </a:ln>
        </p:spPr>
      </p:pic>
      <p:pic>
        <p:nvPicPr>
          <p:cNvPr id="21511" name="Picture 10"/>
          <p:cNvPicPr>
            <a:picLocks noChangeAspect="1" noChangeArrowheads="1"/>
          </p:cNvPicPr>
          <p:nvPr/>
        </p:nvPicPr>
        <p:blipFill>
          <a:blip r:embed="rId6"/>
          <a:srcRect/>
          <a:stretch>
            <a:fillRect/>
          </a:stretch>
        </p:blipFill>
        <p:spPr bwMode="auto">
          <a:xfrm>
            <a:off x="6248400" y="4219575"/>
            <a:ext cx="1879600" cy="1247775"/>
          </a:xfrm>
          <a:prstGeom prst="rect">
            <a:avLst/>
          </a:prstGeom>
          <a:noFill/>
          <a:ln w="12700">
            <a:noFill/>
            <a:miter lim="800000"/>
            <a:headEnd/>
            <a:tailEnd/>
          </a:ln>
        </p:spPr>
      </p:pic>
      <p:sp>
        <p:nvSpPr>
          <p:cNvPr id="21512" name="Text Box 11"/>
          <p:cNvSpPr txBox="1">
            <a:spLocks noChangeArrowheads="1"/>
          </p:cNvSpPr>
          <p:nvPr/>
        </p:nvSpPr>
        <p:spPr bwMode="auto">
          <a:xfrm>
            <a:off x="5084763" y="5402263"/>
            <a:ext cx="3640137" cy="1069975"/>
          </a:xfrm>
          <a:prstGeom prst="rect">
            <a:avLst/>
          </a:prstGeom>
          <a:noFill/>
          <a:ln w="12700">
            <a:noFill/>
            <a:miter lim="800000"/>
            <a:headEnd/>
            <a:tailEnd/>
          </a:ln>
        </p:spPr>
        <p:txBody>
          <a:bodyPr wrap="none" anchor="ctr">
            <a:spAutoFit/>
          </a:bodyPr>
          <a:lstStyle/>
          <a:p>
            <a:pPr algn="ctr"/>
            <a:r>
              <a:rPr lang="en-US" sz="1600">
                <a:latin typeface="Helvetica" pitchFamily="34" charset="0"/>
              </a:rPr>
              <a:t>Jostein Gardner, </a:t>
            </a:r>
            <a:r>
              <a:rPr lang="en-US" sz="1600" b="0">
                <a:latin typeface="Helvetica" pitchFamily="34" charset="0"/>
              </a:rPr>
              <a:t>*</a:t>
            </a:r>
            <a:r>
              <a:rPr lang="en-US" sz="1600" b="0">
                <a:solidFill>
                  <a:srgbClr val="0028B8"/>
                </a:solidFill>
                <a:latin typeface="Helvetica" pitchFamily="34" charset="0"/>
              </a:rPr>
              <a:t>1952, writer</a:t>
            </a:r>
          </a:p>
          <a:p>
            <a:pPr algn="ctr"/>
            <a:r>
              <a:rPr lang="en-US" sz="1600" b="0">
                <a:solidFill>
                  <a:srgbClr val="0028B8"/>
                </a:solidFill>
                <a:latin typeface="Helvetica" pitchFamily="34" charset="0"/>
              </a:rPr>
              <a:t>Uses metafiction in his stories:</a:t>
            </a:r>
          </a:p>
          <a:p>
            <a:pPr algn="ctr"/>
            <a:r>
              <a:rPr lang="en-US" sz="1600" b="0">
                <a:latin typeface="Helvetica" pitchFamily="34" charset="0"/>
              </a:rPr>
              <a:t>Fiction which uses the device of fiction</a:t>
            </a:r>
          </a:p>
          <a:p>
            <a:pPr algn="ctr"/>
            <a:r>
              <a:rPr lang="en-US" sz="1600" b="0">
                <a:latin typeface="Helvetica" pitchFamily="34" charset="0"/>
              </a:rPr>
              <a:t>- Best known for: „Sophie‘s World“.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1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741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74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41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741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ea typeface="ＭＳ Ｐゴシック" pitchFamily="34" charset="-128"/>
              </a:rPr>
              <a:t>Problems with Client/Server Architectures</a:t>
            </a:r>
          </a:p>
        </p:txBody>
      </p:sp>
      <p:sp>
        <p:nvSpPr>
          <p:cNvPr id="99331" name="Rectangle 3"/>
          <p:cNvSpPr>
            <a:spLocks noGrp="1" noChangeArrowheads="1"/>
          </p:cNvSpPr>
          <p:nvPr>
            <p:ph type="body" idx="1"/>
          </p:nvPr>
        </p:nvSpPr>
        <p:spPr/>
        <p:txBody>
          <a:bodyPr/>
          <a:lstStyle/>
          <a:p>
            <a:r>
              <a:rPr lang="en-US">
                <a:ea typeface="ＭＳ Ｐゴシック" pitchFamily="34" charset="-128"/>
              </a:rPr>
              <a:t>Client/Server systems do not provide peer-to-peer communication</a:t>
            </a:r>
          </a:p>
          <a:p>
            <a:r>
              <a:rPr lang="en-US">
                <a:ea typeface="ＭＳ Ｐゴシック" pitchFamily="34" charset="-128"/>
              </a:rPr>
              <a:t>Peer-to-peer communication is often needed</a:t>
            </a:r>
          </a:p>
          <a:p>
            <a:r>
              <a:rPr lang="en-US">
                <a:ea typeface="ＭＳ Ｐゴシック" pitchFamily="34" charset="-128"/>
              </a:rPr>
              <a:t>Example: </a:t>
            </a:r>
          </a:p>
          <a:p>
            <a:pPr lvl="1"/>
            <a:r>
              <a:rPr lang="en-US">
                <a:ea typeface="ＭＳ Ｐゴシック" pitchFamily="34" charset="-128"/>
              </a:rPr>
              <a:t>Database must process queries  from application and should be able to send notifications to the application when data have changed</a:t>
            </a:r>
          </a:p>
          <a:p>
            <a:endParaRPr lang="en-US">
              <a:ea typeface="ＭＳ Ｐゴシック" pitchFamily="34" charset="-128"/>
            </a:endParaRPr>
          </a:p>
        </p:txBody>
      </p:sp>
      <p:grpSp>
        <p:nvGrpSpPr>
          <p:cNvPr id="2" name="Group 4"/>
          <p:cNvGrpSpPr>
            <a:grpSpLocks/>
          </p:cNvGrpSpPr>
          <p:nvPr/>
        </p:nvGrpSpPr>
        <p:grpSpPr bwMode="auto">
          <a:xfrm>
            <a:off x="512763" y="4508500"/>
            <a:ext cx="3241675" cy="530225"/>
            <a:chOff x="286" y="2840"/>
            <a:chExt cx="1730" cy="334"/>
          </a:xfrm>
        </p:grpSpPr>
        <p:sp>
          <p:nvSpPr>
            <p:cNvPr id="99347" name="Rectangle 5"/>
            <p:cNvSpPr>
              <a:spLocks noChangeArrowheads="1"/>
            </p:cNvSpPr>
            <p:nvPr/>
          </p:nvSpPr>
          <p:spPr bwMode="auto">
            <a:xfrm>
              <a:off x="286" y="2840"/>
              <a:ext cx="1730" cy="334"/>
            </a:xfrm>
            <a:prstGeom prst="rect">
              <a:avLst/>
            </a:prstGeom>
            <a:noFill/>
            <a:ln w="23813">
              <a:solidFill>
                <a:srgbClr val="000000"/>
              </a:solidFill>
              <a:miter lim="800000"/>
              <a:headEnd/>
              <a:tailEnd/>
            </a:ln>
          </p:spPr>
          <p:txBody>
            <a:bodyPr/>
            <a:lstStyle/>
            <a:p>
              <a:endParaRPr lang="en-US"/>
            </a:p>
          </p:txBody>
        </p:sp>
        <p:sp>
          <p:nvSpPr>
            <p:cNvPr id="99348" name="Rectangle 6"/>
            <p:cNvSpPr>
              <a:spLocks noChangeArrowheads="1"/>
            </p:cNvSpPr>
            <p:nvPr/>
          </p:nvSpPr>
          <p:spPr bwMode="auto">
            <a:xfrm>
              <a:off x="490" y="2978"/>
              <a:ext cx="1391" cy="173"/>
            </a:xfrm>
            <a:prstGeom prst="rect">
              <a:avLst/>
            </a:prstGeom>
            <a:noFill/>
            <a:ln w="9525">
              <a:noFill/>
              <a:miter lim="800000"/>
              <a:headEnd/>
              <a:tailEnd/>
            </a:ln>
          </p:spPr>
          <p:txBody>
            <a:bodyPr wrap="none" lIns="0" tIns="0" rIns="0" bIns="0">
              <a:spAutoFit/>
            </a:bodyPr>
            <a:lstStyle/>
            <a:p>
              <a:r>
                <a:rPr lang="en-US" u="sng">
                  <a:solidFill>
                    <a:srgbClr val="000000"/>
                  </a:solidFill>
                  <a:latin typeface="Courier New" pitchFamily="49" charset="0"/>
                </a:rPr>
                <a:t>application1:DBUser</a:t>
              </a:r>
              <a:endParaRPr lang="en-US">
                <a:latin typeface="Courier New" pitchFamily="49" charset="0"/>
              </a:endParaRPr>
            </a:p>
          </p:txBody>
        </p:sp>
      </p:grpSp>
      <p:grpSp>
        <p:nvGrpSpPr>
          <p:cNvPr id="3" name="Group 7"/>
          <p:cNvGrpSpPr>
            <a:grpSpLocks/>
          </p:cNvGrpSpPr>
          <p:nvPr/>
        </p:nvGrpSpPr>
        <p:grpSpPr bwMode="auto">
          <a:xfrm>
            <a:off x="5278438" y="4970463"/>
            <a:ext cx="3252787" cy="530225"/>
            <a:chOff x="3135" y="3131"/>
            <a:chExt cx="2049" cy="334"/>
          </a:xfrm>
        </p:grpSpPr>
        <p:sp>
          <p:nvSpPr>
            <p:cNvPr id="99345" name="Rectangle 8"/>
            <p:cNvSpPr>
              <a:spLocks noChangeArrowheads="1"/>
            </p:cNvSpPr>
            <p:nvPr/>
          </p:nvSpPr>
          <p:spPr bwMode="auto">
            <a:xfrm>
              <a:off x="3135" y="3131"/>
              <a:ext cx="2049" cy="334"/>
            </a:xfrm>
            <a:prstGeom prst="rect">
              <a:avLst/>
            </a:prstGeom>
            <a:noFill/>
            <a:ln w="23813">
              <a:solidFill>
                <a:srgbClr val="000000"/>
              </a:solidFill>
              <a:miter lim="800000"/>
              <a:headEnd/>
              <a:tailEnd/>
            </a:ln>
          </p:spPr>
          <p:txBody>
            <a:bodyPr/>
            <a:lstStyle/>
            <a:p>
              <a:endParaRPr lang="en-US"/>
            </a:p>
          </p:txBody>
        </p:sp>
        <p:sp>
          <p:nvSpPr>
            <p:cNvPr id="99346" name="Rectangle 9"/>
            <p:cNvSpPr>
              <a:spLocks noChangeArrowheads="1"/>
            </p:cNvSpPr>
            <p:nvPr/>
          </p:nvSpPr>
          <p:spPr bwMode="auto">
            <a:xfrm>
              <a:off x="3705" y="3269"/>
              <a:ext cx="1123" cy="173"/>
            </a:xfrm>
            <a:prstGeom prst="rect">
              <a:avLst/>
            </a:prstGeom>
            <a:noFill/>
            <a:ln w="9525">
              <a:noFill/>
              <a:miter lim="800000"/>
              <a:headEnd/>
              <a:tailEnd/>
            </a:ln>
          </p:spPr>
          <p:txBody>
            <a:bodyPr wrap="none" lIns="0" tIns="0" rIns="0" bIns="0">
              <a:spAutoFit/>
            </a:bodyPr>
            <a:lstStyle/>
            <a:p>
              <a:r>
                <a:rPr lang="en-US" u="sng">
                  <a:solidFill>
                    <a:srgbClr val="000000"/>
                  </a:solidFill>
                  <a:latin typeface="Courier New" pitchFamily="49" charset="0"/>
                </a:rPr>
                <a:t>database:DBMS</a:t>
              </a:r>
              <a:endParaRPr lang="en-US">
                <a:latin typeface="Courier New" pitchFamily="49" charset="0"/>
              </a:endParaRPr>
            </a:p>
          </p:txBody>
        </p:sp>
      </p:grpSp>
      <p:grpSp>
        <p:nvGrpSpPr>
          <p:cNvPr id="4" name="Group 10"/>
          <p:cNvGrpSpPr>
            <a:grpSpLocks/>
          </p:cNvGrpSpPr>
          <p:nvPr/>
        </p:nvGrpSpPr>
        <p:grpSpPr bwMode="auto">
          <a:xfrm>
            <a:off x="3502025" y="4611688"/>
            <a:ext cx="2573338" cy="588962"/>
            <a:chOff x="2016" y="2905"/>
            <a:chExt cx="1621" cy="371"/>
          </a:xfrm>
        </p:grpSpPr>
        <p:sp>
          <p:nvSpPr>
            <p:cNvPr id="99342" name="Freeform 11"/>
            <p:cNvSpPr>
              <a:spLocks/>
            </p:cNvSpPr>
            <p:nvPr/>
          </p:nvSpPr>
          <p:spPr bwMode="auto">
            <a:xfrm>
              <a:off x="2960" y="3204"/>
              <a:ext cx="146" cy="72"/>
            </a:xfrm>
            <a:custGeom>
              <a:avLst/>
              <a:gdLst>
                <a:gd name="T0" fmla="*/ 0 w 146"/>
                <a:gd name="T1" fmla="*/ 29 h 72"/>
                <a:gd name="T2" fmla="*/ 29 w 146"/>
                <a:gd name="T3" fmla="*/ 0 h 72"/>
                <a:gd name="T4" fmla="*/ 146 w 146"/>
                <a:gd name="T5" fmla="*/ 72 h 72"/>
                <a:gd name="T6" fmla="*/ 15 w 146"/>
                <a:gd name="T7" fmla="*/ 72 h 72"/>
                <a:gd name="T8" fmla="*/ 0 w 146"/>
                <a:gd name="T9" fmla="*/ 29 h 72"/>
                <a:gd name="T10" fmla="*/ 0 60000 65536"/>
                <a:gd name="T11" fmla="*/ 0 60000 65536"/>
                <a:gd name="T12" fmla="*/ 0 60000 65536"/>
                <a:gd name="T13" fmla="*/ 0 60000 65536"/>
                <a:gd name="T14" fmla="*/ 0 60000 65536"/>
                <a:gd name="T15" fmla="*/ 0 w 146"/>
                <a:gd name="T16" fmla="*/ 0 h 72"/>
                <a:gd name="T17" fmla="*/ 146 w 146"/>
                <a:gd name="T18" fmla="*/ 72 h 72"/>
              </a:gdLst>
              <a:ahLst/>
              <a:cxnLst>
                <a:cxn ang="T10">
                  <a:pos x="T0" y="T1"/>
                </a:cxn>
                <a:cxn ang="T11">
                  <a:pos x="T2" y="T3"/>
                </a:cxn>
                <a:cxn ang="T12">
                  <a:pos x="T4" y="T5"/>
                </a:cxn>
                <a:cxn ang="T13">
                  <a:pos x="T6" y="T7"/>
                </a:cxn>
                <a:cxn ang="T14">
                  <a:pos x="T8" y="T9"/>
                </a:cxn>
              </a:cxnLst>
              <a:rect l="T15" t="T16" r="T17" b="T18"/>
              <a:pathLst>
                <a:path w="146" h="72">
                  <a:moveTo>
                    <a:pt x="0" y="29"/>
                  </a:moveTo>
                  <a:lnTo>
                    <a:pt x="29" y="0"/>
                  </a:lnTo>
                  <a:lnTo>
                    <a:pt x="146" y="72"/>
                  </a:lnTo>
                  <a:lnTo>
                    <a:pt x="15" y="72"/>
                  </a:lnTo>
                  <a:lnTo>
                    <a:pt x="0" y="29"/>
                  </a:lnTo>
                  <a:close/>
                </a:path>
              </a:pathLst>
            </a:custGeom>
            <a:solidFill>
              <a:srgbClr val="000000"/>
            </a:solidFill>
            <a:ln w="23813">
              <a:solidFill>
                <a:srgbClr val="000000"/>
              </a:solidFill>
              <a:round/>
              <a:headEnd/>
              <a:tailEnd/>
            </a:ln>
          </p:spPr>
          <p:txBody>
            <a:bodyPr/>
            <a:lstStyle/>
            <a:p>
              <a:endParaRPr lang="en-US"/>
            </a:p>
          </p:txBody>
        </p:sp>
        <p:sp>
          <p:nvSpPr>
            <p:cNvPr id="99343" name="Line 12"/>
            <p:cNvSpPr>
              <a:spLocks noChangeShapeType="1"/>
            </p:cNvSpPr>
            <p:nvPr/>
          </p:nvSpPr>
          <p:spPr bwMode="auto">
            <a:xfrm>
              <a:off x="2016" y="3000"/>
              <a:ext cx="959" cy="247"/>
            </a:xfrm>
            <a:prstGeom prst="line">
              <a:avLst/>
            </a:prstGeom>
            <a:noFill/>
            <a:ln w="23813">
              <a:solidFill>
                <a:srgbClr val="000000"/>
              </a:solidFill>
              <a:round/>
              <a:headEnd/>
              <a:tailEnd/>
            </a:ln>
          </p:spPr>
          <p:txBody>
            <a:bodyPr/>
            <a:lstStyle/>
            <a:p>
              <a:endParaRPr lang="en-US"/>
            </a:p>
          </p:txBody>
        </p:sp>
        <p:sp>
          <p:nvSpPr>
            <p:cNvPr id="99344" name="Rectangle 13"/>
            <p:cNvSpPr>
              <a:spLocks noChangeArrowheads="1"/>
            </p:cNvSpPr>
            <p:nvPr/>
          </p:nvSpPr>
          <p:spPr bwMode="auto">
            <a:xfrm>
              <a:off x="2514" y="2905"/>
              <a:ext cx="1123"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1. updateData</a:t>
              </a:r>
              <a:endParaRPr lang="en-US">
                <a:latin typeface="Courier New" pitchFamily="49" charset="0"/>
              </a:endParaRPr>
            </a:p>
          </p:txBody>
        </p:sp>
      </p:grpSp>
      <p:grpSp>
        <p:nvGrpSpPr>
          <p:cNvPr id="5" name="Group 14"/>
          <p:cNvGrpSpPr>
            <a:grpSpLocks/>
          </p:cNvGrpSpPr>
          <p:nvPr/>
        </p:nvGrpSpPr>
        <p:grpSpPr bwMode="auto">
          <a:xfrm>
            <a:off x="433388" y="5240338"/>
            <a:ext cx="6478587" cy="723900"/>
            <a:chOff x="417" y="3291"/>
            <a:chExt cx="3634" cy="456"/>
          </a:xfrm>
        </p:grpSpPr>
        <p:sp>
          <p:nvSpPr>
            <p:cNvPr id="99336" name="Rectangle 15"/>
            <p:cNvSpPr>
              <a:spLocks noChangeArrowheads="1"/>
            </p:cNvSpPr>
            <p:nvPr/>
          </p:nvSpPr>
          <p:spPr bwMode="auto">
            <a:xfrm>
              <a:off x="618" y="3501"/>
              <a:ext cx="1462" cy="173"/>
            </a:xfrm>
            <a:prstGeom prst="rect">
              <a:avLst/>
            </a:prstGeom>
            <a:noFill/>
            <a:ln w="9525">
              <a:noFill/>
              <a:miter lim="800000"/>
              <a:headEnd/>
              <a:tailEnd/>
            </a:ln>
          </p:spPr>
          <p:txBody>
            <a:bodyPr wrap="none" lIns="0" tIns="0" rIns="0" bIns="0">
              <a:spAutoFit/>
            </a:bodyPr>
            <a:lstStyle/>
            <a:p>
              <a:r>
                <a:rPr lang="en-US" u="sng">
                  <a:solidFill>
                    <a:srgbClr val="000000"/>
                  </a:solidFill>
                  <a:latin typeface="Courier New" pitchFamily="49" charset="0"/>
                </a:rPr>
                <a:t>application2:DBUser</a:t>
              </a:r>
              <a:endParaRPr lang="en-US" u="sng">
                <a:latin typeface="Courier New" pitchFamily="49" charset="0"/>
              </a:endParaRPr>
            </a:p>
          </p:txBody>
        </p:sp>
        <p:grpSp>
          <p:nvGrpSpPr>
            <p:cNvPr id="99337" name="Group 16"/>
            <p:cNvGrpSpPr>
              <a:grpSpLocks/>
            </p:cNvGrpSpPr>
            <p:nvPr/>
          </p:nvGrpSpPr>
          <p:grpSpPr bwMode="auto">
            <a:xfrm>
              <a:off x="417" y="3291"/>
              <a:ext cx="3634" cy="456"/>
              <a:chOff x="417" y="3291"/>
              <a:chExt cx="3634" cy="456"/>
            </a:xfrm>
          </p:grpSpPr>
          <p:sp>
            <p:nvSpPr>
              <p:cNvPr id="99338" name="Rectangle 17"/>
              <p:cNvSpPr>
                <a:spLocks noChangeArrowheads="1"/>
              </p:cNvSpPr>
              <p:nvPr/>
            </p:nvSpPr>
            <p:spPr bwMode="auto">
              <a:xfrm>
                <a:off x="417" y="3364"/>
                <a:ext cx="1729" cy="334"/>
              </a:xfrm>
              <a:prstGeom prst="rect">
                <a:avLst/>
              </a:prstGeom>
              <a:noFill/>
              <a:ln w="23813">
                <a:solidFill>
                  <a:srgbClr val="000000"/>
                </a:solidFill>
                <a:miter lim="800000"/>
                <a:headEnd/>
                <a:tailEnd/>
              </a:ln>
            </p:spPr>
            <p:txBody>
              <a:bodyPr/>
              <a:lstStyle/>
              <a:p>
                <a:endParaRPr lang="en-US"/>
              </a:p>
            </p:txBody>
          </p:sp>
          <p:sp>
            <p:nvSpPr>
              <p:cNvPr id="99339" name="Freeform 18"/>
              <p:cNvSpPr>
                <a:spLocks/>
              </p:cNvSpPr>
              <p:nvPr/>
            </p:nvSpPr>
            <p:spPr bwMode="auto">
              <a:xfrm>
                <a:off x="2175" y="3465"/>
                <a:ext cx="146" cy="73"/>
              </a:xfrm>
              <a:custGeom>
                <a:avLst/>
                <a:gdLst>
                  <a:gd name="T0" fmla="*/ 146 w 146"/>
                  <a:gd name="T1" fmla="*/ 29 h 73"/>
                  <a:gd name="T2" fmla="*/ 131 w 146"/>
                  <a:gd name="T3" fmla="*/ 73 h 73"/>
                  <a:gd name="T4" fmla="*/ 0 w 146"/>
                  <a:gd name="T5" fmla="*/ 73 h 73"/>
                  <a:gd name="T6" fmla="*/ 117 w 146"/>
                  <a:gd name="T7" fmla="*/ 0 h 73"/>
                  <a:gd name="T8" fmla="*/ 146 w 146"/>
                  <a:gd name="T9" fmla="*/ 29 h 73"/>
                  <a:gd name="T10" fmla="*/ 0 60000 65536"/>
                  <a:gd name="T11" fmla="*/ 0 60000 65536"/>
                  <a:gd name="T12" fmla="*/ 0 60000 65536"/>
                  <a:gd name="T13" fmla="*/ 0 60000 65536"/>
                  <a:gd name="T14" fmla="*/ 0 60000 65536"/>
                  <a:gd name="T15" fmla="*/ 0 w 146"/>
                  <a:gd name="T16" fmla="*/ 0 h 73"/>
                  <a:gd name="T17" fmla="*/ 146 w 146"/>
                  <a:gd name="T18" fmla="*/ 73 h 73"/>
                </a:gdLst>
                <a:ahLst/>
                <a:cxnLst>
                  <a:cxn ang="T10">
                    <a:pos x="T0" y="T1"/>
                  </a:cxn>
                  <a:cxn ang="T11">
                    <a:pos x="T2" y="T3"/>
                  </a:cxn>
                  <a:cxn ang="T12">
                    <a:pos x="T4" y="T5"/>
                  </a:cxn>
                  <a:cxn ang="T13">
                    <a:pos x="T6" y="T7"/>
                  </a:cxn>
                  <a:cxn ang="T14">
                    <a:pos x="T8" y="T9"/>
                  </a:cxn>
                </a:cxnLst>
                <a:rect l="T15" t="T16" r="T17" b="T18"/>
                <a:pathLst>
                  <a:path w="146" h="73">
                    <a:moveTo>
                      <a:pt x="146" y="29"/>
                    </a:moveTo>
                    <a:lnTo>
                      <a:pt x="131" y="73"/>
                    </a:lnTo>
                    <a:lnTo>
                      <a:pt x="0" y="73"/>
                    </a:lnTo>
                    <a:lnTo>
                      <a:pt x="117" y="0"/>
                    </a:lnTo>
                    <a:lnTo>
                      <a:pt x="146" y="29"/>
                    </a:lnTo>
                    <a:close/>
                  </a:path>
                </a:pathLst>
              </a:custGeom>
              <a:solidFill>
                <a:srgbClr val="000000"/>
              </a:solidFill>
              <a:ln w="23813">
                <a:solidFill>
                  <a:srgbClr val="000000"/>
                </a:solidFill>
                <a:round/>
                <a:headEnd/>
                <a:tailEnd/>
              </a:ln>
            </p:spPr>
            <p:txBody>
              <a:bodyPr/>
              <a:lstStyle/>
              <a:p>
                <a:endParaRPr lang="en-US"/>
              </a:p>
            </p:txBody>
          </p:sp>
          <p:sp>
            <p:nvSpPr>
              <p:cNvPr id="99340" name="Line 19"/>
              <p:cNvSpPr>
                <a:spLocks noChangeShapeType="1"/>
              </p:cNvSpPr>
              <p:nvPr/>
            </p:nvSpPr>
            <p:spPr bwMode="auto">
              <a:xfrm flipH="1">
                <a:off x="2306" y="3291"/>
                <a:ext cx="829" cy="203"/>
              </a:xfrm>
              <a:prstGeom prst="line">
                <a:avLst/>
              </a:prstGeom>
              <a:noFill/>
              <a:ln w="23813">
                <a:solidFill>
                  <a:srgbClr val="000000"/>
                </a:solidFill>
                <a:round/>
                <a:headEnd/>
                <a:tailEnd/>
              </a:ln>
            </p:spPr>
            <p:txBody>
              <a:bodyPr/>
              <a:lstStyle/>
              <a:p>
                <a:endParaRPr lang="en-US"/>
              </a:p>
            </p:txBody>
          </p:sp>
          <p:sp>
            <p:nvSpPr>
              <p:cNvPr id="99341" name="Rectangle 20"/>
              <p:cNvSpPr>
                <a:spLocks noChangeArrowheads="1"/>
              </p:cNvSpPr>
              <p:nvPr/>
            </p:nvSpPr>
            <p:spPr bwMode="auto">
              <a:xfrm>
                <a:off x="2435" y="3574"/>
                <a:ext cx="1616"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2. changeNotification</a:t>
                </a:r>
                <a:endParaRPr lang="en-US">
                  <a:latin typeface="Courier New" pitchFamily="49" charset="0"/>
                </a:endParaRP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dissolv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3"/>
          <p:cNvSpPr>
            <a:spLocks noGrp="1" noChangeArrowheads="1"/>
          </p:cNvSpPr>
          <p:nvPr>
            <p:ph type="title"/>
          </p:nvPr>
        </p:nvSpPr>
        <p:spPr/>
        <p:txBody>
          <a:bodyPr/>
          <a:lstStyle/>
          <a:p>
            <a:r>
              <a:rPr lang="en-US">
                <a:ea typeface="ＭＳ Ｐゴシック" pitchFamily="34" charset="-128"/>
              </a:rPr>
              <a:t>Peer-to-Peer Architectural Style</a:t>
            </a:r>
          </a:p>
        </p:txBody>
      </p:sp>
      <p:sp>
        <p:nvSpPr>
          <p:cNvPr id="244740" name="Rectangle 4"/>
          <p:cNvSpPr>
            <a:spLocks noGrp="1" noChangeArrowheads="1"/>
          </p:cNvSpPr>
          <p:nvPr>
            <p:ph type="body" idx="1"/>
          </p:nvPr>
        </p:nvSpPr>
        <p:spPr>
          <a:xfrm>
            <a:off x="254000" y="914400"/>
            <a:ext cx="8255000" cy="1075765"/>
          </a:xfrm>
        </p:spPr>
        <p:txBody>
          <a:bodyPr/>
          <a:lstStyle/>
          <a:p>
            <a:pPr>
              <a:buFont typeface="Times" pitchFamily="-108" charset="0"/>
              <a:buNone/>
              <a:defRPr/>
            </a:pPr>
            <a:r>
              <a:rPr lang="en-US" b="1" strike="sngStrike" dirty="0" err="1"/>
              <a:t>Genera</a:t>
            </a:r>
            <a:r>
              <a:rPr lang="en-US" b="1" dirty="0" err="1"/>
              <a:t>Specilization</a:t>
            </a:r>
            <a:r>
              <a:rPr lang="en-US" dirty="0"/>
              <a:t> of Client/Server Architectural Style </a:t>
            </a:r>
            <a:r>
              <a:rPr lang="en-US" dirty="0">
                <a:ln>
                  <a:solidFill>
                    <a:srgbClr val="FF0000"/>
                  </a:solidFill>
                </a:ln>
                <a:solidFill>
                  <a:srgbClr val="0000FF"/>
                </a:solidFill>
              </a:rPr>
              <a:t>“Clients can be servers and servers can be clients”</a:t>
            </a:r>
            <a:endParaRPr lang="en-US" dirty="0"/>
          </a:p>
          <a:p>
            <a:pPr>
              <a:buFont typeface="Times" pitchFamily="-108" charset="0"/>
              <a:buChar char="•"/>
              <a:defRPr/>
            </a:pPr>
            <a:endParaRPr lang="en-US" dirty="0"/>
          </a:p>
        </p:txBody>
      </p:sp>
      <p:pic>
        <p:nvPicPr>
          <p:cNvPr id="244741" name="Picture 5"/>
          <p:cNvPicPr>
            <a:picLocks noChangeAspect="1" noChangeArrowheads="1"/>
          </p:cNvPicPr>
          <p:nvPr/>
        </p:nvPicPr>
        <p:blipFill>
          <a:blip r:embed="rId3"/>
          <a:srcRect/>
          <a:stretch>
            <a:fillRect/>
          </a:stretch>
        </p:blipFill>
        <p:spPr bwMode="auto">
          <a:xfrm>
            <a:off x="2039938" y="4052888"/>
            <a:ext cx="4894262" cy="2295525"/>
          </a:xfrm>
          <a:prstGeom prst="rect">
            <a:avLst/>
          </a:prstGeom>
          <a:noFill/>
          <a:ln w="12700">
            <a:noFill/>
            <a:miter lim="800000"/>
            <a:headEnd/>
            <a:tailEnd/>
          </a:ln>
        </p:spPr>
      </p:pic>
      <p:sp>
        <p:nvSpPr>
          <p:cNvPr id="244742" name="Rectangle 6"/>
          <p:cNvSpPr>
            <a:spLocks noChangeArrowheads="1"/>
          </p:cNvSpPr>
          <p:nvPr/>
        </p:nvSpPr>
        <p:spPr bwMode="auto">
          <a:xfrm>
            <a:off x="526185" y="1909483"/>
            <a:ext cx="8580966" cy="1327601"/>
          </a:xfrm>
          <a:prstGeom prst="rect">
            <a:avLst/>
          </a:prstGeom>
          <a:noFill/>
          <a:ln w="12700">
            <a:noFill/>
            <a:miter lim="800000"/>
            <a:headEnd/>
            <a:tailEnd/>
          </a:ln>
        </p:spPr>
        <p:txBody>
          <a:bodyPr lIns="90487" tIns="44450" rIns="90487" bIns="44450"/>
          <a:lstStyle/>
          <a:p>
            <a:pPr>
              <a:defRPr/>
            </a:pPr>
            <a:r>
              <a:rPr lang="en-US" sz="2400" b="0" dirty="0">
                <a:latin typeface="Verdana" pitchFamily="36" charset="0"/>
                <a:ea typeface="+mn-ea"/>
              </a:rPr>
              <a:t>Introduction a new abstraction: </a:t>
            </a:r>
            <a:r>
              <a:rPr lang="en-US" sz="2400" b="0" dirty="0">
                <a:solidFill>
                  <a:srgbClr val="0000FF"/>
                </a:solidFill>
                <a:latin typeface="Verdana" pitchFamily="36" charset="0"/>
                <a:ea typeface="+mn-ea"/>
              </a:rPr>
              <a:t>Peer </a:t>
            </a:r>
            <a:r>
              <a:rPr lang="en-US" sz="2400" b="0" dirty="0">
                <a:ln>
                  <a:solidFill>
                    <a:srgbClr val="FF0000"/>
                  </a:solidFill>
                </a:ln>
                <a:solidFill>
                  <a:srgbClr val="0000FF"/>
                </a:solidFill>
                <a:latin typeface="Verdana" pitchFamily="36" charset="0"/>
              </a:rPr>
              <a:t>can be both </a:t>
            </a:r>
            <a:endParaRPr lang="en-US" sz="2400" b="0" dirty="0">
              <a:solidFill>
                <a:srgbClr val="0000FF"/>
              </a:solidFill>
              <a:latin typeface="Verdana" pitchFamily="36" charset="0"/>
              <a:ea typeface="+mn-ea"/>
            </a:endParaRPr>
          </a:p>
          <a:p>
            <a:pPr>
              <a:defRPr/>
            </a:pPr>
            <a:r>
              <a:rPr lang="en-US" sz="2400" b="0" dirty="0">
                <a:solidFill>
                  <a:srgbClr val="FF0000"/>
                </a:solidFill>
                <a:latin typeface="Verdana" pitchFamily="36" charset="0"/>
                <a:ea typeface="+mn-ea"/>
              </a:rPr>
              <a:t>“</a:t>
            </a:r>
            <a:r>
              <a:rPr lang="en-US" sz="2400" b="0" dirty="0">
                <a:ln>
                  <a:solidFill>
                    <a:srgbClr val="FF0000"/>
                  </a:solidFill>
                </a:ln>
                <a:solidFill>
                  <a:srgbClr val="0000FF"/>
                </a:solidFill>
                <a:latin typeface="Verdana" pitchFamily="36" charset="0"/>
                <a:ea typeface="+mn-ea"/>
              </a:rPr>
              <a:t>Clients and servers  </a:t>
            </a:r>
            <a:r>
              <a:rPr lang="en-US" sz="2400" b="0" strike="sngStrike" dirty="0">
                <a:ln>
                  <a:solidFill>
                    <a:srgbClr val="FF0000"/>
                  </a:solidFill>
                </a:ln>
                <a:solidFill>
                  <a:srgbClr val="0000FF"/>
                </a:solidFill>
                <a:latin typeface="Verdana" pitchFamily="36" charset="0"/>
                <a:ea typeface="+mn-ea"/>
              </a:rPr>
              <a:t>peers</a:t>
            </a:r>
            <a:r>
              <a:rPr lang="en-US" sz="2400" b="0" dirty="0">
                <a:solidFill>
                  <a:srgbClr val="FF0000"/>
                </a:solidFill>
                <a:latin typeface="Verdana" pitchFamily="36" charset="0"/>
                <a:ea typeface="+mn-ea"/>
              </a:rPr>
              <a:t>”</a:t>
            </a:r>
          </a:p>
          <a:p>
            <a:pPr>
              <a:defRPr/>
            </a:pPr>
            <a:r>
              <a:rPr lang="en-US" sz="2400" b="0" dirty="0">
                <a:latin typeface="Verdana" pitchFamily="36" charset="0"/>
                <a:ea typeface="+mn-ea"/>
              </a:rPr>
              <a:t>How do we model this statement? With Inheritance?</a:t>
            </a:r>
            <a:br>
              <a:rPr lang="en-US" sz="2400" b="0" dirty="0">
                <a:solidFill>
                  <a:srgbClr val="0000FF"/>
                </a:solidFill>
                <a:latin typeface="Verdana" pitchFamily="36" charset="0"/>
                <a:ea typeface="+mn-ea"/>
              </a:rPr>
            </a:br>
            <a:endParaRPr lang="en-US" sz="2400" b="0" dirty="0">
              <a:ln>
                <a:solidFill>
                  <a:srgbClr val="FF0000"/>
                </a:solidFill>
              </a:ln>
              <a:solidFill>
                <a:srgbClr val="0000FF"/>
              </a:solidFill>
              <a:latin typeface="Verdana" pitchFamily="36" charset="0"/>
              <a:ea typeface="+mn-ea"/>
            </a:endParaRPr>
          </a:p>
        </p:txBody>
      </p:sp>
      <p:sp>
        <p:nvSpPr>
          <p:cNvPr id="7" name="Rectangle 6"/>
          <p:cNvSpPr>
            <a:spLocks noChangeArrowheads="1"/>
          </p:cNvSpPr>
          <p:nvPr/>
        </p:nvSpPr>
        <p:spPr bwMode="auto">
          <a:xfrm>
            <a:off x="403225" y="3044825"/>
            <a:ext cx="8888413" cy="493713"/>
          </a:xfrm>
          <a:prstGeom prst="rect">
            <a:avLst/>
          </a:prstGeom>
          <a:noFill/>
          <a:ln w="12700">
            <a:noFill/>
            <a:miter lim="800000"/>
            <a:headEnd/>
            <a:tailEnd/>
          </a:ln>
        </p:spPr>
        <p:txBody>
          <a:bodyPr lIns="90487" tIns="44450" rIns="90487" bIns="44450"/>
          <a:lstStyle/>
          <a:p>
            <a:r>
              <a:rPr lang="en-US" sz="2400" b="0">
                <a:solidFill>
                  <a:srgbClr val="0000FF"/>
                </a:solidFill>
                <a:latin typeface="Verdana" pitchFamily="34" charset="0"/>
              </a:rPr>
              <a:t>Proposal 1: “</a:t>
            </a:r>
            <a:r>
              <a:rPr lang="en-US" sz="2400" b="0">
                <a:solidFill>
                  <a:srgbClr val="0000FF"/>
                </a:solidFill>
                <a:latin typeface="Century Gothic" pitchFamily="34" charset="0"/>
              </a:rPr>
              <a:t>A peer can be either a client or a server”</a:t>
            </a:r>
            <a:endParaRPr lang="en-US" sz="3000">
              <a:solidFill>
                <a:srgbClr val="0000FF"/>
              </a:solidFill>
              <a:latin typeface="Century Gothic" pitchFamily="34" charset="0"/>
            </a:endParaRPr>
          </a:p>
        </p:txBody>
      </p:sp>
      <p:sp>
        <p:nvSpPr>
          <p:cNvPr id="8" name="Rectangle 6"/>
          <p:cNvSpPr>
            <a:spLocks noChangeArrowheads="1"/>
          </p:cNvSpPr>
          <p:nvPr/>
        </p:nvSpPr>
        <p:spPr bwMode="auto">
          <a:xfrm>
            <a:off x="428625" y="3506788"/>
            <a:ext cx="8504238" cy="654050"/>
          </a:xfrm>
          <a:prstGeom prst="rect">
            <a:avLst/>
          </a:prstGeom>
          <a:noFill/>
          <a:ln w="12700">
            <a:noFill/>
            <a:miter lim="800000"/>
            <a:headEnd/>
            <a:tailEnd/>
          </a:ln>
        </p:spPr>
        <p:txBody>
          <a:bodyPr lIns="90487" tIns="44450" rIns="90487" bIns="44450"/>
          <a:lstStyle/>
          <a:p>
            <a:r>
              <a:rPr lang="en-US" sz="2400" b="0">
                <a:solidFill>
                  <a:srgbClr val="0000FF"/>
                </a:solidFill>
                <a:latin typeface="Verdana" pitchFamily="34" charset="0"/>
              </a:rPr>
              <a:t>Proposal 2: “</a:t>
            </a:r>
            <a:r>
              <a:rPr lang="en-US" sz="2400" b="0">
                <a:solidFill>
                  <a:srgbClr val="0000FF"/>
                </a:solidFill>
                <a:latin typeface="Century Gothic" pitchFamily="34" charset="0"/>
              </a:rPr>
              <a:t>A peer can be a client as well as a server”.</a:t>
            </a:r>
            <a:endParaRPr lang="en-US" sz="3000">
              <a:solidFill>
                <a:srgbClr val="0000FF"/>
              </a:solidFill>
              <a:latin typeface="Century Gothic"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447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P spid="8"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738" name="Picture 2" descr="PeerInheritsFromClientAndServer"/>
          <p:cNvPicPr>
            <a:picLocks noChangeAspect="1" noChangeArrowheads="1"/>
          </p:cNvPicPr>
          <p:nvPr/>
        </p:nvPicPr>
        <p:blipFill>
          <a:blip r:embed="rId3"/>
          <a:srcRect/>
          <a:stretch>
            <a:fillRect/>
          </a:stretch>
        </p:blipFill>
        <p:spPr bwMode="auto">
          <a:xfrm>
            <a:off x="5099050" y="3241675"/>
            <a:ext cx="4043363" cy="3136900"/>
          </a:xfrm>
          <a:prstGeom prst="rect">
            <a:avLst/>
          </a:prstGeom>
          <a:solidFill>
            <a:srgbClr val="FF9966"/>
          </a:solidFill>
          <a:ln w="9525">
            <a:noFill/>
            <a:miter lim="800000"/>
            <a:headEnd/>
            <a:tailEnd/>
          </a:ln>
        </p:spPr>
      </p:pic>
      <p:sp>
        <p:nvSpPr>
          <p:cNvPr id="102403" name="Rectangle 3"/>
          <p:cNvSpPr>
            <a:spLocks noGrp="1" noChangeArrowheads="1"/>
          </p:cNvSpPr>
          <p:nvPr>
            <p:ph type="title"/>
          </p:nvPr>
        </p:nvSpPr>
        <p:spPr>
          <a:xfrm>
            <a:off x="419100" y="52388"/>
            <a:ext cx="8153400" cy="863600"/>
          </a:xfrm>
        </p:spPr>
        <p:txBody>
          <a:bodyPr/>
          <a:lstStyle/>
          <a:p>
            <a:r>
              <a:rPr lang="en-US">
                <a:ea typeface="ＭＳ Ｐゴシック" pitchFamily="34" charset="-128"/>
              </a:rPr>
              <a:t>Relationship Client/Server &amp; Peer-to-Peer</a:t>
            </a:r>
          </a:p>
        </p:txBody>
      </p:sp>
      <p:sp>
        <p:nvSpPr>
          <p:cNvPr id="244742" name="Rectangle 6"/>
          <p:cNvSpPr>
            <a:spLocks noChangeArrowheads="1"/>
          </p:cNvSpPr>
          <p:nvPr/>
        </p:nvSpPr>
        <p:spPr bwMode="auto">
          <a:xfrm>
            <a:off x="266700" y="827699"/>
            <a:ext cx="8255000" cy="1083511"/>
          </a:xfrm>
          <a:prstGeom prst="rect">
            <a:avLst/>
          </a:prstGeom>
          <a:noFill/>
          <a:ln w="12700">
            <a:noFill/>
            <a:miter lim="800000"/>
            <a:headEnd/>
            <a:tailEnd/>
          </a:ln>
        </p:spPr>
        <p:txBody>
          <a:bodyPr lIns="90487" tIns="44450" rIns="90487" bIns="44450"/>
          <a:lstStyle/>
          <a:p>
            <a:pPr>
              <a:defRPr/>
            </a:pPr>
            <a:r>
              <a:rPr lang="en-US" sz="2400" b="0" dirty="0">
                <a:latin typeface="Verdana" pitchFamily="36" charset="0"/>
                <a:ea typeface="+mn-ea"/>
              </a:rPr>
              <a:t>Problem statement </a:t>
            </a:r>
            <a:r>
              <a:rPr lang="en-US" sz="2400" b="0" dirty="0">
                <a:ln>
                  <a:solidFill>
                    <a:srgbClr val="FF0000"/>
                  </a:solidFill>
                </a:ln>
                <a:latin typeface="Verdana" pitchFamily="36" charset="0"/>
                <a:ea typeface="+mn-ea"/>
              </a:rPr>
              <a:t>“Clients can be servers and servers can be clients”</a:t>
            </a:r>
            <a:endParaRPr lang="en-US" sz="2400" b="0" dirty="0">
              <a:latin typeface="Verdana" pitchFamily="36" charset="0"/>
              <a:ea typeface="+mn-ea"/>
            </a:endParaRPr>
          </a:p>
          <a:p>
            <a:pPr>
              <a:defRPr/>
            </a:pPr>
            <a:r>
              <a:rPr lang="en-US" sz="2400" b="0" dirty="0">
                <a:latin typeface="Verdana" pitchFamily="36" charset="0"/>
                <a:ea typeface="+mn-ea"/>
              </a:rPr>
              <a:t>Which model is correct?</a:t>
            </a:r>
          </a:p>
        </p:txBody>
      </p:sp>
      <p:sp>
        <p:nvSpPr>
          <p:cNvPr id="7" name="Rectangle 6"/>
          <p:cNvSpPr>
            <a:spLocks noChangeArrowheads="1"/>
          </p:cNvSpPr>
          <p:nvPr/>
        </p:nvSpPr>
        <p:spPr bwMode="auto">
          <a:xfrm>
            <a:off x="458788" y="1962150"/>
            <a:ext cx="8380412" cy="501650"/>
          </a:xfrm>
          <a:prstGeom prst="rect">
            <a:avLst/>
          </a:prstGeom>
          <a:noFill/>
          <a:ln w="12700">
            <a:noFill/>
            <a:miter lim="800000"/>
            <a:headEnd/>
            <a:tailEnd/>
          </a:ln>
        </p:spPr>
        <p:txBody>
          <a:bodyPr lIns="90487" tIns="44450" rIns="90487" bIns="44450"/>
          <a:lstStyle/>
          <a:p>
            <a:r>
              <a:rPr lang="en-US" sz="2400" b="0">
                <a:solidFill>
                  <a:srgbClr val="0000FF"/>
                </a:solidFill>
                <a:latin typeface="Verdana" pitchFamily="34" charset="0"/>
              </a:rPr>
              <a:t>Model 1: “</a:t>
            </a:r>
            <a:r>
              <a:rPr lang="en-US" sz="2400" b="0">
                <a:solidFill>
                  <a:srgbClr val="0000FF"/>
                </a:solidFill>
                <a:latin typeface="Century Gothic" pitchFamily="34" charset="0"/>
              </a:rPr>
              <a:t>A peer can be either a client or a server”</a:t>
            </a:r>
            <a:endParaRPr lang="en-US" sz="3000">
              <a:solidFill>
                <a:srgbClr val="0000FF"/>
              </a:solidFill>
              <a:latin typeface="Century Gothic" pitchFamily="34" charset="0"/>
            </a:endParaRPr>
          </a:p>
        </p:txBody>
      </p:sp>
      <p:sp>
        <p:nvSpPr>
          <p:cNvPr id="8" name="Rectangle 6"/>
          <p:cNvSpPr>
            <a:spLocks noChangeArrowheads="1"/>
          </p:cNvSpPr>
          <p:nvPr/>
        </p:nvSpPr>
        <p:spPr bwMode="auto">
          <a:xfrm>
            <a:off x="396875" y="2384425"/>
            <a:ext cx="8745538" cy="654050"/>
          </a:xfrm>
          <a:prstGeom prst="rect">
            <a:avLst/>
          </a:prstGeom>
          <a:noFill/>
          <a:ln w="12700">
            <a:noFill/>
            <a:miter lim="800000"/>
            <a:headEnd/>
            <a:tailEnd/>
          </a:ln>
        </p:spPr>
        <p:txBody>
          <a:bodyPr lIns="90487" tIns="44450" rIns="90487" bIns="44450"/>
          <a:lstStyle/>
          <a:p>
            <a:r>
              <a:rPr lang="en-US" sz="2400" b="0">
                <a:solidFill>
                  <a:srgbClr val="0000FF"/>
                </a:solidFill>
                <a:latin typeface="Verdana" pitchFamily="34" charset="0"/>
              </a:rPr>
              <a:t>Model 2: “</a:t>
            </a:r>
            <a:r>
              <a:rPr lang="en-US" sz="2400" b="0">
                <a:solidFill>
                  <a:srgbClr val="0000FF"/>
                </a:solidFill>
                <a:latin typeface="Century Gothic" pitchFamily="34" charset="0"/>
              </a:rPr>
              <a:t>A peer can be a client as well as a server”</a:t>
            </a:r>
          </a:p>
          <a:p>
            <a:endParaRPr lang="en-US" sz="2400" b="0">
              <a:solidFill>
                <a:srgbClr val="0000FF"/>
              </a:solidFill>
              <a:latin typeface="Century Gothic" pitchFamily="34" charset="0"/>
            </a:endParaRPr>
          </a:p>
          <a:p>
            <a:endParaRPr lang="en-US" sz="3000">
              <a:solidFill>
                <a:srgbClr val="0000FF"/>
              </a:solidFill>
              <a:latin typeface="Century Gothic" pitchFamily="34" charset="0"/>
            </a:endParaRPr>
          </a:p>
        </p:txBody>
      </p:sp>
      <p:grpSp>
        <p:nvGrpSpPr>
          <p:cNvPr id="2" name="Gruppierung 22"/>
          <p:cNvGrpSpPr>
            <a:grpSpLocks/>
          </p:cNvGrpSpPr>
          <p:nvPr/>
        </p:nvGrpSpPr>
        <p:grpSpPr bwMode="auto">
          <a:xfrm>
            <a:off x="792163" y="3206750"/>
            <a:ext cx="2901950" cy="3089275"/>
            <a:chOff x="659770" y="3030509"/>
            <a:chExt cx="2902989" cy="3089318"/>
          </a:xfrm>
        </p:grpSpPr>
        <p:pic>
          <p:nvPicPr>
            <p:cNvPr id="102412" name="Picture 5"/>
            <p:cNvPicPr>
              <a:picLocks noChangeAspect="1" noChangeArrowheads="1"/>
            </p:cNvPicPr>
            <p:nvPr/>
          </p:nvPicPr>
          <p:blipFill>
            <a:blip r:embed="rId4"/>
            <a:srcRect/>
            <a:stretch>
              <a:fillRect/>
            </a:stretch>
          </p:blipFill>
          <p:spPr bwMode="auto">
            <a:xfrm>
              <a:off x="659771" y="3030509"/>
              <a:ext cx="2902988" cy="1361570"/>
            </a:xfrm>
            <a:prstGeom prst="rect">
              <a:avLst/>
            </a:prstGeom>
            <a:noFill/>
            <a:ln w="12700">
              <a:noFill/>
              <a:miter lim="800000"/>
              <a:headEnd/>
              <a:tailEnd/>
            </a:ln>
          </p:spPr>
        </p:pic>
        <p:sp>
          <p:nvSpPr>
            <p:cNvPr id="102413" name="Zusammenführen 9"/>
            <p:cNvSpPr>
              <a:spLocks noChangeArrowheads="1"/>
            </p:cNvSpPr>
            <p:nvPr/>
          </p:nvSpPr>
          <p:spPr bwMode="auto">
            <a:xfrm flipV="1">
              <a:off x="1880341" y="4734210"/>
              <a:ext cx="362873" cy="296919"/>
            </a:xfrm>
            <a:prstGeom prst="flowChartMerge">
              <a:avLst/>
            </a:prstGeom>
            <a:solidFill>
              <a:schemeClr val="bg1"/>
            </a:solidFill>
            <a:ln w="9525">
              <a:solidFill>
                <a:schemeClr val="tx1"/>
              </a:solidFill>
              <a:round/>
              <a:headEnd/>
              <a:tailEnd/>
            </a:ln>
          </p:spPr>
          <p:txBody>
            <a:bodyPr wrap="none" anchor="ctr"/>
            <a:lstStyle/>
            <a:p>
              <a:endParaRPr lang="de-DE"/>
            </a:p>
          </p:txBody>
        </p:sp>
        <p:cxnSp>
          <p:nvCxnSpPr>
            <p:cNvPr id="102414" name="Gerade Verbindung 11"/>
            <p:cNvCxnSpPr>
              <a:cxnSpLocks noChangeShapeType="1"/>
            </p:cNvCxnSpPr>
            <p:nvPr/>
          </p:nvCxnSpPr>
          <p:spPr bwMode="auto">
            <a:xfrm rot="5400000">
              <a:off x="1865970" y="4554897"/>
              <a:ext cx="391616" cy="1588"/>
            </a:xfrm>
            <a:prstGeom prst="line">
              <a:avLst/>
            </a:prstGeom>
            <a:noFill/>
            <a:ln w="12700">
              <a:solidFill>
                <a:schemeClr val="tx1"/>
              </a:solidFill>
              <a:round/>
              <a:headEnd/>
              <a:tailEnd/>
            </a:ln>
          </p:spPr>
        </p:cxnSp>
        <p:sp>
          <p:nvSpPr>
            <p:cNvPr id="102415" name="Rechteck 13"/>
            <p:cNvSpPr>
              <a:spLocks noChangeArrowheads="1"/>
            </p:cNvSpPr>
            <p:nvPr/>
          </p:nvSpPr>
          <p:spPr bwMode="auto">
            <a:xfrm>
              <a:off x="659770" y="5328043"/>
              <a:ext cx="1220571" cy="791784"/>
            </a:xfrm>
            <a:prstGeom prst="rect">
              <a:avLst/>
            </a:prstGeom>
            <a:solidFill>
              <a:schemeClr val="bg1"/>
            </a:solidFill>
            <a:ln w="12700">
              <a:solidFill>
                <a:schemeClr val="tx1"/>
              </a:solidFill>
              <a:round/>
              <a:headEnd/>
              <a:tailEnd/>
            </a:ln>
          </p:spPr>
          <p:txBody>
            <a:bodyPr wrap="none" anchor="ctr"/>
            <a:lstStyle/>
            <a:p>
              <a:pPr algn="ctr"/>
              <a:r>
                <a:rPr lang="de-DE"/>
                <a:t>Client</a:t>
              </a:r>
            </a:p>
          </p:txBody>
        </p:sp>
        <p:sp>
          <p:nvSpPr>
            <p:cNvPr id="102416" name="Rechteck 14"/>
            <p:cNvSpPr>
              <a:spLocks noChangeArrowheads="1"/>
            </p:cNvSpPr>
            <p:nvPr/>
          </p:nvSpPr>
          <p:spPr bwMode="auto">
            <a:xfrm>
              <a:off x="2243214" y="5328043"/>
              <a:ext cx="1220571" cy="791784"/>
            </a:xfrm>
            <a:prstGeom prst="rect">
              <a:avLst/>
            </a:prstGeom>
            <a:solidFill>
              <a:schemeClr val="bg1"/>
            </a:solidFill>
            <a:ln w="12700">
              <a:solidFill>
                <a:schemeClr val="tx1"/>
              </a:solidFill>
              <a:round/>
              <a:headEnd/>
              <a:tailEnd/>
            </a:ln>
          </p:spPr>
          <p:txBody>
            <a:bodyPr wrap="none" anchor="ctr"/>
            <a:lstStyle/>
            <a:p>
              <a:pPr algn="ctr"/>
              <a:r>
                <a:rPr lang="de-DE"/>
                <a:t>Server</a:t>
              </a:r>
            </a:p>
          </p:txBody>
        </p:sp>
        <p:cxnSp>
          <p:nvCxnSpPr>
            <p:cNvPr id="102417" name="Gerade Verbindung 16"/>
            <p:cNvCxnSpPr>
              <a:cxnSpLocks noChangeShapeType="1"/>
            </p:cNvCxnSpPr>
            <p:nvPr/>
          </p:nvCxnSpPr>
          <p:spPr bwMode="auto">
            <a:xfrm>
              <a:off x="973161" y="5031129"/>
              <a:ext cx="2028793" cy="1588"/>
            </a:xfrm>
            <a:prstGeom prst="line">
              <a:avLst/>
            </a:prstGeom>
            <a:noFill/>
            <a:ln w="12700">
              <a:solidFill>
                <a:schemeClr val="tx1"/>
              </a:solidFill>
              <a:round/>
              <a:headEnd/>
              <a:tailEnd/>
            </a:ln>
          </p:spPr>
        </p:cxnSp>
        <p:cxnSp>
          <p:nvCxnSpPr>
            <p:cNvPr id="102418" name="Gerade Verbindung 19"/>
            <p:cNvCxnSpPr>
              <a:cxnSpLocks noChangeShapeType="1"/>
            </p:cNvCxnSpPr>
            <p:nvPr/>
          </p:nvCxnSpPr>
          <p:spPr bwMode="auto">
            <a:xfrm rot="5400000">
              <a:off x="2853497" y="5179586"/>
              <a:ext cx="296914" cy="1588"/>
            </a:xfrm>
            <a:prstGeom prst="line">
              <a:avLst/>
            </a:prstGeom>
            <a:noFill/>
            <a:ln w="12700">
              <a:solidFill>
                <a:schemeClr val="tx1"/>
              </a:solidFill>
              <a:round/>
              <a:headEnd/>
              <a:tailEnd/>
            </a:ln>
          </p:spPr>
        </p:cxnSp>
        <p:cxnSp>
          <p:nvCxnSpPr>
            <p:cNvPr id="102419" name="Gerade Verbindung 21"/>
            <p:cNvCxnSpPr>
              <a:cxnSpLocks noChangeShapeType="1"/>
            </p:cNvCxnSpPr>
            <p:nvPr/>
          </p:nvCxnSpPr>
          <p:spPr bwMode="auto">
            <a:xfrm rot="5400000">
              <a:off x="824704" y="5179586"/>
              <a:ext cx="296914" cy="1588"/>
            </a:xfrm>
            <a:prstGeom prst="line">
              <a:avLst/>
            </a:prstGeom>
            <a:noFill/>
            <a:ln w="12700">
              <a:solidFill>
                <a:schemeClr val="tx1"/>
              </a:solidFill>
              <a:round/>
              <a:headEnd/>
              <a:tailEnd/>
            </a:ln>
          </p:spPr>
        </p:cxnSp>
      </p:grpSp>
      <p:sp>
        <p:nvSpPr>
          <p:cNvPr id="24" name="Textfeld 23"/>
          <p:cNvSpPr txBox="1">
            <a:spLocks noChangeArrowheads="1"/>
          </p:cNvSpPr>
          <p:nvPr/>
        </p:nvSpPr>
        <p:spPr bwMode="auto">
          <a:xfrm>
            <a:off x="5522913" y="4781550"/>
            <a:ext cx="939800" cy="1016000"/>
          </a:xfrm>
          <a:prstGeom prst="rect">
            <a:avLst/>
          </a:prstGeom>
          <a:noFill/>
          <a:ln w="9525">
            <a:noFill/>
            <a:miter lim="800000"/>
            <a:headEnd/>
            <a:tailEnd/>
          </a:ln>
        </p:spPr>
        <p:txBody>
          <a:bodyPr>
            <a:spAutoFit/>
          </a:bodyPr>
          <a:lstStyle/>
          <a:p>
            <a:r>
              <a:rPr lang="en-US" sz="6000" b="0">
                <a:solidFill>
                  <a:schemeClr val="bg2"/>
                </a:solidFill>
                <a:latin typeface="Zapf Dingbats" charset="2"/>
              </a:rPr>
              <a:t>✔</a:t>
            </a:r>
            <a:endParaRPr lang="de-DE" sz="6000">
              <a:solidFill>
                <a:schemeClr val="bg2"/>
              </a:solidFill>
            </a:endParaRPr>
          </a:p>
        </p:txBody>
      </p:sp>
      <p:sp>
        <p:nvSpPr>
          <p:cNvPr id="26" name="Textfeld 25"/>
          <p:cNvSpPr txBox="1">
            <a:spLocks noChangeArrowheads="1"/>
          </p:cNvSpPr>
          <p:nvPr/>
        </p:nvSpPr>
        <p:spPr bwMode="auto">
          <a:xfrm>
            <a:off x="4402138" y="4181475"/>
            <a:ext cx="696912" cy="1322388"/>
          </a:xfrm>
          <a:prstGeom prst="rect">
            <a:avLst/>
          </a:prstGeom>
          <a:noFill/>
          <a:ln w="9525">
            <a:noFill/>
            <a:miter lim="800000"/>
            <a:headEnd/>
            <a:tailEnd/>
          </a:ln>
        </p:spPr>
        <p:txBody>
          <a:bodyPr wrap="none">
            <a:spAutoFit/>
          </a:bodyPr>
          <a:lstStyle/>
          <a:p>
            <a:r>
              <a:rPr lang="de-DE" sz="8000"/>
              <a:t>?</a:t>
            </a:r>
          </a:p>
        </p:txBody>
      </p:sp>
      <p:sp>
        <p:nvSpPr>
          <p:cNvPr id="27" name="Textfeld 26"/>
          <p:cNvSpPr txBox="1">
            <a:spLocks noChangeArrowheads="1"/>
          </p:cNvSpPr>
          <p:nvPr/>
        </p:nvSpPr>
        <p:spPr bwMode="auto">
          <a:xfrm>
            <a:off x="266700" y="4743450"/>
            <a:ext cx="985838" cy="368300"/>
          </a:xfrm>
          <a:prstGeom prst="rect">
            <a:avLst/>
          </a:prstGeom>
          <a:noFill/>
          <a:ln w="9525">
            <a:noFill/>
            <a:miter lim="800000"/>
            <a:headEnd/>
            <a:tailEnd/>
          </a:ln>
        </p:spPr>
        <p:txBody>
          <a:bodyPr wrap="none">
            <a:spAutoFit/>
          </a:bodyPr>
          <a:lstStyle/>
          <a:p>
            <a:r>
              <a:rPr lang="de-DE"/>
              <a:t>Model 1</a:t>
            </a:r>
          </a:p>
        </p:txBody>
      </p:sp>
      <p:sp>
        <p:nvSpPr>
          <p:cNvPr id="28" name="Textfeld 27"/>
          <p:cNvSpPr txBox="1">
            <a:spLocks noChangeArrowheads="1"/>
          </p:cNvSpPr>
          <p:nvPr/>
        </p:nvSpPr>
        <p:spPr bwMode="auto">
          <a:xfrm>
            <a:off x="8027988" y="5022850"/>
            <a:ext cx="987425" cy="369888"/>
          </a:xfrm>
          <a:prstGeom prst="rect">
            <a:avLst/>
          </a:prstGeom>
          <a:noFill/>
          <a:ln w="9525">
            <a:noFill/>
            <a:miter lim="800000"/>
            <a:headEnd/>
            <a:tailEnd/>
          </a:ln>
        </p:spPr>
        <p:txBody>
          <a:bodyPr wrap="none">
            <a:spAutoFit/>
          </a:bodyPr>
          <a:lstStyle/>
          <a:p>
            <a:r>
              <a:rPr lang="de-DE"/>
              <a:t>Model 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447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P spid="8" grpId="0" build="p" autoUpdateAnimBg="0"/>
      <p:bldP spid="24" grpId="0"/>
      <p:bldP spid="26" grpId="0"/>
      <p:bldP spid="27" grpId="0"/>
      <p:bldP spid="2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625975" y="1131888"/>
            <a:ext cx="427038" cy="4986337"/>
            <a:chOff x="2914" y="713"/>
            <a:chExt cx="269" cy="3141"/>
          </a:xfrm>
        </p:grpSpPr>
        <p:sp>
          <p:nvSpPr>
            <p:cNvPr id="104508" name="Rectangle 3"/>
            <p:cNvSpPr>
              <a:spLocks noChangeArrowheads="1"/>
            </p:cNvSpPr>
            <p:nvPr/>
          </p:nvSpPr>
          <p:spPr bwMode="auto">
            <a:xfrm rot="-5400000">
              <a:off x="2081" y="1766"/>
              <a:ext cx="1895" cy="230"/>
            </a:xfrm>
            <a:prstGeom prst="rect">
              <a:avLst/>
            </a:prstGeom>
            <a:noFill/>
            <a:ln w="9525">
              <a:noFill/>
              <a:miter lim="800000"/>
              <a:headEnd/>
              <a:tailEnd/>
            </a:ln>
          </p:spPr>
          <p:txBody>
            <a:bodyPr wrap="none" lIns="0" tIns="0" rIns="0" bIns="0">
              <a:spAutoFit/>
            </a:bodyPr>
            <a:lstStyle/>
            <a:p>
              <a:r>
                <a:rPr lang="en-US" sz="2400" b="0">
                  <a:solidFill>
                    <a:srgbClr val="000000"/>
                  </a:solidFill>
                  <a:latin typeface="Verdana" pitchFamily="34" charset="0"/>
                </a:rPr>
                <a:t>Level of abstraction</a:t>
              </a:r>
              <a:endParaRPr lang="en-US" sz="4000" b="0"/>
            </a:p>
          </p:txBody>
        </p:sp>
        <p:sp>
          <p:nvSpPr>
            <p:cNvPr id="104509" name="Line 4"/>
            <p:cNvSpPr>
              <a:spLocks noChangeShapeType="1"/>
            </p:cNvSpPr>
            <p:nvPr/>
          </p:nvSpPr>
          <p:spPr bwMode="auto">
            <a:xfrm flipV="1">
              <a:off x="3160" y="713"/>
              <a:ext cx="1" cy="128"/>
            </a:xfrm>
            <a:prstGeom prst="line">
              <a:avLst/>
            </a:prstGeom>
            <a:noFill/>
            <a:ln w="20638">
              <a:solidFill>
                <a:srgbClr val="000000"/>
              </a:solidFill>
              <a:round/>
              <a:headEnd/>
              <a:tailEnd/>
            </a:ln>
          </p:spPr>
          <p:txBody>
            <a:bodyPr/>
            <a:lstStyle/>
            <a:p>
              <a:endParaRPr lang="en-US"/>
            </a:p>
          </p:txBody>
        </p:sp>
        <p:sp>
          <p:nvSpPr>
            <p:cNvPr id="104510" name="Freeform 5"/>
            <p:cNvSpPr>
              <a:spLocks/>
            </p:cNvSpPr>
            <p:nvPr/>
          </p:nvSpPr>
          <p:spPr bwMode="auto">
            <a:xfrm>
              <a:off x="3125" y="713"/>
              <a:ext cx="58" cy="128"/>
            </a:xfrm>
            <a:custGeom>
              <a:avLst/>
              <a:gdLst>
                <a:gd name="T0" fmla="*/ 0 w 65"/>
                <a:gd name="T1" fmla="*/ 85 h 142"/>
                <a:gd name="T2" fmla="*/ 22 w 65"/>
                <a:gd name="T3" fmla="*/ 0 h 142"/>
                <a:gd name="T4" fmla="*/ 37 w 65"/>
                <a:gd name="T5" fmla="*/ 85 h 142"/>
                <a:gd name="T6" fmla="*/ 0 60000 65536"/>
                <a:gd name="T7" fmla="*/ 0 60000 65536"/>
                <a:gd name="T8" fmla="*/ 0 60000 65536"/>
                <a:gd name="T9" fmla="*/ 0 w 65"/>
                <a:gd name="T10" fmla="*/ 0 h 142"/>
                <a:gd name="T11" fmla="*/ 65 w 65"/>
                <a:gd name="T12" fmla="*/ 142 h 142"/>
              </a:gdLst>
              <a:ahLst/>
              <a:cxnLst>
                <a:cxn ang="T6">
                  <a:pos x="T0" y="T1"/>
                </a:cxn>
                <a:cxn ang="T7">
                  <a:pos x="T2" y="T3"/>
                </a:cxn>
                <a:cxn ang="T8">
                  <a:pos x="T4" y="T5"/>
                </a:cxn>
              </a:cxnLst>
              <a:rect l="T9" t="T10" r="T11" b="T12"/>
              <a:pathLst>
                <a:path w="65" h="142">
                  <a:moveTo>
                    <a:pt x="0" y="142"/>
                  </a:moveTo>
                  <a:lnTo>
                    <a:pt x="39" y="0"/>
                  </a:lnTo>
                  <a:lnTo>
                    <a:pt x="65" y="142"/>
                  </a:lnTo>
                </a:path>
              </a:pathLst>
            </a:custGeom>
            <a:noFill/>
            <a:ln w="20638">
              <a:solidFill>
                <a:srgbClr val="000000"/>
              </a:solidFill>
              <a:round/>
              <a:headEnd/>
              <a:tailEnd/>
            </a:ln>
          </p:spPr>
          <p:txBody>
            <a:bodyPr/>
            <a:lstStyle/>
            <a:p>
              <a:endParaRPr lang="en-US"/>
            </a:p>
          </p:txBody>
        </p:sp>
        <p:sp>
          <p:nvSpPr>
            <p:cNvPr id="104511" name="Line 6"/>
            <p:cNvSpPr>
              <a:spLocks noChangeShapeType="1"/>
            </p:cNvSpPr>
            <p:nvPr/>
          </p:nvSpPr>
          <p:spPr bwMode="auto">
            <a:xfrm>
              <a:off x="3160" y="841"/>
              <a:ext cx="1" cy="47"/>
            </a:xfrm>
            <a:prstGeom prst="line">
              <a:avLst/>
            </a:prstGeom>
            <a:noFill/>
            <a:ln w="20638">
              <a:solidFill>
                <a:srgbClr val="000000"/>
              </a:solidFill>
              <a:round/>
              <a:headEnd/>
              <a:tailEnd/>
            </a:ln>
          </p:spPr>
          <p:txBody>
            <a:bodyPr/>
            <a:lstStyle/>
            <a:p>
              <a:endParaRPr lang="en-US"/>
            </a:p>
          </p:txBody>
        </p:sp>
        <p:sp>
          <p:nvSpPr>
            <p:cNvPr id="104512" name="Line 7"/>
            <p:cNvSpPr>
              <a:spLocks noChangeShapeType="1"/>
            </p:cNvSpPr>
            <p:nvPr/>
          </p:nvSpPr>
          <p:spPr bwMode="auto">
            <a:xfrm>
              <a:off x="3160" y="969"/>
              <a:ext cx="1" cy="82"/>
            </a:xfrm>
            <a:prstGeom prst="line">
              <a:avLst/>
            </a:prstGeom>
            <a:noFill/>
            <a:ln w="20638">
              <a:solidFill>
                <a:srgbClr val="000000"/>
              </a:solidFill>
              <a:round/>
              <a:headEnd/>
              <a:tailEnd/>
            </a:ln>
          </p:spPr>
          <p:txBody>
            <a:bodyPr/>
            <a:lstStyle/>
            <a:p>
              <a:endParaRPr lang="en-US"/>
            </a:p>
          </p:txBody>
        </p:sp>
        <p:sp>
          <p:nvSpPr>
            <p:cNvPr id="104513" name="Line 8"/>
            <p:cNvSpPr>
              <a:spLocks noChangeShapeType="1"/>
            </p:cNvSpPr>
            <p:nvPr/>
          </p:nvSpPr>
          <p:spPr bwMode="auto">
            <a:xfrm>
              <a:off x="3160" y="1133"/>
              <a:ext cx="1" cy="93"/>
            </a:xfrm>
            <a:prstGeom prst="line">
              <a:avLst/>
            </a:prstGeom>
            <a:noFill/>
            <a:ln w="20638">
              <a:solidFill>
                <a:srgbClr val="000000"/>
              </a:solidFill>
              <a:round/>
              <a:headEnd/>
              <a:tailEnd/>
            </a:ln>
          </p:spPr>
          <p:txBody>
            <a:bodyPr/>
            <a:lstStyle/>
            <a:p>
              <a:endParaRPr lang="en-US"/>
            </a:p>
          </p:txBody>
        </p:sp>
        <p:sp>
          <p:nvSpPr>
            <p:cNvPr id="104514" name="Line 9"/>
            <p:cNvSpPr>
              <a:spLocks noChangeShapeType="1"/>
            </p:cNvSpPr>
            <p:nvPr/>
          </p:nvSpPr>
          <p:spPr bwMode="auto">
            <a:xfrm>
              <a:off x="3160" y="1296"/>
              <a:ext cx="1" cy="93"/>
            </a:xfrm>
            <a:prstGeom prst="line">
              <a:avLst/>
            </a:prstGeom>
            <a:noFill/>
            <a:ln w="20638">
              <a:solidFill>
                <a:srgbClr val="000000"/>
              </a:solidFill>
              <a:round/>
              <a:headEnd/>
              <a:tailEnd/>
            </a:ln>
          </p:spPr>
          <p:txBody>
            <a:bodyPr/>
            <a:lstStyle/>
            <a:p>
              <a:endParaRPr lang="en-US"/>
            </a:p>
          </p:txBody>
        </p:sp>
        <p:sp>
          <p:nvSpPr>
            <p:cNvPr id="104515" name="Line 10"/>
            <p:cNvSpPr>
              <a:spLocks noChangeShapeType="1"/>
            </p:cNvSpPr>
            <p:nvPr/>
          </p:nvSpPr>
          <p:spPr bwMode="auto">
            <a:xfrm>
              <a:off x="3160" y="1472"/>
              <a:ext cx="1" cy="81"/>
            </a:xfrm>
            <a:prstGeom prst="line">
              <a:avLst/>
            </a:prstGeom>
            <a:noFill/>
            <a:ln w="20638">
              <a:solidFill>
                <a:srgbClr val="000000"/>
              </a:solidFill>
              <a:round/>
              <a:headEnd/>
              <a:tailEnd/>
            </a:ln>
          </p:spPr>
          <p:txBody>
            <a:bodyPr/>
            <a:lstStyle/>
            <a:p>
              <a:endParaRPr lang="en-US"/>
            </a:p>
          </p:txBody>
        </p:sp>
        <p:sp>
          <p:nvSpPr>
            <p:cNvPr id="104516" name="Line 11"/>
            <p:cNvSpPr>
              <a:spLocks noChangeShapeType="1"/>
            </p:cNvSpPr>
            <p:nvPr/>
          </p:nvSpPr>
          <p:spPr bwMode="auto">
            <a:xfrm>
              <a:off x="3160" y="1635"/>
              <a:ext cx="1" cy="93"/>
            </a:xfrm>
            <a:prstGeom prst="line">
              <a:avLst/>
            </a:prstGeom>
            <a:noFill/>
            <a:ln w="20638">
              <a:solidFill>
                <a:srgbClr val="000000"/>
              </a:solidFill>
              <a:round/>
              <a:headEnd/>
              <a:tailEnd/>
            </a:ln>
          </p:spPr>
          <p:txBody>
            <a:bodyPr/>
            <a:lstStyle/>
            <a:p>
              <a:endParaRPr lang="en-US"/>
            </a:p>
          </p:txBody>
        </p:sp>
        <p:sp>
          <p:nvSpPr>
            <p:cNvPr id="104517" name="Line 12"/>
            <p:cNvSpPr>
              <a:spLocks noChangeShapeType="1"/>
            </p:cNvSpPr>
            <p:nvPr/>
          </p:nvSpPr>
          <p:spPr bwMode="auto">
            <a:xfrm>
              <a:off x="3160" y="1798"/>
              <a:ext cx="1" cy="93"/>
            </a:xfrm>
            <a:prstGeom prst="line">
              <a:avLst/>
            </a:prstGeom>
            <a:noFill/>
            <a:ln w="20638">
              <a:solidFill>
                <a:srgbClr val="000000"/>
              </a:solidFill>
              <a:round/>
              <a:headEnd/>
              <a:tailEnd/>
            </a:ln>
          </p:spPr>
          <p:txBody>
            <a:bodyPr/>
            <a:lstStyle/>
            <a:p>
              <a:endParaRPr lang="en-US"/>
            </a:p>
          </p:txBody>
        </p:sp>
        <p:sp>
          <p:nvSpPr>
            <p:cNvPr id="104518" name="Line 13"/>
            <p:cNvSpPr>
              <a:spLocks noChangeShapeType="1"/>
            </p:cNvSpPr>
            <p:nvPr/>
          </p:nvSpPr>
          <p:spPr bwMode="auto">
            <a:xfrm>
              <a:off x="3160" y="1974"/>
              <a:ext cx="1" cy="81"/>
            </a:xfrm>
            <a:prstGeom prst="line">
              <a:avLst/>
            </a:prstGeom>
            <a:noFill/>
            <a:ln w="20638">
              <a:solidFill>
                <a:srgbClr val="000000"/>
              </a:solidFill>
              <a:round/>
              <a:headEnd/>
              <a:tailEnd/>
            </a:ln>
          </p:spPr>
          <p:txBody>
            <a:bodyPr/>
            <a:lstStyle/>
            <a:p>
              <a:endParaRPr lang="en-US"/>
            </a:p>
          </p:txBody>
        </p:sp>
        <p:sp>
          <p:nvSpPr>
            <p:cNvPr id="104519" name="Line 14"/>
            <p:cNvSpPr>
              <a:spLocks noChangeShapeType="1"/>
            </p:cNvSpPr>
            <p:nvPr/>
          </p:nvSpPr>
          <p:spPr bwMode="auto">
            <a:xfrm>
              <a:off x="3160" y="2137"/>
              <a:ext cx="1" cy="94"/>
            </a:xfrm>
            <a:prstGeom prst="line">
              <a:avLst/>
            </a:prstGeom>
            <a:noFill/>
            <a:ln w="20638">
              <a:solidFill>
                <a:srgbClr val="000000"/>
              </a:solidFill>
              <a:round/>
              <a:headEnd/>
              <a:tailEnd/>
            </a:ln>
          </p:spPr>
          <p:txBody>
            <a:bodyPr/>
            <a:lstStyle/>
            <a:p>
              <a:endParaRPr lang="en-US"/>
            </a:p>
          </p:txBody>
        </p:sp>
        <p:sp>
          <p:nvSpPr>
            <p:cNvPr id="104520" name="Line 15"/>
            <p:cNvSpPr>
              <a:spLocks noChangeShapeType="1"/>
            </p:cNvSpPr>
            <p:nvPr/>
          </p:nvSpPr>
          <p:spPr bwMode="auto">
            <a:xfrm>
              <a:off x="3160" y="2300"/>
              <a:ext cx="1" cy="93"/>
            </a:xfrm>
            <a:prstGeom prst="line">
              <a:avLst/>
            </a:prstGeom>
            <a:noFill/>
            <a:ln w="20638">
              <a:solidFill>
                <a:srgbClr val="000000"/>
              </a:solidFill>
              <a:round/>
              <a:headEnd/>
              <a:tailEnd/>
            </a:ln>
          </p:spPr>
          <p:txBody>
            <a:bodyPr/>
            <a:lstStyle/>
            <a:p>
              <a:endParaRPr lang="en-US"/>
            </a:p>
          </p:txBody>
        </p:sp>
        <p:sp>
          <p:nvSpPr>
            <p:cNvPr id="104521" name="Line 16"/>
            <p:cNvSpPr>
              <a:spLocks noChangeShapeType="1"/>
            </p:cNvSpPr>
            <p:nvPr/>
          </p:nvSpPr>
          <p:spPr bwMode="auto">
            <a:xfrm>
              <a:off x="3160" y="2476"/>
              <a:ext cx="1" cy="81"/>
            </a:xfrm>
            <a:prstGeom prst="line">
              <a:avLst/>
            </a:prstGeom>
            <a:noFill/>
            <a:ln w="20638">
              <a:solidFill>
                <a:srgbClr val="000000"/>
              </a:solidFill>
              <a:round/>
              <a:headEnd/>
              <a:tailEnd/>
            </a:ln>
          </p:spPr>
          <p:txBody>
            <a:bodyPr/>
            <a:lstStyle/>
            <a:p>
              <a:endParaRPr lang="en-US"/>
            </a:p>
          </p:txBody>
        </p:sp>
        <p:sp>
          <p:nvSpPr>
            <p:cNvPr id="104522" name="Line 17"/>
            <p:cNvSpPr>
              <a:spLocks noChangeShapeType="1"/>
            </p:cNvSpPr>
            <p:nvPr/>
          </p:nvSpPr>
          <p:spPr bwMode="auto">
            <a:xfrm>
              <a:off x="3160" y="2639"/>
              <a:ext cx="1" cy="94"/>
            </a:xfrm>
            <a:prstGeom prst="line">
              <a:avLst/>
            </a:prstGeom>
            <a:noFill/>
            <a:ln w="20638">
              <a:solidFill>
                <a:srgbClr val="000000"/>
              </a:solidFill>
              <a:round/>
              <a:headEnd/>
              <a:tailEnd/>
            </a:ln>
          </p:spPr>
          <p:txBody>
            <a:bodyPr/>
            <a:lstStyle/>
            <a:p>
              <a:endParaRPr lang="en-US"/>
            </a:p>
          </p:txBody>
        </p:sp>
        <p:sp>
          <p:nvSpPr>
            <p:cNvPr id="104523" name="Line 18"/>
            <p:cNvSpPr>
              <a:spLocks noChangeShapeType="1"/>
            </p:cNvSpPr>
            <p:nvPr/>
          </p:nvSpPr>
          <p:spPr bwMode="auto">
            <a:xfrm>
              <a:off x="3160" y="2802"/>
              <a:ext cx="1" cy="94"/>
            </a:xfrm>
            <a:prstGeom prst="line">
              <a:avLst/>
            </a:prstGeom>
            <a:noFill/>
            <a:ln w="20638">
              <a:solidFill>
                <a:srgbClr val="000000"/>
              </a:solidFill>
              <a:round/>
              <a:headEnd/>
              <a:tailEnd/>
            </a:ln>
          </p:spPr>
          <p:txBody>
            <a:bodyPr/>
            <a:lstStyle/>
            <a:p>
              <a:endParaRPr lang="en-US"/>
            </a:p>
          </p:txBody>
        </p:sp>
        <p:sp>
          <p:nvSpPr>
            <p:cNvPr id="104524" name="Line 19"/>
            <p:cNvSpPr>
              <a:spLocks noChangeShapeType="1"/>
            </p:cNvSpPr>
            <p:nvPr/>
          </p:nvSpPr>
          <p:spPr bwMode="auto">
            <a:xfrm>
              <a:off x="3160" y="2978"/>
              <a:ext cx="1" cy="81"/>
            </a:xfrm>
            <a:prstGeom prst="line">
              <a:avLst/>
            </a:prstGeom>
            <a:noFill/>
            <a:ln w="20638">
              <a:solidFill>
                <a:srgbClr val="000000"/>
              </a:solidFill>
              <a:round/>
              <a:headEnd/>
              <a:tailEnd/>
            </a:ln>
          </p:spPr>
          <p:txBody>
            <a:bodyPr/>
            <a:lstStyle/>
            <a:p>
              <a:endParaRPr lang="en-US"/>
            </a:p>
          </p:txBody>
        </p:sp>
        <p:sp>
          <p:nvSpPr>
            <p:cNvPr id="104525" name="Line 20"/>
            <p:cNvSpPr>
              <a:spLocks noChangeShapeType="1"/>
            </p:cNvSpPr>
            <p:nvPr/>
          </p:nvSpPr>
          <p:spPr bwMode="auto">
            <a:xfrm>
              <a:off x="3160" y="3141"/>
              <a:ext cx="1" cy="94"/>
            </a:xfrm>
            <a:prstGeom prst="line">
              <a:avLst/>
            </a:prstGeom>
            <a:noFill/>
            <a:ln w="20638">
              <a:solidFill>
                <a:srgbClr val="000000"/>
              </a:solidFill>
              <a:round/>
              <a:headEnd/>
              <a:tailEnd/>
            </a:ln>
          </p:spPr>
          <p:txBody>
            <a:bodyPr/>
            <a:lstStyle/>
            <a:p>
              <a:endParaRPr lang="en-US"/>
            </a:p>
          </p:txBody>
        </p:sp>
        <p:sp>
          <p:nvSpPr>
            <p:cNvPr id="104526" name="Line 21"/>
            <p:cNvSpPr>
              <a:spLocks noChangeShapeType="1"/>
            </p:cNvSpPr>
            <p:nvPr/>
          </p:nvSpPr>
          <p:spPr bwMode="auto">
            <a:xfrm>
              <a:off x="3160" y="3304"/>
              <a:ext cx="1" cy="94"/>
            </a:xfrm>
            <a:prstGeom prst="line">
              <a:avLst/>
            </a:prstGeom>
            <a:noFill/>
            <a:ln w="20638">
              <a:solidFill>
                <a:srgbClr val="000000"/>
              </a:solidFill>
              <a:round/>
              <a:headEnd/>
              <a:tailEnd/>
            </a:ln>
          </p:spPr>
          <p:txBody>
            <a:bodyPr/>
            <a:lstStyle/>
            <a:p>
              <a:endParaRPr lang="en-US"/>
            </a:p>
          </p:txBody>
        </p:sp>
        <p:sp>
          <p:nvSpPr>
            <p:cNvPr id="104527" name="Line 22"/>
            <p:cNvSpPr>
              <a:spLocks noChangeShapeType="1"/>
            </p:cNvSpPr>
            <p:nvPr/>
          </p:nvSpPr>
          <p:spPr bwMode="auto">
            <a:xfrm>
              <a:off x="3160" y="3480"/>
              <a:ext cx="1" cy="81"/>
            </a:xfrm>
            <a:prstGeom prst="line">
              <a:avLst/>
            </a:prstGeom>
            <a:noFill/>
            <a:ln w="20638">
              <a:solidFill>
                <a:srgbClr val="000000"/>
              </a:solidFill>
              <a:round/>
              <a:headEnd/>
              <a:tailEnd/>
            </a:ln>
          </p:spPr>
          <p:txBody>
            <a:bodyPr/>
            <a:lstStyle/>
            <a:p>
              <a:endParaRPr lang="en-US"/>
            </a:p>
          </p:txBody>
        </p:sp>
        <p:sp>
          <p:nvSpPr>
            <p:cNvPr id="104528" name="Line 23"/>
            <p:cNvSpPr>
              <a:spLocks noChangeShapeType="1"/>
            </p:cNvSpPr>
            <p:nvPr/>
          </p:nvSpPr>
          <p:spPr bwMode="auto">
            <a:xfrm>
              <a:off x="3160" y="3643"/>
              <a:ext cx="1" cy="94"/>
            </a:xfrm>
            <a:prstGeom prst="line">
              <a:avLst/>
            </a:prstGeom>
            <a:noFill/>
            <a:ln w="20638">
              <a:solidFill>
                <a:srgbClr val="000000"/>
              </a:solidFill>
              <a:round/>
              <a:headEnd/>
              <a:tailEnd/>
            </a:ln>
          </p:spPr>
          <p:txBody>
            <a:bodyPr/>
            <a:lstStyle/>
            <a:p>
              <a:endParaRPr lang="en-US"/>
            </a:p>
          </p:txBody>
        </p:sp>
        <p:sp>
          <p:nvSpPr>
            <p:cNvPr id="104529" name="Line 24"/>
            <p:cNvSpPr>
              <a:spLocks noChangeShapeType="1"/>
            </p:cNvSpPr>
            <p:nvPr/>
          </p:nvSpPr>
          <p:spPr bwMode="auto">
            <a:xfrm>
              <a:off x="3160" y="3807"/>
              <a:ext cx="1" cy="47"/>
            </a:xfrm>
            <a:prstGeom prst="line">
              <a:avLst/>
            </a:prstGeom>
            <a:noFill/>
            <a:ln w="20638">
              <a:solidFill>
                <a:srgbClr val="000000"/>
              </a:solidFill>
              <a:round/>
              <a:headEnd/>
              <a:tailEnd/>
            </a:ln>
          </p:spPr>
          <p:txBody>
            <a:bodyPr/>
            <a:lstStyle/>
            <a:p>
              <a:endParaRPr lang="en-US"/>
            </a:p>
          </p:txBody>
        </p:sp>
      </p:grpSp>
      <p:grpSp>
        <p:nvGrpSpPr>
          <p:cNvPr id="3" name="Group 25"/>
          <p:cNvGrpSpPr>
            <a:grpSpLocks/>
          </p:cNvGrpSpPr>
          <p:nvPr/>
        </p:nvGrpSpPr>
        <p:grpSpPr bwMode="auto">
          <a:xfrm>
            <a:off x="5432425" y="835025"/>
            <a:ext cx="2225675" cy="5578475"/>
            <a:chOff x="3422" y="526"/>
            <a:chExt cx="1402" cy="3514"/>
          </a:xfrm>
        </p:grpSpPr>
        <p:sp>
          <p:nvSpPr>
            <p:cNvPr id="104454" name="Rectangle 26"/>
            <p:cNvSpPr>
              <a:spLocks noChangeArrowheads="1"/>
            </p:cNvSpPr>
            <p:nvPr/>
          </p:nvSpPr>
          <p:spPr bwMode="auto">
            <a:xfrm>
              <a:off x="3434" y="3257"/>
              <a:ext cx="1390" cy="269"/>
            </a:xfrm>
            <a:prstGeom prst="rect">
              <a:avLst/>
            </a:prstGeom>
            <a:noFill/>
            <a:ln w="41275">
              <a:solidFill>
                <a:srgbClr val="000000"/>
              </a:solidFill>
              <a:miter lim="800000"/>
              <a:headEnd/>
              <a:tailEnd/>
            </a:ln>
          </p:spPr>
          <p:txBody>
            <a:bodyPr/>
            <a:lstStyle/>
            <a:p>
              <a:endParaRPr lang="en-US"/>
            </a:p>
          </p:txBody>
        </p:sp>
        <p:sp>
          <p:nvSpPr>
            <p:cNvPr id="104455" name="Rectangle 27"/>
            <p:cNvSpPr>
              <a:spLocks noChangeArrowheads="1"/>
            </p:cNvSpPr>
            <p:nvPr/>
          </p:nvSpPr>
          <p:spPr bwMode="auto">
            <a:xfrm>
              <a:off x="3434" y="3760"/>
              <a:ext cx="1390" cy="280"/>
            </a:xfrm>
            <a:prstGeom prst="rect">
              <a:avLst/>
            </a:prstGeom>
            <a:noFill/>
            <a:ln w="41275">
              <a:solidFill>
                <a:srgbClr val="000000"/>
              </a:solidFill>
              <a:miter lim="800000"/>
              <a:headEnd/>
              <a:tailEnd/>
            </a:ln>
          </p:spPr>
          <p:txBody>
            <a:bodyPr/>
            <a:lstStyle/>
            <a:p>
              <a:endParaRPr lang="en-US"/>
            </a:p>
          </p:txBody>
        </p:sp>
        <p:sp>
          <p:nvSpPr>
            <p:cNvPr id="104456" name="Rectangle 28"/>
            <p:cNvSpPr>
              <a:spLocks noChangeArrowheads="1"/>
            </p:cNvSpPr>
            <p:nvPr/>
          </p:nvSpPr>
          <p:spPr bwMode="auto">
            <a:xfrm>
              <a:off x="3434" y="2744"/>
              <a:ext cx="1390" cy="280"/>
            </a:xfrm>
            <a:prstGeom prst="rect">
              <a:avLst/>
            </a:prstGeom>
            <a:noFill/>
            <a:ln w="41275">
              <a:solidFill>
                <a:srgbClr val="000000"/>
              </a:solidFill>
              <a:miter lim="800000"/>
              <a:headEnd/>
              <a:tailEnd/>
            </a:ln>
          </p:spPr>
          <p:txBody>
            <a:bodyPr/>
            <a:lstStyle/>
            <a:p>
              <a:endParaRPr lang="en-US"/>
            </a:p>
          </p:txBody>
        </p:sp>
        <p:sp>
          <p:nvSpPr>
            <p:cNvPr id="104457" name="Rectangle 29"/>
            <p:cNvSpPr>
              <a:spLocks noChangeArrowheads="1"/>
            </p:cNvSpPr>
            <p:nvPr/>
          </p:nvSpPr>
          <p:spPr bwMode="auto">
            <a:xfrm>
              <a:off x="3434" y="2242"/>
              <a:ext cx="1390" cy="280"/>
            </a:xfrm>
            <a:prstGeom prst="rect">
              <a:avLst/>
            </a:prstGeom>
            <a:noFill/>
            <a:ln w="41275">
              <a:solidFill>
                <a:srgbClr val="000000"/>
              </a:solidFill>
              <a:miter lim="800000"/>
              <a:headEnd/>
              <a:tailEnd/>
            </a:ln>
          </p:spPr>
          <p:txBody>
            <a:bodyPr/>
            <a:lstStyle/>
            <a:p>
              <a:endParaRPr lang="en-US"/>
            </a:p>
          </p:txBody>
        </p:sp>
        <p:sp>
          <p:nvSpPr>
            <p:cNvPr id="104458" name="Rectangle 30"/>
            <p:cNvSpPr>
              <a:spLocks noChangeArrowheads="1"/>
            </p:cNvSpPr>
            <p:nvPr/>
          </p:nvSpPr>
          <p:spPr bwMode="auto">
            <a:xfrm>
              <a:off x="3434" y="1740"/>
              <a:ext cx="1390" cy="269"/>
            </a:xfrm>
            <a:prstGeom prst="rect">
              <a:avLst/>
            </a:prstGeom>
            <a:noFill/>
            <a:ln w="41275">
              <a:solidFill>
                <a:srgbClr val="000000"/>
              </a:solidFill>
              <a:miter lim="800000"/>
              <a:headEnd/>
              <a:tailEnd/>
            </a:ln>
          </p:spPr>
          <p:txBody>
            <a:bodyPr/>
            <a:lstStyle/>
            <a:p>
              <a:endParaRPr lang="en-US"/>
            </a:p>
          </p:txBody>
        </p:sp>
        <p:sp>
          <p:nvSpPr>
            <p:cNvPr id="104459" name="Rectangle 31"/>
            <p:cNvSpPr>
              <a:spLocks noChangeArrowheads="1"/>
            </p:cNvSpPr>
            <p:nvPr/>
          </p:nvSpPr>
          <p:spPr bwMode="auto">
            <a:xfrm>
              <a:off x="3434" y="723"/>
              <a:ext cx="1390" cy="268"/>
            </a:xfrm>
            <a:prstGeom prst="rect">
              <a:avLst/>
            </a:prstGeom>
            <a:noFill/>
            <a:ln w="41275">
              <a:solidFill>
                <a:srgbClr val="000000"/>
              </a:solidFill>
              <a:miter lim="800000"/>
              <a:headEnd/>
              <a:tailEnd/>
            </a:ln>
          </p:spPr>
          <p:txBody>
            <a:bodyPr/>
            <a:lstStyle/>
            <a:p>
              <a:endParaRPr lang="en-US"/>
            </a:p>
          </p:txBody>
        </p:sp>
        <p:grpSp>
          <p:nvGrpSpPr>
            <p:cNvPr id="104460" name="Group 32"/>
            <p:cNvGrpSpPr>
              <a:grpSpLocks/>
            </p:cNvGrpSpPr>
            <p:nvPr/>
          </p:nvGrpSpPr>
          <p:grpSpPr bwMode="auto">
            <a:xfrm>
              <a:off x="3422" y="526"/>
              <a:ext cx="502" cy="211"/>
              <a:chOff x="2522" y="160"/>
              <a:chExt cx="555" cy="233"/>
            </a:xfrm>
          </p:grpSpPr>
          <p:sp>
            <p:nvSpPr>
              <p:cNvPr id="104504" name="Freeform 33"/>
              <p:cNvSpPr>
                <a:spLocks/>
              </p:cNvSpPr>
              <p:nvPr/>
            </p:nvSpPr>
            <p:spPr bwMode="auto">
              <a:xfrm>
                <a:off x="2522" y="160"/>
                <a:ext cx="129" cy="233"/>
              </a:xfrm>
              <a:custGeom>
                <a:avLst/>
                <a:gdLst>
                  <a:gd name="T0" fmla="*/ 0 w 129"/>
                  <a:gd name="T1" fmla="*/ 220 h 233"/>
                  <a:gd name="T2" fmla="*/ 26 w 129"/>
                  <a:gd name="T3" fmla="*/ 233 h 233"/>
                  <a:gd name="T4" fmla="*/ 129 w 129"/>
                  <a:gd name="T5" fmla="*/ 26 h 233"/>
                  <a:gd name="T6" fmla="*/ 116 w 129"/>
                  <a:gd name="T7" fmla="*/ 0 h 233"/>
                  <a:gd name="T8" fmla="*/ 116 w 129"/>
                  <a:gd name="T9" fmla="*/ 0 h 233"/>
                  <a:gd name="T10" fmla="*/ 103 w 129"/>
                  <a:gd name="T11" fmla="*/ 13 h 233"/>
                  <a:gd name="T12" fmla="*/ 0 w 129"/>
                  <a:gd name="T13" fmla="*/ 220 h 233"/>
                  <a:gd name="T14" fmla="*/ 0 60000 65536"/>
                  <a:gd name="T15" fmla="*/ 0 60000 65536"/>
                  <a:gd name="T16" fmla="*/ 0 60000 65536"/>
                  <a:gd name="T17" fmla="*/ 0 60000 65536"/>
                  <a:gd name="T18" fmla="*/ 0 60000 65536"/>
                  <a:gd name="T19" fmla="*/ 0 60000 65536"/>
                  <a:gd name="T20" fmla="*/ 0 60000 65536"/>
                  <a:gd name="T21" fmla="*/ 0 w 129"/>
                  <a:gd name="T22" fmla="*/ 0 h 233"/>
                  <a:gd name="T23" fmla="*/ 129 w 129"/>
                  <a:gd name="T24" fmla="*/ 233 h 2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3">
                    <a:moveTo>
                      <a:pt x="0" y="220"/>
                    </a:moveTo>
                    <a:lnTo>
                      <a:pt x="26" y="233"/>
                    </a:lnTo>
                    <a:lnTo>
                      <a:pt x="129" y="26"/>
                    </a:lnTo>
                    <a:lnTo>
                      <a:pt x="116" y="0"/>
                    </a:lnTo>
                    <a:lnTo>
                      <a:pt x="103" y="13"/>
                    </a:lnTo>
                    <a:lnTo>
                      <a:pt x="0" y="220"/>
                    </a:lnTo>
                    <a:close/>
                  </a:path>
                </a:pathLst>
              </a:custGeom>
              <a:solidFill>
                <a:srgbClr val="000000"/>
              </a:solidFill>
              <a:ln w="9525">
                <a:noFill/>
                <a:round/>
                <a:headEnd/>
                <a:tailEnd/>
              </a:ln>
            </p:spPr>
            <p:txBody>
              <a:bodyPr/>
              <a:lstStyle/>
              <a:p>
                <a:endParaRPr lang="en-US"/>
              </a:p>
            </p:txBody>
          </p:sp>
          <p:sp>
            <p:nvSpPr>
              <p:cNvPr id="104505" name="Freeform 34"/>
              <p:cNvSpPr>
                <a:spLocks/>
              </p:cNvSpPr>
              <p:nvPr/>
            </p:nvSpPr>
            <p:spPr bwMode="auto">
              <a:xfrm>
                <a:off x="2638" y="160"/>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4506" name="Freeform 35"/>
              <p:cNvSpPr>
                <a:spLocks/>
              </p:cNvSpPr>
              <p:nvPr/>
            </p:nvSpPr>
            <p:spPr bwMode="auto">
              <a:xfrm>
                <a:off x="2935" y="173"/>
                <a:ext cx="142" cy="220"/>
              </a:xfrm>
              <a:custGeom>
                <a:avLst/>
                <a:gdLst>
                  <a:gd name="T0" fmla="*/ 26 w 142"/>
                  <a:gd name="T1" fmla="*/ 0 h 220"/>
                  <a:gd name="T2" fmla="*/ 0 w 142"/>
                  <a:gd name="T3" fmla="*/ 13 h 220"/>
                  <a:gd name="T4" fmla="*/ 103 w 142"/>
                  <a:gd name="T5" fmla="*/ 220 h 220"/>
                  <a:gd name="T6" fmla="*/ 116 w 142"/>
                  <a:gd name="T7" fmla="*/ 220 h 220"/>
                  <a:gd name="T8" fmla="*/ 142 w 142"/>
                  <a:gd name="T9" fmla="*/ 220 h 220"/>
                  <a:gd name="T10" fmla="*/ 129 w 142"/>
                  <a:gd name="T11" fmla="*/ 207 h 220"/>
                  <a:gd name="T12" fmla="*/ 26 w 142"/>
                  <a:gd name="T13" fmla="*/ 0 h 220"/>
                  <a:gd name="T14" fmla="*/ 0 60000 65536"/>
                  <a:gd name="T15" fmla="*/ 0 60000 65536"/>
                  <a:gd name="T16" fmla="*/ 0 60000 65536"/>
                  <a:gd name="T17" fmla="*/ 0 60000 65536"/>
                  <a:gd name="T18" fmla="*/ 0 60000 65536"/>
                  <a:gd name="T19" fmla="*/ 0 60000 65536"/>
                  <a:gd name="T20" fmla="*/ 0 60000 65536"/>
                  <a:gd name="T21" fmla="*/ 0 w 142"/>
                  <a:gd name="T22" fmla="*/ 0 h 220"/>
                  <a:gd name="T23" fmla="*/ 142 w 142"/>
                  <a:gd name="T24" fmla="*/ 220 h 2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20">
                    <a:moveTo>
                      <a:pt x="26" y="0"/>
                    </a:moveTo>
                    <a:lnTo>
                      <a:pt x="0" y="13"/>
                    </a:lnTo>
                    <a:lnTo>
                      <a:pt x="103" y="220"/>
                    </a:lnTo>
                    <a:lnTo>
                      <a:pt x="116" y="220"/>
                    </a:lnTo>
                    <a:lnTo>
                      <a:pt x="142" y="220"/>
                    </a:lnTo>
                    <a:lnTo>
                      <a:pt x="129" y="207"/>
                    </a:lnTo>
                    <a:lnTo>
                      <a:pt x="26" y="0"/>
                    </a:lnTo>
                    <a:close/>
                  </a:path>
                </a:pathLst>
              </a:custGeom>
              <a:solidFill>
                <a:srgbClr val="000000"/>
              </a:solidFill>
              <a:ln w="9525">
                <a:noFill/>
                <a:round/>
                <a:headEnd/>
                <a:tailEnd/>
              </a:ln>
            </p:spPr>
            <p:txBody>
              <a:bodyPr/>
              <a:lstStyle/>
              <a:p>
                <a:endParaRPr lang="en-US"/>
              </a:p>
            </p:txBody>
          </p:sp>
          <p:sp>
            <p:nvSpPr>
              <p:cNvPr id="104507" name="Freeform 36"/>
              <p:cNvSpPr>
                <a:spLocks/>
              </p:cNvSpPr>
              <p:nvPr/>
            </p:nvSpPr>
            <p:spPr bwMode="auto">
              <a:xfrm>
                <a:off x="2522" y="367"/>
                <a:ext cx="529" cy="26"/>
              </a:xfrm>
              <a:custGeom>
                <a:avLst/>
                <a:gdLst>
                  <a:gd name="T0" fmla="*/ 529 w 529"/>
                  <a:gd name="T1" fmla="*/ 26 h 26"/>
                  <a:gd name="T2" fmla="*/ 529 w 529"/>
                  <a:gd name="T3" fmla="*/ 0 h 26"/>
                  <a:gd name="T4" fmla="*/ 13 w 529"/>
                  <a:gd name="T5" fmla="*/ 0 h 26"/>
                  <a:gd name="T6" fmla="*/ 0 w 529"/>
                  <a:gd name="T7" fmla="*/ 13 h 26"/>
                  <a:gd name="T8" fmla="*/ 0 w 529"/>
                  <a:gd name="T9" fmla="*/ 26 h 26"/>
                  <a:gd name="T10" fmla="*/ 13 w 529"/>
                  <a:gd name="T11" fmla="*/ 26 h 26"/>
                  <a:gd name="T12" fmla="*/ 529 w 529"/>
                  <a:gd name="T13" fmla="*/ 26 h 26"/>
                  <a:gd name="T14" fmla="*/ 0 60000 65536"/>
                  <a:gd name="T15" fmla="*/ 0 60000 65536"/>
                  <a:gd name="T16" fmla="*/ 0 60000 65536"/>
                  <a:gd name="T17" fmla="*/ 0 60000 65536"/>
                  <a:gd name="T18" fmla="*/ 0 60000 65536"/>
                  <a:gd name="T19" fmla="*/ 0 60000 65536"/>
                  <a:gd name="T20" fmla="*/ 0 60000 65536"/>
                  <a:gd name="T21" fmla="*/ 0 w 529"/>
                  <a:gd name="T22" fmla="*/ 0 h 26"/>
                  <a:gd name="T23" fmla="*/ 529 w 529"/>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6">
                    <a:moveTo>
                      <a:pt x="529" y="26"/>
                    </a:moveTo>
                    <a:lnTo>
                      <a:pt x="529" y="0"/>
                    </a:lnTo>
                    <a:lnTo>
                      <a:pt x="13" y="0"/>
                    </a:lnTo>
                    <a:lnTo>
                      <a:pt x="0" y="13"/>
                    </a:lnTo>
                    <a:lnTo>
                      <a:pt x="0" y="26"/>
                    </a:lnTo>
                    <a:lnTo>
                      <a:pt x="13" y="26"/>
                    </a:lnTo>
                    <a:lnTo>
                      <a:pt x="529" y="26"/>
                    </a:lnTo>
                    <a:close/>
                  </a:path>
                </a:pathLst>
              </a:custGeom>
              <a:solidFill>
                <a:srgbClr val="000000"/>
              </a:solidFill>
              <a:ln w="9525">
                <a:noFill/>
                <a:round/>
                <a:headEnd/>
                <a:tailEnd/>
              </a:ln>
            </p:spPr>
            <p:txBody>
              <a:bodyPr/>
              <a:lstStyle/>
              <a:p>
                <a:endParaRPr lang="en-US"/>
              </a:p>
            </p:txBody>
          </p:sp>
        </p:grpSp>
        <p:sp>
          <p:nvSpPr>
            <p:cNvPr id="104461" name="Freeform 37"/>
            <p:cNvSpPr>
              <a:spLocks/>
            </p:cNvSpPr>
            <p:nvPr/>
          </p:nvSpPr>
          <p:spPr bwMode="auto">
            <a:xfrm>
              <a:off x="3422" y="1039"/>
              <a:ext cx="117" cy="211"/>
            </a:xfrm>
            <a:custGeom>
              <a:avLst/>
              <a:gdLst>
                <a:gd name="T0" fmla="*/ 0 w 129"/>
                <a:gd name="T1" fmla="*/ 134 h 233"/>
                <a:gd name="T2" fmla="*/ 16 w 129"/>
                <a:gd name="T3" fmla="*/ 142 h 233"/>
                <a:gd name="T4" fmla="*/ 79 w 129"/>
                <a:gd name="T5" fmla="*/ 16 h 233"/>
                <a:gd name="T6" fmla="*/ 71 w 129"/>
                <a:gd name="T7" fmla="*/ 0 h 233"/>
                <a:gd name="T8" fmla="*/ 71 w 129"/>
                <a:gd name="T9" fmla="*/ 0 h 233"/>
                <a:gd name="T10" fmla="*/ 63 w 129"/>
                <a:gd name="T11" fmla="*/ 8 h 233"/>
                <a:gd name="T12" fmla="*/ 0 w 129"/>
                <a:gd name="T13" fmla="*/ 134 h 233"/>
                <a:gd name="T14" fmla="*/ 0 60000 65536"/>
                <a:gd name="T15" fmla="*/ 0 60000 65536"/>
                <a:gd name="T16" fmla="*/ 0 60000 65536"/>
                <a:gd name="T17" fmla="*/ 0 60000 65536"/>
                <a:gd name="T18" fmla="*/ 0 60000 65536"/>
                <a:gd name="T19" fmla="*/ 0 60000 65536"/>
                <a:gd name="T20" fmla="*/ 0 60000 65536"/>
                <a:gd name="T21" fmla="*/ 0 w 129"/>
                <a:gd name="T22" fmla="*/ 0 h 233"/>
                <a:gd name="T23" fmla="*/ 129 w 129"/>
                <a:gd name="T24" fmla="*/ 233 h 2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3">
                  <a:moveTo>
                    <a:pt x="0" y="220"/>
                  </a:moveTo>
                  <a:lnTo>
                    <a:pt x="26" y="233"/>
                  </a:lnTo>
                  <a:lnTo>
                    <a:pt x="129" y="26"/>
                  </a:lnTo>
                  <a:lnTo>
                    <a:pt x="116" y="0"/>
                  </a:lnTo>
                  <a:lnTo>
                    <a:pt x="103" y="13"/>
                  </a:lnTo>
                  <a:lnTo>
                    <a:pt x="0" y="220"/>
                  </a:lnTo>
                  <a:close/>
                </a:path>
              </a:pathLst>
            </a:custGeom>
            <a:solidFill>
              <a:srgbClr val="000000"/>
            </a:solidFill>
            <a:ln w="9525">
              <a:noFill/>
              <a:round/>
              <a:headEnd/>
              <a:tailEnd/>
            </a:ln>
          </p:spPr>
          <p:txBody>
            <a:bodyPr/>
            <a:lstStyle/>
            <a:p>
              <a:endParaRPr lang="en-US"/>
            </a:p>
          </p:txBody>
        </p:sp>
        <p:sp>
          <p:nvSpPr>
            <p:cNvPr id="104462" name="Freeform 38"/>
            <p:cNvSpPr>
              <a:spLocks/>
            </p:cNvSpPr>
            <p:nvPr/>
          </p:nvSpPr>
          <p:spPr bwMode="auto">
            <a:xfrm>
              <a:off x="3527" y="1029"/>
              <a:ext cx="292" cy="24"/>
            </a:xfrm>
            <a:custGeom>
              <a:avLst/>
              <a:gdLst>
                <a:gd name="T0" fmla="*/ 0 w 323"/>
                <a:gd name="T1" fmla="*/ 0 h 26"/>
                <a:gd name="T2" fmla="*/ 0 w 323"/>
                <a:gd name="T3" fmla="*/ 17 h 26"/>
                <a:gd name="T4" fmla="*/ 187 w 323"/>
                <a:gd name="T5" fmla="*/ 17 h 26"/>
                <a:gd name="T6" fmla="*/ 195 w 323"/>
                <a:gd name="T7" fmla="*/ 8 h 26"/>
                <a:gd name="T8" fmla="*/ 195 w 323"/>
                <a:gd name="T9" fmla="*/ 0 h 26"/>
                <a:gd name="T10" fmla="*/ 187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4463" name="Freeform 39"/>
            <p:cNvSpPr>
              <a:spLocks/>
            </p:cNvSpPr>
            <p:nvPr/>
          </p:nvSpPr>
          <p:spPr bwMode="auto">
            <a:xfrm>
              <a:off x="3796" y="1051"/>
              <a:ext cx="128" cy="199"/>
            </a:xfrm>
            <a:custGeom>
              <a:avLst/>
              <a:gdLst>
                <a:gd name="T0" fmla="*/ 15 w 142"/>
                <a:gd name="T1" fmla="*/ 0 h 220"/>
                <a:gd name="T2" fmla="*/ 0 w 142"/>
                <a:gd name="T3" fmla="*/ 8 h 220"/>
                <a:gd name="T4" fmla="*/ 62 w 142"/>
                <a:gd name="T5" fmla="*/ 133 h 220"/>
                <a:gd name="T6" fmla="*/ 70 w 142"/>
                <a:gd name="T7" fmla="*/ 133 h 220"/>
                <a:gd name="T8" fmla="*/ 85 w 142"/>
                <a:gd name="T9" fmla="*/ 133 h 220"/>
                <a:gd name="T10" fmla="*/ 78 w 142"/>
                <a:gd name="T11" fmla="*/ 125 h 220"/>
                <a:gd name="T12" fmla="*/ 15 w 142"/>
                <a:gd name="T13" fmla="*/ 0 h 220"/>
                <a:gd name="T14" fmla="*/ 0 60000 65536"/>
                <a:gd name="T15" fmla="*/ 0 60000 65536"/>
                <a:gd name="T16" fmla="*/ 0 60000 65536"/>
                <a:gd name="T17" fmla="*/ 0 60000 65536"/>
                <a:gd name="T18" fmla="*/ 0 60000 65536"/>
                <a:gd name="T19" fmla="*/ 0 60000 65536"/>
                <a:gd name="T20" fmla="*/ 0 60000 65536"/>
                <a:gd name="T21" fmla="*/ 0 w 142"/>
                <a:gd name="T22" fmla="*/ 0 h 220"/>
                <a:gd name="T23" fmla="*/ 142 w 142"/>
                <a:gd name="T24" fmla="*/ 220 h 2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20">
                  <a:moveTo>
                    <a:pt x="26" y="0"/>
                  </a:moveTo>
                  <a:lnTo>
                    <a:pt x="0" y="13"/>
                  </a:lnTo>
                  <a:lnTo>
                    <a:pt x="103" y="220"/>
                  </a:lnTo>
                  <a:lnTo>
                    <a:pt x="116" y="220"/>
                  </a:lnTo>
                  <a:lnTo>
                    <a:pt x="142" y="220"/>
                  </a:lnTo>
                  <a:lnTo>
                    <a:pt x="129" y="207"/>
                  </a:lnTo>
                  <a:lnTo>
                    <a:pt x="26" y="0"/>
                  </a:lnTo>
                  <a:close/>
                </a:path>
              </a:pathLst>
            </a:custGeom>
            <a:solidFill>
              <a:srgbClr val="000000"/>
            </a:solidFill>
            <a:ln w="9525">
              <a:noFill/>
              <a:round/>
              <a:headEnd/>
              <a:tailEnd/>
            </a:ln>
          </p:spPr>
          <p:txBody>
            <a:bodyPr/>
            <a:lstStyle/>
            <a:p>
              <a:endParaRPr lang="en-US"/>
            </a:p>
          </p:txBody>
        </p:sp>
        <p:sp>
          <p:nvSpPr>
            <p:cNvPr id="104464" name="Freeform 40"/>
            <p:cNvSpPr>
              <a:spLocks/>
            </p:cNvSpPr>
            <p:nvPr/>
          </p:nvSpPr>
          <p:spPr bwMode="auto">
            <a:xfrm>
              <a:off x="3422" y="1226"/>
              <a:ext cx="479" cy="24"/>
            </a:xfrm>
            <a:custGeom>
              <a:avLst/>
              <a:gdLst>
                <a:gd name="T0" fmla="*/ 322 w 529"/>
                <a:gd name="T1" fmla="*/ 17 h 26"/>
                <a:gd name="T2" fmla="*/ 322 w 529"/>
                <a:gd name="T3" fmla="*/ 0 h 26"/>
                <a:gd name="T4" fmla="*/ 8 w 529"/>
                <a:gd name="T5" fmla="*/ 0 h 26"/>
                <a:gd name="T6" fmla="*/ 0 w 529"/>
                <a:gd name="T7" fmla="*/ 8 h 26"/>
                <a:gd name="T8" fmla="*/ 0 w 529"/>
                <a:gd name="T9" fmla="*/ 17 h 26"/>
                <a:gd name="T10" fmla="*/ 8 w 529"/>
                <a:gd name="T11" fmla="*/ 17 h 26"/>
                <a:gd name="T12" fmla="*/ 322 w 529"/>
                <a:gd name="T13" fmla="*/ 17 h 26"/>
                <a:gd name="T14" fmla="*/ 0 60000 65536"/>
                <a:gd name="T15" fmla="*/ 0 60000 65536"/>
                <a:gd name="T16" fmla="*/ 0 60000 65536"/>
                <a:gd name="T17" fmla="*/ 0 60000 65536"/>
                <a:gd name="T18" fmla="*/ 0 60000 65536"/>
                <a:gd name="T19" fmla="*/ 0 60000 65536"/>
                <a:gd name="T20" fmla="*/ 0 60000 65536"/>
                <a:gd name="T21" fmla="*/ 0 w 529"/>
                <a:gd name="T22" fmla="*/ 0 h 26"/>
                <a:gd name="T23" fmla="*/ 529 w 529"/>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6">
                  <a:moveTo>
                    <a:pt x="529" y="26"/>
                  </a:moveTo>
                  <a:lnTo>
                    <a:pt x="529" y="0"/>
                  </a:lnTo>
                  <a:lnTo>
                    <a:pt x="13" y="0"/>
                  </a:lnTo>
                  <a:lnTo>
                    <a:pt x="0" y="13"/>
                  </a:lnTo>
                  <a:lnTo>
                    <a:pt x="0" y="26"/>
                  </a:lnTo>
                  <a:lnTo>
                    <a:pt x="13" y="26"/>
                  </a:lnTo>
                  <a:lnTo>
                    <a:pt x="529" y="26"/>
                  </a:lnTo>
                  <a:close/>
                </a:path>
              </a:pathLst>
            </a:custGeom>
            <a:solidFill>
              <a:srgbClr val="000000"/>
            </a:solidFill>
            <a:ln w="9525">
              <a:noFill/>
              <a:round/>
              <a:headEnd/>
              <a:tailEnd/>
            </a:ln>
          </p:spPr>
          <p:txBody>
            <a:bodyPr/>
            <a:lstStyle/>
            <a:p>
              <a:endParaRPr lang="en-US"/>
            </a:p>
          </p:txBody>
        </p:sp>
        <p:sp>
          <p:nvSpPr>
            <p:cNvPr id="104465" name="Rectangle 41"/>
            <p:cNvSpPr>
              <a:spLocks noChangeArrowheads="1"/>
            </p:cNvSpPr>
            <p:nvPr/>
          </p:nvSpPr>
          <p:spPr bwMode="auto">
            <a:xfrm>
              <a:off x="3434" y="1238"/>
              <a:ext cx="1390" cy="269"/>
            </a:xfrm>
            <a:prstGeom prst="rect">
              <a:avLst/>
            </a:prstGeom>
            <a:noFill/>
            <a:ln w="41275">
              <a:solidFill>
                <a:srgbClr val="000000"/>
              </a:solidFill>
              <a:miter lim="800000"/>
              <a:headEnd/>
              <a:tailEnd/>
            </a:ln>
          </p:spPr>
          <p:txBody>
            <a:bodyPr/>
            <a:lstStyle/>
            <a:p>
              <a:endParaRPr lang="en-US"/>
            </a:p>
          </p:txBody>
        </p:sp>
        <p:grpSp>
          <p:nvGrpSpPr>
            <p:cNvPr id="104466" name="Group 42"/>
            <p:cNvGrpSpPr>
              <a:grpSpLocks/>
            </p:cNvGrpSpPr>
            <p:nvPr/>
          </p:nvGrpSpPr>
          <p:grpSpPr bwMode="auto">
            <a:xfrm>
              <a:off x="3422" y="1546"/>
              <a:ext cx="502" cy="210"/>
              <a:chOff x="2522" y="1270"/>
              <a:chExt cx="555" cy="232"/>
            </a:xfrm>
          </p:grpSpPr>
          <p:sp>
            <p:nvSpPr>
              <p:cNvPr id="104500" name="Freeform 43"/>
              <p:cNvSpPr>
                <a:spLocks/>
              </p:cNvSpPr>
              <p:nvPr/>
            </p:nvSpPr>
            <p:spPr bwMode="auto">
              <a:xfrm>
                <a:off x="2522" y="1270"/>
                <a:ext cx="129" cy="232"/>
              </a:xfrm>
              <a:custGeom>
                <a:avLst/>
                <a:gdLst>
                  <a:gd name="T0" fmla="*/ 0 w 129"/>
                  <a:gd name="T1" fmla="*/ 220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20 h 232"/>
                  <a:gd name="T14" fmla="*/ 0 60000 65536"/>
                  <a:gd name="T15" fmla="*/ 0 60000 65536"/>
                  <a:gd name="T16" fmla="*/ 0 60000 65536"/>
                  <a:gd name="T17" fmla="*/ 0 60000 65536"/>
                  <a:gd name="T18" fmla="*/ 0 60000 65536"/>
                  <a:gd name="T19" fmla="*/ 0 60000 65536"/>
                  <a:gd name="T20" fmla="*/ 0 60000 65536"/>
                  <a:gd name="T21" fmla="*/ 0 w 129"/>
                  <a:gd name="T22" fmla="*/ 0 h 232"/>
                  <a:gd name="T23" fmla="*/ 129 w 129"/>
                  <a:gd name="T24" fmla="*/ 232 h 2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2">
                    <a:moveTo>
                      <a:pt x="0" y="220"/>
                    </a:moveTo>
                    <a:lnTo>
                      <a:pt x="26" y="232"/>
                    </a:lnTo>
                    <a:lnTo>
                      <a:pt x="129" y="26"/>
                    </a:lnTo>
                    <a:lnTo>
                      <a:pt x="116" y="0"/>
                    </a:lnTo>
                    <a:lnTo>
                      <a:pt x="103" y="13"/>
                    </a:lnTo>
                    <a:lnTo>
                      <a:pt x="0" y="220"/>
                    </a:lnTo>
                    <a:close/>
                  </a:path>
                </a:pathLst>
              </a:custGeom>
              <a:solidFill>
                <a:srgbClr val="000000"/>
              </a:solidFill>
              <a:ln w="9525">
                <a:noFill/>
                <a:round/>
                <a:headEnd/>
                <a:tailEnd/>
              </a:ln>
            </p:spPr>
            <p:txBody>
              <a:bodyPr/>
              <a:lstStyle/>
              <a:p>
                <a:endParaRPr lang="en-US"/>
              </a:p>
            </p:txBody>
          </p:sp>
          <p:sp>
            <p:nvSpPr>
              <p:cNvPr id="104501" name="Freeform 44"/>
              <p:cNvSpPr>
                <a:spLocks/>
              </p:cNvSpPr>
              <p:nvPr/>
            </p:nvSpPr>
            <p:spPr bwMode="auto">
              <a:xfrm>
                <a:off x="2638" y="1270"/>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4502" name="Freeform 45"/>
              <p:cNvSpPr>
                <a:spLocks/>
              </p:cNvSpPr>
              <p:nvPr/>
            </p:nvSpPr>
            <p:spPr bwMode="auto">
              <a:xfrm>
                <a:off x="2935" y="1283"/>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7 h 219"/>
                  <a:gd name="T12" fmla="*/ 26 w 142"/>
                  <a:gd name="T13" fmla="*/ 0 h 219"/>
                  <a:gd name="T14" fmla="*/ 0 60000 65536"/>
                  <a:gd name="T15" fmla="*/ 0 60000 65536"/>
                  <a:gd name="T16" fmla="*/ 0 60000 65536"/>
                  <a:gd name="T17" fmla="*/ 0 60000 65536"/>
                  <a:gd name="T18" fmla="*/ 0 60000 65536"/>
                  <a:gd name="T19" fmla="*/ 0 60000 65536"/>
                  <a:gd name="T20" fmla="*/ 0 60000 65536"/>
                  <a:gd name="T21" fmla="*/ 0 w 142"/>
                  <a:gd name="T22" fmla="*/ 0 h 219"/>
                  <a:gd name="T23" fmla="*/ 142 w 142"/>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19">
                    <a:moveTo>
                      <a:pt x="26" y="0"/>
                    </a:moveTo>
                    <a:lnTo>
                      <a:pt x="0" y="13"/>
                    </a:lnTo>
                    <a:lnTo>
                      <a:pt x="103" y="219"/>
                    </a:lnTo>
                    <a:lnTo>
                      <a:pt x="116" y="219"/>
                    </a:lnTo>
                    <a:lnTo>
                      <a:pt x="142" y="219"/>
                    </a:lnTo>
                    <a:lnTo>
                      <a:pt x="129" y="207"/>
                    </a:lnTo>
                    <a:lnTo>
                      <a:pt x="26" y="0"/>
                    </a:lnTo>
                    <a:close/>
                  </a:path>
                </a:pathLst>
              </a:custGeom>
              <a:solidFill>
                <a:srgbClr val="000000"/>
              </a:solidFill>
              <a:ln w="9525">
                <a:noFill/>
                <a:round/>
                <a:headEnd/>
                <a:tailEnd/>
              </a:ln>
            </p:spPr>
            <p:txBody>
              <a:bodyPr/>
              <a:lstStyle/>
              <a:p>
                <a:endParaRPr lang="en-US"/>
              </a:p>
            </p:txBody>
          </p:sp>
          <p:sp>
            <p:nvSpPr>
              <p:cNvPr id="104503" name="Freeform 46"/>
              <p:cNvSpPr>
                <a:spLocks/>
              </p:cNvSpPr>
              <p:nvPr/>
            </p:nvSpPr>
            <p:spPr bwMode="auto">
              <a:xfrm>
                <a:off x="2522" y="1477"/>
                <a:ext cx="529" cy="25"/>
              </a:xfrm>
              <a:custGeom>
                <a:avLst/>
                <a:gdLst>
                  <a:gd name="T0" fmla="*/ 529 w 529"/>
                  <a:gd name="T1" fmla="*/ 25 h 25"/>
                  <a:gd name="T2" fmla="*/ 529 w 529"/>
                  <a:gd name="T3" fmla="*/ 0 h 25"/>
                  <a:gd name="T4" fmla="*/ 13 w 529"/>
                  <a:gd name="T5" fmla="*/ 0 h 25"/>
                  <a:gd name="T6" fmla="*/ 0 w 529"/>
                  <a:gd name="T7" fmla="*/ 13 h 25"/>
                  <a:gd name="T8" fmla="*/ 0 w 529"/>
                  <a:gd name="T9" fmla="*/ 25 h 25"/>
                  <a:gd name="T10" fmla="*/ 13 w 529"/>
                  <a:gd name="T11" fmla="*/ 25 h 25"/>
                  <a:gd name="T12" fmla="*/ 529 w 529"/>
                  <a:gd name="T13" fmla="*/ 25 h 25"/>
                  <a:gd name="T14" fmla="*/ 0 60000 65536"/>
                  <a:gd name="T15" fmla="*/ 0 60000 65536"/>
                  <a:gd name="T16" fmla="*/ 0 60000 65536"/>
                  <a:gd name="T17" fmla="*/ 0 60000 65536"/>
                  <a:gd name="T18" fmla="*/ 0 60000 65536"/>
                  <a:gd name="T19" fmla="*/ 0 60000 65536"/>
                  <a:gd name="T20" fmla="*/ 0 60000 65536"/>
                  <a:gd name="T21" fmla="*/ 0 w 529"/>
                  <a:gd name="T22" fmla="*/ 0 h 25"/>
                  <a:gd name="T23" fmla="*/ 529 w 529"/>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5">
                    <a:moveTo>
                      <a:pt x="529" y="25"/>
                    </a:moveTo>
                    <a:lnTo>
                      <a:pt x="529" y="0"/>
                    </a:lnTo>
                    <a:lnTo>
                      <a:pt x="13" y="0"/>
                    </a:lnTo>
                    <a:lnTo>
                      <a:pt x="0" y="13"/>
                    </a:lnTo>
                    <a:lnTo>
                      <a:pt x="0" y="25"/>
                    </a:lnTo>
                    <a:lnTo>
                      <a:pt x="13" y="25"/>
                    </a:lnTo>
                    <a:lnTo>
                      <a:pt x="529" y="25"/>
                    </a:lnTo>
                    <a:close/>
                  </a:path>
                </a:pathLst>
              </a:custGeom>
              <a:solidFill>
                <a:srgbClr val="000000"/>
              </a:solidFill>
              <a:ln w="9525">
                <a:noFill/>
                <a:round/>
                <a:headEnd/>
                <a:tailEnd/>
              </a:ln>
            </p:spPr>
            <p:txBody>
              <a:bodyPr/>
              <a:lstStyle/>
              <a:p>
                <a:endParaRPr lang="en-US"/>
              </a:p>
            </p:txBody>
          </p:sp>
        </p:grpSp>
        <p:grpSp>
          <p:nvGrpSpPr>
            <p:cNvPr id="104467" name="Group 47"/>
            <p:cNvGrpSpPr>
              <a:grpSpLocks/>
            </p:cNvGrpSpPr>
            <p:nvPr/>
          </p:nvGrpSpPr>
          <p:grpSpPr bwMode="auto">
            <a:xfrm>
              <a:off x="3422" y="2048"/>
              <a:ext cx="502" cy="210"/>
              <a:chOff x="2522" y="1825"/>
              <a:chExt cx="555" cy="232"/>
            </a:xfrm>
          </p:grpSpPr>
          <p:sp>
            <p:nvSpPr>
              <p:cNvPr id="104496" name="Freeform 48"/>
              <p:cNvSpPr>
                <a:spLocks/>
              </p:cNvSpPr>
              <p:nvPr/>
            </p:nvSpPr>
            <p:spPr bwMode="auto">
              <a:xfrm>
                <a:off x="2522" y="1825"/>
                <a:ext cx="129" cy="232"/>
              </a:xfrm>
              <a:custGeom>
                <a:avLst/>
                <a:gdLst>
                  <a:gd name="T0" fmla="*/ 0 w 129"/>
                  <a:gd name="T1" fmla="*/ 220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20 h 232"/>
                  <a:gd name="T14" fmla="*/ 0 60000 65536"/>
                  <a:gd name="T15" fmla="*/ 0 60000 65536"/>
                  <a:gd name="T16" fmla="*/ 0 60000 65536"/>
                  <a:gd name="T17" fmla="*/ 0 60000 65536"/>
                  <a:gd name="T18" fmla="*/ 0 60000 65536"/>
                  <a:gd name="T19" fmla="*/ 0 60000 65536"/>
                  <a:gd name="T20" fmla="*/ 0 60000 65536"/>
                  <a:gd name="T21" fmla="*/ 0 w 129"/>
                  <a:gd name="T22" fmla="*/ 0 h 232"/>
                  <a:gd name="T23" fmla="*/ 129 w 129"/>
                  <a:gd name="T24" fmla="*/ 232 h 2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2">
                    <a:moveTo>
                      <a:pt x="0" y="220"/>
                    </a:moveTo>
                    <a:lnTo>
                      <a:pt x="26" y="232"/>
                    </a:lnTo>
                    <a:lnTo>
                      <a:pt x="129" y="26"/>
                    </a:lnTo>
                    <a:lnTo>
                      <a:pt x="116" y="0"/>
                    </a:lnTo>
                    <a:lnTo>
                      <a:pt x="103" y="13"/>
                    </a:lnTo>
                    <a:lnTo>
                      <a:pt x="0" y="220"/>
                    </a:lnTo>
                    <a:close/>
                  </a:path>
                </a:pathLst>
              </a:custGeom>
              <a:solidFill>
                <a:srgbClr val="000000"/>
              </a:solidFill>
              <a:ln w="9525">
                <a:noFill/>
                <a:round/>
                <a:headEnd/>
                <a:tailEnd/>
              </a:ln>
            </p:spPr>
            <p:txBody>
              <a:bodyPr/>
              <a:lstStyle/>
              <a:p>
                <a:endParaRPr lang="en-US"/>
              </a:p>
            </p:txBody>
          </p:sp>
          <p:sp>
            <p:nvSpPr>
              <p:cNvPr id="104497" name="Freeform 49"/>
              <p:cNvSpPr>
                <a:spLocks/>
              </p:cNvSpPr>
              <p:nvPr/>
            </p:nvSpPr>
            <p:spPr bwMode="auto">
              <a:xfrm>
                <a:off x="2638" y="1825"/>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4498" name="Freeform 50"/>
              <p:cNvSpPr>
                <a:spLocks/>
              </p:cNvSpPr>
              <p:nvPr/>
            </p:nvSpPr>
            <p:spPr bwMode="auto">
              <a:xfrm>
                <a:off x="2935" y="1838"/>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7 h 219"/>
                  <a:gd name="T12" fmla="*/ 26 w 142"/>
                  <a:gd name="T13" fmla="*/ 0 h 219"/>
                  <a:gd name="T14" fmla="*/ 0 60000 65536"/>
                  <a:gd name="T15" fmla="*/ 0 60000 65536"/>
                  <a:gd name="T16" fmla="*/ 0 60000 65536"/>
                  <a:gd name="T17" fmla="*/ 0 60000 65536"/>
                  <a:gd name="T18" fmla="*/ 0 60000 65536"/>
                  <a:gd name="T19" fmla="*/ 0 60000 65536"/>
                  <a:gd name="T20" fmla="*/ 0 60000 65536"/>
                  <a:gd name="T21" fmla="*/ 0 w 142"/>
                  <a:gd name="T22" fmla="*/ 0 h 219"/>
                  <a:gd name="T23" fmla="*/ 142 w 142"/>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19">
                    <a:moveTo>
                      <a:pt x="26" y="0"/>
                    </a:moveTo>
                    <a:lnTo>
                      <a:pt x="0" y="13"/>
                    </a:lnTo>
                    <a:lnTo>
                      <a:pt x="103" y="219"/>
                    </a:lnTo>
                    <a:lnTo>
                      <a:pt x="116" y="219"/>
                    </a:lnTo>
                    <a:lnTo>
                      <a:pt x="142" y="219"/>
                    </a:lnTo>
                    <a:lnTo>
                      <a:pt x="129" y="207"/>
                    </a:lnTo>
                    <a:lnTo>
                      <a:pt x="26" y="0"/>
                    </a:lnTo>
                    <a:close/>
                  </a:path>
                </a:pathLst>
              </a:custGeom>
              <a:solidFill>
                <a:srgbClr val="000000"/>
              </a:solidFill>
              <a:ln w="9525">
                <a:noFill/>
                <a:round/>
                <a:headEnd/>
                <a:tailEnd/>
              </a:ln>
            </p:spPr>
            <p:txBody>
              <a:bodyPr/>
              <a:lstStyle/>
              <a:p>
                <a:endParaRPr lang="en-US"/>
              </a:p>
            </p:txBody>
          </p:sp>
          <p:sp>
            <p:nvSpPr>
              <p:cNvPr id="104499" name="Freeform 51"/>
              <p:cNvSpPr>
                <a:spLocks/>
              </p:cNvSpPr>
              <p:nvPr/>
            </p:nvSpPr>
            <p:spPr bwMode="auto">
              <a:xfrm>
                <a:off x="2522" y="2032"/>
                <a:ext cx="529" cy="25"/>
              </a:xfrm>
              <a:custGeom>
                <a:avLst/>
                <a:gdLst>
                  <a:gd name="T0" fmla="*/ 529 w 529"/>
                  <a:gd name="T1" fmla="*/ 25 h 25"/>
                  <a:gd name="T2" fmla="*/ 529 w 529"/>
                  <a:gd name="T3" fmla="*/ 0 h 25"/>
                  <a:gd name="T4" fmla="*/ 13 w 529"/>
                  <a:gd name="T5" fmla="*/ 0 h 25"/>
                  <a:gd name="T6" fmla="*/ 0 w 529"/>
                  <a:gd name="T7" fmla="*/ 13 h 25"/>
                  <a:gd name="T8" fmla="*/ 0 w 529"/>
                  <a:gd name="T9" fmla="*/ 25 h 25"/>
                  <a:gd name="T10" fmla="*/ 13 w 529"/>
                  <a:gd name="T11" fmla="*/ 25 h 25"/>
                  <a:gd name="T12" fmla="*/ 529 w 529"/>
                  <a:gd name="T13" fmla="*/ 25 h 25"/>
                  <a:gd name="T14" fmla="*/ 0 60000 65536"/>
                  <a:gd name="T15" fmla="*/ 0 60000 65536"/>
                  <a:gd name="T16" fmla="*/ 0 60000 65536"/>
                  <a:gd name="T17" fmla="*/ 0 60000 65536"/>
                  <a:gd name="T18" fmla="*/ 0 60000 65536"/>
                  <a:gd name="T19" fmla="*/ 0 60000 65536"/>
                  <a:gd name="T20" fmla="*/ 0 60000 65536"/>
                  <a:gd name="T21" fmla="*/ 0 w 529"/>
                  <a:gd name="T22" fmla="*/ 0 h 25"/>
                  <a:gd name="T23" fmla="*/ 529 w 529"/>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5">
                    <a:moveTo>
                      <a:pt x="529" y="25"/>
                    </a:moveTo>
                    <a:lnTo>
                      <a:pt x="529" y="0"/>
                    </a:lnTo>
                    <a:lnTo>
                      <a:pt x="13" y="0"/>
                    </a:lnTo>
                    <a:lnTo>
                      <a:pt x="0" y="13"/>
                    </a:lnTo>
                    <a:lnTo>
                      <a:pt x="0" y="25"/>
                    </a:lnTo>
                    <a:lnTo>
                      <a:pt x="13" y="25"/>
                    </a:lnTo>
                    <a:lnTo>
                      <a:pt x="529" y="25"/>
                    </a:lnTo>
                    <a:close/>
                  </a:path>
                </a:pathLst>
              </a:custGeom>
              <a:solidFill>
                <a:srgbClr val="000000"/>
              </a:solidFill>
              <a:ln w="9525">
                <a:noFill/>
                <a:round/>
                <a:headEnd/>
                <a:tailEnd/>
              </a:ln>
            </p:spPr>
            <p:txBody>
              <a:bodyPr/>
              <a:lstStyle/>
              <a:p>
                <a:endParaRPr lang="en-US"/>
              </a:p>
            </p:txBody>
          </p:sp>
        </p:grpSp>
        <p:grpSp>
          <p:nvGrpSpPr>
            <p:cNvPr id="104468" name="Group 52"/>
            <p:cNvGrpSpPr>
              <a:grpSpLocks/>
            </p:cNvGrpSpPr>
            <p:nvPr/>
          </p:nvGrpSpPr>
          <p:grpSpPr bwMode="auto">
            <a:xfrm>
              <a:off x="3422" y="2550"/>
              <a:ext cx="502" cy="210"/>
              <a:chOff x="2522" y="2380"/>
              <a:chExt cx="555" cy="232"/>
            </a:xfrm>
          </p:grpSpPr>
          <p:sp>
            <p:nvSpPr>
              <p:cNvPr id="104492" name="Freeform 53"/>
              <p:cNvSpPr>
                <a:spLocks/>
              </p:cNvSpPr>
              <p:nvPr/>
            </p:nvSpPr>
            <p:spPr bwMode="auto">
              <a:xfrm>
                <a:off x="2522" y="2380"/>
                <a:ext cx="129" cy="232"/>
              </a:xfrm>
              <a:custGeom>
                <a:avLst/>
                <a:gdLst>
                  <a:gd name="T0" fmla="*/ 0 w 129"/>
                  <a:gd name="T1" fmla="*/ 219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19 h 232"/>
                  <a:gd name="T14" fmla="*/ 0 60000 65536"/>
                  <a:gd name="T15" fmla="*/ 0 60000 65536"/>
                  <a:gd name="T16" fmla="*/ 0 60000 65536"/>
                  <a:gd name="T17" fmla="*/ 0 60000 65536"/>
                  <a:gd name="T18" fmla="*/ 0 60000 65536"/>
                  <a:gd name="T19" fmla="*/ 0 60000 65536"/>
                  <a:gd name="T20" fmla="*/ 0 60000 65536"/>
                  <a:gd name="T21" fmla="*/ 0 w 129"/>
                  <a:gd name="T22" fmla="*/ 0 h 232"/>
                  <a:gd name="T23" fmla="*/ 129 w 129"/>
                  <a:gd name="T24" fmla="*/ 232 h 2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2">
                    <a:moveTo>
                      <a:pt x="0" y="219"/>
                    </a:moveTo>
                    <a:lnTo>
                      <a:pt x="26" y="232"/>
                    </a:lnTo>
                    <a:lnTo>
                      <a:pt x="129" y="26"/>
                    </a:lnTo>
                    <a:lnTo>
                      <a:pt x="116" y="0"/>
                    </a:lnTo>
                    <a:lnTo>
                      <a:pt x="103" y="13"/>
                    </a:lnTo>
                    <a:lnTo>
                      <a:pt x="0" y="219"/>
                    </a:lnTo>
                    <a:close/>
                  </a:path>
                </a:pathLst>
              </a:custGeom>
              <a:solidFill>
                <a:srgbClr val="000000"/>
              </a:solidFill>
              <a:ln w="9525">
                <a:noFill/>
                <a:round/>
                <a:headEnd/>
                <a:tailEnd/>
              </a:ln>
            </p:spPr>
            <p:txBody>
              <a:bodyPr/>
              <a:lstStyle/>
              <a:p>
                <a:endParaRPr lang="en-US"/>
              </a:p>
            </p:txBody>
          </p:sp>
          <p:sp>
            <p:nvSpPr>
              <p:cNvPr id="104493" name="Freeform 54"/>
              <p:cNvSpPr>
                <a:spLocks/>
              </p:cNvSpPr>
              <p:nvPr/>
            </p:nvSpPr>
            <p:spPr bwMode="auto">
              <a:xfrm>
                <a:off x="2638" y="2380"/>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4494" name="Freeform 55"/>
              <p:cNvSpPr>
                <a:spLocks/>
              </p:cNvSpPr>
              <p:nvPr/>
            </p:nvSpPr>
            <p:spPr bwMode="auto">
              <a:xfrm>
                <a:off x="2935" y="2393"/>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6 h 219"/>
                  <a:gd name="T12" fmla="*/ 26 w 142"/>
                  <a:gd name="T13" fmla="*/ 0 h 219"/>
                  <a:gd name="T14" fmla="*/ 0 60000 65536"/>
                  <a:gd name="T15" fmla="*/ 0 60000 65536"/>
                  <a:gd name="T16" fmla="*/ 0 60000 65536"/>
                  <a:gd name="T17" fmla="*/ 0 60000 65536"/>
                  <a:gd name="T18" fmla="*/ 0 60000 65536"/>
                  <a:gd name="T19" fmla="*/ 0 60000 65536"/>
                  <a:gd name="T20" fmla="*/ 0 60000 65536"/>
                  <a:gd name="T21" fmla="*/ 0 w 142"/>
                  <a:gd name="T22" fmla="*/ 0 h 219"/>
                  <a:gd name="T23" fmla="*/ 142 w 142"/>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19">
                    <a:moveTo>
                      <a:pt x="26" y="0"/>
                    </a:moveTo>
                    <a:lnTo>
                      <a:pt x="0" y="13"/>
                    </a:lnTo>
                    <a:lnTo>
                      <a:pt x="103" y="219"/>
                    </a:lnTo>
                    <a:lnTo>
                      <a:pt x="116" y="219"/>
                    </a:lnTo>
                    <a:lnTo>
                      <a:pt x="142" y="219"/>
                    </a:lnTo>
                    <a:lnTo>
                      <a:pt x="129" y="206"/>
                    </a:lnTo>
                    <a:lnTo>
                      <a:pt x="26" y="0"/>
                    </a:lnTo>
                    <a:close/>
                  </a:path>
                </a:pathLst>
              </a:custGeom>
              <a:solidFill>
                <a:srgbClr val="000000"/>
              </a:solidFill>
              <a:ln w="9525">
                <a:noFill/>
                <a:round/>
                <a:headEnd/>
                <a:tailEnd/>
              </a:ln>
            </p:spPr>
            <p:txBody>
              <a:bodyPr/>
              <a:lstStyle/>
              <a:p>
                <a:endParaRPr lang="en-US"/>
              </a:p>
            </p:txBody>
          </p:sp>
          <p:sp>
            <p:nvSpPr>
              <p:cNvPr id="104495" name="Freeform 56"/>
              <p:cNvSpPr>
                <a:spLocks/>
              </p:cNvSpPr>
              <p:nvPr/>
            </p:nvSpPr>
            <p:spPr bwMode="auto">
              <a:xfrm>
                <a:off x="2522" y="2587"/>
                <a:ext cx="529" cy="25"/>
              </a:xfrm>
              <a:custGeom>
                <a:avLst/>
                <a:gdLst>
                  <a:gd name="T0" fmla="*/ 529 w 529"/>
                  <a:gd name="T1" fmla="*/ 25 h 25"/>
                  <a:gd name="T2" fmla="*/ 529 w 529"/>
                  <a:gd name="T3" fmla="*/ 0 h 25"/>
                  <a:gd name="T4" fmla="*/ 13 w 529"/>
                  <a:gd name="T5" fmla="*/ 0 h 25"/>
                  <a:gd name="T6" fmla="*/ 0 w 529"/>
                  <a:gd name="T7" fmla="*/ 12 h 25"/>
                  <a:gd name="T8" fmla="*/ 0 w 529"/>
                  <a:gd name="T9" fmla="*/ 25 h 25"/>
                  <a:gd name="T10" fmla="*/ 13 w 529"/>
                  <a:gd name="T11" fmla="*/ 25 h 25"/>
                  <a:gd name="T12" fmla="*/ 529 w 529"/>
                  <a:gd name="T13" fmla="*/ 25 h 25"/>
                  <a:gd name="T14" fmla="*/ 0 60000 65536"/>
                  <a:gd name="T15" fmla="*/ 0 60000 65536"/>
                  <a:gd name="T16" fmla="*/ 0 60000 65536"/>
                  <a:gd name="T17" fmla="*/ 0 60000 65536"/>
                  <a:gd name="T18" fmla="*/ 0 60000 65536"/>
                  <a:gd name="T19" fmla="*/ 0 60000 65536"/>
                  <a:gd name="T20" fmla="*/ 0 60000 65536"/>
                  <a:gd name="T21" fmla="*/ 0 w 529"/>
                  <a:gd name="T22" fmla="*/ 0 h 25"/>
                  <a:gd name="T23" fmla="*/ 529 w 529"/>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5">
                    <a:moveTo>
                      <a:pt x="529" y="25"/>
                    </a:moveTo>
                    <a:lnTo>
                      <a:pt x="529" y="0"/>
                    </a:lnTo>
                    <a:lnTo>
                      <a:pt x="13" y="0"/>
                    </a:lnTo>
                    <a:lnTo>
                      <a:pt x="0" y="12"/>
                    </a:lnTo>
                    <a:lnTo>
                      <a:pt x="0" y="25"/>
                    </a:lnTo>
                    <a:lnTo>
                      <a:pt x="13" y="25"/>
                    </a:lnTo>
                    <a:lnTo>
                      <a:pt x="529" y="25"/>
                    </a:lnTo>
                    <a:close/>
                  </a:path>
                </a:pathLst>
              </a:custGeom>
              <a:solidFill>
                <a:srgbClr val="000000"/>
              </a:solidFill>
              <a:ln w="9525">
                <a:noFill/>
                <a:round/>
                <a:headEnd/>
                <a:tailEnd/>
              </a:ln>
            </p:spPr>
            <p:txBody>
              <a:bodyPr/>
              <a:lstStyle/>
              <a:p>
                <a:endParaRPr lang="en-US"/>
              </a:p>
            </p:txBody>
          </p:sp>
        </p:grpSp>
        <p:grpSp>
          <p:nvGrpSpPr>
            <p:cNvPr id="104469" name="Group 57"/>
            <p:cNvGrpSpPr>
              <a:grpSpLocks/>
            </p:cNvGrpSpPr>
            <p:nvPr/>
          </p:nvGrpSpPr>
          <p:grpSpPr bwMode="auto">
            <a:xfrm>
              <a:off x="3422" y="3064"/>
              <a:ext cx="502" cy="210"/>
              <a:chOff x="2522" y="2948"/>
              <a:chExt cx="555" cy="232"/>
            </a:xfrm>
          </p:grpSpPr>
          <p:sp>
            <p:nvSpPr>
              <p:cNvPr id="104488" name="Freeform 58"/>
              <p:cNvSpPr>
                <a:spLocks/>
              </p:cNvSpPr>
              <p:nvPr/>
            </p:nvSpPr>
            <p:spPr bwMode="auto">
              <a:xfrm>
                <a:off x="2522" y="2948"/>
                <a:ext cx="129" cy="232"/>
              </a:xfrm>
              <a:custGeom>
                <a:avLst/>
                <a:gdLst>
                  <a:gd name="T0" fmla="*/ 0 w 129"/>
                  <a:gd name="T1" fmla="*/ 219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19 h 232"/>
                  <a:gd name="T14" fmla="*/ 0 60000 65536"/>
                  <a:gd name="T15" fmla="*/ 0 60000 65536"/>
                  <a:gd name="T16" fmla="*/ 0 60000 65536"/>
                  <a:gd name="T17" fmla="*/ 0 60000 65536"/>
                  <a:gd name="T18" fmla="*/ 0 60000 65536"/>
                  <a:gd name="T19" fmla="*/ 0 60000 65536"/>
                  <a:gd name="T20" fmla="*/ 0 60000 65536"/>
                  <a:gd name="T21" fmla="*/ 0 w 129"/>
                  <a:gd name="T22" fmla="*/ 0 h 232"/>
                  <a:gd name="T23" fmla="*/ 129 w 129"/>
                  <a:gd name="T24" fmla="*/ 232 h 2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2">
                    <a:moveTo>
                      <a:pt x="0" y="219"/>
                    </a:moveTo>
                    <a:lnTo>
                      <a:pt x="26" y="232"/>
                    </a:lnTo>
                    <a:lnTo>
                      <a:pt x="129" y="26"/>
                    </a:lnTo>
                    <a:lnTo>
                      <a:pt x="116" y="0"/>
                    </a:lnTo>
                    <a:lnTo>
                      <a:pt x="103" y="13"/>
                    </a:lnTo>
                    <a:lnTo>
                      <a:pt x="0" y="219"/>
                    </a:lnTo>
                    <a:close/>
                  </a:path>
                </a:pathLst>
              </a:custGeom>
              <a:solidFill>
                <a:srgbClr val="000000"/>
              </a:solidFill>
              <a:ln w="9525">
                <a:noFill/>
                <a:round/>
                <a:headEnd/>
                <a:tailEnd/>
              </a:ln>
            </p:spPr>
            <p:txBody>
              <a:bodyPr/>
              <a:lstStyle/>
              <a:p>
                <a:endParaRPr lang="en-US"/>
              </a:p>
            </p:txBody>
          </p:sp>
          <p:sp>
            <p:nvSpPr>
              <p:cNvPr id="104489" name="Freeform 59"/>
              <p:cNvSpPr>
                <a:spLocks/>
              </p:cNvSpPr>
              <p:nvPr/>
            </p:nvSpPr>
            <p:spPr bwMode="auto">
              <a:xfrm>
                <a:off x="2638" y="2948"/>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4490" name="Freeform 60"/>
              <p:cNvSpPr>
                <a:spLocks/>
              </p:cNvSpPr>
              <p:nvPr/>
            </p:nvSpPr>
            <p:spPr bwMode="auto">
              <a:xfrm>
                <a:off x="2935" y="2961"/>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6 h 219"/>
                  <a:gd name="T12" fmla="*/ 26 w 142"/>
                  <a:gd name="T13" fmla="*/ 0 h 219"/>
                  <a:gd name="T14" fmla="*/ 0 60000 65536"/>
                  <a:gd name="T15" fmla="*/ 0 60000 65536"/>
                  <a:gd name="T16" fmla="*/ 0 60000 65536"/>
                  <a:gd name="T17" fmla="*/ 0 60000 65536"/>
                  <a:gd name="T18" fmla="*/ 0 60000 65536"/>
                  <a:gd name="T19" fmla="*/ 0 60000 65536"/>
                  <a:gd name="T20" fmla="*/ 0 60000 65536"/>
                  <a:gd name="T21" fmla="*/ 0 w 142"/>
                  <a:gd name="T22" fmla="*/ 0 h 219"/>
                  <a:gd name="T23" fmla="*/ 142 w 142"/>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19">
                    <a:moveTo>
                      <a:pt x="26" y="0"/>
                    </a:moveTo>
                    <a:lnTo>
                      <a:pt x="0" y="13"/>
                    </a:lnTo>
                    <a:lnTo>
                      <a:pt x="103" y="219"/>
                    </a:lnTo>
                    <a:lnTo>
                      <a:pt x="116" y="219"/>
                    </a:lnTo>
                    <a:lnTo>
                      <a:pt x="142" y="219"/>
                    </a:lnTo>
                    <a:lnTo>
                      <a:pt x="129" y="206"/>
                    </a:lnTo>
                    <a:lnTo>
                      <a:pt x="26" y="0"/>
                    </a:lnTo>
                    <a:close/>
                  </a:path>
                </a:pathLst>
              </a:custGeom>
              <a:solidFill>
                <a:srgbClr val="000000"/>
              </a:solidFill>
              <a:ln w="9525">
                <a:noFill/>
                <a:round/>
                <a:headEnd/>
                <a:tailEnd/>
              </a:ln>
            </p:spPr>
            <p:txBody>
              <a:bodyPr/>
              <a:lstStyle/>
              <a:p>
                <a:endParaRPr lang="en-US"/>
              </a:p>
            </p:txBody>
          </p:sp>
          <p:sp>
            <p:nvSpPr>
              <p:cNvPr id="104491" name="Freeform 61"/>
              <p:cNvSpPr>
                <a:spLocks/>
              </p:cNvSpPr>
              <p:nvPr/>
            </p:nvSpPr>
            <p:spPr bwMode="auto">
              <a:xfrm>
                <a:off x="2522" y="3154"/>
                <a:ext cx="529" cy="26"/>
              </a:xfrm>
              <a:custGeom>
                <a:avLst/>
                <a:gdLst>
                  <a:gd name="T0" fmla="*/ 529 w 529"/>
                  <a:gd name="T1" fmla="*/ 26 h 26"/>
                  <a:gd name="T2" fmla="*/ 529 w 529"/>
                  <a:gd name="T3" fmla="*/ 0 h 26"/>
                  <a:gd name="T4" fmla="*/ 13 w 529"/>
                  <a:gd name="T5" fmla="*/ 0 h 26"/>
                  <a:gd name="T6" fmla="*/ 0 w 529"/>
                  <a:gd name="T7" fmla="*/ 13 h 26"/>
                  <a:gd name="T8" fmla="*/ 0 w 529"/>
                  <a:gd name="T9" fmla="*/ 26 h 26"/>
                  <a:gd name="T10" fmla="*/ 13 w 529"/>
                  <a:gd name="T11" fmla="*/ 26 h 26"/>
                  <a:gd name="T12" fmla="*/ 529 w 529"/>
                  <a:gd name="T13" fmla="*/ 26 h 26"/>
                  <a:gd name="T14" fmla="*/ 0 60000 65536"/>
                  <a:gd name="T15" fmla="*/ 0 60000 65536"/>
                  <a:gd name="T16" fmla="*/ 0 60000 65536"/>
                  <a:gd name="T17" fmla="*/ 0 60000 65536"/>
                  <a:gd name="T18" fmla="*/ 0 60000 65536"/>
                  <a:gd name="T19" fmla="*/ 0 60000 65536"/>
                  <a:gd name="T20" fmla="*/ 0 60000 65536"/>
                  <a:gd name="T21" fmla="*/ 0 w 529"/>
                  <a:gd name="T22" fmla="*/ 0 h 26"/>
                  <a:gd name="T23" fmla="*/ 529 w 529"/>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6">
                    <a:moveTo>
                      <a:pt x="529" y="26"/>
                    </a:moveTo>
                    <a:lnTo>
                      <a:pt x="529" y="0"/>
                    </a:lnTo>
                    <a:lnTo>
                      <a:pt x="13" y="0"/>
                    </a:lnTo>
                    <a:lnTo>
                      <a:pt x="0" y="13"/>
                    </a:lnTo>
                    <a:lnTo>
                      <a:pt x="0" y="26"/>
                    </a:lnTo>
                    <a:lnTo>
                      <a:pt x="13" y="26"/>
                    </a:lnTo>
                    <a:lnTo>
                      <a:pt x="529" y="26"/>
                    </a:lnTo>
                    <a:close/>
                  </a:path>
                </a:pathLst>
              </a:custGeom>
              <a:solidFill>
                <a:srgbClr val="000000"/>
              </a:solidFill>
              <a:ln w="9525">
                <a:noFill/>
                <a:round/>
                <a:headEnd/>
                <a:tailEnd/>
              </a:ln>
            </p:spPr>
            <p:txBody>
              <a:bodyPr/>
              <a:lstStyle/>
              <a:p>
                <a:endParaRPr lang="en-US"/>
              </a:p>
            </p:txBody>
          </p:sp>
        </p:grpSp>
        <p:grpSp>
          <p:nvGrpSpPr>
            <p:cNvPr id="104470" name="Group 62"/>
            <p:cNvGrpSpPr>
              <a:grpSpLocks/>
            </p:cNvGrpSpPr>
            <p:nvPr/>
          </p:nvGrpSpPr>
          <p:grpSpPr bwMode="auto">
            <a:xfrm>
              <a:off x="3422" y="3566"/>
              <a:ext cx="502" cy="210"/>
              <a:chOff x="2522" y="3503"/>
              <a:chExt cx="555" cy="232"/>
            </a:xfrm>
          </p:grpSpPr>
          <p:sp>
            <p:nvSpPr>
              <p:cNvPr id="104484" name="Freeform 63"/>
              <p:cNvSpPr>
                <a:spLocks/>
              </p:cNvSpPr>
              <p:nvPr/>
            </p:nvSpPr>
            <p:spPr bwMode="auto">
              <a:xfrm>
                <a:off x="2522" y="3503"/>
                <a:ext cx="129" cy="232"/>
              </a:xfrm>
              <a:custGeom>
                <a:avLst/>
                <a:gdLst>
                  <a:gd name="T0" fmla="*/ 0 w 129"/>
                  <a:gd name="T1" fmla="*/ 219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19 h 232"/>
                  <a:gd name="T14" fmla="*/ 0 60000 65536"/>
                  <a:gd name="T15" fmla="*/ 0 60000 65536"/>
                  <a:gd name="T16" fmla="*/ 0 60000 65536"/>
                  <a:gd name="T17" fmla="*/ 0 60000 65536"/>
                  <a:gd name="T18" fmla="*/ 0 60000 65536"/>
                  <a:gd name="T19" fmla="*/ 0 60000 65536"/>
                  <a:gd name="T20" fmla="*/ 0 60000 65536"/>
                  <a:gd name="T21" fmla="*/ 0 w 129"/>
                  <a:gd name="T22" fmla="*/ 0 h 232"/>
                  <a:gd name="T23" fmla="*/ 129 w 129"/>
                  <a:gd name="T24" fmla="*/ 232 h 2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2">
                    <a:moveTo>
                      <a:pt x="0" y="219"/>
                    </a:moveTo>
                    <a:lnTo>
                      <a:pt x="26" y="232"/>
                    </a:lnTo>
                    <a:lnTo>
                      <a:pt x="129" y="26"/>
                    </a:lnTo>
                    <a:lnTo>
                      <a:pt x="116" y="0"/>
                    </a:lnTo>
                    <a:lnTo>
                      <a:pt x="103" y="13"/>
                    </a:lnTo>
                    <a:lnTo>
                      <a:pt x="0" y="219"/>
                    </a:lnTo>
                    <a:close/>
                  </a:path>
                </a:pathLst>
              </a:custGeom>
              <a:solidFill>
                <a:srgbClr val="000000"/>
              </a:solidFill>
              <a:ln w="9525">
                <a:noFill/>
                <a:round/>
                <a:headEnd/>
                <a:tailEnd/>
              </a:ln>
            </p:spPr>
            <p:txBody>
              <a:bodyPr/>
              <a:lstStyle/>
              <a:p>
                <a:endParaRPr lang="en-US"/>
              </a:p>
            </p:txBody>
          </p:sp>
          <p:sp>
            <p:nvSpPr>
              <p:cNvPr id="104485" name="Freeform 64"/>
              <p:cNvSpPr>
                <a:spLocks/>
              </p:cNvSpPr>
              <p:nvPr/>
            </p:nvSpPr>
            <p:spPr bwMode="auto">
              <a:xfrm>
                <a:off x="2638" y="3503"/>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4486" name="Freeform 65"/>
              <p:cNvSpPr>
                <a:spLocks/>
              </p:cNvSpPr>
              <p:nvPr/>
            </p:nvSpPr>
            <p:spPr bwMode="auto">
              <a:xfrm>
                <a:off x="2935" y="3516"/>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6 h 219"/>
                  <a:gd name="T12" fmla="*/ 26 w 142"/>
                  <a:gd name="T13" fmla="*/ 0 h 219"/>
                  <a:gd name="T14" fmla="*/ 0 60000 65536"/>
                  <a:gd name="T15" fmla="*/ 0 60000 65536"/>
                  <a:gd name="T16" fmla="*/ 0 60000 65536"/>
                  <a:gd name="T17" fmla="*/ 0 60000 65536"/>
                  <a:gd name="T18" fmla="*/ 0 60000 65536"/>
                  <a:gd name="T19" fmla="*/ 0 60000 65536"/>
                  <a:gd name="T20" fmla="*/ 0 60000 65536"/>
                  <a:gd name="T21" fmla="*/ 0 w 142"/>
                  <a:gd name="T22" fmla="*/ 0 h 219"/>
                  <a:gd name="T23" fmla="*/ 142 w 142"/>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19">
                    <a:moveTo>
                      <a:pt x="26" y="0"/>
                    </a:moveTo>
                    <a:lnTo>
                      <a:pt x="0" y="13"/>
                    </a:lnTo>
                    <a:lnTo>
                      <a:pt x="103" y="219"/>
                    </a:lnTo>
                    <a:lnTo>
                      <a:pt x="116" y="219"/>
                    </a:lnTo>
                    <a:lnTo>
                      <a:pt x="142" y="219"/>
                    </a:lnTo>
                    <a:lnTo>
                      <a:pt x="129" y="206"/>
                    </a:lnTo>
                    <a:lnTo>
                      <a:pt x="26" y="0"/>
                    </a:lnTo>
                    <a:close/>
                  </a:path>
                </a:pathLst>
              </a:custGeom>
              <a:solidFill>
                <a:srgbClr val="000000"/>
              </a:solidFill>
              <a:ln w="9525">
                <a:noFill/>
                <a:round/>
                <a:headEnd/>
                <a:tailEnd/>
              </a:ln>
            </p:spPr>
            <p:txBody>
              <a:bodyPr/>
              <a:lstStyle/>
              <a:p>
                <a:endParaRPr lang="en-US"/>
              </a:p>
            </p:txBody>
          </p:sp>
          <p:sp>
            <p:nvSpPr>
              <p:cNvPr id="104487" name="Freeform 66"/>
              <p:cNvSpPr>
                <a:spLocks/>
              </p:cNvSpPr>
              <p:nvPr/>
            </p:nvSpPr>
            <p:spPr bwMode="auto">
              <a:xfrm>
                <a:off x="2522" y="3709"/>
                <a:ext cx="529" cy="26"/>
              </a:xfrm>
              <a:custGeom>
                <a:avLst/>
                <a:gdLst>
                  <a:gd name="T0" fmla="*/ 529 w 529"/>
                  <a:gd name="T1" fmla="*/ 26 h 26"/>
                  <a:gd name="T2" fmla="*/ 529 w 529"/>
                  <a:gd name="T3" fmla="*/ 0 h 26"/>
                  <a:gd name="T4" fmla="*/ 13 w 529"/>
                  <a:gd name="T5" fmla="*/ 0 h 26"/>
                  <a:gd name="T6" fmla="*/ 0 w 529"/>
                  <a:gd name="T7" fmla="*/ 13 h 26"/>
                  <a:gd name="T8" fmla="*/ 0 w 529"/>
                  <a:gd name="T9" fmla="*/ 26 h 26"/>
                  <a:gd name="T10" fmla="*/ 13 w 529"/>
                  <a:gd name="T11" fmla="*/ 26 h 26"/>
                  <a:gd name="T12" fmla="*/ 529 w 529"/>
                  <a:gd name="T13" fmla="*/ 26 h 26"/>
                  <a:gd name="T14" fmla="*/ 0 60000 65536"/>
                  <a:gd name="T15" fmla="*/ 0 60000 65536"/>
                  <a:gd name="T16" fmla="*/ 0 60000 65536"/>
                  <a:gd name="T17" fmla="*/ 0 60000 65536"/>
                  <a:gd name="T18" fmla="*/ 0 60000 65536"/>
                  <a:gd name="T19" fmla="*/ 0 60000 65536"/>
                  <a:gd name="T20" fmla="*/ 0 60000 65536"/>
                  <a:gd name="T21" fmla="*/ 0 w 529"/>
                  <a:gd name="T22" fmla="*/ 0 h 26"/>
                  <a:gd name="T23" fmla="*/ 529 w 529"/>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6">
                    <a:moveTo>
                      <a:pt x="529" y="26"/>
                    </a:moveTo>
                    <a:lnTo>
                      <a:pt x="529" y="0"/>
                    </a:lnTo>
                    <a:lnTo>
                      <a:pt x="13" y="0"/>
                    </a:lnTo>
                    <a:lnTo>
                      <a:pt x="0" y="13"/>
                    </a:lnTo>
                    <a:lnTo>
                      <a:pt x="0" y="26"/>
                    </a:lnTo>
                    <a:lnTo>
                      <a:pt x="13" y="26"/>
                    </a:lnTo>
                    <a:lnTo>
                      <a:pt x="529" y="26"/>
                    </a:lnTo>
                    <a:close/>
                  </a:path>
                </a:pathLst>
              </a:custGeom>
              <a:solidFill>
                <a:srgbClr val="000000"/>
              </a:solidFill>
              <a:ln w="9525">
                <a:noFill/>
                <a:round/>
                <a:headEnd/>
                <a:tailEnd/>
              </a:ln>
            </p:spPr>
            <p:txBody>
              <a:bodyPr/>
              <a:lstStyle/>
              <a:p>
                <a:endParaRPr lang="en-US"/>
              </a:p>
            </p:txBody>
          </p:sp>
        </p:grpSp>
        <p:sp>
          <p:nvSpPr>
            <p:cNvPr id="104471" name="Rectangle 67"/>
            <p:cNvSpPr>
              <a:spLocks noChangeArrowheads="1"/>
            </p:cNvSpPr>
            <p:nvPr/>
          </p:nvSpPr>
          <p:spPr bwMode="auto">
            <a:xfrm>
              <a:off x="3746" y="783"/>
              <a:ext cx="845"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Application</a:t>
              </a:r>
              <a:endParaRPr lang="en-US" sz="1600" b="0">
                <a:latin typeface="Courier New" pitchFamily="49" charset="0"/>
              </a:endParaRPr>
            </a:p>
          </p:txBody>
        </p:sp>
        <p:sp>
          <p:nvSpPr>
            <p:cNvPr id="104472" name="Rectangle 68"/>
            <p:cNvSpPr>
              <a:spLocks noChangeArrowheads="1"/>
            </p:cNvSpPr>
            <p:nvPr/>
          </p:nvSpPr>
          <p:spPr bwMode="auto">
            <a:xfrm>
              <a:off x="3711" y="1303"/>
              <a:ext cx="922"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Presentation</a:t>
              </a:r>
              <a:endParaRPr lang="en-US" sz="1600" b="0">
                <a:latin typeface="Courier New" pitchFamily="49" charset="0"/>
              </a:endParaRPr>
            </a:p>
          </p:txBody>
        </p:sp>
        <p:sp>
          <p:nvSpPr>
            <p:cNvPr id="104473" name="Rectangle 69"/>
            <p:cNvSpPr>
              <a:spLocks noChangeArrowheads="1"/>
            </p:cNvSpPr>
            <p:nvPr/>
          </p:nvSpPr>
          <p:spPr bwMode="auto">
            <a:xfrm>
              <a:off x="3886" y="1805"/>
              <a:ext cx="538"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Session</a:t>
              </a:r>
              <a:endParaRPr lang="en-US" sz="1600" b="0">
                <a:latin typeface="Courier New" pitchFamily="49" charset="0"/>
              </a:endParaRPr>
            </a:p>
          </p:txBody>
        </p:sp>
        <p:sp>
          <p:nvSpPr>
            <p:cNvPr id="104474" name="Rectangle 70"/>
            <p:cNvSpPr>
              <a:spLocks noChangeArrowheads="1"/>
            </p:cNvSpPr>
            <p:nvPr/>
          </p:nvSpPr>
          <p:spPr bwMode="auto">
            <a:xfrm>
              <a:off x="3816" y="2313"/>
              <a:ext cx="691"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Transport</a:t>
              </a:r>
              <a:endParaRPr lang="en-US" sz="1600" b="0">
                <a:latin typeface="Courier New" pitchFamily="49" charset="0"/>
              </a:endParaRPr>
            </a:p>
          </p:txBody>
        </p:sp>
        <p:sp>
          <p:nvSpPr>
            <p:cNvPr id="104475" name="Rectangle 71"/>
            <p:cNvSpPr>
              <a:spLocks noChangeArrowheads="1"/>
            </p:cNvSpPr>
            <p:nvPr/>
          </p:nvSpPr>
          <p:spPr bwMode="auto">
            <a:xfrm>
              <a:off x="3886" y="2815"/>
              <a:ext cx="538"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Network</a:t>
              </a:r>
              <a:endParaRPr lang="en-US" sz="1600" b="0">
                <a:latin typeface="Courier New" pitchFamily="49" charset="0"/>
              </a:endParaRPr>
            </a:p>
          </p:txBody>
        </p:sp>
        <p:sp>
          <p:nvSpPr>
            <p:cNvPr id="104476" name="Rectangle 72"/>
            <p:cNvSpPr>
              <a:spLocks noChangeArrowheads="1"/>
            </p:cNvSpPr>
            <p:nvPr/>
          </p:nvSpPr>
          <p:spPr bwMode="auto">
            <a:xfrm>
              <a:off x="3850" y="3323"/>
              <a:ext cx="615"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DataLink</a:t>
              </a:r>
              <a:endParaRPr lang="en-US" sz="1600" b="0">
                <a:latin typeface="Courier New" pitchFamily="49" charset="0"/>
              </a:endParaRPr>
            </a:p>
          </p:txBody>
        </p:sp>
        <p:sp>
          <p:nvSpPr>
            <p:cNvPr id="104477" name="Rectangle 73"/>
            <p:cNvSpPr>
              <a:spLocks noChangeArrowheads="1"/>
            </p:cNvSpPr>
            <p:nvPr/>
          </p:nvSpPr>
          <p:spPr bwMode="auto">
            <a:xfrm>
              <a:off x="3850" y="3830"/>
              <a:ext cx="615"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Physical</a:t>
              </a:r>
              <a:endParaRPr lang="en-US" sz="1600" b="0">
                <a:latin typeface="Courier New" pitchFamily="49" charset="0"/>
              </a:endParaRPr>
            </a:p>
          </p:txBody>
        </p:sp>
        <p:sp>
          <p:nvSpPr>
            <p:cNvPr id="104478" name="Line 74"/>
            <p:cNvSpPr>
              <a:spLocks noChangeShapeType="1"/>
            </p:cNvSpPr>
            <p:nvPr/>
          </p:nvSpPr>
          <p:spPr bwMode="auto">
            <a:xfrm>
              <a:off x="4129" y="1012"/>
              <a:ext cx="0" cy="21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04479" name="Line 75"/>
            <p:cNvSpPr>
              <a:spLocks noChangeShapeType="1"/>
            </p:cNvSpPr>
            <p:nvPr/>
          </p:nvSpPr>
          <p:spPr bwMode="auto">
            <a:xfrm>
              <a:off x="4129" y="1521"/>
              <a:ext cx="0" cy="21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04480" name="Line 76"/>
            <p:cNvSpPr>
              <a:spLocks noChangeShapeType="1"/>
            </p:cNvSpPr>
            <p:nvPr/>
          </p:nvSpPr>
          <p:spPr bwMode="auto">
            <a:xfrm>
              <a:off x="4129" y="2011"/>
              <a:ext cx="0" cy="21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04481" name="Line 77"/>
            <p:cNvSpPr>
              <a:spLocks noChangeShapeType="1"/>
            </p:cNvSpPr>
            <p:nvPr/>
          </p:nvSpPr>
          <p:spPr bwMode="auto">
            <a:xfrm>
              <a:off x="4129" y="2532"/>
              <a:ext cx="0" cy="21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04482" name="Line 78"/>
            <p:cNvSpPr>
              <a:spLocks noChangeShapeType="1"/>
            </p:cNvSpPr>
            <p:nvPr/>
          </p:nvSpPr>
          <p:spPr bwMode="auto">
            <a:xfrm>
              <a:off x="4129" y="3035"/>
              <a:ext cx="0" cy="21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04483" name="Line 79"/>
            <p:cNvSpPr>
              <a:spLocks noChangeShapeType="1"/>
            </p:cNvSpPr>
            <p:nvPr/>
          </p:nvSpPr>
          <p:spPr bwMode="auto">
            <a:xfrm>
              <a:off x="4129" y="3537"/>
              <a:ext cx="0" cy="217"/>
            </a:xfrm>
            <a:prstGeom prst="line">
              <a:avLst/>
            </a:prstGeom>
            <a:noFill/>
            <a:ln w="28575">
              <a:solidFill>
                <a:schemeClr val="tx1"/>
              </a:solidFill>
              <a:prstDash val="dash"/>
              <a:round/>
              <a:headEnd/>
              <a:tailEnd type="arrow" w="med" len="lg"/>
            </a:ln>
          </p:spPr>
          <p:txBody>
            <a:bodyPr wrap="none" anchor="ctr"/>
            <a:lstStyle/>
            <a:p>
              <a:endParaRPr lang="en-US"/>
            </a:p>
          </p:txBody>
        </p:sp>
      </p:grpSp>
      <p:sp>
        <p:nvSpPr>
          <p:cNvPr id="104452" name="Rectangle 80"/>
          <p:cNvSpPr>
            <a:spLocks noGrp="1" noChangeArrowheads="1"/>
          </p:cNvSpPr>
          <p:nvPr>
            <p:ph type="title"/>
          </p:nvPr>
        </p:nvSpPr>
        <p:spPr>
          <a:xfrm>
            <a:off x="387350" y="190500"/>
            <a:ext cx="7988300" cy="863600"/>
          </a:xfrm>
        </p:spPr>
        <p:txBody>
          <a:bodyPr/>
          <a:lstStyle/>
          <a:p>
            <a:r>
              <a:rPr lang="en-US">
                <a:ea typeface="ＭＳ Ｐゴシック" pitchFamily="34" charset="-128"/>
              </a:rPr>
              <a:t>Example: Peer-to-Peer Architectural Style</a:t>
            </a:r>
          </a:p>
        </p:txBody>
      </p:sp>
      <p:sp>
        <p:nvSpPr>
          <p:cNvPr id="246865" name="Rectangle 81"/>
          <p:cNvSpPr>
            <a:spLocks noGrp="1" noChangeArrowheads="1"/>
          </p:cNvSpPr>
          <p:nvPr>
            <p:ph type="body" idx="1"/>
          </p:nvPr>
        </p:nvSpPr>
        <p:spPr>
          <a:xfrm>
            <a:off x="358775" y="1343025"/>
            <a:ext cx="4067175" cy="4800600"/>
          </a:xfrm>
        </p:spPr>
        <p:txBody>
          <a:bodyPr/>
          <a:lstStyle/>
          <a:p>
            <a:r>
              <a:rPr lang="en-US">
                <a:ea typeface="ＭＳ Ｐゴシック" pitchFamily="34" charset="-128"/>
              </a:rPr>
              <a:t>ISO’s OSI Reference Model </a:t>
            </a:r>
          </a:p>
          <a:p>
            <a:pPr lvl="1"/>
            <a:r>
              <a:rPr lang="en-US">
                <a:ea typeface="ＭＳ Ｐゴシック" pitchFamily="34" charset="-128"/>
              </a:rPr>
              <a:t>ISO = International Standard Organization</a:t>
            </a:r>
          </a:p>
          <a:p>
            <a:pPr lvl="1"/>
            <a:r>
              <a:rPr lang="en-US">
                <a:ea typeface="ＭＳ Ｐゴシック" pitchFamily="34" charset="-128"/>
              </a:rPr>
              <a:t>OSI = Open System Interconnection</a:t>
            </a:r>
          </a:p>
          <a:p>
            <a:r>
              <a:rPr lang="en-US">
                <a:ea typeface="ＭＳ Ｐゴシック" pitchFamily="34" charset="-128"/>
              </a:rPr>
              <a:t>Reference model which defines 7 layers and communication protocols between the layers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686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4686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4686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686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865"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ea typeface="ＭＳ Ｐゴシック" pitchFamily="34" charset="-128"/>
              </a:rPr>
              <a:t>OSI Model Layers and Services</a:t>
            </a:r>
          </a:p>
        </p:txBody>
      </p:sp>
      <p:sp>
        <p:nvSpPr>
          <p:cNvPr id="248835" name="Rectangle 3"/>
          <p:cNvSpPr>
            <a:spLocks noGrp="1" noChangeArrowheads="1"/>
          </p:cNvSpPr>
          <p:nvPr>
            <p:ph type="body" idx="1"/>
          </p:nvPr>
        </p:nvSpPr>
        <p:spPr>
          <a:xfrm>
            <a:off x="533400" y="1295400"/>
            <a:ext cx="5686425" cy="4800600"/>
          </a:xfrm>
        </p:spPr>
        <p:txBody>
          <a:bodyPr/>
          <a:lstStyle/>
          <a:p>
            <a:r>
              <a:rPr lang="en-US">
                <a:ea typeface="ＭＳ Ｐゴシック" pitchFamily="34" charset="-128"/>
              </a:rPr>
              <a:t>The </a:t>
            </a:r>
            <a:r>
              <a:rPr lang="en-US">
                <a:solidFill>
                  <a:srgbClr val="0000CC"/>
                </a:solidFill>
                <a:ea typeface="ＭＳ Ｐゴシック" pitchFamily="34" charset="-128"/>
              </a:rPr>
              <a:t>Application layer</a:t>
            </a:r>
            <a:r>
              <a:rPr lang="en-US">
                <a:ea typeface="ＭＳ Ｐゴシック" pitchFamily="34" charset="-128"/>
              </a:rPr>
              <a:t> is the system you are building (unless you build a protocol stack)</a:t>
            </a:r>
          </a:p>
          <a:p>
            <a:pPr lvl="1"/>
            <a:r>
              <a:rPr lang="en-US">
                <a:ea typeface="ＭＳ Ｐゴシック" pitchFamily="34" charset="-128"/>
              </a:rPr>
              <a:t>The application layer is usually layered itself</a:t>
            </a:r>
          </a:p>
          <a:p>
            <a:r>
              <a:rPr lang="en-US">
                <a:ea typeface="ＭＳ Ｐゴシック" pitchFamily="34" charset="-128"/>
              </a:rPr>
              <a:t>The </a:t>
            </a:r>
            <a:r>
              <a:rPr lang="en-US">
                <a:solidFill>
                  <a:srgbClr val="0000CC"/>
                </a:solidFill>
                <a:ea typeface="ＭＳ Ｐゴシック" pitchFamily="34" charset="-128"/>
              </a:rPr>
              <a:t>Presentation layer</a:t>
            </a:r>
            <a:r>
              <a:rPr lang="en-US">
                <a:ea typeface="ＭＳ Ｐゴシック" pitchFamily="34" charset="-128"/>
              </a:rPr>
              <a:t> performs data transformation services, such as byte swapping and encryption</a:t>
            </a:r>
          </a:p>
          <a:p>
            <a:r>
              <a:rPr lang="en-US">
                <a:ea typeface="ＭＳ Ｐゴシック" pitchFamily="34" charset="-128"/>
              </a:rPr>
              <a:t>The </a:t>
            </a:r>
            <a:r>
              <a:rPr lang="en-US">
                <a:solidFill>
                  <a:srgbClr val="0000CC"/>
                </a:solidFill>
                <a:ea typeface="ＭＳ Ｐゴシック" pitchFamily="34" charset="-128"/>
              </a:rPr>
              <a:t>Session layer</a:t>
            </a:r>
            <a:r>
              <a:rPr lang="en-US">
                <a:ea typeface="ＭＳ Ｐゴシック" pitchFamily="34" charset="-128"/>
              </a:rPr>
              <a:t> is responsible for initializing a connection, including authentication</a:t>
            </a:r>
          </a:p>
        </p:txBody>
      </p:sp>
      <p:grpSp>
        <p:nvGrpSpPr>
          <p:cNvPr id="106500" name="Group 4"/>
          <p:cNvGrpSpPr>
            <a:grpSpLocks/>
          </p:cNvGrpSpPr>
          <p:nvPr/>
        </p:nvGrpSpPr>
        <p:grpSpPr bwMode="auto">
          <a:xfrm>
            <a:off x="6178550" y="835025"/>
            <a:ext cx="2225675" cy="5578475"/>
            <a:chOff x="3422" y="526"/>
            <a:chExt cx="1402" cy="3514"/>
          </a:xfrm>
        </p:grpSpPr>
        <p:sp>
          <p:nvSpPr>
            <p:cNvPr id="106502" name="Rectangle 5"/>
            <p:cNvSpPr>
              <a:spLocks noChangeArrowheads="1"/>
            </p:cNvSpPr>
            <p:nvPr/>
          </p:nvSpPr>
          <p:spPr bwMode="auto">
            <a:xfrm>
              <a:off x="3434" y="3257"/>
              <a:ext cx="1390" cy="269"/>
            </a:xfrm>
            <a:prstGeom prst="rect">
              <a:avLst/>
            </a:prstGeom>
            <a:noFill/>
            <a:ln w="41275">
              <a:solidFill>
                <a:srgbClr val="000000"/>
              </a:solidFill>
              <a:miter lim="800000"/>
              <a:headEnd/>
              <a:tailEnd/>
            </a:ln>
          </p:spPr>
          <p:txBody>
            <a:bodyPr/>
            <a:lstStyle/>
            <a:p>
              <a:endParaRPr lang="en-US"/>
            </a:p>
          </p:txBody>
        </p:sp>
        <p:sp>
          <p:nvSpPr>
            <p:cNvPr id="106503" name="Rectangle 6"/>
            <p:cNvSpPr>
              <a:spLocks noChangeArrowheads="1"/>
            </p:cNvSpPr>
            <p:nvPr/>
          </p:nvSpPr>
          <p:spPr bwMode="auto">
            <a:xfrm>
              <a:off x="3434" y="3760"/>
              <a:ext cx="1390" cy="280"/>
            </a:xfrm>
            <a:prstGeom prst="rect">
              <a:avLst/>
            </a:prstGeom>
            <a:noFill/>
            <a:ln w="41275">
              <a:solidFill>
                <a:srgbClr val="000000"/>
              </a:solidFill>
              <a:miter lim="800000"/>
              <a:headEnd/>
              <a:tailEnd/>
            </a:ln>
          </p:spPr>
          <p:txBody>
            <a:bodyPr/>
            <a:lstStyle/>
            <a:p>
              <a:endParaRPr lang="en-US"/>
            </a:p>
          </p:txBody>
        </p:sp>
        <p:sp>
          <p:nvSpPr>
            <p:cNvPr id="106504" name="Rectangle 7"/>
            <p:cNvSpPr>
              <a:spLocks noChangeArrowheads="1"/>
            </p:cNvSpPr>
            <p:nvPr/>
          </p:nvSpPr>
          <p:spPr bwMode="auto">
            <a:xfrm>
              <a:off x="3434" y="2744"/>
              <a:ext cx="1390" cy="280"/>
            </a:xfrm>
            <a:prstGeom prst="rect">
              <a:avLst/>
            </a:prstGeom>
            <a:noFill/>
            <a:ln w="41275">
              <a:solidFill>
                <a:srgbClr val="000000"/>
              </a:solidFill>
              <a:miter lim="800000"/>
              <a:headEnd/>
              <a:tailEnd/>
            </a:ln>
          </p:spPr>
          <p:txBody>
            <a:bodyPr/>
            <a:lstStyle/>
            <a:p>
              <a:endParaRPr lang="en-US"/>
            </a:p>
          </p:txBody>
        </p:sp>
        <p:sp>
          <p:nvSpPr>
            <p:cNvPr id="106505" name="Rectangle 8"/>
            <p:cNvSpPr>
              <a:spLocks noChangeArrowheads="1"/>
            </p:cNvSpPr>
            <p:nvPr/>
          </p:nvSpPr>
          <p:spPr bwMode="auto">
            <a:xfrm>
              <a:off x="3434" y="2242"/>
              <a:ext cx="1390" cy="280"/>
            </a:xfrm>
            <a:prstGeom prst="rect">
              <a:avLst/>
            </a:prstGeom>
            <a:noFill/>
            <a:ln w="41275">
              <a:solidFill>
                <a:srgbClr val="000000"/>
              </a:solidFill>
              <a:miter lim="800000"/>
              <a:headEnd/>
              <a:tailEnd/>
            </a:ln>
          </p:spPr>
          <p:txBody>
            <a:bodyPr/>
            <a:lstStyle/>
            <a:p>
              <a:endParaRPr lang="en-US"/>
            </a:p>
          </p:txBody>
        </p:sp>
        <p:sp>
          <p:nvSpPr>
            <p:cNvPr id="106506" name="Rectangle 9"/>
            <p:cNvSpPr>
              <a:spLocks noChangeArrowheads="1"/>
            </p:cNvSpPr>
            <p:nvPr/>
          </p:nvSpPr>
          <p:spPr bwMode="auto">
            <a:xfrm>
              <a:off x="3434" y="1740"/>
              <a:ext cx="1390" cy="269"/>
            </a:xfrm>
            <a:prstGeom prst="rect">
              <a:avLst/>
            </a:prstGeom>
            <a:noFill/>
            <a:ln w="41275">
              <a:solidFill>
                <a:srgbClr val="000000"/>
              </a:solidFill>
              <a:miter lim="800000"/>
              <a:headEnd/>
              <a:tailEnd/>
            </a:ln>
          </p:spPr>
          <p:txBody>
            <a:bodyPr/>
            <a:lstStyle/>
            <a:p>
              <a:endParaRPr lang="en-US"/>
            </a:p>
          </p:txBody>
        </p:sp>
        <p:sp>
          <p:nvSpPr>
            <p:cNvPr id="106507" name="Rectangle 10"/>
            <p:cNvSpPr>
              <a:spLocks noChangeArrowheads="1"/>
            </p:cNvSpPr>
            <p:nvPr/>
          </p:nvSpPr>
          <p:spPr bwMode="auto">
            <a:xfrm>
              <a:off x="3434" y="723"/>
              <a:ext cx="1390" cy="268"/>
            </a:xfrm>
            <a:prstGeom prst="rect">
              <a:avLst/>
            </a:prstGeom>
            <a:noFill/>
            <a:ln w="41275">
              <a:solidFill>
                <a:srgbClr val="000000"/>
              </a:solidFill>
              <a:miter lim="800000"/>
              <a:headEnd/>
              <a:tailEnd/>
            </a:ln>
          </p:spPr>
          <p:txBody>
            <a:bodyPr/>
            <a:lstStyle/>
            <a:p>
              <a:endParaRPr lang="en-US"/>
            </a:p>
          </p:txBody>
        </p:sp>
        <p:grpSp>
          <p:nvGrpSpPr>
            <p:cNvPr id="106508" name="Group 11"/>
            <p:cNvGrpSpPr>
              <a:grpSpLocks/>
            </p:cNvGrpSpPr>
            <p:nvPr/>
          </p:nvGrpSpPr>
          <p:grpSpPr bwMode="auto">
            <a:xfrm>
              <a:off x="3422" y="526"/>
              <a:ext cx="502" cy="211"/>
              <a:chOff x="2522" y="160"/>
              <a:chExt cx="555" cy="233"/>
            </a:xfrm>
          </p:grpSpPr>
          <p:sp>
            <p:nvSpPr>
              <p:cNvPr id="106552" name="Freeform 12"/>
              <p:cNvSpPr>
                <a:spLocks/>
              </p:cNvSpPr>
              <p:nvPr/>
            </p:nvSpPr>
            <p:spPr bwMode="auto">
              <a:xfrm>
                <a:off x="2522" y="160"/>
                <a:ext cx="129" cy="233"/>
              </a:xfrm>
              <a:custGeom>
                <a:avLst/>
                <a:gdLst>
                  <a:gd name="T0" fmla="*/ 0 w 129"/>
                  <a:gd name="T1" fmla="*/ 220 h 233"/>
                  <a:gd name="T2" fmla="*/ 26 w 129"/>
                  <a:gd name="T3" fmla="*/ 233 h 233"/>
                  <a:gd name="T4" fmla="*/ 129 w 129"/>
                  <a:gd name="T5" fmla="*/ 26 h 233"/>
                  <a:gd name="T6" fmla="*/ 116 w 129"/>
                  <a:gd name="T7" fmla="*/ 0 h 233"/>
                  <a:gd name="T8" fmla="*/ 116 w 129"/>
                  <a:gd name="T9" fmla="*/ 0 h 233"/>
                  <a:gd name="T10" fmla="*/ 103 w 129"/>
                  <a:gd name="T11" fmla="*/ 13 h 233"/>
                  <a:gd name="T12" fmla="*/ 0 w 129"/>
                  <a:gd name="T13" fmla="*/ 220 h 233"/>
                  <a:gd name="T14" fmla="*/ 0 60000 65536"/>
                  <a:gd name="T15" fmla="*/ 0 60000 65536"/>
                  <a:gd name="T16" fmla="*/ 0 60000 65536"/>
                  <a:gd name="T17" fmla="*/ 0 60000 65536"/>
                  <a:gd name="T18" fmla="*/ 0 60000 65536"/>
                  <a:gd name="T19" fmla="*/ 0 60000 65536"/>
                  <a:gd name="T20" fmla="*/ 0 60000 65536"/>
                  <a:gd name="T21" fmla="*/ 0 w 129"/>
                  <a:gd name="T22" fmla="*/ 0 h 233"/>
                  <a:gd name="T23" fmla="*/ 129 w 129"/>
                  <a:gd name="T24" fmla="*/ 233 h 2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3">
                    <a:moveTo>
                      <a:pt x="0" y="220"/>
                    </a:moveTo>
                    <a:lnTo>
                      <a:pt x="26" y="233"/>
                    </a:lnTo>
                    <a:lnTo>
                      <a:pt x="129" y="26"/>
                    </a:lnTo>
                    <a:lnTo>
                      <a:pt x="116" y="0"/>
                    </a:lnTo>
                    <a:lnTo>
                      <a:pt x="103" y="13"/>
                    </a:lnTo>
                    <a:lnTo>
                      <a:pt x="0" y="220"/>
                    </a:lnTo>
                    <a:close/>
                  </a:path>
                </a:pathLst>
              </a:custGeom>
              <a:solidFill>
                <a:srgbClr val="000000"/>
              </a:solidFill>
              <a:ln w="9525">
                <a:noFill/>
                <a:round/>
                <a:headEnd/>
                <a:tailEnd/>
              </a:ln>
            </p:spPr>
            <p:txBody>
              <a:bodyPr/>
              <a:lstStyle/>
              <a:p>
                <a:endParaRPr lang="en-US"/>
              </a:p>
            </p:txBody>
          </p:sp>
          <p:sp>
            <p:nvSpPr>
              <p:cNvPr id="106553" name="Freeform 13"/>
              <p:cNvSpPr>
                <a:spLocks/>
              </p:cNvSpPr>
              <p:nvPr/>
            </p:nvSpPr>
            <p:spPr bwMode="auto">
              <a:xfrm>
                <a:off x="2638" y="160"/>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6554" name="Freeform 14"/>
              <p:cNvSpPr>
                <a:spLocks/>
              </p:cNvSpPr>
              <p:nvPr/>
            </p:nvSpPr>
            <p:spPr bwMode="auto">
              <a:xfrm>
                <a:off x="2935" y="173"/>
                <a:ext cx="142" cy="220"/>
              </a:xfrm>
              <a:custGeom>
                <a:avLst/>
                <a:gdLst>
                  <a:gd name="T0" fmla="*/ 26 w 142"/>
                  <a:gd name="T1" fmla="*/ 0 h 220"/>
                  <a:gd name="T2" fmla="*/ 0 w 142"/>
                  <a:gd name="T3" fmla="*/ 13 h 220"/>
                  <a:gd name="T4" fmla="*/ 103 w 142"/>
                  <a:gd name="T5" fmla="*/ 220 h 220"/>
                  <a:gd name="T6" fmla="*/ 116 w 142"/>
                  <a:gd name="T7" fmla="*/ 220 h 220"/>
                  <a:gd name="T8" fmla="*/ 142 w 142"/>
                  <a:gd name="T9" fmla="*/ 220 h 220"/>
                  <a:gd name="T10" fmla="*/ 129 w 142"/>
                  <a:gd name="T11" fmla="*/ 207 h 220"/>
                  <a:gd name="T12" fmla="*/ 26 w 142"/>
                  <a:gd name="T13" fmla="*/ 0 h 220"/>
                  <a:gd name="T14" fmla="*/ 0 60000 65536"/>
                  <a:gd name="T15" fmla="*/ 0 60000 65536"/>
                  <a:gd name="T16" fmla="*/ 0 60000 65536"/>
                  <a:gd name="T17" fmla="*/ 0 60000 65536"/>
                  <a:gd name="T18" fmla="*/ 0 60000 65536"/>
                  <a:gd name="T19" fmla="*/ 0 60000 65536"/>
                  <a:gd name="T20" fmla="*/ 0 60000 65536"/>
                  <a:gd name="T21" fmla="*/ 0 w 142"/>
                  <a:gd name="T22" fmla="*/ 0 h 220"/>
                  <a:gd name="T23" fmla="*/ 142 w 142"/>
                  <a:gd name="T24" fmla="*/ 220 h 2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20">
                    <a:moveTo>
                      <a:pt x="26" y="0"/>
                    </a:moveTo>
                    <a:lnTo>
                      <a:pt x="0" y="13"/>
                    </a:lnTo>
                    <a:lnTo>
                      <a:pt x="103" y="220"/>
                    </a:lnTo>
                    <a:lnTo>
                      <a:pt x="116" y="220"/>
                    </a:lnTo>
                    <a:lnTo>
                      <a:pt x="142" y="220"/>
                    </a:lnTo>
                    <a:lnTo>
                      <a:pt x="129" y="207"/>
                    </a:lnTo>
                    <a:lnTo>
                      <a:pt x="26" y="0"/>
                    </a:lnTo>
                    <a:close/>
                  </a:path>
                </a:pathLst>
              </a:custGeom>
              <a:solidFill>
                <a:srgbClr val="000000"/>
              </a:solidFill>
              <a:ln w="9525">
                <a:noFill/>
                <a:round/>
                <a:headEnd/>
                <a:tailEnd/>
              </a:ln>
            </p:spPr>
            <p:txBody>
              <a:bodyPr/>
              <a:lstStyle/>
              <a:p>
                <a:endParaRPr lang="en-US"/>
              </a:p>
            </p:txBody>
          </p:sp>
          <p:sp>
            <p:nvSpPr>
              <p:cNvPr id="106555" name="Freeform 15"/>
              <p:cNvSpPr>
                <a:spLocks/>
              </p:cNvSpPr>
              <p:nvPr/>
            </p:nvSpPr>
            <p:spPr bwMode="auto">
              <a:xfrm>
                <a:off x="2522" y="367"/>
                <a:ext cx="529" cy="26"/>
              </a:xfrm>
              <a:custGeom>
                <a:avLst/>
                <a:gdLst>
                  <a:gd name="T0" fmla="*/ 529 w 529"/>
                  <a:gd name="T1" fmla="*/ 26 h 26"/>
                  <a:gd name="T2" fmla="*/ 529 w 529"/>
                  <a:gd name="T3" fmla="*/ 0 h 26"/>
                  <a:gd name="T4" fmla="*/ 13 w 529"/>
                  <a:gd name="T5" fmla="*/ 0 h 26"/>
                  <a:gd name="T6" fmla="*/ 0 w 529"/>
                  <a:gd name="T7" fmla="*/ 13 h 26"/>
                  <a:gd name="T8" fmla="*/ 0 w 529"/>
                  <a:gd name="T9" fmla="*/ 26 h 26"/>
                  <a:gd name="T10" fmla="*/ 13 w 529"/>
                  <a:gd name="T11" fmla="*/ 26 h 26"/>
                  <a:gd name="T12" fmla="*/ 529 w 529"/>
                  <a:gd name="T13" fmla="*/ 26 h 26"/>
                  <a:gd name="T14" fmla="*/ 0 60000 65536"/>
                  <a:gd name="T15" fmla="*/ 0 60000 65536"/>
                  <a:gd name="T16" fmla="*/ 0 60000 65536"/>
                  <a:gd name="T17" fmla="*/ 0 60000 65536"/>
                  <a:gd name="T18" fmla="*/ 0 60000 65536"/>
                  <a:gd name="T19" fmla="*/ 0 60000 65536"/>
                  <a:gd name="T20" fmla="*/ 0 60000 65536"/>
                  <a:gd name="T21" fmla="*/ 0 w 529"/>
                  <a:gd name="T22" fmla="*/ 0 h 26"/>
                  <a:gd name="T23" fmla="*/ 529 w 529"/>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6">
                    <a:moveTo>
                      <a:pt x="529" y="26"/>
                    </a:moveTo>
                    <a:lnTo>
                      <a:pt x="529" y="0"/>
                    </a:lnTo>
                    <a:lnTo>
                      <a:pt x="13" y="0"/>
                    </a:lnTo>
                    <a:lnTo>
                      <a:pt x="0" y="13"/>
                    </a:lnTo>
                    <a:lnTo>
                      <a:pt x="0" y="26"/>
                    </a:lnTo>
                    <a:lnTo>
                      <a:pt x="13" y="26"/>
                    </a:lnTo>
                    <a:lnTo>
                      <a:pt x="529" y="26"/>
                    </a:lnTo>
                    <a:close/>
                  </a:path>
                </a:pathLst>
              </a:custGeom>
              <a:solidFill>
                <a:srgbClr val="000000"/>
              </a:solidFill>
              <a:ln w="9525">
                <a:noFill/>
                <a:round/>
                <a:headEnd/>
                <a:tailEnd/>
              </a:ln>
            </p:spPr>
            <p:txBody>
              <a:bodyPr/>
              <a:lstStyle/>
              <a:p>
                <a:endParaRPr lang="en-US"/>
              </a:p>
            </p:txBody>
          </p:sp>
        </p:grpSp>
        <p:sp>
          <p:nvSpPr>
            <p:cNvPr id="106509" name="Freeform 16"/>
            <p:cNvSpPr>
              <a:spLocks/>
            </p:cNvSpPr>
            <p:nvPr/>
          </p:nvSpPr>
          <p:spPr bwMode="auto">
            <a:xfrm>
              <a:off x="3422" y="1039"/>
              <a:ext cx="117" cy="211"/>
            </a:xfrm>
            <a:custGeom>
              <a:avLst/>
              <a:gdLst>
                <a:gd name="T0" fmla="*/ 0 w 129"/>
                <a:gd name="T1" fmla="*/ 134 h 233"/>
                <a:gd name="T2" fmla="*/ 16 w 129"/>
                <a:gd name="T3" fmla="*/ 142 h 233"/>
                <a:gd name="T4" fmla="*/ 79 w 129"/>
                <a:gd name="T5" fmla="*/ 16 h 233"/>
                <a:gd name="T6" fmla="*/ 71 w 129"/>
                <a:gd name="T7" fmla="*/ 0 h 233"/>
                <a:gd name="T8" fmla="*/ 71 w 129"/>
                <a:gd name="T9" fmla="*/ 0 h 233"/>
                <a:gd name="T10" fmla="*/ 63 w 129"/>
                <a:gd name="T11" fmla="*/ 8 h 233"/>
                <a:gd name="T12" fmla="*/ 0 w 129"/>
                <a:gd name="T13" fmla="*/ 134 h 233"/>
                <a:gd name="T14" fmla="*/ 0 60000 65536"/>
                <a:gd name="T15" fmla="*/ 0 60000 65536"/>
                <a:gd name="T16" fmla="*/ 0 60000 65536"/>
                <a:gd name="T17" fmla="*/ 0 60000 65536"/>
                <a:gd name="T18" fmla="*/ 0 60000 65536"/>
                <a:gd name="T19" fmla="*/ 0 60000 65536"/>
                <a:gd name="T20" fmla="*/ 0 60000 65536"/>
                <a:gd name="T21" fmla="*/ 0 w 129"/>
                <a:gd name="T22" fmla="*/ 0 h 233"/>
                <a:gd name="T23" fmla="*/ 129 w 129"/>
                <a:gd name="T24" fmla="*/ 233 h 2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3">
                  <a:moveTo>
                    <a:pt x="0" y="220"/>
                  </a:moveTo>
                  <a:lnTo>
                    <a:pt x="26" y="233"/>
                  </a:lnTo>
                  <a:lnTo>
                    <a:pt x="129" y="26"/>
                  </a:lnTo>
                  <a:lnTo>
                    <a:pt x="116" y="0"/>
                  </a:lnTo>
                  <a:lnTo>
                    <a:pt x="103" y="13"/>
                  </a:lnTo>
                  <a:lnTo>
                    <a:pt x="0" y="220"/>
                  </a:lnTo>
                  <a:close/>
                </a:path>
              </a:pathLst>
            </a:custGeom>
            <a:solidFill>
              <a:srgbClr val="000000"/>
            </a:solidFill>
            <a:ln w="9525">
              <a:noFill/>
              <a:round/>
              <a:headEnd/>
              <a:tailEnd/>
            </a:ln>
          </p:spPr>
          <p:txBody>
            <a:bodyPr/>
            <a:lstStyle/>
            <a:p>
              <a:endParaRPr lang="en-US"/>
            </a:p>
          </p:txBody>
        </p:sp>
        <p:sp>
          <p:nvSpPr>
            <p:cNvPr id="106510" name="Freeform 17"/>
            <p:cNvSpPr>
              <a:spLocks/>
            </p:cNvSpPr>
            <p:nvPr/>
          </p:nvSpPr>
          <p:spPr bwMode="auto">
            <a:xfrm>
              <a:off x="3527" y="1029"/>
              <a:ext cx="292" cy="24"/>
            </a:xfrm>
            <a:custGeom>
              <a:avLst/>
              <a:gdLst>
                <a:gd name="T0" fmla="*/ 0 w 323"/>
                <a:gd name="T1" fmla="*/ 0 h 26"/>
                <a:gd name="T2" fmla="*/ 0 w 323"/>
                <a:gd name="T3" fmla="*/ 17 h 26"/>
                <a:gd name="T4" fmla="*/ 187 w 323"/>
                <a:gd name="T5" fmla="*/ 17 h 26"/>
                <a:gd name="T6" fmla="*/ 195 w 323"/>
                <a:gd name="T7" fmla="*/ 8 h 26"/>
                <a:gd name="T8" fmla="*/ 195 w 323"/>
                <a:gd name="T9" fmla="*/ 0 h 26"/>
                <a:gd name="T10" fmla="*/ 187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6511" name="Freeform 18"/>
            <p:cNvSpPr>
              <a:spLocks/>
            </p:cNvSpPr>
            <p:nvPr/>
          </p:nvSpPr>
          <p:spPr bwMode="auto">
            <a:xfrm>
              <a:off x="3796" y="1051"/>
              <a:ext cx="128" cy="199"/>
            </a:xfrm>
            <a:custGeom>
              <a:avLst/>
              <a:gdLst>
                <a:gd name="T0" fmla="*/ 15 w 142"/>
                <a:gd name="T1" fmla="*/ 0 h 220"/>
                <a:gd name="T2" fmla="*/ 0 w 142"/>
                <a:gd name="T3" fmla="*/ 8 h 220"/>
                <a:gd name="T4" fmla="*/ 62 w 142"/>
                <a:gd name="T5" fmla="*/ 133 h 220"/>
                <a:gd name="T6" fmla="*/ 70 w 142"/>
                <a:gd name="T7" fmla="*/ 133 h 220"/>
                <a:gd name="T8" fmla="*/ 85 w 142"/>
                <a:gd name="T9" fmla="*/ 133 h 220"/>
                <a:gd name="T10" fmla="*/ 78 w 142"/>
                <a:gd name="T11" fmla="*/ 125 h 220"/>
                <a:gd name="T12" fmla="*/ 15 w 142"/>
                <a:gd name="T13" fmla="*/ 0 h 220"/>
                <a:gd name="T14" fmla="*/ 0 60000 65536"/>
                <a:gd name="T15" fmla="*/ 0 60000 65536"/>
                <a:gd name="T16" fmla="*/ 0 60000 65536"/>
                <a:gd name="T17" fmla="*/ 0 60000 65536"/>
                <a:gd name="T18" fmla="*/ 0 60000 65536"/>
                <a:gd name="T19" fmla="*/ 0 60000 65536"/>
                <a:gd name="T20" fmla="*/ 0 60000 65536"/>
                <a:gd name="T21" fmla="*/ 0 w 142"/>
                <a:gd name="T22" fmla="*/ 0 h 220"/>
                <a:gd name="T23" fmla="*/ 142 w 142"/>
                <a:gd name="T24" fmla="*/ 220 h 2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20">
                  <a:moveTo>
                    <a:pt x="26" y="0"/>
                  </a:moveTo>
                  <a:lnTo>
                    <a:pt x="0" y="13"/>
                  </a:lnTo>
                  <a:lnTo>
                    <a:pt x="103" y="220"/>
                  </a:lnTo>
                  <a:lnTo>
                    <a:pt x="116" y="220"/>
                  </a:lnTo>
                  <a:lnTo>
                    <a:pt x="142" y="220"/>
                  </a:lnTo>
                  <a:lnTo>
                    <a:pt x="129" y="207"/>
                  </a:lnTo>
                  <a:lnTo>
                    <a:pt x="26" y="0"/>
                  </a:lnTo>
                  <a:close/>
                </a:path>
              </a:pathLst>
            </a:custGeom>
            <a:solidFill>
              <a:srgbClr val="000000"/>
            </a:solidFill>
            <a:ln w="9525">
              <a:noFill/>
              <a:round/>
              <a:headEnd/>
              <a:tailEnd/>
            </a:ln>
          </p:spPr>
          <p:txBody>
            <a:bodyPr/>
            <a:lstStyle/>
            <a:p>
              <a:endParaRPr lang="en-US"/>
            </a:p>
          </p:txBody>
        </p:sp>
        <p:sp>
          <p:nvSpPr>
            <p:cNvPr id="106512" name="Freeform 19"/>
            <p:cNvSpPr>
              <a:spLocks/>
            </p:cNvSpPr>
            <p:nvPr/>
          </p:nvSpPr>
          <p:spPr bwMode="auto">
            <a:xfrm>
              <a:off x="3422" y="1226"/>
              <a:ext cx="479" cy="24"/>
            </a:xfrm>
            <a:custGeom>
              <a:avLst/>
              <a:gdLst>
                <a:gd name="T0" fmla="*/ 322 w 529"/>
                <a:gd name="T1" fmla="*/ 17 h 26"/>
                <a:gd name="T2" fmla="*/ 322 w 529"/>
                <a:gd name="T3" fmla="*/ 0 h 26"/>
                <a:gd name="T4" fmla="*/ 8 w 529"/>
                <a:gd name="T5" fmla="*/ 0 h 26"/>
                <a:gd name="T6" fmla="*/ 0 w 529"/>
                <a:gd name="T7" fmla="*/ 8 h 26"/>
                <a:gd name="T8" fmla="*/ 0 w 529"/>
                <a:gd name="T9" fmla="*/ 17 h 26"/>
                <a:gd name="T10" fmla="*/ 8 w 529"/>
                <a:gd name="T11" fmla="*/ 17 h 26"/>
                <a:gd name="T12" fmla="*/ 322 w 529"/>
                <a:gd name="T13" fmla="*/ 17 h 26"/>
                <a:gd name="T14" fmla="*/ 0 60000 65536"/>
                <a:gd name="T15" fmla="*/ 0 60000 65536"/>
                <a:gd name="T16" fmla="*/ 0 60000 65536"/>
                <a:gd name="T17" fmla="*/ 0 60000 65536"/>
                <a:gd name="T18" fmla="*/ 0 60000 65536"/>
                <a:gd name="T19" fmla="*/ 0 60000 65536"/>
                <a:gd name="T20" fmla="*/ 0 60000 65536"/>
                <a:gd name="T21" fmla="*/ 0 w 529"/>
                <a:gd name="T22" fmla="*/ 0 h 26"/>
                <a:gd name="T23" fmla="*/ 529 w 529"/>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6">
                  <a:moveTo>
                    <a:pt x="529" y="26"/>
                  </a:moveTo>
                  <a:lnTo>
                    <a:pt x="529" y="0"/>
                  </a:lnTo>
                  <a:lnTo>
                    <a:pt x="13" y="0"/>
                  </a:lnTo>
                  <a:lnTo>
                    <a:pt x="0" y="13"/>
                  </a:lnTo>
                  <a:lnTo>
                    <a:pt x="0" y="26"/>
                  </a:lnTo>
                  <a:lnTo>
                    <a:pt x="13" y="26"/>
                  </a:lnTo>
                  <a:lnTo>
                    <a:pt x="529" y="26"/>
                  </a:lnTo>
                  <a:close/>
                </a:path>
              </a:pathLst>
            </a:custGeom>
            <a:solidFill>
              <a:srgbClr val="000000"/>
            </a:solidFill>
            <a:ln w="9525">
              <a:noFill/>
              <a:round/>
              <a:headEnd/>
              <a:tailEnd/>
            </a:ln>
          </p:spPr>
          <p:txBody>
            <a:bodyPr/>
            <a:lstStyle/>
            <a:p>
              <a:endParaRPr lang="en-US"/>
            </a:p>
          </p:txBody>
        </p:sp>
        <p:sp>
          <p:nvSpPr>
            <p:cNvPr id="106513" name="Rectangle 20"/>
            <p:cNvSpPr>
              <a:spLocks noChangeArrowheads="1"/>
            </p:cNvSpPr>
            <p:nvPr/>
          </p:nvSpPr>
          <p:spPr bwMode="auto">
            <a:xfrm>
              <a:off x="3434" y="1238"/>
              <a:ext cx="1390" cy="269"/>
            </a:xfrm>
            <a:prstGeom prst="rect">
              <a:avLst/>
            </a:prstGeom>
            <a:noFill/>
            <a:ln w="41275">
              <a:solidFill>
                <a:srgbClr val="000000"/>
              </a:solidFill>
              <a:miter lim="800000"/>
              <a:headEnd/>
              <a:tailEnd/>
            </a:ln>
          </p:spPr>
          <p:txBody>
            <a:bodyPr/>
            <a:lstStyle/>
            <a:p>
              <a:endParaRPr lang="en-US"/>
            </a:p>
          </p:txBody>
        </p:sp>
        <p:grpSp>
          <p:nvGrpSpPr>
            <p:cNvPr id="106514" name="Group 21"/>
            <p:cNvGrpSpPr>
              <a:grpSpLocks/>
            </p:cNvGrpSpPr>
            <p:nvPr/>
          </p:nvGrpSpPr>
          <p:grpSpPr bwMode="auto">
            <a:xfrm>
              <a:off x="3422" y="1546"/>
              <a:ext cx="502" cy="210"/>
              <a:chOff x="2522" y="1270"/>
              <a:chExt cx="555" cy="232"/>
            </a:xfrm>
          </p:grpSpPr>
          <p:sp>
            <p:nvSpPr>
              <p:cNvPr id="106548" name="Freeform 22"/>
              <p:cNvSpPr>
                <a:spLocks/>
              </p:cNvSpPr>
              <p:nvPr/>
            </p:nvSpPr>
            <p:spPr bwMode="auto">
              <a:xfrm>
                <a:off x="2522" y="1270"/>
                <a:ext cx="129" cy="232"/>
              </a:xfrm>
              <a:custGeom>
                <a:avLst/>
                <a:gdLst>
                  <a:gd name="T0" fmla="*/ 0 w 129"/>
                  <a:gd name="T1" fmla="*/ 220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20 h 232"/>
                  <a:gd name="T14" fmla="*/ 0 60000 65536"/>
                  <a:gd name="T15" fmla="*/ 0 60000 65536"/>
                  <a:gd name="T16" fmla="*/ 0 60000 65536"/>
                  <a:gd name="T17" fmla="*/ 0 60000 65536"/>
                  <a:gd name="T18" fmla="*/ 0 60000 65536"/>
                  <a:gd name="T19" fmla="*/ 0 60000 65536"/>
                  <a:gd name="T20" fmla="*/ 0 60000 65536"/>
                  <a:gd name="T21" fmla="*/ 0 w 129"/>
                  <a:gd name="T22" fmla="*/ 0 h 232"/>
                  <a:gd name="T23" fmla="*/ 129 w 129"/>
                  <a:gd name="T24" fmla="*/ 232 h 2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2">
                    <a:moveTo>
                      <a:pt x="0" y="220"/>
                    </a:moveTo>
                    <a:lnTo>
                      <a:pt x="26" y="232"/>
                    </a:lnTo>
                    <a:lnTo>
                      <a:pt x="129" y="26"/>
                    </a:lnTo>
                    <a:lnTo>
                      <a:pt x="116" y="0"/>
                    </a:lnTo>
                    <a:lnTo>
                      <a:pt x="103" y="13"/>
                    </a:lnTo>
                    <a:lnTo>
                      <a:pt x="0" y="220"/>
                    </a:lnTo>
                    <a:close/>
                  </a:path>
                </a:pathLst>
              </a:custGeom>
              <a:solidFill>
                <a:srgbClr val="000000"/>
              </a:solidFill>
              <a:ln w="9525">
                <a:noFill/>
                <a:round/>
                <a:headEnd/>
                <a:tailEnd/>
              </a:ln>
            </p:spPr>
            <p:txBody>
              <a:bodyPr/>
              <a:lstStyle/>
              <a:p>
                <a:endParaRPr lang="en-US"/>
              </a:p>
            </p:txBody>
          </p:sp>
          <p:sp>
            <p:nvSpPr>
              <p:cNvPr id="106549" name="Freeform 23"/>
              <p:cNvSpPr>
                <a:spLocks/>
              </p:cNvSpPr>
              <p:nvPr/>
            </p:nvSpPr>
            <p:spPr bwMode="auto">
              <a:xfrm>
                <a:off x="2638" y="1270"/>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6550" name="Freeform 24"/>
              <p:cNvSpPr>
                <a:spLocks/>
              </p:cNvSpPr>
              <p:nvPr/>
            </p:nvSpPr>
            <p:spPr bwMode="auto">
              <a:xfrm>
                <a:off x="2935" y="1283"/>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7 h 219"/>
                  <a:gd name="T12" fmla="*/ 26 w 142"/>
                  <a:gd name="T13" fmla="*/ 0 h 219"/>
                  <a:gd name="T14" fmla="*/ 0 60000 65536"/>
                  <a:gd name="T15" fmla="*/ 0 60000 65536"/>
                  <a:gd name="T16" fmla="*/ 0 60000 65536"/>
                  <a:gd name="T17" fmla="*/ 0 60000 65536"/>
                  <a:gd name="T18" fmla="*/ 0 60000 65536"/>
                  <a:gd name="T19" fmla="*/ 0 60000 65536"/>
                  <a:gd name="T20" fmla="*/ 0 60000 65536"/>
                  <a:gd name="T21" fmla="*/ 0 w 142"/>
                  <a:gd name="T22" fmla="*/ 0 h 219"/>
                  <a:gd name="T23" fmla="*/ 142 w 142"/>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19">
                    <a:moveTo>
                      <a:pt x="26" y="0"/>
                    </a:moveTo>
                    <a:lnTo>
                      <a:pt x="0" y="13"/>
                    </a:lnTo>
                    <a:lnTo>
                      <a:pt x="103" y="219"/>
                    </a:lnTo>
                    <a:lnTo>
                      <a:pt x="116" y="219"/>
                    </a:lnTo>
                    <a:lnTo>
                      <a:pt x="142" y="219"/>
                    </a:lnTo>
                    <a:lnTo>
                      <a:pt x="129" y="207"/>
                    </a:lnTo>
                    <a:lnTo>
                      <a:pt x="26" y="0"/>
                    </a:lnTo>
                    <a:close/>
                  </a:path>
                </a:pathLst>
              </a:custGeom>
              <a:solidFill>
                <a:srgbClr val="000000"/>
              </a:solidFill>
              <a:ln w="9525">
                <a:noFill/>
                <a:round/>
                <a:headEnd/>
                <a:tailEnd/>
              </a:ln>
            </p:spPr>
            <p:txBody>
              <a:bodyPr/>
              <a:lstStyle/>
              <a:p>
                <a:endParaRPr lang="en-US"/>
              </a:p>
            </p:txBody>
          </p:sp>
          <p:sp>
            <p:nvSpPr>
              <p:cNvPr id="106551" name="Freeform 25"/>
              <p:cNvSpPr>
                <a:spLocks/>
              </p:cNvSpPr>
              <p:nvPr/>
            </p:nvSpPr>
            <p:spPr bwMode="auto">
              <a:xfrm>
                <a:off x="2522" y="1477"/>
                <a:ext cx="529" cy="25"/>
              </a:xfrm>
              <a:custGeom>
                <a:avLst/>
                <a:gdLst>
                  <a:gd name="T0" fmla="*/ 529 w 529"/>
                  <a:gd name="T1" fmla="*/ 25 h 25"/>
                  <a:gd name="T2" fmla="*/ 529 w 529"/>
                  <a:gd name="T3" fmla="*/ 0 h 25"/>
                  <a:gd name="T4" fmla="*/ 13 w 529"/>
                  <a:gd name="T5" fmla="*/ 0 h 25"/>
                  <a:gd name="T6" fmla="*/ 0 w 529"/>
                  <a:gd name="T7" fmla="*/ 13 h 25"/>
                  <a:gd name="T8" fmla="*/ 0 w 529"/>
                  <a:gd name="T9" fmla="*/ 25 h 25"/>
                  <a:gd name="T10" fmla="*/ 13 w 529"/>
                  <a:gd name="T11" fmla="*/ 25 h 25"/>
                  <a:gd name="T12" fmla="*/ 529 w 529"/>
                  <a:gd name="T13" fmla="*/ 25 h 25"/>
                  <a:gd name="T14" fmla="*/ 0 60000 65536"/>
                  <a:gd name="T15" fmla="*/ 0 60000 65536"/>
                  <a:gd name="T16" fmla="*/ 0 60000 65536"/>
                  <a:gd name="T17" fmla="*/ 0 60000 65536"/>
                  <a:gd name="T18" fmla="*/ 0 60000 65536"/>
                  <a:gd name="T19" fmla="*/ 0 60000 65536"/>
                  <a:gd name="T20" fmla="*/ 0 60000 65536"/>
                  <a:gd name="T21" fmla="*/ 0 w 529"/>
                  <a:gd name="T22" fmla="*/ 0 h 25"/>
                  <a:gd name="T23" fmla="*/ 529 w 529"/>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5">
                    <a:moveTo>
                      <a:pt x="529" y="25"/>
                    </a:moveTo>
                    <a:lnTo>
                      <a:pt x="529" y="0"/>
                    </a:lnTo>
                    <a:lnTo>
                      <a:pt x="13" y="0"/>
                    </a:lnTo>
                    <a:lnTo>
                      <a:pt x="0" y="13"/>
                    </a:lnTo>
                    <a:lnTo>
                      <a:pt x="0" y="25"/>
                    </a:lnTo>
                    <a:lnTo>
                      <a:pt x="13" y="25"/>
                    </a:lnTo>
                    <a:lnTo>
                      <a:pt x="529" y="25"/>
                    </a:lnTo>
                    <a:close/>
                  </a:path>
                </a:pathLst>
              </a:custGeom>
              <a:solidFill>
                <a:srgbClr val="000000"/>
              </a:solidFill>
              <a:ln w="9525">
                <a:noFill/>
                <a:round/>
                <a:headEnd/>
                <a:tailEnd/>
              </a:ln>
            </p:spPr>
            <p:txBody>
              <a:bodyPr/>
              <a:lstStyle/>
              <a:p>
                <a:endParaRPr lang="en-US"/>
              </a:p>
            </p:txBody>
          </p:sp>
        </p:grpSp>
        <p:grpSp>
          <p:nvGrpSpPr>
            <p:cNvPr id="106515" name="Group 26"/>
            <p:cNvGrpSpPr>
              <a:grpSpLocks/>
            </p:cNvGrpSpPr>
            <p:nvPr/>
          </p:nvGrpSpPr>
          <p:grpSpPr bwMode="auto">
            <a:xfrm>
              <a:off x="3422" y="2048"/>
              <a:ext cx="502" cy="210"/>
              <a:chOff x="2522" y="1825"/>
              <a:chExt cx="555" cy="232"/>
            </a:xfrm>
          </p:grpSpPr>
          <p:sp>
            <p:nvSpPr>
              <p:cNvPr id="106544" name="Freeform 27"/>
              <p:cNvSpPr>
                <a:spLocks/>
              </p:cNvSpPr>
              <p:nvPr/>
            </p:nvSpPr>
            <p:spPr bwMode="auto">
              <a:xfrm>
                <a:off x="2522" y="1825"/>
                <a:ext cx="129" cy="232"/>
              </a:xfrm>
              <a:custGeom>
                <a:avLst/>
                <a:gdLst>
                  <a:gd name="T0" fmla="*/ 0 w 129"/>
                  <a:gd name="T1" fmla="*/ 220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20 h 232"/>
                  <a:gd name="T14" fmla="*/ 0 60000 65536"/>
                  <a:gd name="T15" fmla="*/ 0 60000 65536"/>
                  <a:gd name="T16" fmla="*/ 0 60000 65536"/>
                  <a:gd name="T17" fmla="*/ 0 60000 65536"/>
                  <a:gd name="T18" fmla="*/ 0 60000 65536"/>
                  <a:gd name="T19" fmla="*/ 0 60000 65536"/>
                  <a:gd name="T20" fmla="*/ 0 60000 65536"/>
                  <a:gd name="T21" fmla="*/ 0 w 129"/>
                  <a:gd name="T22" fmla="*/ 0 h 232"/>
                  <a:gd name="T23" fmla="*/ 129 w 129"/>
                  <a:gd name="T24" fmla="*/ 232 h 2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2">
                    <a:moveTo>
                      <a:pt x="0" y="220"/>
                    </a:moveTo>
                    <a:lnTo>
                      <a:pt x="26" y="232"/>
                    </a:lnTo>
                    <a:lnTo>
                      <a:pt x="129" y="26"/>
                    </a:lnTo>
                    <a:lnTo>
                      <a:pt x="116" y="0"/>
                    </a:lnTo>
                    <a:lnTo>
                      <a:pt x="103" y="13"/>
                    </a:lnTo>
                    <a:lnTo>
                      <a:pt x="0" y="220"/>
                    </a:lnTo>
                    <a:close/>
                  </a:path>
                </a:pathLst>
              </a:custGeom>
              <a:solidFill>
                <a:srgbClr val="000000"/>
              </a:solidFill>
              <a:ln w="9525">
                <a:noFill/>
                <a:round/>
                <a:headEnd/>
                <a:tailEnd/>
              </a:ln>
            </p:spPr>
            <p:txBody>
              <a:bodyPr/>
              <a:lstStyle/>
              <a:p>
                <a:endParaRPr lang="en-US"/>
              </a:p>
            </p:txBody>
          </p:sp>
          <p:sp>
            <p:nvSpPr>
              <p:cNvPr id="106545" name="Freeform 28"/>
              <p:cNvSpPr>
                <a:spLocks/>
              </p:cNvSpPr>
              <p:nvPr/>
            </p:nvSpPr>
            <p:spPr bwMode="auto">
              <a:xfrm>
                <a:off x="2638" y="1825"/>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6546" name="Freeform 29"/>
              <p:cNvSpPr>
                <a:spLocks/>
              </p:cNvSpPr>
              <p:nvPr/>
            </p:nvSpPr>
            <p:spPr bwMode="auto">
              <a:xfrm>
                <a:off x="2935" y="1838"/>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7 h 219"/>
                  <a:gd name="T12" fmla="*/ 26 w 142"/>
                  <a:gd name="T13" fmla="*/ 0 h 219"/>
                  <a:gd name="T14" fmla="*/ 0 60000 65536"/>
                  <a:gd name="T15" fmla="*/ 0 60000 65536"/>
                  <a:gd name="T16" fmla="*/ 0 60000 65536"/>
                  <a:gd name="T17" fmla="*/ 0 60000 65536"/>
                  <a:gd name="T18" fmla="*/ 0 60000 65536"/>
                  <a:gd name="T19" fmla="*/ 0 60000 65536"/>
                  <a:gd name="T20" fmla="*/ 0 60000 65536"/>
                  <a:gd name="T21" fmla="*/ 0 w 142"/>
                  <a:gd name="T22" fmla="*/ 0 h 219"/>
                  <a:gd name="T23" fmla="*/ 142 w 142"/>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19">
                    <a:moveTo>
                      <a:pt x="26" y="0"/>
                    </a:moveTo>
                    <a:lnTo>
                      <a:pt x="0" y="13"/>
                    </a:lnTo>
                    <a:lnTo>
                      <a:pt x="103" y="219"/>
                    </a:lnTo>
                    <a:lnTo>
                      <a:pt x="116" y="219"/>
                    </a:lnTo>
                    <a:lnTo>
                      <a:pt x="142" y="219"/>
                    </a:lnTo>
                    <a:lnTo>
                      <a:pt x="129" y="207"/>
                    </a:lnTo>
                    <a:lnTo>
                      <a:pt x="26" y="0"/>
                    </a:lnTo>
                    <a:close/>
                  </a:path>
                </a:pathLst>
              </a:custGeom>
              <a:solidFill>
                <a:srgbClr val="000000"/>
              </a:solidFill>
              <a:ln w="9525">
                <a:noFill/>
                <a:round/>
                <a:headEnd/>
                <a:tailEnd/>
              </a:ln>
            </p:spPr>
            <p:txBody>
              <a:bodyPr/>
              <a:lstStyle/>
              <a:p>
                <a:endParaRPr lang="en-US"/>
              </a:p>
            </p:txBody>
          </p:sp>
          <p:sp>
            <p:nvSpPr>
              <p:cNvPr id="106547" name="Freeform 30"/>
              <p:cNvSpPr>
                <a:spLocks/>
              </p:cNvSpPr>
              <p:nvPr/>
            </p:nvSpPr>
            <p:spPr bwMode="auto">
              <a:xfrm>
                <a:off x="2522" y="2032"/>
                <a:ext cx="529" cy="25"/>
              </a:xfrm>
              <a:custGeom>
                <a:avLst/>
                <a:gdLst>
                  <a:gd name="T0" fmla="*/ 529 w 529"/>
                  <a:gd name="T1" fmla="*/ 25 h 25"/>
                  <a:gd name="T2" fmla="*/ 529 w 529"/>
                  <a:gd name="T3" fmla="*/ 0 h 25"/>
                  <a:gd name="T4" fmla="*/ 13 w 529"/>
                  <a:gd name="T5" fmla="*/ 0 h 25"/>
                  <a:gd name="T6" fmla="*/ 0 w 529"/>
                  <a:gd name="T7" fmla="*/ 13 h 25"/>
                  <a:gd name="T8" fmla="*/ 0 w 529"/>
                  <a:gd name="T9" fmla="*/ 25 h 25"/>
                  <a:gd name="T10" fmla="*/ 13 w 529"/>
                  <a:gd name="T11" fmla="*/ 25 h 25"/>
                  <a:gd name="T12" fmla="*/ 529 w 529"/>
                  <a:gd name="T13" fmla="*/ 25 h 25"/>
                  <a:gd name="T14" fmla="*/ 0 60000 65536"/>
                  <a:gd name="T15" fmla="*/ 0 60000 65536"/>
                  <a:gd name="T16" fmla="*/ 0 60000 65536"/>
                  <a:gd name="T17" fmla="*/ 0 60000 65536"/>
                  <a:gd name="T18" fmla="*/ 0 60000 65536"/>
                  <a:gd name="T19" fmla="*/ 0 60000 65536"/>
                  <a:gd name="T20" fmla="*/ 0 60000 65536"/>
                  <a:gd name="T21" fmla="*/ 0 w 529"/>
                  <a:gd name="T22" fmla="*/ 0 h 25"/>
                  <a:gd name="T23" fmla="*/ 529 w 529"/>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5">
                    <a:moveTo>
                      <a:pt x="529" y="25"/>
                    </a:moveTo>
                    <a:lnTo>
                      <a:pt x="529" y="0"/>
                    </a:lnTo>
                    <a:lnTo>
                      <a:pt x="13" y="0"/>
                    </a:lnTo>
                    <a:lnTo>
                      <a:pt x="0" y="13"/>
                    </a:lnTo>
                    <a:lnTo>
                      <a:pt x="0" y="25"/>
                    </a:lnTo>
                    <a:lnTo>
                      <a:pt x="13" y="25"/>
                    </a:lnTo>
                    <a:lnTo>
                      <a:pt x="529" y="25"/>
                    </a:lnTo>
                    <a:close/>
                  </a:path>
                </a:pathLst>
              </a:custGeom>
              <a:solidFill>
                <a:srgbClr val="000000"/>
              </a:solidFill>
              <a:ln w="9525">
                <a:noFill/>
                <a:round/>
                <a:headEnd/>
                <a:tailEnd/>
              </a:ln>
            </p:spPr>
            <p:txBody>
              <a:bodyPr/>
              <a:lstStyle/>
              <a:p>
                <a:endParaRPr lang="en-US"/>
              </a:p>
            </p:txBody>
          </p:sp>
        </p:grpSp>
        <p:grpSp>
          <p:nvGrpSpPr>
            <p:cNvPr id="106516" name="Group 31"/>
            <p:cNvGrpSpPr>
              <a:grpSpLocks/>
            </p:cNvGrpSpPr>
            <p:nvPr/>
          </p:nvGrpSpPr>
          <p:grpSpPr bwMode="auto">
            <a:xfrm>
              <a:off x="3422" y="2550"/>
              <a:ext cx="502" cy="210"/>
              <a:chOff x="2522" y="2380"/>
              <a:chExt cx="555" cy="232"/>
            </a:xfrm>
          </p:grpSpPr>
          <p:sp>
            <p:nvSpPr>
              <p:cNvPr id="106540" name="Freeform 32"/>
              <p:cNvSpPr>
                <a:spLocks/>
              </p:cNvSpPr>
              <p:nvPr/>
            </p:nvSpPr>
            <p:spPr bwMode="auto">
              <a:xfrm>
                <a:off x="2522" y="2380"/>
                <a:ext cx="129" cy="232"/>
              </a:xfrm>
              <a:custGeom>
                <a:avLst/>
                <a:gdLst>
                  <a:gd name="T0" fmla="*/ 0 w 129"/>
                  <a:gd name="T1" fmla="*/ 219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19 h 232"/>
                  <a:gd name="T14" fmla="*/ 0 60000 65536"/>
                  <a:gd name="T15" fmla="*/ 0 60000 65536"/>
                  <a:gd name="T16" fmla="*/ 0 60000 65536"/>
                  <a:gd name="T17" fmla="*/ 0 60000 65536"/>
                  <a:gd name="T18" fmla="*/ 0 60000 65536"/>
                  <a:gd name="T19" fmla="*/ 0 60000 65536"/>
                  <a:gd name="T20" fmla="*/ 0 60000 65536"/>
                  <a:gd name="T21" fmla="*/ 0 w 129"/>
                  <a:gd name="T22" fmla="*/ 0 h 232"/>
                  <a:gd name="T23" fmla="*/ 129 w 129"/>
                  <a:gd name="T24" fmla="*/ 232 h 2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2">
                    <a:moveTo>
                      <a:pt x="0" y="219"/>
                    </a:moveTo>
                    <a:lnTo>
                      <a:pt x="26" y="232"/>
                    </a:lnTo>
                    <a:lnTo>
                      <a:pt x="129" y="26"/>
                    </a:lnTo>
                    <a:lnTo>
                      <a:pt x="116" y="0"/>
                    </a:lnTo>
                    <a:lnTo>
                      <a:pt x="103" y="13"/>
                    </a:lnTo>
                    <a:lnTo>
                      <a:pt x="0" y="219"/>
                    </a:lnTo>
                    <a:close/>
                  </a:path>
                </a:pathLst>
              </a:custGeom>
              <a:solidFill>
                <a:srgbClr val="000000"/>
              </a:solidFill>
              <a:ln w="9525">
                <a:noFill/>
                <a:round/>
                <a:headEnd/>
                <a:tailEnd/>
              </a:ln>
            </p:spPr>
            <p:txBody>
              <a:bodyPr/>
              <a:lstStyle/>
              <a:p>
                <a:endParaRPr lang="en-US"/>
              </a:p>
            </p:txBody>
          </p:sp>
          <p:sp>
            <p:nvSpPr>
              <p:cNvPr id="106541" name="Freeform 33"/>
              <p:cNvSpPr>
                <a:spLocks/>
              </p:cNvSpPr>
              <p:nvPr/>
            </p:nvSpPr>
            <p:spPr bwMode="auto">
              <a:xfrm>
                <a:off x="2638" y="2380"/>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6542" name="Freeform 34"/>
              <p:cNvSpPr>
                <a:spLocks/>
              </p:cNvSpPr>
              <p:nvPr/>
            </p:nvSpPr>
            <p:spPr bwMode="auto">
              <a:xfrm>
                <a:off x="2935" y="2393"/>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6 h 219"/>
                  <a:gd name="T12" fmla="*/ 26 w 142"/>
                  <a:gd name="T13" fmla="*/ 0 h 219"/>
                  <a:gd name="T14" fmla="*/ 0 60000 65536"/>
                  <a:gd name="T15" fmla="*/ 0 60000 65536"/>
                  <a:gd name="T16" fmla="*/ 0 60000 65536"/>
                  <a:gd name="T17" fmla="*/ 0 60000 65536"/>
                  <a:gd name="T18" fmla="*/ 0 60000 65536"/>
                  <a:gd name="T19" fmla="*/ 0 60000 65536"/>
                  <a:gd name="T20" fmla="*/ 0 60000 65536"/>
                  <a:gd name="T21" fmla="*/ 0 w 142"/>
                  <a:gd name="T22" fmla="*/ 0 h 219"/>
                  <a:gd name="T23" fmla="*/ 142 w 142"/>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19">
                    <a:moveTo>
                      <a:pt x="26" y="0"/>
                    </a:moveTo>
                    <a:lnTo>
                      <a:pt x="0" y="13"/>
                    </a:lnTo>
                    <a:lnTo>
                      <a:pt x="103" y="219"/>
                    </a:lnTo>
                    <a:lnTo>
                      <a:pt x="116" y="219"/>
                    </a:lnTo>
                    <a:lnTo>
                      <a:pt x="142" y="219"/>
                    </a:lnTo>
                    <a:lnTo>
                      <a:pt x="129" y="206"/>
                    </a:lnTo>
                    <a:lnTo>
                      <a:pt x="26" y="0"/>
                    </a:lnTo>
                    <a:close/>
                  </a:path>
                </a:pathLst>
              </a:custGeom>
              <a:solidFill>
                <a:srgbClr val="000000"/>
              </a:solidFill>
              <a:ln w="9525">
                <a:noFill/>
                <a:round/>
                <a:headEnd/>
                <a:tailEnd/>
              </a:ln>
            </p:spPr>
            <p:txBody>
              <a:bodyPr/>
              <a:lstStyle/>
              <a:p>
                <a:endParaRPr lang="en-US"/>
              </a:p>
            </p:txBody>
          </p:sp>
          <p:sp>
            <p:nvSpPr>
              <p:cNvPr id="106543" name="Freeform 35"/>
              <p:cNvSpPr>
                <a:spLocks/>
              </p:cNvSpPr>
              <p:nvPr/>
            </p:nvSpPr>
            <p:spPr bwMode="auto">
              <a:xfrm>
                <a:off x="2522" y="2587"/>
                <a:ext cx="529" cy="25"/>
              </a:xfrm>
              <a:custGeom>
                <a:avLst/>
                <a:gdLst>
                  <a:gd name="T0" fmla="*/ 529 w 529"/>
                  <a:gd name="T1" fmla="*/ 25 h 25"/>
                  <a:gd name="T2" fmla="*/ 529 w 529"/>
                  <a:gd name="T3" fmla="*/ 0 h 25"/>
                  <a:gd name="T4" fmla="*/ 13 w 529"/>
                  <a:gd name="T5" fmla="*/ 0 h 25"/>
                  <a:gd name="T6" fmla="*/ 0 w 529"/>
                  <a:gd name="T7" fmla="*/ 12 h 25"/>
                  <a:gd name="T8" fmla="*/ 0 w 529"/>
                  <a:gd name="T9" fmla="*/ 25 h 25"/>
                  <a:gd name="T10" fmla="*/ 13 w 529"/>
                  <a:gd name="T11" fmla="*/ 25 h 25"/>
                  <a:gd name="T12" fmla="*/ 529 w 529"/>
                  <a:gd name="T13" fmla="*/ 25 h 25"/>
                  <a:gd name="T14" fmla="*/ 0 60000 65536"/>
                  <a:gd name="T15" fmla="*/ 0 60000 65536"/>
                  <a:gd name="T16" fmla="*/ 0 60000 65536"/>
                  <a:gd name="T17" fmla="*/ 0 60000 65536"/>
                  <a:gd name="T18" fmla="*/ 0 60000 65536"/>
                  <a:gd name="T19" fmla="*/ 0 60000 65536"/>
                  <a:gd name="T20" fmla="*/ 0 60000 65536"/>
                  <a:gd name="T21" fmla="*/ 0 w 529"/>
                  <a:gd name="T22" fmla="*/ 0 h 25"/>
                  <a:gd name="T23" fmla="*/ 529 w 529"/>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5">
                    <a:moveTo>
                      <a:pt x="529" y="25"/>
                    </a:moveTo>
                    <a:lnTo>
                      <a:pt x="529" y="0"/>
                    </a:lnTo>
                    <a:lnTo>
                      <a:pt x="13" y="0"/>
                    </a:lnTo>
                    <a:lnTo>
                      <a:pt x="0" y="12"/>
                    </a:lnTo>
                    <a:lnTo>
                      <a:pt x="0" y="25"/>
                    </a:lnTo>
                    <a:lnTo>
                      <a:pt x="13" y="25"/>
                    </a:lnTo>
                    <a:lnTo>
                      <a:pt x="529" y="25"/>
                    </a:lnTo>
                    <a:close/>
                  </a:path>
                </a:pathLst>
              </a:custGeom>
              <a:solidFill>
                <a:srgbClr val="000000"/>
              </a:solidFill>
              <a:ln w="9525">
                <a:noFill/>
                <a:round/>
                <a:headEnd/>
                <a:tailEnd/>
              </a:ln>
            </p:spPr>
            <p:txBody>
              <a:bodyPr/>
              <a:lstStyle/>
              <a:p>
                <a:endParaRPr lang="en-US"/>
              </a:p>
            </p:txBody>
          </p:sp>
        </p:grpSp>
        <p:grpSp>
          <p:nvGrpSpPr>
            <p:cNvPr id="106517" name="Group 36"/>
            <p:cNvGrpSpPr>
              <a:grpSpLocks/>
            </p:cNvGrpSpPr>
            <p:nvPr/>
          </p:nvGrpSpPr>
          <p:grpSpPr bwMode="auto">
            <a:xfrm>
              <a:off x="3422" y="3064"/>
              <a:ext cx="502" cy="210"/>
              <a:chOff x="2522" y="2948"/>
              <a:chExt cx="555" cy="232"/>
            </a:xfrm>
          </p:grpSpPr>
          <p:sp>
            <p:nvSpPr>
              <p:cNvPr id="106536" name="Freeform 37"/>
              <p:cNvSpPr>
                <a:spLocks/>
              </p:cNvSpPr>
              <p:nvPr/>
            </p:nvSpPr>
            <p:spPr bwMode="auto">
              <a:xfrm>
                <a:off x="2522" y="2948"/>
                <a:ext cx="129" cy="232"/>
              </a:xfrm>
              <a:custGeom>
                <a:avLst/>
                <a:gdLst>
                  <a:gd name="T0" fmla="*/ 0 w 129"/>
                  <a:gd name="T1" fmla="*/ 219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19 h 232"/>
                  <a:gd name="T14" fmla="*/ 0 60000 65536"/>
                  <a:gd name="T15" fmla="*/ 0 60000 65536"/>
                  <a:gd name="T16" fmla="*/ 0 60000 65536"/>
                  <a:gd name="T17" fmla="*/ 0 60000 65536"/>
                  <a:gd name="T18" fmla="*/ 0 60000 65536"/>
                  <a:gd name="T19" fmla="*/ 0 60000 65536"/>
                  <a:gd name="T20" fmla="*/ 0 60000 65536"/>
                  <a:gd name="T21" fmla="*/ 0 w 129"/>
                  <a:gd name="T22" fmla="*/ 0 h 232"/>
                  <a:gd name="T23" fmla="*/ 129 w 129"/>
                  <a:gd name="T24" fmla="*/ 232 h 2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2">
                    <a:moveTo>
                      <a:pt x="0" y="219"/>
                    </a:moveTo>
                    <a:lnTo>
                      <a:pt x="26" y="232"/>
                    </a:lnTo>
                    <a:lnTo>
                      <a:pt x="129" y="26"/>
                    </a:lnTo>
                    <a:lnTo>
                      <a:pt x="116" y="0"/>
                    </a:lnTo>
                    <a:lnTo>
                      <a:pt x="103" y="13"/>
                    </a:lnTo>
                    <a:lnTo>
                      <a:pt x="0" y="219"/>
                    </a:lnTo>
                    <a:close/>
                  </a:path>
                </a:pathLst>
              </a:custGeom>
              <a:solidFill>
                <a:srgbClr val="000000"/>
              </a:solidFill>
              <a:ln w="9525">
                <a:noFill/>
                <a:round/>
                <a:headEnd/>
                <a:tailEnd/>
              </a:ln>
            </p:spPr>
            <p:txBody>
              <a:bodyPr/>
              <a:lstStyle/>
              <a:p>
                <a:endParaRPr lang="en-US"/>
              </a:p>
            </p:txBody>
          </p:sp>
          <p:sp>
            <p:nvSpPr>
              <p:cNvPr id="106537" name="Freeform 38"/>
              <p:cNvSpPr>
                <a:spLocks/>
              </p:cNvSpPr>
              <p:nvPr/>
            </p:nvSpPr>
            <p:spPr bwMode="auto">
              <a:xfrm>
                <a:off x="2638" y="2948"/>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6538" name="Freeform 39"/>
              <p:cNvSpPr>
                <a:spLocks/>
              </p:cNvSpPr>
              <p:nvPr/>
            </p:nvSpPr>
            <p:spPr bwMode="auto">
              <a:xfrm>
                <a:off x="2935" y="2961"/>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6 h 219"/>
                  <a:gd name="T12" fmla="*/ 26 w 142"/>
                  <a:gd name="T13" fmla="*/ 0 h 219"/>
                  <a:gd name="T14" fmla="*/ 0 60000 65536"/>
                  <a:gd name="T15" fmla="*/ 0 60000 65536"/>
                  <a:gd name="T16" fmla="*/ 0 60000 65536"/>
                  <a:gd name="T17" fmla="*/ 0 60000 65536"/>
                  <a:gd name="T18" fmla="*/ 0 60000 65536"/>
                  <a:gd name="T19" fmla="*/ 0 60000 65536"/>
                  <a:gd name="T20" fmla="*/ 0 60000 65536"/>
                  <a:gd name="T21" fmla="*/ 0 w 142"/>
                  <a:gd name="T22" fmla="*/ 0 h 219"/>
                  <a:gd name="T23" fmla="*/ 142 w 142"/>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19">
                    <a:moveTo>
                      <a:pt x="26" y="0"/>
                    </a:moveTo>
                    <a:lnTo>
                      <a:pt x="0" y="13"/>
                    </a:lnTo>
                    <a:lnTo>
                      <a:pt x="103" y="219"/>
                    </a:lnTo>
                    <a:lnTo>
                      <a:pt x="116" y="219"/>
                    </a:lnTo>
                    <a:lnTo>
                      <a:pt x="142" y="219"/>
                    </a:lnTo>
                    <a:lnTo>
                      <a:pt x="129" y="206"/>
                    </a:lnTo>
                    <a:lnTo>
                      <a:pt x="26" y="0"/>
                    </a:lnTo>
                    <a:close/>
                  </a:path>
                </a:pathLst>
              </a:custGeom>
              <a:solidFill>
                <a:srgbClr val="000000"/>
              </a:solidFill>
              <a:ln w="9525">
                <a:noFill/>
                <a:round/>
                <a:headEnd/>
                <a:tailEnd/>
              </a:ln>
            </p:spPr>
            <p:txBody>
              <a:bodyPr/>
              <a:lstStyle/>
              <a:p>
                <a:endParaRPr lang="en-US"/>
              </a:p>
            </p:txBody>
          </p:sp>
          <p:sp>
            <p:nvSpPr>
              <p:cNvPr id="106539" name="Freeform 40"/>
              <p:cNvSpPr>
                <a:spLocks/>
              </p:cNvSpPr>
              <p:nvPr/>
            </p:nvSpPr>
            <p:spPr bwMode="auto">
              <a:xfrm>
                <a:off x="2522" y="3154"/>
                <a:ext cx="529" cy="26"/>
              </a:xfrm>
              <a:custGeom>
                <a:avLst/>
                <a:gdLst>
                  <a:gd name="T0" fmla="*/ 529 w 529"/>
                  <a:gd name="T1" fmla="*/ 26 h 26"/>
                  <a:gd name="T2" fmla="*/ 529 w 529"/>
                  <a:gd name="T3" fmla="*/ 0 h 26"/>
                  <a:gd name="T4" fmla="*/ 13 w 529"/>
                  <a:gd name="T5" fmla="*/ 0 h 26"/>
                  <a:gd name="T6" fmla="*/ 0 w 529"/>
                  <a:gd name="T7" fmla="*/ 13 h 26"/>
                  <a:gd name="T8" fmla="*/ 0 w 529"/>
                  <a:gd name="T9" fmla="*/ 26 h 26"/>
                  <a:gd name="T10" fmla="*/ 13 w 529"/>
                  <a:gd name="T11" fmla="*/ 26 h 26"/>
                  <a:gd name="T12" fmla="*/ 529 w 529"/>
                  <a:gd name="T13" fmla="*/ 26 h 26"/>
                  <a:gd name="T14" fmla="*/ 0 60000 65536"/>
                  <a:gd name="T15" fmla="*/ 0 60000 65536"/>
                  <a:gd name="T16" fmla="*/ 0 60000 65536"/>
                  <a:gd name="T17" fmla="*/ 0 60000 65536"/>
                  <a:gd name="T18" fmla="*/ 0 60000 65536"/>
                  <a:gd name="T19" fmla="*/ 0 60000 65536"/>
                  <a:gd name="T20" fmla="*/ 0 60000 65536"/>
                  <a:gd name="T21" fmla="*/ 0 w 529"/>
                  <a:gd name="T22" fmla="*/ 0 h 26"/>
                  <a:gd name="T23" fmla="*/ 529 w 529"/>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6">
                    <a:moveTo>
                      <a:pt x="529" y="26"/>
                    </a:moveTo>
                    <a:lnTo>
                      <a:pt x="529" y="0"/>
                    </a:lnTo>
                    <a:lnTo>
                      <a:pt x="13" y="0"/>
                    </a:lnTo>
                    <a:lnTo>
                      <a:pt x="0" y="13"/>
                    </a:lnTo>
                    <a:lnTo>
                      <a:pt x="0" y="26"/>
                    </a:lnTo>
                    <a:lnTo>
                      <a:pt x="13" y="26"/>
                    </a:lnTo>
                    <a:lnTo>
                      <a:pt x="529" y="26"/>
                    </a:lnTo>
                    <a:close/>
                  </a:path>
                </a:pathLst>
              </a:custGeom>
              <a:solidFill>
                <a:srgbClr val="000000"/>
              </a:solidFill>
              <a:ln w="9525">
                <a:noFill/>
                <a:round/>
                <a:headEnd/>
                <a:tailEnd/>
              </a:ln>
            </p:spPr>
            <p:txBody>
              <a:bodyPr/>
              <a:lstStyle/>
              <a:p>
                <a:endParaRPr lang="en-US"/>
              </a:p>
            </p:txBody>
          </p:sp>
        </p:grpSp>
        <p:grpSp>
          <p:nvGrpSpPr>
            <p:cNvPr id="106518" name="Group 41"/>
            <p:cNvGrpSpPr>
              <a:grpSpLocks/>
            </p:cNvGrpSpPr>
            <p:nvPr/>
          </p:nvGrpSpPr>
          <p:grpSpPr bwMode="auto">
            <a:xfrm>
              <a:off x="3422" y="3566"/>
              <a:ext cx="502" cy="210"/>
              <a:chOff x="2522" y="3503"/>
              <a:chExt cx="555" cy="232"/>
            </a:xfrm>
          </p:grpSpPr>
          <p:sp>
            <p:nvSpPr>
              <p:cNvPr id="106532" name="Freeform 42"/>
              <p:cNvSpPr>
                <a:spLocks/>
              </p:cNvSpPr>
              <p:nvPr/>
            </p:nvSpPr>
            <p:spPr bwMode="auto">
              <a:xfrm>
                <a:off x="2522" y="3503"/>
                <a:ext cx="129" cy="232"/>
              </a:xfrm>
              <a:custGeom>
                <a:avLst/>
                <a:gdLst>
                  <a:gd name="T0" fmla="*/ 0 w 129"/>
                  <a:gd name="T1" fmla="*/ 219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19 h 232"/>
                  <a:gd name="T14" fmla="*/ 0 60000 65536"/>
                  <a:gd name="T15" fmla="*/ 0 60000 65536"/>
                  <a:gd name="T16" fmla="*/ 0 60000 65536"/>
                  <a:gd name="T17" fmla="*/ 0 60000 65536"/>
                  <a:gd name="T18" fmla="*/ 0 60000 65536"/>
                  <a:gd name="T19" fmla="*/ 0 60000 65536"/>
                  <a:gd name="T20" fmla="*/ 0 60000 65536"/>
                  <a:gd name="T21" fmla="*/ 0 w 129"/>
                  <a:gd name="T22" fmla="*/ 0 h 232"/>
                  <a:gd name="T23" fmla="*/ 129 w 129"/>
                  <a:gd name="T24" fmla="*/ 232 h 2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2">
                    <a:moveTo>
                      <a:pt x="0" y="219"/>
                    </a:moveTo>
                    <a:lnTo>
                      <a:pt x="26" y="232"/>
                    </a:lnTo>
                    <a:lnTo>
                      <a:pt x="129" y="26"/>
                    </a:lnTo>
                    <a:lnTo>
                      <a:pt x="116" y="0"/>
                    </a:lnTo>
                    <a:lnTo>
                      <a:pt x="103" y="13"/>
                    </a:lnTo>
                    <a:lnTo>
                      <a:pt x="0" y="219"/>
                    </a:lnTo>
                    <a:close/>
                  </a:path>
                </a:pathLst>
              </a:custGeom>
              <a:solidFill>
                <a:srgbClr val="000000"/>
              </a:solidFill>
              <a:ln w="9525">
                <a:noFill/>
                <a:round/>
                <a:headEnd/>
                <a:tailEnd/>
              </a:ln>
            </p:spPr>
            <p:txBody>
              <a:bodyPr/>
              <a:lstStyle/>
              <a:p>
                <a:endParaRPr lang="en-US"/>
              </a:p>
            </p:txBody>
          </p:sp>
          <p:sp>
            <p:nvSpPr>
              <p:cNvPr id="106533" name="Freeform 43"/>
              <p:cNvSpPr>
                <a:spLocks/>
              </p:cNvSpPr>
              <p:nvPr/>
            </p:nvSpPr>
            <p:spPr bwMode="auto">
              <a:xfrm>
                <a:off x="2638" y="3503"/>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6534" name="Freeform 44"/>
              <p:cNvSpPr>
                <a:spLocks/>
              </p:cNvSpPr>
              <p:nvPr/>
            </p:nvSpPr>
            <p:spPr bwMode="auto">
              <a:xfrm>
                <a:off x="2935" y="3516"/>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6 h 219"/>
                  <a:gd name="T12" fmla="*/ 26 w 142"/>
                  <a:gd name="T13" fmla="*/ 0 h 219"/>
                  <a:gd name="T14" fmla="*/ 0 60000 65536"/>
                  <a:gd name="T15" fmla="*/ 0 60000 65536"/>
                  <a:gd name="T16" fmla="*/ 0 60000 65536"/>
                  <a:gd name="T17" fmla="*/ 0 60000 65536"/>
                  <a:gd name="T18" fmla="*/ 0 60000 65536"/>
                  <a:gd name="T19" fmla="*/ 0 60000 65536"/>
                  <a:gd name="T20" fmla="*/ 0 60000 65536"/>
                  <a:gd name="T21" fmla="*/ 0 w 142"/>
                  <a:gd name="T22" fmla="*/ 0 h 219"/>
                  <a:gd name="T23" fmla="*/ 142 w 142"/>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19">
                    <a:moveTo>
                      <a:pt x="26" y="0"/>
                    </a:moveTo>
                    <a:lnTo>
                      <a:pt x="0" y="13"/>
                    </a:lnTo>
                    <a:lnTo>
                      <a:pt x="103" y="219"/>
                    </a:lnTo>
                    <a:lnTo>
                      <a:pt x="116" y="219"/>
                    </a:lnTo>
                    <a:lnTo>
                      <a:pt x="142" y="219"/>
                    </a:lnTo>
                    <a:lnTo>
                      <a:pt x="129" y="206"/>
                    </a:lnTo>
                    <a:lnTo>
                      <a:pt x="26" y="0"/>
                    </a:lnTo>
                    <a:close/>
                  </a:path>
                </a:pathLst>
              </a:custGeom>
              <a:solidFill>
                <a:srgbClr val="000000"/>
              </a:solidFill>
              <a:ln w="9525">
                <a:noFill/>
                <a:round/>
                <a:headEnd/>
                <a:tailEnd/>
              </a:ln>
            </p:spPr>
            <p:txBody>
              <a:bodyPr/>
              <a:lstStyle/>
              <a:p>
                <a:endParaRPr lang="en-US"/>
              </a:p>
            </p:txBody>
          </p:sp>
          <p:sp>
            <p:nvSpPr>
              <p:cNvPr id="106535" name="Freeform 45"/>
              <p:cNvSpPr>
                <a:spLocks/>
              </p:cNvSpPr>
              <p:nvPr/>
            </p:nvSpPr>
            <p:spPr bwMode="auto">
              <a:xfrm>
                <a:off x="2522" y="3709"/>
                <a:ext cx="529" cy="26"/>
              </a:xfrm>
              <a:custGeom>
                <a:avLst/>
                <a:gdLst>
                  <a:gd name="T0" fmla="*/ 529 w 529"/>
                  <a:gd name="T1" fmla="*/ 26 h 26"/>
                  <a:gd name="T2" fmla="*/ 529 w 529"/>
                  <a:gd name="T3" fmla="*/ 0 h 26"/>
                  <a:gd name="T4" fmla="*/ 13 w 529"/>
                  <a:gd name="T5" fmla="*/ 0 h 26"/>
                  <a:gd name="T6" fmla="*/ 0 w 529"/>
                  <a:gd name="T7" fmla="*/ 13 h 26"/>
                  <a:gd name="T8" fmla="*/ 0 w 529"/>
                  <a:gd name="T9" fmla="*/ 26 h 26"/>
                  <a:gd name="T10" fmla="*/ 13 w 529"/>
                  <a:gd name="T11" fmla="*/ 26 h 26"/>
                  <a:gd name="T12" fmla="*/ 529 w 529"/>
                  <a:gd name="T13" fmla="*/ 26 h 26"/>
                  <a:gd name="T14" fmla="*/ 0 60000 65536"/>
                  <a:gd name="T15" fmla="*/ 0 60000 65536"/>
                  <a:gd name="T16" fmla="*/ 0 60000 65536"/>
                  <a:gd name="T17" fmla="*/ 0 60000 65536"/>
                  <a:gd name="T18" fmla="*/ 0 60000 65536"/>
                  <a:gd name="T19" fmla="*/ 0 60000 65536"/>
                  <a:gd name="T20" fmla="*/ 0 60000 65536"/>
                  <a:gd name="T21" fmla="*/ 0 w 529"/>
                  <a:gd name="T22" fmla="*/ 0 h 26"/>
                  <a:gd name="T23" fmla="*/ 529 w 529"/>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6">
                    <a:moveTo>
                      <a:pt x="529" y="26"/>
                    </a:moveTo>
                    <a:lnTo>
                      <a:pt x="529" y="0"/>
                    </a:lnTo>
                    <a:lnTo>
                      <a:pt x="13" y="0"/>
                    </a:lnTo>
                    <a:lnTo>
                      <a:pt x="0" y="13"/>
                    </a:lnTo>
                    <a:lnTo>
                      <a:pt x="0" y="26"/>
                    </a:lnTo>
                    <a:lnTo>
                      <a:pt x="13" y="26"/>
                    </a:lnTo>
                    <a:lnTo>
                      <a:pt x="529" y="26"/>
                    </a:lnTo>
                    <a:close/>
                  </a:path>
                </a:pathLst>
              </a:custGeom>
              <a:solidFill>
                <a:srgbClr val="000000"/>
              </a:solidFill>
              <a:ln w="9525">
                <a:noFill/>
                <a:round/>
                <a:headEnd/>
                <a:tailEnd/>
              </a:ln>
            </p:spPr>
            <p:txBody>
              <a:bodyPr/>
              <a:lstStyle/>
              <a:p>
                <a:endParaRPr lang="en-US"/>
              </a:p>
            </p:txBody>
          </p:sp>
        </p:grpSp>
        <p:sp>
          <p:nvSpPr>
            <p:cNvPr id="106519" name="Rectangle 46"/>
            <p:cNvSpPr>
              <a:spLocks noChangeArrowheads="1"/>
            </p:cNvSpPr>
            <p:nvPr/>
          </p:nvSpPr>
          <p:spPr bwMode="auto">
            <a:xfrm>
              <a:off x="3746" y="783"/>
              <a:ext cx="845" cy="154"/>
            </a:xfrm>
            <a:prstGeom prst="rect">
              <a:avLst/>
            </a:prstGeom>
            <a:noFill/>
            <a:ln w="9525">
              <a:noFill/>
              <a:miter lim="800000"/>
              <a:headEnd/>
              <a:tailEnd/>
            </a:ln>
          </p:spPr>
          <p:txBody>
            <a:bodyPr wrap="none" lIns="0" tIns="0" rIns="0" bIns="0">
              <a:spAutoFit/>
            </a:bodyPr>
            <a:lstStyle/>
            <a:p>
              <a:r>
                <a:rPr lang="en-US" sz="1600">
                  <a:solidFill>
                    <a:srgbClr val="0000CC"/>
                  </a:solidFill>
                  <a:latin typeface="Courier New" pitchFamily="49" charset="0"/>
                </a:rPr>
                <a:t>Application</a:t>
              </a:r>
              <a:endParaRPr lang="en-US" sz="1600" b="0">
                <a:solidFill>
                  <a:srgbClr val="0000CC"/>
                </a:solidFill>
                <a:latin typeface="Courier New" pitchFamily="49" charset="0"/>
              </a:endParaRPr>
            </a:p>
          </p:txBody>
        </p:sp>
        <p:sp>
          <p:nvSpPr>
            <p:cNvPr id="106520" name="Rectangle 47"/>
            <p:cNvSpPr>
              <a:spLocks noChangeArrowheads="1"/>
            </p:cNvSpPr>
            <p:nvPr/>
          </p:nvSpPr>
          <p:spPr bwMode="auto">
            <a:xfrm>
              <a:off x="3711" y="1303"/>
              <a:ext cx="922" cy="154"/>
            </a:xfrm>
            <a:prstGeom prst="rect">
              <a:avLst/>
            </a:prstGeom>
            <a:noFill/>
            <a:ln w="9525">
              <a:noFill/>
              <a:miter lim="800000"/>
              <a:headEnd/>
              <a:tailEnd/>
            </a:ln>
          </p:spPr>
          <p:txBody>
            <a:bodyPr wrap="none" lIns="0" tIns="0" rIns="0" bIns="0">
              <a:spAutoFit/>
            </a:bodyPr>
            <a:lstStyle/>
            <a:p>
              <a:r>
                <a:rPr lang="en-US" sz="1600">
                  <a:solidFill>
                    <a:srgbClr val="0000CC"/>
                  </a:solidFill>
                  <a:latin typeface="Courier New" pitchFamily="49" charset="0"/>
                </a:rPr>
                <a:t>Presentation</a:t>
              </a:r>
              <a:endParaRPr lang="en-US" sz="1600" b="0">
                <a:latin typeface="Courier New" pitchFamily="49" charset="0"/>
              </a:endParaRPr>
            </a:p>
          </p:txBody>
        </p:sp>
        <p:sp>
          <p:nvSpPr>
            <p:cNvPr id="106521" name="Rectangle 48"/>
            <p:cNvSpPr>
              <a:spLocks noChangeArrowheads="1"/>
            </p:cNvSpPr>
            <p:nvPr/>
          </p:nvSpPr>
          <p:spPr bwMode="auto">
            <a:xfrm>
              <a:off x="3886" y="1805"/>
              <a:ext cx="538" cy="154"/>
            </a:xfrm>
            <a:prstGeom prst="rect">
              <a:avLst/>
            </a:prstGeom>
            <a:noFill/>
            <a:ln w="9525">
              <a:noFill/>
              <a:miter lim="800000"/>
              <a:headEnd/>
              <a:tailEnd/>
            </a:ln>
          </p:spPr>
          <p:txBody>
            <a:bodyPr wrap="none" lIns="0" tIns="0" rIns="0" bIns="0">
              <a:spAutoFit/>
            </a:bodyPr>
            <a:lstStyle/>
            <a:p>
              <a:r>
                <a:rPr lang="en-US" sz="1600">
                  <a:solidFill>
                    <a:srgbClr val="0000CC"/>
                  </a:solidFill>
                  <a:latin typeface="Courier New" pitchFamily="49" charset="0"/>
                </a:rPr>
                <a:t>Session</a:t>
              </a:r>
              <a:endParaRPr lang="en-US" sz="1600" b="0">
                <a:solidFill>
                  <a:srgbClr val="0000CC"/>
                </a:solidFill>
                <a:latin typeface="Courier New" pitchFamily="49" charset="0"/>
              </a:endParaRPr>
            </a:p>
          </p:txBody>
        </p:sp>
        <p:sp>
          <p:nvSpPr>
            <p:cNvPr id="106522" name="Rectangle 49"/>
            <p:cNvSpPr>
              <a:spLocks noChangeArrowheads="1"/>
            </p:cNvSpPr>
            <p:nvPr/>
          </p:nvSpPr>
          <p:spPr bwMode="auto">
            <a:xfrm>
              <a:off x="3816" y="2313"/>
              <a:ext cx="691"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Transport</a:t>
              </a:r>
              <a:endParaRPr lang="en-US" sz="1600" b="0">
                <a:latin typeface="Courier New" pitchFamily="49" charset="0"/>
              </a:endParaRPr>
            </a:p>
          </p:txBody>
        </p:sp>
        <p:sp>
          <p:nvSpPr>
            <p:cNvPr id="106523" name="Rectangle 50"/>
            <p:cNvSpPr>
              <a:spLocks noChangeArrowheads="1"/>
            </p:cNvSpPr>
            <p:nvPr/>
          </p:nvSpPr>
          <p:spPr bwMode="auto">
            <a:xfrm>
              <a:off x="3886" y="2815"/>
              <a:ext cx="538"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Network</a:t>
              </a:r>
              <a:endParaRPr lang="en-US" sz="1600" b="0">
                <a:latin typeface="Courier New" pitchFamily="49" charset="0"/>
              </a:endParaRPr>
            </a:p>
          </p:txBody>
        </p:sp>
        <p:sp>
          <p:nvSpPr>
            <p:cNvPr id="106524" name="Rectangle 51"/>
            <p:cNvSpPr>
              <a:spLocks noChangeArrowheads="1"/>
            </p:cNvSpPr>
            <p:nvPr/>
          </p:nvSpPr>
          <p:spPr bwMode="auto">
            <a:xfrm>
              <a:off x="3850" y="3323"/>
              <a:ext cx="615"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DataLink</a:t>
              </a:r>
              <a:endParaRPr lang="en-US" sz="1600" b="0">
                <a:latin typeface="Courier New" pitchFamily="49" charset="0"/>
              </a:endParaRPr>
            </a:p>
          </p:txBody>
        </p:sp>
        <p:sp>
          <p:nvSpPr>
            <p:cNvPr id="106525" name="Rectangle 52"/>
            <p:cNvSpPr>
              <a:spLocks noChangeArrowheads="1"/>
            </p:cNvSpPr>
            <p:nvPr/>
          </p:nvSpPr>
          <p:spPr bwMode="auto">
            <a:xfrm>
              <a:off x="3850" y="3830"/>
              <a:ext cx="615"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Physical</a:t>
              </a:r>
              <a:endParaRPr lang="en-US" sz="1600" b="0">
                <a:latin typeface="Courier New" pitchFamily="49" charset="0"/>
              </a:endParaRPr>
            </a:p>
          </p:txBody>
        </p:sp>
        <p:sp>
          <p:nvSpPr>
            <p:cNvPr id="106526" name="Line 53"/>
            <p:cNvSpPr>
              <a:spLocks noChangeShapeType="1"/>
            </p:cNvSpPr>
            <p:nvPr/>
          </p:nvSpPr>
          <p:spPr bwMode="auto">
            <a:xfrm>
              <a:off x="4129" y="1012"/>
              <a:ext cx="0" cy="21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06527" name="Line 54"/>
            <p:cNvSpPr>
              <a:spLocks noChangeShapeType="1"/>
            </p:cNvSpPr>
            <p:nvPr/>
          </p:nvSpPr>
          <p:spPr bwMode="auto">
            <a:xfrm>
              <a:off x="4129" y="1521"/>
              <a:ext cx="0" cy="21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06528" name="Line 55"/>
            <p:cNvSpPr>
              <a:spLocks noChangeShapeType="1"/>
            </p:cNvSpPr>
            <p:nvPr/>
          </p:nvSpPr>
          <p:spPr bwMode="auto">
            <a:xfrm>
              <a:off x="4129" y="2011"/>
              <a:ext cx="0" cy="21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06529" name="Line 56"/>
            <p:cNvSpPr>
              <a:spLocks noChangeShapeType="1"/>
            </p:cNvSpPr>
            <p:nvPr/>
          </p:nvSpPr>
          <p:spPr bwMode="auto">
            <a:xfrm>
              <a:off x="4129" y="2532"/>
              <a:ext cx="0" cy="21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06530" name="Line 57"/>
            <p:cNvSpPr>
              <a:spLocks noChangeShapeType="1"/>
            </p:cNvSpPr>
            <p:nvPr/>
          </p:nvSpPr>
          <p:spPr bwMode="auto">
            <a:xfrm>
              <a:off x="4129" y="3035"/>
              <a:ext cx="0" cy="21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06531" name="Line 58"/>
            <p:cNvSpPr>
              <a:spLocks noChangeShapeType="1"/>
            </p:cNvSpPr>
            <p:nvPr/>
          </p:nvSpPr>
          <p:spPr bwMode="auto">
            <a:xfrm>
              <a:off x="4129" y="3537"/>
              <a:ext cx="0" cy="217"/>
            </a:xfrm>
            <a:prstGeom prst="line">
              <a:avLst/>
            </a:prstGeom>
            <a:noFill/>
            <a:ln w="28575">
              <a:solidFill>
                <a:schemeClr val="tx1"/>
              </a:solidFill>
              <a:prstDash val="dash"/>
              <a:round/>
              <a:headEnd/>
              <a:tailEnd type="arrow" w="med" len="lg"/>
            </a:ln>
          </p:spPr>
          <p:txBody>
            <a:bodyPr wrap="none" anchor="ctr"/>
            <a:lstStyle/>
            <a:p>
              <a:endParaRPr lang="en-US"/>
            </a:p>
          </p:txBody>
        </p:sp>
      </p:grpSp>
      <p:sp>
        <p:nvSpPr>
          <p:cNvPr id="248891" name="Text Box 59"/>
          <p:cNvSpPr txBox="1">
            <a:spLocks noChangeArrowheads="1"/>
          </p:cNvSpPr>
          <p:nvPr/>
        </p:nvSpPr>
        <p:spPr bwMode="auto">
          <a:xfrm>
            <a:off x="661988" y="2439988"/>
            <a:ext cx="315912" cy="531812"/>
          </a:xfrm>
          <a:prstGeom prst="rect">
            <a:avLst/>
          </a:prstGeom>
          <a:noFill/>
          <a:ln w="12700">
            <a:solidFill>
              <a:schemeClr val="tx1"/>
            </a:solidFill>
            <a:miter lim="800000"/>
            <a:headEnd/>
            <a:tailEnd/>
          </a:ln>
        </p:spPr>
        <p:txBody>
          <a:bodyPr wrap="none" anchor="ctr">
            <a:spAutoFit/>
          </a:bodyPr>
          <a:lstStyle/>
          <a:p>
            <a:pPr algn="ctr"/>
            <a:r>
              <a:rPr lang="en-US" sz="280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88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4883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4889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4883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488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5" grpId="0" build="p" autoUpdateAnimBg="0"/>
      <p:bldP spid="248891"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ea typeface="ＭＳ Ｐゴシック" pitchFamily="34" charset="-128"/>
              </a:rPr>
              <a:t>OSI Model Layers and their Services</a:t>
            </a:r>
          </a:p>
        </p:txBody>
      </p:sp>
      <p:sp>
        <p:nvSpPr>
          <p:cNvPr id="250883" name="Rectangle 3"/>
          <p:cNvSpPr>
            <a:spLocks noGrp="1" noChangeArrowheads="1"/>
          </p:cNvSpPr>
          <p:nvPr>
            <p:ph type="body" idx="1"/>
          </p:nvPr>
        </p:nvSpPr>
        <p:spPr>
          <a:xfrm>
            <a:off x="149225" y="1168400"/>
            <a:ext cx="5965825" cy="4800600"/>
          </a:xfrm>
        </p:spPr>
        <p:txBody>
          <a:bodyPr/>
          <a:lstStyle/>
          <a:p>
            <a:r>
              <a:rPr lang="en-US">
                <a:ea typeface="ＭＳ Ｐゴシック" pitchFamily="34" charset="-128"/>
              </a:rPr>
              <a:t>The </a:t>
            </a:r>
            <a:r>
              <a:rPr lang="en-US">
                <a:solidFill>
                  <a:srgbClr val="0000CC"/>
                </a:solidFill>
                <a:ea typeface="ＭＳ Ｐゴシック" pitchFamily="34" charset="-128"/>
              </a:rPr>
              <a:t>Transport layer</a:t>
            </a:r>
            <a:r>
              <a:rPr lang="en-US">
                <a:ea typeface="ＭＳ Ｐゴシック" pitchFamily="34" charset="-128"/>
              </a:rPr>
              <a:t> is responsible for reliably transmitting messages </a:t>
            </a:r>
          </a:p>
          <a:p>
            <a:pPr lvl="1"/>
            <a:r>
              <a:rPr lang="en-US">
                <a:ea typeface="ＭＳ Ｐゴシック" pitchFamily="34" charset="-128"/>
              </a:rPr>
              <a:t>Used by Unix programmers who transmit messages over TCP/IP sockets</a:t>
            </a:r>
          </a:p>
          <a:p>
            <a:r>
              <a:rPr lang="en-US">
                <a:ea typeface="ＭＳ Ｐゴシック" pitchFamily="34" charset="-128"/>
              </a:rPr>
              <a:t>The </a:t>
            </a:r>
            <a:r>
              <a:rPr lang="en-US">
                <a:solidFill>
                  <a:srgbClr val="0000CC"/>
                </a:solidFill>
                <a:ea typeface="ＭＳ Ｐゴシック" pitchFamily="34" charset="-128"/>
              </a:rPr>
              <a:t>Network layer</a:t>
            </a:r>
            <a:r>
              <a:rPr lang="en-US">
                <a:ea typeface="ＭＳ Ｐゴシック" pitchFamily="34" charset="-128"/>
              </a:rPr>
              <a:t> ensures transmission and routing</a:t>
            </a:r>
          </a:p>
          <a:p>
            <a:pPr lvl="1"/>
            <a:r>
              <a:rPr lang="en-US">
                <a:ea typeface="ＭＳ Ｐゴシック" pitchFamily="34" charset="-128"/>
              </a:rPr>
              <a:t>Services: Transmit and route data within the network</a:t>
            </a:r>
          </a:p>
          <a:p>
            <a:r>
              <a:rPr lang="en-US">
                <a:ea typeface="ＭＳ Ｐゴシック" pitchFamily="34" charset="-128"/>
              </a:rPr>
              <a:t>The </a:t>
            </a:r>
            <a:r>
              <a:rPr lang="en-US">
                <a:solidFill>
                  <a:srgbClr val="0000CC"/>
                </a:solidFill>
                <a:ea typeface="ＭＳ Ｐゴシック" pitchFamily="34" charset="-128"/>
              </a:rPr>
              <a:t>Datalink layer</a:t>
            </a:r>
            <a:r>
              <a:rPr lang="en-US">
                <a:ea typeface="ＭＳ Ｐゴシック" pitchFamily="34" charset="-128"/>
              </a:rPr>
              <a:t> models frames </a:t>
            </a:r>
          </a:p>
          <a:p>
            <a:pPr lvl="1"/>
            <a:r>
              <a:rPr lang="en-US">
                <a:ea typeface="ＭＳ Ｐゴシック" pitchFamily="34" charset="-128"/>
              </a:rPr>
              <a:t>Services: Transmit frames without error</a:t>
            </a:r>
          </a:p>
          <a:p>
            <a:r>
              <a:rPr lang="en-US">
                <a:ea typeface="ＭＳ Ｐゴシック" pitchFamily="34" charset="-128"/>
              </a:rPr>
              <a:t>The </a:t>
            </a:r>
            <a:r>
              <a:rPr lang="en-US">
                <a:solidFill>
                  <a:srgbClr val="0000CC"/>
                </a:solidFill>
                <a:ea typeface="ＭＳ Ｐゴシック" pitchFamily="34" charset="-128"/>
              </a:rPr>
              <a:t>Physical layer</a:t>
            </a:r>
            <a:r>
              <a:rPr lang="en-US">
                <a:ea typeface="ＭＳ Ｐゴシック" pitchFamily="34" charset="-128"/>
              </a:rPr>
              <a:t> represents the hardware interface to the network </a:t>
            </a:r>
          </a:p>
          <a:p>
            <a:pPr lvl="1"/>
            <a:r>
              <a:rPr lang="en-US">
                <a:ea typeface="ＭＳ Ｐゴシック" pitchFamily="34" charset="-128"/>
              </a:rPr>
              <a:t>Services:  sendBit() and receiveBit()</a:t>
            </a:r>
          </a:p>
        </p:txBody>
      </p:sp>
      <p:grpSp>
        <p:nvGrpSpPr>
          <p:cNvPr id="108548" name="Group 4"/>
          <p:cNvGrpSpPr>
            <a:grpSpLocks/>
          </p:cNvGrpSpPr>
          <p:nvPr/>
        </p:nvGrpSpPr>
        <p:grpSpPr bwMode="auto">
          <a:xfrm>
            <a:off x="6178550" y="835025"/>
            <a:ext cx="2225675" cy="5578475"/>
            <a:chOff x="3422" y="526"/>
            <a:chExt cx="1402" cy="3514"/>
          </a:xfrm>
        </p:grpSpPr>
        <p:sp>
          <p:nvSpPr>
            <p:cNvPr id="108549" name="Rectangle 5"/>
            <p:cNvSpPr>
              <a:spLocks noChangeArrowheads="1"/>
            </p:cNvSpPr>
            <p:nvPr/>
          </p:nvSpPr>
          <p:spPr bwMode="auto">
            <a:xfrm>
              <a:off x="3434" y="3257"/>
              <a:ext cx="1390" cy="269"/>
            </a:xfrm>
            <a:prstGeom prst="rect">
              <a:avLst/>
            </a:prstGeom>
            <a:noFill/>
            <a:ln w="41275">
              <a:solidFill>
                <a:srgbClr val="000000"/>
              </a:solidFill>
              <a:miter lim="800000"/>
              <a:headEnd/>
              <a:tailEnd/>
            </a:ln>
          </p:spPr>
          <p:txBody>
            <a:bodyPr/>
            <a:lstStyle/>
            <a:p>
              <a:endParaRPr lang="en-US"/>
            </a:p>
          </p:txBody>
        </p:sp>
        <p:sp>
          <p:nvSpPr>
            <p:cNvPr id="108550" name="Rectangle 6"/>
            <p:cNvSpPr>
              <a:spLocks noChangeArrowheads="1"/>
            </p:cNvSpPr>
            <p:nvPr/>
          </p:nvSpPr>
          <p:spPr bwMode="auto">
            <a:xfrm>
              <a:off x="3434" y="3760"/>
              <a:ext cx="1390" cy="280"/>
            </a:xfrm>
            <a:prstGeom prst="rect">
              <a:avLst/>
            </a:prstGeom>
            <a:noFill/>
            <a:ln w="41275">
              <a:solidFill>
                <a:srgbClr val="000000"/>
              </a:solidFill>
              <a:miter lim="800000"/>
              <a:headEnd/>
              <a:tailEnd/>
            </a:ln>
          </p:spPr>
          <p:txBody>
            <a:bodyPr/>
            <a:lstStyle/>
            <a:p>
              <a:endParaRPr lang="en-US"/>
            </a:p>
          </p:txBody>
        </p:sp>
        <p:sp>
          <p:nvSpPr>
            <p:cNvPr id="108551" name="Rectangle 7"/>
            <p:cNvSpPr>
              <a:spLocks noChangeArrowheads="1"/>
            </p:cNvSpPr>
            <p:nvPr/>
          </p:nvSpPr>
          <p:spPr bwMode="auto">
            <a:xfrm>
              <a:off x="3434" y="2744"/>
              <a:ext cx="1390" cy="280"/>
            </a:xfrm>
            <a:prstGeom prst="rect">
              <a:avLst/>
            </a:prstGeom>
            <a:noFill/>
            <a:ln w="41275">
              <a:solidFill>
                <a:srgbClr val="000000"/>
              </a:solidFill>
              <a:miter lim="800000"/>
              <a:headEnd/>
              <a:tailEnd/>
            </a:ln>
          </p:spPr>
          <p:txBody>
            <a:bodyPr/>
            <a:lstStyle/>
            <a:p>
              <a:endParaRPr lang="en-US"/>
            </a:p>
          </p:txBody>
        </p:sp>
        <p:sp>
          <p:nvSpPr>
            <p:cNvPr id="108552" name="Rectangle 8"/>
            <p:cNvSpPr>
              <a:spLocks noChangeArrowheads="1"/>
            </p:cNvSpPr>
            <p:nvPr/>
          </p:nvSpPr>
          <p:spPr bwMode="auto">
            <a:xfrm>
              <a:off x="3434" y="2242"/>
              <a:ext cx="1390" cy="280"/>
            </a:xfrm>
            <a:prstGeom prst="rect">
              <a:avLst/>
            </a:prstGeom>
            <a:noFill/>
            <a:ln w="41275">
              <a:solidFill>
                <a:srgbClr val="000000"/>
              </a:solidFill>
              <a:miter lim="800000"/>
              <a:headEnd/>
              <a:tailEnd/>
            </a:ln>
          </p:spPr>
          <p:txBody>
            <a:bodyPr/>
            <a:lstStyle/>
            <a:p>
              <a:endParaRPr lang="en-US"/>
            </a:p>
          </p:txBody>
        </p:sp>
        <p:sp>
          <p:nvSpPr>
            <p:cNvPr id="108553" name="Rectangle 9"/>
            <p:cNvSpPr>
              <a:spLocks noChangeArrowheads="1"/>
            </p:cNvSpPr>
            <p:nvPr/>
          </p:nvSpPr>
          <p:spPr bwMode="auto">
            <a:xfrm>
              <a:off x="3434" y="1740"/>
              <a:ext cx="1390" cy="269"/>
            </a:xfrm>
            <a:prstGeom prst="rect">
              <a:avLst/>
            </a:prstGeom>
            <a:noFill/>
            <a:ln w="41275">
              <a:solidFill>
                <a:srgbClr val="000000"/>
              </a:solidFill>
              <a:miter lim="800000"/>
              <a:headEnd/>
              <a:tailEnd/>
            </a:ln>
          </p:spPr>
          <p:txBody>
            <a:bodyPr/>
            <a:lstStyle/>
            <a:p>
              <a:endParaRPr lang="en-US"/>
            </a:p>
          </p:txBody>
        </p:sp>
        <p:sp>
          <p:nvSpPr>
            <p:cNvPr id="108554" name="Rectangle 10"/>
            <p:cNvSpPr>
              <a:spLocks noChangeArrowheads="1"/>
            </p:cNvSpPr>
            <p:nvPr/>
          </p:nvSpPr>
          <p:spPr bwMode="auto">
            <a:xfrm>
              <a:off x="3434" y="723"/>
              <a:ext cx="1390" cy="268"/>
            </a:xfrm>
            <a:prstGeom prst="rect">
              <a:avLst/>
            </a:prstGeom>
            <a:noFill/>
            <a:ln w="41275">
              <a:solidFill>
                <a:srgbClr val="000000"/>
              </a:solidFill>
              <a:miter lim="800000"/>
              <a:headEnd/>
              <a:tailEnd/>
            </a:ln>
          </p:spPr>
          <p:txBody>
            <a:bodyPr/>
            <a:lstStyle/>
            <a:p>
              <a:endParaRPr lang="en-US"/>
            </a:p>
          </p:txBody>
        </p:sp>
        <p:grpSp>
          <p:nvGrpSpPr>
            <p:cNvPr id="108555" name="Group 11"/>
            <p:cNvGrpSpPr>
              <a:grpSpLocks/>
            </p:cNvGrpSpPr>
            <p:nvPr/>
          </p:nvGrpSpPr>
          <p:grpSpPr bwMode="auto">
            <a:xfrm>
              <a:off x="3422" y="526"/>
              <a:ext cx="502" cy="211"/>
              <a:chOff x="2522" y="160"/>
              <a:chExt cx="555" cy="233"/>
            </a:xfrm>
          </p:grpSpPr>
          <p:sp>
            <p:nvSpPr>
              <p:cNvPr id="108599" name="Freeform 12"/>
              <p:cNvSpPr>
                <a:spLocks/>
              </p:cNvSpPr>
              <p:nvPr/>
            </p:nvSpPr>
            <p:spPr bwMode="auto">
              <a:xfrm>
                <a:off x="2522" y="160"/>
                <a:ext cx="129" cy="233"/>
              </a:xfrm>
              <a:custGeom>
                <a:avLst/>
                <a:gdLst>
                  <a:gd name="T0" fmla="*/ 0 w 129"/>
                  <a:gd name="T1" fmla="*/ 220 h 233"/>
                  <a:gd name="T2" fmla="*/ 26 w 129"/>
                  <a:gd name="T3" fmla="*/ 233 h 233"/>
                  <a:gd name="T4" fmla="*/ 129 w 129"/>
                  <a:gd name="T5" fmla="*/ 26 h 233"/>
                  <a:gd name="T6" fmla="*/ 116 w 129"/>
                  <a:gd name="T7" fmla="*/ 0 h 233"/>
                  <a:gd name="T8" fmla="*/ 116 w 129"/>
                  <a:gd name="T9" fmla="*/ 0 h 233"/>
                  <a:gd name="T10" fmla="*/ 103 w 129"/>
                  <a:gd name="T11" fmla="*/ 13 h 233"/>
                  <a:gd name="T12" fmla="*/ 0 w 129"/>
                  <a:gd name="T13" fmla="*/ 220 h 233"/>
                  <a:gd name="T14" fmla="*/ 0 60000 65536"/>
                  <a:gd name="T15" fmla="*/ 0 60000 65536"/>
                  <a:gd name="T16" fmla="*/ 0 60000 65536"/>
                  <a:gd name="T17" fmla="*/ 0 60000 65536"/>
                  <a:gd name="T18" fmla="*/ 0 60000 65536"/>
                  <a:gd name="T19" fmla="*/ 0 60000 65536"/>
                  <a:gd name="T20" fmla="*/ 0 60000 65536"/>
                  <a:gd name="T21" fmla="*/ 0 w 129"/>
                  <a:gd name="T22" fmla="*/ 0 h 233"/>
                  <a:gd name="T23" fmla="*/ 129 w 129"/>
                  <a:gd name="T24" fmla="*/ 233 h 2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3">
                    <a:moveTo>
                      <a:pt x="0" y="220"/>
                    </a:moveTo>
                    <a:lnTo>
                      <a:pt x="26" y="233"/>
                    </a:lnTo>
                    <a:lnTo>
                      <a:pt x="129" y="26"/>
                    </a:lnTo>
                    <a:lnTo>
                      <a:pt x="116" y="0"/>
                    </a:lnTo>
                    <a:lnTo>
                      <a:pt x="103" y="13"/>
                    </a:lnTo>
                    <a:lnTo>
                      <a:pt x="0" y="220"/>
                    </a:lnTo>
                    <a:close/>
                  </a:path>
                </a:pathLst>
              </a:custGeom>
              <a:solidFill>
                <a:srgbClr val="000000"/>
              </a:solidFill>
              <a:ln w="9525">
                <a:noFill/>
                <a:round/>
                <a:headEnd/>
                <a:tailEnd/>
              </a:ln>
            </p:spPr>
            <p:txBody>
              <a:bodyPr/>
              <a:lstStyle/>
              <a:p>
                <a:endParaRPr lang="en-US"/>
              </a:p>
            </p:txBody>
          </p:sp>
          <p:sp>
            <p:nvSpPr>
              <p:cNvPr id="108600" name="Freeform 13"/>
              <p:cNvSpPr>
                <a:spLocks/>
              </p:cNvSpPr>
              <p:nvPr/>
            </p:nvSpPr>
            <p:spPr bwMode="auto">
              <a:xfrm>
                <a:off x="2638" y="160"/>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8601" name="Freeform 14"/>
              <p:cNvSpPr>
                <a:spLocks/>
              </p:cNvSpPr>
              <p:nvPr/>
            </p:nvSpPr>
            <p:spPr bwMode="auto">
              <a:xfrm>
                <a:off x="2935" y="173"/>
                <a:ext cx="142" cy="220"/>
              </a:xfrm>
              <a:custGeom>
                <a:avLst/>
                <a:gdLst>
                  <a:gd name="T0" fmla="*/ 26 w 142"/>
                  <a:gd name="T1" fmla="*/ 0 h 220"/>
                  <a:gd name="T2" fmla="*/ 0 w 142"/>
                  <a:gd name="T3" fmla="*/ 13 h 220"/>
                  <a:gd name="T4" fmla="*/ 103 w 142"/>
                  <a:gd name="T5" fmla="*/ 220 h 220"/>
                  <a:gd name="T6" fmla="*/ 116 w 142"/>
                  <a:gd name="T7" fmla="*/ 220 h 220"/>
                  <a:gd name="T8" fmla="*/ 142 w 142"/>
                  <a:gd name="T9" fmla="*/ 220 h 220"/>
                  <a:gd name="T10" fmla="*/ 129 w 142"/>
                  <a:gd name="T11" fmla="*/ 207 h 220"/>
                  <a:gd name="T12" fmla="*/ 26 w 142"/>
                  <a:gd name="T13" fmla="*/ 0 h 220"/>
                  <a:gd name="T14" fmla="*/ 0 60000 65536"/>
                  <a:gd name="T15" fmla="*/ 0 60000 65536"/>
                  <a:gd name="T16" fmla="*/ 0 60000 65536"/>
                  <a:gd name="T17" fmla="*/ 0 60000 65536"/>
                  <a:gd name="T18" fmla="*/ 0 60000 65536"/>
                  <a:gd name="T19" fmla="*/ 0 60000 65536"/>
                  <a:gd name="T20" fmla="*/ 0 60000 65536"/>
                  <a:gd name="T21" fmla="*/ 0 w 142"/>
                  <a:gd name="T22" fmla="*/ 0 h 220"/>
                  <a:gd name="T23" fmla="*/ 142 w 142"/>
                  <a:gd name="T24" fmla="*/ 220 h 2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20">
                    <a:moveTo>
                      <a:pt x="26" y="0"/>
                    </a:moveTo>
                    <a:lnTo>
                      <a:pt x="0" y="13"/>
                    </a:lnTo>
                    <a:lnTo>
                      <a:pt x="103" y="220"/>
                    </a:lnTo>
                    <a:lnTo>
                      <a:pt x="116" y="220"/>
                    </a:lnTo>
                    <a:lnTo>
                      <a:pt x="142" y="220"/>
                    </a:lnTo>
                    <a:lnTo>
                      <a:pt x="129" y="207"/>
                    </a:lnTo>
                    <a:lnTo>
                      <a:pt x="26" y="0"/>
                    </a:lnTo>
                    <a:close/>
                  </a:path>
                </a:pathLst>
              </a:custGeom>
              <a:solidFill>
                <a:srgbClr val="000000"/>
              </a:solidFill>
              <a:ln w="9525">
                <a:noFill/>
                <a:round/>
                <a:headEnd/>
                <a:tailEnd/>
              </a:ln>
            </p:spPr>
            <p:txBody>
              <a:bodyPr/>
              <a:lstStyle/>
              <a:p>
                <a:endParaRPr lang="en-US"/>
              </a:p>
            </p:txBody>
          </p:sp>
          <p:sp>
            <p:nvSpPr>
              <p:cNvPr id="108602" name="Freeform 15"/>
              <p:cNvSpPr>
                <a:spLocks/>
              </p:cNvSpPr>
              <p:nvPr/>
            </p:nvSpPr>
            <p:spPr bwMode="auto">
              <a:xfrm>
                <a:off x="2522" y="367"/>
                <a:ext cx="529" cy="26"/>
              </a:xfrm>
              <a:custGeom>
                <a:avLst/>
                <a:gdLst>
                  <a:gd name="T0" fmla="*/ 529 w 529"/>
                  <a:gd name="T1" fmla="*/ 26 h 26"/>
                  <a:gd name="T2" fmla="*/ 529 w 529"/>
                  <a:gd name="T3" fmla="*/ 0 h 26"/>
                  <a:gd name="T4" fmla="*/ 13 w 529"/>
                  <a:gd name="T5" fmla="*/ 0 h 26"/>
                  <a:gd name="T6" fmla="*/ 0 w 529"/>
                  <a:gd name="T7" fmla="*/ 13 h 26"/>
                  <a:gd name="T8" fmla="*/ 0 w 529"/>
                  <a:gd name="T9" fmla="*/ 26 h 26"/>
                  <a:gd name="T10" fmla="*/ 13 w 529"/>
                  <a:gd name="T11" fmla="*/ 26 h 26"/>
                  <a:gd name="T12" fmla="*/ 529 w 529"/>
                  <a:gd name="T13" fmla="*/ 26 h 26"/>
                  <a:gd name="T14" fmla="*/ 0 60000 65536"/>
                  <a:gd name="T15" fmla="*/ 0 60000 65536"/>
                  <a:gd name="T16" fmla="*/ 0 60000 65536"/>
                  <a:gd name="T17" fmla="*/ 0 60000 65536"/>
                  <a:gd name="T18" fmla="*/ 0 60000 65536"/>
                  <a:gd name="T19" fmla="*/ 0 60000 65536"/>
                  <a:gd name="T20" fmla="*/ 0 60000 65536"/>
                  <a:gd name="T21" fmla="*/ 0 w 529"/>
                  <a:gd name="T22" fmla="*/ 0 h 26"/>
                  <a:gd name="T23" fmla="*/ 529 w 529"/>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6">
                    <a:moveTo>
                      <a:pt x="529" y="26"/>
                    </a:moveTo>
                    <a:lnTo>
                      <a:pt x="529" y="0"/>
                    </a:lnTo>
                    <a:lnTo>
                      <a:pt x="13" y="0"/>
                    </a:lnTo>
                    <a:lnTo>
                      <a:pt x="0" y="13"/>
                    </a:lnTo>
                    <a:lnTo>
                      <a:pt x="0" y="26"/>
                    </a:lnTo>
                    <a:lnTo>
                      <a:pt x="13" y="26"/>
                    </a:lnTo>
                    <a:lnTo>
                      <a:pt x="529" y="26"/>
                    </a:lnTo>
                    <a:close/>
                  </a:path>
                </a:pathLst>
              </a:custGeom>
              <a:solidFill>
                <a:srgbClr val="000000"/>
              </a:solidFill>
              <a:ln w="9525">
                <a:noFill/>
                <a:round/>
                <a:headEnd/>
                <a:tailEnd/>
              </a:ln>
            </p:spPr>
            <p:txBody>
              <a:bodyPr/>
              <a:lstStyle/>
              <a:p>
                <a:endParaRPr lang="en-US"/>
              </a:p>
            </p:txBody>
          </p:sp>
        </p:grpSp>
        <p:sp>
          <p:nvSpPr>
            <p:cNvPr id="108556" name="Freeform 16"/>
            <p:cNvSpPr>
              <a:spLocks/>
            </p:cNvSpPr>
            <p:nvPr/>
          </p:nvSpPr>
          <p:spPr bwMode="auto">
            <a:xfrm>
              <a:off x="3422" y="1039"/>
              <a:ext cx="117" cy="211"/>
            </a:xfrm>
            <a:custGeom>
              <a:avLst/>
              <a:gdLst>
                <a:gd name="T0" fmla="*/ 0 w 129"/>
                <a:gd name="T1" fmla="*/ 134 h 233"/>
                <a:gd name="T2" fmla="*/ 16 w 129"/>
                <a:gd name="T3" fmla="*/ 142 h 233"/>
                <a:gd name="T4" fmla="*/ 79 w 129"/>
                <a:gd name="T5" fmla="*/ 16 h 233"/>
                <a:gd name="T6" fmla="*/ 71 w 129"/>
                <a:gd name="T7" fmla="*/ 0 h 233"/>
                <a:gd name="T8" fmla="*/ 71 w 129"/>
                <a:gd name="T9" fmla="*/ 0 h 233"/>
                <a:gd name="T10" fmla="*/ 63 w 129"/>
                <a:gd name="T11" fmla="*/ 8 h 233"/>
                <a:gd name="T12" fmla="*/ 0 w 129"/>
                <a:gd name="T13" fmla="*/ 134 h 233"/>
                <a:gd name="T14" fmla="*/ 0 60000 65536"/>
                <a:gd name="T15" fmla="*/ 0 60000 65536"/>
                <a:gd name="T16" fmla="*/ 0 60000 65536"/>
                <a:gd name="T17" fmla="*/ 0 60000 65536"/>
                <a:gd name="T18" fmla="*/ 0 60000 65536"/>
                <a:gd name="T19" fmla="*/ 0 60000 65536"/>
                <a:gd name="T20" fmla="*/ 0 60000 65536"/>
                <a:gd name="T21" fmla="*/ 0 w 129"/>
                <a:gd name="T22" fmla="*/ 0 h 233"/>
                <a:gd name="T23" fmla="*/ 129 w 129"/>
                <a:gd name="T24" fmla="*/ 233 h 2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3">
                  <a:moveTo>
                    <a:pt x="0" y="220"/>
                  </a:moveTo>
                  <a:lnTo>
                    <a:pt x="26" y="233"/>
                  </a:lnTo>
                  <a:lnTo>
                    <a:pt x="129" y="26"/>
                  </a:lnTo>
                  <a:lnTo>
                    <a:pt x="116" y="0"/>
                  </a:lnTo>
                  <a:lnTo>
                    <a:pt x="103" y="13"/>
                  </a:lnTo>
                  <a:lnTo>
                    <a:pt x="0" y="220"/>
                  </a:lnTo>
                  <a:close/>
                </a:path>
              </a:pathLst>
            </a:custGeom>
            <a:solidFill>
              <a:srgbClr val="000000"/>
            </a:solidFill>
            <a:ln w="9525">
              <a:noFill/>
              <a:round/>
              <a:headEnd/>
              <a:tailEnd/>
            </a:ln>
          </p:spPr>
          <p:txBody>
            <a:bodyPr/>
            <a:lstStyle/>
            <a:p>
              <a:endParaRPr lang="en-US"/>
            </a:p>
          </p:txBody>
        </p:sp>
        <p:sp>
          <p:nvSpPr>
            <p:cNvPr id="108557" name="Freeform 17"/>
            <p:cNvSpPr>
              <a:spLocks/>
            </p:cNvSpPr>
            <p:nvPr/>
          </p:nvSpPr>
          <p:spPr bwMode="auto">
            <a:xfrm>
              <a:off x="3527" y="1029"/>
              <a:ext cx="292" cy="24"/>
            </a:xfrm>
            <a:custGeom>
              <a:avLst/>
              <a:gdLst>
                <a:gd name="T0" fmla="*/ 0 w 323"/>
                <a:gd name="T1" fmla="*/ 0 h 26"/>
                <a:gd name="T2" fmla="*/ 0 w 323"/>
                <a:gd name="T3" fmla="*/ 17 h 26"/>
                <a:gd name="T4" fmla="*/ 187 w 323"/>
                <a:gd name="T5" fmla="*/ 17 h 26"/>
                <a:gd name="T6" fmla="*/ 195 w 323"/>
                <a:gd name="T7" fmla="*/ 8 h 26"/>
                <a:gd name="T8" fmla="*/ 195 w 323"/>
                <a:gd name="T9" fmla="*/ 0 h 26"/>
                <a:gd name="T10" fmla="*/ 187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8558" name="Freeform 18"/>
            <p:cNvSpPr>
              <a:spLocks/>
            </p:cNvSpPr>
            <p:nvPr/>
          </p:nvSpPr>
          <p:spPr bwMode="auto">
            <a:xfrm>
              <a:off x="3796" y="1051"/>
              <a:ext cx="128" cy="199"/>
            </a:xfrm>
            <a:custGeom>
              <a:avLst/>
              <a:gdLst>
                <a:gd name="T0" fmla="*/ 15 w 142"/>
                <a:gd name="T1" fmla="*/ 0 h 220"/>
                <a:gd name="T2" fmla="*/ 0 w 142"/>
                <a:gd name="T3" fmla="*/ 8 h 220"/>
                <a:gd name="T4" fmla="*/ 62 w 142"/>
                <a:gd name="T5" fmla="*/ 133 h 220"/>
                <a:gd name="T6" fmla="*/ 70 w 142"/>
                <a:gd name="T7" fmla="*/ 133 h 220"/>
                <a:gd name="T8" fmla="*/ 85 w 142"/>
                <a:gd name="T9" fmla="*/ 133 h 220"/>
                <a:gd name="T10" fmla="*/ 78 w 142"/>
                <a:gd name="T11" fmla="*/ 125 h 220"/>
                <a:gd name="T12" fmla="*/ 15 w 142"/>
                <a:gd name="T13" fmla="*/ 0 h 220"/>
                <a:gd name="T14" fmla="*/ 0 60000 65536"/>
                <a:gd name="T15" fmla="*/ 0 60000 65536"/>
                <a:gd name="T16" fmla="*/ 0 60000 65536"/>
                <a:gd name="T17" fmla="*/ 0 60000 65536"/>
                <a:gd name="T18" fmla="*/ 0 60000 65536"/>
                <a:gd name="T19" fmla="*/ 0 60000 65536"/>
                <a:gd name="T20" fmla="*/ 0 60000 65536"/>
                <a:gd name="T21" fmla="*/ 0 w 142"/>
                <a:gd name="T22" fmla="*/ 0 h 220"/>
                <a:gd name="T23" fmla="*/ 142 w 142"/>
                <a:gd name="T24" fmla="*/ 220 h 2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20">
                  <a:moveTo>
                    <a:pt x="26" y="0"/>
                  </a:moveTo>
                  <a:lnTo>
                    <a:pt x="0" y="13"/>
                  </a:lnTo>
                  <a:lnTo>
                    <a:pt x="103" y="220"/>
                  </a:lnTo>
                  <a:lnTo>
                    <a:pt x="116" y="220"/>
                  </a:lnTo>
                  <a:lnTo>
                    <a:pt x="142" y="220"/>
                  </a:lnTo>
                  <a:lnTo>
                    <a:pt x="129" y="207"/>
                  </a:lnTo>
                  <a:lnTo>
                    <a:pt x="26" y="0"/>
                  </a:lnTo>
                  <a:close/>
                </a:path>
              </a:pathLst>
            </a:custGeom>
            <a:solidFill>
              <a:srgbClr val="000000"/>
            </a:solidFill>
            <a:ln w="9525">
              <a:noFill/>
              <a:round/>
              <a:headEnd/>
              <a:tailEnd/>
            </a:ln>
          </p:spPr>
          <p:txBody>
            <a:bodyPr/>
            <a:lstStyle/>
            <a:p>
              <a:endParaRPr lang="en-US"/>
            </a:p>
          </p:txBody>
        </p:sp>
        <p:sp>
          <p:nvSpPr>
            <p:cNvPr id="108559" name="Freeform 19"/>
            <p:cNvSpPr>
              <a:spLocks/>
            </p:cNvSpPr>
            <p:nvPr/>
          </p:nvSpPr>
          <p:spPr bwMode="auto">
            <a:xfrm>
              <a:off x="3422" y="1226"/>
              <a:ext cx="479" cy="24"/>
            </a:xfrm>
            <a:custGeom>
              <a:avLst/>
              <a:gdLst>
                <a:gd name="T0" fmla="*/ 322 w 529"/>
                <a:gd name="T1" fmla="*/ 17 h 26"/>
                <a:gd name="T2" fmla="*/ 322 w 529"/>
                <a:gd name="T3" fmla="*/ 0 h 26"/>
                <a:gd name="T4" fmla="*/ 8 w 529"/>
                <a:gd name="T5" fmla="*/ 0 h 26"/>
                <a:gd name="T6" fmla="*/ 0 w 529"/>
                <a:gd name="T7" fmla="*/ 8 h 26"/>
                <a:gd name="T8" fmla="*/ 0 w 529"/>
                <a:gd name="T9" fmla="*/ 17 h 26"/>
                <a:gd name="T10" fmla="*/ 8 w 529"/>
                <a:gd name="T11" fmla="*/ 17 h 26"/>
                <a:gd name="T12" fmla="*/ 322 w 529"/>
                <a:gd name="T13" fmla="*/ 17 h 26"/>
                <a:gd name="T14" fmla="*/ 0 60000 65536"/>
                <a:gd name="T15" fmla="*/ 0 60000 65536"/>
                <a:gd name="T16" fmla="*/ 0 60000 65536"/>
                <a:gd name="T17" fmla="*/ 0 60000 65536"/>
                <a:gd name="T18" fmla="*/ 0 60000 65536"/>
                <a:gd name="T19" fmla="*/ 0 60000 65536"/>
                <a:gd name="T20" fmla="*/ 0 60000 65536"/>
                <a:gd name="T21" fmla="*/ 0 w 529"/>
                <a:gd name="T22" fmla="*/ 0 h 26"/>
                <a:gd name="T23" fmla="*/ 529 w 529"/>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6">
                  <a:moveTo>
                    <a:pt x="529" y="26"/>
                  </a:moveTo>
                  <a:lnTo>
                    <a:pt x="529" y="0"/>
                  </a:lnTo>
                  <a:lnTo>
                    <a:pt x="13" y="0"/>
                  </a:lnTo>
                  <a:lnTo>
                    <a:pt x="0" y="13"/>
                  </a:lnTo>
                  <a:lnTo>
                    <a:pt x="0" y="26"/>
                  </a:lnTo>
                  <a:lnTo>
                    <a:pt x="13" y="26"/>
                  </a:lnTo>
                  <a:lnTo>
                    <a:pt x="529" y="26"/>
                  </a:lnTo>
                  <a:close/>
                </a:path>
              </a:pathLst>
            </a:custGeom>
            <a:solidFill>
              <a:srgbClr val="000000"/>
            </a:solidFill>
            <a:ln w="9525">
              <a:noFill/>
              <a:round/>
              <a:headEnd/>
              <a:tailEnd/>
            </a:ln>
          </p:spPr>
          <p:txBody>
            <a:bodyPr/>
            <a:lstStyle/>
            <a:p>
              <a:endParaRPr lang="en-US"/>
            </a:p>
          </p:txBody>
        </p:sp>
        <p:sp>
          <p:nvSpPr>
            <p:cNvPr id="108560" name="Rectangle 20"/>
            <p:cNvSpPr>
              <a:spLocks noChangeArrowheads="1"/>
            </p:cNvSpPr>
            <p:nvPr/>
          </p:nvSpPr>
          <p:spPr bwMode="auto">
            <a:xfrm>
              <a:off x="3434" y="1238"/>
              <a:ext cx="1390" cy="269"/>
            </a:xfrm>
            <a:prstGeom prst="rect">
              <a:avLst/>
            </a:prstGeom>
            <a:noFill/>
            <a:ln w="41275">
              <a:solidFill>
                <a:srgbClr val="000000"/>
              </a:solidFill>
              <a:miter lim="800000"/>
              <a:headEnd/>
              <a:tailEnd/>
            </a:ln>
          </p:spPr>
          <p:txBody>
            <a:bodyPr/>
            <a:lstStyle/>
            <a:p>
              <a:endParaRPr lang="en-US"/>
            </a:p>
          </p:txBody>
        </p:sp>
        <p:grpSp>
          <p:nvGrpSpPr>
            <p:cNvPr id="108561" name="Group 21"/>
            <p:cNvGrpSpPr>
              <a:grpSpLocks/>
            </p:cNvGrpSpPr>
            <p:nvPr/>
          </p:nvGrpSpPr>
          <p:grpSpPr bwMode="auto">
            <a:xfrm>
              <a:off x="3422" y="1546"/>
              <a:ext cx="502" cy="210"/>
              <a:chOff x="2522" y="1270"/>
              <a:chExt cx="555" cy="232"/>
            </a:xfrm>
          </p:grpSpPr>
          <p:sp>
            <p:nvSpPr>
              <p:cNvPr id="108595" name="Freeform 22"/>
              <p:cNvSpPr>
                <a:spLocks/>
              </p:cNvSpPr>
              <p:nvPr/>
            </p:nvSpPr>
            <p:spPr bwMode="auto">
              <a:xfrm>
                <a:off x="2522" y="1270"/>
                <a:ext cx="129" cy="232"/>
              </a:xfrm>
              <a:custGeom>
                <a:avLst/>
                <a:gdLst>
                  <a:gd name="T0" fmla="*/ 0 w 129"/>
                  <a:gd name="T1" fmla="*/ 220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20 h 232"/>
                  <a:gd name="T14" fmla="*/ 0 60000 65536"/>
                  <a:gd name="T15" fmla="*/ 0 60000 65536"/>
                  <a:gd name="T16" fmla="*/ 0 60000 65536"/>
                  <a:gd name="T17" fmla="*/ 0 60000 65536"/>
                  <a:gd name="T18" fmla="*/ 0 60000 65536"/>
                  <a:gd name="T19" fmla="*/ 0 60000 65536"/>
                  <a:gd name="T20" fmla="*/ 0 60000 65536"/>
                  <a:gd name="T21" fmla="*/ 0 w 129"/>
                  <a:gd name="T22" fmla="*/ 0 h 232"/>
                  <a:gd name="T23" fmla="*/ 129 w 129"/>
                  <a:gd name="T24" fmla="*/ 232 h 2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2">
                    <a:moveTo>
                      <a:pt x="0" y="220"/>
                    </a:moveTo>
                    <a:lnTo>
                      <a:pt x="26" y="232"/>
                    </a:lnTo>
                    <a:lnTo>
                      <a:pt x="129" y="26"/>
                    </a:lnTo>
                    <a:lnTo>
                      <a:pt x="116" y="0"/>
                    </a:lnTo>
                    <a:lnTo>
                      <a:pt x="103" y="13"/>
                    </a:lnTo>
                    <a:lnTo>
                      <a:pt x="0" y="220"/>
                    </a:lnTo>
                    <a:close/>
                  </a:path>
                </a:pathLst>
              </a:custGeom>
              <a:solidFill>
                <a:srgbClr val="000000"/>
              </a:solidFill>
              <a:ln w="9525">
                <a:noFill/>
                <a:round/>
                <a:headEnd/>
                <a:tailEnd/>
              </a:ln>
            </p:spPr>
            <p:txBody>
              <a:bodyPr/>
              <a:lstStyle/>
              <a:p>
                <a:endParaRPr lang="en-US"/>
              </a:p>
            </p:txBody>
          </p:sp>
          <p:sp>
            <p:nvSpPr>
              <p:cNvPr id="108596" name="Freeform 23"/>
              <p:cNvSpPr>
                <a:spLocks/>
              </p:cNvSpPr>
              <p:nvPr/>
            </p:nvSpPr>
            <p:spPr bwMode="auto">
              <a:xfrm>
                <a:off x="2638" y="1270"/>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8597" name="Freeform 24"/>
              <p:cNvSpPr>
                <a:spLocks/>
              </p:cNvSpPr>
              <p:nvPr/>
            </p:nvSpPr>
            <p:spPr bwMode="auto">
              <a:xfrm>
                <a:off x="2935" y="1283"/>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7 h 219"/>
                  <a:gd name="T12" fmla="*/ 26 w 142"/>
                  <a:gd name="T13" fmla="*/ 0 h 219"/>
                  <a:gd name="T14" fmla="*/ 0 60000 65536"/>
                  <a:gd name="T15" fmla="*/ 0 60000 65536"/>
                  <a:gd name="T16" fmla="*/ 0 60000 65536"/>
                  <a:gd name="T17" fmla="*/ 0 60000 65536"/>
                  <a:gd name="T18" fmla="*/ 0 60000 65536"/>
                  <a:gd name="T19" fmla="*/ 0 60000 65536"/>
                  <a:gd name="T20" fmla="*/ 0 60000 65536"/>
                  <a:gd name="T21" fmla="*/ 0 w 142"/>
                  <a:gd name="T22" fmla="*/ 0 h 219"/>
                  <a:gd name="T23" fmla="*/ 142 w 142"/>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19">
                    <a:moveTo>
                      <a:pt x="26" y="0"/>
                    </a:moveTo>
                    <a:lnTo>
                      <a:pt x="0" y="13"/>
                    </a:lnTo>
                    <a:lnTo>
                      <a:pt x="103" y="219"/>
                    </a:lnTo>
                    <a:lnTo>
                      <a:pt x="116" y="219"/>
                    </a:lnTo>
                    <a:lnTo>
                      <a:pt x="142" y="219"/>
                    </a:lnTo>
                    <a:lnTo>
                      <a:pt x="129" y="207"/>
                    </a:lnTo>
                    <a:lnTo>
                      <a:pt x="26" y="0"/>
                    </a:lnTo>
                    <a:close/>
                  </a:path>
                </a:pathLst>
              </a:custGeom>
              <a:solidFill>
                <a:srgbClr val="000000"/>
              </a:solidFill>
              <a:ln w="9525">
                <a:noFill/>
                <a:round/>
                <a:headEnd/>
                <a:tailEnd/>
              </a:ln>
            </p:spPr>
            <p:txBody>
              <a:bodyPr/>
              <a:lstStyle/>
              <a:p>
                <a:endParaRPr lang="en-US"/>
              </a:p>
            </p:txBody>
          </p:sp>
          <p:sp>
            <p:nvSpPr>
              <p:cNvPr id="108598" name="Freeform 25"/>
              <p:cNvSpPr>
                <a:spLocks/>
              </p:cNvSpPr>
              <p:nvPr/>
            </p:nvSpPr>
            <p:spPr bwMode="auto">
              <a:xfrm>
                <a:off x="2522" y="1477"/>
                <a:ext cx="529" cy="25"/>
              </a:xfrm>
              <a:custGeom>
                <a:avLst/>
                <a:gdLst>
                  <a:gd name="T0" fmla="*/ 529 w 529"/>
                  <a:gd name="T1" fmla="*/ 25 h 25"/>
                  <a:gd name="T2" fmla="*/ 529 w 529"/>
                  <a:gd name="T3" fmla="*/ 0 h 25"/>
                  <a:gd name="T4" fmla="*/ 13 w 529"/>
                  <a:gd name="T5" fmla="*/ 0 h 25"/>
                  <a:gd name="T6" fmla="*/ 0 w 529"/>
                  <a:gd name="T7" fmla="*/ 13 h 25"/>
                  <a:gd name="T8" fmla="*/ 0 w 529"/>
                  <a:gd name="T9" fmla="*/ 25 h 25"/>
                  <a:gd name="T10" fmla="*/ 13 w 529"/>
                  <a:gd name="T11" fmla="*/ 25 h 25"/>
                  <a:gd name="T12" fmla="*/ 529 w 529"/>
                  <a:gd name="T13" fmla="*/ 25 h 25"/>
                  <a:gd name="T14" fmla="*/ 0 60000 65536"/>
                  <a:gd name="T15" fmla="*/ 0 60000 65536"/>
                  <a:gd name="T16" fmla="*/ 0 60000 65536"/>
                  <a:gd name="T17" fmla="*/ 0 60000 65536"/>
                  <a:gd name="T18" fmla="*/ 0 60000 65536"/>
                  <a:gd name="T19" fmla="*/ 0 60000 65536"/>
                  <a:gd name="T20" fmla="*/ 0 60000 65536"/>
                  <a:gd name="T21" fmla="*/ 0 w 529"/>
                  <a:gd name="T22" fmla="*/ 0 h 25"/>
                  <a:gd name="T23" fmla="*/ 529 w 529"/>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5">
                    <a:moveTo>
                      <a:pt x="529" y="25"/>
                    </a:moveTo>
                    <a:lnTo>
                      <a:pt x="529" y="0"/>
                    </a:lnTo>
                    <a:lnTo>
                      <a:pt x="13" y="0"/>
                    </a:lnTo>
                    <a:lnTo>
                      <a:pt x="0" y="13"/>
                    </a:lnTo>
                    <a:lnTo>
                      <a:pt x="0" y="25"/>
                    </a:lnTo>
                    <a:lnTo>
                      <a:pt x="13" y="25"/>
                    </a:lnTo>
                    <a:lnTo>
                      <a:pt x="529" y="25"/>
                    </a:lnTo>
                    <a:close/>
                  </a:path>
                </a:pathLst>
              </a:custGeom>
              <a:solidFill>
                <a:srgbClr val="000000"/>
              </a:solidFill>
              <a:ln w="9525">
                <a:noFill/>
                <a:round/>
                <a:headEnd/>
                <a:tailEnd/>
              </a:ln>
            </p:spPr>
            <p:txBody>
              <a:bodyPr/>
              <a:lstStyle/>
              <a:p>
                <a:endParaRPr lang="en-US"/>
              </a:p>
            </p:txBody>
          </p:sp>
        </p:grpSp>
        <p:grpSp>
          <p:nvGrpSpPr>
            <p:cNvPr id="108562" name="Group 26"/>
            <p:cNvGrpSpPr>
              <a:grpSpLocks/>
            </p:cNvGrpSpPr>
            <p:nvPr/>
          </p:nvGrpSpPr>
          <p:grpSpPr bwMode="auto">
            <a:xfrm>
              <a:off x="3422" y="2048"/>
              <a:ext cx="502" cy="210"/>
              <a:chOff x="2522" y="1825"/>
              <a:chExt cx="555" cy="232"/>
            </a:xfrm>
          </p:grpSpPr>
          <p:sp>
            <p:nvSpPr>
              <p:cNvPr id="108591" name="Freeform 27"/>
              <p:cNvSpPr>
                <a:spLocks/>
              </p:cNvSpPr>
              <p:nvPr/>
            </p:nvSpPr>
            <p:spPr bwMode="auto">
              <a:xfrm>
                <a:off x="2522" y="1825"/>
                <a:ext cx="129" cy="232"/>
              </a:xfrm>
              <a:custGeom>
                <a:avLst/>
                <a:gdLst>
                  <a:gd name="T0" fmla="*/ 0 w 129"/>
                  <a:gd name="T1" fmla="*/ 220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20 h 232"/>
                  <a:gd name="T14" fmla="*/ 0 60000 65536"/>
                  <a:gd name="T15" fmla="*/ 0 60000 65536"/>
                  <a:gd name="T16" fmla="*/ 0 60000 65536"/>
                  <a:gd name="T17" fmla="*/ 0 60000 65536"/>
                  <a:gd name="T18" fmla="*/ 0 60000 65536"/>
                  <a:gd name="T19" fmla="*/ 0 60000 65536"/>
                  <a:gd name="T20" fmla="*/ 0 60000 65536"/>
                  <a:gd name="T21" fmla="*/ 0 w 129"/>
                  <a:gd name="T22" fmla="*/ 0 h 232"/>
                  <a:gd name="T23" fmla="*/ 129 w 129"/>
                  <a:gd name="T24" fmla="*/ 232 h 2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2">
                    <a:moveTo>
                      <a:pt x="0" y="220"/>
                    </a:moveTo>
                    <a:lnTo>
                      <a:pt x="26" y="232"/>
                    </a:lnTo>
                    <a:lnTo>
                      <a:pt x="129" y="26"/>
                    </a:lnTo>
                    <a:lnTo>
                      <a:pt x="116" y="0"/>
                    </a:lnTo>
                    <a:lnTo>
                      <a:pt x="103" y="13"/>
                    </a:lnTo>
                    <a:lnTo>
                      <a:pt x="0" y="220"/>
                    </a:lnTo>
                    <a:close/>
                  </a:path>
                </a:pathLst>
              </a:custGeom>
              <a:solidFill>
                <a:srgbClr val="000000"/>
              </a:solidFill>
              <a:ln w="9525">
                <a:noFill/>
                <a:round/>
                <a:headEnd/>
                <a:tailEnd/>
              </a:ln>
            </p:spPr>
            <p:txBody>
              <a:bodyPr/>
              <a:lstStyle/>
              <a:p>
                <a:endParaRPr lang="en-US"/>
              </a:p>
            </p:txBody>
          </p:sp>
          <p:sp>
            <p:nvSpPr>
              <p:cNvPr id="108592" name="Freeform 28"/>
              <p:cNvSpPr>
                <a:spLocks/>
              </p:cNvSpPr>
              <p:nvPr/>
            </p:nvSpPr>
            <p:spPr bwMode="auto">
              <a:xfrm>
                <a:off x="2638" y="1825"/>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8593" name="Freeform 29"/>
              <p:cNvSpPr>
                <a:spLocks/>
              </p:cNvSpPr>
              <p:nvPr/>
            </p:nvSpPr>
            <p:spPr bwMode="auto">
              <a:xfrm>
                <a:off x="2935" y="1838"/>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7 h 219"/>
                  <a:gd name="T12" fmla="*/ 26 w 142"/>
                  <a:gd name="T13" fmla="*/ 0 h 219"/>
                  <a:gd name="T14" fmla="*/ 0 60000 65536"/>
                  <a:gd name="T15" fmla="*/ 0 60000 65536"/>
                  <a:gd name="T16" fmla="*/ 0 60000 65536"/>
                  <a:gd name="T17" fmla="*/ 0 60000 65536"/>
                  <a:gd name="T18" fmla="*/ 0 60000 65536"/>
                  <a:gd name="T19" fmla="*/ 0 60000 65536"/>
                  <a:gd name="T20" fmla="*/ 0 60000 65536"/>
                  <a:gd name="T21" fmla="*/ 0 w 142"/>
                  <a:gd name="T22" fmla="*/ 0 h 219"/>
                  <a:gd name="T23" fmla="*/ 142 w 142"/>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19">
                    <a:moveTo>
                      <a:pt x="26" y="0"/>
                    </a:moveTo>
                    <a:lnTo>
                      <a:pt x="0" y="13"/>
                    </a:lnTo>
                    <a:lnTo>
                      <a:pt x="103" y="219"/>
                    </a:lnTo>
                    <a:lnTo>
                      <a:pt x="116" y="219"/>
                    </a:lnTo>
                    <a:lnTo>
                      <a:pt x="142" y="219"/>
                    </a:lnTo>
                    <a:lnTo>
                      <a:pt x="129" y="207"/>
                    </a:lnTo>
                    <a:lnTo>
                      <a:pt x="26" y="0"/>
                    </a:lnTo>
                    <a:close/>
                  </a:path>
                </a:pathLst>
              </a:custGeom>
              <a:solidFill>
                <a:srgbClr val="000000"/>
              </a:solidFill>
              <a:ln w="9525">
                <a:noFill/>
                <a:round/>
                <a:headEnd/>
                <a:tailEnd/>
              </a:ln>
            </p:spPr>
            <p:txBody>
              <a:bodyPr/>
              <a:lstStyle/>
              <a:p>
                <a:endParaRPr lang="en-US"/>
              </a:p>
            </p:txBody>
          </p:sp>
          <p:sp>
            <p:nvSpPr>
              <p:cNvPr id="108594" name="Freeform 30"/>
              <p:cNvSpPr>
                <a:spLocks/>
              </p:cNvSpPr>
              <p:nvPr/>
            </p:nvSpPr>
            <p:spPr bwMode="auto">
              <a:xfrm>
                <a:off x="2522" y="2032"/>
                <a:ext cx="529" cy="25"/>
              </a:xfrm>
              <a:custGeom>
                <a:avLst/>
                <a:gdLst>
                  <a:gd name="T0" fmla="*/ 529 w 529"/>
                  <a:gd name="T1" fmla="*/ 25 h 25"/>
                  <a:gd name="T2" fmla="*/ 529 w 529"/>
                  <a:gd name="T3" fmla="*/ 0 h 25"/>
                  <a:gd name="T4" fmla="*/ 13 w 529"/>
                  <a:gd name="T5" fmla="*/ 0 h 25"/>
                  <a:gd name="T6" fmla="*/ 0 w 529"/>
                  <a:gd name="T7" fmla="*/ 13 h 25"/>
                  <a:gd name="T8" fmla="*/ 0 w 529"/>
                  <a:gd name="T9" fmla="*/ 25 h 25"/>
                  <a:gd name="T10" fmla="*/ 13 w 529"/>
                  <a:gd name="T11" fmla="*/ 25 h 25"/>
                  <a:gd name="T12" fmla="*/ 529 w 529"/>
                  <a:gd name="T13" fmla="*/ 25 h 25"/>
                  <a:gd name="T14" fmla="*/ 0 60000 65536"/>
                  <a:gd name="T15" fmla="*/ 0 60000 65536"/>
                  <a:gd name="T16" fmla="*/ 0 60000 65536"/>
                  <a:gd name="T17" fmla="*/ 0 60000 65536"/>
                  <a:gd name="T18" fmla="*/ 0 60000 65536"/>
                  <a:gd name="T19" fmla="*/ 0 60000 65536"/>
                  <a:gd name="T20" fmla="*/ 0 60000 65536"/>
                  <a:gd name="T21" fmla="*/ 0 w 529"/>
                  <a:gd name="T22" fmla="*/ 0 h 25"/>
                  <a:gd name="T23" fmla="*/ 529 w 529"/>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5">
                    <a:moveTo>
                      <a:pt x="529" y="25"/>
                    </a:moveTo>
                    <a:lnTo>
                      <a:pt x="529" y="0"/>
                    </a:lnTo>
                    <a:lnTo>
                      <a:pt x="13" y="0"/>
                    </a:lnTo>
                    <a:lnTo>
                      <a:pt x="0" y="13"/>
                    </a:lnTo>
                    <a:lnTo>
                      <a:pt x="0" y="25"/>
                    </a:lnTo>
                    <a:lnTo>
                      <a:pt x="13" y="25"/>
                    </a:lnTo>
                    <a:lnTo>
                      <a:pt x="529" y="25"/>
                    </a:lnTo>
                    <a:close/>
                  </a:path>
                </a:pathLst>
              </a:custGeom>
              <a:solidFill>
                <a:srgbClr val="000000"/>
              </a:solidFill>
              <a:ln w="9525">
                <a:noFill/>
                <a:round/>
                <a:headEnd/>
                <a:tailEnd/>
              </a:ln>
            </p:spPr>
            <p:txBody>
              <a:bodyPr/>
              <a:lstStyle/>
              <a:p>
                <a:endParaRPr lang="en-US"/>
              </a:p>
            </p:txBody>
          </p:sp>
        </p:grpSp>
        <p:grpSp>
          <p:nvGrpSpPr>
            <p:cNvPr id="108563" name="Group 31"/>
            <p:cNvGrpSpPr>
              <a:grpSpLocks/>
            </p:cNvGrpSpPr>
            <p:nvPr/>
          </p:nvGrpSpPr>
          <p:grpSpPr bwMode="auto">
            <a:xfrm>
              <a:off x="3422" y="2550"/>
              <a:ext cx="502" cy="210"/>
              <a:chOff x="2522" y="2380"/>
              <a:chExt cx="555" cy="232"/>
            </a:xfrm>
          </p:grpSpPr>
          <p:sp>
            <p:nvSpPr>
              <p:cNvPr id="108587" name="Freeform 32"/>
              <p:cNvSpPr>
                <a:spLocks/>
              </p:cNvSpPr>
              <p:nvPr/>
            </p:nvSpPr>
            <p:spPr bwMode="auto">
              <a:xfrm>
                <a:off x="2522" y="2380"/>
                <a:ext cx="129" cy="232"/>
              </a:xfrm>
              <a:custGeom>
                <a:avLst/>
                <a:gdLst>
                  <a:gd name="T0" fmla="*/ 0 w 129"/>
                  <a:gd name="T1" fmla="*/ 219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19 h 232"/>
                  <a:gd name="T14" fmla="*/ 0 60000 65536"/>
                  <a:gd name="T15" fmla="*/ 0 60000 65536"/>
                  <a:gd name="T16" fmla="*/ 0 60000 65536"/>
                  <a:gd name="T17" fmla="*/ 0 60000 65536"/>
                  <a:gd name="T18" fmla="*/ 0 60000 65536"/>
                  <a:gd name="T19" fmla="*/ 0 60000 65536"/>
                  <a:gd name="T20" fmla="*/ 0 60000 65536"/>
                  <a:gd name="T21" fmla="*/ 0 w 129"/>
                  <a:gd name="T22" fmla="*/ 0 h 232"/>
                  <a:gd name="T23" fmla="*/ 129 w 129"/>
                  <a:gd name="T24" fmla="*/ 232 h 2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2">
                    <a:moveTo>
                      <a:pt x="0" y="219"/>
                    </a:moveTo>
                    <a:lnTo>
                      <a:pt x="26" y="232"/>
                    </a:lnTo>
                    <a:lnTo>
                      <a:pt x="129" y="26"/>
                    </a:lnTo>
                    <a:lnTo>
                      <a:pt x="116" y="0"/>
                    </a:lnTo>
                    <a:lnTo>
                      <a:pt x="103" y="13"/>
                    </a:lnTo>
                    <a:lnTo>
                      <a:pt x="0" y="219"/>
                    </a:lnTo>
                    <a:close/>
                  </a:path>
                </a:pathLst>
              </a:custGeom>
              <a:solidFill>
                <a:srgbClr val="000000"/>
              </a:solidFill>
              <a:ln w="9525">
                <a:noFill/>
                <a:round/>
                <a:headEnd/>
                <a:tailEnd/>
              </a:ln>
            </p:spPr>
            <p:txBody>
              <a:bodyPr/>
              <a:lstStyle/>
              <a:p>
                <a:endParaRPr lang="en-US"/>
              </a:p>
            </p:txBody>
          </p:sp>
          <p:sp>
            <p:nvSpPr>
              <p:cNvPr id="108588" name="Freeform 33"/>
              <p:cNvSpPr>
                <a:spLocks/>
              </p:cNvSpPr>
              <p:nvPr/>
            </p:nvSpPr>
            <p:spPr bwMode="auto">
              <a:xfrm>
                <a:off x="2638" y="2380"/>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8589" name="Freeform 34"/>
              <p:cNvSpPr>
                <a:spLocks/>
              </p:cNvSpPr>
              <p:nvPr/>
            </p:nvSpPr>
            <p:spPr bwMode="auto">
              <a:xfrm>
                <a:off x="2935" y="2393"/>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6 h 219"/>
                  <a:gd name="T12" fmla="*/ 26 w 142"/>
                  <a:gd name="T13" fmla="*/ 0 h 219"/>
                  <a:gd name="T14" fmla="*/ 0 60000 65536"/>
                  <a:gd name="T15" fmla="*/ 0 60000 65536"/>
                  <a:gd name="T16" fmla="*/ 0 60000 65536"/>
                  <a:gd name="T17" fmla="*/ 0 60000 65536"/>
                  <a:gd name="T18" fmla="*/ 0 60000 65536"/>
                  <a:gd name="T19" fmla="*/ 0 60000 65536"/>
                  <a:gd name="T20" fmla="*/ 0 60000 65536"/>
                  <a:gd name="T21" fmla="*/ 0 w 142"/>
                  <a:gd name="T22" fmla="*/ 0 h 219"/>
                  <a:gd name="T23" fmla="*/ 142 w 142"/>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19">
                    <a:moveTo>
                      <a:pt x="26" y="0"/>
                    </a:moveTo>
                    <a:lnTo>
                      <a:pt x="0" y="13"/>
                    </a:lnTo>
                    <a:lnTo>
                      <a:pt x="103" y="219"/>
                    </a:lnTo>
                    <a:lnTo>
                      <a:pt x="116" y="219"/>
                    </a:lnTo>
                    <a:lnTo>
                      <a:pt x="142" y="219"/>
                    </a:lnTo>
                    <a:lnTo>
                      <a:pt x="129" y="206"/>
                    </a:lnTo>
                    <a:lnTo>
                      <a:pt x="26" y="0"/>
                    </a:lnTo>
                    <a:close/>
                  </a:path>
                </a:pathLst>
              </a:custGeom>
              <a:solidFill>
                <a:srgbClr val="000000"/>
              </a:solidFill>
              <a:ln w="9525">
                <a:noFill/>
                <a:round/>
                <a:headEnd/>
                <a:tailEnd/>
              </a:ln>
            </p:spPr>
            <p:txBody>
              <a:bodyPr/>
              <a:lstStyle/>
              <a:p>
                <a:endParaRPr lang="en-US"/>
              </a:p>
            </p:txBody>
          </p:sp>
          <p:sp>
            <p:nvSpPr>
              <p:cNvPr id="108590" name="Freeform 35"/>
              <p:cNvSpPr>
                <a:spLocks/>
              </p:cNvSpPr>
              <p:nvPr/>
            </p:nvSpPr>
            <p:spPr bwMode="auto">
              <a:xfrm>
                <a:off x="2522" y="2587"/>
                <a:ext cx="529" cy="25"/>
              </a:xfrm>
              <a:custGeom>
                <a:avLst/>
                <a:gdLst>
                  <a:gd name="T0" fmla="*/ 529 w 529"/>
                  <a:gd name="T1" fmla="*/ 25 h 25"/>
                  <a:gd name="T2" fmla="*/ 529 w 529"/>
                  <a:gd name="T3" fmla="*/ 0 h 25"/>
                  <a:gd name="T4" fmla="*/ 13 w 529"/>
                  <a:gd name="T5" fmla="*/ 0 h 25"/>
                  <a:gd name="T6" fmla="*/ 0 w 529"/>
                  <a:gd name="T7" fmla="*/ 12 h 25"/>
                  <a:gd name="T8" fmla="*/ 0 w 529"/>
                  <a:gd name="T9" fmla="*/ 25 h 25"/>
                  <a:gd name="T10" fmla="*/ 13 w 529"/>
                  <a:gd name="T11" fmla="*/ 25 h 25"/>
                  <a:gd name="T12" fmla="*/ 529 w 529"/>
                  <a:gd name="T13" fmla="*/ 25 h 25"/>
                  <a:gd name="T14" fmla="*/ 0 60000 65536"/>
                  <a:gd name="T15" fmla="*/ 0 60000 65536"/>
                  <a:gd name="T16" fmla="*/ 0 60000 65536"/>
                  <a:gd name="T17" fmla="*/ 0 60000 65536"/>
                  <a:gd name="T18" fmla="*/ 0 60000 65536"/>
                  <a:gd name="T19" fmla="*/ 0 60000 65536"/>
                  <a:gd name="T20" fmla="*/ 0 60000 65536"/>
                  <a:gd name="T21" fmla="*/ 0 w 529"/>
                  <a:gd name="T22" fmla="*/ 0 h 25"/>
                  <a:gd name="T23" fmla="*/ 529 w 529"/>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5">
                    <a:moveTo>
                      <a:pt x="529" y="25"/>
                    </a:moveTo>
                    <a:lnTo>
                      <a:pt x="529" y="0"/>
                    </a:lnTo>
                    <a:lnTo>
                      <a:pt x="13" y="0"/>
                    </a:lnTo>
                    <a:lnTo>
                      <a:pt x="0" y="12"/>
                    </a:lnTo>
                    <a:lnTo>
                      <a:pt x="0" y="25"/>
                    </a:lnTo>
                    <a:lnTo>
                      <a:pt x="13" y="25"/>
                    </a:lnTo>
                    <a:lnTo>
                      <a:pt x="529" y="25"/>
                    </a:lnTo>
                    <a:close/>
                  </a:path>
                </a:pathLst>
              </a:custGeom>
              <a:solidFill>
                <a:srgbClr val="000000"/>
              </a:solidFill>
              <a:ln w="9525">
                <a:noFill/>
                <a:round/>
                <a:headEnd/>
                <a:tailEnd/>
              </a:ln>
            </p:spPr>
            <p:txBody>
              <a:bodyPr/>
              <a:lstStyle/>
              <a:p>
                <a:endParaRPr lang="en-US"/>
              </a:p>
            </p:txBody>
          </p:sp>
        </p:grpSp>
        <p:grpSp>
          <p:nvGrpSpPr>
            <p:cNvPr id="108564" name="Group 36"/>
            <p:cNvGrpSpPr>
              <a:grpSpLocks/>
            </p:cNvGrpSpPr>
            <p:nvPr/>
          </p:nvGrpSpPr>
          <p:grpSpPr bwMode="auto">
            <a:xfrm>
              <a:off x="3422" y="3064"/>
              <a:ext cx="502" cy="210"/>
              <a:chOff x="2522" y="2948"/>
              <a:chExt cx="555" cy="232"/>
            </a:xfrm>
          </p:grpSpPr>
          <p:sp>
            <p:nvSpPr>
              <p:cNvPr id="108583" name="Freeform 37"/>
              <p:cNvSpPr>
                <a:spLocks/>
              </p:cNvSpPr>
              <p:nvPr/>
            </p:nvSpPr>
            <p:spPr bwMode="auto">
              <a:xfrm>
                <a:off x="2522" y="2948"/>
                <a:ext cx="129" cy="232"/>
              </a:xfrm>
              <a:custGeom>
                <a:avLst/>
                <a:gdLst>
                  <a:gd name="T0" fmla="*/ 0 w 129"/>
                  <a:gd name="T1" fmla="*/ 219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19 h 232"/>
                  <a:gd name="T14" fmla="*/ 0 60000 65536"/>
                  <a:gd name="T15" fmla="*/ 0 60000 65536"/>
                  <a:gd name="T16" fmla="*/ 0 60000 65536"/>
                  <a:gd name="T17" fmla="*/ 0 60000 65536"/>
                  <a:gd name="T18" fmla="*/ 0 60000 65536"/>
                  <a:gd name="T19" fmla="*/ 0 60000 65536"/>
                  <a:gd name="T20" fmla="*/ 0 60000 65536"/>
                  <a:gd name="T21" fmla="*/ 0 w 129"/>
                  <a:gd name="T22" fmla="*/ 0 h 232"/>
                  <a:gd name="T23" fmla="*/ 129 w 129"/>
                  <a:gd name="T24" fmla="*/ 232 h 2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2">
                    <a:moveTo>
                      <a:pt x="0" y="219"/>
                    </a:moveTo>
                    <a:lnTo>
                      <a:pt x="26" y="232"/>
                    </a:lnTo>
                    <a:lnTo>
                      <a:pt x="129" y="26"/>
                    </a:lnTo>
                    <a:lnTo>
                      <a:pt x="116" y="0"/>
                    </a:lnTo>
                    <a:lnTo>
                      <a:pt x="103" y="13"/>
                    </a:lnTo>
                    <a:lnTo>
                      <a:pt x="0" y="219"/>
                    </a:lnTo>
                    <a:close/>
                  </a:path>
                </a:pathLst>
              </a:custGeom>
              <a:solidFill>
                <a:srgbClr val="000000"/>
              </a:solidFill>
              <a:ln w="9525">
                <a:noFill/>
                <a:round/>
                <a:headEnd/>
                <a:tailEnd/>
              </a:ln>
            </p:spPr>
            <p:txBody>
              <a:bodyPr/>
              <a:lstStyle/>
              <a:p>
                <a:endParaRPr lang="en-US"/>
              </a:p>
            </p:txBody>
          </p:sp>
          <p:sp>
            <p:nvSpPr>
              <p:cNvPr id="108584" name="Freeform 38"/>
              <p:cNvSpPr>
                <a:spLocks/>
              </p:cNvSpPr>
              <p:nvPr/>
            </p:nvSpPr>
            <p:spPr bwMode="auto">
              <a:xfrm>
                <a:off x="2638" y="2948"/>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8585" name="Freeform 39"/>
              <p:cNvSpPr>
                <a:spLocks/>
              </p:cNvSpPr>
              <p:nvPr/>
            </p:nvSpPr>
            <p:spPr bwMode="auto">
              <a:xfrm>
                <a:off x="2935" y="2961"/>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6 h 219"/>
                  <a:gd name="T12" fmla="*/ 26 w 142"/>
                  <a:gd name="T13" fmla="*/ 0 h 219"/>
                  <a:gd name="T14" fmla="*/ 0 60000 65536"/>
                  <a:gd name="T15" fmla="*/ 0 60000 65536"/>
                  <a:gd name="T16" fmla="*/ 0 60000 65536"/>
                  <a:gd name="T17" fmla="*/ 0 60000 65536"/>
                  <a:gd name="T18" fmla="*/ 0 60000 65536"/>
                  <a:gd name="T19" fmla="*/ 0 60000 65536"/>
                  <a:gd name="T20" fmla="*/ 0 60000 65536"/>
                  <a:gd name="T21" fmla="*/ 0 w 142"/>
                  <a:gd name="T22" fmla="*/ 0 h 219"/>
                  <a:gd name="T23" fmla="*/ 142 w 142"/>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19">
                    <a:moveTo>
                      <a:pt x="26" y="0"/>
                    </a:moveTo>
                    <a:lnTo>
                      <a:pt x="0" y="13"/>
                    </a:lnTo>
                    <a:lnTo>
                      <a:pt x="103" y="219"/>
                    </a:lnTo>
                    <a:lnTo>
                      <a:pt x="116" y="219"/>
                    </a:lnTo>
                    <a:lnTo>
                      <a:pt x="142" y="219"/>
                    </a:lnTo>
                    <a:lnTo>
                      <a:pt x="129" y="206"/>
                    </a:lnTo>
                    <a:lnTo>
                      <a:pt x="26" y="0"/>
                    </a:lnTo>
                    <a:close/>
                  </a:path>
                </a:pathLst>
              </a:custGeom>
              <a:solidFill>
                <a:srgbClr val="000000"/>
              </a:solidFill>
              <a:ln w="9525">
                <a:noFill/>
                <a:round/>
                <a:headEnd/>
                <a:tailEnd/>
              </a:ln>
            </p:spPr>
            <p:txBody>
              <a:bodyPr/>
              <a:lstStyle/>
              <a:p>
                <a:endParaRPr lang="en-US"/>
              </a:p>
            </p:txBody>
          </p:sp>
          <p:sp>
            <p:nvSpPr>
              <p:cNvPr id="108586" name="Freeform 40"/>
              <p:cNvSpPr>
                <a:spLocks/>
              </p:cNvSpPr>
              <p:nvPr/>
            </p:nvSpPr>
            <p:spPr bwMode="auto">
              <a:xfrm>
                <a:off x="2522" y="3154"/>
                <a:ext cx="529" cy="26"/>
              </a:xfrm>
              <a:custGeom>
                <a:avLst/>
                <a:gdLst>
                  <a:gd name="T0" fmla="*/ 529 w 529"/>
                  <a:gd name="T1" fmla="*/ 26 h 26"/>
                  <a:gd name="T2" fmla="*/ 529 w 529"/>
                  <a:gd name="T3" fmla="*/ 0 h 26"/>
                  <a:gd name="T4" fmla="*/ 13 w 529"/>
                  <a:gd name="T5" fmla="*/ 0 h 26"/>
                  <a:gd name="T6" fmla="*/ 0 w 529"/>
                  <a:gd name="T7" fmla="*/ 13 h 26"/>
                  <a:gd name="T8" fmla="*/ 0 w 529"/>
                  <a:gd name="T9" fmla="*/ 26 h 26"/>
                  <a:gd name="T10" fmla="*/ 13 w 529"/>
                  <a:gd name="T11" fmla="*/ 26 h 26"/>
                  <a:gd name="T12" fmla="*/ 529 w 529"/>
                  <a:gd name="T13" fmla="*/ 26 h 26"/>
                  <a:gd name="T14" fmla="*/ 0 60000 65536"/>
                  <a:gd name="T15" fmla="*/ 0 60000 65536"/>
                  <a:gd name="T16" fmla="*/ 0 60000 65536"/>
                  <a:gd name="T17" fmla="*/ 0 60000 65536"/>
                  <a:gd name="T18" fmla="*/ 0 60000 65536"/>
                  <a:gd name="T19" fmla="*/ 0 60000 65536"/>
                  <a:gd name="T20" fmla="*/ 0 60000 65536"/>
                  <a:gd name="T21" fmla="*/ 0 w 529"/>
                  <a:gd name="T22" fmla="*/ 0 h 26"/>
                  <a:gd name="T23" fmla="*/ 529 w 529"/>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6">
                    <a:moveTo>
                      <a:pt x="529" y="26"/>
                    </a:moveTo>
                    <a:lnTo>
                      <a:pt x="529" y="0"/>
                    </a:lnTo>
                    <a:lnTo>
                      <a:pt x="13" y="0"/>
                    </a:lnTo>
                    <a:lnTo>
                      <a:pt x="0" y="13"/>
                    </a:lnTo>
                    <a:lnTo>
                      <a:pt x="0" y="26"/>
                    </a:lnTo>
                    <a:lnTo>
                      <a:pt x="13" y="26"/>
                    </a:lnTo>
                    <a:lnTo>
                      <a:pt x="529" y="26"/>
                    </a:lnTo>
                    <a:close/>
                  </a:path>
                </a:pathLst>
              </a:custGeom>
              <a:solidFill>
                <a:srgbClr val="000000"/>
              </a:solidFill>
              <a:ln w="9525">
                <a:noFill/>
                <a:round/>
                <a:headEnd/>
                <a:tailEnd/>
              </a:ln>
            </p:spPr>
            <p:txBody>
              <a:bodyPr/>
              <a:lstStyle/>
              <a:p>
                <a:endParaRPr lang="en-US"/>
              </a:p>
            </p:txBody>
          </p:sp>
        </p:grpSp>
        <p:grpSp>
          <p:nvGrpSpPr>
            <p:cNvPr id="108565" name="Group 41"/>
            <p:cNvGrpSpPr>
              <a:grpSpLocks/>
            </p:cNvGrpSpPr>
            <p:nvPr/>
          </p:nvGrpSpPr>
          <p:grpSpPr bwMode="auto">
            <a:xfrm>
              <a:off x="3422" y="3566"/>
              <a:ext cx="502" cy="210"/>
              <a:chOff x="2522" y="3503"/>
              <a:chExt cx="555" cy="232"/>
            </a:xfrm>
          </p:grpSpPr>
          <p:sp>
            <p:nvSpPr>
              <p:cNvPr id="108579" name="Freeform 42"/>
              <p:cNvSpPr>
                <a:spLocks/>
              </p:cNvSpPr>
              <p:nvPr/>
            </p:nvSpPr>
            <p:spPr bwMode="auto">
              <a:xfrm>
                <a:off x="2522" y="3503"/>
                <a:ext cx="129" cy="232"/>
              </a:xfrm>
              <a:custGeom>
                <a:avLst/>
                <a:gdLst>
                  <a:gd name="T0" fmla="*/ 0 w 129"/>
                  <a:gd name="T1" fmla="*/ 219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19 h 232"/>
                  <a:gd name="T14" fmla="*/ 0 60000 65536"/>
                  <a:gd name="T15" fmla="*/ 0 60000 65536"/>
                  <a:gd name="T16" fmla="*/ 0 60000 65536"/>
                  <a:gd name="T17" fmla="*/ 0 60000 65536"/>
                  <a:gd name="T18" fmla="*/ 0 60000 65536"/>
                  <a:gd name="T19" fmla="*/ 0 60000 65536"/>
                  <a:gd name="T20" fmla="*/ 0 60000 65536"/>
                  <a:gd name="T21" fmla="*/ 0 w 129"/>
                  <a:gd name="T22" fmla="*/ 0 h 232"/>
                  <a:gd name="T23" fmla="*/ 129 w 129"/>
                  <a:gd name="T24" fmla="*/ 232 h 2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232">
                    <a:moveTo>
                      <a:pt x="0" y="219"/>
                    </a:moveTo>
                    <a:lnTo>
                      <a:pt x="26" y="232"/>
                    </a:lnTo>
                    <a:lnTo>
                      <a:pt x="129" y="26"/>
                    </a:lnTo>
                    <a:lnTo>
                      <a:pt x="116" y="0"/>
                    </a:lnTo>
                    <a:lnTo>
                      <a:pt x="103" y="13"/>
                    </a:lnTo>
                    <a:lnTo>
                      <a:pt x="0" y="219"/>
                    </a:lnTo>
                    <a:close/>
                  </a:path>
                </a:pathLst>
              </a:custGeom>
              <a:solidFill>
                <a:srgbClr val="000000"/>
              </a:solidFill>
              <a:ln w="9525">
                <a:noFill/>
                <a:round/>
                <a:headEnd/>
                <a:tailEnd/>
              </a:ln>
            </p:spPr>
            <p:txBody>
              <a:bodyPr/>
              <a:lstStyle/>
              <a:p>
                <a:endParaRPr lang="en-US"/>
              </a:p>
            </p:txBody>
          </p:sp>
          <p:sp>
            <p:nvSpPr>
              <p:cNvPr id="108580" name="Freeform 43"/>
              <p:cNvSpPr>
                <a:spLocks/>
              </p:cNvSpPr>
              <p:nvPr/>
            </p:nvSpPr>
            <p:spPr bwMode="auto">
              <a:xfrm>
                <a:off x="2638" y="3503"/>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 name="T14" fmla="*/ 0 60000 65536"/>
                  <a:gd name="T15" fmla="*/ 0 60000 65536"/>
                  <a:gd name="T16" fmla="*/ 0 60000 65536"/>
                  <a:gd name="T17" fmla="*/ 0 60000 65536"/>
                  <a:gd name="T18" fmla="*/ 0 60000 65536"/>
                  <a:gd name="T19" fmla="*/ 0 60000 65536"/>
                  <a:gd name="T20" fmla="*/ 0 60000 65536"/>
                  <a:gd name="T21" fmla="*/ 0 w 323"/>
                  <a:gd name="T22" fmla="*/ 0 h 26"/>
                  <a:gd name="T23" fmla="*/ 323 w 3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3" h="26">
                    <a:moveTo>
                      <a:pt x="0" y="0"/>
                    </a:moveTo>
                    <a:lnTo>
                      <a:pt x="0" y="26"/>
                    </a:lnTo>
                    <a:lnTo>
                      <a:pt x="310" y="26"/>
                    </a:lnTo>
                    <a:lnTo>
                      <a:pt x="323" y="13"/>
                    </a:lnTo>
                    <a:lnTo>
                      <a:pt x="323" y="0"/>
                    </a:lnTo>
                    <a:lnTo>
                      <a:pt x="310" y="0"/>
                    </a:lnTo>
                    <a:lnTo>
                      <a:pt x="0" y="0"/>
                    </a:lnTo>
                    <a:close/>
                  </a:path>
                </a:pathLst>
              </a:custGeom>
              <a:solidFill>
                <a:srgbClr val="000000"/>
              </a:solidFill>
              <a:ln w="9525">
                <a:noFill/>
                <a:round/>
                <a:headEnd/>
                <a:tailEnd/>
              </a:ln>
            </p:spPr>
            <p:txBody>
              <a:bodyPr/>
              <a:lstStyle/>
              <a:p>
                <a:endParaRPr lang="en-US"/>
              </a:p>
            </p:txBody>
          </p:sp>
          <p:sp>
            <p:nvSpPr>
              <p:cNvPr id="108581" name="Freeform 44"/>
              <p:cNvSpPr>
                <a:spLocks/>
              </p:cNvSpPr>
              <p:nvPr/>
            </p:nvSpPr>
            <p:spPr bwMode="auto">
              <a:xfrm>
                <a:off x="2935" y="3516"/>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6 h 219"/>
                  <a:gd name="T12" fmla="*/ 26 w 142"/>
                  <a:gd name="T13" fmla="*/ 0 h 219"/>
                  <a:gd name="T14" fmla="*/ 0 60000 65536"/>
                  <a:gd name="T15" fmla="*/ 0 60000 65536"/>
                  <a:gd name="T16" fmla="*/ 0 60000 65536"/>
                  <a:gd name="T17" fmla="*/ 0 60000 65536"/>
                  <a:gd name="T18" fmla="*/ 0 60000 65536"/>
                  <a:gd name="T19" fmla="*/ 0 60000 65536"/>
                  <a:gd name="T20" fmla="*/ 0 60000 65536"/>
                  <a:gd name="T21" fmla="*/ 0 w 142"/>
                  <a:gd name="T22" fmla="*/ 0 h 219"/>
                  <a:gd name="T23" fmla="*/ 142 w 142"/>
                  <a:gd name="T24" fmla="*/ 219 h 2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 h="219">
                    <a:moveTo>
                      <a:pt x="26" y="0"/>
                    </a:moveTo>
                    <a:lnTo>
                      <a:pt x="0" y="13"/>
                    </a:lnTo>
                    <a:lnTo>
                      <a:pt x="103" y="219"/>
                    </a:lnTo>
                    <a:lnTo>
                      <a:pt x="116" y="219"/>
                    </a:lnTo>
                    <a:lnTo>
                      <a:pt x="142" y="219"/>
                    </a:lnTo>
                    <a:lnTo>
                      <a:pt x="129" y="206"/>
                    </a:lnTo>
                    <a:lnTo>
                      <a:pt x="26" y="0"/>
                    </a:lnTo>
                    <a:close/>
                  </a:path>
                </a:pathLst>
              </a:custGeom>
              <a:solidFill>
                <a:srgbClr val="000000"/>
              </a:solidFill>
              <a:ln w="9525">
                <a:noFill/>
                <a:round/>
                <a:headEnd/>
                <a:tailEnd/>
              </a:ln>
            </p:spPr>
            <p:txBody>
              <a:bodyPr/>
              <a:lstStyle/>
              <a:p>
                <a:endParaRPr lang="en-US"/>
              </a:p>
            </p:txBody>
          </p:sp>
          <p:sp>
            <p:nvSpPr>
              <p:cNvPr id="108582" name="Freeform 45"/>
              <p:cNvSpPr>
                <a:spLocks/>
              </p:cNvSpPr>
              <p:nvPr/>
            </p:nvSpPr>
            <p:spPr bwMode="auto">
              <a:xfrm>
                <a:off x="2522" y="3709"/>
                <a:ext cx="529" cy="26"/>
              </a:xfrm>
              <a:custGeom>
                <a:avLst/>
                <a:gdLst>
                  <a:gd name="T0" fmla="*/ 529 w 529"/>
                  <a:gd name="T1" fmla="*/ 26 h 26"/>
                  <a:gd name="T2" fmla="*/ 529 w 529"/>
                  <a:gd name="T3" fmla="*/ 0 h 26"/>
                  <a:gd name="T4" fmla="*/ 13 w 529"/>
                  <a:gd name="T5" fmla="*/ 0 h 26"/>
                  <a:gd name="T6" fmla="*/ 0 w 529"/>
                  <a:gd name="T7" fmla="*/ 13 h 26"/>
                  <a:gd name="T8" fmla="*/ 0 w 529"/>
                  <a:gd name="T9" fmla="*/ 26 h 26"/>
                  <a:gd name="T10" fmla="*/ 13 w 529"/>
                  <a:gd name="T11" fmla="*/ 26 h 26"/>
                  <a:gd name="T12" fmla="*/ 529 w 529"/>
                  <a:gd name="T13" fmla="*/ 26 h 26"/>
                  <a:gd name="T14" fmla="*/ 0 60000 65536"/>
                  <a:gd name="T15" fmla="*/ 0 60000 65536"/>
                  <a:gd name="T16" fmla="*/ 0 60000 65536"/>
                  <a:gd name="T17" fmla="*/ 0 60000 65536"/>
                  <a:gd name="T18" fmla="*/ 0 60000 65536"/>
                  <a:gd name="T19" fmla="*/ 0 60000 65536"/>
                  <a:gd name="T20" fmla="*/ 0 60000 65536"/>
                  <a:gd name="T21" fmla="*/ 0 w 529"/>
                  <a:gd name="T22" fmla="*/ 0 h 26"/>
                  <a:gd name="T23" fmla="*/ 529 w 529"/>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26">
                    <a:moveTo>
                      <a:pt x="529" y="26"/>
                    </a:moveTo>
                    <a:lnTo>
                      <a:pt x="529" y="0"/>
                    </a:lnTo>
                    <a:lnTo>
                      <a:pt x="13" y="0"/>
                    </a:lnTo>
                    <a:lnTo>
                      <a:pt x="0" y="13"/>
                    </a:lnTo>
                    <a:lnTo>
                      <a:pt x="0" y="26"/>
                    </a:lnTo>
                    <a:lnTo>
                      <a:pt x="13" y="26"/>
                    </a:lnTo>
                    <a:lnTo>
                      <a:pt x="529" y="26"/>
                    </a:lnTo>
                    <a:close/>
                  </a:path>
                </a:pathLst>
              </a:custGeom>
              <a:solidFill>
                <a:srgbClr val="000000"/>
              </a:solidFill>
              <a:ln w="9525">
                <a:noFill/>
                <a:round/>
                <a:headEnd/>
                <a:tailEnd/>
              </a:ln>
            </p:spPr>
            <p:txBody>
              <a:bodyPr/>
              <a:lstStyle/>
              <a:p>
                <a:endParaRPr lang="en-US"/>
              </a:p>
            </p:txBody>
          </p:sp>
        </p:grpSp>
        <p:sp>
          <p:nvSpPr>
            <p:cNvPr id="108566" name="Rectangle 46"/>
            <p:cNvSpPr>
              <a:spLocks noChangeArrowheads="1"/>
            </p:cNvSpPr>
            <p:nvPr/>
          </p:nvSpPr>
          <p:spPr bwMode="auto">
            <a:xfrm>
              <a:off x="3746" y="783"/>
              <a:ext cx="845"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Application</a:t>
              </a:r>
              <a:endParaRPr lang="en-US" sz="1600" b="0">
                <a:latin typeface="Courier New" pitchFamily="49" charset="0"/>
              </a:endParaRPr>
            </a:p>
          </p:txBody>
        </p:sp>
        <p:sp>
          <p:nvSpPr>
            <p:cNvPr id="108567" name="Rectangle 47"/>
            <p:cNvSpPr>
              <a:spLocks noChangeArrowheads="1"/>
            </p:cNvSpPr>
            <p:nvPr/>
          </p:nvSpPr>
          <p:spPr bwMode="auto">
            <a:xfrm>
              <a:off x="3711" y="1303"/>
              <a:ext cx="922"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Presentation</a:t>
              </a:r>
              <a:endParaRPr lang="en-US" sz="1600" b="0">
                <a:latin typeface="Courier New" pitchFamily="49" charset="0"/>
              </a:endParaRPr>
            </a:p>
          </p:txBody>
        </p:sp>
        <p:sp>
          <p:nvSpPr>
            <p:cNvPr id="108568" name="Rectangle 48"/>
            <p:cNvSpPr>
              <a:spLocks noChangeArrowheads="1"/>
            </p:cNvSpPr>
            <p:nvPr/>
          </p:nvSpPr>
          <p:spPr bwMode="auto">
            <a:xfrm>
              <a:off x="3886" y="1805"/>
              <a:ext cx="538"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Session</a:t>
              </a:r>
              <a:endParaRPr lang="en-US" sz="1600" b="0">
                <a:latin typeface="Courier New" pitchFamily="49" charset="0"/>
              </a:endParaRPr>
            </a:p>
          </p:txBody>
        </p:sp>
        <p:sp>
          <p:nvSpPr>
            <p:cNvPr id="108569" name="Rectangle 49"/>
            <p:cNvSpPr>
              <a:spLocks noChangeArrowheads="1"/>
            </p:cNvSpPr>
            <p:nvPr/>
          </p:nvSpPr>
          <p:spPr bwMode="auto">
            <a:xfrm>
              <a:off x="3816" y="2313"/>
              <a:ext cx="691" cy="154"/>
            </a:xfrm>
            <a:prstGeom prst="rect">
              <a:avLst/>
            </a:prstGeom>
            <a:noFill/>
            <a:ln w="9525">
              <a:noFill/>
              <a:miter lim="800000"/>
              <a:headEnd/>
              <a:tailEnd/>
            </a:ln>
          </p:spPr>
          <p:txBody>
            <a:bodyPr wrap="none" lIns="0" tIns="0" rIns="0" bIns="0">
              <a:spAutoFit/>
            </a:bodyPr>
            <a:lstStyle/>
            <a:p>
              <a:r>
                <a:rPr lang="en-US" sz="1600">
                  <a:solidFill>
                    <a:srgbClr val="0000CC"/>
                  </a:solidFill>
                  <a:latin typeface="Courier New" pitchFamily="49" charset="0"/>
                </a:rPr>
                <a:t>Transport</a:t>
              </a:r>
              <a:endParaRPr lang="en-US" sz="1600" b="0">
                <a:solidFill>
                  <a:srgbClr val="0000CC"/>
                </a:solidFill>
                <a:latin typeface="Courier New" pitchFamily="49" charset="0"/>
              </a:endParaRPr>
            </a:p>
          </p:txBody>
        </p:sp>
        <p:sp>
          <p:nvSpPr>
            <p:cNvPr id="108570" name="Rectangle 50"/>
            <p:cNvSpPr>
              <a:spLocks noChangeArrowheads="1"/>
            </p:cNvSpPr>
            <p:nvPr/>
          </p:nvSpPr>
          <p:spPr bwMode="auto">
            <a:xfrm>
              <a:off x="3886" y="2815"/>
              <a:ext cx="538" cy="154"/>
            </a:xfrm>
            <a:prstGeom prst="rect">
              <a:avLst/>
            </a:prstGeom>
            <a:noFill/>
            <a:ln w="9525">
              <a:noFill/>
              <a:miter lim="800000"/>
              <a:headEnd/>
              <a:tailEnd/>
            </a:ln>
          </p:spPr>
          <p:txBody>
            <a:bodyPr wrap="none" lIns="0" tIns="0" rIns="0" bIns="0">
              <a:spAutoFit/>
            </a:bodyPr>
            <a:lstStyle/>
            <a:p>
              <a:r>
                <a:rPr lang="en-US" sz="1600">
                  <a:solidFill>
                    <a:srgbClr val="0000CC"/>
                  </a:solidFill>
                  <a:latin typeface="Courier New" pitchFamily="49" charset="0"/>
                </a:rPr>
                <a:t>Network</a:t>
              </a:r>
              <a:endParaRPr lang="en-US" sz="1600" b="0">
                <a:solidFill>
                  <a:srgbClr val="0000CC"/>
                </a:solidFill>
                <a:latin typeface="Courier New" pitchFamily="49" charset="0"/>
              </a:endParaRPr>
            </a:p>
          </p:txBody>
        </p:sp>
        <p:sp>
          <p:nvSpPr>
            <p:cNvPr id="108571" name="Rectangle 51"/>
            <p:cNvSpPr>
              <a:spLocks noChangeArrowheads="1"/>
            </p:cNvSpPr>
            <p:nvPr/>
          </p:nvSpPr>
          <p:spPr bwMode="auto">
            <a:xfrm>
              <a:off x="3850" y="3323"/>
              <a:ext cx="615" cy="154"/>
            </a:xfrm>
            <a:prstGeom prst="rect">
              <a:avLst/>
            </a:prstGeom>
            <a:noFill/>
            <a:ln w="9525">
              <a:noFill/>
              <a:miter lim="800000"/>
              <a:headEnd/>
              <a:tailEnd/>
            </a:ln>
          </p:spPr>
          <p:txBody>
            <a:bodyPr wrap="none" lIns="0" tIns="0" rIns="0" bIns="0">
              <a:spAutoFit/>
            </a:bodyPr>
            <a:lstStyle/>
            <a:p>
              <a:r>
                <a:rPr lang="en-US" sz="1600">
                  <a:solidFill>
                    <a:srgbClr val="0000CC"/>
                  </a:solidFill>
                  <a:latin typeface="Courier New" pitchFamily="49" charset="0"/>
                </a:rPr>
                <a:t>DataLink</a:t>
              </a:r>
              <a:endParaRPr lang="en-US" sz="1600" b="0">
                <a:solidFill>
                  <a:srgbClr val="0000CC"/>
                </a:solidFill>
                <a:latin typeface="Courier New" pitchFamily="49" charset="0"/>
              </a:endParaRPr>
            </a:p>
          </p:txBody>
        </p:sp>
        <p:sp>
          <p:nvSpPr>
            <p:cNvPr id="108572" name="Rectangle 52"/>
            <p:cNvSpPr>
              <a:spLocks noChangeArrowheads="1"/>
            </p:cNvSpPr>
            <p:nvPr/>
          </p:nvSpPr>
          <p:spPr bwMode="auto">
            <a:xfrm>
              <a:off x="3850" y="3830"/>
              <a:ext cx="615" cy="154"/>
            </a:xfrm>
            <a:prstGeom prst="rect">
              <a:avLst/>
            </a:prstGeom>
            <a:noFill/>
            <a:ln w="9525">
              <a:noFill/>
              <a:miter lim="800000"/>
              <a:headEnd/>
              <a:tailEnd/>
            </a:ln>
          </p:spPr>
          <p:txBody>
            <a:bodyPr wrap="none" lIns="0" tIns="0" rIns="0" bIns="0">
              <a:spAutoFit/>
            </a:bodyPr>
            <a:lstStyle/>
            <a:p>
              <a:r>
                <a:rPr lang="en-US" sz="1600">
                  <a:solidFill>
                    <a:srgbClr val="0000CC"/>
                  </a:solidFill>
                  <a:latin typeface="Courier New" pitchFamily="49" charset="0"/>
                </a:rPr>
                <a:t>Physical</a:t>
              </a:r>
              <a:endParaRPr lang="en-US" sz="1600" b="0">
                <a:solidFill>
                  <a:srgbClr val="0000CC"/>
                </a:solidFill>
                <a:latin typeface="Courier New" pitchFamily="49" charset="0"/>
              </a:endParaRPr>
            </a:p>
          </p:txBody>
        </p:sp>
        <p:sp>
          <p:nvSpPr>
            <p:cNvPr id="108573" name="Line 53"/>
            <p:cNvSpPr>
              <a:spLocks noChangeShapeType="1"/>
            </p:cNvSpPr>
            <p:nvPr/>
          </p:nvSpPr>
          <p:spPr bwMode="auto">
            <a:xfrm>
              <a:off x="4129" y="1012"/>
              <a:ext cx="0" cy="21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08574" name="Line 54"/>
            <p:cNvSpPr>
              <a:spLocks noChangeShapeType="1"/>
            </p:cNvSpPr>
            <p:nvPr/>
          </p:nvSpPr>
          <p:spPr bwMode="auto">
            <a:xfrm>
              <a:off x="4129" y="1521"/>
              <a:ext cx="0" cy="21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08575" name="Line 55"/>
            <p:cNvSpPr>
              <a:spLocks noChangeShapeType="1"/>
            </p:cNvSpPr>
            <p:nvPr/>
          </p:nvSpPr>
          <p:spPr bwMode="auto">
            <a:xfrm>
              <a:off x="4129" y="2011"/>
              <a:ext cx="0" cy="21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08576" name="Line 56"/>
            <p:cNvSpPr>
              <a:spLocks noChangeShapeType="1"/>
            </p:cNvSpPr>
            <p:nvPr/>
          </p:nvSpPr>
          <p:spPr bwMode="auto">
            <a:xfrm>
              <a:off x="4129" y="2532"/>
              <a:ext cx="0" cy="21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08577" name="Line 57"/>
            <p:cNvSpPr>
              <a:spLocks noChangeShapeType="1"/>
            </p:cNvSpPr>
            <p:nvPr/>
          </p:nvSpPr>
          <p:spPr bwMode="auto">
            <a:xfrm>
              <a:off x="4129" y="3035"/>
              <a:ext cx="0" cy="21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08578" name="Line 58"/>
            <p:cNvSpPr>
              <a:spLocks noChangeShapeType="1"/>
            </p:cNvSpPr>
            <p:nvPr/>
          </p:nvSpPr>
          <p:spPr bwMode="auto">
            <a:xfrm>
              <a:off x="4129" y="3537"/>
              <a:ext cx="0" cy="217"/>
            </a:xfrm>
            <a:prstGeom prst="line">
              <a:avLst/>
            </a:prstGeom>
            <a:noFill/>
            <a:ln w="28575">
              <a:solidFill>
                <a:schemeClr val="tx1"/>
              </a:solidFill>
              <a:prstDash val="dash"/>
              <a:round/>
              <a:headEnd/>
              <a:tailEnd type="arrow" w="med" len="lg"/>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08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5088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508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5088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088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5088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5088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2508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r>
              <a:rPr lang="en-US">
                <a:ea typeface="ＭＳ Ｐゴシック" pitchFamily="34" charset="-128"/>
              </a:rPr>
              <a:t>The Application Layer Provides the Abstractions of the “New System”</a:t>
            </a:r>
          </a:p>
        </p:txBody>
      </p:sp>
      <p:sp>
        <p:nvSpPr>
          <p:cNvPr id="110595" name="Rectangle 3"/>
          <p:cNvSpPr>
            <a:spLocks noChangeArrowheads="1"/>
          </p:cNvSpPr>
          <p:nvPr/>
        </p:nvSpPr>
        <p:spPr bwMode="auto">
          <a:xfrm>
            <a:off x="5486400" y="1905000"/>
            <a:ext cx="2141538" cy="598488"/>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0596" name="Rectangle 4"/>
          <p:cNvSpPr>
            <a:spLocks noChangeArrowheads="1"/>
          </p:cNvSpPr>
          <p:nvPr/>
        </p:nvSpPr>
        <p:spPr bwMode="auto">
          <a:xfrm>
            <a:off x="5741988" y="1981200"/>
            <a:ext cx="2030412" cy="363538"/>
          </a:xfrm>
          <a:prstGeom prst="rect">
            <a:avLst/>
          </a:prstGeom>
          <a:noFill/>
          <a:ln w="12700">
            <a:noFill/>
            <a:miter lim="800000"/>
            <a:headEnd/>
            <a:tailEnd/>
          </a:ln>
        </p:spPr>
        <p:txBody>
          <a:bodyPr lIns="90487" tIns="44450" rIns="90487" bIns="44450">
            <a:spAutoFit/>
          </a:bodyPr>
          <a:lstStyle/>
          <a:p>
            <a:r>
              <a:rPr lang="en-US" b="0">
                <a:solidFill>
                  <a:srgbClr val="0000CC"/>
                </a:solidFill>
              </a:rPr>
              <a:t>Application</a:t>
            </a:r>
          </a:p>
        </p:txBody>
      </p:sp>
      <p:sp>
        <p:nvSpPr>
          <p:cNvPr id="252933" name="Line 5"/>
          <p:cNvSpPr>
            <a:spLocks noChangeShapeType="1"/>
          </p:cNvSpPr>
          <p:nvPr/>
        </p:nvSpPr>
        <p:spPr bwMode="auto">
          <a:xfrm>
            <a:off x="3289300" y="2246313"/>
            <a:ext cx="2184400" cy="0"/>
          </a:xfrm>
          <a:prstGeom prst="line">
            <a:avLst/>
          </a:prstGeom>
          <a:noFill/>
          <a:ln w="38100">
            <a:solidFill>
              <a:srgbClr val="000000"/>
            </a:solidFill>
            <a:round/>
            <a:headEnd type="triangle" w="med" len="med"/>
            <a:tailEnd type="triangle" w="med" len="med"/>
          </a:ln>
        </p:spPr>
        <p:txBody>
          <a:bodyPr wrap="none" anchor="ctr"/>
          <a:lstStyle/>
          <a:p>
            <a:endParaRPr lang="en-US"/>
          </a:p>
        </p:txBody>
      </p:sp>
      <p:sp>
        <p:nvSpPr>
          <p:cNvPr id="110598" name="Rectangle 6"/>
          <p:cNvSpPr>
            <a:spLocks noChangeArrowheads="1"/>
          </p:cNvSpPr>
          <p:nvPr/>
        </p:nvSpPr>
        <p:spPr bwMode="auto">
          <a:xfrm>
            <a:off x="1143000" y="1930400"/>
            <a:ext cx="2141538" cy="598488"/>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0599" name="Rectangle 7"/>
          <p:cNvSpPr>
            <a:spLocks noChangeArrowheads="1"/>
          </p:cNvSpPr>
          <p:nvPr/>
        </p:nvSpPr>
        <p:spPr bwMode="auto">
          <a:xfrm>
            <a:off x="1322388" y="1981200"/>
            <a:ext cx="2030412" cy="363538"/>
          </a:xfrm>
          <a:prstGeom prst="rect">
            <a:avLst/>
          </a:prstGeom>
          <a:noFill/>
          <a:ln w="12700">
            <a:noFill/>
            <a:miter lim="800000"/>
            <a:headEnd/>
            <a:tailEnd/>
          </a:ln>
        </p:spPr>
        <p:txBody>
          <a:bodyPr lIns="90487" tIns="44450" rIns="90487" bIns="44450">
            <a:spAutoFit/>
          </a:bodyPr>
          <a:lstStyle/>
          <a:p>
            <a:r>
              <a:rPr lang="en-US" b="0">
                <a:solidFill>
                  <a:srgbClr val="0000CC"/>
                </a:solidFill>
              </a:rPr>
              <a:t>Application</a:t>
            </a:r>
            <a:endParaRPr lang="en-US" b="0">
              <a:solidFill>
                <a:srgbClr val="FF0000"/>
              </a:solidFill>
            </a:endParaRPr>
          </a:p>
        </p:txBody>
      </p:sp>
      <p:grpSp>
        <p:nvGrpSpPr>
          <p:cNvPr id="2" name="Group 8"/>
          <p:cNvGrpSpPr>
            <a:grpSpLocks/>
          </p:cNvGrpSpPr>
          <p:nvPr/>
        </p:nvGrpSpPr>
        <p:grpSpPr bwMode="auto">
          <a:xfrm>
            <a:off x="1143000" y="2517775"/>
            <a:ext cx="6484938" cy="3622675"/>
            <a:chOff x="720" y="1586"/>
            <a:chExt cx="4085" cy="2282"/>
          </a:xfrm>
        </p:grpSpPr>
        <p:sp>
          <p:nvSpPr>
            <p:cNvPr id="110605" name="Rectangle 9"/>
            <p:cNvSpPr>
              <a:spLocks noChangeArrowheads="1"/>
            </p:cNvSpPr>
            <p:nvPr/>
          </p:nvSpPr>
          <p:spPr bwMode="auto">
            <a:xfrm>
              <a:off x="3456" y="1586"/>
              <a:ext cx="1349" cy="36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0606" name="Rectangle 10"/>
            <p:cNvSpPr>
              <a:spLocks noChangeArrowheads="1"/>
            </p:cNvSpPr>
            <p:nvPr/>
          </p:nvSpPr>
          <p:spPr bwMode="auto">
            <a:xfrm>
              <a:off x="3518" y="1643"/>
              <a:ext cx="826"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Presentation</a:t>
              </a:r>
            </a:p>
          </p:txBody>
        </p:sp>
        <p:sp>
          <p:nvSpPr>
            <p:cNvPr id="110607" name="Rectangle 11"/>
            <p:cNvSpPr>
              <a:spLocks noChangeArrowheads="1"/>
            </p:cNvSpPr>
            <p:nvPr/>
          </p:nvSpPr>
          <p:spPr bwMode="auto">
            <a:xfrm>
              <a:off x="3456" y="1962"/>
              <a:ext cx="1349" cy="37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0608" name="Rectangle 12"/>
            <p:cNvSpPr>
              <a:spLocks noChangeArrowheads="1"/>
            </p:cNvSpPr>
            <p:nvPr/>
          </p:nvSpPr>
          <p:spPr bwMode="auto">
            <a:xfrm>
              <a:off x="3654" y="2016"/>
              <a:ext cx="554"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Session</a:t>
              </a:r>
            </a:p>
          </p:txBody>
        </p:sp>
        <p:sp>
          <p:nvSpPr>
            <p:cNvPr id="110609" name="Rectangle 13"/>
            <p:cNvSpPr>
              <a:spLocks noChangeArrowheads="1"/>
            </p:cNvSpPr>
            <p:nvPr/>
          </p:nvSpPr>
          <p:spPr bwMode="auto">
            <a:xfrm>
              <a:off x="3456" y="2348"/>
              <a:ext cx="1349" cy="36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0610" name="Rectangle 14"/>
            <p:cNvSpPr>
              <a:spLocks noChangeArrowheads="1"/>
            </p:cNvSpPr>
            <p:nvPr/>
          </p:nvSpPr>
          <p:spPr bwMode="auto">
            <a:xfrm>
              <a:off x="3594" y="2411"/>
              <a:ext cx="674"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Transport</a:t>
              </a:r>
            </a:p>
          </p:txBody>
        </p:sp>
        <p:sp>
          <p:nvSpPr>
            <p:cNvPr id="110611" name="Rectangle 15"/>
            <p:cNvSpPr>
              <a:spLocks noChangeArrowheads="1"/>
            </p:cNvSpPr>
            <p:nvPr/>
          </p:nvSpPr>
          <p:spPr bwMode="auto">
            <a:xfrm>
              <a:off x="3456" y="2724"/>
              <a:ext cx="1349" cy="368"/>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0612" name="Rectangle 16"/>
            <p:cNvSpPr>
              <a:spLocks noChangeArrowheads="1"/>
            </p:cNvSpPr>
            <p:nvPr/>
          </p:nvSpPr>
          <p:spPr bwMode="auto">
            <a:xfrm>
              <a:off x="3622" y="2736"/>
              <a:ext cx="618"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Network</a:t>
              </a:r>
            </a:p>
          </p:txBody>
        </p:sp>
        <p:sp>
          <p:nvSpPr>
            <p:cNvPr id="110613" name="Rectangle 17"/>
            <p:cNvSpPr>
              <a:spLocks noChangeArrowheads="1"/>
            </p:cNvSpPr>
            <p:nvPr/>
          </p:nvSpPr>
          <p:spPr bwMode="auto">
            <a:xfrm>
              <a:off x="3456" y="3110"/>
              <a:ext cx="1349" cy="359"/>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0614" name="Rectangle 18"/>
            <p:cNvSpPr>
              <a:spLocks noChangeArrowheads="1"/>
            </p:cNvSpPr>
            <p:nvPr/>
          </p:nvSpPr>
          <p:spPr bwMode="auto">
            <a:xfrm>
              <a:off x="3584" y="3179"/>
              <a:ext cx="694"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Data Link</a:t>
              </a:r>
            </a:p>
          </p:txBody>
        </p:sp>
        <p:sp>
          <p:nvSpPr>
            <p:cNvPr id="110615" name="Rectangle 19"/>
            <p:cNvSpPr>
              <a:spLocks noChangeArrowheads="1"/>
            </p:cNvSpPr>
            <p:nvPr/>
          </p:nvSpPr>
          <p:spPr bwMode="auto">
            <a:xfrm>
              <a:off x="3456" y="3475"/>
              <a:ext cx="1349" cy="37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0616" name="Rectangle 20"/>
            <p:cNvSpPr>
              <a:spLocks noChangeArrowheads="1"/>
            </p:cNvSpPr>
            <p:nvPr/>
          </p:nvSpPr>
          <p:spPr bwMode="auto">
            <a:xfrm>
              <a:off x="3776" y="3558"/>
              <a:ext cx="602"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Physical</a:t>
              </a:r>
            </a:p>
          </p:txBody>
        </p:sp>
        <p:sp>
          <p:nvSpPr>
            <p:cNvPr id="110617" name="Line 21"/>
            <p:cNvSpPr>
              <a:spLocks noChangeShapeType="1"/>
            </p:cNvSpPr>
            <p:nvPr/>
          </p:nvSpPr>
          <p:spPr bwMode="auto">
            <a:xfrm>
              <a:off x="2092" y="1745"/>
              <a:ext cx="1376" cy="0"/>
            </a:xfrm>
            <a:prstGeom prst="line">
              <a:avLst/>
            </a:prstGeom>
            <a:noFill/>
            <a:ln w="12700">
              <a:solidFill>
                <a:srgbClr val="000000"/>
              </a:solidFill>
              <a:round/>
              <a:headEnd type="triangle" w="med" len="med"/>
              <a:tailEnd type="triangle" w="med" len="med"/>
            </a:ln>
          </p:spPr>
          <p:txBody>
            <a:bodyPr wrap="none" anchor="ctr"/>
            <a:lstStyle/>
            <a:p>
              <a:endParaRPr lang="en-US"/>
            </a:p>
          </p:txBody>
        </p:sp>
        <p:sp>
          <p:nvSpPr>
            <p:cNvPr id="110618" name="Line 22"/>
            <p:cNvSpPr>
              <a:spLocks noChangeShapeType="1"/>
            </p:cNvSpPr>
            <p:nvPr/>
          </p:nvSpPr>
          <p:spPr bwMode="auto">
            <a:xfrm>
              <a:off x="2082" y="2136"/>
              <a:ext cx="1376" cy="0"/>
            </a:xfrm>
            <a:prstGeom prst="line">
              <a:avLst/>
            </a:prstGeom>
            <a:noFill/>
            <a:ln w="12700">
              <a:solidFill>
                <a:srgbClr val="000000"/>
              </a:solidFill>
              <a:round/>
              <a:headEnd type="triangle" w="med" len="med"/>
              <a:tailEnd type="triangle" w="med" len="med"/>
            </a:ln>
          </p:spPr>
          <p:txBody>
            <a:bodyPr wrap="none" anchor="ctr"/>
            <a:lstStyle/>
            <a:p>
              <a:endParaRPr lang="en-US"/>
            </a:p>
          </p:txBody>
        </p:sp>
        <p:sp>
          <p:nvSpPr>
            <p:cNvPr id="110619" name="Line 23"/>
            <p:cNvSpPr>
              <a:spLocks noChangeShapeType="1"/>
            </p:cNvSpPr>
            <p:nvPr/>
          </p:nvSpPr>
          <p:spPr bwMode="auto">
            <a:xfrm>
              <a:off x="2082" y="2515"/>
              <a:ext cx="1376" cy="0"/>
            </a:xfrm>
            <a:prstGeom prst="line">
              <a:avLst/>
            </a:prstGeom>
            <a:noFill/>
            <a:ln w="12700">
              <a:solidFill>
                <a:srgbClr val="000000"/>
              </a:solidFill>
              <a:round/>
              <a:headEnd type="triangle" w="med" len="med"/>
              <a:tailEnd type="triangle" w="med" len="med"/>
            </a:ln>
          </p:spPr>
          <p:txBody>
            <a:bodyPr wrap="none" anchor="ctr"/>
            <a:lstStyle/>
            <a:p>
              <a:endParaRPr lang="en-US"/>
            </a:p>
          </p:txBody>
        </p:sp>
        <p:sp>
          <p:nvSpPr>
            <p:cNvPr id="110620" name="Line 24"/>
            <p:cNvSpPr>
              <a:spLocks noChangeShapeType="1"/>
            </p:cNvSpPr>
            <p:nvPr/>
          </p:nvSpPr>
          <p:spPr bwMode="auto">
            <a:xfrm>
              <a:off x="2092" y="2906"/>
              <a:ext cx="1376" cy="0"/>
            </a:xfrm>
            <a:prstGeom prst="line">
              <a:avLst/>
            </a:prstGeom>
            <a:noFill/>
            <a:ln w="12700">
              <a:solidFill>
                <a:srgbClr val="000000"/>
              </a:solidFill>
              <a:round/>
              <a:headEnd type="triangle" w="med" len="med"/>
              <a:tailEnd type="triangle" w="med" len="med"/>
            </a:ln>
          </p:spPr>
          <p:txBody>
            <a:bodyPr wrap="none" anchor="ctr"/>
            <a:lstStyle/>
            <a:p>
              <a:endParaRPr lang="en-US"/>
            </a:p>
          </p:txBody>
        </p:sp>
        <p:sp>
          <p:nvSpPr>
            <p:cNvPr id="110621" name="Line 25"/>
            <p:cNvSpPr>
              <a:spLocks noChangeShapeType="1"/>
            </p:cNvSpPr>
            <p:nvPr/>
          </p:nvSpPr>
          <p:spPr bwMode="auto">
            <a:xfrm>
              <a:off x="2092" y="3256"/>
              <a:ext cx="1376" cy="0"/>
            </a:xfrm>
            <a:prstGeom prst="line">
              <a:avLst/>
            </a:prstGeom>
            <a:noFill/>
            <a:ln w="12700">
              <a:solidFill>
                <a:srgbClr val="000000"/>
              </a:solidFill>
              <a:round/>
              <a:headEnd type="triangle" w="med" len="med"/>
              <a:tailEnd type="triangle" w="med" len="med"/>
            </a:ln>
          </p:spPr>
          <p:txBody>
            <a:bodyPr wrap="none" anchor="ctr"/>
            <a:lstStyle/>
            <a:p>
              <a:endParaRPr lang="en-US"/>
            </a:p>
          </p:txBody>
        </p:sp>
        <p:sp>
          <p:nvSpPr>
            <p:cNvPr id="110622" name="Line 26"/>
            <p:cNvSpPr>
              <a:spLocks noChangeShapeType="1"/>
            </p:cNvSpPr>
            <p:nvPr/>
          </p:nvSpPr>
          <p:spPr bwMode="auto">
            <a:xfrm>
              <a:off x="2112" y="3628"/>
              <a:ext cx="1376" cy="0"/>
            </a:xfrm>
            <a:prstGeom prst="line">
              <a:avLst/>
            </a:prstGeom>
            <a:noFill/>
            <a:ln w="12700">
              <a:solidFill>
                <a:srgbClr val="000000"/>
              </a:solidFill>
              <a:round/>
              <a:headEnd type="triangle" w="med" len="med"/>
              <a:tailEnd type="triangle" w="med" len="med"/>
            </a:ln>
          </p:spPr>
          <p:txBody>
            <a:bodyPr wrap="none" anchor="ctr"/>
            <a:lstStyle/>
            <a:p>
              <a:endParaRPr lang="en-US"/>
            </a:p>
          </p:txBody>
        </p:sp>
        <p:sp>
          <p:nvSpPr>
            <p:cNvPr id="110623" name="Rectangle 27"/>
            <p:cNvSpPr>
              <a:spLocks noChangeArrowheads="1"/>
            </p:cNvSpPr>
            <p:nvPr/>
          </p:nvSpPr>
          <p:spPr bwMode="auto">
            <a:xfrm>
              <a:off x="2302" y="2212"/>
              <a:ext cx="1394" cy="324"/>
            </a:xfrm>
            <a:prstGeom prst="rect">
              <a:avLst/>
            </a:prstGeom>
            <a:noFill/>
            <a:ln w="12700">
              <a:noFill/>
              <a:miter lim="800000"/>
              <a:headEnd/>
              <a:tailEnd/>
            </a:ln>
          </p:spPr>
          <p:txBody>
            <a:bodyPr lIns="90487" tIns="44450" rIns="90487" bIns="44450">
              <a:spAutoFit/>
            </a:bodyPr>
            <a:lstStyle/>
            <a:p>
              <a:r>
                <a:rPr lang="en-US" sz="1400" b="0">
                  <a:solidFill>
                    <a:srgbClr val="000000"/>
                  </a:solidFill>
                  <a:latin typeface="Helvetica" pitchFamily="34" charset="0"/>
                </a:rPr>
                <a:t>Bidirectional associa- tions for each layer</a:t>
              </a:r>
            </a:p>
          </p:txBody>
        </p:sp>
        <p:sp>
          <p:nvSpPr>
            <p:cNvPr id="110624" name="Rectangle 28"/>
            <p:cNvSpPr>
              <a:spLocks noChangeArrowheads="1"/>
            </p:cNvSpPr>
            <p:nvPr/>
          </p:nvSpPr>
          <p:spPr bwMode="auto">
            <a:xfrm>
              <a:off x="720" y="1602"/>
              <a:ext cx="1349" cy="36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0625" name="Rectangle 29"/>
            <p:cNvSpPr>
              <a:spLocks noChangeArrowheads="1"/>
            </p:cNvSpPr>
            <p:nvPr/>
          </p:nvSpPr>
          <p:spPr bwMode="auto">
            <a:xfrm>
              <a:off x="782" y="1659"/>
              <a:ext cx="826"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Presentation</a:t>
              </a:r>
            </a:p>
          </p:txBody>
        </p:sp>
        <p:sp>
          <p:nvSpPr>
            <p:cNvPr id="110626" name="Rectangle 30"/>
            <p:cNvSpPr>
              <a:spLocks noChangeArrowheads="1"/>
            </p:cNvSpPr>
            <p:nvPr/>
          </p:nvSpPr>
          <p:spPr bwMode="auto">
            <a:xfrm>
              <a:off x="720" y="1978"/>
              <a:ext cx="1349" cy="37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0627" name="Rectangle 31"/>
            <p:cNvSpPr>
              <a:spLocks noChangeArrowheads="1"/>
            </p:cNvSpPr>
            <p:nvPr/>
          </p:nvSpPr>
          <p:spPr bwMode="auto">
            <a:xfrm>
              <a:off x="918" y="2064"/>
              <a:ext cx="554"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Session</a:t>
              </a:r>
            </a:p>
          </p:txBody>
        </p:sp>
        <p:sp>
          <p:nvSpPr>
            <p:cNvPr id="110628" name="Rectangle 32"/>
            <p:cNvSpPr>
              <a:spLocks noChangeArrowheads="1"/>
            </p:cNvSpPr>
            <p:nvPr/>
          </p:nvSpPr>
          <p:spPr bwMode="auto">
            <a:xfrm>
              <a:off x="720" y="2364"/>
              <a:ext cx="1349" cy="36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0629" name="Rectangle 33"/>
            <p:cNvSpPr>
              <a:spLocks noChangeArrowheads="1"/>
            </p:cNvSpPr>
            <p:nvPr/>
          </p:nvSpPr>
          <p:spPr bwMode="auto">
            <a:xfrm>
              <a:off x="858" y="2427"/>
              <a:ext cx="674"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Transport</a:t>
              </a:r>
            </a:p>
          </p:txBody>
        </p:sp>
        <p:sp>
          <p:nvSpPr>
            <p:cNvPr id="110630" name="Rectangle 34"/>
            <p:cNvSpPr>
              <a:spLocks noChangeArrowheads="1"/>
            </p:cNvSpPr>
            <p:nvPr/>
          </p:nvSpPr>
          <p:spPr bwMode="auto">
            <a:xfrm>
              <a:off x="720" y="2740"/>
              <a:ext cx="1349" cy="368"/>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0631" name="Rectangle 35"/>
            <p:cNvSpPr>
              <a:spLocks noChangeArrowheads="1"/>
            </p:cNvSpPr>
            <p:nvPr/>
          </p:nvSpPr>
          <p:spPr bwMode="auto">
            <a:xfrm>
              <a:off x="886" y="2752"/>
              <a:ext cx="618"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Network</a:t>
              </a:r>
            </a:p>
          </p:txBody>
        </p:sp>
        <p:sp>
          <p:nvSpPr>
            <p:cNvPr id="110632" name="Rectangle 36"/>
            <p:cNvSpPr>
              <a:spLocks noChangeArrowheads="1"/>
            </p:cNvSpPr>
            <p:nvPr/>
          </p:nvSpPr>
          <p:spPr bwMode="auto">
            <a:xfrm>
              <a:off x="720" y="3116"/>
              <a:ext cx="1349" cy="359"/>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0633" name="Rectangle 37"/>
            <p:cNvSpPr>
              <a:spLocks noChangeArrowheads="1"/>
            </p:cNvSpPr>
            <p:nvPr/>
          </p:nvSpPr>
          <p:spPr bwMode="auto">
            <a:xfrm>
              <a:off x="848" y="3185"/>
              <a:ext cx="694"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Data Link</a:t>
              </a:r>
            </a:p>
          </p:txBody>
        </p:sp>
        <p:sp>
          <p:nvSpPr>
            <p:cNvPr id="110634" name="Rectangle 38"/>
            <p:cNvSpPr>
              <a:spLocks noChangeArrowheads="1"/>
            </p:cNvSpPr>
            <p:nvPr/>
          </p:nvSpPr>
          <p:spPr bwMode="auto">
            <a:xfrm>
              <a:off x="720" y="3491"/>
              <a:ext cx="1349" cy="37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0635" name="Rectangle 39"/>
            <p:cNvSpPr>
              <a:spLocks noChangeArrowheads="1"/>
            </p:cNvSpPr>
            <p:nvPr/>
          </p:nvSpPr>
          <p:spPr bwMode="auto">
            <a:xfrm>
              <a:off x="1040" y="3574"/>
              <a:ext cx="602"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Physical</a:t>
              </a:r>
            </a:p>
          </p:txBody>
        </p:sp>
      </p:grpSp>
      <p:grpSp>
        <p:nvGrpSpPr>
          <p:cNvPr id="3" name="Group 40"/>
          <p:cNvGrpSpPr>
            <a:grpSpLocks/>
          </p:cNvGrpSpPr>
          <p:nvPr/>
        </p:nvGrpSpPr>
        <p:grpSpPr bwMode="auto">
          <a:xfrm>
            <a:off x="1508125" y="6186488"/>
            <a:ext cx="5781675" cy="366712"/>
            <a:chOff x="950" y="3897"/>
            <a:chExt cx="3642" cy="231"/>
          </a:xfrm>
        </p:grpSpPr>
        <p:sp>
          <p:nvSpPr>
            <p:cNvPr id="110603" name="Text Box 41"/>
            <p:cNvSpPr txBox="1">
              <a:spLocks noChangeArrowheads="1"/>
            </p:cNvSpPr>
            <p:nvPr/>
          </p:nvSpPr>
          <p:spPr bwMode="auto">
            <a:xfrm>
              <a:off x="950" y="3897"/>
              <a:ext cx="848" cy="231"/>
            </a:xfrm>
            <a:prstGeom prst="rect">
              <a:avLst/>
            </a:prstGeom>
            <a:noFill/>
            <a:ln w="12700">
              <a:noFill/>
              <a:miter lim="800000"/>
              <a:headEnd/>
              <a:tailEnd/>
            </a:ln>
          </p:spPr>
          <p:txBody>
            <a:bodyPr wrap="none">
              <a:spAutoFit/>
            </a:bodyPr>
            <a:lstStyle/>
            <a:p>
              <a:r>
                <a:rPr lang="en-US">
                  <a:solidFill>
                    <a:srgbClr val="0000CC"/>
                  </a:solidFill>
                  <a:latin typeface="Palatino" pitchFamily="18" charset="0"/>
                </a:rPr>
                <a:t>Processor 1</a:t>
              </a:r>
            </a:p>
          </p:txBody>
        </p:sp>
        <p:sp>
          <p:nvSpPr>
            <p:cNvPr id="110604" name="Text Box 42"/>
            <p:cNvSpPr txBox="1">
              <a:spLocks noChangeArrowheads="1"/>
            </p:cNvSpPr>
            <p:nvPr/>
          </p:nvSpPr>
          <p:spPr bwMode="auto">
            <a:xfrm>
              <a:off x="3744" y="3897"/>
              <a:ext cx="848" cy="231"/>
            </a:xfrm>
            <a:prstGeom prst="rect">
              <a:avLst/>
            </a:prstGeom>
            <a:noFill/>
            <a:ln w="12700">
              <a:noFill/>
              <a:miter lim="800000"/>
              <a:headEnd/>
              <a:tailEnd/>
            </a:ln>
          </p:spPr>
          <p:txBody>
            <a:bodyPr wrap="none">
              <a:spAutoFit/>
            </a:bodyPr>
            <a:lstStyle/>
            <a:p>
              <a:r>
                <a:rPr lang="en-US">
                  <a:solidFill>
                    <a:srgbClr val="0000CC"/>
                  </a:solidFill>
                  <a:latin typeface="Palatino" pitchFamily="18" charset="0"/>
                </a:rPr>
                <a:t>Processor 2</a:t>
              </a:r>
            </a:p>
          </p:txBody>
        </p:sp>
      </p:grpSp>
      <p:sp>
        <p:nvSpPr>
          <p:cNvPr id="252971" name="AutoShape 43"/>
          <p:cNvSpPr>
            <a:spLocks noChangeArrowheads="1"/>
          </p:cNvSpPr>
          <p:nvPr/>
        </p:nvSpPr>
        <p:spPr bwMode="auto">
          <a:xfrm>
            <a:off x="3240088" y="1319213"/>
            <a:ext cx="1581150" cy="661987"/>
          </a:xfrm>
          <a:prstGeom prst="cloudCallout">
            <a:avLst>
              <a:gd name="adj1" fmla="val 11347"/>
              <a:gd name="adj2" fmla="val 74940"/>
            </a:avLst>
          </a:prstGeom>
          <a:solidFill>
            <a:schemeClr val="bg1"/>
          </a:solidFill>
          <a:ln w="12700">
            <a:solidFill>
              <a:schemeClr val="tx1"/>
            </a:solidFill>
            <a:round/>
            <a:headEnd/>
            <a:tailEnd/>
          </a:ln>
        </p:spPr>
        <p:txBody>
          <a:bodyPr wrap="none" anchor="ctr"/>
          <a:lstStyle/>
          <a:p>
            <a:pPr algn="ctr"/>
            <a:r>
              <a:rPr lang="en-US"/>
              <a:t>RMI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29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293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0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2529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0" grpId="0" build="p" autoUpdateAnimBg="0"/>
      <p:bldP spid="252933" grpId="0" animBg="1"/>
      <p:bldP spid="252971"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42" name="Picture 2"/>
          <p:cNvPicPr>
            <a:picLocks noChangeAspect="1" noChangeArrowheads="1"/>
          </p:cNvPicPr>
          <p:nvPr/>
        </p:nvPicPr>
        <p:blipFill>
          <a:blip r:embed="rId4"/>
          <a:srcRect/>
          <a:stretch>
            <a:fillRect/>
          </a:stretch>
        </p:blipFill>
        <p:spPr bwMode="auto">
          <a:xfrm>
            <a:off x="3835400" y="614363"/>
            <a:ext cx="2425700" cy="5684837"/>
          </a:xfrm>
          <a:prstGeom prst="rect">
            <a:avLst/>
          </a:prstGeom>
          <a:noFill/>
          <a:ln w="12700">
            <a:noFill/>
            <a:miter lim="800000"/>
            <a:headEnd/>
            <a:tailEnd/>
          </a:ln>
        </p:spPr>
      </p:pic>
      <p:grpSp>
        <p:nvGrpSpPr>
          <p:cNvPr id="2" name="Group 3"/>
          <p:cNvGrpSpPr>
            <a:grpSpLocks/>
          </p:cNvGrpSpPr>
          <p:nvPr/>
        </p:nvGrpSpPr>
        <p:grpSpPr bwMode="auto">
          <a:xfrm>
            <a:off x="5765800" y="2005013"/>
            <a:ext cx="422275" cy="4208462"/>
            <a:chOff x="3024" y="1440"/>
            <a:chExt cx="144" cy="2256"/>
          </a:xfrm>
        </p:grpSpPr>
        <p:sp>
          <p:nvSpPr>
            <p:cNvPr id="112672" name="Rectangle 4"/>
            <p:cNvSpPr>
              <a:spLocks noChangeArrowheads="1"/>
            </p:cNvSpPr>
            <p:nvPr/>
          </p:nvSpPr>
          <p:spPr bwMode="auto">
            <a:xfrm>
              <a:off x="3024" y="1440"/>
              <a:ext cx="144" cy="96"/>
            </a:xfrm>
            <a:prstGeom prst="rect">
              <a:avLst/>
            </a:prstGeom>
            <a:solidFill>
              <a:srgbClr val="FF3300"/>
            </a:solidFill>
            <a:ln w="12700">
              <a:solidFill>
                <a:schemeClr val="tx1"/>
              </a:solidFill>
              <a:miter lim="800000"/>
              <a:headEnd/>
              <a:tailEnd/>
            </a:ln>
          </p:spPr>
          <p:txBody>
            <a:bodyPr wrap="none" anchor="ctr"/>
            <a:lstStyle/>
            <a:p>
              <a:endParaRPr lang="en-US"/>
            </a:p>
          </p:txBody>
        </p:sp>
        <p:sp>
          <p:nvSpPr>
            <p:cNvPr id="112673" name="Rectangle 5"/>
            <p:cNvSpPr>
              <a:spLocks noChangeArrowheads="1"/>
            </p:cNvSpPr>
            <p:nvPr/>
          </p:nvSpPr>
          <p:spPr bwMode="auto">
            <a:xfrm>
              <a:off x="3024" y="1872"/>
              <a:ext cx="144" cy="96"/>
            </a:xfrm>
            <a:prstGeom prst="rect">
              <a:avLst/>
            </a:prstGeom>
            <a:solidFill>
              <a:srgbClr val="FF3300"/>
            </a:solidFill>
            <a:ln w="12700">
              <a:solidFill>
                <a:schemeClr val="tx1"/>
              </a:solidFill>
              <a:miter lim="800000"/>
              <a:headEnd/>
              <a:tailEnd/>
            </a:ln>
          </p:spPr>
          <p:txBody>
            <a:bodyPr wrap="none" anchor="ctr"/>
            <a:lstStyle/>
            <a:p>
              <a:endParaRPr lang="en-US"/>
            </a:p>
          </p:txBody>
        </p:sp>
        <p:sp>
          <p:nvSpPr>
            <p:cNvPr id="112674" name="Rectangle 6"/>
            <p:cNvSpPr>
              <a:spLocks noChangeArrowheads="1"/>
            </p:cNvSpPr>
            <p:nvPr/>
          </p:nvSpPr>
          <p:spPr bwMode="auto">
            <a:xfrm>
              <a:off x="3024" y="2304"/>
              <a:ext cx="144" cy="96"/>
            </a:xfrm>
            <a:prstGeom prst="rect">
              <a:avLst/>
            </a:prstGeom>
            <a:solidFill>
              <a:srgbClr val="FF3300"/>
            </a:solidFill>
            <a:ln w="12700">
              <a:solidFill>
                <a:schemeClr val="tx1"/>
              </a:solidFill>
              <a:miter lim="800000"/>
              <a:headEnd/>
              <a:tailEnd/>
            </a:ln>
          </p:spPr>
          <p:txBody>
            <a:bodyPr wrap="none" anchor="ctr"/>
            <a:lstStyle/>
            <a:p>
              <a:endParaRPr lang="en-US"/>
            </a:p>
          </p:txBody>
        </p:sp>
        <p:sp>
          <p:nvSpPr>
            <p:cNvPr id="112675" name="Rectangle 7"/>
            <p:cNvSpPr>
              <a:spLocks noChangeArrowheads="1"/>
            </p:cNvSpPr>
            <p:nvPr/>
          </p:nvSpPr>
          <p:spPr bwMode="auto">
            <a:xfrm>
              <a:off x="3024" y="2736"/>
              <a:ext cx="144" cy="96"/>
            </a:xfrm>
            <a:prstGeom prst="rect">
              <a:avLst/>
            </a:prstGeom>
            <a:solidFill>
              <a:srgbClr val="FF3300"/>
            </a:solidFill>
            <a:ln w="12700">
              <a:solidFill>
                <a:schemeClr val="tx1"/>
              </a:solidFill>
              <a:miter lim="800000"/>
              <a:headEnd/>
              <a:tailEnd/>
            </a:ln>
          </p:spPr>
          <p:txBody>
            <a:bodyPr wrap="none" anchor="ctr"/>
            <a:lstStyle/>
            <a:p>
              <a:endParaRPr lang="en-US"/>
            </a:p>
          </p:txBody>
        </p:sp>
        <p:sp>
          <p:nvSpPr>
            <p:cNvPr id="112676" name="Rectangle 8"/>
            <p:cNvSpPr>
              <a:spLocks noChangeArrowheads="1"/>
            </p:cNvSpPr>
            <p:nvPr/>
          </p:nvSpPr>
          <p:spPr bwMode="auto">
            <a:xfrm>
              <a:off x="3024" y="3168"/>
              <a:ext cx="144" cy="96"/>
            </a:xfrm>
            <a:prstGeom prst="rect">
              <a:avLst/>
            </a:prstGeom>
            <a:solidFill>
              <a:srgbClr val="FF3300"/>
            </a:solidFill>
            <a:ln w="12700">
              <a:solidFill>
                <a:schemeClr val="tx1"/>
              </a:solidFill>
              <a:miter lim="800000"/>
              <a:headEnd/>
              <a:tailEnd/>
            </a:ln>
          </p:spPr>
          <p:txBody>
            <a:bodyPr wrap="none" anchor="ctr"/>
            <a:lstStyle/>
            <a:p>
              <a:endParaRPr lang="en-US"/>
            </a:p>
          </p:txBody>
        </p:sp>
        <p:sp>
          <p:nvSpPr>
            <p:cNvPr id="112677" name="Rectangle 9"/>
            <p:cNvSpPr>
              <a:spLocks noChangeArrowheads="1"/>
            </p:cNvSpPr>
            <p:nvPr/>
          </p:nvSpPr>
          <p:spPr bwMode="auto">
            <a:xfrm>
              <a:off x="3024" y="3600"/>
              <a:ext cx="144" cy="96"/>
            </a:xfrm>
            <a:prstGeom prst="rect">
              <a:avLst/>
            </a:prstGeom>
            <a:solidFill>
              <a:srgbClr val="FF3300"/>
            </a:solidFill>
            <a:ln w="12700">
              <a:solidFill>
                <a:schemeClr val="tx1"/>
              </a:solidFill>
              <a:miter lim="800000"/>
              <a:headEnd/>
              <a:tailEnd/>
            </a:ln>
          </p:spPr>
          <p:txBody>
            <a:bodyPr wrap="none" anchor="ctr"/>
            <a:lstStyle/>
            <a:p>
              <a:endParaRPr lang="en-US"/>
            </a:p>
          </p:txBody>
        </p:sp>
      </p:grpSp>
      <p:grpSp>
        <p:nvGrpSpPr>
          <p:cNvPr id="3" name="Group 10"/>
          <p:cNvGrpSpPr>
            <a:grpSpLocks/>
          </p:cNvGrpSpPr>
          <p:nvPr/>
        </p:nvGrpSpPr>
        <p:grpSpPr bwMode="auto">
          <a:xfrm>
            <a:off x="6175375" y="1874838"/>
            <a:ext cx="2397125" cy="4551362"/>
            <a:chOff x="3024" y="1392"/>
            <a:chExt cx="1264" cy="2400"/>
          </a:xfrm>
        </p:grpSpPr>
        <p:pic>
          <p:nvPicPr>
            <p:cNvPr id="254987" name="Picture 11"/>
            <p:cNvPicPr>
              <a:picLocks noChangeAspect="1" noChangeArrowheads="1"/>
            </p:cNvPicPr>
            <p:nvPr/>
          </p:nvPicPr>
          <p:blipFill>
            <a:blip r:embed="rId5"/>
            <a:srcRect/>
            <a:stretch>
              <a:fillRect/>
            </a:stretch>
          </p:blipFill>
          <p:spPr bwMode="auto">
            <a:xfrm>
              <a:off x="3408" y="1392"/>
              <a:ext cx="880" cy="2400"/>
            </a:xfrm>
            <a:prstGeom prst="rect">
              <a:avLst/>
            </a:prstGeom>
            <a:gradFill rotWithShape="0">
              <a:gsLst>
                <a:gs pos="0">
                  <a:schemeClr val="bg1"/>
                </a:gs>
                <a:gs pos="100000">
                  <a:srgbClr val="CCCCCC"/>
                </a:gs>
              </a:gsLst>
              <a:path path="shape">
                <a:fillToRect l="50000" t="50000" r="50000" b="50000"/>
              </a:path>
            </a:gradFill>
            <a:ln w="12700">
              <a:noFill/>
              <a:miter lim="800000"/>
              <a:headEnd/>
              <a:tailEnd/>
            </a:ln>
          </p:spPr>
        </p:pic>
        <p:sp>
          <p:nvSpPr>
            <p:cNvPr id="112648" name="Line 12"/>
            <p:cNvSpPr>
              <a:spLocks noChangeShapeType="1"/>
            </p:cNvSpPr>
            <p:nvPr/>
          </p:nvSpPr>
          <p:spPr bwMode="auto">
            <a:xfrm flipV="1">
              <a:off x="3024" y="1392"/>
              <a:ext cx="384" cy="48"/>
            </a:xfrm>
            <a:prstGeom prst="line">
              <a:avLst/>
            </a:prstGeom>
            <a:noFill/>
            <a:ln w="12700">
              <a:solidFill>
                <a:schemeClr val="tx1"/>
              </a:solidFill>
              <a:round/>
              <a:headEnd/>
              <a:tailEnd/>
            </a:ln>
          </p:spPr>
          <p:txBody>
            <a:bodyPr wrap="none" anchor="ctr"/>
            <a:lstStyle/>
            <a:p>
              <a:endParaRPr lang="en-US"/>
            </a:p>
          </p:txBody>
        </p:sp>
        <p:sp>
          <p:nvSpPr>
            <p:cNvPr id="112649" name="Line 13"/>
            <p:cNvSpPr>
              <a:spLocks noChangeShapeType="1"/>
            </p:cNvSpPr>
            <p:nvPr/>
          </p:nvSpPr>
          <p:spPr bwMode="auto">
            <a:xfrm>
              <a:off x="3024" y="1536"/>
              <a:ext cx="384" cy="48"/>
            </a:xfrm>
            <a:prstGeom prst="line">
              <a:avLst/>
            </a:prstGeom>
            <a:noFill/>
            <a:ln w="12700">
              <a:solidFill>
                <a:schemeClr val="tx1"/>
              </a:solidFill>
              <a:round/>
              <a:headEnd/>
              <a:tailEnd/>
            </a:ln>
          </p:spPr>
          <p:txBody>
            <a:bodyPr wrap="none" anchor="ctr"/>
            <a:lstStyle/>
            <a:p>
              <a:endParaRPr lang="en-US"/>
            </a:p>
          </p:txBody>
        </p:sp>
        <p:sp>
          <p:nvSpPr>
            <p:cNvPr id="112650" name="Line 14"/>
            <p:cNvSpPr>
              <a:spLocks noChangeShapeType="1"/>
            </p:cNvSpPr>
            <p:nvPr/>
          </p:nvSpPr>
          <p:spPr bwMode="auto">
            <a:xfrm flipV="1">
              <a:off x="3168" y="1392"/>
              <a:ext cx="1104" cy="48"/>
            </a:xfrm>
            <a:prstGeom prst="line">
              <a:avLst/>
            </a:prstGeom>
            <a:noFill/>
            <a:ln w="12700">
              <a:solidFill>
                <a:schemeClr val="tx1"/>
              </a:solidFill>
              <a:round/>
              <a:headEnd/>
              <a:tailEnd/>
            </a:ln>
          </p:spPr>
          <p:txBody>
            <a:bodyPr wrap="none" anchor="ctr"/>
            <a:lstStyle/>
            <a:p>
              <a:endParaRPr lang="en-US"/>
            </a:p>
          </p:txBody>
        </p:sp>
        <p:sp>
          <p:nvSpPr>
            <p:cNvPr id="112651" name="Line 15"/>
            <p:cNvSpPr>
              <a:spLocks noChangeShapeType="1"/>
            </p:cNvSpPr>
            <p:nvPr/>
          </p:nvSpPr>
          <p:spPr bwMode="auto">
            <a:xfrm>
              <a:off x="3168" y="1536"/>
              <a:ext cx="1104" cy="96"/>
            </a:xfrm>
            <a:prstGeom prst="line">
              <a:avLst/>
            </a:prstGeom>
            <a:noFill/>
            <a:ln w="12700">
              <a:solidFill>
                <a:schemeClr val="tx1"/>
              </a:solidFill>
              <a:round/>
              <a:headEnd/>
              <a:tailEnd/>
            </a:ln>
          </p:spPr>
          <p:txBody>
            <a:bodyPr wrap="none" anchor="ctr"/>
            <a:lstStyle/>
            <a:p>
              <a:endParaRPr lang="en-US"/>
            </a:p>
          </p:txBody>
        </p:sp>
        <p:sp>
          <p:nvSpPr>
            <p:cNvPr id="112652" name="Line 16"/>
            <p:cNvSpPr>
              <a:spLocks noChangeShapeType="1"/>
            </p:cNvSpPr>
            <p:nvPr/>
          </p:nvSpPr>
          <p:spPr bwMode="auto">
            <a:xfrm flipV="1">
              <a:off x="3024" y="1824"/>
              <a:ext cx="384" cy="48"/>
            </a:xfrm>
            <a:prstGeom prst="line">
              <a:avLst/>
            </a:prstGeom>
            <a:noFill/>
            <a:ln w="12700">
              <a:solidFill>
                <a:schemeClr val="tx1"/>
              </a:solidFill>
              <a:round/>
              <a:headEnd/>
              <a:tailEnd/>
            </a:ln>
          </p:spPr>
          <p:txBody>
            <a:bodyPr wrap="none" anchor="ctr"/>
            <a:lstStyle/>
            <a:p>
              <a:endParaRPr lang="en-US"/>
            </a:p>
          </p:txBody>
        </p:sp>
        <p:sp>
          <p:nvSpPr>
            <p:cNvPr id="112653" name="Line 17"/>
            <p:cNvSpPr>
              <a:spLocks noChangeShapeType="1"/>
            </p:cNvSpPr>
            <p:nvPr/>
          </p:nvSpPr>
          <p:spPr bwMode="auto">
            <a:xfrm>
              <a:off x="3024" y="1968"/>
              <a:ext cx="384" cy="48"/>
            </a:xfrm>
            <a:prstGeom prst="line">
              <a:avLst/>
            </a:prstGeom>
            <a:noFill/>
            <a:ln w="12700">
              <a:solidFill>
                <a:schemeClr val="tx1"/>
              </a:solidFill>
              <a:round/>
              <a:headEnd/>
              <a:tailEnd/>
            </a:ln>
          </p:spPr>
          <p:txBody>
            <a:bodyPr wrap="none" anchor="ctr"/>
            <a:lstStyle/>
            <a:p>
              <a:endParaRPr lang="en-US"/>
            </a:p>
          </p:txBody>
        </p:sp>
        <p:sp>
          <p:nvSpPr>
            <p:cNvPr id="112654" name="Line 18"/>
            <p:cNvSpPr>
              <a:spLocks noChangeShapeType="1"/>
            </p:cNvSpPr>
            <p:nvPr/>
          </p:nvSpPr>
          <p:spPr bwMode="auto">
            <a:xfrm flipV="1">
              <a:off x="3168" y="1824"/>
              <a:ext cx="1104" cy="48"/>
            </a:xfrm>
            <a:prstGeom prst="line">
              <a:avLst/>
            </a:prstGeom>
            <a:noFill/>
            <a:ln w="12700">
              <a:solidFill>
                <a:schemeClr val="tx1"/>
              </a:solidFill>
              <a:round/>
              <a:headEnd/>
              <a:tailEnd/>
            </a:ln>
          </p:spPr>
          <p:txBody>
            <a:bodyPr wrap="none" anchor="ctr"/>
            <a:lstStyle/>
            <a:p>
              <a:endParaRPr lang="en-US"/>
            </a:p>
          </p:txBody>
        </p:sp>
        <p:sp>
          <p:nvSpPr>
            <p:cNvPr id="112655" name="Line 19"/>
            <p:cNvSpPr>
              <a:spLocks noChangeShapeType="1"/>
            </p:cNvSpPr>
            <p:nvPr/>
          </p:nvSpPr>
          <p:spPr bwMode="auto">
            <a:xfrm>
              <a:off x="3168" y="1968"/>
              <a:ext cx="1104" cy="96"/>
            </a:xfrm>
            <a:prstGeom prst="line">
              <a:avLst/>
            </a:prstGeom>
            <a:noFill/>
            <a:ln w="12700">
              <a:solidFill>
                <a:schemeClr val="tx1"/>
              </a:solidFill>
              <a:round/>
              <a:headEnd/>
              <a:tailEnd/>
            </a:ln>
          </p:spPr>
          <p:txBody>
            <a:bodyPr wrap="none" anchor="ctr"/>
            <a:lstStyle/>
            <a:p>
              <a:endParaRPr lang="en-US"/>
            </a:p>
          </p:txBody>
        </p:sp>
        <p:sp>
          <p:nvSpPr>
            <p:cNvPr id="112656" name="Line 20"/>
            <p:cNvSpPr>
              <a:spLocks noChangeShapeType="1"/>
            </p:cNvSpPr>
            <p:nvPr/>
          </p:nvSpPr>
          <p:spPr bwMode="auto">
            <a:xfrm flipV="1">
              <a:off x="3024" y="2256"/>
              <a:ext cx="384" cy="48"/>
            </a:xfrm>
            <a:prstGeom prst="line">
              <a:avLst/>
            </a:prstGeom>
            <a:noFill/>
            <a:ln w="12700">
              <a:solidFill>
                <a:schemeClr val="tx1"/>
              </a:solidFill>
              <a:round/>
              <a:headEnd/>
              <a:tailEnd/>
            </a:ln>
          </p:spPr>
          <p:txBody>
            <a:bodyPr wrap="none" anchor="ctr"/>
            <a:lstStyle/>
            <a:p>
              <a:endParaRPr lang="en-US"/>
            </a:p>
          </p:txBody>
        </p:sp>
        <p:sp>
          <p:nvSpPr>
            <p:cNvPr id="112657" name="Line 21"/>
            <p:cNvSpPr>
              <a:spLocks noChangeShapeType="1"/>
            </p:cNvSpPr>
            <p:nvPr/>
          </p:nvSpPr>
          <p:spPr bwMode="auto">
            <a:xfrm>
              <a:off x="3024" y="2400"/>
              <a:ext cx="384" cy="48"/>
            </a:xfrm>
            <a:prstGeom prst="line">
              <a:avLst/>
            </a:prstGeom>
            <a:noFill/>
            <a:ln w="12700">
              <a:solidFill>
                <a:schemeClr val="tx1"/>
              </a:solidFill>
              <a:round/>
              <a:headEnd/>
              <a:tailEnd/>
            </a:ln>
          </p:spPr>
          <p:txBody>
            <a:bodyPr wrap="none" anchor="ctr"/>
            <a:lstStyle/>
            <a:p>
              <a:endParaRPr lang="en-US"/>
            </a:p>
          </p:txBody>
        </p:sp>
        <p:sp>
          <p:nvSpPr>
            <p:cNvPr id="112658" name="Line 22"/>
            <p:cNvSpPr>
              <a:spLocks noChangeShapeType="1"/>
            </p:cNvSpPr>
            <p:nvPr/>
          </p:nvSpPr>
          <p:spPr bwMode="auto">
            <a:xfrm flipV="1">
              <a:off x="3168" y="2256"/>
              <a:ext cx="1104" cy="48"/>
            </a:xfrm>
            <a:prstGeom prst="line">
              <a:avLst/>
            </a:prstGeom>
            <a:noFill/>
            <a:ln w="12700">
              <a:solidFill>
                <a:schemeClr val="tx1"/>
              </a:solidFill>
              <a:round/>
              <a:headEnd/>
              <a:tailEnd/>
            </a:ln>
          </p:spPr>
          <p:txBody>
            <a:bodyPr wrap="none" anchor="ctr"/>
            <a:lstStyle/>
            <a:p>
              <a:endParaRPr lang="en-US"/>
            </a:p>
          </p:txBody>
        </p:sp>
        <p:sp>
          <p:nvSpPr>
            <p:cNvPr id="112659" name="Line 23"/>
            <p:cNvSpPr>
              <a:spLocks noChangeShapeType="1"/>
            </p:cNvSpPr>
            <p:nvPr/>
          </p:nvSpPr>
          <p:spPr bwMode="auto">
            <a:xfrm>
              <a:off x="3168" y="2400"/>
              <a:ext cx="1104" cy="96"/>
            </a:xfrm>
            <a:prstGeom prst="line">
              <a:avLst/>
            </a:prstGeom>
            <a:noFill/>
            <a:ln w="12700">
              <a:solidFill>
                <a:schemeClr val="tx1"/>
              </a:solidFill>
              <a:round/>
              <a:headEnd/>
              <a:tailEnd/>
            </a:ln>
          </p:spPr>
          <p:txBody>
            <a:bodyPr wrap="none" anchor="ctr"/>
            <a:lstStyle/>
            <a:p>
              <a:endParaRPr lang="en-US"/>
            </a:p>
          </p:txBody>
        </p:sp>
        <p:sp>
          <p:nvSpPr>
            <p:cNvPr id="112660" name="Line 24"/>
            <p:cNvSpPr>
              <a:spLocks noChangeShapeType="1"/>
            </p:cNvSpPr>
            <p:nvPr/>
          </p:nvSpPr>
          <p:spPr bwMode="auto">
            <a:xfrm flipV="1">
              <a:off x="3024" y="2688"/>
              <a:ext cx="384" cy="48"/>
            </a:xfrm>
            <a:prstGeom prst="line">
              <a:avLst/>
            </a:prstGeom>
            <a:noFill/>
            <a:ln w="12700">
              <a:solidFill>
                <a:schemeClr val="tx1"/>
              </a:solidFill>
              <a:round/>
              <a:headEnd/>
              <a:tailEnd/>
            </a:ln>
          </p:spPr>
          <p:txBody>
            <a:bodyPr wrap="none" anchor="ctr"/>
            <a:lstStyle/>
            <a:p>
              <a:endParaRPr lang="en-US"/>
            </a:p>
          </p:txBody>
        </p:sp>
        <p:sp>
          <p:nvSpPr>
            <p:cNvPr id="112661" name="Line 25"/>
            <p:cNvSpPr>
              <a:spLocks noChangeShapeType="1"/>
            </p:cNvSpPr>
            <p:nvPr/>
          </p:nvSpPr>
          <p:spPr bwMode="auto">
            <a:xfrm>
              <a:off x="3024" y="2832"/>
              <a:ext cx="384" cy="48"/>
            </a:xfrm>
            <a:prstGeom prst="line">
              <a:avLst/>
            </a:prstGeom>
            <a:noFill/>
            <a:ln w="12700">
              <a:solidFill>
                <a:schemeClr val="tx1"/>
              </a:solidFill>
              <a:round/>
              <a:headEnd/>
              <a:tailEnd/>
            </a:ln>
          </p:spPr>
          <p:txBody>
            <a:bodyPr wrap="none" anchor="ctr"/>
            <a:lstStyle/>
            <a:p>
              <a:endParaRPr lang="en-US"/>
            </a:p>
          </p:txBody>
        </p:sp>
        <p:sp>
          <p:nvSpPr>
            <p:cNvPr id="112662" name="Line 26"/>
            <p:cNvSpPr>
              <a:spLocks noChangeShapeType="1"/>
            </p:cNvSpPr>
            <p:nvPr/>
          </p:nvSpPr>
          <p:spPr bwMode="auto">
            <a:xfrm flipV="1">
              <a:off x="3168" y="2688"/>
              <a:ext cx="1104" cy="48"/>
            </a:xfrm>
            <a:prstGeom prst="line">
              <a:avLst/>
            </a:prstGeom>
            <a:noFill/>
            <a:ln w="12700">
              <a:solidFill>
                <a:schemeClr val="tx1"/>
              </a:solidFill>
              <a:round/>
              <a:headEnd/>
              <a:tailEnd/>
            </a:ln>
          </p:spPr>
          <p:txBody>
            <a:bodyPr wrap="none" anchor="ctr"/>
            <a:lstStyle/>
            <a:p>
              <a:endParaRPr lang="en-US"/>
            </a:p>
          </p:txBody>
        </p:sp>
        <p:sp>
          <p:nvSpPr>
            <p:cNvPr id="112663" name="Line 27"/>
            <p:cNvSpPr>
              <a:spLocks noChangeShapeType="1"/>
            </p:cNvSpPr>
            <p:nvPr/>
          </p:nvSpPr>
          <p:spPr bwMode="auto">
            <a:xfrm>
              <a:off x="3168" y="2832"/>
              <a:ext cx="1104" cy="96"/>
            </a:xfrm>
            <a:prstGeom prst="line">
              <a:avLst/>
            </a:prstGeom>
            <a:noFill/>
            <a:ln w="12700">
              <a:solidFill>
                <a:schemeClr val="tx1"/>
              </a:solidFill>
              <a:round/>
              <a:headEnd/>
              <a:tailEnd/>
            </a:ln>
          </p:spPr>
          <p:txBody>
            <a:bodyPr wrap="none" anchor="ctr"/>
            <a:lstStyle/>
            <a:p>
              <a:endParaRPr lang="en-US"/>
            </a:p>
          </p:txBody>
        </p:sp>
        <p:sp>
          <p:nvSpPr>
            <p:cNvPr id="112664" name="Line 28"/>
            <p:cNvSpPr>
              <a:spLocks noChangeShapeType="1"/>
            </p:cNvSpPr>
            <p:nvPr/>
          </p:nvSpPr>
          <p:spPr bwMode="auto">
            <a:xfrm flipV="1">
              <a:off x="3024" y="3120"/>
              <a:ext cx="384" cy="48"/>
            </a:xfrm>
            <a:prstGeom prst="line">
              <a:avLst/>
            </a:prstGeom>
            <a:noFill/>
            <a:ln w="12700">
              <a:solidFill>
                <a:schemeClr val="tx1"/>
              </a:solidFill>
              <a:round/>
              <a:headEnd/>
              <a:tailEnd/>
            </a:ln>
          </p:spPr>
          <p:txBody>
            <a:bodyPr wrap="none" anchor="ctr"/>
            <a:lstStyle/>
            <a:p>
              <a:endParaRPr lang="en-US"/>
            </a:p>
          </p:txBody>
        </p:sp>
        <p:sp>
          <p:nvSpPr>
            <p:cNvPr id="112665" name="Line 29"/>
            <p:cNvSpPr>
              <a:spLocks noChangeShapeType="1"/>
            </p:cNvSpPr>
            <p:nvPr/>
          </p:nvSpPr>
          <p:spPr bwMode="auto">
            <a:xfrm>
              <a:off x="3024" y="3264"/>
              <a:ext cx="384" cy="48"/>
            </a:xfrm>
            <a:prstGeom prst="line">
              <a:avLst/>
            </a:prstGeom>
            <a:noFill/>
            <a:ln w="12700">
              <a:solidFill>
                <a:schemeClr val="tx1"/>
              </a:solidFill>
              <a:round/>
              <a:headEnd/>
              <a:tailEnd/>
            </a:ln>
          </p:spPr>
          <p:txBody>
            <a:bodyPr wrap="none" anchor="ctr"/>
            <a:lstStyle/>
            <a:p>
              <a:endParaRPr lang="en-US"/>
            </a:p>
          </p:txBody>
        </p:sp>
        <p:sp>
          <p:nvSpPr>
            <p:cNvPr id="112666" name="Line 30"/>
            <p:cNvSpPr>
              <a:spLocks noChangeShapeType="1"/>
            </p:cNvSpPr>
            <p:nvPr/>
          </p:nvSpPr>
          <p:spPr bwMode="auto">
            <a:xfrm flipV="1">
              <a:off x="3168" y="3120"/>
              <a:ext cx="1104" cy="48"/>
            </a:xfrm>
            <a:prstGeom prst="line">
              <a:avLst/>
            </a:prstGeom>
            <a:noFill/>
            <a:ln w="12700">
              <a:solidFill>
                <a:schemeClr val="tx1"/>
              </a:solidFill>
              <a:round/>
              <a:headEnd/>
              <a:tailEnd/>
            </a:ln>
          </p:spPr>
          <p:txBody>
            <a:bodyPr wrap="none" anchor="ctr"/>
            <a:lstStyle/>
            <a:p>
              <a:endParaRPr lang="en-US"/>
            </a:p>
          </p:txBody>
        </p:sp>
        <p:sp>
          <p:nvSpPr>
            <p:cNvPr id="112667" name="Line 31"/>
            <p:cNvSpPr>
              <a:spLocks noChangeShapeType="1"/>
            </p:cNvSpPr>
            <p:nvPr/>
          </p:nvSpPr>
          <p:spPr bwMode="auto">
            <a:xfrm>
              <a:off x="3168" y="3264"/>
              <a:ext cx="1104" cy="96"/>
            </a:xfrm>
            <a:prstGeom prst="line">
              <a:avLst/>
            </a:prstGeom>
            <a:noFill/>
            <a:ln w="12700">
              <a:solidFill>
                <a:schemeClr val="tx1"/>
              </a:solidFill>
              <a:round/>
              <a:headEnd/>
              <a:tailEnd/>
            </a:ln>
          </p:spPr>
          <p:txBody>
            <a:bodyPr wrap="none" anchor="ctr"/>
            <a:lstStyle/>
            <a:p>
              <a:endParaRPr lang="en-US"/>
            </a:p>
          </p:txBody>
        </p:sp>
        <p:sp>
          <p:nvSpPr>
            <p:cNvPr id="112668" name="Line 32"/>
            <p:cNvSpPr>
              <a:spLocks noChangeShapeType="1"/>
            </p:cNvSpPr>
            <p:nvPr/>
          </p:nvSpPr>
          <p:spPr bwMode="auto">
            <a:xfrm flipV="1">
              <a:off x="3024" y="3552"/>
              <a:ext cx="384" cy="48"/>
            </a:xfrm>
            <a:prstGeom prst="line">
              <a:avLst/>
            </a:prstGeom>
            <a:noFill/>
            <a:ln w="12700">
              <a:solidFill>
                <a:schemeClr val="tx1"/>
              </a:solidFill>
              <a:round/>
              <a:headEnd/>
              <a:tailEnd/>
            </a:ln>
          </p:spPr>
          <p:txBody>
            <a:bodyPr wrap="none" anchor="ctr"/>
            <a:lstStyle/>
            <a:p>
              <a:endParaRPr lang="en-US"/>
            </a:p>
          </p:txBody>
        </p:sp>
        <p:sp>
          <p:nvSpPr>
            <p:cNvPr id="112669" name="Line 33"/>
            <p:cNvSpPr>
              <a:spLocks noChangeShapeType="1"/>
            </p:cNvSpPr>
            <p:nvPr/>
          </p:nvSpPr>
          <p:spPr bwMode="auto">
            <a:xfrm>
              <a:off x="3024" y="3696"/>
              <a:ext cx="384" cy="48"/>
            </a:xfrm>
            <a:prstGeom prst="line">
              <a:avLst/>
            </a:prstGeom>
            <a:noFill/>
            <a:ln w="12700">
              <a:solidFill>
                <a:schemeClr val="tx1"/>
              </a:solidFill>
              <a:round/>
              <a:headEnd/>
              <a:tailEnd/>
            </a:ln>
          </p:spPr>
          <p:txBody>
            <a:bodyPr wrap="none" anchor="ctr"/>
            <a:lstStyle/>
            <a:p>
              <a:endParaRPr lang="en-US"/>
            </a:p>
          </p:txBody>
        </p:sp>
        <p:sp>
          <p:nvSpPr>
            <p:cNvPr id="112670" name="Line 34"/>
            <p:cNvSpPr>
              <a:spLocks noChangeShapeType="1"/>
            </p:cNvSpPr>
            <p:nvPr/>
          </p:nvSpPr>
          <p:spPr bwMode="auto">
            <a:xfrm flipV="1">
              <a:off x="3168" y="3552"/>
              <a:ext cx="1104" cy="48"/>
            </a:xfrm>
            <a:prstGeom prst="line">
              <a:avLst/>
            </a:prstGeom>
            <a:noFill/>
            <a:ln w="12700">
              <a:solidFill>
                <a:schemeClr val="tx1"/>
              </a:solidFill>
              <a:round/>
              <a:headEnd/>
              <a:tailEnd/>
            </a:ln>
          </p:spPr>
          <p:txBody>
            <a:bodyPr wrap="none" anchor="ctr"/>
            <a:lstStyle/>
            <a:p>
              <a:endParaRPr lang="en-US"/>
            </a:p>
          </p:txBody>
        </p:sp>
        <p:sp>
          <p:nvSpPr>
            <p:cNvPr id="112671" name="Line 35"/>
            <p:cNvSpPr>
              <a:spLocks noChangeShapeType="1"/>
            </p:cNvSpPr>
            <p:nvPr/>
          </p:nvSpPr>
          <p:spPr bwMode="auto">
            <a:xfrm>
              <a:off x="3168" y="3696"/>
              <a:ext cx="1104" cy="96"/>
            </a:xfrm>
            <a:prstGeom prst="line">
              <a:avLst/>
            </a:prstGeom>
            <a:noFill/>
            <a:ln w="12700">
              <a:solidFill>
                <a:schemeClr val="tx1"/>
              </a:solidFill>
              <a:round/>
              <a:headEnd/>
              <a:tailEnd/>
            </a:ln>
          </p:spPr>
          <p:txBody>
            <a:bodyPr wrap="none" anchor="ctr"/>
            <a:lstStyle/>
            <a:p>
              <a:endParaRPr lang="en-US"/>
            </a:p>
          </p:txBody>
        </p:sp>
      </p:grpSp>
      <p:sp>
        <p:nvSpPr>
          <p:cNvPr id="112645" name="Rectangle 36"/>
          <p:cNvSpPr>
            <a:spLocks noGrp="1" noChangeArrowheads="1"/>
          </p:cNvSpPr>
          <p:nvPr>
            <p:ph type="title"/>
          </p:nvPr>
        </p:nvSpPr>
        <p:spPr/>
        <p:txBody>
          <a:bodyPr/>
          <a:lstStyle/>
          <a:p>
            <a:r>
              <a:rPr lang="en-US">
                <a:ea typeface="ＭＳ Ｐゴシック" pitchFamily="34" charset="-128"/>
              </a:rPr>
              <a:t>An Object-Oriented View of the OSI Model</a:t>
            </a:r>
          </a:p>
        </p:txBody>
      </p:sp>
      <p:sp>
        <p:nvSpPr>
          <p:cNvPr id="255013" name="Rectangle 37"/>
          <p:cNvSpPr>
            <a:spLocks noGrp="1" noChangeArrowheads="1"/>
          </p:cNvSpPr>
          <p:nvPr>
            <p:ph type="body" sz="half" idx="1"/>
          </p:nvPr>
        </p:nvSpPr>
        <p:spPr>
          <a:xfrm>
            <a:off x="215900" y="1416050"/>
            <a:ext cx="3898900" cy="4800600"/>
          </a:xfrm>
        </p:spPr>
        <p:txBody>
          <a:bodyPr/>
          <a:lstStyle/>
          <a:p>
            <a:r>
              <a:rPr lang="en-US">
                <a:ea typeface="ＭＳ Ｐゴシック" pitchFamily="34" charset="-128"/>
              </a:rPr>
              <a:t>The OSI Model is a closed software architecture (i.e., it uses opaque layering)</a:t>
            </a:r>
          </a:p>
          <a:p>
            <a:r>
              <a:rPr lang="en-US">
                <a:ea typeface="ＭＳ Ｐゴシック" pitchFamily="34" charset="-128"/>
              </a:rPr>
              <a:t>Each layer can be modeled as a UML package containing a set of classes available for the layer above</a:t>
            </a:r>
          </a:p>
          <a:p>
            <a:endParaRPr lang="en-US">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50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50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outVertic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37"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arn(outVertical)">
                                      <p:cBhvr>
                                        <p:cTn id="20" dur="500"/>
                                        <p:tgtEl>
                                          <p:spTgt spid="3"/>
                                        </p:tgtEl>
                                      </p:cBhvr>
                                    </p:animEffect>
                                  </p:childTnLst>
                                  <p:subTnLst>
                                    <p:audio>
                                      <p:cMediaNode>
                                        <p:cTn display="0" masterRel="sameClick">
                                          <p:stCondLst>
                                            <p:cond evt="begin" delay="0">
                                              <p:tn val="18"/>
                                            </p:cond>
                                          </p:stCondLst>
                                          <p:endCondLst>
                                            <p:cond evt="onStopAudio" delay="0">
                                              <p:tgtEl>
                                                <p:sldTgt/>
                                              </p:tgtEl>
                                            </p:cond>
                                          </p:endCondLst>
                                        </p:cTn>
                                        <p:tgtEl>
                                          <p:sndTgt r:embed="rId3"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013"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4690" name="Group 2"/>
          <p:cNvGrpSpPr>
            <a:grpSpLocks/>
          </p:cNvGrpSpPr>
          <p:nvPr/>
        </p:nvGrpSpPr>
        <p:grpSpPr bwMode="auto">
          <a:xfrm>
            <a:off x="1143000" y="1905000"/>
            <a:ext cx="6629400" cy="4267200"/>
            <a:chOff x="720" y="1200"/>
            <a:chExt cx="4176" cy="2688"/>
          </a:xfrm>
        </p:grpSpPr>
        <p:grpSp>
          <p:nvGrpSpPr>
            <p:cNvPr id="114744" name="Group 3"/>
            <p:cNvGrpSpPr>
              <a:grpSpLocks/>
            </p:cNvGrpSpPr>
            <p:nvPr/>
          </p:nvGrpSpPr>
          <p:grpSpPr bwMode="auto">
            <a:xfrm>
              <a:off x="720" y="1200"/>
              <a:ext cx="4085" cy="2688"/>
              <a:chOff x="720" y="1200"/>
              <a:chExt cx="4085" cy="2688"/>
            </a:xfrm>
          </p:grpSpPr>
          <p:grpSp>
            <p:nvGrpSpPr>
              <p:cNvPr id="114746" name="Group 4"/>
              <p:cNvGrpSpPr>
                <a:grpSpLocks/>
              </p:cNvGrpSpPr>
              <p:nvPr/>
            </p:nvGrpSpPr>
            <p:grpSpPr bwMode="auto">
              <a:xfrm>
                <a:off x="720" y="1216"/>
                <a:ext cx="4085" cy="2672"/>
                <a:chOff x="720" y="1216"/>
                <a:chExt cx="4085" cy="2672"/>
              </a:xfrm>
            </p:grpSpPr>
            <p:sp>
              <p:nvSpPr>
                <p:cNvPr id="114748" name="Line 5"/>
                <p:cNvSpPr>
                  <a:spLocks noChangeShapeType="1"/>
                </p:cNvSpPr>
                <p:nvPr/>
              </p:nvSpPr>
              <p:spPr bwMode="auto">
                <a:xfrm>
                  <a:off x="2072" y="1415"/>
                  <a:ext cx="1376" cy="0"/>
                </a:xfrm>
                <a:prstGeom prst="line">
                  <a:avLst/>
                </a:prstGeom>
                <a:noFill/>
                <a:ln w="12700">
                  <a:solidFill>
                    <a:srgbClr val="000000"/>
                  </a:solidFill>
                  <a:round/>
                  <a:headEnd type="triangle" w="med" len="med"/>
                  <a:tailEnd type="triangle" w="med" len="med"/>
                </a:ln>
              </p:spPr>
              <p:txBody>
                <a:bodyPr wrap="none" anchor="ctr"/>
                <a:lstStyle/>
                <a:p>
                  <a:endParaRPr lang="en-US"/>
                </a:p>
              </p:txBody>
            </p:sp>
            <p:sp>
              <p:nvSpPr>
                <p:cNvPr id="114749" name="Rectangle 6"/>
                <p:cNvSpPr>
                  <a:spLocks noChangeArrowheads="1"/>
                </p:cNvSpPr>
                <p:nvPr/>
              </p:nvSpPr>
              <p:spPr bwMode="auto">
                <a:xfrm>
                  <a:off x="720" y="1216"/>
                  <a:ext cx="1349" cy="37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4750" name="Rectangle 7"/>
                <p:cNvSpPr>
                  <a:spLocks noChangeArrowheads="1"/>
                </p:cNvSpPr>
                <p:nvPr/>
              </p:nvSpPr>
              <p:spPr bwMode="auto">
                <a:xfrm>
                  <a:off x="833" y="1248"/>
                  <a:ext cx="1279" cy="229"/>
                </a:xfrm>
                <a:prstGeom prst="rect">
                  <a:avLst/>
                </a:prstGeom>
                <a:noFill/>
                <a:ln w="12700">
                  <a:noFill/>
                  <a:miter lim="800000"/>
                  <a:headEnd/>
                  <a:tailEnd/>
                </a:ln>
              </p:spPr>
              <p:txBody>
                <a:bodyPr lIns="90487" tIns="44450" rIns="90487" bIns="44450">
                  <a:spAutoFit/>
                </a:bodyPr>
                <a:lstStyle/>
                <a:p>
                  <a:r>
                    <a:rPr lang="en-US" b="0">
                      <a:solidFill>
                        <a:srgbClr val="000000"/>
                      </a:solidFill>
                    </a:rPr>
                    <a:t>Application Layer</a:t>
                  </a:r>
                </a:p>
              </p:txBody>
            </p:sp>
            <p:sp>
              <p:nvSpPr>
                <p:cNvPr id="114751" name="Rectangle 8"/>
                <p:cNvSpPr>
                  <a:spLocks noChangeArrowheads="1"/>
                </p:cNvSpPr>
                <p:nvPr/>
              </p:nvSpPr>
              <p:spPr bwMode="auto">
                <a:xfrm>
                  <a:off x="3456" y="1586"/>
                  <a:ext cx="1349" cy="36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4752" name="Rectangle 9"/>
                <p:cNvSpPr>
                  <a:spLocks noChangeArrowheads="1"/>
                </p:cNvSpPr>
                <p:nvPr/>
              </p:nvSpPr>
              <p:spPr bwMode="auto">
                <a:xfrm>
                  <a:off x="3518" y="1643"/>
                  <a:ext cx="1198"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Presentation Layer</a:t>
                  </a:r>
                </a:p>
              </p:txBody>
            </p:sp>
            <p:sp>
              <p:nvSpPr>
                <p:cNvPr id="114753" name="Rectangle 10"/>
                <p:cNvSpPr>
                  <a:spLocks noChangeArrowheads="1"/>
                </p:cNvSpPr>
                <p:nvPr/>
              </p:nvSpPr>
              <p:spPr bwMode="auto">
                <a:xfrm>
                  <a:off x="3456" y="1962"/>
                  <a:ext cx="1349" cy="37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4754" name="Rectangle 11"/>
                <p:cNvSpPr>
                  <a:spLocks noChangeArrowheads="1"/>
                </p:cNvSpPr>
                <p:nvPr/>
              </p:nvSpPr>
              <p:spPr bwMode="auto">
                <a:xfrm>
                  <a:off x="3654" y="2016"/>
                  <a:ext cx="926"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Session Layer</a:t>
                  </a:r>
                </a:p>
              </p:txBody>
            </p:sp>
            <p:sp>
              <p:nvSpPr>
                <p:cNvPr id="114755" name="Rectangle 12"/>
                <p:cNvSpPr>
                  <a:spLocks noChangeArrowheads="1"/>
                </p:cNvSpPr>
                <p:nvPr/>
              </p:nvSpPr>
              <p:spPr bwMode="auto">
                <a:xfrm>
                  <a:off x="3456" y="2348"/>
                  <a:ext cx="1349" cy="36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4756" name="Rectangle 13"/>
                <p:cNvSpPr>
                  <a:spLocks noChangeArrowheads="1"/>
                </p:cNvSpPr>
                <p:nvPr/>
              </p:nvSpPr>
              <p:spPr bwMode="auto">
                <a:xfrm>
                  <a:off x="3594" y="2411"/>
                  <a:ext cx="1046"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Transport Layer</a:t>
                  </a:r>
                </a:p>
              </p:txBody>
            </p:sp>
            <p:sp>
              <p:nvSpPr>
                <p:cNvPr id="114757" name="Rectangle 14"/>
                <p:cNvSpPr>
                  <a:spLocks noChangeArrowheads="1"/>
                </p:cNvSpPr>
                <p:nvPr/>
              </p:nvSpPr>
              <p:spPr bwMode="auto">
                <a:xfrm>
                  <a:off x="3456" y="2724"/>
                  <a:ext cx="1349" cy="368"/>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4758" name="Rectangle 15"/>
                <p:cNvSpPr>
                  <a:spLocks noChangeArrowheads="1"/>
                </p:cNvSpPr>
                <p:nvPr/>
              </p:nvSpPr>
              <p:spPr bwMode="auto">
                <a:xfrm>
                  <a:off x="3622" y="2736"/>
                  <a:ext cx="990"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Network Layer</a:t>
                  </a:r>
                </a:p>
              </p:txBody>
            </p:sp>
            <p:sp>
              <p:nvSpPr>
                <p:cNvPr id="114759" name="Rectangle 16"/>
                <p:cNvSpPr>
                  <a:spLocks noChangeArrowheads="1"/>
                </p:cNvSpPr>
                <p:nvPr/>
              </p:nvSpPr>
              <p:spPr bwMode="auto">
                <a:xfrm>
                  <a:off x="3456" y="3110"/>
                  <a:ext cx="1349" cy="359"/>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4760" name="Rectangle 17"/>
                <p:cNvSpPr>
                  <a:spLocks noChangeArrowheads="1"/>
                </p:cNvSpPr>
                <p:nvPr/>
              </p:nvSpPr>
              <p:spPr bwMode="auto">
                <a:xfrm>
                  <a:off x="3584" y="3179"/>
                  <a:ext cx="1066"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Data Link Layer</a:t>
                  </a:r>
                </a:p>
              </p:txBody>
            </p:sp>
            <p:sp>
              <p:nvSpPr>
                <p:cNvPr id="114761" name="Rectangle 18"/>
                <p:cNvSpPr>
                  <a:spLocks noChangeArrowheads="1"/>
                </p:cNvSpPr>
                <p:nvPr/>
              </p:nvSpPr>
              <p:spPr bwMode="auto">
                <a:xfrm>
                  <a:off x="3456" y="3495"/>
                  <a:ext cx="1349" cy="37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4762" name="Rectangle 19"/>
                <p:cNvSpPr>
                  <a:spLocks noChangeArrowheads="1"/>
                </p:cNvSpPr>
                <p:nvPr/>
              </p:nvSpPr>
              <p:spPr bwMode="auto">
                <a:xfrm>
                  <a:off x="3776" y="3578"/>
                  <a:ext cx="602"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Physical</a:t>
                  </a:r>
                </a:p>
              </p:txBody>
            </p:sp>
            <p:sp>
              <p:nvSpPr>
                <p:cNvPr id="114763" name="Line 20"/>
                <p:cNvSpPr>
                  <a:spLocks noChangeShapeType="1"/>
                </p:cNvSpPr>
                <p:nvPr/>
              </p:nvSpPr>
              <p:spPr bwMode="auto">
                <a:xfrm>
                  <a:off x="2072" y="1765"/>
                  <a:ext cx="1376" cy="0"/>
                </a:xfrm>
                <a:prstGeom prst="line">
                  <a:avLst/>
                </a:prstGeom>
                <a:noFill/>
                <a:ln w="12700">
                  <a:solidFill>
                    <a:srgbClr val="000000"/>
                  </a:solidFill>
                  <a:round/>
                  <a:headEnd type="triangle" w="med" len="med"/>
                  <a:tailEnd type="triangle" w="med" len="med"/>
                </a:ln>
              </p:spPr>
              <p:txBody>
                <a:bodyPr wrap="none" anchor="ctr"/>
                <a:lstStyle/>
                <a:p>
                  <a:endParaRPr lang="en-US"/>
                </a:p>
              </p:txBody>
            </p:sp>
            <p:sp>
              <p:nvSpPr>
                <p:cNvPr id="114764" name="Line 21"/>
                <p:cNvSpPr>
                  <a:spLocks noChangeShapeType="1"/>
                </p:cNvSpPr>
                <p:nvPr/>
              </p:nvSpPr>
              <p:spPr bwMode="auto">
                <a:xfrm>
                  <a:off x="2072" y="2186"/>
                  <a:ext cx="1376" cy="0"/>
                </a:xfrm>
                <a:prstGeom prst="line">
                  <a:avLst/>
                </a:prstGeom>
                <a:noFill/>
                <a:ln w="12700">
                  <a:solidFill>
                    <a:srgbClr val="000000"/>
                  </a:solidFill>
                  <a:round/>
                  <a:headEnd type="triangle" w="med" len="med"/>
                  <a:tailEnd type="triangle" w="med" len="med"/>
                </a:ln>
              </p:spPr>
              <p:txBody>
                <a:bodyPr wrap="none" anchor="ctr"/>
                <a:lstStyle/>
                <a:p>
                  <a:endParaRPr lang="en-US"/>
                </a:p>
              </p:txBody>
            </p:sp>
            <p:sp>
              <p:nvSpPr>
                <p:cNvPr id="114765" name="Line 22"/>
                <p:cNvSpPr>
                  <a:spLocks noChangeShapeType="1"/>
                </p:cNvSpPr>
                <p:nvPr/>
              </p:nvSpPr>
              <p:spPr bwMode="auto">
                <a:xfrm>
                  <a:off x="2072" y="2545"/>
                  <a:ext cx="1376" cy="0"/>
                </a:xfrm>
                <a:prstGeom prst="line">
                  <a:avLst/>
                </a:prstGeom>
                <a:noFill/>
                <a:ln w="12700">
                  <a:solidFill>
                    <a:srgbClr val="000000"/>
                  </a:solidFill>
                  <a:round/>
                  <a:headEnd type="triangle" w="med" len="med"/>
                  <a:tailEnd type="triangle" w="med" len="med"/>
                </a:ln>
              </p:spPr>
              <p:txBody>
                <a:bodyPr wrap="none" anchor="ctr"/>
                <a:lstStyle/>
                <a:p>
                  <a:endParaRPr lang="en-US"/>
                </a:p>
              </p:txBody>
            </p:sp>
            <p:sp>
              <p:nvSpPr>
                <p:cNvPr id="114766" name="Line 23"/>
                <p:cNvSpPr>
                  <a:spLocks noChangeShapeType="1"/>
                </p:cNvSpPr>
                <p:nvPr/>
              </p:nvSpPr>
              <p:spPr bwMode="auto">
                <a:xfrm>
                  <a:off x="2072" y="2966"/>
                  <a:ext cx="1376" cy="0"/>
                </a:xfrm>
                <a:prstGeom prst="line">
                  <a:avLst/>
                </a:prstGeom>
                <a:noFill/>
                <a:ln w="12700">
                  <a:solidFill>
                    <a:srgbClr val="000000"/>
                  </a:solidFill>
                  <a:round/>
                  <a:headEnd type="triangle" w="med" len="med"/>
                  <a:tailEnd type="triangle" w="med" len="med"/>
                </a:ln>
              </p:spPr>
              <p:txBody>
                <a:bodyPr wrap="none" anchor="ctr"/>
                <a:lstStyle/>
                <a:p>
                  <a:endParaRPr lang="en-US"/>
                </a:p>
              </p:txBody>
            </p:sp>
            <p:sp>
              <p:nvSpPr>
                <p:cNvPr id="114767" name="Line 24"/>
                <p:cNvSpPr>
                  <a:spLocks noChangeShapeType="1"/>
                </p:cNvSpPr>
                <p:nvPr/>
              </p:nvSpPr>
              <p:spPr bwMode="auto">
                <a:xfrm>
                  <a:off x="2072" y="3316"/>
                  <a:ext cx="1376" cy="0"/>
                </a:xfrm>
                <a:prstGeom prst="line">
                  <a:avLst/>
                </a:prstGeom>
                <a:noFill/>
                <a:ln w="12700">
                  <a:solidFill>
                    <a:srgbClr val="000000"/>
                  </a:solidFill>
                  <a:round/>
                  <a:headEnd type="triangle" w="med" len="med"/>
                  <a:tailEnd type="triangle" w="med" len="med"/>
                </a:ln>
              </p:spPr>
              <p:txBody>
                <a:bodyPr wrap="none" anchor="ctr"/>
                <a:lstStyle/>
                <a:p>
                  <a:endParaRPr lang="en-US"/>
                </a:p>
              </p:txBody>
            </p:sp>
            <p:sp>
              <p:nvSpPr>
                <p:cNvPr id="114768" name="Line 25"/>
                <p:cNvSpPr>
                  <a:spLocks noChangeShapeType="1"/>
                </p:cNvSpPr>
                <p:nvPr/>
              </p:nvSpPr>
              <p:spPr bwMode="auto">
                <a:xfrm>
                  <a:off x="2072" y="3738"/>
                  <a:ext cx="1376" cy="0"/>
                </a:xfrm>
                <a:prstGeom prst="line">
                  <a:avLst/>
                </a:prstGeom>
                <a:noFill/>
                <a:ln w="12700">
                  <a:solidFill>
                    <a:srgbClr val="000000"/>
                  </a:solidFill>
                  <a:round/>
                  <a:headEnd type="triangle" w="med" len="med"/>
                  <a:tailEnd type="triangle" w="med" len="med"/>
                </a:ln>
              </p:spPr>
              <p:txBody>
                <a:bodyPr wrap="none" anchor="ctr"/>
                <a:lstStyle/>
                <a:p>
                  <a:endParaRPr lang="en-US"/>
                </a:p>
              </p:txBody>
            </p:sp>
            <p:sp>
              <p:nvSpPr>
                <p:cNvPr id="114769" name="Rectangle 26"/>
                <p:cNvSpPr>
                  <a:spLocks noChangeArrowheads="1"/>
                </p:cNvSpPr>
                <p:nvPr/>
              </p:nvSpPr>
              <p:spPr bwMode="auto">
                <a:xfrm>
                  <a:off x="2302" y="2212"/>
                  <a:ext cx="1394" cy="324"/>
                </a:xfrm>
                <a:prstGeom prst="rect">
                  <a:avLst/>
                </a:prstGeom>
                <a:noFill/>
                <a:ln w="12700">
                  <a:noFill/>
                  <a:miter lim="800000"/>
                  <a:headEnd/>
                  <a:tailEnd/>
                </a:ln>
              </p:spPr>
              <p:txBody>
                <a:bodyPr lIns="90487" tIns="44450" rIns="90487" bIns="44450">
                  <a:spAutoFit/>
                </a:bodyPr>
                <a:lstStyle/>
                <a:p>
                  <a:r>
                    <a:rPr lang="en-US" sz="1400" b="0">
                      <a:solidFill>
                        <a:srgbClr val="000000"/>
                      </a:solidFill>
                      <a:latin typeface="Helvetica" pitchFamily="34" charset="0"/>
                    </a:rPr>
                    <a:t>Bidirectional associa- tions for each layer</a:t>
                  </a:r>
                </a:p>
              </p:txBody>
            </p:sp>
            <p:sp>
              <p:nvSpPr>
                <p:cNvPr id="114770" name="Rectangle 27"/>
                <p:cNvSpPr>
                  <a:spLocks noChangeArrowheads="1"/>
                </p:cNvSpPr>
                <p:nvPr/>
              </p:nvSpPr>
              <p:spPr bwMode="auto">
                <a:xfrm>
                  <a:off x="720" y="1602"/>
                  <a:ext cx="1349" cy="36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4771" name="Rectangle 28"/>
                <p:cNvSpPr>
                  <a:spLocks noChangeArrowheads="1"/>
                </p:cNvSpPr>
                <p:nvPr/>
              </p:nvSpPr>
              <p:spPr bwMode="auto">
                <a:xfrm>
                  <a:off x="782" y="1659"/>
                  <a:ext cx="1198"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Presentation Layer</a:t>
                  </a:r>
                </a:p>
              </p:txBody>
            </p:sp>
            <p:sp>
              <p:nvSpPr>
                <p:cNvPr id="114772" name="Rectangle 29"/>
                <p:cNvSpPr>
                  <a:spLocks noChangeArrowheads="1"/>
                </p:cNvSpPr>
                <p:nvPr/>
              </p:nvSpPr>
              <p:spPr bwMode="auto">
                <a:xfrm>
                  <a:off x="720" y="1978"/>
                  <a:ext cx="1349" cy="37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4773" name="Rectangle 30"/>
                <p:cNvSpPr>
                  <a:spLocks noChangeArrowheads="1"/>
                </p:cNvSpPr>
                <p:nvPr/>
              </p:nvSpPr>
              <p:spPr bwMode="auto">
                <a:xfrm>
                  <a:off x="918" y="2064"/>
                  <a:ext cx="926"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Session Layer</a:t>
                  </a:r>
                </a:p>
              </p:txBody>
            </p:sp>
            <p:sp>
              <p:nvSpPr>
                <p:cNvPr id="114774" name="Rectangle 31"/>
                <p:cNvSpPr>
                  <a:spLocks noChangeArrowheads="1"/>
                </p:cNvSpPr>
                <p:nvPr/>
              </p:nvSpPr>
              <p:spPr bwMode="auto">
                <a:xfrm>
                  <a:off x="720" y="2364"/>
                  <a:ext cx="1349" cy="36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4775" name="Rectangle 32"/>
                <p:cNvSpPr>
                  <a:spLocks noChangeArrowheads="1"/>
                </p:cNvSpPr>
                <p:nvPr/>
              </p:nvSpPr>
              <p:spPr bwMode="auto">
                <a:xfrm>
                  <a:off x="858" y="2427"/>
                  <a:ext cx="1046"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Transport Layer</a:t>
                  </a:r>
                </a:p>
              </p:txBody>
            </p:sp>
            <p:sp>
              <p:nvSpPr>
                <p:cNvPr id="114776" name="Rectangle 33"/>
                <p:cNvSpPr>
                  <a:spLocks noChangeArrowheads="1"/>
                </p:cNvSpPr>
                <p:nvPr/>
              </p:nvSpPr>
              <p:spPr bwMode="auto">
                <a:xfrm>
                  <a:off x="720" y="2740"/>
                  <a:ext cx="1349" cy="368"/>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4777" name="Rectangle 34"/>
                <p:cNvSpPr>
                  <a:spLocks noChangeArrowheads="1"/>
                </p:cNvSpPr>
                <p:nvPr/>
              </p:nvSpPr>
              <p:spPr bwMode="auto">
                <a:xfrm>
                  <a:off x="886" y="2752"/>
                  <a:ext cx="990"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Network Layer</a:t>
                  </a:r>
                </a:p>
              </p:txBody>
            </p:sp>
            <p:sp>
              <p:nvSpPr>
                <p:cNvPr id="114778" name="Rectangle 35"/>
                <p:cNvSpPr>
                  <a:spLocks noChangeArrowheads="1"/>
                </p:cNvSpPr>
                <p:nvPr/>
              </p:nvSpPr>
              <p:spPr bwMode="auto">
                <a:xfrm>
                  <a:off x="720" y="3126"/>
                  <a:ext cx="1349" cy="359"/>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4779" name="Rectangle 36"/>
                <p:cNvSpPr>
                  <a:spLocks noChangeArrowheads="1"/>
                </p:cNvSpPr>
                <p:nvPr/>
              </p:nvSpPr>
              <p:spPr bwMode="auto">
                <a:xfrm>
                  <a:off x="848" y="3195"/>
                  <a:ext cx="1066"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Data Link Layer</a:t>
                  </a:r>
                </a:p>
              </p:txBody>
            </p:sp>
            <p:sp>
              <p:nvSpPr>
                <p:cNvPr id="114780" name="Rectangle 37"/>
                <p:cNvSpPr>
                  <a:spLocks noChangeArrowheads="1"/>
                </p:cNvSpPr>
                <p:nvPr/>
              </p:nvSpPr>
              <p:spPr bwMode="auto">
                <a:xfrm>
                  <a:off x="720" y="3511"/>
                  <a:ext cx="1349" cy="37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sp>
              <p:nvSpPr>
                <p:cNvPr id="114781" name="Rectangle 38"/>
                <p:cNvSpPr>
                  <a:spLocks noChangeArrowheads="1"/>
                </p:cNvSpPr>
                <p:nvPr/>
              </p:nvSpPr>
              <p:spPr bwMode="auto">
                <a:xfrm>
                  <a:off x="1040" y="3594"/>
                  <a:ext cx="602" cy="229"/>
                </a:xfrm>
                <a:prstGeom prst="rect">
                  <a:avLst/>
                </a:prstGeom>
                <a:noFill/>
                <a:ln w="12700">
                  <a:noFill/>
                  <a:miter lim="800000"/>
                  <a:headEnd/>
                  <a:tailEnd/>
                </a:ln>
              </p:spPr>
              <p:txBody>
                <a:bodyPr wrap="none" lIns="90487" tIns="44450" rIns="90487" bIns="44450">
                  <a:spAutoFit/>
                </a:bodyPr>
                <a:lstStyle/>
                <a:p>
                  <a:r>
                    <a:rPr lang="en-US" b="0">
                      <a:solidFill>
                        <a:srgbClr val="000000"/>
                      </a:solidFill>
                    </a:rPr>
                    <a:t>Physical</a:t>
                  </a:r>
                </a:p>
              </p:txBody>
            </p:sp>
            <p:sp>
              <p:nvSpPr>
                <p:cNvPr id="114782" name="Line 39"/>
                <p:cNvSpPr>
                  <a:spLocks noChangeShapeType="1"/>
                </p:cNvSpPr>
                <p:nvPr/>
              </p:nvSpPr>
              <p:spPr bwMode="auto">
                <a:xfrm>
                  <a:off x="2072" y="3738"/>
                  <a:ext cx="1376" cy="0"/>
                </a:xfrm>
                <a:prstGeom prst="line">
                  <a:avLst/>
                </a:prstGeom>
                <a:noFill/>
                <a:ln w="12700">
                  <a:solidFill>
                    <a:srgbClr val="000000"/>
                  </a:solidFill>
                  <a:round/>
                  <a:headEnd type="triangle" w="med" len="med"/>
                  <a:tailEnd type="triangle" w="med" len="med"/>
                </a:ln>
              </p:spPr>
              <p:txBody>
                <a:bodyPr wrap="none" anchor="ctr"/>
                <a:lstStyle/>
                <a:p>
                  <a:endParaRPr lang="en-US"/>
                </a:p>
              </p:txBody>
            </p:sp>
          </p:grpSp>
          <p:sp>
            <p:nvSpPr>
              <p:cNvPr id="114747" name="Rectangle 40"/>
              <p:cNvSpPr>
                <a:spLocks noChangeArrowheads="1"/>
              </p:cNvSpPr>
              <p:nvPr/>
            </p:nvSpPr>
            <p:spPr bwMode="auto">
              <a:xfrm>
                <a:off x="3456" y="1200"/>
                <a:ext cx="1349" cy="377"/>
              </a:xfrm>
              <a:prstGeom prst="rect">
                <a:avLst/>
              </a:prstGeom>
              <a:noFill/>
              <a:ln w="12700">
                <a:solidFill>
                  <a:srgbClr val="000000"/>
                </a:solidFill>
                <a:miter lim="800000"/>
                <a:headEnd/>
                <a:tailEnd/>
              </a:ln>
              <a:scene3d>
                <a:camera prst="legacyObliqueTopRight"/>
                <a:lightRig rig="legacyFlat3" dir="b"/>
              </a:scene3d>
              <a:sp3d extrusionH="430200" prstMaterial="legacyWireframe">
                <a:bevelT w="13500" h="13500" prst="angle"/>
                <a:bevelB w="13500" h="13500" prst="angle"/>
                <a:extrusionClr>
                  <a:srgbClr val="000000"/>
                </a:extrusionClr>
              </a:sp3d>
            </p:spPr>
            <p:txBody>
              <a:bodyPr wrap="none" anchor="ctr">
                <a:flatTx/>
              </a:bodyPr>
              <a:lstStyle/>
              <a:p>
                <a:endParaRPr lang="en-US"/>
              </a:p>
            </p:txBody>
          </p:sp>
        </p:grpSp>
        <p:sp>
          <p:nvSpPr>
            <p:cNvPr id="114745" name="Rectangle 41"/>
            <p:cNvSpPr>
              <a:spLocks noChangeArrowheads="1"/>
            </p:cNvSpPr>
            <p:nvPr/>
          </p:nvSpPr>
          <p:spPr bwMode="auto">
            <a:xfrm>
              <a:off x="3617" y="1248"/>
              <a:ext cx="1279" cy="229"/>
            </a:xfrm>
            <a:prstGeom prst="rect">
              <a:avLst/>
            </a:prstGeom>
            <a:noFill/>
            <a:ln w="12700">
              <a:noFill/>
              <a:miter lim="800000"/>
              <a:headEnd/>
              <a:tailEnd/>
            </a:ln>
          </p:spPr>
          <p:txBody>
            <a:bodyPr lIns="90487" tIns="44450" rIns="90487" bIns="44450">
              <a:spAutoFit/>
            </a:bodyPr>
            <a:lstStyle/>
            <a:p>
              <a:r>
                <a:rPr lang="en-US" b="0">
                  <a:solidFill>
                    <a:srgbClr val="000000"/>
                  </a:solidFill>
                </a:rPr>
                <a:t>Application Layer</a:t>
              </a:r>
            </a:p>
          </p:txBody>
        </p:sp>
      </p:grpSp>
      <p:grpSp>
        <p:nvGrpSpPr>
          <p:cNvPr id="5" name="Group 42"/>
          <p:cNvGrpSpPr>
            <a:grpSpLocks/>
          </p:cNvGrpSpPr>
          <p:nvPr/>
        </p:nvGrpSpPr>
        <p:grpSpPr bwMode="auto">
          <a:xfrm>
            <a:off x="485775" y="-95250"/>
            <a:ext cx="4214813" cy="6575425"/>
            <a:chOff x="192" y="-14"/>
            <a:chExt cx="2655" cy="4142"/>
          </a:xfrm>
        </p:grpSpPr>
        <p:grpSp>
          <p:nvGrpSpPr>
            <p:cNvPr id="114714" name="Group 43"/>
            <p:cNvGrpSpPr>
              <a:grpSpLocks/>
            </p:cNvGrpSpPr>
            <p:nvPr/>
          </p:nvGrpSpPr>
          <p:grpSpPr bwMode="auto">
            <a:xfrm>
              <a:off x="192" y="-14"/>
              <a:ext cx="2655" cy="1240"/>
              <a:chOff x="192" y="-14"/>
              <a:chExt cx="2655" cy="1240"/>
            </a:xfrm>
          </p:grpSpPr>
          <p:sp>
            <p:nvSpPr>
              <p:cNvPr id="114716" name="Rectangle 44"/>
              <p:cNvSpPr>
                <a:spLocks noChangeArrowheads="1"/>
              </p:cNvSpPr>
              <p:nvPr/>
            </p:nvSpPr>
            <p:spPr bwMode="auto">
              <a:xfrm flipH="1">
                <a:off x="1296" y="192"/>
                <a:ext cx="1551" cy="974"/>
              </a:xfrm>
              <a:prstGeom prst="rect">
                <a:avLst/>
              </a:prstGeom>
              <a:solidFill>
                <a:srgbClr val="00FF00"/>
              </a:solidFill>
              <a:ln w="12700">
                <a:solidFill>
                  <a:srgbClr val="000000"/>
                </a:solidFill>
                <a:miter lim="800000"/>
                <a:headEnd/>
                <a:tailEnd/>
              </a:ln>
              <a:effectLst>
                <a:prstShdw prst="shdw15">
                  <a:schemeClr val="bg2">
                    <a:alpha val="74997"/>
                  </a:schemeClr>
                </a:prstShdw>
              </a:effectLst>
            </p:spPr>
            <p:txBody>
              <a:bodyPr wrap="none" anchor="ctr"/>
              <a:lstStyle/>
              <a:p>
                <a:pPr algn="ctr"/>
                <a:endParaRPr lang="en-US">
                  <a:latin typeface="Palatino" pitchFamily="18" charset="0"/>
                </a:endParaRPr>
              </a:p>
            </p:txBody>
          </p:sp>
          <p:sp>
            <p:nvSpPr>
              <p:cNvPr id="114717" name="Rectangle 45"/>
              <p:cNvSpPr>
                <a:spLocks noChangeArrowheads="1"/>
              </p:cNvSpPr>
              <p:nvPr/>
            </p:nvSpPr>
            <p:spPr bwMode="auto">
              <a:xfrm flipH="1">
                <a:off x="1296" y="192"/>
                <a:ext cx="1551" cy="974"/>
              </a:xfrm>
              <a:prstGeom prst="rect">
                <a:avLst/>
              </a:prstGeom>
              <a:noFill/>
              <a:ln w="12700">
                <a:solidFill>
                  <a:schemeClr val="tx1"/>
                </a:solidFill>
                <a:miter lim="800000"/>
                <a:headEnd/>
                <a:tailEnd/>
              </a:ln>
              <a:effectLst>
                <a:prstShdw prst="shdw15">
                  <a:schemeClr val="bg2">
                    <a:alpha val="74997"/>
                  </a:schemeClr>
                </a:prstShdw>
              </a:effectLst>
            </p:spPr>
            <p:txBody>
              <a:bodyPr wrap="none" anchor="ctr"/>
              <a:lstStyle/>
              <a:p>
                <a:endParaRPr lang="en-US"/>
              </a:p>
            </p:txBody>
          </p:sp>
          <p:sp>
            <p:nvSpPr>
              <p:cNvPr id="114718" name="Line 46"/>
              <p:cNvSpPr>
                <a:spLocks noChangeShapeType="1"/>
              </p:cNvSpPr>
              <p:nvPr/>
            </p:nvSpPr>
            <p:spPr bwMode="auto">
              <a:xfrm flipH="1">
                <a:off x="1296" y="936"/>
                <a:ext cx="1551" cy="1"/>
              </a:xfrm>
              <a:prstGeom prst="line">
                <a:avLst/>
              </a:prstGeom>
              <a:noFill/>
              <a:ln w="12700">
                <a:solidFill>
                  <a:schemeClr val="tx1"/>
                </a:solidFill>
                <a:round/>
                <a:headEnd/>
                <a:tailEnd/>
              </a:ln>
            </p:spPr>
            <p:txBody>
              <a:bodyPr wrap="none" anchor="ctr"/>
              <a:lstStyle/>
              <a:p>
                <a:endParaRPr lang="en-US"/>
              </a:p>
            </p:txBody>
          </p:sp>
          <p:sp>
            <p:nvSpPr>
              <p:cNvPr id="114719" name="Text Box 47"/>
              <p:cNvSpPr txBox="1">
                <a:spLocks noChangeArrowheads="1"/>
              </p:cNvSpPr>
              <p:nvPr/>
            </p:nvSpPr>
            <p:spPr bwMode="auto">
              <a:xfrm flipH="1">
                <a:off x="192" y="211"/>
                <a:ext cx="592" cy="231"/>
              </a:xfrm>
              <a:prstGeom prst="rect">
                <a:avLst/>
              </a:prstGeom>
              <a:noFill/>
              <a:ln w="12700">
                <a:noFill/>
                <a:miter lim="800000"/>
                <a:headEnd/>
                <a:tailEnd/>
              </a:ln>
            </p:spPr>
            <p:txBody>
              <a:bodyPr wrap="none">
                <a:spAutoFit/>
              </a:bodyPr>
              <a:lstStyle/>
              <a:p>
                <a:r>
                  <a:rPr lang="en-US">
                    <a:latin typeface="Palatino" pitchFamily="18" charset="0"/>
                  </a:rPr>
                  <a:t>Layer 1</a:t>
                </a:r>
              </a:p>
            </p:txBody>
          </p:sp>
          <p:sp>
            <p:nvSpPr>
              <p:cNvPr id="114720" name="Text Box 48"/>
              <p:cNvSpPr txBox="1">
                <a:spLocks noChangeArrowheads="1"/>
              </p:cNvSpPr>
              <p:nvPr/>
            </p:nvSpPr>
            <p:spPr bwMode="auto">
              <a:xfrm flipH="1">
                <a:off x="192" y="475"/>
                <a:ext cx="592" cy="231"/>
              </a:xfrm>
              <a:prstGeom prst="rect">
                <a:avLst/>
              </a:prstGeom>
              <a:noFill/>
              <a:ln w="12700">
                <a:noFill/>
                <a:miter lim="800000"/>
                <a:headEnd/>
                <a:tailEnd/>
              </a:ln>
            </p:spPr>
            <p:txBody>
              <a:bodyPr wrap="none">
                <a:spAutoFit/>
              </a:bodyPr>
              <a:lstStyle/>
              <a:p>
                <a:r>
                  <a:rPr lang="en-US">
                    <a:latin typeface="Palatino" pitchFamily="18" charset="0"/>
                  </a:rPr>
                  <a:t>Layer 2</a:t>
                </a:r>
              </a:p>
            </p:txBody>
          </p:sp>
          <p:sp>
            <p:nvSpPr>
              <p:cNvPr id="114721" name="Text Box 49"/>
              <p:cNvSpPr txBox="1">
                <a:spLocks noChangeArrowheads="1"/>
              </p:cNvSpPr>
              <p:nvPr/>
            </p:nvSpPr>
            <p:spPr bwMode="auto">
              <a:xfrm flipH="1">
                <a:off x="192" y="739"/>
                <a:ext cx="592" cy="231"/>
              </a:xfrm>
              <a:prstGeom prst="rect">
                <a:avLst/>
              </a:prstGeom>
              <a:noFill/>
              <a:ln w="12700">
                <a:noFill/>
                <a:miter lim="800000"/>
                <a:headEnd/>
                <a:tailEnd/>
              </a:ln>
            </p:spPr>
            <p:txBody>
              <a:bodyPr wrap="none">
                <a:spAutoFit/>
              </a:bodyPr>
              <a:lstStyle/>
              <a:p>
                <a:r>
                  <a:rPr lang="en-US">
                    <a:latin typeface="Palatino" pitchFamily="18" charset="0"/>
                  </a:rPr>
                  <a:t>Layer 3</a:t>
                </a:r>
              </a:p>
            </p:txBody>
          </p:sp>
          <p:sp>
            <p:nvSpPr>
              <p:cNvPr id="114722" name="Text Box 50"/>
              <p:cNvSpPr txBox="1">
                <a:spLocks noChangeArrowheads="1"/>
              </p:cNvSpPr>
              <p:nvPr/>
            </p:nvSpPr>
            <p:spPr bwMode="auto">
              <a:xfrm flipH="1">
                <a:off x="192" y="995"/>
                <a:ext cx="592" cy="231"/>
              </a:xfrm>
              <a:prstGeom prst="rect">
                <a:avLst/>
              </a:prstGeom>
              <a:noFill/>
              <a:ln w="12700">
                <a:noFill/>
                <a:miter lim="800000"/>
                <a:headEnd/>
                <a:tailEnd/>
              </a:ln>
            </p:spPr>
            <p:txBody>
              <a:bodyPr wrap="none">
                <a:spAutoFit/>
              </a:bodyPr>
              <a:lstStyle/>
              <a:p>
                <a:r>
                  <a:rPr lang="en-US">
                    <a:latin typeface="Palatino" pitchFamily="18" charset="0"/>
                  </a:rPr>
                  <a:t>Layer 4</a:t>
                </a:r>
              </a:p>
            </p:txBody>
          </p:sp>
          <p:sp>
            <p:nvSpPr>
              <p:cNvPr id="114723" name="Rectangle 51"/>
              <p:cNvSpPr>
                <a:spLocks noChangeArrowheads="1"/>
              </p:cNvSpPr>
              <p:nvPr/>
            </p:nvSpPr>
            <p:spPr bwMode="auto">
              <a:xfrm flipH="1">
                <a:off x="2441" y="251"/>
                <a:ext cx="138" cy="9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14724" name="Rectangle 52"/>
              <p:cNvSpPr>
                <a:spLocks noChangeArrowheads="1"/>
              </p:cNvSpPr>
              <p:nvPr/>
            </p:nvSpPr>
            <p:spPr bwMode="auto">
              <a:xfrm flipH="1">
                <a:off x="1477" y="251"/>
                <a:ext cx="138" cy="9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14725" name="Rectangle 53"/>
              <p:cNvSpPr>
                <a:spLocks noChangeArrowheads="1"/>
              </p:cNvSpPr>
              <p:nvPr/>
            </p:nvSpPr>
            <p:spPr bwMode="auto">
              <a:xfrm flipH="1">
                <a:off x="2204" y="515"/>
                <a:ext cx="138" cy="9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14726" name="Rectangle 54"/>
              <p:cNvSpPr>
                <a:spLocks noChangeArrowheads="1"/>
              </p:cNvSpPr>
              <p:nvPr/>
            </p:nvSpPr>
            <p:spPr bwMode="auto">
              <a:xfrm flipH="1">
                <a:off x="2092" y="778"/>
                <a:ext cx="138" cy="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14727" name="Rectangle 55"/>
              <p:cNvSpPr>
                <a:spLocks noChangeArrowheads="1"/>
              </p:cNvSpPr>
              <p:nvPr/>
            </p:nvSpPr>
            <p:spPr bwMode="auto">
              <a:xfrm flipH="1">
                <a:off x="1477" y="548"/>
                <a:ext cx="138" cy="9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14728" name="Rectangle 56"/>
              <p:cNvSpPr>
                <a:spLocks noChangeArrowheads="1"/>
              </p:cNvSpPr>
              <p:nvPr/>
            </p:nvSpPr>
            <p:spPr bwMode="auto">
              <a:xfrm flipH="1">
                <a:off x="1477" y="778"/>
                <a:ext cx="138" cy="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14729" name="Rectangle 57"/>
              <p:cNvSpPr>
                <a:spLocks noChangeArrowheads="1"/>
              </p:cNvSpPr>
              <p:nvPr/>
            </p:nvSpPr>
            <p:spPr bwMode="auto">
              <a:xfrm flipH="1">
                <a:off x="1477" y="1009"/>
                <a:ext cx="138" cy="9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14730" name="Rectangle 58"/>
              <p:cNvSpPr>
                <a:spLocks noChangeArrowheads="1"/>
              </p:cNvSpPr>
              <p:nvPr/>
            </p:nvSpPr>
            <p:spPr bwMode="auto">
              <a:xfrm flipH="1">
                <a:off x="2252" y="1009"/>
                <a:ext cx="138" cy="9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14731" name="Line 59"/>
              <p:cNvSpPr>
                <a:spLocks noChangeShapeType="1"/>
              </p:cNvSpPr>
              <p:nvPr/>
            </p:nvSpPr>
            <p:spPr bwMode="auto">
              <a:xfrm flipH="1">
                <a:off x="1520" y="357"/>
                <a:ext cx="1" cy="183"/>
              </a:xfrm>
              <a:prstGeom prst="line">
                <a:avLst/>
              </a:prstGeom>
              <a:noFill/>
              <a:ln w="12700">
                <a:solidFill>
                  <a:schemeClr val="tx1"/>
                </a:solidFill>
                <a:round/>
                <a:headEnd/>
                <a:tailEnd/>
              </a:ln>
            </p:spPr>
            <p:txBody>
              <a:bodyPr wrap="none" anchor="ctr"/>
              <a:lstStyle/>
              <a:p>
                <a:endParaRPr lang="en-US"/>
              </a:p>
            </p:txBody>
          </p:sp>
          <p:sp>
            <p:nvSpPr>
              <p:cNvPr id="114732" name="Line 60"/>
              <p:cNvSpPr>
                <a:spLocks noChangeShapeType="1"/>
              </p:cNvSpPr>
              <p:nvPr/>
            </p:nvSpPr>
            <p:spPr bwMode="auto">
              <a:xfrm flipH="1">
                <a:off x="2213" y="619"/>
                <a:ext cx="34" cy="152"/>
              </a:xfrm>
              <a:prstGeom prst="line">
                <a:avLst/>
              </a:prstGeom>
              <a:noFill/>
              <a:ln w="12700">
                <a:solidFill>
                  <a:schemeClr val="tx1"/>
                </a:solidFill>
                <a:round/>
                <a:headEnd/>
                <a:tailEnd/>
              </a:ln>
            </p:spPr>
            <p:txBody>
              <a:bodyPr wrap="none" anchor="ctr"/>
              <a:lstStyle/>
              <a:p>
                <a:endParaRPr lang="en-US"/>
              </a:p>
            </p:txBody>
          </p:sp>
          <p:sp>
            <p:nvSpPr>
              <p:cNvPr id="114733" name="Line 61"/>
              <p:cNvSpPr>
                <a:spLocks noChangeShapeType="1"/>
              </p:cNvSpPr>
              <p:nvPr/>
            </p:nvSpPr>
            <p:spPr bwMode="auto">
              <a:xfrm flipH="1">
                <a:off x="2364" y="353"/>
                <a:ext cx="140" cy="659"/>
              </a:xfrm>
              <a:prstGeom prst="line">
                <a:avLst/>
              </a:prstGeom>
              <a:noFill/>
              <a:ln w="12700">
                <a:solidFill>
                  <a:schemeClr val="tx1"/>
                </a:solidFill>
                <a:round/>
                <a:headEnd/>
                <a:tailEnd/>
              </a:ln>
            </p:spPr>
            <p:txBody>
              <a:bodyPr wrap="none" anchor="ctr"/>
              <a:lstStyle/>
              <a:p>
                <a:endParaRPr lang="en-US"/>
              </a:p>
            </p:txBody>
          </p:sp>
          <p:sp>
            <p:nvSpPr>
              <p:cNvPr id="114734" name="Line 62"/>
              <p:cNvSpPr>
                <a:spLocks noChangeShapeType="1"/>
              </p:cNvSpPr>
              <p:nvPr/>
            </p:nvSpPr>
            <p:spPr bwMode="auto">
              <a:xfrm flipH="1">
                <a:off x="1533" y="880"/>
                <a:ext cx="34" cy="121"/>
              </a:xfrm>
              <a:prstGeom prst="line">
                <a:avLst/>
              </a:prstGeom>
              <a:noFill/>
              <a:ln w="12700">
                <a:solidFill>
                  <a:schemeClr val="tx1"/>
                </a:solidFill>
                <a:round/>
                <a:headEnd/>
                <a:tailEnd/>
              </a:ln>
            </p:spPr>
            <p:txBody>
              <a:bodyPr wrap="none" anchor="ctr"/>
              <a:lstStyle/>
              <a:p>
                <a:endParaRPr lang="en-US"/>
              </a:p>
            </p:txBody>
          </p:sp>
          <p:sp>
            <p:nvSpPr>
              <p:cNvPr id="114735" name="Line 63"/>
              <p:cNvSpPr>
                <a:spLocks noChangeShapeType="1"/>
              </p:cNvSpPr>
              <p:nvPr/>
            </p:nvSpPr>
            <p:spPr bwMode="auto">
              <a:xfrm flipH="1">
                <a:off x="1296" y="714"/>
                <a:ext cx="1551" cy="1"/>
              </a:xfrm>
              <a:prstGeom prst="line">
                <a:avLst/>
              </a:prstGeom>
              <a:noFill/>
              <a:ln w="12700">
                <a:solidFill>
                  <a:schemeClr val="tx1"/>
                </a:solidFill>
                <a:round/>
                <a:headEnd/>
                <a:tailEnd/>
              </a:ln>
            </p:spPr>
            <p:txBody>
              <a:bodyPr wrap="none" anchor="ctr"/>
              <a:lstStyle/>
              <a:p>
                <a:endParaRPr lang="en-US"/>
              </a:p>
            </p:txBody>
          </p:sp>
          <p:sp>
            <p:nvSpPr>
              <p:cNvPr id="114736" name="Line 64"/>
              <p:cNvSpPr>
                <a:spLocks noChangeShapeType="1"/>
              </p:cNvSpPr>
              <p:nvPr/>
            </p:nvSpPr>
            <p:spPr bwMode="auto">
              <a:xfrm flipH="1">
                <a:off x="1296" y="434"/>
                <a:ext cx="1551" cy="0"/>
              </a:xfrm>
              <a:prstGeom prst="line">
                <a:avLst/>
              </a:prstGeom>
              <a:noFill/>
              <a:ln w="12700">
                <a:solidFill>
                  <a:schemeClr val="tx1"/>
                </a:solidFill>
                <a:round/>
                <a:headEnd/>
                <a:tailEnd/>
              </a:ln>
            </p:spPr>
            <p:txBody>
              <a:bodyPr wrap="none" anchor="ctr"/>
              <a:lstStyle/>
              <a:p>
                <a:endParaRPr lang="en-US"/>
              </a:p>
            </p:txBody>
          </p:sp>
          <p:sp>
            <p:nvSpPr>
              <p:cNvPr id="114737" name="Line 65"/>
              <p:cNvSpPr>
                <a:spLocks noChangeShapeType="1"/>
              </p:cNvSpPr>
              <p:nvPr/>
            </p:nvSpPr>
            <p:spPr bwMode="auto">
              <a:xfrm>
                <a:off x="1609" y="353"/>
                <a:ext cx="582" cy="161"/>
              </a:xfrm>
              <a:prstGeom prst="line">
                <a:avLst/>
              </a:prstGeom>
              <a:noFill/>
              <a:ln w="12700">
                <a:solidFill>
                  <a:schemeClr val="tx1"/>
                </a:solidFill>
                <a:round/>
                <a:headEnd/>
                <a:tailEnd/>
              </a:ln>
            </p:spPr>
            <p:txBody>
              <a:bodyPr wrap="none" anchor="ctr"/>
              <a:lstStyle/>
              <a:p>
                <a:endParaRPr lang="en-US"/>
              </a:p>
            </p:txBody>
          </p:sp>
          <p:sp>
            <p:nvSpPr>
              <p:cNvPr id="114738" name="Line 66"/>
              <p:cNvSpPr>
                <a:spLocks noChangeShapeType="1"/>
              </p:cNvSpPr>
              <p:nvPr/>
            </p:nvSpPr>
            <p:spPr bwMode="auto">
              <a:xfrm flipH="1">
                <a:off x="1565" y="595"/>
                <a:ext cx="671" cy="201"/>
              </a:xfrm>
              <a:prstGeom prst="line">
                <a:avLst/>
              </a:prstGeom>
              <a:noFill/>
              <a:ln w="12700">
                <a:solidFill>
                  <a:schemeClr val="tx1"/>
                </a:solidFill>
                <a:round/>
                <a:headEnd/>
                <a:tailEnd/>
              </a:ln>
            </p:spPr>
            <p:txBody>
              <a:bodyPr wrap="none" anchor="ctr"/>
              <a:lstStyle/>
              <a:p>
                <a:endParaRPr lang="en-US"/>
              </a:p>
            </p:txBody>
          </p:sp>
          <p:sp>
            <p:nvSpPr>
              <p:cNvPr id="114739" name="Line 67"/>
              <p:cNvSpPr>
                <a:spLocks noChangeShapeType="1"/>
              </p:cNvSpPr>
              <p:nvPr/>
            </p:nvSpPr>
            <p:spPr bwMode="auto">
              <a:xfrm flipH="1">
                <a:off x="1609" y="876"/>
                <a:ext cx="493" cy="161"/>
              </a:xfrm>
              <a:prstGeom prst="line">
                <a:avLst/>
              </a:prstGeom>
              <a:noFill/>
              <a:ln w="12700">
                <a:solidFill>
                  <a:schemeClr val="tx1"/>
                </a:solidFill>
                <a:round/>
                <a:headEnd/>
                <a:tailEnd/>
              </a:ln>
            </p:spPr>
            <p:txBody>
              <a:bodyPr wrap="none" anchor="ctr"/>
              <a:lstStyle/>
              <a:p>
                <a:endParaRPr lang="en-US"/>
              </a:p>
            </p:txBody>
          </p:sp>
          <p:sp>
            <p:nvSpPr>
              <p:cNvPr id="114740" name="Line 68"/>
              <p:cNvSpPr>
                <a:spLocks noChangeShapeType="1"/>
              </p:cNvSpPr>
              <p:nvPr/>
            </p:nvSpPr>
            <p:spPr bwMode="auto">
              <a:xfrm>
                <a:off x="1520" y="635"/>
                <a:ext cx="0" cy="121"/>
              </a:xfrm>
              <a:prstGeom prst="line">
                <a:avLst/>
              </a:prstGeom>
              <a:noFill/>
              <a:ln w="12700">
                <a:solidFill>
                  <a:schemeClr val="tx1"/>
                </a:solidFill>
                <a:round/>
                <a:headEnd/>
                <a:tailEnd/>
              </a:ln>
            </p:spPr>
            <p:txBody>
              <a:bodyPr wrap="none" anchor="ctr"/>
              <a:lstStyle/>
              <a:p>
                <a:endParaRPr lang="en-US"/>
              </a:p>
            </p:txBody>
          </p:sp>
          <p:sp>
            <p:nvSpPr>
              <p:cNvPr id="114741" name="Line 69"/>
              <p:cNvSpPr>
                <a:spLocks noChangeShapeType="1"/>
              </p:cNvSpPr>
              <p:nvPr/>
            </p:nvSpPr>
            <p:spPr bwMode="auto">
              <a:xfrm flipH="1">
                <a:off x="2236" y="353"/>
                <a:ext cx="224" cy="161"/>
              </a:xfrm>
              <a:prstGeom prst="line">
                <a:avLst/>
              </a:prstGeom>
              <a:noFill/>
              <a:ln w="12700">
                <a:solidFill>
                  <a:schemeClr val="tx1"/>
                </a:solidFill>
                <a:round/>
                <a:headEnd/>
                <a:tailEnd/>
              </a:ln>
            </p:spPr>
            <p:txBody>
              <a:bodyPr wrap="none" anchor="ctr"/>
              <a:lstStyle/>
              <a:p>
                <a:endParaRPr lang="en-US"/>
              </a:p>
            </p:txBody>
          </p:sp>
          <p:sp>
            <p:nvSpPr>
              <p:cNvPr id="114742" name="Line 70"/>
              <p:cNvSpPr>
                <a:spLocks noChangeShapeType="1"/>
              </p:cNvSpPr>
              <p:nvPr/>
            </p:nvSpPr>
            <p:spPr bwMode="auto">
              <a:xfrm>
                <a:off x="2146" y="876"/>
                <a:ext cx="135" cy="121"/>
              </a:xfrm>
              <a:prstGeom prst="line">
                <a:avLst/>
              </a:prstGeom>
              <a:noFill/>
              <a:ln w="12700">
                <a:solidFill>
                  <a:schemeClr val="tx1"/>
                </a:solidFill>
                <a:round/>
                <a:headEnd/>
                <a:tailEnd/>
              </a:ln>
            </p:spPr>
            <p:txBody>
              <a:bodyPr wrap="none" anchor="ctr"/>
              <a:lstStyle/>
              <a:p>
                <a:endParaRPr lang="en-US"/>
              </a:p>
            </p:txBody>
          </p:sp>
          <p:sp>
            <p:nvSpPr>
              <p:cNvPr id="114743" name="Text Box 71"/>
              <p:cNvSpPr txBox="1">
                <a:spLocks noChangeArrowheads="1"/>
              </p:cNvSpPr>
              <p:nvPr/>
            </p:nvSpPr>
            <p:spPr bwMode="auto">
              <a:xfrm>
                <a:off x="1478" y="-14"/>
                <a:ext cx="116" cy="231"/>
              </a:xfrm>
              <a:prstGeom prst="rect">
                <a:avLst/>
              </a:prstGeom>
              <a:noFill/>
              <a:ln w="12700">
                <a:noFill/>
                <a:miter lim="800000"/>
                <a:headEnd/>
                <a:tailEnd/>
              </a:ln>
            </p:spPr>
            <p:txBody>
              <a:bodyPr wrap="none">
                <a:spAutoFit/>
              </a:bodyPr>
              <a:lstStyle/>
              <a:p>
                <a:endParaRPr lang="en-US">
                  <a:latin typeface="Palatino" pitchFamily="18" charset="0"/>
                </a:endParaRPr>
              </a:p>
            </p:txBody>
          </p:sp>
        </p:grpSp>
        <p:sp>
          <p:nvSpPr>
            <p:cNvPr id="114715" name="Text Box 72"/>
            <p:cNvSpPr txBox="1">
              <a:spLocks noChangeArrowheads="1"/>
            </p:cNvSpPr>
            <p:nvPr/>
          </p:nvSpPr>
          <p:spPr bwMode="auto">
            <a:xfrm>
              <a:off x="950" y="3897"/>
              <a:ext cx="848" cy="231"/>
            </a:xfrm>
            <a:prstGeom prst="rect">
              <a:avLst/>
            </a:prstGeom>
            <a:noFill/>
            <a:ln w="12700">
              <a:noFill/>
              <a:miter lim="800000"/>
              <a:headEnd/>
              <a:tailEnd/>
            </a:ln>
          </p:spPr>
          <p:txBody>
            <a:bodyPr wrap="none">
              <a:spAutoFit/>
            </a:bodyPr>
            <a:lstStyle/>
            <a:p>
              <a:r>
                <a:rPr lang="en-US">
                  <a:solidFill>
                    <a:srgbClr val="0000CC"/>
                  </a:solidFill>
                  <a:latin typeface="Palatino" pitchFamily="18" charset="0"/>
                </a:rPr>
                <a:t>Processor 1</a:t>
              </a:r>
            </a:p>
          </p:txBody>
        </p:sp>
      </p:grpSp>
      <p:grpSp>
        <p:nvGrpSpPr>
          <p:cNvPr id="7" name="Group 73"/>
          <p:cNvGrpSpPr>
            <a:grpSpLocks/>
          </p:cNvGrpSpPr>
          <p:nvPr/>
        </p:nvGrpSpPr>
        <p:grpSpPr bwMode="auto">
          <a:xfrm>
            <a:off x="5289550" y="155575"/>
            <a:ext cx="3683000" cy="6324600"/>
            <a:chOff x="3296" y="144"/>
            <a:chExt cx="2320" cy="3984"/>
          </a:xfrm>
        </p:grpSpPr>
        <p:sp>
          <p:nvSpPr>
            <p:cNvPr id="114693" name="Text Box 74"/>
            <p:cNvSpPr txBox="1">
              <a:spLocks noChangeArrowheads="1"/>
            </p:cNvSpPr>
            <p:nvPr/>
          </p:nvSpPr>
          <p:spPr bwMode="auto">
            <a:xfrm>
              <a:off x="3744" y="3897"/>
              <a:ext cx="848" cy="231"/>
            </a:xfrm>
            <a:prstGeom prst="rect">
              <a:avLst/>
            </a:prstGeom>
            <a:noFill/>
            <a:ln w="12700">
              <a:noFill/>
              <a:miter lim="800000"/>
              <a:headEnd/>
              <a:tailEnd/>
            </a:ln>
          </p:spPr>
          <p:txBody>
            <a:bodyPr wrap="none">
              <a:spAutoFit/>
            </a:bodyPr>
            <a:lstStyle/>
            <a:p>
              <a:r>
                <a:rPr lang="en-US">
                  <a:solidFill>
                    <a:srgbClr val="0000CC"/>
                  </a:solidFill>
                  <a:latin typeface="Palatino" pitchFamily="18" charset="0"/>
                </a:rPr>
                <a:t>Processor 2</a:t>
              </a:r>
            </a:p>
          </p:txBody>
        </p:sp>
        <p:grpSp>
          <p:nvGrpSpPr>
            <p:cNvPr id="114694" name="Group 75"/>
            <p:cNvGrpSpPr>
              <a:grpSpLocks/>
            </p:cNvGrpSpPr>
            <p:nvPr/>
          </p:nvGrpSpPr>
          <p:grpSpPr bwMode="auto">
            <a:xfrm>
              <a:off x="3296" y="144"/>
              <a:ext cx="2320" cy="1056"/>
              <a:chOff x="3296" y="144"/>
              <a:chExt cx="2320" cy="1056"/>
            </a:xfrm>
          </p:grpSpPr>
          <p:sp>
            <p:nvSpPr>
              <p:cNvPr id="114695" name="Rectangle 76"/>
              <p:cNvSpPr>
                <a:spLocks noChangeArrowheads="1"/>
              </p:cNvSpPr>
              <p:nvPr/>
            </p:nvSpPr>
            <p:spPr bwMode="auto">
              <a:xfrm flipH="1">
                <a:off x="4065" y="432"/>
                <a:ext cx="1551" cy="734"/>
              </a:xfrm>
              <a:prstGeom prst="rect">
                <a:avLst/>
              </a:prstGeom>
              <a:solidFill>
                <a:srgbClr val="FF9999"/>
              </a:solidFill>
              <a:ln w="12700">
                <a:solidFill>
                  <a:srgbClr val="000000"/>
                </a:solidFill>
                <a:miter lim="800000"/>
                <a:headEnd/>
                <a:tailEnd/>
              </a:ln>
              <a:effectLst>
                <a:prstShdw prst="shdw15">
                  <a:schemeClr val="bg2">
                    <a:alpha val="74997"/>
                  </a:schemeClr>
                </a:prstShdw>
              </a:effectLst>
            </p:spPr>
            <p:txBody>
              <a:bodyPr wrap="none" anchor="ctr"/>
              <a:lstStyle/>
              <a:p>
                <a:pPr algn="ctr"/>
                <a:endParaRPr lang="en-US">
                  <a:latin typeface="Palatino" pitchFamily="18" charset="0"/>
                </a:endParaRPr>
              </a:p>
            </p:txBody>
          </p:sp>
          <p:sp>
            <p:nvSpPr>
              <p:cNvPr id="114696" name="Rectangle 77"/>
              <p:cNvSpPr>
                <a:spLocks noChangeArrowheads="1"/>
              </p:cNvSpPr>
              <p:nvPr/>
            </p:nvSpPr>
            <p:spPr bwMode="auto">
              <a:xfrm flipH="1">
                <a:off x="4065" y="432"/>
                <a:ext cx="1551" cy="734"/>
              </a:xfrm>
              <a:prstGeom prst="rect">
                <a:avLst/>
              </a:prstGeom>
              <a:noFill/>
              <a:ln w="12700">
                <a:solidFill>
                  <a:schemeClr val="tx1"/>
                </a:solidFill>
                <a:miter lim="800000"/>
                <a:headEnd/>
                <a:tailEnd/>
              </a:ln>
              <a:effectLst>
                <a:prstShdw prst="shdw15">
                  <a:schemeClr val="bg2">
                    <a:alpha val="74997"/>
                  </a:schemeClr>
                </a:prstShdw>
              </a:effectLst>
            </p:spPr>
            <p:txBody>
              <a:bodyPr wrap="none" anchor="ctr"/>
              <a:lstStyle/>
              <a:p>
                <a:endParaRPr lang="en-US"/>
              </a:p>
            </p:txBody>
          </p:sp>
          <p:sp>
            <p:nvSpPr>
              <p:cNvPr id="114697" name="Line 78"/>
              <p:cNvSpPr>
                <a:spLocks noChangeShapeType="1"/>
              </p:cNvSpPr>
              <p:nvPr/>
            </p:nvSpPr>
            <p:spPr bwMode="auto">
              <a:xfrm flipH="1">
                <a:off x="4065" y="936"/>
                <a:ext cx="1551" cy="1"/>
              </a:xfrm>
              <a:prstGeom prst="line">
                <a:avLst/>
              </a:prstGeom>
              <a:noFill/>
              <a:ln w="12700">
                <a:solidFill>
                  <a:schemeClr val="tx1"/>
                </a:solidFill>
                <a:round/>
                <a:headEnd/>
                <a:tailEnd/>
              </a:ln>
            </p:spPr>
            <p:txBody>
              <a:bodyPr wrap="none" anchor="ctr"/>
              <a:lstStyle/>
              <a:p>
                <a:endParaRPr lang="en-US"/>
              </a:p>
            </p:txBody>
          </p:sp>
          <p:sp>
            <p:nvSpPr>
              <p:cNvPr id="114698" name="Rectangle 79"/>
              <p:cNvSpPr>
                <a:spLocks noChangeArrowheads="1"/>
              </p:cNvSpPr>
              <p:nvPr/>
            </p:nvSpPr>
            <p:spPr bwMode="auto">
              <a:xfrm flipH="1">
                <a:off x="4973" y="515"/>
                <a:ext cx="138" cy="9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14699" name="Rectangle 80"/>
              <p:cNvSpPr>
                <a:spLocks noChangeArrowheads="1"/>
              </p:cNvSpPr>
              <p:nvPr/>
            </p:nvSpPr>
            <p:spPr bwMode="auto">
              <a:xfrm flipH="1">
                <a:off x="4861" y="778"/>
                <a:ext cx="138" cy="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14700" name="Rectangle 81"/>
              <p:cNvSpPr>
                <a:spLocks noChangeArrowheads="1"/>
              </p:cNvSpPr>
              <p:nvPr/>
            </p:nvSpPr>
            <p:spPr bwMode="auto">
              <a:xfrm flipH="1">
                <a:off x="4246" y="548"/>
                <a:ext cx="138" cy="9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14701" name="Rectangle 82"/>
              <p:cNvSpPr>
                <a:spLocks noChangeArrowheads="1"/>
              </p:cNvSpPr>
              <p:nvPr/>
            </p:nvSpPr>
            <p:spPr bwMode="auto">
              <a:xfrm flipH="1">
                <a:off x="4246" y="778"/>
                <a:ext cx="138" cy="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14702" name="Rectangle 83"/>
              <p:cNvSpPr>
                <a:spLocks noChangeArrowheads="1"/>
              </p:cNvSpPr>
              <p:nvPr/>
            </p:nvSpPr>
            <p:spPr bwMode="auto">
              <a:xfrm flipH="1">
                <a:off x="4246" y="1009"/>
                <a:ext cx="138" cy="9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14703" name="Rectangle 84"/>
              <p:cNvSpPr>
                <a:spLocks noChangeArrowheads="1"/>
              </p:cNvSpPr>
              <p:nvPr/>
            </p:nvSpPr>
            <p:spPr bwMode="auto">
              <a:xfrm flipH="1">
                <a:off x="5021" y="1009"/>
                <a:ext cx="138" cy="91"/>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14704" name="Line 85"/>
              <p:cNvSpPr>
                <a:spLocks noChangeShapeType="1"/>
              </p:cNvSpPr>
              <p:nvPr/>
            </p:nvSpPr>
            <p:spPr bwMode="auto">
              <a:xfrm flipH="1">
                <a:off x="4982" y="619"/>
                <a:ext cx="34" cy="152"/>
              </a:xfrm>
              <a:prstGeom prst="line">
                <a:avLst/>
              </a:prstGeom>
              <a:noFill/>
              <a:ln w="12700">
                <a:solidFill>
                  <a:schemeClr val="tx1"/>
                </a:solidFill>
                <a:round/>
                <a:headEnd/>
                <a:tailEnd/>
              </a:ln>
            </p:spPr>
            <p:txBody>
              <a:bodyPr wrap="none" anchor="ctr"/>
              <a:lstStyle/>
              <a:p>
                <a:endParaRPr lang="en-US"/>
              </a:p>
            </p:txBody>
          </p:sp>
          <p:sp>
            <p:nvSpPr>
              <p:cNvPr id="114705" name="Line 86"/>
              <p:cNvSpPr>
                <a:spLocks noChangeShapeType="1"/>
              </p:cNvSpPr>
              <p:nvPr/>
            </p:nvSpPr>
            <p:spPr bwMode="auto">
              <a:xfrm flipH="1">
                <a:off x="4302" y="880"/>
                <a:ext cx="34" cy="121"/>
              </a:xfrm>
              <a:prstGeom prst="line">
                <a:avLst/>
              </a:prstGeom>
              <a:noFill/>
              <a:ln w="12700">
                <a:solidFill>
                  <a:schemeClr val="tx1"/>
                </a:solidFill>
                <a:round/>
                <a:headEnd/>
                <a:tailEnd/>
              </a:ln>
            </p:spPr>
            <p:txBody>
              <a:bodyPr wrap="none" anchor="ctr"/>
              <a:lstStyle/>
              <a:p>
                <a:endParaRPr lang="en-US"/>
              </a:p>
            </p:txBody>
          </p:sp>
          <p:sp>
            <p:nvSpPr>
              <p:cNvPr id="114706" name="Line 87"/>
              <p:cNvSpPr>
                <a:spLocks noChangeShapeType="1"/>
              </p:cNvSpPr>
              <p:nvPr/>
            </p:nvSpPr>
            <p:spPr bwMode="auto">
              <a:xfrm flipH="1">
                <a:off x="4065" y="714"/>
                <a:ext cx="1551" cy="1"/>
              </a:xfrm>
              <a:prstGeom prst="line">
                <a:avLst/>
              </a:prstGeom>
              <a:noFill/>
              <a:ln w="12700">
                <a:solidFill>
                  <a:schemeClr val="tx1"/>
                </a:solidFill>
                <a:round/>
                <a:headEnd/>
                <a:tailEnd/>
              </a:ln>
            </p:spPr>
            <p:txBody>
              <a:bodyPr wrap="none" anchor="ctr"/>
              <a:lstStyle/>
              <a:p>
                <a:endParaRPr lang="en-US"/>
              </a:p>
            </p:txBody>
          </p:sp>
          <p:sp>
            <p:nvSpPr>
              <p:cNvPr id="114707" name="Line 88"/>
              <p:cNvSpPr>
                <a:spLocks noChangeShapeType="1"/>
              </p:cNvSpPr>
              <p:nvPr/>
            </p:nvSpPr>
            <p:spPr bwMode="auto">
              <a:xfrm flipH="1">
                <a:off x="4378" y="876"/>
                <a:ext cx="493" cy="161"/>
              </a:xfrm>
              <a:prstGeom prst="line">
                <a:avLst/>
              </a:prstGeom>
              <a:noFill/>
              <a:ln w="12700">
                <a:solidFill>
                  <a:schemeClr val="tx1"/>
                </a:solidFill>
                <a:round/>
                <a:headEnd/>
                <a:tailEnd/>
              </a:ln>
            </p:spPr>
            <p:txBody>
              <a:bodyPr wrap="none" anchor="ctr"/>
              <a:lstStyle/>
              <a:p>
                <a:endParaRPr lang="en-US"/>
              </a:p>
            </p:txBody>
          </p:sp>
          <p:sp>
            <p:nvSpPr>
              <p:cNvPr id="114708" name="Line 89"/>
              <p:cNvSpPr>
                <a:spLocks noChangeShapeType="1"/>
              </p:cNvSpPr>
              <p:nvPr/>
            </p:nvSpPr>
            <p:spPr bwMode="auto">
              <a:xfrm>
                <a:off x="4289" y="635"/>
                <a:ext cx="607" cy="181"/>
              </a:xfrm>
              <a:prstGeom prst="line">
                <a:avLst/>
              </a:prstGeom>
              <a:noFill/>
              <a:ln w="12700">
                <a:solidFill>
                  <a:schemeClr val="tx1"/>
                </a:solidFill>
                <a:round/>
                <a:headEnd/>
                <a:tailEnd/>
              </a:ln>
            </p:spPr>
            <p:txBody>
              <a:bodyPr wrap="none" anchor="ctr"/>
              <a:lstStyle/>
              <a:p>
                <a:endParaRPr lang="en-US"/>
              </a:p>
            </p:txBody>
          </p:sp>
          <p:sp>
            <p:nvSpPr>
              <p:cNvPr id="114709" name="Line 90"/>
              <p:cNvSpPr>
                <a:spLocks noChangeShapeType="1"/>
              </p:cNvSpPr>
              <p:nvPr/>
            </p:nvSpPr>
            <p:spPr bwMode="auto">
              <a:xfrm>
                <a:off x="4368" y="864"/>
                <a:ext cx="682" cy="133"/>
              </a:xfrm>
              <a:prstGeom prst="line">
                <a:avLst/>
              </a:prstGeom>
              <a:noFill/>
              <a:ln w="12700">
                <a:solidFill>
                  <a:schemeClr val="tx1"/>
                </a:solidFill>
                <a:round/>
                <a:headEnd/>
                <a:tailEnd/>
              </a:ln>
            </p:spPr>
            <p:txBody>
              <a:bodyPr wrap="none" anchor="ctr"/>
              <a:lstStyle/>
              <a:p>
                <a:endParaRPr lang="en-US"/>
              </a:p>
            </p:txBody>
          </p:sp>
          <p:sp>
            <p:nvSpPr>
              <p:cNvPr id="114710" name="Text Box 91"/>
              <p:cNvSpPr txBox="1">
                <a:spLocks noChangeArrowheads="1"/>
              </p:cNvSpPr>
              <p:nvPr/>
            </p:nvSpPr>
            <p:spPr bwMode="auto">
              <a:xfrm flipH="1">
                <a:off x="3296" y="489"/>
                <a:ext cx="592" cy="231"/>
              </a:xfrm>
              <a:prstGeom prst="rect">
                <a:avLst/>
              </a:prstGeom>
              <a:noFill/>
              <a:ln w="12700">
                <a:noFill/>
                <a:miter lim="800000"/>
                <a:headEnd/>
                <a:tailEnd/>
              </a:ln>
            </p:spPr>
            <p:txBody>
              <a:bodyPr wrap="none">
                <a:spAutoFit/>
              </a:bodyPr>
              <a:lstStyle/>
              <a:p>
                <a:r>
                  <a:rPr lang="en-US">
                    <a:latin typeface="Palatino" pitchFamily="18" charset="0"/>
                  </a:rPr>
                  <a:t>Layer 1</a:t>
                </a:r>
              </a:p>
            </p:txBody>
          </p:sp>
          <p:sp>
            <p:nvSpPr>
              <p:cNvPr id="114711" name="Text Box 92"/>
              <p:cNvSpPr txBox="1">
                <a:spLocks noChangeArrowheads="1"/>
              </p:cNvSpPr>
              <p:nvPr/>
            </p:nvSpPr>
            <p:spPr bwMode="auto">
              <a:xfrm flipH="1">
                <a:off x="3296" y="729"/>
                <a:ext cx="592" cy="231"/>
              </a:xfrm>
              <a:prstGeom prst="rect">
                <a:avLst/>
              </a:prstGeom>
              <a:noFill/>
              <a:ln w="12700">
                <a:noFill/>
                <a:miter lim="800000"/>
                <a:headEnd/>
                <a:tailEnd/>
              </a:ln>
            </p:spPr>
            <p:txBody>
              <a:bodyPr wrap="none">
                <a:spAutoFit/>
              </a:bodyPr>
              <a:lstStyle/>
              <a:p>
                <a:r>
                  <a:rPr lang="en-US">
                    <a:latin typeface="Palatino" pitchFamily="18" charset="0"/>
                  </a:rPr>
                  <a:t>Layer 2</a:t>
                </a:r>
              </a:p>
            </p:txBody>
          </p:sp>
          <p:sp>
            <p:nvSpPr>
              <p:cNvPr id="114712" name="Text Box 93"/>
              <p:cNvSpPr txBox="1">
                <a:spLocks noChangeArrowheads="1"/>
              </p:cNvSpPr>
              <p:nvPr/>
            </p:nvSpPr>
            <p:spPr bwMode="auto">
              <a:xfrm flipH="1">
                <a:off x="3296" y="969"/>
                <a:ext cx="592" cy="231"/>
              </a:xfrm>
              <a:prstGeom prst="rect">
                <a:avLst/>
              </a:prstGeom>
              <a:noFill/>
              <a:ln w="12700">
                <a:noFill/>
                <a:miter lim="800000"/>
                <a:headEnd/>
                <a:tailEnd/>
              </a:ln>
            </p:spPr>
            <p:txBody>
              <a:bodyPr wrap="none">
                <a:spAutoFit/>
              </a:bodyPr>
              <a:lstStyle/>
              <a:p>
                <a:r>
                  <a:rPr lang="en-US">
                    <a:latin typeface="Palatino" pitchFamily="18" charset="0"/>
                  </a:rPr>
                  <a:t>Layer 3</a:t>
                </a:r>
              </a:p>
            </p:txBody>
          </p:sp>
          <p:sp>
            <p:nvSpPr>
              <p:cNvPr id="114713" name="Text Box 94"/>
              <p:cNvSpPr txBox="1">
                <a:spLocks noChangeArrowheads="1"/>
              </p:cNvSpPr>
              <p:nvPr/>
            </p:nvSpPr>
            <p:spPr bwMode="auto">
              <a:xfrm>
                <a:off x="4272" y="144"/>
                <a:ext cx="116" cy="231"/>
              </a:xfrm>
              <a:prstGeom prst="rect">
                <a:avLst/>
              </a:prstGeom>
              <a:noFill/>
              <a:ln w="12700">
                <a:noFill/>
                <a:miter lim="800000"/>
                <a:headEnd/>
                <a:tailEnd/>
              </a:ln>
            </p:spPr>
            <p:txBody>
              <a:bodyPr wrap="none">
                <a:spAutoFit/>
              </a:bodyPr>
              <a:lstStyle/>
              <a:p>
                <a:endParaRPr lang="en-US">
                  <a:latin typeface="Palatino" pitchFamily="18"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ea typeface="ＭＳ Ｐゴシック" pitchFamily="34" charset="-128"/>
              </a:rPr>
              <a:t>Middleware Allows Focus On Higher Layers</a:t>
            </a:r>
          </a:p>
        </p:txBody>
      </p:sp>
      <p:grpSp>
        <p:nvGrpSpPr>
          <p:cNvPr id="115715" name="Group 3"/>
          <p:cNvGrpSpPr>
            <a:grpSpLocks/>
          </p:cNvGrpSpPr>
          <p:nvPr/>
        </p:nvGrpSpPr>
        <p:grpSpPr bwMode="auto">
          <a:xfrm>
            <a:off x="1371600" y="1155700"/>
            <a:ext cx="738188" cy="315913"/>
            <a:chOff x="897" y="99"/>
            <a:chExt cx="465" cy="199"/>
          </a:xfrm>
        </p:grpSpPr>
        <p:sp>
          <p:nvSpPr>
            <p:cNvPr id="115857" name="Freeform 4"/>
            <p:cNvSpPr>
              <a:spLocks/>
            </p:cNvSpPr>
            <p:nvPr/>
          </p:nvSpPr>
          <p:spPr bwMode="auto">
            <a:xfrm>
              <a:off x="897" y="99"/>
              <a:ext cx="100" cy="199"/>
            </a:xfrm>
            <a:custGeom>
              <a:avLst/>
              <a:gdLst>
                <a:gd name="T0" fmla="*/ 0 w 100"/>
                <a:gd name="T1" fmla="*/ 188 h 199"/>
                <a:gd name="T2" fmla="*/ 22 w 100"/>
                <a:gd name="T3" fmla="*/ 199 h 199"/>
                <a:gd name="T4" fmla="*/ 100 w 100"/>
                <a:gd name="T5" fmla="*/ 22 h 199"/>
                <a:gd name="T6" fmla="*/ 89 w 100"/>
                <a:gd name="T7" fmla="*/ 0 h 199"/>
                <a:gd name="T8" fmla="*/ 89 w 100"/>
                <a:gd name="T9" fmla="*/ 0 h 199"/>
                <a:gd name="T10" fmla="*/ 78 w 100"/>
                <a:gd name="T11" fmla="*/ 11 h 199"/>
                <a:gd name="T12" fmla="*/ 0 w 100"/>
                <a:gd name="T13" fmla="*/ 188 h 199"/>
                <a:gd name="T14" fmla="*/ 0 60000 65536"/>
                <a:gd name="T15" fmla="*/ 0 60000 65536"/>
                <a:gd name="T16" fmla="*/ 0 60000 65536"/>
                <a:gd name="T17" fmla="*/ 0 60000 65536"/>
                <a:gd name="T18" fmla="*/ 0 60000 65536"/>
                <a:gd name="T19" fmla="*/ 0 60000 65536"/>
                <a:gd name="T20" fmla="*/ 0 60000 65536"/>
                <a:gd name="T21" fmla="*/ 0 w 100"/>
                <a:gd name="T22" fmla="*/ 0 h 199"/>
                <a:gd name="T23" fmla="*/ 100 w 100"/>
                <a:gd name="T24" fmla="*/ 199 h 1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199">
                  <a:moveTo>
                    <a:pt x="0" y="188"/>
                  </a:moveTo>
                  <a:lnTo>
                    <a:pt x="22" y="199"/>
                  </a:lnTo>
                  <a:lnTo>
                    <a:pt x="100" y="22"/>
                  </a:lnTo>
                  <a:lnTo>
                    <a:pt x="89" y="0"/>
                  </a:lnTo>
                  <a:lnTo>
                    <a:pt x="78" y="11"/>
                  </a:lnTo>
                  <a:lnTo>
                    <a:pt x="0" y="188"/>
                  </a:lnTo>
                  <a:close/>
                </a:path>
              </a:pathLst>
            </a:custGeom>
            <a:solidFill>
              <a:srgbClr val="000000"/>
            </a:solidFill>
            <a:ln w="9525">
              <a:noFill/>
              <a:round/>
              <a:headEnd/>
              <a:tailEnd/>
            </a:ln>
          </p:spPr>
          <p:txBody>
            <a:bodyPr/>
            <a:lstStyle/>
            <a:p>
              <a:endParaRPr lang="de-DE"/>
            </a:p>
          </p:txBody>
        </p:sp>
        <p:sp>
          <p:nvSpPr>
            <p:cNvPr id="115858" name="Freeform 5"/>
            <p:cNvSpPr>
              <a:spLocks/>
            </p:cNvSpPr>
            <p:nvPr/>
          </p:nvSpPr>
          <p:spPr bwMode="auto">
            <a:xfrm>
              <a:off x="986" y="99"/>
              <a:ext cx="287" cy="22"/>
            </a:xfrm>
            <a:custGeom>
              <a:avLst/>
              <a:gdLst>
                <a:gd name="T0" fmla="*/ 0 w 287"/>
                <a:gd name="T1" fmla="*/ 0 h 22"/>
                <a:gd name="T2" fmla="*/ 0 w 287"/>
                <a:gd name="T3" fmla="*/ 22 h 22"/>
                <a:gd name="T4" fmla="*/ 276 w 287"/>
                <a:gd name="T5" fmla="*/ 22 h 22"/>
                <a:gd name="T6" fmla="*/ 287 w 287"/>
                <a:gd name="T7" fmla="*/ 11 h 22"/>
                <a:gd name="T8" fmla="*/ 287 w 287"/>
                <a:gd name="T9" fmla="*/ 0 h 22"/>
                <a:gd name="T10" fmla="*/ 276 w 287"/>
                <a:gd name="T11" fmla="*/ 0 h 22"/>
                <a:gd name="T12" fmla="*/ 0 w 287"/>
                <a:gd name="T13" fmla="*/ 0 h 22"/>
                <a:gd name="T14" fmla="*/ 0 60000 65536"/>
                <a:gd name="T15" fmla="*/ 0 60000 65536"/>
                <a:gd name="T16" fmla="*/ 0 60000 65536"/>
                <a:gd name="T17" fmla="*/ 0 60000 65536"/>
                <a:gd name="T18" fmla="*/ 0 60000 65536"/>
                <a:gd name="T19" fmla="*/ 0 60000 65536"/>
                <a:gd name="T20" fmla="*/ 0 60000 65536"/>
                <a:gd name="T21" fmla="*/ 0 w 287"/>
                <a:gd name="T22" fmla="*/ 0 h 22"/>
                <a:gd name="T23" fmla="*/ 287 w 287"/>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7" h="22">
                  <a:moveTo>
                    <a:pt x="0" y="0"/>
                  </a:moveTo>
                  <a:lnTo>
                    <a:pt x="0" y="22"/>
                  </a:lnTo>
                  <a:lnTo>
                    <a:pt x="276" y="22"/>
                  </a:lnTo>
                  <a:lnTo>
                    <a:pt x="287" y="11"/>
                  </a:lnTo>
                  <a:lnTo>
                    <a:pt x="287" y="0"/>
                  </a:lnTo>
                  <a:lnTo>
                    <a:pt x="276" y="0"/>
                  </a:lnTo>
                  <a:lnTo>
                    <a:pt x="0" y="0"/>
                  </a:lnTo>
                  <a:close/>
                </a:path>
              </a:pathLst>
            </a:custGeom>
            <a:solidFill>
              <a:srgbClr val="000000"/>
            </a:solidFill>
            <a:ln w="9525">
              <a:noFill/>
              <a:round/>
              <a:headEnd/>
              <a:tailEnd/>
            </a:ln>
          </p:spPr>
          <p:txBody>
            <a:bodyPr/>
            <a:lstStyle/>
            <a:p>
              <a:endParaRPr lang="de-DE"/>
            </a:p>
          </p:txBody>
        </p:sp>
        <p:sp>
          <p:nvSpPr>
            <p:cNvPr id="115859" name="Freeform 6"/>
            <p:cNvSpPr>
              <a:spLocks/>
            </p:cNvSpPr>
            <p:nvPr/>
          </p:nvSpPr>
          <p:spPr bwMode="auto">
            <a:xfrm>
              <a:off x="1251" y="110"/>
              <a:ext cx="111" cy="188"/>
            </a:xfrm>
            <a:custGeom>
              <a:avLst/>
              <a:gdLst>
                <a:gd name="T0" fmla="*/ 22 w 111"/>
                <a:gd name="T1" fmla="*/ 0 h 188"/>
                <a:gd name="T2" fmla="*/ 0 w 111"/>
                <a:gd name="T3" fmla="*/ 11 h 188"/>
                <a:gd name="T4" fmla="*/ 78 w 111"/>
                <a:gd name="T5" fmla="*/ 188 h 188"/>
                <a:gd name="T6" fmla="*/ 89 w 111"/>
                <a:gd name="T7" fmla="*/ 188 h 188"/>
                <a:gd name="T8" fmla="*/ 111 w 111"/>
                <a:gd name="T9" fmla="*/ 188 h 188"/>
                <a:gd name="T10" fmla="*/ 100 w 111"/>
                <a:gd name="T11" fmla="*/ 177 h 188"/>
                <a:gd name="T12" fmla="*/ 22 w 111"/>
                <a:gd name="T13" fmla="*/ 0 h 188"/>
                <a:gd name="T14" fmla="*/ 0 60000 65536"/>
                <a:gd name="T15" fmla="*/ 0 60000 65536"/>
                <a:gd name="T16" fmla="*/ 0 60000 65536"/>
                <a:gd name="T17" fmla="*/ 0 60000 65536"/>
                <a:gd name="T18" fmla="*/ 0 60000 65536"/>
                <a:gd name="T19" fmla="*/ 0 60000 65536"/>
                <a:gd name="T20" fmla="*/ 0 60000 65536"/>
                <a:gd name="T21" fmla="*/ 0 w 111"/>
                <a:gd name="T22" fmla="*/ 0 h 188"/>
                <a:gd name="T23" fmla="*/ 111 w 111"/>
                <a:gd name="T24" fmla="*/ 188 h 1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 h="188">
                  <a:moveTo>
                    <a:pt x="22" y="0"/>
                  </a:moveTo>
                  <a:lnTo>
                    <a:pt x="0" y="11"/>
                  </a:lnTo>
                  <a:lnTo>
                    <a:pt x="78" y="188"/>
                  </a:lnTo>
                  <a:lnTo>
                    <a:pt x="89" y="188"/>
                  </a:lnTo>
                  <a:lnTo>
                    <a:pt x="111" y="188"/>
                  </a:lnTo>
                  <a:lnTo>
                    <a:pt x="100" y="177"/>
                  </a:lnTo>
                  <a:lnTo>
                    <a:pt x="22" y="0"/>
                  </a:lnTo>
                  <a:close/>
                </a:path>
              </a:pathLst>
            </a:custGeom>
            <a:solidFill>
              <a:srgbClr val="000000"/>
            </a:solidFill>
            <a:ln w="9525">
              <a:noFill/>
              <a:round/>
              <a:headEnd/>
              <a:tailEnd/>
            </a:ln>
          </p:spPr>
          <p:txBody>
            <a:bodyPr/>
            <a:lstStyle/>
            <a:p>
              <a:endParaRPr lang="de-DE"/>
            </a:p>
          </p:txBody>
        </p:sp>
        <p:sp>
          <p:nvSpPr>
            <p:cNvPr id="115860" name="Freeform 7"/>
            <p:cNvSpPr>
              <a:spLocks/>
            </p:cNvSpPr>
            <p:nvPr/>
          </p:nvSpPr>
          <p:spPr bwMode="auto">
            <a:xfrm>
              <a:off x="897" y="276"/>
              <a:ext cx="443" cy="22"/>
            </a:xfrm>
            <a:custGeom>
              <a:avLst/>
              <a:gdLst>
                <a:gd name="T0" fmla="*/ 443 w 443"/>
                <a:gd name="T1" fmla="*/ 22 h 22"/>
                <a:gd name="T2" fmla="*/ 443 w 443"/>
                <a:gd name="T3" fmla="*/ 0 h 22"/>
                <a:gd name="T4" fmla="*/ 11 w 443"/>
                <a:gd name="T5" fmla="*/ 0 h 22"/>
                <a:gd name="T6" fmla="*/ 0 w 443"/>
                <a:gd name="T7" fmla="*/ 11 h 22"/>
                <a:gd name="T8" fmla="*/ 0 w 443"/>
                <a:gd name="T9" fmla="*/ 22 h 22"/>
                <a:gd name="T10" fmla="*/ 11 w 443"/>
                <a:gd name="T11" fmla="*/ 22 h 22"/>
                <a:gd name="T12" fmla="*/ 443 w 443"/>
                <a:gd name="T13" fmla="*/ 22 h 22"/>
                <a:gd name="T14" fmla="*/ 0 60000 65536"/>
                <a:gd name="T15" fmla="*/ 0 60000 65536"/>
                <a:gd name="T16" fmla="*/ 0 60000 65536"/>
                <a:gd name="T17" fmla="*/ 0 60000 65536"/>
                <a:gd name="T18" fmla="*/ 0 60000 65536"/>
                <a:gd name="T19" fmla="*/ 0 60000 65536"/>
                <a:gd name="T20" fmla="*/ 0 60000 65536"/>
                <a:gd name="T21" fmla="*/ 0 w 443"/>
                <a:gd name="T22" fmla="*/ 0 h 22"/>
                <a:gd name="T23" fmla="*/ 443 w 443"/>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3" h="22">
                  <a:moveTo>
                    <a:pt x="443" y="22"/>
                  </a:moveTo>
                  <a:lnTo>
                    <a:pt x="443" y="0"/>
                  </a:lnTo>
                  <a:lnTo>
                    <a:pt x="11" y="0"/>
                  </a:lnTo>
                  <a:lnTo>
                    <a:pt x="0" y="11"/>
                  </a:lnTo>
                  <a:lnTo>
                    <a:pt x="0" y="22"/>
                  </a:lnTo>
                  <a:lnTo>
                    <a:pt x="11" y="22"/>
                  </a:lnTo>
                  <a:lnTo>
                    <a:pt x="443" y="22"/>
                  </a:lnTo>
                  <a:close/>
                </a:path>
              </a:pathLst>
            </a:custGeom>
            <a:solidFill>
              <a:srgbClr val="000000"/>
            </a:solidFill>
            <a:ln w="9525">
              <a:noFill/>
              <a:round/>
              <a:headEnd/>
              <a:tailEnd/>
            </a:ln>
          </p:spPr>
          <p:txBody>
            <a:bodyPr/>
            <a:lstStyle/>
            <a:p>
              <a:endParaRPr lang="de-DE"/>
            </a:p>
          </p:txBody>
        </p:sp>
      </p:grpSp>
      <p:sp>
        <p:nvSpPr>
          <p:cNvPr id="115716" name="Rectangle 8"/>
          <p:cNvSpPr>
            <a:spLocks noChangeArrowheads="1"/>
          </p:cNvSpPr>
          <p:nvPr/>
        </p:nvSpPr>
        <p:spPr bwMode="auto">
          <a:xfrm>
            <a:off x="1417638" y="1454150"/>
            <a:ext cx="2073275" cy="387350"/>
          </a:xfrm>
          <a:prstGeom prst="rect">
            <a:avLst/>
          </a:prstGeom>
          <a:solidFill>
            <a:srgbClr val="FFFFFF"/>
          </a:solidFill>
          <a:ln w="9525">
            <a:noFill/>
            <a:miter lim="800000"/>
            <a:headEnd/>
            <a:tailEnd/>
          </a:ln>
        </p:spPr>
        <p:txBody>
          <a:bodyPr/>
          <a:lstStyle/>
          <a:p>
            <a:endParaRPr lang="de-DE"/>
          </a:p>
        </p:txBody>
      </p:sp>
      <p:sp>
        <p:nvSpPr>
          <p:cNvPr id="115717" name="Rectangle 9"/>
          <p:cNvSpPr>
            <a:spLocks noChangeArrowheads="1"/>
          </p:cNvSpPr>
          <p:nvPr/>
        </p:nvSpPr>
        <p:spPr bwMode="auto">
          <a:xfrm>
            <a:off x="1400175" y="1436688"/>
            <a:ext cx="2108200" cy="422275"/>
          </a:xfrm>
          <a:prstGeom prst="rect">
            <a:avLst/>
          </a:prstGeom>
          <a:noFill/>
          <a:ln w="34925">
            <a:solidFill>
              <a:srgbClr val="000000"/>
            </a:solidFill>
            <a:miter lim="800000"/>
            <a:headEnd/>
            <a:tailEnd/>
          </a:ln>
        </p:spPr>
        <p:txBody>
          <a:bodyPr/>
          <a:lstStyle/>
          <a:p>
            <a:endParaRPr lang="de-DE"/>
          </a:p>
        </p:txBody>
      </p:sp>
      <p:grpSp>
        <p:nvGrpSpPr>
          <p:cNvPr id="115718" name="Group 10"/>
          <p:cNvGrpSpPr>
            <a:grpSpLocks/>
          </p:cNvGrpSpPr>
          <p:nvPr/>
        </p:nvGrpSpPr>
        <p:grpSpPr bwMode="auto">
          <a:xfrm>
            <a:off x="1371600" y="1893888"/>
            <a:ext cx="738188" cy="315912"/>
            <a:chOff x="897" y="564"/>
            <a:chExt cx="465" cy="199"/>
          </a:xfrm>
        </p:grpSpPr>
        <p:sp>
          <p:nvSpPr>
            <p:cNvPr id="115853" name="Freeform 11"/>
            <p:cNvSpPr>
              <a:spLocks/>
            </p:cNvSpPr>
            <p:nvPr/>
          </p:nvSpPr>
          <p:spPr bwMode="auto">
            <a:xfrm>
              <a:off x="897" y="564"/>
              <a:ext cx="100" cy="199"/>
            </a:xfrm>
            <a:custGeom>
              <a:avLst/>
              <a:gdLst>
                <a:gd name="T0" fmla="*/ 0 w 100"/>
                <a:gd name="T1" fmla="*/ 188 h 199"/>
                <a:gd name="T2" fmla="*/ 22 w 100"/>
                <a:gd name="T3" fmla="*/ 199 h 199"/>
                <a:gd name="T4" fmla="*/ 100 w 100"/>
                <a:gd name="T5" fmla="*/ 22 h 199"/>
                <a:gd name="T6" fmla="*/ 89 w 100"/>
                <a:gd name="T7" fmla="*/ 0 h 199"/>
                <a:gd name="T8" fmla="*/ 89 w 100"/>
                <a:gd name="T9" fmla="*/ 0 h 199"/>
                <a:gd name="T10" fmla="*/ 78 w 100"/>
                <a:gd name="T11" fmla="*/ 11 h 199"/>
                <a:gd name="T12" fmla="*/ 0 w 100"/>
                <a:gd name="T13" fmla="*/ 188 h 199"/>
                <a:gd name="T14" fmla="*/ 0 60000 65536"/>
                <a:gd name="T15" fmla="*/ 0 60000 65536"/>
                <a:gd name="T16" fmla="*/ 0 60000 65536"/>
                <a:gd name="T17" fmla="*/ 0 60000 65536"/>
                <a:gd name="T18" fmla="*/ 0 60000 65536"/>
                <a:gd name="T19" fmla="*/ 0 60000 65536"/>
                <a:gd name="T20" fmla="*/ 0 60000 65536"/>
                <a:gd name="T21" fmla="*/ 0 w 100"/>
                <a:gd name="T22" fmla="*/ 0 h 199"/>
                <a:gd name="T23" fmla="*/ 100 w 100"/>
                <a:gd name="T24" fmla="*/ 199 h 1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199">
                  <a:moveTo>
                    <a:pt x="0" y="188"/>
                  </a:moveTo>
                  <a:lnTo>
                    <a:pt x="22" y="199"/>
                  </a:lnTo>
                  <a:lnTo>
                    <a:pt x="100" y="22"/>
                  </a:lnTo>
                  <a:lnTo>
                    <a:pt x="89" y="0"/>
                  </a:lnTo>
                  <a:lnTo>
                    <a:pt x="78" y="11"/>
                  </a:lnTo>
                  <a:lnTo>
                    <a:pt x="0" y="188"/>
                  </a:lnTo>
                  <a:close/>
                </a:path>
              </a:pathLst>
            </a:custGeom>
            <a:solidFill>
              <a:srgbClr val="000000"/>
            </a:solidFill>
            <a:ln w="9525">
              <a:noFill/>
              <a:round/>
              <a:headEnd/>
              <a:tailEnd/>
            </a:ln>
          </p:spPr>
          <p:txBody>
            <a:bodyPr/>
            <a:lstStyle/>
            <a:p>
              <a:endParaRPr lang="de-DE"/>
            </a:p>
          </p:txBody>
        </p:sp>
        <p:sp>
          <p:nvSpPr>
            <p:cNvPr id="115854" name="Freeform 12"/>
            <p:cNvSpPr>
              <a:spLocks/>
            </p:cNvSpPr>
            <p:nvPr/>
          </p:nvSpPr>
          <p:spPr bwMode="auto">
            <a:xfrm>
              <a:off x="986" y="564"/>
              <a:ext cx="287" cy="22"/>
            </a:xfrm>
            <a:custGeom>
              <a:avLst/>
              <a:gdLst>
                <a:gd name="T0" fmla="*/ 0 w 287"/>
                <a:gd name="T1" fmla="*/ 0 h 22"/>
                <a:gd name="T2" fmla="*/ 0 w 287"/>
                <a:gd name="T3" fmla="*/ 22 h 22"/>
                <a:gd name="T4" fmla="*/ 276 w 287"/>
                <a:gd name="T5" fmla="*/ 22 h 22"/>
                <a:gd name="T6" fmla="*/ 287 w 287"/>
                <a:gd name="T7" fmla="*/ 11 h 22"/>
                <a:gd name="T8" fmla="*/ 287 w 287"/>
                <a:gd name="T9" fmla="*/ 0 h 22"/>
                <a:gd name="T10" fmla="*/ 276 w 287"/>
                <a:gd name="T11" fmla="*/ 0 h 22"/>
                <a:gd name="T12" fmla="*/ 0 w 287"/>
                <a:gd name="T13" fmla="*/ 0 h 22"/>
                <a:gd name="T14" fmla="*/ 0 60000 65536"/>
                <a:gd name="T15" fmla="*/ 0 60000 65536"/>
                <a:gd name="T16" fmla="*/ 0 60000 65536"/>
                <a:gd name="T17" fmla="*/ 0 60000 65536"/>
                <a:gd name="T18" fmla="*/ 0 60000 65536"/>
                <a:gd name="T19" fmla="*/ 0 60000 65536"/>
                <a:gd name="T20" fmla="*/ 0 60000 65536"/>
                <a:gd name="T21" fmla="*/ 0 w 287"/>
                <a:gd name="T22" fmla="*/ 0 h 22"/>
                <a:gd name="T23" fmla="*/ 287 w 287"/>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7" h="22">
                  <a:moveTo>
                    <a:pt x="0" y="0"/>
                  </a:moveTo>
                  <a:lnTo>
                    <a:pt x="0" y="22"/>
                  </a:lnTo>
                  <a:lnTo>
                    <a:pt x="276" y="22"/>
                  </a:lnTo>
                  <a:lnTo>
                    <a:pt x="287" y="11"/>
                  </a:lnTo>
                  <a:lnTo>
                    <a:pt x="287" y="0"/>
                  </a:lnTo>
                  <a:lnTo>
                    <a:pt x="276" y="0"/>
                  </a:lnTo>
                  <a:lnTo>
                    <a:pt x="0" y="0"/>
                  </a:lnTo>
                  <a:close/>
                </a:path>
              </a:pathLst>
            </a:custGeom>
            <a:solidFill>
              <a:srgbClr val="000000"/>
            </a:solidFill>
            <a:ln w="9525">
              <a:noFill/>
              <a:round/>
              <a:headEnd/>
              <a:tailEnd/>
            </a:ln>
          </p:spPr>
          <p:txBody>
            <a:bodyPr/>
            <a:lstStyle/>
            <a:p>
              <a:endParaRPr lang="de-DE"/>
            </a:p>
          </p:txBody>
        </p:sp>
        <p:sp>
          <p:nvSpPr>
            <p:cNvPr id="115855" name="Freeform 13"/>
            <p:cNvSpPr>
              <a:spLocks/>
            </p:cNvSpPr>
            <p:nvPr/>
          </p:nvSpPr>
          <p:spPr bwMode="auto">
            <a:xfrm>
              <a:off x="1251" y="575"/>
              <a:ext cx="111" cy="188"/>
            </a:xfrm>
            <a:custGeom>
              <a:avLst/>
              <a:gdLst>
                <a:gd name="T0" fmla="*/ 22 w 111"/>
                <a:gd name="T1" fmla="*/ 0 h 188"/>
                <a:gd name="T2" fmla="*/ 0 w 111"/>
                <a:gd name="T3" fmla="*/ 11 h 188"/>
                <a:gd name="T4" fmla="*/ 78 w 111"/>
                <a:gd name="T5" fmla="*/ 188 h 188"/>
                <a:gd name="T6" fmla="*/ 89 w 111"/>
                <a:gd name="T7" fmla="*/ 188 h 188"/>
                <a:gd name="T8" fmla="*/ 111 w 111"/>
                <a:gd name="T9" fmla="*/ 188 h 188"/>
                <a:gd name="T10" fmla="*/ 100 w 111"/>
                <a:gd name="T11" fmla="*/ 177 h 188"/>
                <a:gd name="T12" fmla="*/ 22 w 111"/>
                <a:gd name="T13" fmla="*/ 0 h 188"/>
                <a:gd name="T14" fmla="*/ 0 60000 65536"/>
                <a:gd name="T15" fmla="*/ 0 60000 65536"/>
                <a:gd name="T16" fmla="*/ 0 60000 65536"/>
                <a:gd name="T17" fmla="*/ 0 60000 65536"/>
                <a:gd name="T18" fmla="*/ 0 60000 65536"/>
                <a:gd name="T19" fmla="*/ 0 60000 65536"/>
                <a:gd name="T20" fmla="*/ 0 60000 65536"/>
                <a:gd name="T21" fmla="*/ 0 w 111"/>
                <a:gd name="T22" fmla="*/ 0 h 188"/>
                <a:gd name="T23" fmla="*/ 111 w 111"/>
                <a:gd name="T24" fmla="*/ 188 h 1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 h="188">
                  <a:moveTo>
                    <a:pt x="22" y="0"/>
                  </a:moveTo>
                  <a:lnTo>
                    <a:pt x="0" y="11"/>
                  </a:lnTo>
                  <a:lnTo>
                    <a:pt x="78" y="188"/>
                  </a:lnTo>
                  <a:lnTo>
                    <a:pt x="89" y="188"/>
                  </a:lnTo>
                  <a:lnTo>
                    <a:pt x="111" y="188"/>
                  </a:lnTo>
                  <a:lnTo>
                    <a:pt x="100" y="177"/>
                  </a:lnTo>
                  <a:lnTo>
                    <a:pt x="22" y="0"/>
                  </a:lnTo>
                  <a:close/>
                </a:path>
              </a:pathLst>
            </a:custGeom>
            <a:solidFill>
              <a:srgbClr val="000000"/>
            </a:solidFill>
            <a:ln w="9525">
              <a:noFill/>
              <a:round/>
              <a:headEnd/>
              <a:tailEnd/>
            </a:ln>
          </p:spPr>
          <p:txBody>
            <a:bodyPr/>
            <a:lstStyle/>
            <a:p>
              <a:endParaRPr lang="de-DE"/>
            </a:p>
          </p:txBody>
        </p:sp>
        <p:sp>
          <p:nvSpPr>
            <p:cNvPr id="115856" name="Freeform 14"/>
            <p:cNvSpPr>
              <a:spLocks/>
            </p:cNvSpPr>
            <p:nvPr/>
          </p:nvSpPr>
          <p:spPr bwMode="auto">
            <a:xfrm>
              <a:off x="897" y="741"/>
              <a:ext cx="443" cy="22"/>
            </a:xfrm>
            <a:custGeom>
              <a:avLst/>
              <a:gdLst>
                <a:gd name="T0" fmla="*/ 443 w 443"/>
                <a:gd name="T1" fmla="*/ 22 h 22"/>
                <a:gd name="T2" fmla="*/ 443 w 443"/>
                <a:gd name="T3" fmla="*/ 0 h 22"/>
                <a:gd name="T4" fmla="*/ 11 w 443"/>
                <a:gd name="T5" fmla="*/ 0 h 22"/>
                <a:gd name="T6" fmla="*/ 0 w 443"/>
                <a:gd name="T7" fmla="*/ 11 h 22"/>
                <a:gd name="T8" fmla="*/ 0 w 443"/>
                <a:gd name="T9" fmla="*/ 22 h 22"/>
                <a:gd name="T10" fmla="*/ 11 w 443"/>
                <a:gd name="T11" fmla="*/ 22 h 22"/>
                <a:gd name="T12" fmla="*/ 443 w 443"/>
                <a:gd name="T13" fmla="*/ 22 h 22"/>
                <a:gd name="T14" fmla="*/ 0 60000 65536"/>
                <a:gd name="T15" fmla="*/ 0 60000 65536"/>
                <a:gd name="T16" fmla="*/ 0 60000 65536"/>
                <a:gd name="T17" fmla="*/ 0 60000 65536"/>
                <a:gd name="T18" fmla="*/ 0 60000 65536"/>
                <a:gd name="T19" fmla="*/ 0 60000 65536"/>
                <a:gd name="T20" fmla="*/ 0 60000 65536"/>
                <a:gd name="T21" fmla="*/ 0 w 443"/>
                <a:gd name="T22" fmla="*/ 0 h 22"/>
                <a:gd name="T23" fmla="*/ 443 w 443"/>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3" h="22">
                  <a:moveTo>
                    <a:pt x="443" y="22"/>
                  </a:moveTo>
                  <a:lnTo>
                    <a:pt x="443" y="0"/>
                  </a:lnTo>
                  <a:lnTo>
                    <a:pt x="11" y="0"/>
                  </a:lnTo>
                  <a:lnTo>
                    <a:pt x="0" y="11"/>
                  </a:lnTo>
                  <a:lnTo>
                    <a:pt x="0" y="22"/>
                  </a:lnTo>
                  <a:lnTo>
                    <a:pt x="11" y="22"/>
                  </a:lnTo>
                  <a:lnTo>
                    <a:pt x="443" y="22"/>
                  </a:lnTo>
                  <a:close/>
                </a:path>
              </a:pathLst>
            </a:custGeom>
            <a:solidFill>
              <a:srgbClr val="000000"/>
            </a:solidFill>
            <a:ln w="9525">
              <a:noFill/>
              <a:round/>
              <a:headEnd/>
              <a:tailEnd/>
            </a:ln>
          </p:spPr>
          <p:txBody>
            <a:bodyPr/>
            <a:lstStyle/>
            <a:p>
              <a:endParaRPr lang="de-DE"/>
            </a:p>
          </p:txBody>
        </p:sp>
      </p:grpSp>
      <p:sp>
        <p:nvSpPr>
          <p:cNvPr id="115719" name="Rectangle 15"/>
          <p:cNvSpPr>
            <a:spLocks noChangeArrowheads="1"/>
          </p:cNvSpPr>
          <p:nvPr/>
        </p:nvSpPr>
        <p:spPr bwMode="auto">
          <a:xfrm>
            <a:off x="1417638" y="2192338"/>
            <a:ext cx="2073275" cy="368300"/>
          </a:xfrm>
          <a:prstGeom prst="rect">
            <a:avLst/>
          </a:prstGeom>
          <a:solidFill>
            <a:srgbClr val="FFFFFF"/>
          </a:solidFill>
          <a:ln w="9525">
            <a:noFill/>
            <a:miter lim="800000"/>
            <a:headEnd/>
            <a:tailEnd/>
          </a:ln>
        </p:spPr>
        <p:txBody>
          <a:bodyPr/>
          <a:lstStyle/>
          <a:p>
            <a:endParaRPr lang="de-DE"/>
          </a:p>
        </p:txBody>
      </p:sp>
      <p:sp>
        <p:nvSpPr>
          <p:cNvPr id="115720" name="Rectangle 16"/>
          <p:cNvSpPr>
            <a:spLocks noChangeArrowheads="1"/>
          </p:cNvSpPr>
          <p:nvPr/>
        </p:nvSpPr>
        <p:spPr bwMode="auto">
          <a:xfrm>
            <a:off x="1400175" y="2178050"/>
            <a:ext cx="2108200" cy="403225"/>
          </a:xfrm>
          <a:prstGeom prst="rect">
            <a:avLst/>
          </a:prstGeom>
          <a:noFill/>
          <a:ln w="34925">
            <a:solidFill>
              <a:srgbClr val="000000"/>
            </a:solidFill>
            <a:miter lim="800000"/>
            <a:headEnd/>
            <a:tailEnd/>
          </a:ln>
        </p:spPr>
        <p:txBody>
          <a:bodyPr/>
          <a:lstStyle/>
          <a:p>
            <a:endParaRPr lang="de-DE"/>
          </a:p>
        </p:txBody>
      </p:sp>
      <p:grpSp>
        <p:nvGrpSpPr>
          <p:cNvPr id="115721" name="Group 17"/>
          <p:cNvGrpSpPr>
            <a:grpSpLocks/>
          </p:cNvGrpSpPr>
          <p:nvPr/>
        </p:nvGrpSpPr>
        <p:grpSpPr bwMode="auto">
          <a:xfrm>
            <a:off x="1371600" y="2649538"/>
            <a:ext cx="738188" cy="315912"/>
            <a:chOff x="897" y="1040"/>
            <a:chExt cx="465" cy="199"/>
          </a:xfrm>
        </p:grpSpPr>
        <p:sp>
          <p:nvSpPr>
            <p:cNvPr id="115849" name="Freeform 18"/>
            <p:cNvSpPr>
              <a:spLocks/>
            </p:cNvSpPr>
            <p:nvPr/>
          </p:nvSpPr>
          <p:spPr bwMode="auto">
            <a:xfrm>
              <a:off x="897" y="1040"/>
              <a:ext cx="100" cy="199"/>
            </a:xfrm>
            <a:custGeom>
              <a:avLst/>
              <a:gdLst>
                <a:gd name="T0" fmla="*/ 0 w 100"/>
                <a:gd name="T1" fmla="*/ 188 h 199"/>
                <a:gd name="T2" fmla="*/ 22 w 100"/>
                <a:gd name="T3" fmla="*/ 199 h 199"/>
                <a:gd name="T4" fmla="*/ 100 w 100"/>
                <a:gd name="T5" fmla="*/ 22 h 199"/>
                <a:gd name="T6" fmla="*/ 89 w 100"/>
                <a:gd name="T7" fmla="*/ 0 h 199"/>
                <a:gd name="T8" fmla="*/ 89 w 100"/>
                <a:gd name="T9" fmla="*/ 0 h 199"/>
                <a:gd name="T10" fmla="*/ 78 w 100"/>
                <a:gd name="T11" fmla="*/ 11 h 199"/>
                <a:gd name="T12" fmla="*/ 0 w 100"/>
                <a:gd name="T13" fmla="*/ 188 h 199"/>
                <a:gd name="T14" fmla="*/ 0 60000 65536"/>
                <a:gd name="T15" fmla="*/ 0 60000 65536"/>
                <a:gd name="T16" fmla="*/ 0 60000 65536"/>
                <a:gd name="T17" fmla="*/ 0 60000 65536"/>
                <a:gd name="T18" fmla="*/ 0 60000 65536"/>
                <a:gd name="T19" fmla="*/ 0 60000 65536"/>
                <a:gd name="T20" fmla="*/ 0 60000 65536"/>
                <a:gd name="T21" fmla="*/ 0 w 100"/>
                <a:gd name="T22" fmla="*/ 0 h 199"/>
                <a:gd name="T23" fmla="*/ 100 w 100"/>
                <a:gd name="T24" fmla="*/ 199 h 1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199">
                  <a:moveTo>
                    <a:pt x="0" y="188"/>
                  </a:moveTo>
                  <a:lnTo>
                    <a:pt x="22" y="199"/>
                  </a:lnTo>
                  <a:lnTo>
                    <a:pt x="100" y="22"/>
                  </a:lnTo>
                  <a:lnTo>
                    <a:pt x="89" y="0"/>
                  </a:lnTo>
                  <a:lnTo>
                    <a:pt x="78" y="11"/>
                  </a:lnTo>
                  <a:lnTo>
                    <a:pt x="0" y="188"/>
                  </a:lnTo>
                  <a:close/>
                </a:path>
              </a:pathLst>
            </a:custGeom>
            <a:solidFill>
              <a:srgbClr val="000000"/>
            </a:solidFill>
            <a:ln w="9525">
              <a:noFill/>
              <a:round/>
              <a:headEnd/>
              <a:tailEnd/>
            </a:ln>
          </p:spPr>
          <p:txBody>
            <a:bodyPr/>
            <a:lstStyle/>
            <a:p>
              <a:endParaRPr lang="de-DE"/>
            </a:p>
          </p:txBody>
        </p:sp>
        <p:sp>
          <p:nvSpPr>
            <p:cNvPr id="115850" name="Freeform 19"/>
            <p:cNvSpPr>
              <a:spLocks/>
            </p:cNvSpPr>
            <p:nvPr/>
          </p:nvSpPr>
          <p:spPr bwMode="auto">
            <a:xfrm>
              <a:off x="986" y="1040"/>
              <a:ext cx="287" cy="22"/>
            </a:xfrm>
            <a:custGeom>
              <a:avLst/>
              <a:gdLst>
                <a:gd name="T0" fmla="*/ 0 w 287"/>
                <a:gd name="T1" fmla="*/ 0 h 22"/>
                <a:gd name="T2" fmla="*/ 0 w 287"/>
                <a:gd name="T3" fmla="*/ 22 h 22"/>
                <a:gd name="T4" fmla="*/ 276 w 287"/>
                <a:gd name="T5" fmla="*/ 22 h 22"/>
                <a:gd name="T6" fmla="*/ 287 w 287"/>
                <a:gd name="T7" fmla="*/ 11 h 22"/>
                <a:gd name="T8" fmla="*/ 287 w 287"/>
                <a:gd name="T9" fmla="*/ 0 h 22"/>
                <a:gd name="T10" fmla="*/ 276 w 287"/>
                <a:gd name="T11" fmla="*/ 0 h 22"/>
                <a:gd name="T12" fmla="*/ 0 w 287"/>
                <a:gd name="T13" fmla="*/ 0 h 22"/>
                <a:gd name="T14" fmla="*/ 0 60000 65536"/>
                <a:gd name="T15" fmla="*/ 0 60000 65536"/>
                <a:gd name="T16" fmla="*/ 0 60000 65536"/>
                <a:gd name="T17" fmla="*/ 0 60000 65536"/>
                <a:gd name="T18" fmla="*/ 0 60000 65536"/>
                <a:gd name="T19" fmla="*/ 0 60000 65536"/>
                <a:gd name="T20" fmla="*/ 0 60000 65536"/>
                <a:gd name="T21" fmla="*/ 0 w 287"/>
                <a:gd name="T22" fmla="*/ 0 h 22"/>
                <a:gd name="T23" fmla="*/ 287 w 287"/>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7" h="22">
                  <a:moveTo>
                    <a:pt x="0" y="0"/>
                  </a:moveTo>
                  <a:lnTo>
                    <a:pt x="0" y="22"/>
                  </a:lnTo>
                  <a:lnTo>
                    <a:pt x="276" y="22"/>
                  </a:lnTo>
                  <a:lnTo>
                    <a:pt x="287" y="11"/>
                  </a:lnTo>
                  <a:lnTo>
                    <a:pt x="287" y="0"/>
                  </a:lnTo>
                  <a:lnTo>
                    <a:pt x="276" y="0"/>
                  </a:lnTo>
                  <a:lnTo>
                    <a:pt x="0" y="0"/>
                  </a:lnTo>
                  <a:close/>
                </a:path>
              </a:pathLst>
            </a:custGeom>
            <a:solidFill>
              <a:srgbClr val="000000"/>
            </a:solidFill>
            <a:ln w="9525">
              <a:noFill/>
              <a:round/>
              <a:headEnd/>
              <a:tailEnd/>
            </a:ln>
          </p:spPr>
          <p:txBody>
            <a:bodyPr/>
            <a:lstStyle/>
            <a:p>
              <a:endParaRPr lang="de-DE"/>
            </a:p>
          </p:txBody>
        </p:sp>
        <p:sp>
          <p:nvSpPr>
            <p:cNvPr id="115851" name="Freeform 20"/>
            <p:cNvSpPr>
              <a:spLocks/>
            </p:cNvSpPr>
            <p:nvPr/>
          </p:nvSpPr>
          <p:spPr bwMode="auto">
            <a:xfrm>
              <a:off x="1251" y="1051"/>
              <a:ext cx="111" cy="188"/>
            </a:xfrm>
            <a:custGeom>
              <a:avLst/>
              <a:gdLst>
                <a:gd name="T0" fmla="*/ 22 w 111"/>
                <a:gd name="T1" fmla="*/ 0 h 188"/>
                <a:gd name="T2" fmla="*/ 0 w 111"/>
                <a:gd name="T3" fmla="*/ 11 h 188"/>
                <a:gd name="T4" fmla="*/ 78 w 111"/>
                <a:gd name="T5" fmla="*/ 188 h 188"/>
                <a:gd name="T6" fmla="*/ 89 w 111"/>
                <a:gd name="T7" fmla="*/ 188 h 188"/>
                <a:gd name="T8" fmla="*/ 111 w 111"/>
                <a:gd name="T9" fmla="*/ 188 h 188"/>
                <a:gd name="T10" fmla="*/ 100 w 111"/>
                <a:gd name="T11" fmla="*/ 177 h 188"/>
                <a:gd name="T12" fmla="*/ 22 w 111"/>
                <a:gd name="T13" fmla="*/ 0 h 188"/>
                <a:gd name="T14" fmla="*/ 0 60000 65536"/>
                <a:gd name="T15" fmla="*/ 0 60000 65536"/>
                <a:gd name="T16" fmla="*/ 0 60000 65536"/>
                <a:gd name="T17" fmla="*/ 0 60000 65536"/>
                <a:gd name="T18" fmla="*/ 0 60000 65536"/>
                <a:gd name="T19" fmla="*/ 0 60000 65536"/>
                <a:gd name="T20" fmla="*/ 0 60000 65536"/>
                <a:gd name="T21" fmla="*/ 0 w 111"/>
                <a:gd name="T22" fmla="*/ 0 h 188"/>
                <a:gd name="T23" fmla="*/ 111 w 111"/>
                <a:gd name="T24" fmla="*/ 188 h 1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 h="188">
                  <a:moveTo>
                    <a:pt x="22" y="0"/>
                  </a:moveTo>
                  <a:lnTo>
                    <a:pt x="0" y="11"/>
                  </a:lnTo>
                  <a:lnTo>
                    <a:pt x="78" y="188"/>
                  </a:lnTo>
                  <a:lnTo>
                    <a:pt x="89" y="188"/>
                  </a:lnTo>
                  <a:lnTo>
                    <a:pt x="111" y="188"/>
                  </a:lnTo>
                  <a:lnTo>
                    <a:pt x="100" y="177"/>
                  </a:lnTo>
                  <a:lnTo>
                    <a:pt x="22" y="0"/>
                  </a:lnTo>
                  <a:close/>
                </a:path>
              </a:pathLst>
            </a:custGeom>
            <a:solidFill>
              <a:srgbClr val="000000"/>
            </a:solidFill>
            <a:ln w="9525">
              <a:noFill/>
              <a:round/>
              <a:headEnd/>
              <a:tailEnd/>
            </a:ln>
          </p:spPr>
          <p:txBody>
            <a:bodyPr/>
            <a:lstStyle/>
            <a:p>
              <a:endParaRPr lang="de-DE"/>
            </a:p>
          </p:txBody>
        </p:sp>
        <p:sp>
          <p:nvSpPr>
            <p:cNvPr id="115852" name="Freeform 21"/>
            <p:cNvSpPr>
              <a:spLocks/>
            </p:cNvSpPr>
            <p:nvPr/>
          </p:nvSpPr>
          <p:spPr bwMode="auto">
            <a:xfrm>
              <a:off x="897" y="1217"/>
              <a:ext cx="443" cy="22"/>
            </a:xfrm>
            <a:custGeom>
              <a:avLst/>
              <a:gdLst>
                <a:gd name="T0" fmla="*/ 443 w 443"/>
                <a:gd name="T1" fmla="*/ 22 h 22"/>
                <a:gd name="T2" fmla="*/ 443 w 443"/>
                <a:gd name="T3" fmla="*/ 0 h 22"/>
                <a:gd name="T4" fmla="*/ 11 w 443"/>
                <a:gd name="T5" fmla="*/ 0 h 22"/>
                <a:gd name="T6" fmla="*/ 0 w 443"/>
                <a:gd name="T7" fmla="*/ 11 h 22"/>
                <a:gd name="T8" fmla="*/ 0 w 443"/>
                <a:gd name="T9" fmla="*/ 22 h 22"/>
                <a:gd name="T10" fmla="*/ 11 w 443"/>
                <a:gd name="T11" fmla="*/ 22 h 22"/>
                <a:gd name="T12" fmla="*/ 443 w 443"/>
                <a:gd name="T13" fmla="*/ 22 h 22"/>
                <a:gd name="T14" fmla="*/ 0 60000 65536"/>
                <a:gd name="T15" fmla="*/ 0 60000 65536"/>
                <a:gd name="T16" fmla="*/ 0 60000 65536"/>
                <a:gd name="T17" fmla="*/ 0 60000 65536"/>
                <a:gd name="T18" fmla="*/ 0 60000 65536"/>
                <a:gd name="T19" fmla="*/ 0 60000 65536"/>
                <a:gd name="T20" fmla="*/ 0 60000 65536"/>
                <a:gd name="T21" fmla="*/ 0 w 443"/>
                <a:gd name="T22" fmla="*/ 0 h 22"/>
                <a:gd name="T23" fmla="*/ 443 w 443"/>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3" h="22">
                  <a:moveTo>
                    <a:pt x="443" y="22"/>
                  </a:moveTo>
                  <a:lnTo>
                    <a:pt x="443" y="0"/>
                  </a:lnTo>
                  <a:lnTo>
                    <a:pt x="11" y="0"/>
                  </a:lnTo>
                  <a:lnTo>
                    <a:pt x="0" y="11"/>
                  </a:lnTo>
                  <a:lnTo>
                    <a:pt x="0" y="22"/>
                  </a:lnTo>
                  <a:lnTo>
                    <a:pt x="11" y="22"/>
                  </a:lnTo>
                  <a:lnTo>
                    <a:pt x="443" y="22"/>
                  </a:lnTo>
                  <a:close/>
                </a:path>
              </a:pathLst>
            </a:custGeom>
            <a:solidFill>
              <a:srgbClr val="000000"/>
            </a:solidFill>
            <a:ln w="9525">
              <a:noFill/>
              <a:round/>
              <a:headEnd/>
              <a:tailEnd/>
            </a:ln>
          </p:spPr>
          <p:txBody>
            <a:bodyPr/>
            <a:lstStyle/>
            <a:p>
              <a:endParaRPr lang="de-DE"/>
            </a:p>
          </p:txBody>
        </p:sp>
      </p:grpSp>
      <p:sp>
        <p:nvSpPr>
          <p:cNvPr id="115722" name="Rectangle 22"/>
          <p:cNvSpPr>
            <a:spLocks noChangeArrowheads="1"/>
          </p:cNvSpPr>
          <p:nvPr/>
        </p:nvSpPr>
        <p:spPr bwMode="auto">
          <a:xfrm>
            <a:off x="1417638" y="2947988"/>
            <a:ext cx="2073275" cy="385762"/>
          </a:xfrm>
          <a:prstGeom prst="rect">
            <a:avLst/>
          </a:prstGeom>
          <a:solidFill>
            <a:srgbClr val="FFFFFF"/>
          </a:solidFill>
          <a:ln w="9525">
            <a:noFill/>
            <a:miter lim="800000"/>
            <a:headEnd/>
            <a:tailEnd/>
          </a:ln>
        </p:spPr>
        <p:txBody>
          <a:bodyPr/>
          <a:lstStyle/>
          <a:p>
            <a:endParaRPr lang="de-DE"/>
          </a:p>
        </p:txBody>
      </p:sp>
      <p:sp>
        <p:nvSpPr>
          <p:cNvPr id="115723" name="Rectangle 23"/>
          <p:cNvSpPr>
            <a:spLocks noChangeArrowheads="1"/>
          </p:cNvSpPr>
          <p:nvPr/>
        </p:nvSpPr>
        <p:spPr bwMode="auto">
          <a:xfrm>
            <a:off x="1400175" y="2930525"/>
            <a:ext cx="2108200" cy="420688"/>
          </a:xfrm>
          <a:prstGeom prst="rect">
            <a:avLst/>
          </a:prstGeom>
          <a:noFill/>
          <a:ln w="34925">
            <a:solidFill>
              <a:srgbClr val="000000"/>
            </a:solidFill>
            <a:miter lim="800000"/>
            <a:headEnd/>
            <a:tailEnd/>
          </a:ln>
        </p:spPr>
        <p:txBody>
          <a:bodyPr/>
          <a:lstStyle/>
          <a:p>
            <a:endParaRPr lang="de-DE"/>
          </a:p>
        </p:txBody>
      </p:sp>
      <p:grpSp>
        <p:nvGrpSpPr>
          <p:cNvPr id="115724" name="Group 24"/>
          <p:cNvGrpSpPr>
            <a:grpSpLocks/>
          </p:cNvGrpSpPr>
          <p:nvPr/>
        </p:nvGrpSpPr>
        <p:grpSpPr bwMode="auto">
          <a:xfrm>
            <a:off x="1371600" y="3405188"/>
            <a:ext cx="738188" cy="315912"/>
            <a:chOff x="897" y="1516"/>
            <a:chExt cx="465" cy="199"/>
          </a:xfrm>
        </p:grpSpPr>
        <p:sp>
          <p:nvSpPr>
            <p:cNvPr id="115845" name="Freeform 25"/>
            <p:cNvSpPr>
              <a:spLocks/>
            </p:cNvSpPr>
            <p:nvPr/>
          </p:nvSpPr>
          <p:spPr bwMode="auto">
            <a:xfrm>
              <a:off x="897" y="1516"/>
              <a:ext cx="100" cy="199"/>
            </a:xfrm>
            <a:custGeom>
              <a:avLst/>
              <a:gdLst>
                <a:gd name="T0" fmla="*/ 0 w 100"/>
                <a:gd name="T1" fmla="*/ 188 h 199"/>
                <a:gd name="T2" fmla="*/ 22 w 100"/>
                <a:gd name="T3" fmla="*/ 199 h 199"/>
                <a:gd name="T4" fmla="*/ 100 w 100"/>
                <a:gd name="T5" fmla="*/ 22 h 199"/>
                <a:gd name="T6" fmla="*/ 89 w 100"/>
                <a:gd name="T7" fmla="*/ 0 h 199"/>
                <a:gd name="T8" fmla="*/ 89 w 100"/>
                <a:gd name="T9" fmla="*/ 0 h 199"/>
                <a:gd name="T10" fmla="*/ 78 w 100"/>
                <a:gd name="T11" fmla="*/ 11 h 199"/>
                <a:gd name="T12" fmla="*/ 0 w 100"/>
                <a:gd name="T13" fmla="*/ 188 h 199"/>
                <a:gd name="T14" fmla="*/ 0 60000 65536"/>
                <a:gd name="T15" fmla="*/ 0 60000 65536"/>
                <a:gd name="T16" fmla="*/ 0 60000 65536"/>
                <a:gd name="T17" fmla="*/ 0 60000 65536"/>
                <a:gd name="T18" fmla="*/ 0 60000 65536"/>
                <a:gd name="T19" fmla="*/ 0 60000 65536"/>
                <a:gd name="T20" fmla="*/ 0 60000 65536"/>
                <a:gd name="T21" fmla="*/ 0 w 100"/>
                <a:gd name="T22" fmla="*/ 0 h 199"/>
                <a:gd name="T23" fmla="*/ 100 w 100"/>
                <a:gd name="T24" fmla="*/ 199 h 1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199">
                  <a:moveTo>
                    <a:pt x="0" y="188"/>
                  </a:moveTo>
                  <a:lnTo>
                    <a:pt x="22" y="199"/>
                  </a:lnTo>
                  <a:lnTo>
                    <a:pt x="100" y="22"/>
                  </a:lnTo>
                  <a:lnTo>
                    <a:pt x="89" y="0"/>
                  </a:lnTo>
                  <a:lnTo>
                    <a:pt x="78" y="11"/>
                  </a:lnTo>
                  <a:lnTo>
                    <a:pt x="0" y="188"/>
                  </a:lnTo>
                  <a:close/>
                </a:path>
              </a:pathLst>
            </a:custGeom>
            <a:solidFill>
              <a:srgbClr val="000000"/>
            </a:solidFill>
            <a:ln w="9525">
              <a:noFill/>
              <a:round/>
              <a:headEnd/>
              <a:tailEnd/>
            </a:ln>
          </p:spPr>
          <p:txBody>
            <a:bodyPr/>
            <a:lstStyle/>
            <a:p>
              <a:endParaRPr lang="de-DE"/>
            </a:p>
          </p:txBody>
        </p:sp>
        <p:sp>
          <p:nvSpPr>
            <p:cNvPr id="115846" name="Freeform 26"/>
            <p:cNvSpPr>
              <a:spLocks/>
            </p:cNvSpPr>
            <p:nvPr/>
          </p:nvSpPr>
          <p:spPr bwMode="auto">
            <a:xfrm>
              <a:off x="986" y="1516"/>
              <a:ext cx="287" cy="22"/>
            </a:xfrm>
            <a:custGeom>
              <a:avLst/>
              <a:gdLst>
                <a:gd name="T0" fmla="*/ 0 w 287"/>
                <a:gd name="T1" fmla="*/ 0 h 22"/>
                <a:gd name="T2" fmla="*/ 0 w 287"/>
                <a:gd name="T3" fmla="*/ 22 h 22"/>
                <a:gd name="T4" fmla="*/ 276 w 287"/>
                <a:gd name="T5" fmla="*/ 22 h 22"/>
                <a:gd name="T6" fmla="*/ 287 w 287"/>
                <a:gd name="T7" fmla="*/ 11 h 22"/>
                <a:gd name="T8" fmla="*/ 287 w 287"/>
                <a:gd name="T9" fmla="*/ 0 h 22"/>
                <a:gd name="T10" fmla="*/ 276 w 287"/>
                <a:gd name="T11" fmla="*/ 0 h 22"/>
                <a:gd name="T12" fmla="*/ 0 w 287"/>
                <a:gd name="T13" fmla="*/ 0 h 22"/>
                <a:gd name="T14" fmla="*/ 0 60000 65536"/>
                <a:gd name="T15" fmla="*/ 0 60000 65536"/>
                <a:gd name="T16" fmla="*/ 0 60000 65536"/>
                <a:gd name="T17" fmla="*/ 0 60000 65536"/>
                <a:gd name="T18" fmla="*/ 0 60000 65536"/>
                <a:gd name="T19" fmla="*/ 0 60000 65536"/>
                <a:gd name="T20" fmla="*/ 0 60000 65536"/>
                <a:gd name="T21" fmla="*/ 0 w 287"/>
                <a:gd name="T22" fmla="*/ 0 h 22"/>
                <a:gd name="T23" fmla="*/ 287 w 287"/>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7" h="22">
                  <a:moveTo>
                    <a:pt x="0" y="0"/>
                  </a:moveTo>
                  <a:lnTo>
                    <a:pt x="0" y="22"/>
                  </a:lnTo>
                  <a:lnTo>
                    <a:pt x="276" y="22"/>
                  </a:lnTo>
                  <a:lnTo>
                    <a:pt x="287" y="11"/>
                  </a:lnTo>
                  <a:lnTo>
                    <a:pt x="287" y="0"/>
                  </a:lnTo>
                  <a:lnTo>
                    <a:pt x="276" y="0"/>
                  </a:lnTo>
                  <a:lnTo>
                    <a:pt x="0" y="0"/>
                  </a:lnTo>
                  <a:close/>
                </a:path>
              </a:pathLst>
            </a:custGeom>
            <a:solidFill>
              <a:srgbClr val="000000"/>
            </a:solidFill>
            <a:ln w="9525">
              <a:noFill/>
              <a:round/>
              <a:headEnd/>
              <a:tailEnd/>
            </a:ln>
          </p:spPr>
          <p:txBody>
            <a:bodyPr/>
            <a:lstStyle/>
            <a:p>
              <a:endParaRPr lang="de-DE"/>
            </a:p>
          </p:txBody>
        </p:sp>
        <p:sp>
          <p:nvSpPr>
            <p:cNvPr id="115847" name="Freeform 27"/>
            <p:cNvSpPr>
              <a:spLocks/>
            </p:cNvSpPr>
            <p:nvPr/>
          </p:nvSpPr>
          <p:spPr bwMode="auto">
            <a:xfrm>
              <a:off x="1251" y="1527"/>
              <a:ext cx="111" cy="188"/>
            </a:xfrm>
            <a:custGeom>
              <a:avLst/>
              <a:gdLst>
                <a:gd name="T0" fmla="*/ 22 w 111"/>
                <a:gd name="T1" fmla="*/ 0 h 188"/>
                <a:gd name="T2" fmla="*/ 0 w 111"/>
                <a:gd name="T3" fmla="*/ 11 h 188"/>
                <a:gd name="T4" fmla="*/ 78 w 111"/>
                <a:gd name="T5" fmla="*/ 188 h 188"/>
                <a:gd name="T6" fmla="*/ 89 w 111"/>
                <a:gd name="T7" fmla="*/ 188 h 188"/>
                <a:gd name="T8" fmla="*/ 111 w 111"/>
                <a:gd name="T9" fmla="*/ 188 h 188"/>
                <a:gd name="T10" fmla="*/ 100 w 111"/>
                <a:gd name="T11" fmla="*/ 177 h 188"/>
                <a:gd name="T12" fmla="*/ 22 w 111"/>
                <a:gd name="T13" fmla="*/ 0 h 188"/>
                <a:gd name="T14" fmla="*/ 0 60000 65536"/>
                <a:gd name="T15" fmla="*/ 0 60000 65536"/>
                <a:gd name="T16" fmla="*/ 0 60000 65536"/>
                <a:gd name="T17" fmla="*/ 0 60000 65536"/>
                <a:gd name="T18" fmla="*/ 0 60000 65536"/>
                <a:gd name="T19" fmla="*/ 0 60000 65536"/>
                <a:gd name="T20" fmla="*/ 0 60000 65536"/>
                <a:gd name="T21" fmla="*/ 0 w 111"/>
                <a:gd name="T22" fmla="*/ 0 h 188"/>
                <a:gd name="T23" fmla="*/ 111 w 111"/>
                <a:gd name="T24" fmla="*/ 188 h 1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 h="188">
                  <a:moveTo>
                    <a:pt x="22" y="0"/>
                  </a:moveTo>
                  <a:lnTo>
                    <a:pt x="0" y="11"/>
                  </a:lnTo>
                  <a:lnTo>
                    <a:pt x="78" y="188"/>
                  </a:lnTo>
                  <a:lnTo>
                    <a:pt x="89" y="188"/>
                  </a:lnTo>
                  <a:lnTo>
                    <a:pt x="111" y="188"/>
                  </a:lnTo>
                  <a:lnTo>
                    <a:pt x="100" y="177"/>
                  </a:lnTo>
                  <a:lnTo>
                    <a:pt x="22" y="0"/>
                  </a:lnTo>
                  <a:close/>
                </a:path>
              </a:pathLst>
            </a:custGeom>
            <a:solidFill>
              <a:srgbClr val="000000"/>
            </a:solidFill>
            <a:ln w="9525">
              <a:noFill/>
              <a:round/>
              <a:headEnd/>
              <a:tailEnd/>
            </a:ln>
          </p:spPr>
          <p:txBody>
            <a:bodyPr/>
            <a:lstStyle/>
            <a:p>
              <a:endParaRPr lang="de-DE"/>
            </a:p>
          </p:txBody>
        </p:sp>
        <p:sp>
          <p:nvSpPr>
            <p:cNvPr id="115848" name="Freeform 28"/>
            <p:cNvSpPr>
              <a:spLocks/>
            </p:cNvSpPr>
            <p:nvPr/>
          </p:nvSpPr>
          <p:spPr bwMode="auto">
            <a:xfrm>
              <a:off x="897" y="1693"/>
              <a:ext cx="443" cy="22"/>
            </a:xfrm>
            <a:custGeom>
              <a:avLst/>
              <a:gdLst>
                <a:gd name="T0" fmla="*/ 443 w 443"/>
                <a:gd name="T1" fmla="*/ 22 h 22"/>
                <a:gd name="T2" fmla="*/ 443 w 443"/>
                <a:gd name="T3" fmla="*/ 0 h 22"/>
                <a:gd name="T4" fmla="*/ 11 w 443"/>
                <a:gd name="T5" fmla="*/ 0 h 22"/>
                <a:gd name="T6" fmla="*/ 0 w 443"/>
                <a:gd name="T7" fmla="*/ 11 h 22"/>
                <a:gd name="T8" fmla="*/ 0 w 443"/>
                <a:gd name="T9" fmla="*/ 22 h 22"/>
                <a:gd name="T10" fmla="*/ 11 w 443"/>
                <a:gd name="T11" fmla="*/ 22 h 22"/>
                <a:gd name="T12" fmla="*/ 443 w 443"/>
                <a:gd name="T13" fmla="*/ 22 h 22"/>
                <a:gd name="T14" fmla="*/ 0 60000 65536"/>
                <a:gd name="T15" fmla="*/ 0 60000 65536"/>
                <a:gd name="T16" fmla="*/ 0 60000 65536"/>
                <a:gd name="T17" fmla="*/ 0 60000 65536"/>
                <a:gd name="T18" fmla="*/ 0 60000 65536"/>
                <a:gd name="T19" fmla="*/ 0 60000 65536"/>
                <a:gd name="T20" fmla="*/ 0 60000 65536"/>
                <a:gd name="T21" fmla="*/ 0 w 443"/>
                <a:gd name="T22" fmla="*/ 0 h 22"/>
                <a:gd name="T23" fmla="*/ 443 w 443"/>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3" h="22">
                  <a:moveTo>
                    <a:pt x="443" y="22"/>
                  </a:moveTo>
                  <a:lnTo>
                    <a:pt x="443" y="0"/>
                  </a:lnTo>
                  <a:lnTo>
                    <a:pt x="11" y="0"/>
                  </a:lnTo>
                  <a:lnTo>
                    <a:pt x="0" y="11"/>
                  </a:lnTo>
                  <a:lnTo>
                    <a:pt x="0" y="22"/>
                  </a:lnTo>
                  <a:lnTo>
                    <a:pt x="11" y="22"/>
                  </a:lnTo>
                  <a:lnTo>
                    <a:pt x="443" y="22"/>
                  </a:lnTo>
                  <a:close/>
                </a:path>
              </a:pathLst>
            </a:custGeom>
            <a:solidFill>
              <a:srgbClr val="000000"/>
            </a:solidFill>
            <a:ln w="9525">
              <a:noFill/>
              <a:round/>
              <a:headEnd/>
              <a:tailEnd/>
            </a:ln>
          </p:spPr>
          <p:txBody>
            <a:bodyPr/>
            <a:lstStyle/>
            <a:p>
              <a:endParaRPr lang="de-DE"/>
            </a:p>
          </p:txBody>
        </p:sp>
      </p:grpSp>
      <p:sp>
        <p:nvSpPr>
          <p:cNvPr id="115725" name="Rectangle 29"/>
          <p:cNvSpPr>
            <a:spLocks noChangeArrowheads="1"/>
          </p:cNvSpPr>
          <p:nvPr/>
        </p:nvSpPr>
        <p:spPr bwMode="auto">
          <a:xfrm>
            <a:off x="1417638" y="3703638"/>
            <a:ext cx="2073275" cy="385762"/>
          </a:xfrm>
          <a:prstGeom prst="rect">
            <a:avLst/>
          </a:prstGeom>
          <a:solidFill>
            <a:srgbClr val="FFFFFF"/>
          </a:solidFill>
          <a:ln w="9525">
            <a:noFill/>
            <a:miter lim="800000"/>
            <a:headEnd/>
            <a:tailEnd/>
          </a:ln>
        </p:spPr>
        <p:txBody>
          <a:bodyPr/>
          <a:lstStyle/>
          <a:p>
            <a:endParaRPr lang="de-DE"/>
          </a:p>
        </p:txBody>
      </p:sp>
      <p:sp>
        <p:nvSpPr>
          <p:cNvPr id="115726" name="Rectangle 30"/>
          <p:cNvSpPr>
            <a:spLocks noChangeArrowheads="1"/>
          </p:cNvSpPr>
          <p:nvPr/>
        </p:nvSpPr>
        <p:spPr bwMode="auto">
          <a:xfrm>
            <a:off x="1400175" y="3686175"/>
            <a:ext cx="2108200" cy="420688"/>
          </a:xfrm>
          <a:prstGeom prst="rect">
            <a:avLst/>
          </a:prstGeom>
          <a:noFill/>
          <a:ln w="34925">
            <a:solidFill>
              <a:srgbClr val="000000"/>
            </a:solidFill>
            <a:miter lim="800000"/>
            <a:headEnd/>
            <a:tailEnd/>
          </a:ln>
        </p:spPr>
        <p:txBody>
          <a:bodyPr/>
          <a:lstStyle/>
          <a:p>
            <a:endParaRPr lang="de-DE"/>
          </a:p>
        </p:txBody>
      </p:sp>
      <p:grpSp>
        <p:nvGrpSpPr>
          <p:cNvPr id="115727" name="Group 31"/>
          <p:cNvGrpSpPr>
            <a:grpSpLocks/>
          </p:cNvGrpSpPr>
          <p:nvPr/>
        </p:nvGrpSpPr>
        <p:grpSpPr bwMode="auto">
          <a:xfrm>
            <a:off x="1371600" y="4178300"/>
            <a:ext cx="738188" cy="315913"/>
            <a:chOff x="897" y="2003"/>
            <a:chExt cx="465" cy="199"/>
          </a:xfrm>
        </p:grpSpPr>
        <p:sp>
          <p:nvSpPr>
            <p:cNvPr id="115841" name="Freeform 32"/>
            <p:cNvSpPr>
              <a:spLocks/>
            </p:cNvSpPr>
            <p:nvPr/>
          </p:nvSpPr>
          <p:spPr bwMode="auto">
            <a:xfrm>
              <a:off x="897" y="2003"/>
              <a:ext cx="100" cy="199"/>
            </a:xfrm>
            <a:custGeom>
              <a:avLst/>
              <a:gdLst>
                <a:gd name="T0" fmla="*/ 0 w 100"/>
                <a:gd name="T1" fmla="*/ 188 h 199"/>
                <a:gd name="T2" fmla="*/ 22 w 100"/>
                <a:gd name="T3" fmla="*/ 199 h 199"/>
                <a:gd name="T4" fmla="*/ 100 w 100"/>
                <a:gd name="T5" fmla="*/ 22 h 199"/>
                <a:gd name="T6" fmla="*/ 89 w 100"/>
                <a:gd name="T7" fmla="*/ 0 h 199"/>
                <a:gd name="T8" fmla="*/ 89 w 100"/>
                <a:gd name="T9" fmla="*/ 0 h 199"/>
                <a:gd name="T10" fmla="*/ 78 w 100"/>
                <a:gd name="T11" fmla="*/ 11 h 199"/>
                <a:gd name="T12" fmla="*/ 0 w 100"/>
                <a:gd name="T13" fmla="*/ 188 h 199"/>
                <a:gd name="T14" fmla="*/ 0 60000 65536"/>
                <a:gd name="T15" fmla="*/ 0 60000 65536"/>
                <a:gd name="T16" fmla="*/ 0 60000 65536"/>
                <a:gd name="T17" fmla="*/ 0 60000 65536"/>
                <a:gd name="T18" fmla="*/ 0 60000 65536"/>
                <a:gd name="T19" fmla="*/ 0 60000 65536"/>
                <a:gd name="T20" fmla="*/ 0 60000 65536"/>
                <a:gd name="T21" fmla="*/ 0 w 100"/>
                <a:gd name="T22" fmla="*/ 0 h 199"/>
                <a:gd name="T23" fmla="*/ 100 w 100"/>
                <a:gd name="T24" fmla="*/ 199 h 1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199">
                  <a:moveTo>
                    <a:pt x="0" y="188"/>
                  </a:moveTo>
                  <a:lnTo>
                    <a:pt x="22" y="199"/>
                  </a:lnTo>
                  <a:lnTo>
                    <a:pt x="100" y="22"/>
                  </a:lnTo>
                  <a:lnTo>
                    <a:pt x="89" y="0"/>
                  </a:lnTo>
                  <a:lnTo>
                    <a:pt x="78" y="11"/>
                  </a:lnTo>
                  <a:lnTo>
                    <a:pt x="0" y="188"/>
                  </a:lnTo>
                  <a:close/>
                </a:path>
              </a:pathLst>
            </a:custGeom>
            <a:solidFill>
              <a:srgbClr val="000000"/>
            </a:solidFill>
            <a:ln w="9525">
              <a:noFill/>
              <a:round/>
              <a:headEnd/>
              <a:tailEnd/>
            </a:ln>
          </p:spPr>
          <p:txBody>
            <a:bodyPr/>
            <a:lstStyle/>
            <a:p>
              <a:endParaRPr lang="de-DE"/>
            </a:p>
          </p:txBody>
        </p:sp>
        <p:sp>
          <p:nvSpPr>
            <p:cNvPr id="115842" name="Freeform 33"/>
            <p:cNvSpPr>
              <a:spLocks/>
            </p:cNvSpPr>
            <p:nvPr/>
          </p:nvSpPr>
          <p:spPr bwMode="auto">
            <a:xfrm>
              <a:off x="986" y="2003"/>
              <a:ext cx="287" cy="22"/>
            </a:xfrm>
            <a:custGeom>
              <a:avLst/>
              <a:gdLst>
                <a:gd name="T0" fmla="*/ 0 w 287"/>
                <a:gd name="T1" fmla="*/ 0 h 22"/>
                <a:gd name="T2" fmla="*/ 0 w 287"/>
                <a:gd name="T3" fmla="*/ 22 h 22"/>
                <a:gd name="T4" fmla="*/ 276 w 287"/>
                <a:gd name="T5" fmla="*/ 22 h 22"/>
                <a:gd name="T6" fmla="*/ 287 w 287"/>
                <a:gd name="T7" fmla="*/ 11 h 22"/>
                <a:gd name="T8" fmla="*/ 287 w 287"/>
                <a:gd name="T9" fmla="*/ 0 h 22"/>
                <a:gd name="T10" fmla="*/ 276 w 287"/>
                <a:gd name="T11" fmla="*/ 0 h 22"/>
                <a:gd name="T12" fmla="*/ 0 w 287"/>
                <a:gd name="T13" fmla="*/ 0 h 22"/>
                <a:gd name="T14" fmla="*/ 0 60000 65536"/>
                <a:gd name="T15" fmla="*/ 0 60000 65536"/>
                <a:gd name="T16" fmla="*/ 0 60000 65536"/>
                <a:gd name="T17" fmla="*/ 0 60000 65536"/>
                <a:gd name="T18" fmla="*/ 0 60000 65536"/>
                <a:gd name="T19" fmla="*/ 0 60000 65536"/>
                <a:gd name="T20" fmla="*/ 0 60000 65536"/>
                <a:gd name="T21" fmla="*/ 0 w 287"/>
                <a:gd name="T22" fmla="*/ 0 h 22"/>
                <a:gd name="T23" fmla="*/ 287 w 287"/>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7" h="22">
                  <a:moveTo>
                    <a:pt x="0" y="0"/>
                  </a:moveTo>
                  <a:lnTo>
                    <a:pt x="0" y="22"/>
                  </a:lnTo>
                  <a:lnTo>
                    <a:pt x="276" y="22"/>
                  </a:lnTo>
                  <a:lnTo>
                    <a:pt x="287" y="11"/>
                  </a:lnTo>
                  <a:lnTo>
                    <a:pt x="287" y="0"/>
                  </a:lnTo>
                  <a:lnTo>
                    <a:pt x="276" y="0"/>
                  </a:lnTo>
                  <a:lnTo>
                    <a:pt x="0" y="0"/>
                  </a:lnTo>
                  <a:close/>
                </a:path>
              </a:pathLst>
            </a:custGeom>
            <a:solidFill>
              <a:srgbClr val="000000"/>
            </a:solidFill>
            <a:ln w="9525">
              <a:noFill/>
              <a:round/>
              <a:headEnd/>
              <a:tailEnd/>
            </a:ln>
          </p:spPr>
          <p:txBody>
            <a:bodyPr/>
            <a:lstStyle/>
            <a:p>
              <a:endParaRPr lang="de-DE"/>
            </a:p>
          </p:txBody>
        </p:sp>
        <p:sp>
          <p:nvSpPr>
            <p:cNvPr id="115843" name="Freeform 34"/>
            <p:cNvSpPr>
              <a:spLocks/>
            </p:cNvSpPr>
            <p:nvPr/>
          </p:nvSpPr>
          <p:spPr bwMode="auto">
            <a:xfrm>
              <a:off x="1251" y="2014"/>
              <a:ext cx="111" cy="188"/>
            </a:xfrm>
            <a:custGeom>
              <a:avLst/>
              <a:gdLst>
                <a:gd name="T0" fmla="*/ 22 w 111"/>
                <a:gd name="T1" fmla="*/ 0 h 188"/>
                <a:gd name="T2" fmla="*/ 0 w 111"/>
                <a:gd name="T3" fmla="*/ 11 h 188"/>
                <a:gd name="T4" fmla="*/ 78 w 111"/>
                <a:gd name="T5" fmla="*/ 188 h 188"/>
                <a:gd name="T6" fmla="*/ 89 w 111"/>
                <a:gd name="T7" fmla="*/ 188 h 188"/>
                <a:gd name="T8" fmla="*/ 111 w 111"/>
                <a:gd name="T9" fmla="*/ 188 h 188"/>
                <a:gd name="T10" fmla="*/ 100 w 111"/>
                <a:gd name="T11" fmla="*/ 177 h 188"/>
                <a:gd name="T12" fmla="*/ 22 w 111"/>
                <a:gd name="T13" fmla="*/ 0 h 188"/>
                <a:gd name="T14" fmla="*/ 0 60000 65536"/>
                <a:gd name="T15" fmla="*/ 0 60000 65536"/>
                <a:gd name="T16" fmla="*/ 0 60000 65536"/>
                <a:gd name="T17" fmla="*/ 0 60000 65536"/>
                <a:gd name="T18" fmla="*/ 0 60000 65536"/>
                <a:gd name="T19" fmla="*/ 0 60000 65536"/>
                <a:gd name="T20" fmla="*/ 0 60000 65536"/>
                <a:gd name="T21" fmla="*/ 0 w 111"/>
                <a:gd name="T22" fmla="*/ 0 h 188"/>
                <a:gd name="T23" fmla="*/ 111 w 111"/>
                <a:gd name="T24" fmla="*/ 188 h 1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 h="188">
                  <a:moveTo>
                    <a:pt x="22" y="0"/>
                  </a:moveTo>
                  <a:lnTo>
                    <a:pt x="0" y="11"/>
                  </a:lnTo>
                  <a:lnTo>
                    <a:pt x="78" y="188"/>
                  </a:lnTo>
                  <a:lnTo>
                    <a:pt x="89" y="188"/>
                  </a:lnTo>
                  <a:lnTo>
                    <a:pt x="111" y="188"/>
                  </a:lnTo>
                  <a:lnTo>
                    <a:pt x="100" y="177"/>
                  </a:lnTo>
                  <a:lnTo>
                    <a:pt x="22" y="0"/>
                  </a:lnTo>
                  <a:close/>
                </a:path>
              </a:pathLst>
            </a:custGeom>
            <a:solidFill>
              <a:srgbClr val="000000"/>
            </a:solidFill>
            <a:ln w="9525">
              <a:noFill/>
              <a:round/>
              <a:headEnd/>
              <a:tailEnd/>
            </a:ln>
          </p:spPr>
          <p:txBody>
            <a:bodyPr/>
            <a:lstStyle/>
            <a:p>
              <a:endParaRPr lang="de-DE"/>
            </a:p>
          </p:txBody>
        </p:sp>
        <p:sp>
          <p:nvSpPr>
            <p:cNvPr id="115844" name="Freeform 35"/>
            <p:cNvSpPr>
              <a:spLocks/>
            </p:cNvSpPr>
            <p:nvPr/>
          </p:nvSpPr>
          <p:spPr bwMode="auto">
            <a:xfrm>
              <a:off x="897" y="2180"/>
              <a:ext cx="443" cy="22"/>
            </a:xfrm>
            <a:custGeom>
              <a:avLst/>
              <a:gdLst>
                <a:gd name="T0" fmla="*/ 443 w 443"/>
                <a:gd name="T1" fmla="*/ 22 h 22"/>
                <a:gd name="T2" fmla="*/ 443 w 443"/>
                <a:gd name="T3" fmla="*/ 0 h 22"/>
                <a:gd name="T4" fmla="*/ 11 w 443"/>
                <a:gd name="T5" fmla="*/ 0 h 22"/>
                <a:gd name="T6" fmla="*/ 0 w 443"/>
                <a:gd name="T7" fmla="*/ 11 h 22"/>
                <a:gd name="T8" fmla="*/ 0 w 443"/>
                <a:gd name="T9" fmla="*/ 22 h 22"/>
                <a:gd name="T10" fmla="*/ 11 w 443"/>
                <a:gd name="T11" fmla="*/ 22 h 22"/>
                <a:gd name="T12" fmla="*/ 443 w 443"/>
                <a:gd name="T13" fmla="*/ 22 h 22"/>
                <a:gd name="T14" fmla="*/ 0 60000 65536"/>
                <a:gd name="T15" fmla="*/ 0 60000 65536"/>
                <a:gd name="T16" fmla="*/ 0 60000 65536"/>
                <a:gd name="T17" fmla="*/ 0 60000 65536"/>
                <a:gd name="T18" fmla="*/ 0 60000 65536"/>
                <a:gd name="T19" fmla="*/ 0 60000 65536"/>
                <a:gd name="T20" fmla="*/ 0 60000 65536"/>
                <a:gd name="T21" fmla="*/ 0 w 443"/>
                <a:gd name="T22" fmla="*/ 0 h 22"/>
                <a:gd name="T23" fmla="*/ 443 w 443"/>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3" h="22">
                  <a:moveTo>
                    <a:pt x="443" y="22"/>
                  </a:moveTo>
                  <a:lnTo>
                    <a:pt x="443" y="0"/>
                  </a:lnTo>
                  <a:lnTo>
                    <a:pt x="11" y="0"/>
                  </a:lnTo>
                  <a:lnTo>
                    <a:pt x="0" y="11"/>
                  </a:lnTo>
                  <a:lnTo>
                    <a:pt x="0" y="22"/>
                  </a:lnTo>
                  <a:lnTo>
                    <a:pt x="11" y="22"/>
                  </a:lnTo>
                  <a:lnTo>
                    <a:pt x="443" y="22"/>
                  </a:lnTo>
                  <a:close/>
                </a:path>
              </a:pathLst>
            </a:custGeom>
            <a:solidFill>
              <a:srgbClr val="000000"/>
            </a:solidFill>
            <a:ln w="9525">
              <a:noFill/>
              <a:round/>
              <a:headEnd/>
              <a:tailEnd/>
            </a:ln>
          </p:spPr>
          <p:txBody>
            <a:bodyPr/>
            <a:lstStyle/>
            <a:p>
              <a:endParaRPr lang="de-DE"/>
            </a:p>
          </p:txBody>
        </p:sp>
      </p:grpSp>
      <p:sp>
        <p:nvSpPr>
          <p:cNvPr id="115728" name="Rectangle 36"/>
          <p:cNvSpPr>
            <a:spLocks noChangeArrowheads="1"/>
          </p:cNvSpPr>
          <p:nvPr/>
        </p:nvSpPr>
        <p:spPr bwMode="auto">
          <a:xfrm>
            <a:off x="1417638" y="4476750"/>
            <a:ext cx="2073275" cy="368300"/>
          </a:xfrm>
          <a:prstGeom prst="rect">
            <a:avLst/>
          </a:prstGeom>
          <a:solidFill>
            <a:srgbClr val="FFFFFF"/>
          </a:solidFill>
          <a:ln w="9525">
            <a:noFill/>
            <a:miter lim="800000"/>
            <a:headEnd/>
            <a:tailEnd/>
          </a:ln>
        </p:spPr>
        <p:txBody>
          <a:bodyPr/>
          <a:lstStyle/>
          <a:p>
            <a:endParaRPr lang="de-DE"/>
          </a:p>
        </p:txBody>
      </p:sp>
      <p:sp>
        <p:nvSpPr>
          <p:cNvPr id="115729" name="Rectangle 37"/>
          <p:cNvSpPr>
            <a:spLocks noChangeArrowheads="1"/>
          </p:cNvSpPr>
          <p:nvPr/>
        </p:nvSpPr>
        <p:spPr bwMode="auto">
          <a:xfrm>
            <a:off x="1400175" y="4462463"/>
            <a:ext cx="2108200" cy="403225"/>
          </a:xfrm>
          <a:prstGeom prst="rect">
            <a:avLst/>
          </a:prstGeom>
          <a:noFill/>
          <a:ln w="34925">
            <a:solidFill>
              <a:srgbClr val="000000"/>
            </a:solidFill>
            <a:miter lim="800000"/>
            <a:headEnd/>
            <a:tailEnd/>
          </a:ln>
        </p:spPr>
        <p:txBody>
          <a:bodyPr/>
          <a:lstStyle/>
          <a:p>
            <a:endParaRPr lang="de-DE"/>
          </a:p>
        </p:txBody>
      </p:sp>
      <p:grpSp>
        <p:nvGrpSpPr>
          <p:cNvPr id="115730" name="Group 38"/>
          <p:cNvGrpSpPr>
            <a:grpSpLocks/>
          </p:cNvGrpSpPr>
          <p:nvPr/>
        </p:nvGrpSpPr>
        <p:grpSpPr bwMode="auto">
          <a:xfrm>
            <a:off x="1371600" y="4932363"/>
            <a:ext cx="738188" cy="317500"/>
            <a:chOff x="897" y="2478"/>
            <a:chExt cx="465" cy="200"/>
          </a:xfrm>
        </p:grpSpPr>
        <p:sp>
          <p:nvSpPr>
            <p:cNvPr id="115837" name="Freeform 39"/>
            <p:cNvSpPr>
              <a:spLocks/>
            </p:cNvSpPr>
            <p:nvPr/>
          </p:nvSpPr>
          <p:spPr bwMode="auto">
            <a:xfrm>
              <a:off x="897" y="2478"/>
              <a:ext cx="100" cy="200"/>
            </a:xfrm>
            <a:custGeom>
              <a:avLst/>
              <a:gdLst>
                <a:gd name="T0" fmla="*/ 0 w 100"/>
                <a:gd name="T1" fmla="*/ 189 h 200"/>
                <a:gd name="T2" fmla="*/ 22 w 100"/>
                <a:gd name="T3" fmla="*/ 200 h 200"/>
                <a:gd name="T4" fmla="*/ 100 w 100"/>
                <a:gd name="T5" fmla="*/ 23 h 200"/>
                <a:gd name="T6" fmla="*/ 89 w 100"/>
                <a:gd name="T7" fmla="*/ 0 h 200"/>
                <a:gd name="T8" fmla="*/ 89 w 100"/>
                <a:gd name="T9" fmla="*/ 0 h 200"/>
                <a:gd name="T10" fmla="*/ 78 w 100"/>
                <a:gd name="T11" fmla="*/ 11 h 200"/>
                <a:gd name="T12" fmla="*/ 0 w 100"/>
                <a:gd name="T13" fmla="*/ 189 h 200"/>
                <a:gd name="T14" fmla="*/ 0 60000 65536"/>
                <a:gd name="T15" fmla="*/ 0 60000 65536"/>
                <a:gd name="T16" fmla="*/ 0 60000 65536"/>
                <a:gd name="T17" fmla="*/ 0 60000 65536"/>
                <a:gd name="T18" fmla="*/ 0 60000 65536"/>
                <a:gd name="T19" fmla="*/ 0 60000 65536"/>
                <a:gd name="T20" fmla="*/ 0 60000 65536"/>
                <a:gd name="T21" fmla="*/ 0 w 100"/>
                <a:gd name="T22" fmla="*/ 0 h 200"/>
                <a:gd name="T23" fmla="*/ 100 w 100"/>
                <a:gd name="T24" fmla="*/ 200 h 2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200">
                  <a:moveTo>
                    <a:pt x="0" y="189"/>
                  </a:moveTo>
                  <a:lnTo>
                    <a:pt x="22" y="200"/>
                  </a:lnTo>
                  <a:lnTo>
                    <a:pt x="100" y="23"/>
                  </a:lnTo>
                  <a:lnTo>
                    <a:pt x="89" y="0"/>
                  </a:lnTo>
                  <a:lnTo>
                    <a:pt x="78" y="11"/>
                  </a:lnTo>
                  <a:lnTo>
                    <a:pt x="0" y="189"/>
                  </a:lnTo>
                  <a:close/>
                </a:path>
              </a:pathLst>
            </a:custGeom>
            <a:solidFill>
              <a:srgbClr val="000000"/>
            </a:solidFill>
            <a:ln w="9525">
              <a:noFill/>
              <a:round/>
              <a:headEnd/>
              <a:tailEnd/>
            </a:ln>
          </p:spPr>
          <p:txBody>
            <a:bodyPr/>
            <a:lstStyle/>
            <a:p>
              <a:endParaRPr lang="de-DE"/>
            </a:p>
          </p:txBody>
        </p:sp>
        <p:sp>
          <p:nvSpPr>
            <p:cNvPr id="115838" name="Freeform 40"/>
            <p:cNvSpPr>
              <a:spLocks/>
            </p:cNvSpPr>
            <p:nvPr/>
          </p:nvSpPr>
          <p:spPr bwMode="auto">
            <a:xfrm>
              <a:off x="986" y="2478"/>
              <a:ext cx="287" cy="23"/>
            </a:xfrm>
            <a:custGeom>
              <a:avLst/>
              <a:gdLst>
                <a:gd name="T0" fmla="*/ 0 w 287"/>
                <a:gd name="T1" fmla="*/ 0 h 23"/>
                <a:gd name="T2" fmla="*/ 0 w 287"/>
                <a:gd name="T3" fmla="*/ 23 h 23"/>
                <a:gd name="T4" fmla="*/ 276 w 287"/>
                <a:gd name="T5" fmla="*/ 23 h 23"/>
                <a:gd name="T6" fmla="*/ 287 w 287"/>
                <a:gd name="T7" fmla="*/ 11 h 23"/>
                <a:gd name="T8" fmla="*/ 287 w 287"/>
                <a:gd name="T9" fmla="*/ 0 h 23"/>
                <a:gd name="T10" fmla="*/ 276 w 287"/>
                <a:gd name="T11" fmla="*/ 0 h 23"/>
                <a:gd name="T12" fmla="*/ 0 w 287"/>
                <a:gd name="T13" fmla="*/ 0 h 23"/>
                <a:gd name="T14" fmla="*/ 0 60000 65536"/>
                <a:gd name="T15" fmla="*/ 0 60000 65536"/>
                <a:gd name="T16" fmla="*/ 0 60000 65536"/>
                <a:gd name="T17" fmla="*/ 0 60000 65536"/>
                <a:gd name="T18" fmla="*/ 0 60000 65536"/>
                <a:gd name="T19" fmla="*/ 0 60000 65536"/>
                <a:gd name="T20" fmla="*/ 0 60000 65536"/>
                <a:gd name="T21" fmla="*/ 0 w 287"/>
                <a:gd name="T22" fmla="*/ 0 h 23"/>
                <a:gd name="T23" fmla="*/ 287 w 287"/>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7" h="23">
                  <a:moveTo>
                    <a:pt x="0" y="0"/>
                  </a:moveTo>
                  <a:lnTo>
                    <a:pt x="0" y="23"/>
                  </a:lnTo>
                  <a:lnTo>
                    <a:pt x="276" y="23"/>
                  </a:lnTo>
                  <a:lnTo>
                    <a:pt x="287" y="11"/>
                  </a:lnTo>
                  <a:lnTo>
                    <a:pt x="287" y="0"/>
                  </a:lnTo>
                  <a:lnTo>
                    <a:pt x="276" y="0"/>
                  </a:lnTo>
                  <a:lnTo>
                    <a:pt x="0" y="0"/>
                  </a:lnTo>
                  <a:close/>
                </a:path>
              </a:pathLst>
            </a:custGeom>
            <a:solidFill>
              <a:srgbClr val="000000"/>
            </a:solidFill>
            <a:ln w="9525">
              <a:noFill/>
              <a:round/>
              <a:headEnd/>
              <a:tailEnd/>
            </a:ln>
          </p:spPr>
          <p:txBody>
            <a:bodyPr/>
            <a:lstStyle/>
            <a:p>
              <a:endParaRPr lang="de-DE"/>
            </a:p>
          </p:txBody>
        </p:sp>
        <p:sp>
          <p:nvSpPr>
            <p:cNvPr id="115839" name="Freeform 41"/>
            <p:cNvSpPr>
              <a:spLocks/>
            </p:cNvSpPr>
            <p:nvPr/>
          </p:nvSpPr>
          <p:spPr bwMode="auto">
            <a:xfrm>
              <a:off x="1251" y="2489"/>
              <a:ext cx="111" cy="189"/>
            </a:xfrm>
            <a:custGeom>
              <a:avLst/>
              <a:gdLst>
                <a:gd name="T0" fmla="*/ 22 w 111"/>
                <a:gd name="T1" fmla="*/ 0 h 189"/>
                <a:gd name="T2" fmla="*/ 0 w 111"/>
                <a:gd name="T3" fmla="*/ 12 h 189"/>
                <a:gd name="T4" fmla="*/ 78 w 111"/>
                <a:gd name="T5" fmla="*/ 189 h 189"/>
                <a:gd name="T6" fmla="*/ 89 w 111"/>
                <a:gd name="T7" fmla="*/ 189 h 189"/>
                <a:gd name="T8" fmla="*/ 111 w 111"/>
                <a:gd name="T9" fmla="*/ 189 h 189"/>
                <a:gd name="T10" fmla="*/ 100 w 111"/>
                <a:gd name="T11" fmla="*/ 178 h 189"/>
                <a:gd name="T12" fmla="*/ 22 w 111"/>
                <a:gd name="T13" fmla="*/ 0 h 189"/>
                <a:gd name="T14" fmla="*/ 0 60000 65536"/>
                <a:gd name="T15" fmla="*/ 0 60000 65536"/>
                <a:gd name="T16" fmla="*/ 0 60000 65536"/>
                <a:gd name="T17" fmla="*/ 0 60000 65536"/>
                <a:gd name="T18" fmla="*/ 0 60000 65536"/>
                <a:gd name="T19" fmla="*/ 0 60000 65536"/>
                <a:gd name="T20" fmla="*/ 0 60000 65536"/>
                <a:gd name="T21" fmla="*/ 0 w 111"/>
                <a:gd name="T22" fmla="*/ 0 h 189"/>
                <a:gd name="T23" fmla="*/ 111 w 111"/>
                <a:gd name="T24" fmla="*/ 189 h 1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 h="189">
                  <a:moveTo>
                    <a:pt x="22" y="0"/>
                  </a:moveTo>
                  <a:lnTo>
                    <a:pt x="0" y="12"/>
                  </a:lnTo>
                  <a:lnTo>
                    <a:pt x="78" y="189"/>
                  </a:lnTo>
                  <a:lnTo>
                    <a:pt x="89" y="189"/>
                  </a:lnTo>
                  <a:lnTo>
                    <a:pt x="111" y="189"/>
                  </a:lnTo>
                  <a:lnTo>
                    <a:pt x="100" y="178"/>
                  </a:lnTo>
                  <a:lnTo>
                    <a:pt x="22" y="0"/>
                  </a:lnTo>
                  <a:close/>
                </a:path>
              </a:pathLst>
            </a:custGeom>
            <a:solidFill>
              <a:srgbClr val="000000"/>
            </a:solidFill>
            <a:ln w="9525">
              <a:noFill/>
              <a:round/>
              <a:headEnd/>
              <a:tailEnd/>
            </a:ln>
          </p:spPr>
          <p:txBody>
            <a:bodyPr/>
            <a:lstStyle/>
            <a:p>
              <a:endParaRPr lang="de-DE"/>
            </a:p>
          </p:txBody>
        </p:sp>
        <p:sp>
          <p:nvSpPr>
            <p:cNvPr id="115840" name="Freeform 42"/>
            <p:cNvSpPr>
              <a:spLocks/>
            </p:cNvSpPr>
            <p:nvPr/>
          </p:nvSpPr>
          <p:spPr bwMode="auto">
            <a:xfrm>
              <a:off x="897" y="2655"/>
              <a:ext cx="443" cy="23"/>
            </a:xfrm>
            <a:custGeom>
              <a:avLst/>
              <a:gdLst>
                <a:gd name="T0" fmla="*/ 443 w 443"/>
                <a:gd name="T1" fmla="*/ 23 h 23"/>
                <a:gd name="T2" fmla="*/ 443 w 443"/>
                <a:gd name="T3" fmla="*/ 0 h 23"/>
                <a:gd name="T4" fmla="*/ 11 w 443"/>
                <a:gd name="T5" fmla="*/ 0 h 23"/>
                <a:gd name="T6" fmla="*/ 0 w 443"/>
                <a:gd name="T7" fmla="*/ 12 h 23"/>
                <a:gd name="T8" fmla="*/ 0 w 443"/>
                <a:gd name="T9" fmla="*/ 23 h 23"/>
                <a:gd name="T10" fmla="*/ 11 w 443"/>
                <a:gd name="T11" fmla="*/ 23 h 23"/>
                <a:gd name="T12" fmla="*/ 443 w 443"/>
                <a:gd name="T13" fmla="*/ 23 h 23"/>
                <a:gd name="T14" fmla="*/ 0 60000 65536"/>
                <a:gd name="T15" fmla="*/ 0 60000 65536"/>
                <a:gd name="T16" fmla="*/ 0 60000 65536"/>
                <a:gd name="T17" fmla="*/ 0 60000 65536"/>
                <a:gd name="T18" fmla="*/ 0 60000 65536"/>
                <a:gd name="T19" fmla="*/ 0 60000 65536"/>
                <a:gd name="T20" fmla="*/ 0 60000 65536"/>
                <a:gd name="T21" fmla="*/ 0 w 443"/>
                <a:gd name="T22" fmla="*/ 0 h 23"/>
                <a:gd name="T23" fmla="*/ 443 w 443"/>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3" h="23">
                  <a:moveTo>
                    <a:pt x="443" y="23"/>
                  </a:moveTo>
                  <a:lnTo>
                    <a:pt x="443" y="0"/>
                  </a:lnTo>
                  <a:lnTo>
                    <a:pt x="11" y="0"/>
                  </a:lnTo>
                  <a:lnTo>
                    <a:pt x="0" y="12"/>
                  </a:lnTo>
                  <a:lnTo>
                    <a:pt x="0" y="23"/>
                  </a:lnTo>
                  <a:lnTo>
                    <a:pt x="11" y="23"/>
                  </a:lnTo>
                  <a:lnTo>
                    <a:pt x="443" y="23"/>
                  </a:lnTo>
                  <a:close/>
                </a:path>
              </a:pathLst>
            </a:custGeom>
            <a:solidFill>
              <a:srgbClr val="000000"/>
            </a:solidFill>
            <a:ln w="9525">
              <a:noFill/>
              <a:round/>
              <a:headEnd/>
              <a:tailEnd/>
            </a:ln>
          </p:spPr>
          <p:txBody>
            <a:bodyPr/>
            <a:lstStyle/>
            <a:p>
              <a:endParaRPr lang="de-DE"/>
            </a:p>
          </p:txBody>
        </p:sp>
      </p:grpSp>
      <p:sp>
        <p:nvSpPr>
          <p:cNvPr id="115731" name="Rectangle 43"/>
          <p:cNvSpPr>
            <a:spLocks noChangeArrowheads="1"/>
          </p:cNvSpPr>
          <p:nvPr/>
        </p:nvSpPr>
        <p:spPr bwMode="auto">
          <a:xfrm>
            <a:off x="1417638" y="5235575"/>
            <a:ext cx="2073275" cy="385763"/>
          </a:xfrm>
          <a:prstGeom prst="rect">
            <a:avLst/>
          </a:prstGeom>
          <a:solidFill>
            <a:srgbClr val="FFFFFF"/>
          </a:solidFill>
          <a:ln w="9525">
            <a:noFill/>
            <a:miter lim="800000"/>
            <a:headEnd/>
            <a:tailEnd/>
          </a:ln>
        </p:spPr>
        <p:txBody>
          <a:bodyPr/>
          <a:lstStyle/>
          <a:p>
            <a:endParaRPr lang="de-DE"/>
          </a:p>
        </p:txBody>
      </p:sp>
      <p:sp>
        <p:nvSpPr>
          <p:cNvPr id="115732" name="Rectangle 44"/>
          <p:cNvSpPr>
            <a:spLocks noChangeArrowheads="1"/>
          </p:cNvSpPr>
          <p:nvPr/>
        </p:nvSpPr>
        <p:spPr bwMode="auto">
          <a:xfrm>
            <a:off x="1400175" y="5213350"/>
            <a:ext cx="2108200" cy="422275"/>
          </a:xfrm>
          <a:prstGeom prst="rect">
            <a:avLst/>
          </a:prstGeom>
          <a:noFill/>
          <a:ln w="34925">
            <a:solidFill>
              <a:srgbClr val="000000"/>
            </a:solidFill>
            <a:miter lim="800000"/>
            <a:headEnd/>
            <a:tailEnd/>
          </a:ln>
        </p:spPr>
        <p:txBody>
          <a:bodyPr/>
          <a:lstStyle/>
          <a:p>
            <a:endParaRPr lang="de-DE"/>
          </a:p>
        </p:txBody>
      </p:sp>
      <p:grpSp>
        <p:nvGrpSpPr>
          <p:cNvPr id="115733" name="Group 45"/>
          <p:cNvGrpSpPr>
            <a:grpSpLocks/>
          </p:cNvGrpSpPr>
          <p:nvPr/>
        </p:nvGrpSpPr>
        <p:grpSpPr bwMode="auto">
          <a:xfrm>
            <a:off x="1371600" y="5688013"/>
            <a:ext cx="738188" cy="315912"/>
            <a:chOff x="897" y="2954"/>
            <a:chExt cx="465" cy="199"/>
          </a:xfrm>
        </p:grpSpPr>
        <p:sp>
          <p:nvSpPr>
            <p:cNvPr id="115833" name="Freeform 46"/>
            <p:cNvSpPr>
              <a:spLocks/>
            </p:cNvSpPr>
            <p:nvPr/>
          </p:nvSpPr>
          <p:spPr bwMode="auto">
            <a:xfrm>
              <a:off x="897" y="2954"/>
              <a:ext cx="100" cy="199"/>
            </a:xfrm>
            <a:custGeom>
              <a:avLst/>
              <a:gdLst>
                <a:gd name="T0" fmla="*/ 0 w 100"/>
                <a:gd name="T1" fmla="*/ 188 h 199"/>
                <a:gd name="T2" fmla="*/ 22 w 100"/>
                <a:gd name="T3" fmla="*/ 199 h 199"/>
                <a:gd name="T4" fmla="*/ 100 w 100"/>
                <a:gd name="T5" fmla="*/ 22 h 199"/>
                <a:gd name="T6" fmla="*/ 89 w 100"/>
                <a:gd name="T7" fmla="*/ 0 h 199"/>
                <a:gd name="T8" fmla="*/ 89 w 100"/>
                <a:gd name="T9" fmla="*/ 0 h 199"/>
                <a:gd name="T10" fmla="*/ 78 w 100"/>
                <a:gd name="T11" fmla="*/ 11 h 199"/>
                <a:gd name="T12" fmla="*/ 0 w 100"/>
                <a:gd name="T13" fmla="*/ 188 h 199"/>
                <a:gd name="T14" fmla="*/ 0 60000 65536"/>
                <a:gd name="T15" fmla="*/ 0 60000 65536"/>
                <a:gd name="T16" fmla="*/ 0 60000 65536"/>
                <a:gd name="T17" fmla="*/ 0 60000 65536"/>
                <a:gd name="T18" fmla="*/ 0 60000 65536"/>
                <a:gd name="T19" fmla="*/ 0 60000 65536"/>
                <a:gd name="T20" fmla="*/ 0 60000 65536"/>
                <a:gd name="T21" fmla="*/ 0 w 100"/>
                <a:gd name="T22" fmla="*/ 0 h 199"/>
                <a:gd name="T23" fmla="*/ 100 w 100"/>
                <a:gd name="T24" fmla="*/ 199 h 1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199">
                  <a:moveTo>
                    <a:pt x="0" y="188"/>
                  </a:moveTo>
                  <a:lnTo>
                    <a:pt x="22" y="199"/>
                  </a:lnTo>
                  <a:lnTo>
                    <a:pt x="100" y="22"/>
                  </a:lnTo>
                  <a:lnTo>
                    <a:pt x="89" y="0"/>
                  </a:lnTo>
                  <a:lnTo>
                    <a:pt x="78" y="11"/>
                  </a:lnTo>
                  <a:lnTo>
                    <a:pt x="0" y="188"/>
                  </a:lnTo>
                  <a:close/>
                </a:path>
              </a:pathLst>
            </a:custGeom>
            <a:solidFill>
              <a:srgbClr val="000000"/>
            </a:solidFill>
            <a:ln w="9525">
              <a:noFill/>
              <a:round/>
              <a:headEnd/>
              <a:tailEnd/>
            </a:ln>
          </p:spPr>
          <p:txBody>
            <a:bodyPr/>
            <a:lstStyle/>
            <a:p>
              <a:endParaRPr lang="de-DE"/>
            </a:p>
          </p:txBody>
        </p:sp>
        <p:sp>
          <p:nvSpPr>
            <p:cNvPr id="115834" name="Freeform 47"/>
            <p:cNvSpPr>
              <a:spLocks/>
            </p:cNvSpPr>
            <p:nvPr/>
          </p:nvSpPr>
          <p:spPr bwMode="auto">
            <a:xfrm>
              <a:off x="986" y="2954"/>
              <a:ext cx="287" cy="22"/>
            </a:xfrm>
            <a:custGeom>
              <a:avLst/>
              <a:gdLst>
                <a:gd name="T0" fmla="*/ 0 w 287"/>
                <a:gd name="T1" fmla="*/ 0 h 22"/>
                <a:gd name="T2" fmla="*/ 0 w 287"/>
                <a:gd name="T3" fmla="*/ 22 h 22"/>
                <a:gd name="T4" fmla="*/ 276 w 287"/>
                <a:gd name="T5" fmla="*/ 22 h 22"/>
                <a:gd name="T6" fmla="*/ 287 w 287"/>
                <a:gd name="T7" fmla="*/ 11 h 22"/>
                <a:gd name="T8" fmla="*/ 287 w 287"/>
                <a:gd name="T9" fmla="*/ 0 h 22"/>
                <a:gd name="T10" fmla="*/ 276 w 287"/>
                <a:gd name="T11" fmla="*/ 0 h 22"/>
                <a:gd name="T12" fmla="*/ 0 w 287"/>
                <a:gd name="T13" fmla="*/ 0 h 22"/>
                <a:gd name="T14" fmla="*/ 0 60000 65536"/>
                <a:gd name="T15" fmla="*/ 0 60000 65536"/>
                <a:gd name="T16" fmla="*/ 0 60000 65536"/>
                <a:gd name="T17" fmla="*/ 0 60000 65536"/>
                <a:gd name="T18" fmla="*/ 0 60000 65536"/>
                <a:gd name="T19" fmla="*/ 0 60000 65536"/>
                <a:gd name="T20" fmla="*/ 0 60000 65536"/>
                <a:gd name="T21" fmla="*/ 0 w 287"/>
                <a:gd name="T22" fmla="*/ 0 h 22"/>
                <a:gd name="T23" fmla="*/ 287 w 287"/>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7" h="22">
                  <a:moveTo>
                    <a:pt x="0" y="0"/>
                  </a:moveTo>
                  <a:lnTo>
                    <a:pt x="0" y="22"/>
                  </a:lnTo>
                  <a:lnTo>
                    <a:pt x="276" y="22"/>
                  </a:lnTo>
                  <a:lnTo>
                    <a:pt x="287" y="11"/>
                  </a:lnTo>
                  <a:lnTo>
                    <a:pt x="287" y="0"/>
                  </a:lnTo>
                  <a:lnTo>
                    <a:pt x="276" y="0"/>
                  </a:lnTo>
                  <a:lnTo>
                    <a:pt x="0" y="0"/>
                  </a:lnTo>
                  <a:close/>
                </a:path>
              </a:pathLst>
            </a:custGeom>
            <a:solidFill>
              <a:srgbClr val="000000"/>
            </a:solidFill>
            <a:ln w="9525">
              <a:noFill/>
              <a:round/>
              <a:headEnd/>
              <a:tailEnd/>
            </a:ln>
          </p:spPr>
          <p:txBody>
            <a:bodyPr/>
            <a:lstStyle/>
            <a:p>
              <a:endParaRPr lang="de-DE"/>
            </a:p>
          </p:txBody>
        </p:sp>
        <p:sp>
          <p:nvSpPr>
            <p:cNvPr id="115835" name="Freeform 48"/>
            <p:cNvSpPr>
              <a:spLocks/>
            </p:cNvSpPr>
            <p:nvPr/>
          </p:nvSpPr>
          <p:spPr bwMode="auto">
            <a:xfrm>
              <a:off x="1251" y="2965"/>
              <a:ext cx="111" cy="188"/>
            </a:xfrm>
            <a:custGeom>
              <a:avLst/>
              <a:gdLst>
                <a:gd name="T0" fmla="*/ 22 w 111"/>
                <a:gd name="T1" fmla="*/ 0 h 188"/>
                <a:gd name="T2" fmla="*/ 0 w 111"/>
                <a:gd name="T3" fmla="*/ 11 h 188"/>
                <a:gd name="T4" fmla="*/ 78 w 111"/>
                <a:gd name="T5" fmla="*/ 188 h 188"/>
                <a:gd name="T6" fmla="*/ 89 w 111"/>
                <a:gd name="T7" fmla="*/ 188 h 188"/>
                <a:gd name="T8" fmla="*/ 111 w 111"/>
                <a:gd name="T9" fmla="*/ 188 h 188"/>
                <a:gd name="T10" fmla="*/ 100 w 111"/>
                <a:gd name="T11" fmla="*/ 177 h 188"/>
                <a:gd name="T12" fmla="*/ 22 w 111"/>
                <a:gd name="T13" fmla="*/ 0 h 188"/>
                <a:gd name="T14" fmla="*/ 0 60000 65536"/>
                <a:gd name="T15" fmla="*/ 0 60000 65536"/>
                <a:gd name="T16" fmla="*/ 0 60000 65536"/>
                <a:gd name="T17" fmla="*/ 0 60000 65536"/>
                <a:gd name="T18" fmla="*/ 0 60000 65536"/>
                <a:gd name="T19" fmla="*/ 0 60000 65536"/>
                <a:gd name="T20" fmla="*/ 0 60000 65536"/>
                <a:gd name="T21" fmla="*/ 0 w 111"/>
                <a:gd name="T22" fmla="*/ 0 h 188"/>
                <a:gd name="T23" fmla="*/ 111 w 111"/>
                <a:gd name="T24" fmla="*/ 188 h 1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 h="188">
                  <a:moveTo>
                    <a:pt x="22" y="0"/>
                  </a:moveTo>
                  <a:lnTo>
                    <a:pt x="0" y="11"/>
                  </a:lnTo>
                  <a:lnTo>
                    <a:pt x="78" y="188"/>
                  </a:lnTo>
                  <a:lnTo>
                    <a:pt x="89" y="188"/>
                  </a:lnTo>
                  <a:lnTo>
                    <a:pt x="111" y="188"/>
                  </a:lnTo>
                  <a:lnTo>
                    <a:pt x="100" y="177"/>
                  </a:lnTo>
                  <a:lnTo>
                    <a:pt x="22" y="0"/>
                  </a:lnTo>
                  <a:close/>
                </a:path>
              </a:pathLst>
            </a:custGeom>
            <a:solidFill>
              <a:srgbClr val="000000"/>
            </a:solidFill>
            <a:ln w="9525">
              <a:noFill/>
              <a:round/>
              <a:headEnd/>
              <a:tailEnd/>
            </a:ln>
          </p:spPr>
          <p:txBody>
            <a:bodyPr/>
            <a:lstStyle/>
            <a:p>
              <a:endParaRPr lang="de-DE"/>
            </a:p>
          </p:txBody>
        </p:sp>
        <p:sp>
          <p:nvSpPr>
            <p:cNvPr id="115836" name="Freeform 49"/>
            <p:cNvSpPr>
              <a:spLocks/>
            </p:cNvSpPr>
            <p:nvPr/>
          </p:nvSpPr>
          <p:spPr bwMode="auto">
            <a:xfrm>
              <a:off x="897" y="3131"/>
              <a:ext cx="443" cy="22"/>
            </a:xfrm>
            <a:custGeom>
              <a:avLst/>
              <a:gdLst>
                <a:gd name="T0" fmla="*/ 443 w 443"/>
                <a:gd name="T1" fmla="*/ 22 h 22"/>
                <a:gd name="T2" fmla="*/ 443 w 443"/>
                <a:gd name="T3" fmla="*/ 0 h 22"/>
                <a:gd name="T4" fmla="*/ 11 w 443"/>
                <a:gd name="T5" fmla="*/ 0 h 22"/>
                <a:gd name="T6" fmla="*/ 0 w 443"/>
                <a:gd name="T7" fmla="*/ 11 h 22"/>
                <a:gd name="T8" fmla="*/ 0 w 443"/>
                <a:gd name="T9" fmla="*/ 22 h 22"/>
                <a:gd name="T10" fmla="*/ 11 w 443"/>
                <a:gd name="T11" fmla="*/ 22 h 22"/>
                <a:gd name="T12" fmla="*/ 443 w 443"/>
                <a:gd name="T13" fmla="*/ 22 h 22"/>
                <a:gd name="T14" fmla="*/ 0 60000 65536"/>
                <a:gd name="T15" fmla="*/ 0 60000 65536"/>
                <a:gd name="T16" fmla="*/ 0 60000 65536"/>
                <a:gd name="T17" fmla="*/ 0 60000 65536"/>
                <a:gd name="T18" fmla="*/ 0 60000 65536"/>
                <a:gd name="T19" fmla="*/ 0 60000 65536"/>
                <a:gd name="T20" fmla="*/ 0 60000 65536"/>
                <a:gd name="T21" fmla="*/ 0 w 443"/>
                <a:gd name="T22" fmla="*/ 0 h 22"/>
                <a:gd name="T23" fmla="*/ 443 w 443"/>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3" h="22">
                  <a:moveTo>
                    <a:pt x="443" y="22"/>
                  </a:moveTo>
                  <a:lnTo>
                    <a:pt x="443" y="0"/>
                  </a:lnTo>
                  <a:lnTo>
                    <a:pt x="11" y="0"/>
                  </a:lnTo>
                  <a:lnTo>
                    <a:pt x="0" y="11"/>
                  </a:lnTo>
                  <a:lnTo>
                    <a:pt x="0" y="22"/>
                  </a:lnTo>
                  <a:lnTo>
                    <a:pt x="11" y="22"/>
                  </a:lnTo>
                  <a:lnTo>
                    <a:pt x="443" y="22"/>
                  </a:lnTo>
                  <a:close/>
                </a:path>
              </a:pathLst>
            </a:custGeom>
            <a:solidFill>
              <a:srgbClr val="000000"/>
            </a:solidFill>
            <a:ln w="9525">
              <a:noFill/>
              <a:round/>
              <a:headEnd/>
              <a:tailEnd/>
            </a:ln>
          </p:spPr>
          <p:txBody>
            <a:bodyPr/>
            <a:lstStyle/>
            <a:p>
              <a:endParaRPr lang="de-DE"/>
            </a:p>
          </p:txBody>
        </p:sp>
      </p:grpSp>
      <p:sp>
        <p:nvSpPr>
          <p:cNvPr id="115734" name="Rectangle 50"/>
          <p:cNvSpPr>
            <a:spLocks noChangeArrowheads="1"/>
          </p:cNvSpPr>
          <p:nvPr/>
        </p:nvSpPr>
        <p:spPr bwMode="auto">
          <a:xfrm>
            <a:off x="1782763" y="1525588"/>
            <a:ext cx="1341437"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Application</a:t>
            </a:r>
            <a:endParaRPr lang="en-US" sz="1600" b="0">
              <a:latin typeface="Courier New" pitchFamily="49" charset="0"/>
            </a:endParaRPr>
          </a:p>
        </p:txBody>
      </p:sp>
      <p:sp>
        <p:nvSpPr>
          <p:cNvPr id="115735" name="Rectangle 51"/>
          <p:cNvSpPr>
            <a:spLocks noChangeArrowheads="1"/>
          </p:cNvSpPr>
          <p:nvPr/>
        </p:nvSpPr>
        <p:spPr bwMode="auto">
          <a:xfrm>
            <a:off x="1720850" y="2259013"/>
            <a:ext cx="1463675"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Presentation</a:t>
            </a:r>
            <a:endParaRPr lang="en-US" sz="1600" b="0">
              <a:latin typeface="Courier New" pitchFamily="49" charset="0"/>
            </a:endParaRPr>
          </a:p>
        </p:txBody>
      </p:sp>
      <p:sp>
        <p:nvSpPr>
          <p:cNvPr id="115736" name="Rectangle 52"/>
          <p:cNvSpPr>
            <a:spLocks noChangeArrowheads="1"/>
          </p:cNvSpPr>
          <p:nvPr/>
        </p:nvSpPr>
        <p:spPr bwMode="auto">
          <a:xfrm>
            <a:off x="2027238" y="3019425"/>
            <a:ext cx="854075"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Session</a:t>
            </a:r>
            <a:endParaRPr lang="en-US" sz="1600" b="0">
              <a:latin typeface="Courier New" pitchFamily="49" charset="0"/>
            </a:endParaRPr>
          </a:p>
        </p:txBody>
      </p:sp>
      <p:sp>
        <p:nvSpPr>
          <p:cNvPr id="115737" name="Rectangle 53"/>
          <p:cNvSpPr>
            <a:spLocks noChangeArrowheads="1"/>
          </p:cNvSpPr>
          <p:nvPr/>
        </p:nvSpPr>
        <p:spPr bwMode="auto">
          <a:xfrm>
            <a:off x="1905000" y="3775075"/>
            <a:ext cx="1096963"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Transport</a:t>
            </a:r>
            <a:endParaRPr lang="en-US" sz="1600" b="0">
              <a:latin typeface="Courier New" pitchFamily="49" charset="0"/>
            </a:endParaRPr>
          </a:p>
        </p:txBody>
      </p:sp>
      <p:sp>
        <p:nvSpPr>
          <p:cNvPr id="115738" name="Rectangle 54"/>
          <p:cNvSpPr>
            <a:spLocks noChangeArrowheads="1"/>
          </p:cNvSpPr>
          <p:nvPr/>
        </p:nvSpPr>
        <p:spPr bwMode="auto">
          <a:xfrm>
            <a:off x="2027238" y="4543425"/>
            <a:ext cx="854075"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Network</a:t>
            </a:r>
            <a:endParaRPr lang="en-US" sz="1600" b="0">
              <a:latin typeface="Courier New" pitchFamily="49" charset="0"/>
            </a:endParaRPr>
          </a:p>
        </p:txBody>
      </p:sp>
      <p:sp>
        <p:nvSpPr>
          <p:cNvPr id="115739" name="Rectangle 55"/>
          <p:cNvSpPr>
            <a:spLocks noChangeArrowheads="1"/>
          </p:cNvSpPr>
          <p:nvPr/>
        </p:nvSpPr>
        <p:spPr bwMode="auto">
          <a:xfrm>
            <a:off x="1965325" y="5307013"/>
            <a:ext cx="976313"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DataLink</a:t>
            </a:r>
            <a:endParaRPr lang="en-US" sz="1600" b="0">
              <a:latin typeface="Courier New" pitchFamily="49" charset="0"/>
            </a:endParaRPr>
          </a:p>
        </p:txBody>
      </p:sp>
      <p:sp>
        <p:nvSpPr>
          <p:cNvPr id="115740" name="Rectangle 56"/>
          <p:cNvSpPr>
            <a:spLocks noChangeArrowheads="1"/>
          </p:cNvSpPr>
          <p:nvPr/>
        </p:nvSpPr>
        <p:spPr bwMode="auto">
          <a:xfrm>
            <a:off x="1417638" y="5986463"/>
            <a:ext cx="2073275" cy="387350"/>
          </a:xfrm>
          <a:prstGeom prst="rect">
            <a:avLst/>
          </a:prstGeom>
          <a:solidFill>
            <a:srgbClr val="FFFFFF"/>
          </a:solidFill>
          <a:ln w="9525">
            <a:noFill/>
            <a:miter lim="800000"/>
            <a:headEnd/>
            <a:tailEnd/>
          </a:ln>
        </p:spPr>
        <p:txBody>
          <a:bodyPr/>
          <a:lstStyle/>
          <a:p>
            <a:endParaRPr lang="de-DE"/>
          </a:p>
        </p:txBody>
      </p:sp>
      <p:sp>
        <p:nvSpPr>
          <p:cNvPr id="115741" name="Rectangle 57"/>
          <p:cNvSpPr>
            <a:spLocks noChangeArrowheads="1"/>
          </p:cNvSpPr>
          <p:nvPr/>
        </p:nvSpPr>
        <p:spPr bwMode="auto">
          <a:xfrm>
            <a:off x="1400175" y="5969000"/>
            <a:ext cx="2108200" cy="422275"/>
          </a:xfrm>
          <a:prstGeom prst="rect">
            <a:avLst/>
          </a:prstGeom>
          <a:noFill/>
          <a:ln w="34925">
            <a:solidFill>
              <a:srgbClr val="000000"/>
            </a:solidFill>
            <a:miter lim="800000"/>
            <a:headEnd/>
            <a:tailEnd/>
          </a:ln>
        </p:spPr>
        <p:txBody>
          <a:bodyPr/>
          <a:lstStyle/>
          <a:p>
            <a:endParaRPr lang="de-DE"/>
          </a:p>
        </p:txBody>
      </p:sp>
      <p:sp>
        <p:nvSpPr>
          <p:cNvPr id="115742" name="Rectangle 58"/>
          <p:cNvSpPr>
            <a:spLocks noChangeArrowheads="1"/>
          </p:cNvSpPr>
          <p:nvPr/>
        </p:nvSpPr>
        <p:spPr bwMode="auto">
          <a:xfrm>
            <a:off x="1965325" y="6057900"/>
            <a:ext cx="976313"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Physical</a:t>
            </a:r>
            <a:endParaRPr lang="en-US" sz="1600" b="0">
              <a:latin typeface="Courier New" pitchFamily="49" charset="0"/>
            </a:endParaRPr>
          </a:p>
        </p:txBody>
      </p:sp>
      <p:sp>
        <p:nvSpPr>
          <p:cNvPr id="115743" name="Line 59"/>
          <p:cNvSpPr>
            <a:spLocks noChangeShapeType="1"/>
          </p:cNvSpPr>
          <p:nvPr/>
        </p:nvSpPr>
        <p:spPr bwMode="auto">
          <a:xfrm>
            <a:off x="2454275" y="1981200"/>
            <a:ext cx="1588" cy="176213"/>
          </a:xfrm>
          <a:prstGeom prst="line">
            <a:avLst/>
          </a:prstGeom>
          <a:noFill/>
          <a:ln w="17463">
            <a:solidFill>
              <a:srgbClr val="000000"/>
            </a:solidFill>
            <a:round/>
            <a:headEnd/>
            <a:tailEnd/>
          </a:ln>
        </p:spPr>
        <p:txBody>
          <a:bodyPr/>
          <a:lstStyle/>
          <a:p>
            <a:endParaRPr lang="en-US"/>
          </a:p>
        </p:txBody>
      </p:sp>
      <p:sp>
        <p:nvSpPr>
          <p:cNvPr id="115744" name="Freeform 60"/>
          <p:cNvSpPr>
            <a:spLocks/>
          </p:cNvSpPr>
          <p:nvPr/>
        </p:nvSpPr>
        <p:spPr bwMode="auto">
          <a:xfrm>
            <a:off x="2401888" y="1981200"/>
            <a:ext cx="104775" cy="176213"/>
          </a:xfrm>
          <a:custGeom>
            <a:avLst/>
            <a:gdLst>
              <a:gd name="T0" fmla="*/ 2147483647 w 66"/>
              <a:gd name="T1" fmla="*/ 0 h 111"/>
              <a:gd name="T2" fmla="*/ 2147483647 w 66"/>
              <a:gd name="T3" fmla="*/ 2147483647 h 111"/>
              <a:gd name="T4" fmla="*/ 0 w 66"/>
              <a:gd name="T5" fmla="*/ 0 h 111"/>
              <a:gd name="T6" fmla="*/ 0 60000 65536"/>
              <a:gd name="T7" fmla="*/ 0 60000 65536"/>
              <a:gd name="T8" fmla="*/ 0 60000 65536"/>
              <a:gd name="T9" fmla="*/ 0 w 66"/>
              <a:gd name="T10" fmla="*/ 0 h 111"/>
              <a:gd name="T11" fmla="*/ 66 w 66"/>
              <a:gd name="T12" fmla="*/ 111 h 111"/>
            </a:gdLst>
            <a:ahLst/>
            <a:cxnLst>
              <a:cxn ang="T6">
                <a:pos x="T0" y="T1"/>
              </a:cxn>
              <a:cxn ang="T7">
                <a:pos x="T2" y="T3"/>
              </a:cxn>
              <a:cxn ang="T8">
                <a:pos x="T4" y="T5"/>
              </a:cxn>
            </a:cxnLst>
            <a:rect l="T9" t="T10" r="T11" b="T12"/>
            <a:pathLst>
              <a:path w="66" h="111">
                <a:moveTo>
                  <a:pt x="66" y="0"/>
                </a:moveTo>
                <a:lnTo>
                  <a:pt x="33" y="111"/>
                </a:lnTo>
                <a:lnTo>
                  <a:pt x="0" y="0"/>
                </a:lnTo>
              </a:path>
            </a:pathLst>
          </a:custGeom>
          <a:noFill/>
          <a:ln w="17463">
            <a:solidFill>
              <a:srgbClr val="000000"/>
            </a:solidFill>
            <a:round/>
            <a:headEnd/>
            <a:tailEnd/>
          </a:ln>
        </p:spPr>
        <p:txBody>
          <a:bodyPr/>
          <a:lstStyle/>
          <a:p>
            <a:endParaRPr lang="de-DE"/>
          </a:p>
        </p:txBody>
      </p:sp>
      <p:sp>
        <p:nvSpPr>
          <p:cNvPr id="115745" name="Line 61"/>
          <p:cNvSpPr>
            <a:spLocks noChangeShapeType="1"/>
          </p:cNvSpPr>
          <p:nvPr/>
        </p:nvSpPr>
        <p:spPr bwMode="auto">
          <a:xfrm>
            <a:off x="2454275" y="1841500"/>
            <a:ext cx="1588" cy="52388"/>
          </a:xfrm>
          <a:prstGeom prst="line">
            <a:avLst/>
          </a:prstGeom>
          <a:noFill/>
          <a:ln w="17463">
            <a:solidFill>
              <a:srgbClr val="000000"/>
            </a:solidFill>
            <a:round/>
            <a:headEnd/>
            <a:tailEnd/>
          </a:ln>
        </p:spPr>
        <p:txBody>
          <a:bodyPr/>
          <a:lstStyle/>
          <a:p>
            <a:endParaRPr lang="en-US"/>
          </a:p>
        </p:txBody>
      </p:sp>
      <p:sp>
        <p:nvSpPr>
          <p:cNvPr id="115746" name="Line 62"/>
          <p:cNvSpPr>
            <a:spLocks noChangeShapeType="1"/>
          </p:cNvSpPr>
          <p:nvPr/>
        </p:nvSpPr>
        <p:spPr bwMode="auto">
          <a:xfrm>
            <a:off x="2454275" y="1911350"/>
            <a:ext cx="1588" cy="69850"/>
          </a:xfrm>
          <a:prstGeom prst="line">
            <a:avLst/>
          </a:prstGeom>
          <a:noFill/>
          <a:ln w="17463">
            <a:solidFill>
              <a:srgbClr val="000000"/>
            </a:solidFill>
            <a:round/>
            <a:headEnd/>
            <a:tailEnd/>
          </a:ln>
        </p:spPr>
        <p:txBody>
          <a:bodyPr/>
          <a:lstStyle/>
          <a:p>
            <a:endParaRPr lang="en-US"/>
          </a:p>
        </p:txBody>
      </p:sp>
      <p:sp>
        <p:nvSpPr>
          <p:cNvPr id="115747" name="Line 63"/>
          <p:cNvSpPr>
            <a:spLocks noChangeShapeType="1"/>
          </p:cNvSpPr>
          <p:nvPr/>
        </p:nvSpPr>
        <p:spPr bwMode="auto">
          <a:xfrm>
            <a:off x="2454275" y="2736850"/>
            <a:ext cx="1588" cy="193675"/>
          </a:xfrm>
          <a:prstGeom prst="line">
            <a:avLst/>
          </a:prstGeom>
          <a:noFill/>
          <a:ln w="17463">
            <a:solidFill>
              <a:srgbClr val="000000"/>
            </a:solidFill>
            <a:round/>
            <a:headEnd/>
            <a:tailEnd/>
          </a:ln>
        </p:spPr>
        <p:txBody>
          <a:bodyPr/>
          <a:lstStyle/>
          <a:p>
            <a:endParaRPr lang="en-US"/>
          </a:p>
        </p:txBody>
      </p:sp>
      <p:sp>
        <p:nvSpPr>
          <p:cNvPr id="115748" name="Freeform 64"/>
          <p:cNvSpPr>
            <a:spLocks/>
          </p:cNvSpPr>
          <p:nvPr/>
        </p:nvSpPr>
        <p:spPr bwMode="auto">
          <a:xfrm>
            <a:off x="2401888" y="2736850"/>
            <a:ext cx="104775" cy="193675"/>
          </a:xfrm>
          <a:custGeom>
            <a:avLst/>
            <a:gdLst>
              <a:gd name="T0" fmla="*/ 2147483647 w 66"/>
              <a:gd name="T1" fmla="*/ 0 h 122"/>
              <a:gd name="T2" fmla="*/ 2147483647 w 66"/>
              <a:gd name="T3" fmla="*/ 2147483647 h 122"/>
              <a:gd name="T4" fmla="*/ 0 w 66"/>
              <a:gd name="T5" fmla="*/ 0 h 122"/>
              <a:gd name="T6" fmla="*/ 0 60000 65536"/>
              <a:gd name="T7" fmla="*/ 0 60000 65536"/>
              <a:gd name="T8" fmla="*/ 0 60000 65536"/>
              <a:gd name="T9" fmla="*/ 0 w 66"/>
              <a:gd name="T10" fmla="*/ 0 h 122"/>
              <a:gd name="T11" fmla="*/ 66 w 66"/>
              <a:gd name="T12" fmla="*/ 122 h 122"/>
            </a:gdLst>
            <a:ahLst/>
            <a:cxnLst>
              <a:cxn ang="T6">
                <a:pos x="T0" y="T1"/>
              </a:cxn>
              <a:cxn ang="T7">
                <a:pos x="T2" y="T3"/>
              </a:cxn>
              <a:cxn ang="T8">
                <a:pos x="T4" y="T5"/>
              </a:cxn>
            </a:cxnLst>
            <a:rect l="T9" t="T10" r="T11" b="T12"/>
            <a:pathLst>
              <a:path w="66" h="122">
                <a:moveTo>
                  <a:pt x="66" y="0"/>
                </a:moveTo>
                <a:lnTo>
                  <a:pt x="33" y="122"/>
                </a:lnTo>
                <a:lnTo>
                  <a:pt x="0" y="0"/>
                </a:lnTo>
              </a:path>
            </a:pathLst>
          </a:custGeom>
          <a:noFill/>
          <a:ln w="17463">
            <a:solidFill>
              <a:srgbClr val="000000"/>
            </a:solidFill>
            <a:round/>
            <a:headEnd/>
            <a:tailEnd/>
          </a:ln>
        </p:spPr>
        <p:txBody>
          <a:bodyPr/>
          <a:lstStyle/>
          <a:p>
            <a:endParaRPr lang="de-DE"/>
          </a:p>
        </p:txBody>
      </p:sp>
      <p:sp>
        <p:nvSpPr>
          <p:cNvPr id="115749" name="Line 65"/>
          <p:cNvSpPr>
            <a:spLocks noChangeShapeType="1"/>
          </p:cNvSpPr>
          <p:nvPr/>
        </p:nvSpPr>
        <p:spPr bwMode="auto">
          <a:xfrm>
            <a:off x="2454275" y="2560638"/>
            <a:ext cx="1588" cy="71437"/>
          </a:xfrm>
          <a:prstGeom prst="line">
            <a:avLst/>
          </a:prstGeom>
          <a:noFill/>
          <a:ln w="17463">
            <a:solidFill>
              <a:srgbClr val="000000"/>
            </a:solidFill>
            <a:round/>
            <a:headEnd/>
            <a:tailEnd/>
          </a:ln>
        </p:spPr>
        <p:txBody>
          <a:bodyPr/>
          <a:lstStyle/>
          <a:p>
            <a:endParaRPr lang="en-US"/>
          </a:p>
        </p:txBody>
      </p:sp>
      <p:sp>
        <p:nvSpPr>
          <p:cNvPr id="115750" name="Line 66"/>
          <p:cNvSpPr>
            <a:spLocks noChangeShapeType="1"/>
          </p:cNvSpPr>
          <p:nvPr/>
        </p:nvSpPr>
        <p:spPr bwMode="auto">
          <a:xfrm>
            <a:off x="2454275" y="2667000"/>
            <a:ext cx="1588" cy="69850"/>
          </a:xfrm>
          <a:prstGeom prst="line">
            <a:avLst/>
          </a:prstGeom>
          <a:noFill/>
          <a:ln w="17463">
            <a:solidFill>
              <a:srgbClr val="000000"/>
            </a:solidFill>
            <a:round/>
            <a:headEnd/>
            <a:tailEnd/>
          </a:ln>
        </p:spPr>
        <p:txBody>
          <a:bodyPr/>
          <a:lstStyle/>
          <a:p>
            <a:endParaRPr lang="en-US"/>
          </a:p>
        </p:txBody>
      </p:sp>
      <p:sp>
        <p:nvSpPr>
          <p:cNvPr id="115751" name="Line 67"/>
          <p:cNvSpPr>
            <a:spLocks noChangeShapeType="1"/>
          </p:cNvSpPr>
          <p:nvPr/>
        </p:nvSpPr>
        <p:spPr bwMode="auto">
          <a:xfrm>
            <a:off x="2454275" y="3492500"/>
            <a:ext cx="1588" cy="193675"/>
          </a:xfrm>
          <a:prstGeom prst="line">
            <a:avLst/>
          </a:prstGeom>
          <a:noFill/>
          <a:ln w="17463">
            <a:solidFill>
              <a:srgbClr val="000000"/>
            </a:solidFill>
            <a:round/>
            <a:headEnd/>
            <a:tailEnd/>
          </a:ln>
        </p:spPr>
        <p:txBody>
          <a:bodyPr/>
          <a:lstStyle/>
          <a:p>
            <a:endParaRPr lang="en-US"/>
          </a:p>
        </p:txBody>
      </p:sp>
      <p:sp>
        <p:nvSpPr>
          <p:cNvPr id="115752" name="Freeform 68"/>
          <p:cNvSpPr>
            <a:spLocks/>
          </p:cNvSpPr>
          <p:nvPr/>
        </p:nvSpPr>
        <p:spPr bwMode="auto">
          <a:xfrm>
            <a:off x="2401888" y="3509963"/>
            <a:ext cx="104775" cy="176212"/>
          </a:xfrm>
          <a:custGeom>
            <a:avLst/>
            <a:gdLst>
              <a:gd name="T0" fmla="*/ 2147483647 w 66"/>
              <a:gd name="T1" fmla="*/ 0 h 111"/>
              <a:gd name="T2" fmla="*/ 2147483647 w 66"/>
              <a:gd name="T3" fmla="*/ 2147483647 h 111"/>
              <a:gd name="T4" fmla="*/ 0 w 66"/>
              <a:gd name="T5" fmla="*/ 0 h 111"/>
              <a:gd name="T6" fmla="*/ 0 60000 65536"/>
              <a:gd name="T7" fmla="*/ 0 60000 65536"/>
              <a:gd name="T8" fmla="*/ 0 60000 65536"/>
              <a:gd name="T9" fmla="*/ 0 w 66"/>
              <a:gd name="T10" fmla="*/ 0 h 111"/>
              <a:gd name="T11" fmla="*/ 66 w 66"/>
              <a:gd name="T12" fmla="*/ 111 h 111"/>
            </a:gdLst>
            <a:ahLst/>
            <a:cxnLst>
              <a:cxn ang="T6">
                <a:pos x="T0" y="T1"/>
              </a:cxn>
              <a:cxn ang="T7">
                <a:pos x="T2" y="T3"/>
              </a:cxn>
              <a:cxn ang="T8">
                <a:pos x="T4" y="T5"/>
              </a:cxn>
            </a:cxnLst>
            <a:rect l="T9" t="T10" r="T11" b="T12"/>
            <a:pathLst>
              <a:path w="66" h="111">
                <a:moveTo>
                  <a:pt x="66" y="0"/>
                </a:moveTo>
                <a:lnTo>
                  <a:pt x="33" y="111"/>
                </a:lnTo>
                <a:lnTo>
                  <a:pt x="0" y="0"/>
                </a:lnTo>
              </a:path>
            </a:pathLst>
          </a:custGeom>
          <a:noFill/>
          <a:ln w="17463">
            <a:solidFill>
              <a:srgbClr val="000000"/>
            </a:solidFill>
            <a:round/>
            <a:headEnd/>
            <a:tailEnd/>
          </a:ln>
        </p:spPr>
        <p:txBody>
          <a:bodyPr/>
          <a:lstStyle/>
          <a:p>
            <a:endParaRPr lang="de-DE"/>
          </a:p>
        </p:txBody>
      </p:sp>
      <p:sp>
        <p:nvSpPr>
          <p:cNvPr id="115753" name="Line 69"/>
          <p:cNvSpPr>
            <a:spLocks noChangeShapeType="1"/>
          </p:cNvSpPr>
          <p:nvPr/>
        </p:nvSpPr>
        <p:spPr bwMode="auto">
          <a:xfrm>
            <a:off x="2454275" y="3316288"/>
            <a:ext cx="1588" cy="71437"/>
          </a:xfrm>
          <a:prstGeom prst="line">
            <a:avLst/>
          </a:prstGeom>
          <a:noFill/>
          <a:ln w="17463">
            <a:solidFill>
              <a:srgbClr val="000000"/>
            </a:solidFill>
            <a:round/>
            <a:headEnd/>
            <a:tailEnd/>
          </a:ln>
        </p:spPr>
        <p:txBody>
          <a:bodyPr/>
          <a:lstStyle/>
          <a:p>
            <a:endParaRPr lang="en-US"/>
          </a:p>
        </p:txBody>
      </p:sp>
      <p:sp>
        <p:nvSpPr>
          <p:cNvPr id="115754" name="Line 70"/>
          <p:cNvSpPr>
            <a:spLocks noChangeShapeType="1"/>
          </p:cNvSpPr>
          <p:nvPr/>
        </p:nvSpPr>
        <p:spPr bwMode="auto">
          <a:xfrm>
            <a:off x="2454275" y="3440113"/>
            <a:ext cx="1588" cy="52387"/>
          </a:xfrm>
          <a:prstGeom prst="line">
            <a:avLst/>
          </a:prstGeom>
          <a:noFill/>
          <a:ln w="17463">
            <a:solidFill>
              <a:srgbClr val="000000"/>
            </a:solidFill>
            <a:round/>
            <a:headEnd/>
            <a:tailEnd/>
          </a:ln>
        </p:spPr>
        <p:txBody>
          <a:bodyPr/>
          <a:lstStyle/>
          <a:p>
            <a:endParaRPr lang="en-US"/>
          </a:p>
        </p:txBody>
      </p:sp>
      <p:sp>
        <p:nvSpPr>
          <p:cNvPr id="115755" name="Line 71"/>
          <p:cNvSpPr>
            <a:spLocks noChangeShapeType="1"/>
          </p:cNvSpPr>
          <p:nvPr/>
        </p:nvSpPr>
        <p:spPr bwMode="auto">
          <a:xfrm>
            <a:off x="2454275" y="4265613"/>
            <a:ext cx="1588" cy="176212"/>
          </a:xfrm>
          <a:prstGeom prst="line">
            <a:avLst/>
          </a:prstGeom>
          <a:noFill/>
          <a:ln w="17463">
            <a:solidFill>
              <a:srgbClr val="000000"/>
            </a:solidFill>
            <a:round/>
            <a:headEnd/>
            <a:tailEnd/>
          </a:ln>
        </p:spPr>
        <p:txBody>
          <a:bodyPr/>
          <a:lstStyle/>
          <a:p>
            <a:endParaRPr lang="en-US"/>
          </a:p>
        </p:txBody>
      </p:sp>
      <p:sp>
        <p:nvSpPr>
          <p:cNvPr id="115756" name="Freeform 72"/>
          <p:cNvSpPr>
            <a:spLocks/>
          </p:cNvSpPr>
          <p:nvPr/>
        </p:nvSpPr>
        <p:spPr bwMode="auto">
          <a:xfrm>
            <a:off x="2401888" y="4265613"/>
            <a:ext cx="104775" cy="176212"/>
          </a:xfrm>
          <a:custGeom>
            <a:avLst/>
            <a:gdLst>
              <a:gd name="T0" fmla="*/ 2147483647 w 66"/>
              <a:gd name="T1" fmla="*/ 0 h 111"/>
              <a:gd name="T2" fmla="*/ 2147483647 w 66"/>
              <a:gd name="T3" fmla="*/ 2147483647 h 111"/>
              <a:gd name="T4" fmla="*/ 0 w 66"/>
              <a:gd name="T5" fmla="*/ 0 h 111"/>
              <a:gd name="T6" fmla="*/ 0 60000 65536"/>
              <a:gd name="T7" fmla="*/ 0 60000 65536"/>
              <a:gd name="T8" fmla="*/ 0 60000 65536"/>
              <a:gd name="T9" fmla="*/ 0 w 66"/>
              <a:gd name="T10" fmla="*/ 0 h 111"/>
              <a:gd name="T11" fmla="*/ 66 w 66"/>
              <a:gd name="T12" fmla="*/ 111 h 111"/>
            </a:gdLst>
            <a:ahLst/>
            <a:cxnLst>
              <a:cxn ang="T6">
                <a:pos x="T0" y="T1"/>
              </a:cxn>
              <a:cxn ang="T7">
                <a:pos x="T2" y="T3"/>
              </a:cxn>
              <a:cxn ang="T8">
                <a:pos x="T4" y="T5"/>
              </a:cxn>
            </a:cxnLst>
            <a:rect l="T9" t="T10" r="T11" b="T12"/>
            <a:pathLst>
              <a:path w="66" h="111">
                <a:moveTo>
                  <a:pt x="66" y="0"/>
                </a:moveTo>
                <a:lnTo>
                  <a:pt x="33" y="111"/>
                </a:lnTo>
                <a:lnTo>
                  <a:pt x="0" y="0"/>
                </a:lnTo>
              </a:path>
            </a:pathLst>
          </a:custGeom>
          <a:noFill/>
          <a:ln w="17463">
            <a:solidFill>
              <a:srgbClr val="000000"/>
            </a:solidFill>
            <a:round/>
            <a:headEnd/>
            <a:tailEnd/>
          </a:ln>
        </p:spPr>
        <p:txBody>
          <a:bodyPr/>
          <a:lstStyle/>
          <a:p>
            <a:endParaRPr lang="de-DE"/>
          </a:p>
        </p:txBody>
      </p:sp>
      <p:sp>
        <p:nvSpPr>
          <p:cNvPr id="115757" name="Line 73"/>
          <p:cNvSpPr>
            <a:spLocks noChangeShapeType="1"/>
          </p:cNvSpPr>
          <p:nvPr/>
        </p:nvSpPr>
        <p:spPr bwMode="auto">
          <a:xfrm>
            <a:off x="2454275" y="4089400"/>
            <a:ext cx="1588" cy="52388"/>
          </a:xfrm>
          <a:prstGeom prst="line">
            <a:avLst/>
          </a:prstGeom>
          <a:noFill/>
          <a:ln w="17463">
            <a:solidFill>
              <a:srgbClr val="000000"/>
            </a:solidFill>
            <a:round/>
            <a:headEnd/>
            <a:tailEnd/>
          </a:ln>
        </p:spPr>
        <p:txBody>
          <a:bodyPr/>
          <a:lstStyle/>
          <a:p>
            <a:endParaRPr lang="en-US"/>
          </a:p>
        </p:txBody>
      </p:sp>
      <p:sp>
        <p:nvSpPr>
          <p:cNvPr id="115758" name="Line 74"/>
          <p:cNvSpPr>
            <a:spLocks noChangeShapeType="1"/>
          </p:cNvSpPr>
          <p:nvPr/>
        </p:nvSpPr>
        <p:spPr bwMode="auto">
          <a:xfrm>
            <a:off x="2454275" y="4195763"/>
            <a:ext cx="1588" cy="69850"/>
          </a:xfrm>
          <a:prstGeom prst="line">
            <a:avLst/>
          </a:prstGeom>
          <a:noFill/>
          <a:ln w="17463">
            <a:solidFill>
              <a:srgbClr val="000000"/>
            </a:solidFill>
            <a:round/>
            <a:headEnd/>
            <a:tailEnd/>
          </a:ln>
        </p:spPr>
        <p:txBody>
          <a:bodyPr/>
          <a:lstStyle/>
          <a:p>
            <a:endParaRPr lang="en-US"/>
          </a:p>
        </p:txBody>
      </p:sp>
      <p:sp>
        <p:nvSpPr>
          <p:cNvPr id="115759" name="Line 75"/>
          <p:cNvSpPr>
            <a:spLocks noChangeShapeType="1"/>
          </p:cNvSpPr>
          <p:nvPr/>
        </p:nvSpPr>
        <p:spPr bwMode="auto">
          <a:xfrm>
            <a:off x="2454275" y="5021263"/>
            <a:ext cx="1588" cy="192087"/>
          </a:xfrm>
          <a:prstGeom prst="line">
            <a:avLst/>
          </a:prstGeom>
          <a:noFill/>
          <a:ln w="17463">
            <a:solidFill>
              <a:srgbClr val="000000"/>
            </a:solidFill>
            <a:round/>
            <a:headEnd/>
            <a:tailEnd/>
          </a:ln>
        </p:spPr>
        <p:txBody>
          <a:bodyPr/>
          <a:lstStyle/>
          <a:p>
            <a:endParaRPr lang="en-US"/>
          </a:p>
        </p:txBody>
      </p:sp>
      <p:sp>
        <p:nvSpPr>
          <p:cNvPr id="115760" name="Freeform 76"/>
          <p:cNvSpPr>
            <a:spLocks/>
          </p:cNvSpPr>
          <p:nvPr/>
        </p:nvSpPr>
        <p:spPr bwMode="auto">
          <a:xfrm>
            <a:off x="2401888" y="5021263"/>
            <a:ext cx="104775" cy="192087"/>
          </a:xfrm>
          <a:custGeom>
            <a:avLst/>
            <a:gdLst>
              <a:gd name="T0" fmla="*/ 2147483647 w 66"/>
              <a:gd name="T1" fmla="*/ 0 h 121"/>
              <a:gd name="T2" fmla="*/ 2147483647 w 66"/>
              <a:gd name="T3" fmla="*/ 2147483647 h 121"/>
              <a:gd name="T4" fmla="*/ 0 w 66"/>
              <a:gd name="T5" fmla="*/ 0 h 121"/>
              <a:gd name="T6" fmla="*/ 0 60000 65536"/>
              <a:gd name="T7" fmla="*/ 0 60000 65536"/>
              <a:gd name="T8" fmla="*/ 0 60000 65536"/>
              <a:gd name="T9" fmla="*/ 0 w 66"/>
              <a:gd name="T10" fmla="*/ 0 h 121"/>
              <a:gd name="T11" fmla="*/ 66 w 66"/>
              <a:gd name="T12" fmla="*/ 121 h 121"/>
            </a:gdLst>
            <a:ahLst/>
            <a:cxnLst>
              <a:cxn ang="T6">
                <a:pos x="T0" y="T1"/>
              </a:cxn>
              <a:cxn ang="T7">
                <a:pos x="T2" y="T3"/>
              </a:cxn>
              <a:cxn ang="T8">
                <a:pos x="T4" y="T5"/>
              </a:cxn>
            </a:cxnLst>
            <a:rect l="T9" t="T10" r="T11" b="T12"/>
            <a:pathLst>
              <a:path w="66" h="121">
                <a:moveTo>
                  <a:pt x="66" y="0"/>
                </a:moveTo>
                <a:lnTo>
                  <a:pt x="33" y="121"/>
                </a:lnTo>
                <a:lnTo>
                  <a:pt x="0" y="0"/>
                </a:lnTo>
              </a:path>
            </a:pathLst>
          </a:custGeom>
          <a:noFill/>
          <a:ln w="17463">
            <a:solidFill>
              <a:srgbClr val="000000"/>
            </a:solidFill>
            <a:round/>
            <a:headEnd/>
            <a:tailEnd/>
          </a:ln>
        </p:spPr>
        <p:txBody>
          <a:bodyPr/>
          <a:lstStyle/>
          <a:p>
            <a:endParaRPr lang="de-DE"/>
          </a:p>
        </p:txBody>
      </p:sp>
      <p:sp>
        <p:nvSpPr>
          <p:cNvPr id="115761" name="Line 77"/>
          <p:cNvSpPr>
            <a:spLocks noChangeShapeType="1"/>
          </p:cNvSpPr>
          <p:nvPr/>
        </p:nvSpPr>
        <p:spPr bwMode="auto">
          <a:xfrm>
            <a:off x="2454275" y="4845050"/>
            <a:ext cx="1588" cy="69850"/>
          </a:xfrm>
          <a:prstGeom prst="line">
            <a:avLst/>
          </a:prstGeom>
          <a:noFill/>
          <a:ln w="17463">
            <a:solidFill>
              <a:srgbClr val="000000"/>
            </a:solidFill>
            <a:round/>
            <a:headEnd/>
            <a:tailEnd/>
          </a:ln>
        </p:spPr>
        <p:txBody>
          <a:bodyPr/>
          <a:lstStyle/>
          <a:p>
            <a:endParaRPr lang="en-US"/>
          </a:p>
        </p:txBody>
      </p:sp>
      <p:sp>
        <p:nvSpPr>
          <p:cNvPr id="115762" name="Line 78"/>
          <p:cNvSpPr>
            <a:spLocks noChangeShapeType="1"/>
          </p:cNvSpPr>
          <p:nvPr/>
        </p:nvSpPr>
        <p:spPr bwMode="auto">
          <a:xfrm>
            <a:off x="2454275" y="4949825"/>
            <a:ext cx="1588" cy="71438"/>
          </a:xfrm>
          <a:prstGeom prst="line">
            <a:avLst/>
          </a:prstGeom>
          <a:noFill/>
          <a:ln w="17463">
            <a:solidFill>
              <a:srgbClr val="000000"/>
            </a:solidFill>
            <a:round/>
            <a:headEnd/>
            <a:tailEnd/>
          </a:ln>
        </p:spPr>
        <p:txBody>
          <a:bodyPr/>
          <a:lstStyle/>
          <a:p>
            <a:endParaRPr lang="en-US"/>
          </a:p>
        </p:txBody>
      </p:sp>
      <p:sp>
        <p:nvSpPr>
          <p:cNvPr id="115763" name="Line 79"/>
          <p:cNvSpPr>
            <a:spLocks noChangeShapeType="1"/>
          </p:cNvSpPr>
          <p:nvPr/>
        </p:nvSpPr>
        <p:spPr bwMode="auto">
          <a:xfrm>
            <a:off x="2454275" y="5776913"/>
            <a:ext cx="1588" cy="192087"/>
          </a:xfrm>
          <a:prstGeom prst="line">
            <a:avLst/>
          </a:prstGeom>
          <a:noFill/>
          <a:ln w="17463">
            <a:solidFill>
              <a:srgbClr val="000000"/>
            </a:solidFill>
            <a:round/>
            <a:headEnd/>
            <a:tailEnd/>
          </a:ln>
        </p:spPr>
        <p:txBody>
          <a:bodyPr/>
          <a:lstStyle/>
          <a:p>
            <a:endParaRPr lang="en-US"/>
          </a:p>
        </p:txBody>
      </p:sp>
      <p:sp>
        <p:nvSpPr>
          <p:cNvPr id="115764" name="Freeform 80"/>
          <p:cNvSpPr>
            <a:spLocks/>
          </p:cNvSpPr>
          <p:nvPr/>
        </p:nvSpPr>
        <p:spPr bwMode="auto">
          <a:xfrm>
            <a:off x="2401888" y="5794375"/>
            <a:ext cx="104775" cy="174625"/>
          </a:xfrm>
          <a:custGeom>
            <a:avLst/>
            <a:gdLst>
              <a:gd name="T0" fmla="*/ 2147483647 w 66"/>
              <a:gd name="T1" fmla="*/ 0 h 110"/>
              <a:gd name="T2" fmla="*/ 2147483647 w 66"/>
              <a:gd name="T3" fmla="*/ 2147483647 h 110"/>
              <a:gd name="T4" fmla="*/ 0 w 66"/>
              <a:gd name="T5" fmla="*/ 0 h 110"/>
              <a:gd name="T6" fmla="*/ 0 60000 65536"/>
              <a:gd name="T7" fmla="*/ 0 60000 65536"/>
              <a:gd name="T8" fmla="*/ 0 60000 65536"/>
              <a:gd name="T9" fmla="*/ 0 w 66"/>
              <a:gd name="T10" fmla="*/ 0 h 110"/>
              <a:gd name="T11" fmla="*/ 66 w 66"/>
              <a:gd name="T12" fmla="*/ 110 h 110"/>
            </a:gdLst>
            <a:ahLst/>
            <a:cxnLst>
              <a:cxn ang="T6">
                <a:pos x="T0" y="T1"/>
              </a:cxn>
              <a:cxn ang="T7">
                <a:pos x="T2" y="T3"/>
              </a:cxn>
              <a:cxn ang="T8">
                <a:pos x="T4" y="T5"/>
              </a:cxn>
            </a:cxnLst>
            <a:rect l="T9" t="T10" r="T11" b="T12"/>
            <a:pathLst>
              <a:path w="66" h="110">
                <a:moveTo>
                  <a:pt x="66" y="0"/>
                </a:moveTo>
                <a:lnTo>
                  <a:pt x="33" y="110"/>
                </a:lnTo>
                <a:lnTo>
                  <a:pt x="0" y="0"/>
                </a:lnTo>
              </a:path>
            </a:pathLst>
          </a:custGeom>
          <a:noFill/>
          <a:ln w="17463">
            <a:solidFill>
              <a:srgbClr val="000000"/>
            </a:solidFill>
            <a:round/>
            <a:headEnd/>
            <a:tailEnd/>
          </a:ln>
        </p:spPr>
        <p:txBody>
          <a:bodyPr/>
          <a:lstStyle/>
          <a:p>
            <a:endParaRPr lang="de-DE"/>
          </a:p>
        </p:txBody>
      </p:sp>
      <p:sp>
        <p:nvSpPr>
          <p:cNvPr id="115765" name="Line 81"/>
          <p:cNvSpPr>
            <a:spLocks noChangeShapeType="1"/>
          </p:cNvSpPr>
          <p:nvPr/>
        </p:nvSpPr>
        <p:spPr bwMode="auto">
          <a:xfrm>
            <a:off x="2454275" y="5600700"/>
            <a:ext cx="1588" cy="69850"/>
          </a:xfrm>
          <a:prstGeom prst="line">
            <a:avLst/>
          </a:prstGeom>
          <a:noFill/>
          <a:ln w="17463">
            <a:solidFill>
              <a:srgbClr val="000000"/>
            </a:solidFill>
            <a:round/>
            <a:headEnd/>
            <a:tailEnd/>
          </a:ln>
        </p:spPr>
        <p:txBody>
          <a:bodyPr/>
          <a:lstStyle/>
          <a:p>
            <a:endParaRPr lang="en-US"/>
          </a:p>
        </p:txBody>
      </p:sp>
      <p:sp>
        <p:nvSpPr>
          <p:cNvPr id="115766" name="Line 82"/>
          <p:cNvSpPr>
            <a:spLocks noChangeShapeType="1"/>
          </p:cNvSpPr>
          <p:nvPr/>
        </p:nvSpPr>
        <p:spPr bwMode="auto">
          <a:xfrm>
            <a:off x="2454275" y="5722938"/>
            <a:ext cx="1588" cy="53975"/>
          </a:xfrm>
          <a:prstGeom prst="line">
            <a:avLst/>
          </a:prstGeom>
          <a:noFill/>
          <a:ln w="17463">
            <a:solidFill>
              <a:srgbClr val="000000"/>
            </a:solidFill>
            <a:round/>
            <a:headEnd/>
            <a:tailEnd/>
          </a:ln>
        </p:spPr>
        <p:txBody>
          <a:bodyPr/>
          <a:lstStyle/>
          <a:p>
            <a:endParaRPr lang="en-US"/>
          </a:p>
        </p:txBody>
      </p:sp>
      <p:grpSp>
        <p:nvGrpSpPr>
          <p:cNvPr id="9" name="Group 83"/>
          <p:cNvGrpSpPr>
            <a:grpSpLocks/>
          </p:cNvGrpSpPr>
          <p:nvPr/>
        </p:nvGrpSpPr>
        <p:grpSpPr bwMode="auto">
          <a:xfrm>
            <a:off x="6583363" y="3703638"/>
            <a:ext cx="1528762" cy="403225"/>
            <a:chOff x="4147" y="2229"/>
            <a:chExt cx="963" cy="254"/>
          </a:xfrm>
        </p:grpSpPr>
        <p:sp>
          <p:nvSpPr>
            <p:cNvPr id="115831" name="Rectangle 84"/>
            <p:cNvSpPr>
              <a:spLocks noChangeArrowheads="1"/>
            </p:cNvSpPr>
            <p:nvPr/>
          </p:nvSpPr>
          <p:spPr bwMode="auto">
            <a:xfrm>
              <a:off x="4147" y="2229"/>
              <a:ext cx="963" cy="254"/>
            </a:xfrm>
            <a:prstGeom prst="rect">
              <a:avLst/>
            </a:prstGeom>
            <a:solidFill>
              <a:srgbClr val="FF0000"/>
            </a:solidFill>
            <a:ln w="17463">
              <a:solidFill>
                <a:srgbClr val="000000"/>
              </a:solidFill>
              <a:miter lim="800000"/>
              <a:headEnd/>
              <a:tailEnd/>
            </a:ln>
          </p:spPr>
          <p:txBody>
            <a:bodyPr/>
            <a:lstStyle/>
            <a:p>
              <a:endParaRPr lang="de-DE">
                <a:solidFill>
                  <a:schemeClr val="bg1"/>
                </a:solidFill>
              </a:endParaRPr>
            </a:p>
          </p:txBody>
        </p:sp>
        <p:sp>
          <p:nvSpPr>
            <p:cNvPr id="115832" name="Rectangle 85"/>
            <p:cNvSpPr>
              <a:spLocks noChangeArrowheads="1"/>
            </p:cNvSpPr>
            <p:nvPr/>
          </p:nvSpPr>
          <p:spPr bwMode="auto">
            <a:xfrm>
              <a:off x="4398" y="2279"/>
              <a:ext cx="461" cy="154"/>
            </a:xfrm>
            <a:prstGeom prst="rect">
              <a:avLst/>
            </a:prstGeom>
            <a:solidFill>
              <a:srgbClr val="FF0000"/>
            </a:solidFill>
            <a:ln w="9525">
              <a:noFill/>
              <a:miter lim="800000"/>
              <a:headEnd/>
              <a:tailEnd/>
            </a:ln>
          </p:spPr>
          <p:txBody>
            <a:bodyPr wrap="none" lIns="0" tIns="0" rIns="0" bIns="0">
              <a:spAutoFit/>
            </a:bodyPr>
            <a:lstStyle/>
            <a:p>
              <a:r>
                <a:rPr lang="en-US" sz="1600">
                  <a:solidFill>
                    <a:schemeClr val="bg1"/>
                  </a:solidFill>
                  <a:latin typeface="Courier New" pitchFamily="49" charset="0"/>
                </a:rPr>
                <a:t>Socket</a:t>
              </a:r>
              <a:endParaRPr lang="en-US" sz="1600" b="0">
                <a:solidFill>
                  <a:schemeClr val="bg1"/>
                </a:solidFill>
                <a:latin typeface="Courier New" pitchFamily="49" charset="0"/>
              </a:endParaRPr>
            </a:p>
          </p:txBody>
        </p:sp>
      </p:grpSp>
      <p:grpSp>
        <p:nvGrpSpPr>
          <p:cNvPr id="10" name="Group 86"/>
          <p:cNvGrpSpPr>
            <a:grpSpLocks/>
          </p:cNvGrpSpPr>
          <p:nvPr/>
        </p:nvGrpSpPr>
        <p:grpSpPr bwMode="auto">
          <a:xfrm>
            <a:off x="6583363" y="2178050"/>
            <a:ext cx="1528762" cy="385763"/>
            <a:chOff x="4147" y="1268"/>
            <a:chExt cx="963" cy="243"/>
          </a:xfrm>
        </p:grpSpPr>
        <p:sp>
          <p:nvSpPr>
            <p:cNvPr id="115829" name="Rectangle 87"/>
            <p:cNvSpPr>
              <a:spLocks noChangeArrowheads="1"/>
            </p:cNvSpPr>
            <p:nvPr/>
          </p:nvSpPr>
          <p:spPr bwMode="auto">
            <a:xfrm>
              <a:off x="4147" y="1268"/>
              <a:ext cx="963" cy="243"/>
            </a:xfrm>
            <a:prstGeom prst="rect">
              <a:avLst/>
            </a:prstGeom>
            <a:solidFill>
              <a:srgbClr val="FF0000"/>
            </a:solidFill>
            <a:ln w="17463">
              <a:solidFill>
                <a:srgbClr val="000000"/>
              </a:solidFill>
              <a:miter lim="800000"/>
              <a:headEnd/>
              <a:tailEnd/>
            </a:ln>
          </p:spPr>
          <p:txBody>
            <a:bodyPr/>
            <a:lstStyle/>
            <a:p>
              <a:endParaRPr lang="de-DE">
                <a:solidFill>
                  <a:schemeClr val="bg1"/>
                </a:solidFill>
              </a:endParaRPr>
            </a:p>
          </p:txBody>
        </p:sp>
        <p:sp>
          <p:nvSpPr>
            <p:cNvPr id="115830" name="Rectangle 88"/>
            <p:cNvSpPr>
              <a:spLocks noChangeArrowheads="1"/>
            </p:cNvSpPr>
            <p:nvPr/>
          </p:nvSpPr>
          <p:spPr bwMode="auto">
            <a:xfrm>
              <a:off x="4398" y="1313"/>
              <a:ext cx="461" cy="154"/>
            </a:xfrm>
            <a:prstGeom prst="rect">
              <a:avLst/>
            </a:prstGeom>
            <a:solidFill>
              <a:srgbClr val="FF0000"/>
            </a:solidFill>
            <a:ln w="9525">
              <a:noFill/>
              <a:miter lim="800000"/>
              <a:headEnd/>
              <a:tailEnd/>
            </a:ln>
          </p:spPr>
          <p:txBody>
            <a:bodyPr wrap="none" lIns="0" tIns="0" rIns="0" bIns="0">
              <a:spAutoFit/>
            </a:bodyPr>
            <a:lstStyle/>
            <a:p>
              <a:r>
                <a:rPr lang="en-US" sz="1600">
                  <a:solidFill>
                    <a:schemeClr val="bg1"/>
                  </a:solidFill>
                  <a:latin typeface="Courier New" pitchFamily="49" charset="0"/>
                </a:rPr>
                <a:t>Object</a:t>
              </a:r>
              <a:endParaRPr lang="en-US" sz="1600" b="0">
                <a:solidFill>
                  <a:schemeClr val="bg1"/>
                </a:solidFill>
                <a:latin typeface="Courier New" pitchFamily="49" charset="0"/>
              </a:endParaRPr>
            </a:p>
          </p:txBody>
        </p:sp>
      </p:grpSp>
      <p:grpSp>
        <p:nvGrpSpPr>
          <p:cNvPr id="11" name="Group 89"/>
          <p:cNvGrpSpPr>
            <a:grpSpLocks/>
          </p:cNvGrpSpPr>
          <p:nvPr/>
        </p:nvGrpSpPr>
        <p:grpSpPr bwMode="auto">
          <a:xfrm>
            <a:off x="6583363" y="5989638"/>
            <a:ext cx="1528762" cy="404812"/>
            <a:chOff x="4147" y="3669"/>
            <a:chExt cx="963" cy="255"/>
          </a:xfrm>
        </p:grpSpPr>
        <p:sp>
          <p:nvSpPr>
            <p:cNvPr id="115827" name="Rectangle 90"/>
            <p:cNvSpPr>
              <a:spLocks noChangeArrowheads="1"/>
            </p:cNvSpPr>
            <p:nvPr/>
          </p:nvSpPr>
          <p:spPr bwMode="auto">
            <a:xfrm>
              <a:off x="4147" y="3669"/>
              <a:ext cx="963" cy="255"/>
            </a:xfrm>
            <a:prstGeom prst="rect">
              <a:avLst/>
            </a:prstGeom>
            <a:solidFill>
              <a:srgbClr val="FF0000"/>
            </a:solidFill>
            <a:ln w="17463">
              <a:solidFill>
                <a:srgbClr val="000000"/>
              </a:solidFill>
              <a:miter lim="800000"/>
              <a:headEnd/>
              <a:tailEnd/>
            </a:ln>
          </p:spPr>
          <p:txBody>
            <a:bodyPr/>
            <a:lstStyle/>
            <a:p>
              <a:endParaRPr lang="de-DE">
                <a:solidFill>
                  <a:schemeClr val="bg1"/>
                </a:solidFill>
              </a:endParaRPr>
            </a:p>
          </p:txBody>
        </p:sp>
        <p:sp>
          <p:nvSpPr>
            <p:cNvPr id="115828" name="Rectangle 91"/>
            <p:cNvSpPr>
              <a:spLocks noChangeArrowheads="1"/>
            </p:cNvSpPr>
            <p:nvPr/>
          </p:nvSpPr>
          <p:spPr bwMode="auto">
            <a:xfrm>
              <a:off x="4475" y="3720"/>
              <a:ext cx="318" cy="155"/>
            </a:xfrm>
            <a:prstGeom prst="rect">
              <a:avLst/>
            </a:prstGeom>
            <a:solidFill>
              <a:srgbClr val="FF0000"/>
            </a:solidFill>
            <a:ln w="9525">
              <a:noFill/>
              <a:miter lim="800000"/>
              <a:headEnd/>
              <a:tailEnd/>
            </a:ln>
          </p:spPr>
          <p:txBody>
            <a:bodyPr wrap="none" lIns="0" tIns="0" rIns="0" bIns="0">
              <a:spAutoFit/>
            </a:bodyPr>
            <a:lstStyle/>
            <a:p>
              <a:r>
                <a:rPr lang="en-US" sz="1600">
                  <a:solidFill>
                    <a:schemeClr val="bg1"/>
                  </a:solidFill>
                  <a:latin typeface="Courier New" pitchFamily="49" charset="0"/>
                </a:rPr>
                <a:t>Wire</a:t>
              </a:r>
              <a:endParaRPr lang="en-US" sz="1600" b="0">
                <a:solidFill>
                  <a:schemeClr val="bg1"/>
                </a:solidFill>
                <a:latin typeface="Courier New" pitchFamily="49" charset="0"/>
              </a:endParaRPr>
            </a:p>
          </p:txBody>
        </p:sp>
      </p:grpSp>
      <p:grpSp>
        <p:nvGrpSpPr>
          <p:cNvPr id="12" name="Group 92"/>
          <p:cNvGrpSpPr>
            <a:grpSpLocks/>
          </p:cNvGrpSpPr>
          <p:nvPr/>
        </p:nvGrpSpPr>
        <p:grpSpPr bwMode="auto">
          <a:xfrm>
            <a:off x="3490913" y="3405188"/>
            <a:ext cx="2565400" cy="2212975"/>
            <a:chOff x="2199" y="2041"/>
            <a:chExt cx="1616" cy="1394"/>
          </a:xfrm>
        </p:grpSpPr>
        <p:sp>
          <p:nvSpPr>
            <p:cNvPr id="115804" name="Line 93"/>
            <p:cNvSpPr>
              <a:spLocks noChangeShapeType="1"/>
            </p:cNvSpPr>
            <p:nvPr/>
          </p:nvSpPr>
          <p:spPr bwMode="auto">
            <a:xfrm flipH="1" flipV="1">
              <a:off x="2476" y="2572"/>
              <a:ext cx="33" cy="22"/>
            </a:xfrm>
            <a:prstGeom prst="line">
              <a:avLst/>
            </a:prstGeom>
            <a:noFill/>
            <a:ln w="17463">
              <a:solidFill>
                <a:srgbClr val="000000"/>
              </a:solidFill>
              <a:round/>
              <a:headEnd/>
              <a:tailEnd/>
            </a:ln>
          </p:spPr>
          <p:txBody>
            <a:bodyPr/>
            <a:lstStyle/>
            <a:p>
              <a:endParaRPr lang="en-US"/>
            </a:p>
          </p:txBody>
        </p:sp>
        <p:sp>
          <p:nvSpPr>
            <p:cNvPr id="115805" name="Line 94"/>
            <p:cNvSpPr>
              <a:spLocks noChangeShapeType="1"/>
            </p:cNvSpPr>
            <p:nvPr/>
          </p:nvSpPr>
          <p:spPr bwMode="auto">
            <a:xfrm flipH="1" flipV="1">
              <a:off x="2376" y="2494"/>
              <a:ext cx="56" cy="34"/>
            </a:xfrm>
            <a:prstGeom prst="line">
              <a:avLst/>
            </a:prstGeom>
            <a:noFill/>
            <a:ln w="17463">
              <a:solidFill>
                <a:srgbClr val="000000"/>
              </a:solidFill>
              <a:round/>
              <a:headEnd/>
              <a:tailEnd/>
            </a:ln>
          </p:spPr>
          <p:txBody>
            <a:bodyPr/>
            <a:lstStyle/>
            <a:p>
              <a:endParaRPr lang="en-US"/>
            </a:p>
          </p:txBody>
        </p:sp>
        <p:sp>
          <p:nvSpPr>
            <p:cNvPr id="115806" name="Line 95"/>
            <p:cNvSpPr>
              <a:spLocks noChangeShapeType="1"/>
            </p:cNvSpPr>
            <p:nvPr/>
          </p:nvSpPr>
          <p:spPr bwMode="auto">
            <a:xfrm flipH="1">
              <a:off x="2465" y="2727"/>
              <a:ext cx="44" cy="22"/>
            </a:xfrm>
            <a:prstGeom prst="line">
              <a:avLst/>
            </a:prstGeom>
            <a:noFill/>
            <a:ln w="17463">
              <a:solidFill>
                <a:srgbClr val="000000"/>
              </a:solidFill>
              <a:round/>
              <a:headEnd/>
              <a:tailEnd/>
            </a:ln>
          </p:spPr>
          <p:txBody>
            <a:bodyPr/>
            <a:lstStyle/>
            <a:p>
              <a:endParaRPr lang="en-US"/>
            </a:p>
          </p:txBody>
        </p:sp>
        <p:sp>
          <p:nvSpPr>
            <p:cNvPr id="115807" name="Line 96"/>
            <p:cNvSpPr>
              <a:spLocks noChangeShapeType="1"/>
            </p:cNvSpPr>
            <p:nvPr/>
          </p:nvSpPr>
          <p:spPr bwMode="auto">
            <a:xfrm flipH="1">
              <a:off x="2487" y="2826"/>
              <a:ext cx="22" cy="45"/>
            </a:xfrm>
            <a:prstGeom prst="line">
              <a:avLst/>
            </a:prstGeom>
            <a:noFill/>
            <a:ln w="17463">
              <a:solidFill>
                <a:srgbClr val="000000"/>
              </a:solidFill>
              <a:round/>
              <a:headEnd/>
              <a:tailEnd/>
            </a:ln>
          </p:spPr>
          <p:txBody>
            <a:bodyPr/>
            <a:lstStyle/>
            <a:p>
              <a:endParaRPr lang="en-US"/>
            </a:p>
          </p:txBody>
        </p:sp>
        <p:sp>
          <p:nvSpPr>
            <p:cNvPr id="115808" name="Line 97"/>
            <p:cNvSpPr>
              <a:spLocks noChangeShapeType="1"/>
            </p:cNvSpPr>
            <p:nvPr/>
          </p:nvSpPr>
          <p:spPr bwMode="auto">
            <a:xfrm flipH="1">
              <a:off x="2398" y="2926"/>
              <a:ext cx="45" cy="55"/>
            </a:xfrm>
            <a:prstGeom prst="line">
              <a:avLst/>
            </a:prstGeom>
            <a:noFill/>
            <a:ln w="17463">
              <a:solidFill>
                <a:srgbClr val="000000"/>
              </a:solidFill>
              <a:round/>
              <a:headEnd/>
              <a:tailEnd/>
            </a:ln>
          </p:spPr>
          <p:txBody>
            <a:bodyPr/>
            <a:lstStyle/>
            <a:p>
              <a:endParaRPr lang="en-US"/>
            </a:p>
          </p:txBody>
        </p:sp>
        <p:grpSp>
          <p:nvGrpSpPr>
            <p:cNvPr id="115809" name="Group 98"/>
            <p:cNvGrpSpPr>
              <a:grpSpLocks/>
            </p:cNvGrpSpPr>
            <p:nvPr/>
          </p:nvGrpSpPr>
          <p:grpSpPr bwMode="auto">
            <a:xfrm>
              <a:off x="2485" y="2041"/>
              <a:ext cx="476" cy="199"/>
              <a:chOff x="2502" y="1516"/>
              <a:chExt cx="476" cy="199"/>
            </a:xfrm>
          </p:grpSpPr>
          <p:sp>
            <p:nvSpPr>
              <p:cNvPr id="115823" name="Freeform 99"/>
              <p:cNvSpPr>
                <a:spLocks/>
              </p:cNvSpPr>
              <p:nvPr/>
            </p:nvSpPr>
            <p:spPr bwMode="auto">
              <a:xfrm>
                <a:off x="2502" y="1516"/>
                <a:ext cx="111" cy="199"/>
              </a:xfrm>
              <a:custGeom>
                <a:avLst/>
                <a:gdLst>
                  <a:gd name="T0" fmla="*/ 0 w 111"/>
                  <a:gd name="T1" fmla="*/ 188 h 199"/>
                  <a:gd name="T2" fmla="*/ 22 w 111"/>
                  <a:gd name="T3" fmla="*/ 199 h 199"/>
                  <a:gd name="T4" fmla="*/ 111 w 111"/>
                  <a:gd name="T5" fmla="*/ 22 h 199"/>
                  <a:gd name="T6" fmla="*/ 100 w 111"/>
                  <a:gd name="T7" fmla="*/ 0 h 199"/>
                  <a:gd name="T8" fmla="*/ 100 w 111"/>
                  <a:gd name="T9" fmla="*/ 0 h 199"/>
                  <a:gd name="T10" fmla="*/ 88 w 111"/>
                  <a:gd name="T11" fmla="*/ 11 h 199"/>
                  <a:gd name="T12" fmla="*/ 0 w 111"/>
                  <a:gd name="T13" fmla="*/ 188 h 199"/>
                  <a:gd name="T14" fmla="*/ 0 60000 65536"/>
                  <a:gd name="T15" fmla="*/ 0 60000 65536"/>
                  <a:gd name="T16" fmla="*/ 0 60000 65536"/>
                  <a:gd name="T17" fmla="*/ 0 60000 65536"/>
                  <a:gd name="T18" fmla="*/ 0 60000 65536"/>
                  <a:gd name="T19" fmla="*/ 0 60000 65536"/>
                  <a:gd name="T20" fmla="*/ 0 60000 65536"/>
                  <a:gd name="T21" fmla="*/ 0 w 111"/>
                  <a:gd name="T22" fmla="*/ 0 h 199"/>
                  <a:gd name="T23" fmla="*/ 111 w 111"/>
                  <a:gd name="T24" fmla="*/ 199 h 1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 h="199">
                    <a:moveTo>
                      <a:pt x="0" y="188"/>
                    </a:moveTo>
                    <a:lnTo>
                      <a:pt x="22" y="199"/>
                    </a:lnTo>
                    <a:lnTo>
                      <a:pt x="111" y="22"/>
                    </a:lnTo>
                    <a:lnTo>
                      <a:pt x="100" y="0"/>
                    </a:lnTo>
                    <a:lnTo>
                      <a:pt x="88" y="11"/>
                    </a:lnTo>
                    <a:lnTo>
                      <a:pt x="0" y="188"/>
                    </a:lnTo>
                    <a:close/>
                  </a:path>
                </a:pathLst>
              </a:custGeom>
              <a:solidFill>
                <a:srgbClr val="000000"/>
              </a:solidFill>
              <a:ln w="9525">
                <a:noFill/>
                <a:round/>
                <a:headEnd/>
                <a:tailEnd/>
              </a:ln>
            </p:spPr>
            <p:txBody>
              <a:bodyPr/>
              <a:lstStyle/>
              <a:p>
                <a:endParaRPr lang="de-DE"/>
              </a:p>
            </p:txBody>
          </p:sp>
          <p:sp>
            <p:nvSpPr>
              <p:cNvPr id="115824" name="Freeform 100"/>
              <p:cNvSpPr>
                <a:spLocks/>
              </p:cNvSpPr>
              <p:nvPr/>
            </p:nvSpPr>
            <p:spPr bwMode="auto">
              <a:xfrm>
                <a:off x="2602" y="1516"/>
                <a:ext cx="276" cy="22"/>
              </a:xfrm>
              <a:custGeom>
                <a:avLst/>
                <a:gdLst>
                  <a:gd name="T0" fmla="*/ 0 w 276"/>
                  <a:gd name="T1" fmla="*/ 0 h 22"/>
                  <a:gd name="T2" fmla="*/ 0 w 276"/>
                  <a:gd name="T3" fmla="*/ 22 h 22"/>
                  <a:gd name="T4" fmla="*/ 265 w 276"/>
                  <a:gd name="T5" fmla="*/ 22 h 22"/>
                  <a:gd name="T6" fmla="*/ 276 w 276"/>
                  <a:gd name="T7" fmla="*/ 11 h 22"/>
                  <a:gd name="T8" fmla="*/ 276 w 276"/>
                  <a:gd name="T9" fmla="*/ 0 h 22"/>
                  <a:gd name="T10" fmla="*/ 265 w 276"/>
                  <a:gd name="T11" fmla="*/ 0 h 22"/>
                  <a:gd name="T12" fmla="*/ 0 w 276"/>
                  <a:gd name="T13" fmla="*/ 0 h 22"/>
                  <a:gd name="T14" fmla="*/ 0 60000 65536"/>
                  <a:gd name="T15" fmla="*/ 0 60000 65536"/>
                  <a:gd name="T16" fmla="*/ 0 60000 65536"/>
                  <a:gd name="T17" fmla="*/ 0 60000 65536"/>
                  <a:gd name="T18" fmla="*/ 0 60000 65536"/>
                  <a:gd name="T19" fmla="*/ 0 60000 65536"/>
                  <a:gd name="T20" fmla="*/ 0 60000 65536"/>
                  <a:gd name="T21" fmla="*/ 0 w 276"/>
                  <a:gd name="T22" fmla="*/ 0 h 22"/>
                  <a:gd name="T23" fmla="*/ 276 w 276"/>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6" h="22">
                    <a:moveTo>
                      <a:pt x="0" y="0"/>
                    </a:moveTo>
                    <a:lnTo>
                      <a:pt x="0" y="22"/>
                    </a:lnTo>
                    <a:lnTo>
                      <a:pt x="265" y="22"/>
                    </a:lnTo>
                    <a:lnTo>
                      <a:pt x="276" y="11"/>
                    </a:lnTo>
                    <a:lnTo>
                      <a:pt x="276" y="0"/>
                    </a:lnTo>
                    <a:lnTo>
                      <a:pt x="265" y="0"/>
                    </a:lnTo>
                    <a:lnTo>
                      <a:pt x="0" y="0"/>
                    </a:lnTo>
                    <a:close/>
                  </a:path>
                </a:pathLst>
              </a:custGeom>
              <a:solidFill>
                <a:srgbClr val="000000"/>
              </a:solidFill>
              <a:ln w="9525">
                <a:noFill/>
                <a:round/>
                <a:headEnd/>
                <a:tailEnd/>
              </a:ln>
            </p:spPr>
            <p:txBody>
              <a:bodyPr/>
              <a:lstStyle/>
              <a:p>
                <a:endParaRPr lang="de-DE"/>
              </a:p>
            </p:txBody>
          </p:sp>
          <p:sp>
            <p:nvSpPr>
              <p:cNvPr id="115825" name="Freeform 101"/>
              <p:cNvSpPr>
                <a:spLocks/>
              </p:cNvSpPr>
              <p:nvPr/>
            </p:nvSpPr>
            <p:spPr bwMode="auto">
              <a:xfrm>
                <a:off x="2856" y="1527"/>
                <a:ext cx="122" cy="188"/>
              </a:xfrm>
              <a:custGeom>
                <a:avLst/>
                <a:gdLst>
                  <a:gd name="T0" fmla="*/ 22 w 122"/>
                  <a:gd name="T1" fmla="*/ 0 h 188"/>
                  <a:gd name="T2" fmla="*/ 0 w 122"/>
                  <a:gd name="T3" fmla="*/ 11 h 188"/>
                  <a:gd name="T4" fmla="*/ 89 w 122"/>
                  <a:gd name="T5" fmla="*/ 188 h 188"/>
                  <a:gd name="T6" fmla="*/ 100 w 122"/>
                  <a:gd name="T7" fmla="*/ 188 h 188"/>
                  <a:gd name="T8" fmla="*/ 122 w 122"/>
                  <a:gd name="T9" fmla="*/ 188 h 188"/>
                  <a:gd name="T10" fmla="*/ 111 w 122"/>
                  <a:gd name="T11" fmla="*/ 177 h 188"/>
                  <a:gd name="T12" fmla="*/ 22 w 122"/>
                  <a:gd name="T13" fmla="*/ 0 h 188"/>
                  <a:gd name="T14" fmla="*/ 0 60000 65536"/>
                  <a:gd name="T15" fmla="*/ 0 60000 65536"/>
                  <a:gd name="T16" fmla="*/ 0 60000 65536"/>
                  <a:gd name="T17" fmla="*/ 0 60000 65536"/>
                  <a:gd name="T18" fmla="*/ 0 60000 65536"/>
                  <a:gd name="T19" fmla="*/ 0 60000 65536"/>
                  <a:gd name="T20" fmla="*/ 0 60000 65536"/>
                  <a:gd name="T21" fmla="*/ 0 w 122"/>
                  <a:gd name="T22" fmla="*/ 0 h 188"/>
                  <a:gd name="T23" fmla="*/ 122 w 122"/>
                  <a:gd name="T24" fmla="*/ 188 h 1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188">
                    <a:moveTo>
                      <a:pt x="22" y="0"/>
                    </a:moveTo>
                    <a:lnTo>
                      <a:pt x="0" y="11"/>
                    </a:lnTo>
                    <a:lnTo>
                      <a:pt x="89" y="188"/>
                    </a:lnTo>
                    <a:lnTo>
                      <a:pt x="100" y="188"/>
                    </a:lnTo>
                    <a:lnTo>
                      <a:pt x="122" y="188"/>
                    </a:lnTo>
                    <a:lnTo>
                      <a:pt x="111" y="177"/>
                    </a:lnTo>
                    <a:lnTo>
                      <a:pt x="22" y="0"/>
                    </a:lnTo>
                    <a:close/>
                  </a:path>
                </a:pathLst>
              </a:custGeom>
              <a:solidFill>
                <a:srgbClr val="000000"/>
              </a:solidFill>
              <a:ln w="9525">
                <a:noFill/>
                <a:round/>
                <a:headEnd/>
                <a:tailEnd/>
              </a:ln>
            </p:spPr>
            <p:txBody>
              <a:bodyPr/>
              <a:lstStyle/>
              <a:p>
                <a:endParaRPr lang="de-DE"/>
              </a:p>
            </p:txBody>
          </p:sp>
          <p:sp>
            <p:nvSpPr>
              <p:cNvPr id="115826" name="Freeform 102"/>
              <p:cNvSpPr>
                <a:spLocks/>
              </p:cNvSpPr>
              <p:nvPr/>
            </p:nvSpPr>
            <p:spPr bwMode="auto">
              <a:xfrm>
                <a:off x="2502" y="1693"/>
                <a:ext cx="454" cy="22"/>
              </a:xfrm>
              <a:custGeom>
                <a:avLst/>
                <a:gdLst>
                  <a:gd name="T0" fmla="*/ 454 w 454"/>
                  <a:gd name="T1" fmla="*/ 22 h 22"/>
                  <a:gd name="T2" fmla="*/ 454 w 454"/>
                  <a:gd name="T3" fmla="*/ 0 h 22"/>
                  <a:gd name="T4" fmla="*/ 11 w 454"/>
                  <a:gd name="T5" fmla="*/ 0 h 22"/>
                  <a:gd name="T6" fmla="*/ 0 w 454"/>
                  <a:gd name="T7" fmla="*/ 11 h 22"/>
                  <a:gd name="T8" fmla="*/ 0 w 454"/>
                  <a:gd name="T9" fmla="*/ 22 h 22"/>
                  <a:gd name="T10" fmla="*/ 11 w 454"/>
                  <a:gd name="T11" fmla="*/ 22 h 22"/>
                  <a:gd name="T12" fmla="*/ 454 w 454"/>
                  <a:gd name="T13" fmla="*/ 22 h 22"/>
                  <a:gd name="T14" fmla="*/ 0 60000 65536"/>
                  <a:gd name="T15" fmla="*/ 0 60000 65536"/>
                  <a:gd name="T16" fmla="*/ 0 60000 65536"/>
                  <a:gd name="T17" fmla="*/ 0 60000 65536"/>
                  <a:gd name="T18" fmla="*/ 0 60000 65536"/>
                  <a:gd name="T19" fmla="*/ 0 60000 65536"/>
                  <a:gd name="T20" fmla="*/ 0 60000 65536"/>
                  <a:gd name="T21" fmla="*/ 0 w 454"/>
                  <a:gd name="T22" fmla="*/ 0 h 22"/>
                  <a:gd name="T23" fmla="*/ 454 w 454"/>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22">
                    <a:moveTo>
                      <a:pt x="454" y="22"/>
                    </a:moveTo>
                    <a:lnTo>
                      <a:pt x="454" y="0"/>
                    </a:lnTo>
                    <a:lnTo>
                      <a:pt x="11" y="0"/>
                    </a:lnTo>
                    <a:lnTo>
                      <a:pt x="0" y="11"/>
                    </a:lnTo>
                    <a:lnTo>
                      <a:pt x="0" y="22"/>
                    </a:lnTo>
                    <a:lnTo>
                      <a:pt x="11" y="22"/>
                    </a:lnTo>
                    <a:lnTo>
                      <a:pt x="454" y="22"/>
                    </a:lnTo>
                    <a:close/>
                  </a:path>
                </a:pathLst>
              </a:custGeom>
              <a:solidFill>
                <a:srgbClr val="000000"/>
              </a:solidFill>
              <a:ln w="9525">
                <a:noFill/>
                <a:round/>
                <a:headEnd/>
                <a:tailEnd/>
              </a:ln>
            </p:spPr>
            <p:txBody>
              <a:bodyPr/>
              <a:lstStyle/>
              <a:p>
                <a:endParaRPr lang="de-DE"/>
              </a:p>
            </p:txBody>
          </p:sp>
        </p:grpSp>
        <p:sp>
          <p:nvSpPr>
            <p:cNvPr id="115810" name="Rectangle 103"/>
            <p:cNvSpPr>
              <a:spLocks noChangeArrowheads="1"/>
            </p:cNvSpPr>
            <p:nvPr/>
          </p:nvSpPr>
          <p:spPr bwMode="auto">
            <a:xfrm>
              <a:off x="2509" y="2229"/>
              <a:ext cx="1295" cy="1195"/>
            </a:xfrm>
            <a:prstGeom prst="rect">
              <a:avLst/>
            </a:prstGeom>
            <a:solidFill>
              <a:srgbClr val="FFFFFF"/>
            </a:solidFill>
            <a:ln w="9525">
              <a:noFill/>
              <a:miter lim="800000"/>
              <a:headEnd/>
              <a:tailEnd/>
            </a:ln>
          </p:spPr>
          <p:txBody>
            <a:bodyPr/>
            <a:lstStyle/>
            <a:p>
              <a:endParaRPr lang="de-DE"/>
            </a:p>
          </p:txBody>
        </p:sp>
        <p:sp>
          <p:nvSpPr>
            <p:cNvPr id="115811" name="Rectangle 104"/>
            <p:cNvSpPr>
              <a:spLocks noChangeArrowheads="1"/>
            </p:cNvSpPr>
            <p:nvPr/>
          </p:nvSpPr>
          <p:spPr bwMode="auto">
            <a:xfrm>
              <a:off x="2498" y="2218"/>
              <a:ext cx="1317" cy="1217"/>
            </a:xfrm>
            <a:prstGeom prst="rect">
              <a:avLst/>
            </a:prstGeom>
            <a:solidFill>
              <a:schemeClr val="bg1"/>
            </a:solidFill>
            <a:ln w="34925">
              <a:solidFill>
                <a:srgbClr val="000000"/>
              </a:solidFill>
              <a:miter lim="800000"/>
              <a:headEnd/>
              <a:tailEnd/>
            </a:ln>
          </p:spPr>
          <p:txBody>
            <a:bodyPr/>
            <a:lstStyle/>
            <a:p>
              <a:endParaRPr lang="de-DE"/>
            </a:p>
          </p:txBody>
        </p:sp>
        <p:sp>
          <p:nvSpPr>
            <p:cNvPr id="115812" name="Rectangle 105"/>
            <p:cNvSpPr>
              <a:spLocks noChangeArrowheads="1"/>
            </p:cNvSpPr>
            <p:nvPr/>
          </p:nvSpPr>
          <p:spPr bwMode="auto">
            <a:xfrm>
              <a:off x="2926" y="2750"/>
              <a:ext cx="461"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TCP/IP</a:t>
              </a:r>
              <a:endParaRPr lang="en-US" sz="1600" b="0">
                <a:latin typeface="Courier New" pitchFamily="49" charset="0"/>
              </a:endParaRPr>
            </a:p>
          </p:txBody>
        </p:sp>
        <p:sp>
          <p:nvSpPr>
            <p:cNvPr id="115813" name="Line 106"/>
            <p:cNvSpPr>
              <a:spLocks noChangeShapeType="1"/>
            </p:cNvSpPr>
            <p:nvPr/>
          </p:nvSpPr>
          <p:spPr bwMode="auto">
            <a:xfrm flipH="1" flipV="1">
              <a:off x="2199" y="2362"/>
              <a:ext cx="100" cy="66"/>
            </a:xfrm>
            <a:prstGeom prst="line">
              <a:avLst/>
            </a:prstGeom>
            <a:noFill/>
            <a:ln w="17463">
              <a:solidFill>
                <a:srgbClr val="000000"/>
              </a:solidFill>
              <a:round/>
              <a:headEnd/>
              <a:tailEnd/>
            </a:ln>
          </p:spPr>
          <p:txBody>
            <a:bodyPr/>
            <a:lstStyle/>
            <a:p>
              <a:endParaRPr lang="en-US"/>
            </a:p>
          </p:txBody>
        </p:sp>
        <p:sp>
          <p:nvSpPr>
            <p:cNvPr id="115814" name="Freeform 107"/>
            <p:cNvSpPr>
              <a:spLocks/>
            </p:cNvSpPr>
            <p:nvPr/>
          </p:nvSpPr>
          <p:spPr bwMode="auto">
            <a:xfrm>
              <a:off x="2199" y="2362"/>
              <a:ext cx="111" cy="88"/>
            </a:xfrm>
            <a:custGeom>
              <a:avLst/>
              <a:gdLst>
                <a:gd name="T0" fmla="*/ 78 w 111"/>
                <a:gd name="T1" fmla="*/ 88 h 88"/>
                <a:gd name="T2" fmla="*/ 0 w 111"/>
                <a:gd name="T3" fmla="*/ 0 h 88"/>
                <a:gd name="T4" fmla="*/ 111 w 111"/>
                <a:gd name="T5" fmla="*/ 44 h 88"/>
                <a:gd name="T6" fmla="*/ 0 60000 65536"/>
                <a:gd name="T7" fmla="*/ 0 60000 65536"/>
                <a:gd name="T8" fmla="*/ 0 60000 65536"/>
                <a:gd name="T9" fmla="*/ 0 w 111"/>
                <a:gd name="T10" fmla="*/ 0 h 88"/>
                <a:gd name="T11" fmla="*/ 111 w 111"/>
                <a:gd name="T12" fmla="*/ 88 h 88"/>
              </a:gdLst>
              <a:ahLst/>
              <a:cxnLst>
                <a:cxn ang="T6">
                  <a:pos x="T0" y="T1"/>
                </a:cxn>
                <a:cxn ang="T7">
                  <a:pos x="T2" y="T3"/>
                </a:cxn>
                <a:cxn ang="T8">
                  <a:pos x="T4" y="T5"/>
                </a:cxn>
              </a:cxnLst>
              <a:rect l="T9" t="T10" r="T11" b="T12"/>
              <a:pathLst>
                <a:path w="111" h="88">
                  <a:moveTo>
                    <a:pt x="78" y="88"/>
                  </a:moveTo>
                  <a:lnTo>
                    <a:pt x="0" y="0"/>
                  </a:lnTo>
                  <a:lnTo>
                    <a:pt x="111" y="44"/>
                  </a:lnTo>
                </a:path>
              </a:pathLst>
            </a:custGeom>
            <a:noFill/>
            <a:ln w="17463">
              <a:solidFill>
                <a:srgbClr val="000000"/>
              </a:solidFill>
              <a:round/>
              <a:headEnd/>
              <a:tailEnd/>
            </a:ln>
          </p:spPr>
          <p:txBody>
            <a:bodyPr/>
            <a:lstStyle/>
            <a:p>
              <a:endParaRPr lang="de-DE"/>
            </a:p>
          </p:txBody>
        </p:sp>
        <p:sp>
          <p:nvSpPr>
            <p:cNvPr id="115815" name="Line 108"/>
            <p:cNvSpPr>
              <a:spLocks noChangeShapeType="1"/>
            </p:cNvSpPr>
            <p:nvPr/>
          </p:nvSpPr>
          <p:spPr bwMode="auto">
            <a:xfrm flipH="1" flipV="1">
              <a:off x="2299" y="2428"/>
              <a:ext cx="33" cy="22"/>
            </a:xfrm>
            <a:prstGeom prst="line">
              <a:avLst/>
            </a:prstGeom>
            <a:noFill/>
            <a:ln w="17463">
              <a:solidFill>
                <a:srgbClr val="000000"/>
              </a:solidFill>
              <a:round/>
              <a:headEnd/>
              <a:tailEnd/>
            </a:ln>
          </p:spPr>
          <p:txBody>
            <a:bodyPr/>
            <a:lstStyle/>
            <a:p>
              <a:endParaRPr lang="en-US"/>
            </a:p>
          </p:txBody>
        </p:sp>
        <p:sp>
          <p:nvSpPr>
            <p:cNvPr id="115816" name="Line 109"/>
            <p:cNvSpPr>
              <a:spLocks noChangeShapeType="1"/>
            </p:cNvSpPr>
            <p:nvPr/>
          </p:nvSpPr>
          <p:spPr bwMode="auto">
            <a:xfrm flipH="1">
              <a:off x="2210" y="2793"/>
              <a:ext cx="111" cy="33"/>
            </a:xfrm>
            <a:prstGeom prst="line">
              <a:avLst/>
            </a:prstGeom>
            <a:noFill/>
            <a:ln w="17463">
              <a:solidFill>
                <a:srgbClr val="000000"/>
              </a:solidFill>
              <a:round/>
              <a:headEnd/>
              <a:tailEnd/>
            </a:ln>
          </p:spPr>
          <p:txBody>
            <a:bodyPr/>
            <a:lstStyle/>
            <a:p>
              <a:endParaRPr lang="en-US"/>
            </a:p>
          </p:txBody>
        </p:sp>
        <p:sp>
          <p:nvSpPr>
            <p:cNvPr id="115817" name="Freeform 110"/>
            <p:cNvSpPr>
              <a:spLocks/>
            </p:cNvSpPr>
            <p:nvPr/>
          </p:nvSpPr>
          <p:spPr bwMode="auto">
            <a:xfrm>
              <a:off x="2210" y="2760"/>
              <a:ext cx="111" cy="66"/>
            </a:xfrm>
            <a:custGeom>
              <a:avLst/>
              <a:gdLst>
                <a:gd name="T0" fmla="*/ 111 w 111"/>
                <a:gd name="T1" fmla="*/ 66 h 66"/>
                <a:gd name="T2" fmla="*/ 0 w 111"/>
                <a:gd name="T3" fmla="*/ 66 h 66"/>
                <a:gd name="T4" fmla="*/ 89 w 111"/>
                <a:gd name="T5" fmla="*/ 0 h 66"/>
                <a:gd name="T6" fmla="*/ 0 60000 65536"/>
                <a:gd name="T7" fmla="*/ 0 60000 65536"/>
                <a:gd name="T8" fmla="*/ 0 60000 65536"/>
                <a:gd name="T9" fmla="*/ 0 w 111"/>
                <a:gd name="T10" fmla="*/ 0 h 66"/>
                <a:gd name="T11" fmla="*/ 111 w 111"/>
                <a:gd name="T12" fmla="*/ 66 h 66"/>
              </a:gdLst>
              <a:ahLst/>
              <a:cxnLst>
                <a:cxn ang="T6">
                  <a:pos x="T0" y="T1"/>
                </a:cxn>
                <a:cxn ang="T7">
                  <a:pos x="T2" y="T3"/>
                </a:cxn>
                <a:cxn ang="T8">
                  <a:pos x="T4" y="T5"/>
                </a:cxn>
              </a:cxnLst>
              <a:rect l="T9" t="T10" r="T11" b="T12"/>
              <a:pathLst>
                <a:path w="111" h="66">
                  <a:moveTo>
                    <a:pt x="111" y="66"/>
                  </a:moveTo>
                  <a:lnTo>
                    <a:pt x="0" y="66"/>
                  </a:lnTo>
                  <a:lnTo>
                    <a:pt x="89" y="0"/>
                  </a:lnTo>
                </a:path>
              </a:pathLst>
            </a:custGeom>
            <a:noFill/>
            <a:ln w="17463">
              <a:solidFill>
                <a:srgbClr val="000000"/>
              </a:solidFill>
              <a:round/>
              <a:headEnd/>
              <a:tailEnd/>
            </a:ln>
          </p:spPr>
          <p:txBody>
            <a:bodyPr/>
            <a:lstStyle/>
            <a:p>
              <a:endParaRPr lang="de-DE"/>
            </a:p>
          </p:txBody>
        </p:sp>
        <p:sp>
          <p:nvSpPr>
            <p:cNvPr id="115818" name="Line 111"/>
            <p:cNvSpPr>
              <a:spLocks noChangeShapeType="1"/>
            </p:cNvSpPr>
            <p:nvPr/>
          </p:nvSpPr>
          <p:spPr bwMode="auto">
            <a:xfrm flipH="1">
              <a:off x="2321" y="2782"/>
              <a:ext cx="33" cy="11"/>
            </a:xfrm>
            <a:prstGeom prst="line">
              <a:avLst/>
            </a:prstGeom>
            <a:noFill/>
            <a:ln w="17463">
              <a:solidFill>
                <a:srgbClr val="000000"/>
              </a:solidFill>
              <a:round/>
              <a:headEnd/>
              <a:tailEnd/>
            </a:ln>
          </p:spPr>
          <p:txBody>
            <a:bodyPr/>
            <a:lstStyle/>
            <a:p>
              <a:endParaRPr lang="en-US"/>
            </a:p>
          </p:txBody>
        </p:sp>
        <p:sp>
          <p:nvSpPr>
            <p:cNvPr id="115819" name="Line 112"/>
            <p:cNvSpPr>
              <a:spLocks noChangeShapeType="1"/>
            </p:cNvSpPr>
            <p:nvPr/>
          </p:nvSpPr>
          <p:spPr bwMode="auto">
            <a:xfrm flipH="1">
              <a:off x="2199" y="3192"/>
              <a:ext cx="67" cy="99"/>
            </a:xfrm>
            <a:prstGeom prst="line">
              <a:avLst/>
            </a:prstGeom>
            <a:noFill/>
            <a:ln w="17463">
              <a:solidFill>
                <a:srgbClr val="000000"/>
              </a:solidFill>
              <a:round/>
              <a:headEnd/>
              <a:tailEnd/>
            </a:ln>
          </p:spPr>
          <p:txBody>
            <a:bodyPr/>
            <a:lstStyle/>
            <a:p>
              <a:endParaRPr lang="en-US"/>
            </a:p>
          </p:txBody>
        </p:sp>
        <p:sp>
          <p:nvSpPr>
            <p:cNvPr id="115820" name="Freeform 113"/>
            <p:cNvSpPr>
              <a:spLocks/>
            </p:cNvSpPr>
            <p:nvPr/>
          </p:nvSpPr>
          <p:spPr bwMode="auto">
            <a:xfrm>
              <a:off x="2199" y="3180"/>
              <a:ext cx="89" cy="111"/>
            </a:xfrm>
            <a:custGeom>
              <a:avLst/>
              <a:gdLst>
                <a:gd name="T0" fmla="*/ 89 w 89"/>
                <a:gd name="T1" fmla="*/ 34 h 111"/>
                <a:gd name="T2" fmla="*/ 0 w 89"/>
                <a:gd name="T3" fmla="*/ 111 h 111"/>
                <a:gd name="T4" fmla="*/ 33 w 89"/>
                <a:gd name="T5" fmla="*/ 0 h 111"/>
                <a:gd name="T6" fmla="*/ 0 60000 65536"/>
                <a:gd name="T7" fmla="*/ 0 60000 65536"/>
                <a:gd name="T8" fmla="*/ 0 60000 65536"/>
                <a:gd name="T9" fmla="*/ 0 w 89"/>
                <a:gd name="T10" fmla="*/ 0 h 111"/>
                <a:gd name="T11" fmla="*/ 89 w 89"/>
                <a:gd name="T12" fmla="*/ 111 h 111"/>
              </a:gdLst>
              <a:ahLst/>
              <a:cxnLst>
                <a:cxn ang="T6">
                  <a:pos x="T0" y="T1"/>
                </a:cxn>
                <a:cxn ang="T7">
                  <a:pos x="T2" y="T3"/>
                </a:cxn>
                <a:cxn ang="T8">
                  <a:pos x="T4" y="T5"/>
                </a:cxn>
              </a:cxnLst>
              <a:rect l="T9" t="T10" r="T11" b="T12"/>
              <a:pathLst>
                <a:path w="89" h="111">
                  <a:moveTo>
                    <a:pt x="89" y="34"/>
                  </a:moveTo>
                  <a:lnTo>
                    <a:pt x="0" y="111"/>
                  </a:lnTo>
                  <a:lnTo>
                    <a:pt x="33" y="0"/>
                  </a:lnTo>
                </a:path>
              </a:pathLst>
            </a:custGeom>
            <a:noFill/>
            <a:ln w="17463">
              <a:solidFill>
                <a:srgbClr val="000000"/>
              </a:solidFill>
              <a:round/>
              <a:headEnd/>
              <a:tailEnd/>
            </a:ln>
          </p:spPr>
          <p:txBody>
            <a:bodyPr/>
            <a:lstStyle/>
            <a:p>
              <a:endParaRPr lang="de-DE"/>
            </a:p>
          </p:txBody>
        </p:sp>
        <p:sp>
          <p:nvSpPr>
            <p:cNvPr id="115821" name="Line 114"/>
            <p:cNvSpPr>
              <a:spLocks noChangeShapeType="1"/>
            </p:cNvSpPr>
            <p:nvPr/>
          </p:nvSpPr>
          <p:spPr bwMode="auto">
            <a:xfrm flipH="1">
              <a:off x="2321" y="3037"/>
              <a:ext cx="44" cy="66"/>
            </a:xfrm>
            <a:prstGeom prst="line">
              <a:avLst/>
            </a:prstGeom>
            <a:noFill/>
            <a:ln w="17463">
              <a:solidFill>
                <a:srgbClr val="000000"/>
              </a:solidFill>
              <a:round/>
              <a:headEnd/>
              <a:tailEnd/>
            </a:ln>
          </p:spPr>
          <p:txBody>
            <a:bodyPr/>
            <a:lstStyle/>
            <a:p>
              <a:endParaRPr lang="en-US"/>
            </a:p>
          </p:txBody>
        </p:sp>
        <p:sp>
          <p:nvSpPr>
            <p:cNvPr id="115822" name="Line 115"/>
            <p:cNvSpPr>
              <a:spLocks noChangeShapeType="1"/>
            </p:cNvSpPr>
            <p:nvPr/>
          </p:nvSpPr>
          <p:spPr bwMode="auto">
            <a:xfrm flipH="1">
              <a:off x="2266" y="3158"/>
              <a:ext cx="22" cy="34"/>
            </a:xfrm>
            <a:prstGeom prst="line">
              <a:avLst/>
            </a:prstGeom>
            <a:noFill/>
            <a:ln w="17463">
              <a:solidFill>
                <a:srgbClr val="000000"/>
              </a:solidFill>
              <a:round/>
              <a:headEnd/>
              <a:tailEnd/>
            </a:ln>
          </p:spPr>
          <p:txBody>
            <a:bodyPr/>
            <a:lstStyle/>
            <a:p>
              <a:endParaRPr lang="en-US"/>
            </a:p>
          </p:txBody>
        </p:sp>
      </p:grpSp>
      <p:grpSp>
        <p:nvGrpSpPr>
          <p:cNvPr id="14" name="Group 116"/>
          <p:cNvGrpSpPr>
            <a:grpSpLocks/>
          </p:cNvGrpSpPr>
          <p:nvPr/>
        </p:nvGrpSpPr>
        <p:grpSpPr bwMode="auto">
          <a:xfrm>
            <a:off x="3490913" y="1893888"/>
            <a:ext cx="2565400" cy="1457325"/>
            <a:chOff x="2199" y="1089"/>
            <a:chExt cx="1616" cy="918"/>
          </a:xfrm>
        </p:grpSpPr>
        <p:sp>
          <p:nvSpPr>
            <p:cNvPr id="115787" name="Line 117"/>
            <p:cNvSpPr>
              <a:spLocks noChangeShapeType="1"/>
            </p:cNvSpPr>
            <p:nvPr/>
          </p:nvSpPr>
          <p:spPr bwMode="auto">
            <a:xfrm flipH="1" flipV="1">
              <a:off x="2476" y="1609"/>
              <a:ext cx="33" cy="33"/>
            </a:xfrm>
            <a:prstGeom prst="line">
              <a:avLst/>
            </a:prstGeom>
            <a:noFill/>
            <a:ln w="17463">
              <a:solidFill>
                <a:srgbClr val="000000"/>
              </a:solidFill>
              <a:round/>
              <a:headEnd/>
              <a:tailEnd/>
            </a:ln>
          </p:spPr>
          <p:txBody>
            <a:bodyPr/>
            <a:lstStyle/>
            <a:p>
              <a:endParaRPr lang="en-US"/>
            </a:p>
          </p:txBody>
        </p:sp>
        <p:sp>
          <p:nvSpPr>
            <p:cNvPr id="115788" name="Line 118"/>
            <p:cNvSpPr>
              <a:spLocks noChangeShapeType="1"/>
            </p:cNvSpPr>
            <p:nvPr/>
          </p:nvSpPr>
          <p:spPr bwMode="auto">
            <a:xfrm flipH="1" flipV="1">
              <a:off x="2376" y="1532"/>
              <a:ext cx="56" cy="44"/>
            </a:xfrm>
            <a:prstGeom prst="line">
              <a:avLst/>
            </a:prstGeom>
            <a:noFill/>
            <a:ln w="17463">
              <a:solidFill>
                <a:srgbClr val="000000"/>
              </a:solidFill>
              <a:round/>
              <a:headEnd/>
              <a:tailEnd/>
            </a:ln>
          </p:spPr>
          <p:txBody>
            <a:bodyPr/>
            <a:lstStyle/>
            <a:p>
              <a:endParaRPr lang="en-US"/>
            </a:p>
          </p:txBody>
        </p:sp>
        <p:sp>
          <p:nvSpPr>
            <p:cNvPr id="115789" name="Line 119"/>
            <p:cNvSpPr>
              <a:spLocks noChangeShapeType="1"/>
            </p:cNvSpPr>
            <p:nvPr/>
          </p:nvSpPr>
          <p:spPr bwMode="auto">
            <a:xfrm flipH="1">
              <a:off x="2465" y="1786"/>
              <a:ext cx="44" cy="11"/>
            </a:xfrm>
            <a:prstGeom prst="line">
              <a:avLst/>
            </a:prstGeom>
            <a:noFill/>
            <a:ln w="17463">
              <a:solidFill>
                <a:srgbClr val="000000"/>
              </a:solidFill>
              <a:round/>
              <a:headEnd/>
              <a:tailEnd/>
            </a:ln>
          </p:spPr>
          <p:txBody>
            <a:bodyPr/>
            <a:lstStyle/>
            <a:p>
              <a:endParaRPr lang="en-US"/>
            </a:p>
          </p:txBody>
        </p:sp>
        <p:grpSp>
          <p:nvGrpSpPr>
            <p:cNvPr id="115790" name="Group 120"/>
            <p:cNvGrpSpPr>
              <a:grpSpLocks/>
            </p:cNvGrpSpPr>
            <p:nvPr/>
          </p:nvGrpSpPr>
          <p:grpSpPr bwMode="auto">
            <a:xfrm>
              <a:off x="2485" y="1089"/>
              <a:ext cx="476" cy="199"/>
              <a:chOff x="2502" y="564"/>
              <a:chExt cx="476" cy="199"/>
            </a:xfrm>
          </p:grpSpPr>
          <p:sp>
            <p:nvSpPr>
              <p:cNvPr id="115800" name="Freeform 121"/>
              <p:cNvSpPr>
                <a:spLocks/>
              </p:cNvSpPr>
              <p:nvPr/>
            </p:nvSpPr>
            <p:spPr bwMode="auto">
              <a:xfrm>
                <a:off x="2502" y="564"/>
                <a:ext cx="111" cy="199"/>
              </a:xfrm>
              <a:custGeom>
                <a:avLst/>
                <a:gdLst>
                  <a:gd name="T0" fmla="*/ 0 w 111"/>
                  <a:gd name="T1" fmla="*/ 188 h 199"/>
                  <a:gd name="T2" fmla="*/ 22 w 111"/>
                  <a:gd name="T3" fmla="*/ 199 h 199"/>
                  <a:gd name="T4" fmla="*/ 111 w 111"/>
                  <a:gd name="T5" fmla="*/ 22 h 199"/>
                  <a:gd name="T6" fmla="*/ 100 w 111"/>
                  <a:gd name="T7" fmla="*/ 0 h 199"/>
                  <a:gd name="T8" fmla="*/ 100 w 111"/>
                  <a:gd name="T9" fmla="*/ 0 h 199"/>
                  <a:gd name="T10" fmla="*/ 88 w 111"/>
                  <a:gd name="T11" fmla="*/ 11 h 199"/>
                  <a:gd name="T12" fmla="*/ 0 w 111"/>
                  <a:gd name="T13" fmla="*/ 188 h 199"/>
                  <a:gd name="T14" fmla="*/ 0 60000 65536"/>
                  <a:gd name="T15" fmla="*/ 0 60000 65536"/>
                  <a:gd name="T16" fmla="*/ 0 60000 65536"/>
                  <a:gd name="T17" fmla="*/ 0 60000 65536"/>
                  <a:gd name="T18" fmla="*/ 0 60000 65536"/>
                  <a:gd name="T19" fmla="*/ 0 60000 65536"/>
                  <a:gd name="T20" fmla="*/ 0 60000 65536"/>
                  <a:gd name="T21" fmla="*/ 0 w 111"/>
                  <a:gd name="T22" fmla="*/ 0 h 199"/>
                  <a:gd name="T23" fmla="*/ 111 w 111"/>
                  <a:gd name="T24" fmla="*/ 199 h 1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 h="199">
                    <a:moveTo>
                      <a:pt x="0" y="188"/>
                    </a:moveTo>
                    <a:lnTo>
                      <a:pt x="22" y="199"/>
                    </a:lnTo>
                    <a:lnTo>
                      <a:pt x="111" y="22"/>
                    </a:lnTo>
                    <a:lnTo>
                      <a:pt x="100" y="0"/>
                    </a:lnTo>
                    <a:lnTo>
                      <a:pt x="88" y="11"/>
                    </a:lnTo>
                    <a:lnTo>
                      <a:pt x="0" y="188"/>
                    </a:lnTo>
                    <a:close/>
                  </a:path>
                </a:pathLst>
              </a:custGeom>
              <a:solidFill>
                <a:srgbClr val="000000"/>
              </a:solidFill>
              <a:ln w="9525">
                <a:noFill/>
                <a:round/>
                <a:headEnd/>
                <a:tailEnd/>
              </a:ln>
            </p:spPr>
            <p:txBody>
              <a:bodyPr/>
              <a:lstStyle/>
              <a:p>
                <a:endParaRPr lang="de-DE"/>
              </a:p>
            </p:txBody>
          </p:sp>
          <p:sp>
            <p:nvSpPr>
              <p:cNvPr id="115801" name="Freeform 122"/>
              <p:cNvSpPr>
                <a:spLocks/>
              </p:cNvSpPr>
              <p:nvPr/>
            </p:nvSpPr>
            <p:spPr bwMode="auto">
              <a:xfrm>
                <a:off x="2602" y="564"/>
                <a:ext cx="276" cy="22"/>
              </a:xfrm>
              <a:custGeom>
                <a:avLst/>
                <a:gdLst>
                  <a:gd name="T0" fmla="*/ 0 w 276"/>
                  <a:gd name="T1" fmla="*/ 0 h 22"/>
                  <a:gd name="T2" fmla="*/ 0 w 276"/>
                  <a:gd name="T3" fmla="*/ 22 h 22"/>
                  <a:gd name="T4" fmla="*/ 265 w 276"/>
                  <a:gd name="T5" fmla="*/ 22 h 22"/>
                  <a:gd name="T6" fmla="*/ 276 w 276"/>
                  <a:gd name="T7" fmla="*/ 11 h 22"/>
                  <a:gd name="T8" fmla="*/ 276 w 276"/>
                  <a:gd name="T9" fmla="*/ 0 h 22"/>
                  <a:gd name="T10" fmla="*/ 265 w 276"/>
                  <a:gd name="T11" fmla="*/ 0 h 22"/>
                  <a:gd name="T12" fmla="*/ 0 w 276"/>
                  <a:gd name="T13" fmla="*/ 0 h 22"/>
                  <a:gd name="T14" fmla="*/ 0 60000 65536"/>
                  <a:gd name="T15" fmla="*/ 0 60000 65536"/>
                  <a:gd name="T16" fmla="*/ 0 60000 65536"/>
                  <a:gd name="T17" fmla="*/ 0 60000 65536"/>
                  <a:gd name="T18" fmla="*/ 0 60000 65536"/>
                  <a:gd name="T19" fmla="*/ 0 60000 65536"/>
                  <a:gd name="T20" fmla="*/ 0 60000 65536"/>
                  <a:gd name="T21" fmla="*/ 0 w 276"/>
                  <a:gd name="T22" fmla="*/ 0 h 22"/>
                  <a:gd name="T23" fmla="*/ 276 w 276"/>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6" h="22">
                    <a:moveTo>
                      <a:pt x="0" y="0"/>
                    </a:moveTo>
                    <a:lnTo>
                      <a:pt x="0" y="22"/>
                    </a:lnTo>
                    <a:lnTo>
                      <a:pt x="265" y="22"/>
                    </a:lnTo>
                    <a:lnTo>
                      <a:pt x="276" y="11"/>
                    </a:lnTo>
                    <a:lnTo>
                      <a:pt x="276" y="0"/>
                    </a:lnTo>
                    <a:lnTo>
                      <a:pt x="265" y="0"/>
                    </a:lnTo>
                    <a:lnTo>
                      <a:pt x="0" y="0"/>
                    </a:lnTo>
                    <a:close/>
                  </a:path>
                </a:pathLst>
              </a:custGeom>
              <a:solidFill>
                <a:srgbClr val="000000"/>
              </a:solidFill>
              <a:ln w="9525">
                <a:noFill/>
                <a:round/>
                <a:headEnd/>
                <a:tailEnd/>
              </a:ln>
            </p:spPr>
            <p:txBody>
              <a:bodyPr/>
              <a:lstStyle/>
              <a:p>
                <a:endParaRPr lang="de-DE"/>
              </a:p>
            </p:txBody>
          </p:sp>
          <p:sp>
            <p:nvSpPr>
              <p:cNvPr id="115802" name="Freeform 123"/>
              <p:cNvSpPr>
                <a:spLocks/>
              </p:cNvSpPr>
              <p:nvPr/>
            </p:nvSpPr>
            <p:spPr bwMode="auto">
              <a:xfrm>
                <a:off x="2856" y="575"/>
                <a:ext cx="122" cy="188"/>
              </a:xfrm>
              <a:custGeom>
                <a:avLst/>
                <a:gdLst>
                  <a:gd name="T0" fmla="*/ 22 w 122"/>
                  <a:gd name="T1" fmla="*/ 0 h 188"/>
                  <a:gd name="T2" fmla="*/ 0 w 122"/>
                  <a:gd name="T3" fmla="*/ 11 h 188"/>
                  <a:gd name="T4" fmla="*/ 89 w 122"/>
                  <a:gd name="T5" fmla="*/ 188 h 188"/>
                  <a:gd name="T6" fmla="*/ 100 w 122"/>
                  <a:gd name="T7" fmla="*/ 188 h 188"/>
                  <a:gd name="T8" fmla="*/ 122 w 122"/>
                  <a:gd name="T9" fmla="*/ 188 h 188"/>
                  <a:gd name="T10" fmla="*/ 111 w 122"/>
                  <a:gd name="T11" fmla="*/ 177 h 188"/>
                  <a:gd name="T12" fmla="*/ 22 w 122"/>
                  <a:gd name="T13" fmla="*/ 0 h 188"/>
                  <a:gd name="T14" fmla="*/ 0 60000 65536"/>
                  <a:gd name="T15" fmla="*/ 0 60000 65536"/>
                  <a:gd name="T16" fmla="*/ 0 60000 65536"/>
                  <a:gd name="T17" fmla="*/ 0 60000 65536"/>
                  <a:gd name="T18" fmla="*/ 0 60000 65536"/>
                  <a:gd name="T19" fmla="*/ 0 60000 65536"/>
                  <a:gd name="T20" fmla="*/ 0 60000 65536"/>
                  <a:gd name="T21" fmla="*/ 0 w 122"/>
                  <a:gd name="T22" fmla="*/ 0 h 188"/>
                  <a:gd name="T23" fmla="*/ 122 w 122"/>
                  <a:gd name="T24" fmla="*/ 188 h 1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188">
                    <a:moveTo>
                      <a:pt x="22" y="0"/>
                    </a:moveTo>
                    <a:lnTo>
                      <a:pt x="0" y="11"/>
                    </a:lnTo>
                    <a:lnTo>
                      <a:pt x="89" y="188"/>
                    </a:lnTo>
                    <a:lnTo>
                      <a:pt x="100" y="188"/>
                    </a:lnTo>
                    <a:lnTo>
                      <a:pt x="122" y="188"/>
                    </a:lnTo>
                    <a:lnTo>
                      <a:pt x="111" y="177"/>
                    </a:lnTo>
                    <a:lnTo>
                      <a:pt x="22" y="0"/>
                    </a:lnTo>
                    <a:close/>
                  </a:path>
                </a:pathLst>
              </a:custGeom>
              <a:solidFill>
                <a:srgbClr val="000000"/>
              </a:solidFill>
              <a:ln w="9525">
                <a:noFill/>
                <a:round/>
                <a:headEnd/>
                <a:tailEnd/>
              </a:ln>
            </p:spPr>
            <p:txBody>
              <a:bodyPr/>
              <a:lstStyle/>
              <a:p>
                <a:endParaRPr lang="de-DE"/>
              </a:p>
            </p:txBody>
          </p:sp>
          <p:sp>
            <p:nvSpPr>
              <p:cNvPr id="115803" name="Freeform 124"/>
              <p:cNvSpPr>
                <a:spLocks/>
              </p:cNvSpPr>
              <p:nvPr/>
            </p:nvSpPr>
            <p:spPr bwMode="auto">
              <a:xfrm>
                <a:off x="2502" y="741"/>
                <a:ext cx="454" cy="22"/>
              </a:xfrm>
              <a:custGeom>
                <a:avLst/>
                <a:gdLst>
                  <a:gd name="T0" fmla="*/ 454 w 454"/>
                  <a:gd name="T1" fmla="*/ 22 h 22"/>
                  <a:gd name="T2" fmla="*/ 454 w 454"/>
                  <a:gd name="T3" fmla="*/ 0 h 22"/>
                  <a:gd name="T4" fmla="*/ 11 w 454"/>
                  <a:gd name="T5" fmla="*/ 0 h 22"/>
                  <a:gd name="T6" fmla="*/ 0 w 454"/>
                  <a:gd name="T7" fmla="*/ 11 h 22"/>
                  <a:gd name="T8" fmla="*/ 0 w 454"/>
                  <a:gd name="T9" fmla="*/ 22 h 22"/>
                  <a:gd name="T10" fmla="*/ 11 w 454"/>
                  <a:gd name="T11" fmla="*/ 22 h 22"/>
                  <a:gd name="T12" fmla="*/ 454 w 454"/>
                  <a:gd name="T13" fmla="*/ 22 h 22"/>
                  <a:gd name="T14" fmla="*/ 0 60000 65536"/>
                  <a:gd name="T15" fmla="*/ 0 60000 65536"/>
                  <a:gd name="T16" fmla="*/ 0 60000 65536"/>
                  <a:gd name="T17" fmla="*/ 0 60000 65536"/>
                  <a:gd name="T18" fmla="*/ 0 60000 65536"/>
                  <a:gd name="T19" fmla="*/ 0 60000 65536"/>
                  <a:gd name="T20" fmla="*/ 0 60000 65536"/>
                  <a:gd name="T21" fmla="*/ 0 w 454"/>
                  <a:gd name="T22" fmla="*/ 0 h 22"/>
                  <a:gd name="T23" fmla="*/ 454 w 454"/>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22">
                    <a:moveTo>
                      <a:pt x="454" y="22"/>
                    </a:moveTo>
                    <a:lnTo>
                      <a:pt x="454" y="0"/>
                    </a:lnTo>
                    <a:lnTo>
                      <a:pt x="11" y="0"/>
                    </a:lnTo>
                    <a:lnTo>
                      <a:pt x="0" y="11"/>
                    </a:lnTo>
                    <a:lnTo>
                      <a:pt x="0" y="22"/>
                    </a:lnTo>
                    <a:lnTo>
                      <a:pt x="11" y="22"/>
                    </a:lnTo>
                    <a:lnTo>
                      <a:pt x="454" y="22"/>
                    </a:lnTo>
                    <a:close/>
                  </a:path>
                </a:pathLst>
              </a:custGeom>
              <a:solidFill>
                <a:srgbClr val="000000"/>
              </a:solidFill>
              <a:ln w="9525">
                <a:noFill/>
                <a:round/>
                <a:headEnd/>
                <a:tailEnd/>
              </a:ln>
            </p:spPr>
            <p:txBody>
              <a:bodyPr/>
              <a:lstStyle/>
              <a:p>
                <a:endParaRPr lang="de-DE"/>
              </a:p>
            </p:txBody>
          </p:sp>
        </p:grpSp>
        <p:sp>
          <p:nvSpPr>
            <p:cNvPr id="115791" name="Rectangle 125"/>
            <p:cNvSpPr>
              <a:spLocks noChangeArrowheads="1"/>
            </p:cNvSpPr>
            <p:nvPr/>
          </p:nvSpPr>
          <p:spPr bwMode="auto">
            <a:xfrm>
              <a:off x="2509" y="1277"/>
              <a:ext cx="1295" cy="719"/>
            </a:xfrm>
            <a:prstGeom prst="rect">
              <a:avLst/>
            </a:prstGeom>
            <a:solidFill>
              <a:srgbClr val="FFFFFF"/>
            </a:solidFill>
            <a:ln w="9525">
              <a:noFill/>
              <a:miter lim="800000"/>
              <a:headEnd/>
              <a:tailEnd/>
            </a:ln>
          </p:spPr>
          <p:txBody>
            <a:bodyPr/>
            <a:lstStyle/>
            <a:p>
              <a:endParaRPr lang="de-DE"/>
            </a:p>
          </p:txBody>
        </p:sp>
        <p:sp>
          <p:nvSpPr>
            <p:cNvPr id="115792" name="Rectangle 126"/>
            <p:cNvSpPr>
              <a:spLocks noChangeArrowheads="1"/>
            </p:cNvSpPr>
            <p:nvPr/>
          </p:nvSpPr>
          <p:spPr bwMode="auto">
            <a:xfrm>
              <a:off x="2498" y="1266"/>
              <a:ext cx="1317" cy="741"/>
            </a:xfrm>
            <a:prstGeom prst="rect">
              <a:avLst/>
            </a:prstGeom>
            <a:solidFill>
              <a:schemeClr val="bg1"/>
            </a:solidFill>
            <a:ln w="34925">
              <a:solidFill>
                <a:srgbClr val="000000"/>
              </a:solidFill>
              <a:miter lim="800000"/>
              <a:headEnd/>
              <a:tailEnd/>
            </a:ln>
          </p:spPr>
          <p:txBody>
            <a:bodyPr/>
            <a:lstStyle/>
            <a:p>
              <a:endParaRPr lang="de-DE"/>
            </a:p>
          </p:txBody>
        </p:sp>
        <p:sp>
          <p:nvSpPr>
            <p:cNvPr id="115793" name="Rectangle 127"/>
            <p:cNvSpPr>
              <a:spLocks noChangeArrowheads="1"/>
            </p:cNvSpPr>
            <p:nvPr/>
          </p:nvSpPr>
          <p:spPr bwMode="auto">
            <a:xfrm>
              <a:off x="2964" y="1560"/>
              <a:ext cx="384"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CORBA</a:t>
              </a:r>
              <a:endParaRPr lang="en-US" sz="1600" b="0">
                <a:latin typeface="Courier New" pitchFamily="49" charset="0"/>
              </a:endParaRPr>
            </a:p>
          </p:txBody>
        </p:sp>
        <p:sp>
          <p:nvSpPr>
            <p:cNvPr id="115794" name="Line 128"/>
            <p:cNvSpPr>
              <a:spLocks noChangeShapeType="1"/>
            </p:cNvSpPr>
            <p:nvPr/>
          </p:nvSpPr>
          <p:spPr bwMode="auto">
            <a:xfrm flipH="1" flipV="1">
              <a:off x="2199" y="1399"/>
              <a:ext cx="100" cy="77"/>
            </a:xfrm>
            <a:prstGeom prst="line">
              <a:avLst/>
            </a:prstGeom>
            <a:noFill/>
            <a:ln w="17463">
              <a:solidFill>
                <a:srgbClr val="000000"/>
              </a:solidFill>
              <a:round/>
              <a:headEnd/>
              <a:tailEnd/>
            </a:ln>
          </p:spPr>
          <p:txBody>
            <a:bodyPr/>
            <a:lstStyle/>
            <a:p>
              <a:endParaRPr lang="en-US"/>
            </a:p>
          </p:txBody>
        </p:sp>
        <p:sp>
          <p:nvSpPr>
            <p:cNvPr id="115795" name="Freeform 129"/>
            <p:cNvSpPr>
              <a:spLocks/>
            </p:cNvSpPr>
            <p:nvPr/>
          </p:nvSpPr>
          <p:spPr bwMode="auto">
            <a:xfrm>
              <a:off x="2199" y="1399"/>
              <a:ext cx="111" cy="99"/>
            </a:xfrm>
            <a:custGeom>
              <a:avLst/>
              <a:gdLst>
                <a:gd name="T0" fmla="*/ 78 w 111"/>
                <a:gd name="T1" fmla="*/ 99 h 99"/>
                <a:gd name="T2" fmla="*/ 0 w 111"/>
                <a:gd name="T3" fmla="*/ 0 h 99"/>
                <a:gd name="T4" fmla="*/ 111 w 111"/>
                <a:gd name="T5" fmla="*/ 44 h 99"/>
                <a:gd name="T6" fmla="*/ 0 60000 65536"/>
                <a:gd name="T7" fmla="*/ 0 60000 65536"/>
                <a:gd name="T8" fmla="*/ 0 60000 65536"/>
                <a:gd name="T9" fmla="*/ 0 w 111"/>
                <a:gd name="T10" fmla="*/ 0 h 99"/>
                <a:gd name="T11" fmla="*/ 111 w 111"/>
                <a:gd name="T12" fmla="*/ 99 h 99"/>
              </a:gdLst>
              <a:ahLst/>
              <a:cxnLst>
                <a:cxn ang="T6">
                  <a:pos x="T0" y="T1"/>
                </a:cxn>
                <a:cxn ang="T7">
                  <a:pos x="T2" y="T3"/>
                </a:cxn>
                <a:cxn ang="T8">
                  <a:pos x="T4" y="T5"/>
                </a:cxn>
              </a:cxnLst>
              <a:rect l="T9" t="T10" r="T11" b="T12"/>
              <a:pathLst>
                <a:path w="111" h="99">
                  <a:moveTo>
                    <a:pt x="78" y="99"/>
                  </a:moveTo>
                  <a:lnTo>
                    <a:pt x="0" y="0"/>
                  </a:lnTo>
                  <a:lnTo>
                    <a:pt x="111" y="44"/>
                  </a:lnTo>
                </a:path>
              </a:pathLst>
            </a:custGeom>
            <a:noFill/>
            <a:ln w="17463">
              <a:solidFill>
                <a:srgbClr val="000000"/>
              </a:solidFill>
              <a:round/>
              <a:headEnd/>
              <a:tailEnd/>
            </a:ln>
          </p:spPr>
          <p:txBody>
            <a:bodyPr/>
            <a:lstStyle/>
            <a:p>
              <a:endParaRPr lang="de-DE"/>
            </a:p>
          </p:txBody>
        </p:sp>
        <p:sp>
          <p:nvSpPr>
            <p:cNvPr id="115796" name="Line 130"/>
            <p:cNvSpPr>
              <a:spLocks noChangeShapeType="1"/>
            </p:cNvSpPr>
            <p:nvPr/>
          </p:nvSpPr>
          <p:spPr bwMode="auto">
            <a:xfrm flipH="1" flipV="1">
              <a:off x="2299" y="1476"/>
              <a:ext cx="33" cy="22"/>
            </a:xfrm>
            <a:prstGeom prst="line">
              <a:avLst/>
            </a:prstGeom>
            <a:noFill/>
            <a:ln w="17463">
              <a:solidFill>
                <a:srgbClr val="000000"/>
              </a:solidFill>
              <a:round/>
              <a:headEnd/>
              <a:tailEnd/>
            </a:ln>
          </p:spPr>
          <p:txBody>
            <a:bodyPr/>
            <a:lstStyle/>
            <a:p>
              <a:endParaRPr lang="en-US"/>
            </a:p>
          </p:txBody>
        </p:sp>
        <p:sp>
          <p:nvSpPr>
            <p:cNvPr id="115797" name="Line 131"/>
            <p:cNvSpPr>
              <a:spLocks noChangeShapeType="1"/>
            </p:cNvSpPr>
            <p:nvPr/>
          </p:nvSpPr>
          <p:spPr bwMode="auto">
            <a:xfrm flipH="1">
              <a:off x="2210" y="1852"/>
              <a:ext cx="111" cy="34"/>
            </a:xfrm>
            <a:prstGeom prst="line">
              <a:avLst/>
            </a:prstGeom>
            <a:noFill/>
            <a:ln w="17463">
              <a:solidFill>
                <a:srgbClr val="000000"/>
              </a:solidFill>
              <a:round/>
              <a:headEnd/>
              <a:tailEnd/>
            </a:ln>
          </p:spPr>
          <p:txBody>
            <a:bodyPr/>
            <a:lstStyle/>
            <a:p>
              <a:endParaRPr lang="en-US"/>
            </a:p>
          </p:txBody>
        </p:sp>
        <p:sp>
          <p:nvSpPr>
            <p:cNvPr id="115798" name="Freeform 132"/>
            <p:cNvSpPr>
              <a:spLocks/>
            </p:cNvSpPr>
            <p:nvPr/>
          </p:nvSpPr>
          <p:spPr bwMode="auto">
            <a:xfrm>
              <a:off x="2210" y="1819"/>
              <a:ext cx="111" cy="67"/>
            </a:xfrm>
            <a:custGeom>
              <a:avLst/>
              <a:gdLst>
                <a:gd name="T0" fmla="*/ 111 w 111"/>
                <a:gd name="T1" fmla="*/ 67 h 67"/>
                <a:gd name="T2" fmla="*/ 0 w 111"/>
                <a:gd name="T3" fmla="*/ 67 h 67"/>
                <a:gd name="T4" fmla="*/ 89 w 111"/>
                <a:gd name="T5" fmla="*/ 0 h 67"/>
                <a:gd name="T6" fmla="*/ 0 60000 65536"/>
                <a:gd name="T7" fmla="*/ 0 60000 65536"/>
                <a:gd name="T8" fmla="*/ 0 60000 65536"/>
                <a:gd name="T9" fmla="*/ 0 w 111"/>
                <a:gd name="T10" fmla="*/ 0 h 67"/>
                <a:gd name="T11" fmla="*/ 111 w 111"/>
                <a:gd name="T12" fmla="*/ 67 h 67"/>
              </a:gdLst>
              <a:ahLst/>
              <a:cxnLst>
                <a:cxn ang="T6">
                  <a:pos x="T0" y="T1"/>
                </a:cxn>
                <a:cxn ang="T7">
                  <a:pos x="T2" y="T3"/>
                </a:cxn>
                <a:cxn ang="T8">
                  <a:pos x="T4" y="T5"/>
                </a:cxn>
              </a:cxnLst>
              <a:rect l="T9" t="T10" r="T11" b="T12"/>
              <a:pathLst>
                <a:path w="111" h="67">
                  <a:moveTo>
                    <a:pt x="111" y="67"/>
                  </a:moveTo>
                  <a:lnTo>
                    <a:pt x="0" y="67"/>
                  </a:lnTo>
                  <a:lnTo>
                    <a:pt x="89" y="0"/>
                  </a:lnTo>
                </a:path>
              </a:pathLst>
            </a:custGeom>
            <a:noFill/>
            <a:ln w="17463">
              <a:solidFill>
                <a:srgbClr val="000000"/>
              </a:solidFill>
              <a:round/>
              <a:headEnd/>
              <a:tailEnd/>
            </a:ln>
          </p:spPr>
          <p:txBody>
            <a:bodyPr/>
            <a:lstStyle/>
            <a:p>
              <a:endParaRPr lang="de-DE"/>
            </a:p>
          </p:txBody>
        </p:sp>
        <p:sp>
          <p:nvSpPr>
            <p:cNvPr id="115799" name="Line 133"/>
            <p:cNvSpPr>
              <a:spLocks noChangeShapeType="1"/>
            </p:cNvSpPr>
            <p:nvPr/>
          </p:nvSpPr>
          <p:spPr bwMode="auto">
            <a:xfrm flipH="1">
              <a:off x="2321" y="1830"/>
              <a:ext cx="33" cy="22"/>
            </a:xfrm>
            <a:prstGeom prst="line">
              <a:avLst/>
            </a:prstGeom>
            <a:noFill/>
            <a:ln w="17463">
              <a:solidFill>
                <a:srgbClr val="000000"/>
              </a:solidFill>
              <a:round/>
              <a:headEnd/>
              <a:tailEnd/>
            </a:ln>
          </p:spPr>
          <p:txBody>
            <a:bodyPr/>
            <a:lstStyle/>
            <a:p>
              <a:endParaRPr lang="en-US"/>
            </a:p>
          </p:txBody>
        </p:sp>
      </p:grpSp>
      <p:grpSp>
        <p:nvGrpSpPr>
          <p:cNvPr id="16" name="Group 134"/>
          <p:cNvGrpSpPr>
            <a:grpSpLocks/>
          </p:cNvGrpSpPr>
          <p:nvPr/>
        </p:nvGrpSpPr>
        <p:grpSpPr bwMode="auto">
          <a:xfrm>
            <a:off x="3508375" y="5688013"/>
            <a:ext cx="2547938" cy="703262"/>
            <a:chOff x="2210" y="3479"/>
            <a:chExt cx="1605" cy="443"/>
          </a:xfrm>
        </p:grpSpPr>
        <p:sp>
          <p:nvSpPr>
            <p:cNvPr id="115775" name="Line 135"/>
            <p:cNvSpPr>
              <a:spLocks noChangeShapeType="1"/>
            </p:cNvSpPr>
            <p:nvPr/>
          </p:nvSpPr>
          <p:spPr bwMode="auto">
            <a:xfrm flipH="1">
              <a:off x="2465" y="3789"/>
              <a:ext cx="44" cy="1"/>
            </a:xfrm>
            <a:prstGeom prst="line">
              <a:avLst/>
            </a:prstGeom>
            <a:noFill/>
            <a:ln w="17463">
              <a:solidFill>
                <a:srgbClr val="000000"/>
              </a:solidFill>
              <a:round/>
              <a:headEnd/>
              <a:tailEnd/>
            </a:ln>
          </p:spPr>
          <p:txBody>
            <a:bodyPr/>
            <a:lstStyle/>
            <a:p>
              <a:endParaRPr lang="en-US"/>
            </a:p>
          </p:txBody>
        </p:sp>
        <p:grpSp>
          <p:nvGrpSpPr>
            <p:cNvPr id="115776" name="Group 136"/>
            <p:cNvGrpSpPr>
              <a:grpSpLocks/>
            </p:cNvGrpSpPr>
            <p:nvPr/>
          </p:nvGrpSpPr>
          <p:grpSpPr bwMode="auto">
            <a:xfrm>
              <a:off x="2485" y="3479"/>
              <a:ext cx="476" cy="199"/>
              <a:chOff x="2502" y="2954"/>
              <a:chExt cx="476" cy="199"/>
            </a:xfrm>
          </p:grpSpPr>
          <p:sp>
            <p:nvSpPr>
              <p:cNvPr id="115783" name="Freeform 137"/>
              <p:cNvSpPr>
                <a:spLocks/>
              </p:cNvSpPr>
              <p:nvPr/>
            </p:nvSpPr>
            <p:spPr bwMode="auto">
              <a:xfrm>
                <a:off x="2502" y="2954"/>
                <a:ext cx="111" cy="199"/>
              </a:xfrm>
              <a:custGeom>
                <a:avLst/>
                <a:gdLst>
                  <a:gd name="T0" fmla="*/ 0 w 111"/>
                  <a:gd name="T1" fmla="*/ 188 h 199"/>
                  <a:gd name="T2" fmla="*/ 22 w 111"/>
                  <a:gd name="T3" fmla="*/ 199 h 199"/>
                  <a:gd name="T4" fmla="*/ 111 w 111"/>
                  <a:gd name="T5" fmla="*/ 22 h 199"/>
                  <a:gd name="T6" fmla="*/ 100 w 111"/>
                  <a:gd name="T7" fmla="*/ 0 h 199"/>
                  <a:gd name="T8" fmla="*/ 100 w 111"/>
                  <a:gd name="T9" fmla="*/ 0 h 199"/>
                  <a:gd name="T10" fmla="*/ 88 w 111"/>
                  <a:gd name="T11" fmla="*/ 11 h 199"/>
                  <a:gd name="T12" fmla="*/ 0 w 111"/>
                  <a:gd name="T13" fmla="*/ 188 h 199"/>
                  <a:gd name="T14" fmla="*/ 0 60000 65536"/>
                  <a:gd name="T15" fmla="*/ 0 60000 65536"/>
                  <a:gd name="T16" fmla="*/ 0 60000 65536"/>
                  <a:gd name="T17" fmla="*/ 0 60000 65536"/>
                  <a:gd name="T18" fmla="*/ 0 60000 65536"/>
                  <a:gd name="T19" fmla="*/ 0 60000 65536"/>
                  <a:gd name="T20" fmla="*/ 0 60000 65536"/>
                  <a:gd name="T21" fmla="*/ 0 w 111"/>
                  <a:gd name="T22" fmla="*/ 0 h 199"/>
                  <a:gd name="T23" fmla="*/ 111 w 111"/>
                  <a:gd name="T24" fmla="*/ 199 h 1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 h="199">
                    <a:moveTo>
                      <a:pt x="0" y="188"/>
                    </a:moveTo>
                    <a:lnTo>
                      <a:pt x="22" y="199"/>
                    </a:lnTo>
                    <a:lnTo>
                      <a:pt x="111" y="22"/>
                    </a:lnTo>
                    <a:lnTo>
                      <a:pt x="100" y="0"/>
                    </a:lnTo>
                    <a:lnTo>
                      <a:pt x="88" y="11"/>
                    </a:lnTo>
                    <a:lnTo>
                      <a:pt x="0" y="188"/>
                    </a:lnTo>
                    <a:close/>
                  </a:path>
                </a:pathLst>
              </a:custGeom>
              <a:solidFill>
                <a:srgbClr val="000000"/>
              </a:solidFill>
              <a:ln w="9525">
                <a:noFill/>
                <a:round/>
                <a:headEnd/>
                <a:tailEnd/>
              </a:ln>
            </p:spPr>
            <p:txBody>
              <a:bodyPr/>
              <a:lstStyle/>
              <a:p>
                <a:endParaRPr lang="de-DE"/>
              </a:p>
            </p:txBody>
          </p:sp>
          <p:sp>
            <p:nvSpPr>
              <p:cNvPr id="115784" name="Freeform 138"/>
              <p:cNvSpPr>
                <a:spLocks/>
              </p:cNvSpPr>
              <p:nvPr/>
            </p:nvSpPr>
            <p:spPr bwMode="auto">
              <a:xfrm>
                <a:off x="2602" y="2954"/>
                <a:ext cx="276" cy="22"/>
              </a:xfrm>
              <a:custGeom>
                <a:avLst/>
                <a:gdLst>
                  <a:gd name="T0" fmla="*/ 0 w 276"/>
                  <a:gd name="T1" fmla="*/ 0 h 22"/>
                  <a:gd name="T2" fmla="*/ 0 w 276"/>
                  <a:gd name="T3" fmla="*/ 22 h 22"/>
                  <a:gd name="T4" fmla="*/ 265 w 276"/>
                  <a:gd name="T5" fmla="*/ 22 h 22"/>
                  <a:gd name="T6" fmla="*/ 276 w 276"/>
                  <a:gd name="T7" fmla="*/ 11 h 22"/>
                  <a:gd name="T8" fmla="*/ 276 w 276"/>
                  <a:gd name="T9" fmla="*/ 0 h 22"/>
                  <a:gd name="T10" fmla="*/ 265 w 276"/>
                  <a:gd name="T11" fmla="*/ 0 h 22"/>
                  <a:gd name="T12" fmla="*/ 0 w 276"/>
                  <a:gd name="T13" fmla="*/ 0 h 22"/>
                  <a:gd name="T14" fmla="*/ 0 60000 65536"/>
                  <a:gd name="T15" fmla="*/ 0 60000 65536"/>
                  <a:gd name="T16" fmla="*/ 0 60000 65536"/>
                  <a:gd name="T17" fmla="*/ 0 60000 65536"/>
                  <a:gd name="T18" fmla="*/ 0 60000 65536"/>
                  <a:gd name="T19" fmla="*/ 0 60000 65536"/>
                  <a:gd name="T20" fmla="*/ 0 60000 65536"/>
                  <a:gd name="T21" fmla="*/ 0 w 276"/>
                  <a:gd name="T22" fmla="*/ 0 h 22"/>
                  <a:gd name="T23" fmla="*/ 276 w 276"/>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6" h="22">
                    <a:moveTo>
                      <a:pt x="0" y="0"/>
                    </a:moveTo>
                    <a:lnTo>
                      <a:pt x="0" y="22"/>
                    </a:lnTo>
                    <a:lnTo>
                      <a:pt x="265" y="22"/>
                    </a:lnTo>
                    <a:lnTo>
                      <a:pt x="276" y="11"/>
                    </a:lnTo>
                    <a:lnTo>
                      <a:pt x="276" y="0"/>
                    </a:lnTo>
                    <a:lnTo>
                      <a:pt x="265" y="0"/>
                    </a:lnTo>
                    <a:lnTo>
                      <a:pt x="0" y="0"/>
                    </a:lnTo>
                    <a:close/>
                  </a:path>
                </a:pathLst>
              </a:custGeom>
              <a:solidFill>
                <a:srgbClr val="000000"/>
              </a:solidFill>
              <a:ln w="9525">
                <a:noFill/>
                <a:round/>
                <a:headEnd/>
                <a:tailEnd/>
              </a:ln>
            </p:spPr>
            <p:txBody>
              <a:bodyPr/>
              <a:lstStyle/>
              <a:p>
                <a:endParaRPr lang="de-DE"/>
              </a:p>
            </p:txBody>
          </p:sp>
          <p:sp>
            <p:nvSpPr>
              <p:cNvPr id="115785" name="Freeform 139"/>
              <p:cNvSpPr>
                <a:spLocks/>
              </p:cNvSpPr>
              <p:nvPr/>
            </p:nvSpPr>
            <p:spPr bwMode="auto">
              <a:xfrm>
                <a:off x="2856" y="2965"/>
                <a:ext cx="122" cy="188"/>
              </a:xfrm>
              <a:custGeom>
                <a:avLst/>
                <a:gdLst>
                  <a:gd name="T0" fmla="*/ 22 w 122"/>
                  <a:gd name="T1" fmla="*/ 0 h 188"/>
                  <a:gd name="T2" fmla="*/ 0 w 122"/>
                  <a:gd name="T3" fmla="*/ 11 h 188"/>
                  <a:gd name="T4" fmla="*/ 89 w 122"/>
                  <a:gd name="T5" fmla="*/ 188 h 188"/>
                  <a:gd name="T6" fmla="*/ 100 w 122"/>
                  <a:gd name="T7" fmla="*/ 188 h 188"/>
                  <a:gd name="T8" fmla="*/ 122 w 122"/>
                  <a:gd name="T9" fmla="*/ 188 h 188"/>
                  <a:gd name="T10" fmla="*/ 111 w 122"/>
                  <a:gd name="T11" fmla="*/ 177 h 188"/>
                  <a:gd name="T12" fmla="*/ 22 w 122"/>
                  <a:gd name="T13" fmla="*/ 0 h 188"/>
                  <a:gd name="T14" fmla="*/ 0 60000 65536"/>
                  <a:gd name="T15" fmla="*/ 0 60000 65536"/>
                  <a:gd name="T16" fmla="*/ 0 60000 65536"/>
                  <a:gd name="T17" fmla="*/ 0 60000 65536"/>
                  <a:gd name="T18" fmla="*/ 0 60000 65536"/>
                  <a:gd name="T19" fmla="*/ 0 60000 65536"/>
                  <a:gd name="T20" fmla="*/ 0 60000 65536"/>
                  <a:gd name="T21" fmla="*/ 0 w 122"/>
                  <a:gd name="T22" fmla="*/ 0 h 188"/>
                  <a:gd name="T23" fmla="*/ 122 w 122"/>
                  <a:gd name="T24" fmla="*/ 188 h 1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188">
                    <a:moveTo>
                      <a:pt x="22" y="0"/>
                    </a:moveTo>
                    <a:lnTo>
                      <a:pt x="0" y="11"/>
                    </a:lnTo>
                    <a:lnTo>
                      <a:pt x="89" y="188"/>
                    </a:lnTo>
                    <a:lnTo>
                      <a:pt x="100" y="188"/>
                    </a:lnTo>
                    <a:lnTo>
                      <a:pt x="122" y="188"/>
                    </a:lnTo>
                    <a:lnTo>
                      <a:pt x="111" y="177"/>
                    </a:lnTo>
                    <a:lnTo>
                      <a:pt x="22" y="0"/>
                    </a:lnTo>
                    <a:close/>
                  </a:path>
                </a:pathLst>
              </a:custGeom>
              <a:solidFill>
                <a:srgbClr val="000000"/>
              </a:solidFill>
              <a:ln w="9525">
                <a:noFill/>
                <a:round/>
                <a:headEnd/>
                <a:tailEnd/>
              </a:ln>
            </p:spPr>
            <p:txBody>
              <a:bodyPr/>
              <a:lstStyle/>
              <a:p>
                <a:endParaRPr lang="de-DE"/>
              </a:p>
            </p:txBody>
          </p:sp>
          <p:sp>
            <p:nvSpPr>
              <p:cNvPr id="115786" name="Freeform 140"/>
              <p:cNvSpPr>
                <a:spLocks/>
              </p:cNvSpPr>
              <p:nvPr/>
            </p:nvSpPr>
            <p:spPr bwMode="auto">
              <a:xfrm>
                <a:off x="2502" y="3131"/>
                <a:ext cx="454" cy="22"/>
              </a:xfrm>
              <a:custGeom>
                <a:avLst/>
                <a:gdLst>
                  <a:gd name="T0" fmla="*/ 454 w 454"/>
                  <a:gd name="T1" fmla="*/ 22 h 22"/>
                  <a:gd name="T2" fmla="*/ 454 w 454"/>
                  <a:gd name="T3" fmla="*/ 0 h 22"/>
                  <a:gd name="T4" fmla="*/ 11 w 454"/>
                  <a:gd name="T5" fmla="*/ 0 h 22"/>
                  <a:gd name="T6" fmla="*/ 0 w 454"/>
                  <a:gd name="T7" fmla="*/ 11 h 22"/>
                  <a:gd name="T8" fmla="*/ 0 w 454"/>
                  <a:gd name="T9" fmla="*/ 22 h 22"/>
                  <a:gd name="T10" fmla="*/ 11 w 454"/>
                  <a:gd name="T11" fmla="*/ 22 h 22"/>
                  <a:gd name="T12" fmla="*/ 454 w 454"/>
                  <a:gd name="T13" fmla="*/ 22 h 22"/>
                  <a:gd name="T14" fmla="*/ 0 60000 65536"/>
                  <a:gd name="T15" fmla="*/ 0 60000 65536"/>
                  <a:gd name="T16" fmla="*/ 0 60000 65536"/>
                  <a:gd name="T17" fmla="*/ 0 60000 65536"/>
                  <a:gd name="T18" fmla="*/ 0 60000 65536"/>
                  <a:gd name="T19" fmla="*/ 0 60000 65536"/>
                  <a:gd name="T20" fmla="*/ 0 60000 65536"/>
                  <a:gd name="T21" fmla="*/ 0 w 454"/>
                  <a:gd name="T22" fmla="*/ 0 h 22"/>
                  <a:gd name="T23" fmla="*/ 454 w 454"/>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22">
                    <a:moveTo>
                      <a:pt x="454" y="22"/>
                    </a:moveTo>
                    <a:lnTo>
                      <a:pt x="454" y="0"/>
                    </a:lnTo>
                    <a:lnTo>
                      <a:pt x="11" y="0"/>
                    </a:lnTo>
                    <a:lnTo>
                      <a:pt x="0" y="11"/>
                    </a:lnTo>
                    <a:lnTo>
                      <a:pt x="0" y="22"/>
                    </a:lnTo>
                    <a:lnTo>
                      <a:pt x="11" y="22"/>
                    </a:lnTo>
                    <a:lnTo>
                      <a:pt x="454" y="22"/>
                    </a:lnTo>
                    <a:close/>
                  </a:path>
                </a:pathLst>
              </a:custGeom>
              <a:solidFill>
                <a:srgbClr val="000000"/>
              </a:solidFill>
              <a:ln w="9525">
                <a:noFill/>
                <a:round/>
                <a:headEnd/>
                <a:tailEnd/>
              </a:ln>
            </p:spPr>
            <p:txBody>
              <a:bodyPr/>
              <a:lstStyle/>
              <a:p>
                <a:endParaRPr lang="de-DE"/>
              </a:p>
            </p:txBody>
          </p:sp>
        </p:grpSp>
        <p:sp>
          <p:nvSpPr>
            <p:cNvPr id="115777" name="Rectangle 141"/>
            <p:cNvSpPr>
              <a:spLocks noChangeArrowheads="1"/>
            </p:cNvSpPr>
            <p:nvPr/>
          </p:nvSpPr>
          <p:spPr bwMode="auto">
            <a:xfrm>
              <a:off x="2509" y="3667"/>
              <a:ext cx="1295" cy="244"/>
            </a:xfrm>
            <a:prstGeom prst="rect">
              <a:avLst/>
            </a:prstGeom>
            <a:solidFill>
              <a:schemeClr val="bg1"/>
            </a:solidFill>
            <a:ln w="9525">
              <a:noFill/>
              <a:miter lim="800000"/>
              <a:headEnd/>
              <a:tailEnd/>
            </a:ln>
          </p:spPr>
          <p:txBody>
            <a:bodyPr/>
            <a:lstStyle/>
            <a:p>
              <a:endParaRPr lang="de-DE"/>
            </a:p>
          </p:txBody>
        </p:sp>
        <p:sp>
          <p:nvSpPr>
            <p:cNvPr id="115778" name="Rectangle 142"/>
            <p:cNvSpPr>
              <a:spLocks noChangeArrowheads="1"/>
            </p:cNvSpPr>
            <p:nvPr/>
          </p:nvSpPr>
          <p:spPr bwMode="auto">
            <a:xfrm>
              <a:off x="2498" y="3656"/>
              <a:ext cx="1317" cy="266"/>
            </a:xfrm>
            <a:prstGeom prst="rect">
              <a:avLst/>
            </a:prstGeom>
            <a:noFill/>
            <a:ln w="34925">
              <a:solidFill>
                <a:srgbClr val="000000"/>
              </a:solidFill>
              <a:miter lim="800000"/>
              <a:headEnd/>
              <a:tailEnd/>
            </a:ln>
          </p:spPr>
          <p:txBody>
            <a:bodyPr/>
            <a:lstStyle/>
            <a:p>
              <a:endParaRPr lang="de-DE"/>
            </a:p>
          </p:txBody>
        </p:sp>
        <p:sp>
          <p:nvSpPr>
            <p:cNvPr id="115779" name="Rectangle 143"/>
            <p:cNvSpPr>
              <a:spLocks noChangeArrowheads="1"/>
            </p:cNvSpPr>
            <p:nvPr/>
          </p:nvSpPr>
          <p:spPr bwMode="auto">
            <a:xfrm>
              <a:off x="2849" y="3712"/>
              <a:ext cx="615"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Courier New" pitchFamily="49" charset="0"/>
                </a:rPr>
                <a:t>Ethernet</a:t>
              </a:r>
              <a:endParaRPr lang="en-US" sz="1600" b="0">
                <a:latin typeface="Courier New" pitchFamily="49" charset="0"/>
              </a:endParaRPr>
            </a:p>
          </p:txBody>
        </p:sp>
        <p:sp>
          <p:nvSpPr>
            <p:cNvPr id="115780" name="Line 144"/>
            <p:cNvSpPr>
              <a:spLocks noChangeShapeType="1"/>
            </p:cNvSpPr>
            <p:nvPr/>
          </p:nvSpPr>
          <p:spPr bwMode="auto">
            <a:xfrm flipH="1">
              <a:off x="2210" y="3789"/>
              <a:ext cx="111" cy="1"/>
            </a:xfrm>
            <a:prstGeom prst="line">
              <a:avLst/>
            </a:prstGeom>
            <a:noFill/>
            <a:ln w="17463">
              <a:solidFill>
                <a:srgbClr val="000000"/>
              </a:solidFill>
              <a:round/>
              <a:headEnd/>
              <a:tailEnd/>
            </a:ln>
          </p:spPr>
          <p:txBody>
            <a:bodyPr/>
            <a:lstStyle/>
            <a:p>
              <a:endParaRPr lang="en-US"/>
            </a:p>
          </p:txBody>
        </p:sp>
        <p:sp>
          <p:nvSpPr>
            <p:cNvPr id="115781" name="Freeform 145"/>
            <p:cNvSpPr>
              <a:spLocks/>
            </p:cNvSpPr>
            <p:nvPr/>
          </p:nvSpPr>
          <p:spPr bwMode="auto">
            <a:xfrm>
              <a:off x="2210" y="3756"/>
              <a:ext cx="111" cy="66"/>
            </a:xfrm>
            <a:custGeom>
              <a:avLst/>
              <a:gdLst>
                <a:gd name="T0" fmla="*/ 111 w 111"/>
                <a:gd name="T1" fmla="*/ 66 h 66"/>
                <a:gd name="T2" fmla="*/ 0 w 111"/>
                <a:gd name="T3" fmla="*/ 33 h 66"/>
                <a:gd name="T4" fmla="*/ 111 w 111"/>
                <a:gd name="T5" fmla="*/ 0 h 66"/>
                <a:gd name="T6" fmla="*/ 0 60000 65536"/>
                <a:gd name="T7" fmla="*/ 0 60000 65536"/>
                <a:gd name="T8" fmla="*/ 0 60000 65536"/>
                <a:gd name="T9" fmla="*/ 0 w 111"/>
                <a:gd name="T10" fmla="*/ 0 h 66"/>
                <a:gd name="T11" fmla="*/ 111 w 111"/>
                <a:gd name="T12" fmla="*/ 66 h 66"/>
              </a:gdLst>
              <a:ahLst/>
              <a:cxnLst>
                <a:cxn ang="T6">
                  <a:pos x="T0" y="T1"/>
                </a:cxn>
                <a:cxn ang="T7">
                  <a:pos x="T2" y="T3"/>
                </a:cxn>
                <a:cxn ang="T8">
                  <a:pos x="T4" y="T5"/>
                </a:cxn>
              </a:cxnLst>
              <a:rect l="T9" t="T10" r="T11" b="T12"/>
              <a:pathLst>
                <a:path w="111" h="66">
                  <a:moveTo>
                    <a:pt x="111" y="66"/>
                  </a:moveTo>
                  <a:lnTo>
                    <a:pt x="0" y="33"/>
                  </a:lnTo>
                  <a:lnTo>
                    <a:pt x="111" y="0"/>
                  </a:lnTo>
                </a:path>
              </a:pathLst>
            </a:custGeom>
            <a:noFill/>
            <a:ln w="17463">
              <a:solidFill>
                <a:srgbClr val="000000"/>
              </a:solidFill>
              <a:round/>
              <a:headEnd/>
              <a:tailEnd/>
            </a:ln>
          </p:spPr>
          <p:txBody>
            <a:bodyPr/>
            <a:lstStyle/>
            <a:p>
              <a:endParaRPr lang="de-DE"/>
            </a:p>
          </p:txBody>
        </p:sp>
        <p:sp>
          <p:nvSpPr>
            <p:cNvPr id="115782" name="Line 146"/>
            <p:cNvSpPr>
              <a:spLocks noChangeShapeType="1"/>
            </p:cNvSpPr>
            <p:nvPr/>
          </p:nvSpPr>
          <p:spPr bwMode="auto">
            <a:xfrm flipH="1">
              <a:off x="2321" y="3789"/>
              <a:ext cx="44" cy="1"/>
            </a:xfrm>
            <a:prstGeom prst="line">
              <a:avLst/>
            </a:prstGeom>
            <a:noFill/>
            <a:ln w="17463">
              <a:solidFill>
                <a:srgbClr val="000000"/>
              </a:solidFill>
              <a:round/>
              <a:headEnd/>
              <a:tailEnd/>
            </a:ln>
          </p:spPr>
          <p:txBody>
            <a:bodyPr/>
            <a:lstStyle/>
            <a:p>
              <a:endParaRPr lang="en-US"/>
            </a:p>
          </p:txBody>
        </p:sp>
      </p:grpSp>
      <p:sp>
        <p:nvSpPr>
          <p:cNvPr id="115773" name="Textfeld 146"/>
          <p:cNvSpPr txBox="1">
            <a:spLocks noChangeArrowheads="1"/>
          </p:cNvSpPr>
          <p:nvPr/>
        </p:nvSpPr>
        <p:spPr bwMode="auto">
          <a:xfrm>
            <a:off x="6397625" y="1098550"/>
            <a:ext cx="2289175" cy="646113"/>
          </a:xfrm>
          <a:prstGeom prst="rect">
            <a:avLst/>
          </a:prstGeom>
          <a:noFill/>
          <a:ln w="9525">
            <a:noFill/>
            <a:miter lim="800000"/>
            <a:headEnd/>
            <a:tailEnd/>
          </a:ln>
        </p:spPr>
        <p:txBody>
          <a:bodyPr wrap="none">
            <a:spAutoFit/>
          </a:bodyPr>
          <a:lstStyle/>
          <a:p>
            <a:r>
              <a:rPr lang="en-US"/>
              <a:t>Abstraction provided </a:t>
            </a:r>
          </a:p>
          <a:p>
            <a:r>
              <a:rPr lang="de-DE"/>
              <a:t>B</a:t>
            </a:r>
            <a:r>
              <a:rPr lang="en-US"/>
              <a:t>y Middleware</a:t>
            </a:r>
          </a:p>
        </p:txBody>
      </p:sp>
      <p:sp>
        <p:nvSpPr>
          <p:cNvPr id="115774" name="Textfeld 147"/>
          <p:cNvSpPr txBox="1">
            <a:spLocks noChangeArrowheads="1"/>
          </p:cNvSpPr>
          <p:nvPr/>
        </p:nvSpPr>
        <p:spPr bwMode="auto">
          <a:xfrm>
            <a:off x="4165600" y="1223963"/>
            <a:ext cx="1508125" cy="369887"/>
          </a:xfrm>
          <a:prstGeom prst="rect">
            <a:avLst/>
          </a:prstGeom>
          <a:noFill/>
          <a:ln w="9525">
            <a:noFill/>
            <a:miter lim="800000"/>
            <a:headEnd/>
            <a:tailEnd/>
          </a:ln>
        </p:spPr>
        <p:txBody>
          <a:bodyPr wrap="none">
            <a:spAutoFit/>
          </a:bodyPr>
          <a:lstStyle/>
          <a:p>
            <a:r>
              <a:rPr lang="en-US"/>
              <a:t>Middleware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title"/>
          </p:nvPr>
        </p:nvSpPr>
        <p:spPr/>
        <p:txBody>
          <a:bodyPr/>
          <a:lstStyle/>
          <a:p>
            <a:r>
              <a:rPr lang="en-US">
                <a:ea typeface="ＭＳ Ｐゴシック" pitchFamily="34" charset="-128"/>
              </a:rPr>
              <a:t>Why is Design so Difficult?</a:t>
            </a:r>
          </a:p>
        </p:txBody>
      </p:sp>
      <p:sp>
        <p:nvSpPr>
          <p:cNvPr id="19463" name="Rectangle 7"/>
          <p:cNvSpPr>
            <a:spLocks noGrp="1" noChangeArrowheads="1"/>
          </p:cNvSpPr>
          <p:nvPr>
            <p:ph type="body" idx="1"/>
          </p:nvPr>
        </p:nvSpPr>
        <p:spPr/>
        <p:txBody>
          <a:bodyPr/>
          <a:lstStyle/>
          <a:p>
            <a:r>
              <a:rPr lang="en-US" dirty="0">
                <a:solidFill>
                  <a:srgbClr val="2E10FF"/>
                </a:solidFill>
                <a:ea typeface="ＭＳ Ｐゴシック" pitchFamily="34" charset="-128"/>
              </a:rPr>
              <a:t>Analysis:</a:t>
            </a:r>
            <a:r>
              <a:rPr lang="en-US" dirty="0">
                <a:ea typeface="ＭＳ Ｐゴシック" pitchFamily="34" charset="-128"/>
              </a:rPr>
              <a:t> Focuses on the application domain</a:t>
            </a:r>
          </a:p>
          <a:p>
            <a:r>
              <a:rPr lang="en-US" dirty="0">
                <a:solidFill>
                  <a:srgbClr val="2E10FF"/>
                </a:solidFill>
                <a:ea typeface="ＭＳ Ｐゴシック" pitchFamily="34" charset="-128"/>
              </a:rPr>
              <a:t>Design:</a:t>
            </a:r>
            <a:r>
              <a:rPr lang="en-US" dirty="0">
                <a:ea typeface="ＭＳ Ｐゴシック" pitchFamily="34" charset="-128"/>
              </a:rPr>
              <a:t> Focuses on the solution domain</a:t>
            </a:r>
          </a:p>
          <a:p>
            <a:pPr lvl="1"/>
            <a:r>
              <a:rPr lang="en-US" dirty="0">
                <a:ea typeface="ＭＳ Ｐゴシック" pitchFamily="34" charset="-128"/>
              </a:rPr>
              <a:t>The solution domain is changing very rapidly </a:t>
            </a:r>
          </a:p>
          <a:p>
            <a:pPr lvl="2"/>
            <a:r>
              <a:rPr lang="en-US" dirty="0">
                <a:ea typeface="ＭＳ Ｐゴシック" pitchFamily="34" charset="-128"/>
              </a:rPr>
              <a:t>Halftime knowledge in software engineering: About 3-5 years</a:t>
            </a:r>
          </a:p>
          <a:p>
            <a:pPr lvl="2"/>
            <a:r>
              <a:rPr lang="en-US" dirty="0">
                <a:ea typeface="ＭＳ Ｐゴシック" pitchFamily="34" charset="-128"/>
              </a:rPr>
              <a:t>Cost of hardware rapidly sinking</a:t>
            </a:r>
          </a:p>
          <a:p>
            <a:pPr lvl="1">
              <a:buFont typeface="Wingdings" pitchFamily="2" charset="2"/>
              <a:buChar char="Ø"/>
            </a:pPr>
            <a:r>
              <a:rPr lang="en-US" dirty="0">
                <a:ea typeface="ＭＳ Ｐゴシック" pitchFamily="34" charset="-128"/>
              </a:rPr>
              <a:t>Design knowledge is a moving target</a:t>
            </a:r>
          </a:p>
          <a:p>
            <a:pPr lvl="2"/>
            <a:endParaRPr lang="en-US" dirty="0">
              <a:ea typeface="ＭＳ Ｐゴシック" pitchFamily="34" charset="-128"/>
            </a:endParaRPr>
          </a:p>
          <a:p>
            <a:r>
              <a:rPr lang="en-US" dirty="0">
                <a:solidFill>
                  <a:srgbClr val="2E10FF"/>
                </a:solidFill>
                <a:ea typeface="ＭＳ Ｐゴシック" pitchFamily="34" charset="-128"/>
              </a:rPr>
              <a:t>Design window:</a:t>
            </a:r>
            <a:r>
              <a:rPr lang="en-US" dirty="0">
                <a:ea typeface="ＭＳ Ｐゴシック" pitchFamily="34" charset="-128"/>
              </a:rPr>
              <a:t> Time in which design decisions have to be made.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46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94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94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94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946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94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ea typeface="ＭＳ Ｐゴシック" pitchFamily="34" charset="-128"/>
              </a:rPr>
              <a:t>Repository Architectural Style</a:t>
            </a:r>
          </a:p>
        </p:txBody>
      </p:sp>
      <p:sp>
        <p:nvSpPr>
          <p:cNvPr id="259075" name="Rectangle 3"/>
          <p:cNvSpPr>
            <a:spLocks noGrp="1" noChangeArrowheads="1"/>
          </p:cNvSpPr>
          <p:nvPr>
            <p:ph type="body" idx="1"/>
          </p:nvPr>
        </p:nvSpPr>
        <p:spPr>
          <a:xfrm>
            <a:off x="355600" y="1073150"/>
            <a:ext cx="8470900" cy="844550"/>
          </a:xfrm>
        </p:spPr>
        <p:txBody>
          <a:bodyPr/>
          <a:lstStyle/>
          <a:p>
            <a:r>
              <a:rPr lang="en-US">
                <a:ea typeface="ＭＳ Ｐゴシック" pitchFamily="34" charset="-128"/>
              </a:rPr>
              <a:t>Subsystems access and modify data from a single data structure called the </a:t>
            </a:r>
            <a:r>
              <a:rPr lang="en-US">
                <a:solidFill>
                  <a:srgbClr val="FF0000"/>
                </a:solidFill>
                <a:ea typeface="ＭＳ Ｐゴシック" pitchFamily="34" charset="-128"/>
              </a:rPr>
              <a:t>repository</a:t>
            </a:r>
          </a:p>
          <a:p>
            <a:r>
              <a:rPr lang="en-US">
                <a:ea typeface="ＭＳ Ｐゴシック" pitchFamily="34" charset="-128"/>
              </a:rPr>
              <a:t>   Historically called </a:t>
            </a:r>
            <a:r>
              <a:rPr lang="en-US">
                <a:solidFill>
                  <a:srgbClr val="0000CC"/>
                </a:solidFill>
                <a:ea typeface="ＭＳ Ｐゴシック" pitchFamily="34" charset="-128"/>
              </a:rPr>
              <a:t>blackboard architecture </a:t>
            </a:r>
            <a:br>
              <a:rPr lang="en-US">
                <a:solidFill>
                  <a:srgbClr val="0000CC"/>
                </a:solidFill>
                <a:ea typeface="ＭＳ Ｐゴシック" pitchFamily="34" charset="-128"/>
              </a:rPr>
            </a:br>
            <a:r>
              <a:rPr lang="en-US">
                <a:solidFill>
                  <a:srgbClr val="0000CC"/>
                </a:solidFill>
                <a:ea typeface="ＭＳ Ｐゴシック" pitchFamily="34" charset="-128"/>
              </a:rPr>
              <a:t>      (</a:t>
            </a:r>
            <a:r>
              <a:rPr lang="en-US">
                <a:ea typeface="ＭＳ Ｐゴシック" pitchFamily="34" charset="-128"/>
              </a:rPr>
              <a:t>Erman, Hayes-Roth and Reddy 1980)</a:t>
            </a:r>
          </a:p>
          <a:p>
            <a:endParaRPr lang="en-US">
              <a:solidFill>
                <a:srgbClr val="0000CC"/>
              </a:solidFill>
              <a:ea typeface="ＭＳ Ｐゴシック" pitchFamily="34" charset="-128"/>
            </a:endParaRPr>
          </a:p>
          <a:p>
            <a:endParaRPr lang="en-US">
              <a:ea typeface="ＭＳ Ｐゴシック" pitchFamily="34" charset="-128"/>
            </a:endParaRPr>
          </a:p>
        </p:txBody>
      </p:sp>
      <p:sp>
        <p:nvSpPr>
          <p:cNvPr id="259076" name="Rectangle 4"/>
          <p:cNvSpPr>
            <a:spLocks noChangeArrowheads="1"/>
          </p:cNvSpPr>
          <p:nvPr/>
        </p:nvSpPr>
        <p:spPr bwMode="auto">
          <a:xfrm>
            <a:off x="387350" y="2605088"/>
            <a:ext cx="7820025" cy="2247900"/>
          </a:xfrm>
          <a:prstGeom prst="rect">
            <a:avLst/>
          </a:prstGeom>
          <a:noFill/>
          <a:ln w="12700">
            <a:noFill/>
            <a:miter lim="800000"/>
            <a:headEnd/>
            <a:tailEnd/>
          </a:ln>
        </p:spPr>
        <p:txBody>
          <a:bodyPr lIns="90487" tIns="44450" rIns="90487" bIns="44450"/>
          <a:lstStyle/>
          <a:p>
            <a:pPr>
              <a:buSzPct val="90000"/>
              <a:buFont typeface="Times" pitchFamily="18" charset="0"/>
              <a:buChar char="•"/>
            </a:pPr>
            <a:r>
              <a:rPr lang="en-US" sz="2400" b="0">
                <a:latin typeface="Verdana" pitchFamily="34" charset="0"/>
              </a:rPr>
              <a:t> Subsystems are loosely coupled (interact only </a:t>
            </a:r>
            <a:br>
              <a:rPr lang="en-US" sz="2400" b="0">
                <a:latin typeface="Verdana" pitchFamily="34" charset="0"/>
              </a:rPr>
            </a:br>
            <a:r>
              <a:rPr lang="en-US" sz="2400" b="0">
                <a:latin typeface="Verdana" pitchFamily="34" charset="0"/>
              </a:rPr>
              <a:t>  through the repository)</a:t>
            </a:r>
          </a:p>
          <a:p>
            <a:pPr>
              <a:buSzPct val="90000"/>
              <a:buFont typeface="Times" pitchFamily="18" charset="0"/>
              <a:buChar char="•"/>
            </a:pPr>
            <a:r>
              <a:rPr lang="en-US" sz="2400" b="0">
                <a:latin typeface="Verdana" pitchFamily="34" charset="0"/>
              </a:rPr>
              <a:t> Control flow is dictated by the repository </a:t>
            </a:r>
            <a:br>
              <a:rPr lang="en-US" sz="2400" b="0">
                <a:latin typeface="Verdana" pitchFamily="34" charset="0"/>
              </a:rPr>
            </a:br>
            <a:r>
              <a:rPr lang="en-US" sz="2400" b="0">
                <a:latin typeface="Verdana" pitchFamily="34" charset="0"/>
              </a:rPr>
              <a:t>  through triggers or by the subsystems  </a:t>
            </a:r>
            <a:br>
              <a:rPr lang="en-US" sz="2400" b="0">
                <a:latin typeface="Verdana" pitchFamily="34" charset="0"/>
              </a:rPr>
            </a:br>
            <a:r>
              <a:rPr lang="en-US" sz="2400" b="0">
                <a:latin typeface="Verdana" pitchFamily="34" charset="0"/>
              </a:rPr>
              <a:t>  through locks and  synchronization primitives</a:t>
            </a:r>
          </a:p>
          <a:p>
            <a:pPr lvl="1"/>
            <a:endParaRPr lang="en-US" sz="2400" b="0">
              <a:latin typeface="Verdana" pitchFamily="34" charset="0"/>
            </a:endParaRPr>
          </a:p>
        </p:txBody>
      </p:sp>
      <p:grpSp>
        <p:nvGrpSpPr>
          <p:cNvPr id="2" name="Group 5"/>
          <p:cNvGrpSpPr>
            <a:grpSpLocks/>
          </p:cNvGrpSpPr>
          <p:nvPr/>
        </p:nvGrpSpPr>
        <p:grpSpPr bwMode="auto">
          <a:xfrm>
            <a:off x="1190625" y="4787900"/>
            <a:ext cx="6985000" cy="1631950"/>
            <a:chOff x="750" y="3016"/>
            <a:chExt cx="4400" cy="1028"/>
          </a:xfrm>
        </p:grpSpPr>
        <p:grpSp>
          <p:nvGrpSpPr>
            <p:cNvPr id="116742" name="Group 6"/>
            <p:cNvGrpSpPr>
              <a:grpSpLocks/>
            </p:cNvGrpSpPr>
            <p:nvPr/>
          </p:nvGrpSpPr>
          <p:grpSpPr bwMode="auto">
            <a:xfrm>
              <a:off x="750" y="3016"/>
              <a:ext cx="4400" cy="1028"/>
              <a:chOff x="638" y="1179"/>
              <a:chExt cx="4400" cy="1028"/>
            </a:xfrm>
          </p:grpSpPr>
          <p:sp>
            <p:nvSpPr>
              <p:cNvPr id="116744" name="Rectangle 7"/>
              <p:cNvSpPr>
                <a:spLocks noChangeArrowheads="1"/>
              </p:cNvSpPr>
              <p:nvPr/>
            </p:nvSpPr>
            <p:spPr bwMode="auto">
              <a:xfrm>
                <a:off x="638" y="1507"/>
                <a:ext cx="1648" cy="322"/>
              </a:xfrm>
              <a:prstGeom prst="rect">
                <a:avLst/>
              </a:prstGeom>
              <a:noFill/>
              <a:ln w="22225">
                <a:solidFill>
                  <a:srgbClr val="000000"/>
                </a:solidFill>
                <a:miter lim="800000"/>
                <a:headEnd/>
                <a:tailEnd/>
              </a:ln>
            </p:spPr>
            <p:txBody>
              <a:bodyPr/>
              <a:lstStyle/>
              <a:p>
                <a:endParaRPr lang="de-DE"/>
              </a:p>
            </p:txBody>
          </p:sp>
          <p:sp>
            <p:nvSpPr>
              <p:cNvPr id="116745" name="Rectangle 8"/>
              <p:cNvSpPr>
                <a:spLocks noChangeArrowheads="1"/>
              </p:cNvSpPr>
              <p:nvPr/>
            </p:nvSpPr>
            <p:spPr bwMode="auto">
              <a:xfrm>
                <a:off x="1116" y="1591"/>
                <a:ext cx="778"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Subsystem</a:t>
                </a:r>
                <a:endParaRPr lang="en-US" b="0"/>
              </a:p>
            </p:txBody>
          </p:sp>
          <p:sp>
            <p:nvSpPr>
              <p:cNvPr id="116746" name="Rectangle 9"/>
              <p:cNvSpPr>
                <a:spLocks noChangeArrowheads="1"/>
              </p:cNvSpPr>
              <p:nvPr/>
            </p:nvSpPr>
            <p:spPr bwMode="auto">
              <a:xfrm>
                <a:off x="3390" y="1179"/>
                <a:ext cx="1648" cy="321"/>
              </a:xfrm>
              <a:prstGeom prst="rect">
                <a:avLst/>
              </a:prstGeom>
              <a:noFill/>
              <a:ln w="22225">
                <a:solidFill>
                  <a:srgbClr val="000000"/>
                </a:solidFill>
                <a:miter lim="800000"/>
                <a:headEnd/>
                <a:tailEnd/>
              </a:ln>
            </p:spPr>
            <p:txBody>
              <a:bodyPr/>
              <a:lstStyle/>
              <a:p>
                <a:endParaRPr lang="de-DE"/>
              </a:p>
            </p:txBody>
          </p:sp>
          <p:sp>
            <p:nvSpPr>
              <p:cNvPr id="116747" name="Rectangle 10"/>
              <p:cNvSpPr>
                <a:spLocks noChangeArrowheads="1"/>
              </p:cNvSpPr>
              <p:nvPr/>
            </p:nvSpPr>
            <p:spPr bwMode="auto">
              <a:xfrm>
                <a:off x="3829" y="1292"/>
                <a:ext cx="864"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Repository</a:t>
                </a:r>
                <a:endParaRPr lang="en-US" b="0"/>
              </a:p>
            </p:txBody>
          </p:sp>
          <p:sp>
            <p:nvSpPr>
              <p:cNvPr id="116748" name="Rectangle 11"/>
              <p:cNvSpPr>
                <a:spLocks noChangeArrowheads="1"/>
              </p:cNvSpPr>
              <p:nvPr/>
            </p:nvSpPr>
            <p:spPr bwMode="auto">
              <a:xfrm>
                <a:off x="3390" y="1647"/>
                <a:ext cx="1648" cy="560"/>
              </a:xfrm>
              <a:prstGeom prst="rect">
                <a:avLst/>
              </a:prstGeom>
              <a:noFill/>
              <a:ln w="22225">
                <a:solidFill>
                  <a:srgbClr val="000000"/>
                </a:solidFill>
                <a:miter lim="800000"/>
                <a:headEnd/>
                <a:tailEnd/>
              </a:ln>
            </p:spPr>
            <p:txBody>
              <a:bodyPr/>
              <a:lstStyle/>
              <a:p>
                <a:endParaRPr lang="de-DE"/>
              </a:p>
            </p:txBody>
          </p:sp>
          <p:sp>
            <p:nvSpPr>
              <p:cNvPr id="116749" name="Rectangle 12"/>
              <p:cNvSpPr>
                <a:spLocks noChangeArrowheads="1"/>
              </p:cNvSpPr>
              <p:nvPr/>
            </p:nvSpPr>
            <p:spPr bwMode="auto">
              <a:xfrm>
                <a:off x="3390" y="1507"/>
                <a:ext cx="1648" cy="140"/>
              </a:xfrm>
              <a:prstGeom prst="rect">
                <a:avLst/>
              </a:prstGeom>
              <a:noFill/>
              <a:ln w="22225">
                <a:solidFill>
                  <a:srgbClr val="000000"/>
                </a:solidFill>
                <a:miter lim="800000"/>
                <a:headEnd/>
                <a:tailEnd/>
              </a:ln>
            </p:spPr>
            <p:txBody>
              <a:bodyPr/>
              <a:lstStyle/>
              <a:p>
                <a:endParaRPr lang="de-DE"/>
              </a:p>
            </p:txBody>
          </p:sp>
          <p:grpSp>
            <p:nvGrpSpPr>
              <p:cNvPr id="116750" name="Group 13"/>
              <p:cNvGrpSpPr>
                <a:grpSpLocks/>
              </p:cNvGrpSpPr>
              <p:nvPr/>
            </p:nvGrpSpPr>
            <p:grpSpPr bwMode="auto">
              <a:xfrm>
                <a:off x="3508" y="1686"/>
                <a:ext cx="1037" cy="509"/>
                <a:chOff x="3508" y="1723"/>
                <a:chExt cx="1037" cy="509"/>
              </a:xfrm>
            </p:grpSpPr>
            <p:sp>
              <p:nvSpPr>
                <p:cNvPr id="116759" name="Rectangle 14"/>
                <p:cNvSpPr>
                  <a:spLocks noChangeArrowheads="1"/>
                </p:cNvSpPr>
                <p:nvPr/>
              </p:nvSpPr>
              <p:spPr bwMode="auto">
                <a:xfrm>
                  <a:off x="3508" y="1723"/>
                  <a:ext cx="1037"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createData()</a:t>
                  </a:r>
                  <a:endParaRPr lang="en-US" b="0"/>
                </a:p>
              </p:txBody>
            </p:sp>
            <p:sp>
              <p:nvSpPr>
                <p:cNvPr id="116760" name="Rectangle 15"/>
                <p:cNvSpPr>
                  <a:spLocks noChangeArrowheads="1"/>
                </p:cNvSpPr>
                <p:nvPr/>
              </p:nvSpPr>
              <p:spPr bwMode="auto">
                <a:xfrm>
                  <a:off x="3508" y="1835"/>
                  <a:ext cx="778"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setData()</a:t>
                  </a:r>
                  <a:endParaRPr lang="en-US" b="0"/>
                </a:p>
              </p:txBody>
            </p:sp>
            <p:sp>
              <p:nvSpPr>
                <p:cNvPr id="116761" name="Rectangle 16"/>
                <p:cNvSpPr>
                  <a:spLocks noChangeArrowheads="1"/>
                </p:cNvSpPr>
                <p:nvPr/>
              </p:nvSpPr>
              <p:spPr bwMode="auto">
                <a:xfrm>
                  <a:off x="3508" y="1947"/>
                  <a:ext cx="778"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getData()</a:t>
                  </a:r>
                  <a:endParaRPr lang="en-US" b="0"/>
                </a:p>
              </p:txBody>
            </p:sp>
            <p:sp>
              <p:nvSpPr>
                <p:cNvPr id="116762" name="Rectangle 17"/>
                <p:cNvSpPr>
                  <a:spLocks noChangeArrowheads="1"/>
                </p:cNvSpPr>
                <p:nvPr/>
              </p:nvSpPr>
              <p:spPr bwMode="auto">
                <a:xfrm>
                  <a:off x="3508" y="2059"/>
                  <a:ext cx="1037"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searchData()</a:t>
                  </a:r>
                  <a:endParaRPr lang="en-US" b="0"/>
                </a:p>
              </p:txBody>
            </p:sp>
          </p:grpSp>
          <p:sp>
            <p:nvSpPr>
              <p:cNvPr id="116751" name="Line 18"/>
              <p:cNvSpPr>
                <a:spLocks noChangeShapeType="1"/>
              </p:cNvSpPr>
              <p:nvPr/>
            </p:nvSpPr>
            <p:spPr bwMode="auto">
              <a:xfrm>
                <a:off x="3236" y="1675"/>
                <a:ext cx="154" cy="1"/>
              </a:xfrm>
              <a:prstGeom prst="line">
                <a:avLst/>
              </a:prstGeom>
              <a:noFill/>
              <a:ln w="22225">
                <a:solidFill>
                  <a:srgbClr val="000000"/>
                </a:solidFill>
                <a:round/>
                <a:headEnd/>
                <a:tailEnd/>
              </a:ln>
            </p:spPr>
            <p:txBody>
              <a:bodyPr/>
              <a:lstStyle/>
              <a:p>
                <a:endParaRPr lang="en-US"/>
              </a:p>
            </p:txBody>
          </p:sp>
          <p:sp>
            <p:nvSpPr>
              <p:cNvPr id="116752" name="Freeform 19"/>
              <p:cNvSpPr>
                <a:spLocks/>
              </p:cNvSpPr>
              <p:nvPr/>
            </p:nvSpPr>
            <p:spPr bwMode="auto">
              <a:xfrm>
                <a:off x="3250" y="1633"/>
                <a:ext cx="140" cy="84"/>
              </a:xfrm>
              <a:custGeom>
                <a:avLst/>
                <a:gdLst>
                  <a:gd name="T0" fmla="*/ 0 w 140"/>
                  <a:gd name="T1" fmla="*/ 0 h 84"/>
                  <a:gd name="T2" fmla="*/ 140 w 140"/>
                  <a:gd name="T3" fmla="*/ 42 h 84"/>
                  <a:gd name="T4" fmla="*/ 0 w 140"/>
                  <a:gd name="T5" fmla="*/ 84 h 84"/>
                  <a:gd name="T6" fmla="*/ 0 60000 65536"/>
                  <a:gd name="T7" fmla="*/ 0 60000 65536"/>
                  <a:gd name="T8" fmla="*/ 0 60000 65536"/>
                  <a:gd name="T9" fmla="*/ 0 w 140"/>
                  <a:gd name="T10" fmla="*/ 0 h 84"/>
                  <a:gd name="T11" fmla="*/ 140 w 140"/>
                  <a:gd name="T12" fmla="*/ 84 h 84"/>
                </a:gdLst>
                <a:ahLst/>
                <a:cxnLst>
                  <a:cxn ang="T6">
                    <a:pos x="T0" y="T1"/>
                  </a:cxn>
                  <a:cxn ang="T7">
                    <a:pos x="T2" y="T3"/>
                  </a:cxn>
                  <a:cxn ang="T8">
                    <a:pos x="T4" y="T5"/>
                  </a:cxn>
                </a:cxnLst>
                <a:rect l="T9" t="T10" r="T11" b="T12"/>
                <a:pathLst>
                  <a:path w="140" h="84">
                    <a:moveTo>
                      <a:pt x="0" y="0"/>
                    </a:moveTo>
                    <a:lnTo>
                      <a:pt x="140" y="42"/>
                    </a:lnTo>
                    <a:lnTo>
                      <a:pt x="0" y="84"/>
                    </a:lnTo>
                  </a:path>
                </a:pathLst>
              </a:custGeom>
              <a:noFill/>
              <a:ln w="22225">
                <a:solidFill>
                  <a:srgbClr val="000000"/>
                </a:solidFill>
                <a:round/>
                <a:headEnd/>
                <a:tailEnd/>
              </a:ln>
            </p:spPr>
            <p:txBody>
              <a:bodyPr/>
              <a:lstStyle/>
              <a:p>
                <a:endParaRPr lang="de-DE"/>
              </a:p>
            </p:txBody>
          </p:sp>
          <p:sp>
            <p:nvSpPr>
              <p:cNvPr id="116753" name="Line 20"/>
              <p:cNvSpPr>
                <a:spLocks noChangeShapeType="1"/>
              </p:cNvSpPr>
              <p:nvPr/>
            </p:nvSpPr>
            <p:spPr bwMode="auto">
              <a:xfrm>
                <a:off x="2300" y="1675"/>
                <a:ext cx="42" cy="1"/>
              </a:xfrm>
              <a:prstGeom prst="line">
                <a:avLst/>
              </a:prstGeom>
              <a:noFill/>
              <a:ln w="22225">
                <a:solidFill>
                  <a:srgbClr val="000000"/>
                </a:solidFill>
                <a:round/>
                <a:headEnd/>
                <a:tailEnd/>
              </a:ln>
            </p:spPr>
            <p:txBody>
              <a:bodyPr/>
              <a:lstStyle/>
              <a:p>
                <a:endParaRPr lang="en-US"/>
              </a:p>
            </p:txBody>
          </p:sp>
          <p:sp>
            <p:nvSpPr>
              <p:cNvPr id="116754" name="Line 21"/>
              <p:cNvSpPr>
                <a:spLocks noChangeShapeType="1"/>
              </p:cNvSpPr>
              <p:nvPr/>
            </p:nvSpPr>
            <p:spPr bwMode="auto">
              <a:xfrm>
                <a:off x="2440" y="1675"/>
                <a:ext cx="98" cy="1"/>
              </a:xfrm>
              <a:prstGeom prst="line">
                <a:avLst/>
              </a:prstGeom>
              <a:noFill/>
              <a:ln w="22225">
                <a:solidFill>
                  <a:srgbClr val="000000"/>
                </a:solidFill>
                <a:round/>
                <a:headEnd/>
                <a:tailEnd/>
              </a:ln>
            </p:spPr>
            <p:txBody>
              <a:bodyPr/>
              <a:lstStyle/>
              <a:p>
                <a:endParaRPr lang="en-US"/>
              </a:p>
            </p:txBody>
          </p:sp>
          <p:sp>
            <p:nvSpPr>
              <p:cNvPr id="116755" name="Line 22"/>
              <p:cNvSpPr>
                <a:spLocks noChangeShapeType="1"/>
              </p:cNvSpPr>
              <p:nvPr/>
            </p:nvSpPr>
            <p:spPr bwMode="auto">
              <a:xfrm>
                <a:off x="2621" y="1675"/>
                <a:ext cx="98" cy="1"/>
              </a:xfrm>
              <a:prstGeom prst="line">
                <a:avLst/>
              </a:prstGeom>
              <a:noFill/>
              <a:ln w="22225">
                <a:solidFill>
                  <a:srgbClr val="000000"/>
                </a:solidFill>
                <a:round/>
                <a:headEnd/>
                <a:tailEnd/>
              </a:ln>
            </p:spPr>
            <p:txBody>
              <a:bodyPr/>
              <a:lstStyle/>
              <a:p>
                <a:endParaRPr lang="en-US"/>
              </a:p>
            </p:txBody>
          </p:sp>
          <p:sp>
            <p:nvSpPr>
              <p:cNvPr id="116756" name="Line 23"/>
              <p:cNvSpPr>
                <a:spLocks noChangeShapeType="1"/>
              </p:cNvSpPr>
              <p:nvPr/>
            </p:nvSpPr>
            <p:spPr bwMode="auto">
              <a:xfrm>
                <a:off x="2817" y="1675"/>
                <a:ext cx="98" cy="1"/>
              </a:xfrm>
              <a:prstGeom prst="line">
                <a:avLst/>
              </a:prstGeom>
              <a:noFill/>
              <a:ln w="22225">
                <a:solidFill>
                  <a:srgbClr val="000000"/>
                </a:solidFill>
                <a:round/>
                <a:headEnd/>
                <a:tailEnd/>
              </a:ln>
            </p:spPr>
            <p:txBody>
              <a:bodyPr/>
              <a:lstStyle/>
              <a:p>
                <a:endParaRPr lang="en-US"/>
              </a:p>
            </p:txBody>
          </p:sp>
          <p:sp>
            <p:nvSpPr>
              <p:cNvPr id="116757" name="Line 24"/>
              <p:cNvSpPr>
                <a:spLocks noChangeShapeType="1"/>
              </p:cNvSpPr>
              <p:nvPr/>
            </p:nvSpPr>
            <p:spPr bwMode="auto">
              <a:xfrm>
                <a:off x="2999" y="1675"/>
                <a:ext cx="97" cy="1"/>
              </a:xfrm>
              <a:prstGeom prst="line">
                <a:avLst/>
              </a:prstGeom>
              <a:noFill/>
              <a:ln w="22225">
                <a:solidFill>
                  <a:srgbClr val="000000"/>
                </a:solidFill>
                <a:round/>
                <a:headEnd/>
                <a:tailEnd/>
              </a:ln>
            </p:spPr>
            <p:txBody>
              <a:bodyPr/>
              <a:lstStyle/>
              <a:p>
                <a:endParaRPr lang="en-US"/>
              </a:p>
            </p:txBody>
          </p:sp>
          <p:sp>
            <p:nvSpPr>
              <p:cNvPr id="116758" name="Line 25"/>
              <p:cNvSpPr>
                <a:spLocks noChangeShapeType="1"/>
              </p:cNvSpPr>
              <p:nvPr/>
            </p:nvSpPr>
            <p:spPr bwMode="auto">
              <a:xfrm>
                <a:off x="3194" y="1675"/>
                <a:ext cx="42" cy="1"/>
              </a:xfrm>
              <a:prstGeom prst="line">
                <a:avLst/>
              </a:prstGeom>
              <a:noFill/>
              <a:ln w="22225">
                <a:solidFill>
                  <a:srgbClr val="000000"/>
                </a:solidFill>
                <a:round/>
                <a:headEnd/>
                <a:tailEnd/>
              </a:ln>
            </p:spPr>
            <p:txBody>
              <a:bodyPr/>
              <a:lstStyle/>
              <a:p>
                <a:endParaRPr lang="en-US"/>
              </a:p>
            </p:txBody>
          </p:sp>
        </p:grpSp>
        <p:sp>
          <p:nvSpPr>
            <p:cNvPr id="116743" name="Text Box 26"/>
            <p:cNvSpPr txBox="1">
              <a:spLocks noChangeArrowheads="1"/>
            </p:cNvSpPr>
            <p:nvPr/>
          </p:nvSpPr>
          <p:spPr bwMode="auto">
            <a:xfrm>
              <a:off x="2396" y="3304"/>
              <a:ext cx="196" cy="250"/>
            </a:xfrm>
            <a:prstGeom prst="rect">
              <a:avLst/>
            </a:prstGeom>
            <a:noFill/>
            <a:ln w="12700">
              <a:noFill/>
              <a:miter lim="800000"/>
              <a:headEnd/>
              <a:tailEnd/>
            </a:ln>
          </p:spPr>
          <p:txBody>
            <a:bodyPr wrap="none" anchor="ctr">
              <a:spAutoFit/>
            </a:bodyPr>
            <a:lstStyle/>
            <a:p>
              <a:pPr algn="ctr"/>
              <a:r>
                <a:rPr lang="en-US" sz="2000"/>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90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90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907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5907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build="p" autoUpdateAnimBg="0"/>
      <p:bldP spid="259076"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el 1"/>
          <p:cNvSpPr>
            <a:spLocks noGrp="1"/>
          </p:cNvSpPr>
          <p:nvPr>
            <p:ph type="title"/>
          </p:nvPr>
        </p:nvSpPr>
        <p:spPr/>
        <p:txBody>
          <a:bodyPr/>
          <a:lstStyle/>
          <a:p>
            <a:r>
              <a:rPr lang="en-US">
                <a:latin typeface="Century Gothic (Kopfzeilen)" charset="0"/>
                <a:ea typeface="ＭＳ Ｐゴシック" pitchFamily="34" charset="-128"/>
              </a:rPr>
              <a:t>Blackboard</a:t>
            </a:r>
            <a:r>
              <a:rPr lang="en-US">
                <a:ea typeface="ＭＳ Ｐゴシック" pitchFamily="34" charset="-128"/>
              </a:rPr>
              <a:t> Subsystem Decomposition</a:t>
            </a:r>
          </a:p>
        </p:txBody>
      </p:sp>
      <p:sp>
        <p:nvSpPr>
          <p:cNvPr id="118787" name="Inhaltsplatzhalter 2"/>
          <p:cNvSpPr>
            <a:spLocks noGrp="1"/>
          </p:cNvSpPr>
          <p:nvPr>
            <p:ph idx="1"/>
          </p:nvPr>
        </p:nvSpPr>
        <p:spPr>
          <a:xfrm>
            <a:off x="279400" y="1176338"/>
            <a:ext cx="5291138" cy="4800600"/>
          </a:xfrm>
        </p:spPr>
        <p:txBody>
          <a:bodyPr/>
          <a:lstStyle/>
          <a:p>
            <a:r>
              <a:rPr lang="en-US">
                <a:ea typeface="ＭＳ Ｐゴシック" pitchFamily="34" charset="-128"/>
              </a:rPr>
              <a:t>A blackboard-system consists of three major components</a:t>
            </a:r>
          </a:p>
          <a:p>
            <a:pPr lvl="1"/>
            <a:r>
              <a:rPr lang="en-US">
                <a:ea typeface="ＭＳ Ｐゴシック" pitchFamily="34" charset="-128"/>
              </a:rPr>
              <a:t>The </a:t>
            </a:r>
            <a:r>
              <a:rPr lang="en-US">
                <a:solidFill>
                  <a:srgbClr val="FF0000"/>
                </a:solidFill>
                <a:ea typeface="ＭＳ Ｐゴシック" pitchFamily="34" charset="-128"/>
              </a:rPr>
              <a:t>blackboard.</a:t>
            </a:r>
            <a:r>
              <a:rPr lang="en-US">
                <a:ea typeface="ＭＳ Ｐゴシック" pitchFamily="34" charset="-128"/>
              </a:rPr>
              <a:t> A shared repository of problems, partial solutions and new information. </a:t>
            </a:r>
          </a:p>
          <a:p>
            <a:pPr lvl="1"/>
            <a:r>
              <a:rPr lang="en-US">
                <a:ea typeface="ＭＳ Ｐゴシック" pitchFamily="34" charset="-128"/>
              </a:rPr>
              <a:t>The </a:t>
            </a:r>
            <a:r>
              <a:rPr lang="en-US">
                <a:solidFill>
                  <a:srgbClr val="FF0000"/>
                </a:solidFill>
                <a:ea typeface="ＭＳ Ｐゴシック" pitchFamily="34" charset="-128"/>
              </a:rPr>
              <a:t>knowledge sources </a:t>
            </a:r>
            <a:r>
              <a:rPr lang="en-US">
                <a:ea typeface="ＭＳ Ｐゴシック" pitchFamily="34" charset="-128"/>
              </a:rPr>
              <a:t>(KSs). Each knowledge source embodies specific expertise. It reads the information placed on the blackboard and places new information on the blackboard.</a:t>
            </a:r>
          </a:p>
          <a:p>
            <a:pPr lvl="1"/>
            <a:r>
              <a:rPr lang="en-US">
                <a:ea typeface="ＭＳ Ｐゴシック" pitchFamily="34" charset="-128"/>
              </a:rPr>
              <a:t>The </a:t>
            </a:r>
            <a:r>
              <a:rPr lang="en-US">
                <a:solidFill>
                  <a:srgbClr val="FF0000"/>
                </a:solidFill>
                <a:ea typeface="ＭＳ Ｐゴシック" pitchFamily="34" charset="-128"/>
              </a:rPr>
              <a:t>control shell</a:t>
            </a:r>
            <a:r>
              <a:rPr lang="en-US">
                <a:ea typeface="ＭＳ Ｐゴシック" pitchFamily="34" charset="-128"/>
              </a:rPr>
              <a:t>. It controls the flow of problem-solving activity in the system, in particular how the knowledge sources get notified of new information put into the blackboard. </a:t>
            </a:r>
          </a:p>
          <a:p>
            <a:pPr lvl="1"/>
            <a:endParaRPr lang="en-US">
              <a:ea typeface="ＭＳ Ｐゴシック" pitchFamily="34" charset="-128"/>
            </a:endParaRPr>
          </a:p>
          <a:p>
            <a:pPr lvl="1"/>
            <a:endParaRPr lang="en-US">
              <a:ea typeface="ＭＳ Ｐゴシック" pitchFamily="34" charset="-128"/>
            </a:endParaRPr>
          </a:p>
          <a:p>
            <a:pPr lvl="1"/>
            <a:endParaRPr lang="en-US">
              <a:ea typeface="ＭＳ Ｐゴシック" pitchFamily="34" charset="-128"/>
            </a:endParaRPr>
          </a:p>
        </p:txBody>
      </p:sp>
      <p:sp>
        <p:nvSpPr>
          <p:cNvPr id="118788" name="Textfeld 3"/>
          <p:cNvSpPr txBox="1">
            <a:spLocks noChangeArrowheads="1"/>
          </p:cNvSpPr>
          <p:nvPr/>
        </p:nvSpPr>
        <p:spPr bwMode="auto">
          <a:xfrm>
            <a:off x="6469063" y="2760663"/>
            <a:ext cx="184150" cy="368300"/>
          </a:xfrm>
          <a:prstGeom prst="rect">
            <a:avLst/>
          </a:prstGeom>
          <a:noFill/>
          <a:ln w="9525">
            <a:noFill/>
            <a:miter lim="800000"/>
            <a:headEnd/>
            <a:tailEnd/>
          </a:ln>
        </p:spPr>
        <p:txBody>
          <a:bodyPr wrap="none">
            <a:spAutoFit/>
          </a:bodyPr>
          <a:lstStyle/>
          <a:p>
            <a:endParaRPr lang="en-US"/>
          </a:p>
        </p:txBody>
      </p:sp>
      <p:pic>
        <p:nvPicPr>
          <p:cNvPr id="118789" name="Bild 4"/>
          <p:cNvPicPr>
            <a:picLocks noChangeAspect="1"/>
          </p:cNvPicPr>
          <p:nvPr/>
        </p:nvPicPr>
        <p:blipFill>
          <a:blip r:embed="rId3"/>
          <a:srcRect/>
          <a:stretch>
            <a:fillRect/>
          </a:stretch>
        </p:blipFill>
        <p:spPr bwMode="auto">
          <a:xfrm>
            <a:off x="6011863" y="1176338"/>
            <a:ext cx="2101850" cy="2397125"/>
          </a:xfrm>
          <a:prstGeom prst="rect">
            <a:avLst/>
          </a:prstGeom>
          <a:noFill/>
          <a:ln w="9525">
            <a:noFill/>
            <a:miter lim="800000"/>
            <a:headEnd/>
            <a:tailEnd/>
          </a:ln>
        </p:spPr>
      </p:pic>
      <p:sp>
        <p:nvSpPr>
          <p:cNvPr id="118790" name="Textfeld 5"/>
          <p:cNvSpPr txBox="1">
            <a:spLocks noChangeArrowheads="1"/>
          </p:cNvSpPr>
          <p:nvPr/>
        </p:nvSpPr>
        <p:spPr bwMode="auto">
          <a:xfrm>
            <a:off x="5570538" y="3860800"/>
            <a:ext cx="3573462" cy="2862263"/>
          </a:xfrm>
          <a:prstGeom prst="rect">
            <a:avLst/>
          </a:prstGeom>
          <a:noFill/>
          <a:ln w="9525">
            <a:noFill/>
            <a:miter lim="800000"/>
            <a:headEnd/>
            <a:tailEnd/>
          </a:ln>
        </p:spPr>
        <p:txBody>
          <a:bodyPr>
            <a:spAutoFit/>
          </a:bodyPr>
          <a:lstStyle/>
          <a:p>
            <a:r>
              <a:rPr lang="de-DE"/>
              <a:t>Raj Reddy, *1937, AI pioneer</a:t>
            </a:r>
          </a:p>
          <a:p>
            <a:r>
              <a:rPr lang="de-DE"/>
              <a:t>   - Major contributions to      </a:t>
            </a:r>
          </a:p>
          <a:p>
            <a:r>
              <a:rPr lang="de-DE"/>
              <a:t>     speech, vision,robotics, e.g. </a:t>
            </a:r>
          </a:p>
          <a:p>
            <a:r>
              <a:rPr lang="de-DE"/>
              <a:t>     Hearsay and Harpy</a:t>
            </a:r>
          </a:p>
          <a:p>
            <a:r>
              <a:rPr lang="de-DE"/>
              <a:t>   - Founding Director of    </a:t>
            </a:r>
            <a:br>
              <a:rPr lang="de-DE"/>
            </a:br>
            <a:r>
              <a:rPr lang="de-DE"/>
              <a:t>      Robotics Institute,  HCII,</a:t>
            </a:r>
          </a:p>
          <a:p>
            <a:r>
              <a:rPr lang="de-DE"/>
              <a:t> Center for Machine Learning,etc</a:t>
            </a:r>
          </a:p>
          <a:p>
            <a:r>
              <a:rPr lang="de-DE"/>
              <a:t>1994: Turing Award (with Ed Feigenbaum). </a:t>
            </a:r>
            <a:endParaRPr lang="en-US"/>
          </a:p>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419100" y="222250"/>
            <a:ext cx="8375650" cy="863600"/>
          </a:xfrm>
        </p:spPr>
        <p:txBody>
          <a:bodyPr/>
          <a:lstStyle/>
          <a:p>
            <a:r>
              <a:rPr lang="en-US">
                <a:ea typeface="ＭＳ Ｐゴシック" pitchFamily="34" charset="-128"/>
              </a:rPr>
              <a:t>Repository Architecture Example: Incremental Development Environment (IDE)</a:t>
            </a:r>
          </a:p>
        </p:txBody>
      </p:sp>
      <p:grpSp>
        <p:nvGrpSpPr>
          <p:cNvPr id="2" name="Group 3"/>
          <p:cNvGrpSpPr>
            <a:grpSpLocks/>
          </p:cNvGrpSpPr>
          <p:nvPr/>
        </p:nvGrpSpPr>
        <p:grpSpPr bwMode="auto">
          <a:xfrm>
            <a:off x="419100" y="1430338"/>
            <a:ext cx="7578725" cy="2136775"/>
            <a:chOff x="264" y="901"/>
            <a:chExt cx="4774" cy="1346"/>
          </a:xfrm>
        </p:grpSpPr>
        <p:sp>
          <p:nvSpPr>
            <p:cNvPr id="120878" name="Rectangle 4"/>
            <p:cNvSpPr>
              <a:spLocks noChangeArrowheads="1"/>
            </p:cNvSpPr>
            <p:nvPr/>
          </p:nvSpPr>
          <p:spPr bwMode="auto">
            <a:xfrm>
              <a:off x="371" y="1882"/>
              <a:ext cx="1371" cy="274"/>
            </a:xfrm>
            <a:prstGeom prst="rect">
              <a:avLst/>
            </a:prstGeom>
            <a:noFill/>
            <a:ln w="19050">
              <a:solidFill>
                <a:srgbClr val="000000"/>
              </a:solidFill>
              <a:miter lim="800000"/>
              <a:headEnd/>
              <a:tailEnd/>
            </a:ln>
          </p:spPr>
          <p:txBody>
            <a:bodyPr/>
            <a:lstStyle/>
            <a:p>
              <a:endParaRPr lang="en-US"/>
            </a:p>
          </p:txBody>
        </p:sp>
        <p:sp>
          <p:nvSpPr>
            <p:cNvPr id="120879" name="Rectangle 5"/>
            <p:cNvSpPr>
              <a:spLocks noChangeArrowheads="1"/>
            </p:cNvSpPr>
            <p:nvPr/>
          </p:nvSpPr>
          <p:spPr bwMode="auto">
            <a:xfrm>
              <a:off x="424" y="1935"/>
              <a:ext cx="1296"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LexicalAnalyzer</a:t>
              </a:r>
              <a:endParaRPr lang="en-US" b="0"/>
            </a:p>
          </p:txBody>
        </p:sp>
        <p:sp>
          <p:nvSpPr>
            <p:cNvPr id="120880" name="Rectangle 6"/>
            <p:cNvSpPr>
              <a:spLocks noChangeArrowheads="1"/>
            </p:cNvSpPr>
            <p:nvPr/>
          </p:nvSpPr>
          <p:spPr bwMode="auto">
            <a:xfrm>
              <a:off x="642" y="1377"/>
              <a:ext cx="1499" cy="274"/>
            </a:xfrm>
            <a:prstGeom prst="rect">
              <a:avLst/>
            </a:prstGeom>
            <a:noFill/>
            <a:ln w="19050">
              <a:solidFill>
                <a:srgbClr val="000000"/>
              </a:solidFill>
              <a:miter lim="800000"/>
              <a:headEnd/>
              <a:tailEnd/>
            </a:ln>
          </p:spPr>
          <p:txBody>
            <a:bodyPr/>
            <a:lstStyle/>
            <a:p>
              <a:endParaRPr lang="en-US"/>
            </a:p>
          </p:txBody>
        </p:sp>
        <p:sp>
          <p:nvSpPr>
            <p:cNvPr id="120881" name="Rectangle 7"/>
            <p:cNvSpPr>
              <a:spLocks noChangeArrowheads="1"/>
            </p:cNvSpPr>
            <p:nvPr/>
          </p:nvSpPr>
          <p:spPr bwMode="auto">
            <a:xfrm>
              <a:off x="682" y="1453"/>
              <a:ext cx="1469"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SyntacticAnalyzer</a:t>
              </a:r>
              <a:endParaRPr lang="en-US" b="0"/>
            </a:p>
          </p:txBody>
        </p:sp>
        <p:grpSp>
          <p:nvGrpSpPr>
            <p:cNvPr id="120882" name="Group 8"/>
            <p:cNvGrpSpPr>
              <a:grpSpLocks/>
            </p:cNvGrpSpPr>
            <p:nvPr/>
          </p:nvGrpSpPr>
          <p:grpSpPr bwMode="auto">
            <a:xfrm>
              <a:off x="2228" y="1266"/>
              <a:ext cx="1500" cy="274"/>
              <a:chOff x="2564" y="716"/>
              <a:chExt cx="1418" cy="274"/>
            </a:xfrm>
          </p:grpSpPr>
          <p:sp>
            <p:nvSpPr>
              <p:cNvPr id="120894" name="Rectangle 9"/>
              <p:cNvSpPr>
                <a:spLocks noChangeArrowheads="1"/>
              </p:cNvSpPr>
              <p:nvPr/>
            </p:nvSpPr>
            <p:spPr bwMode="auto">
              <a:xfrm>
                <a:off x="2564" y="716"/>
                <a:ext cx="1418" cy="274"/>
              </a:xfrm>
              <a:prstGeom prst="rect">
                <a:avLst/>
              </a:prstGeom>
              <a:noFill/>
              <a:ln w="19050">
                <a:solidFill>
                  <a:srgbClr val="000000"/>
                </a:solidFill>
                <a:miter lim="800000"/>
                <a:headEnd/>
                <a:tailEnd/>
              </a:ln>
            </p:spPr>
            <p:txBody>
              <a:bodyPr/>
              <a:lstStyle/>
              <a:p>
                <a:endParaRPr lang="en-US"/>
              </a:p>
            </p:txBody>
          </p:sp>
          <p:sp>
            <p:nvSpPr>
              <p:cNvPr id="120895" name="Rectangle 10"/>
              <p:cNvSpPr>
                <a:spLocks noChangeArrowheads="1"/>
              </p:cNvSpPr>
              <p:nvPr/>
            </p:nvSpPr>
            <p:spPr bwMode="auto">
              <a:xfrm>
                <a:off x="2645" y="782"/>
                <a:ext cx="1308"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SemanticAnalyzer</a:t>
                </a:r>
                <a:endParaRPr lang="en-US" b="0"/>
              </a:p>
            </p:txBody>
          </p:sp>
        </p:grpSp>
        <p:sp>
          <p:nvSpPr>
            <p:cNvPr id="120883" name="Rectangle 11"/>
            <p:cNvSpPr>
              <a:spLocks noChangeArrowheads="1"/>
            </p:cNvSpPr>
            <p:nvPr/>
          </p:nvSpPr>
          <p:spPr bwMode="auto">
            <a:xfrm>
              <a:off x="3656" y="1901"/>
              <a:ext cx="1197" cy="262"/>
            </a:xfrm>
            <a:prstGeom prst="rect">
              <a:avLst/>
            </a:prstGeom>
            <a:noFill/>
            <a:ln w="19050">
              <a:solidFill>
                <a:srgbClr val="000000"/>
              </a:solidFill>
              <a:miter lim="800000"/>
              <a:headEnd/>
              <a:tailEnd/>
            </a:ln>
          </p:spPr>
          <p:txBody>
            <a:bodyPr/>
            <a:lstStyle/>
            <a:p>
              <a:endParaRPr lang="en-US"/>
            </a:p>
          </p:txBody>
        </p:sp>
        <p:sp>
          <p:nvSpPr>
            <p:cNvPr id="120884" name="Rectangle 12"/>
            <p:cNvSpPr>
              <a:spLocks noChangeArrowheads="1"/>
            </p:cNvSpPr>
            <p:nvPr/>
          </p:nvSpPr>
          <p:spPr bwMode="auto">
            <a:xfrm>
              <a:off x="3697" y="1949"/>
              <a:ext cx="1123"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CodeGenerator</a:t>
              </a:r>
              <a:endParaRPr lang="en-US" b="0"/>
            </a:p>
          </p:txBody>
        </p:sp>
        <p:sp>
          <p:nvSpPr>
            <p:cNvPr id="120885" name="Rectangle 13"/>
            <p:cNvSpPr>
              <a:spLocks noChangeArrowheads="1"/>
            </p:cNvSpPr>
            <p:nvPr/>
          </p:nvSpPr>
          <p:spPr bwMode="auto">
            <a:xfrm>
              <a:off x="277" y="1151"/>
              <a:ext cx="4761" cy="1096"/>
            </a:xfrm>
            <a:prstGeom prst="rect">
              <a:avLst/>
            </a:prstGeom>
            <a:noFill/>
            <a:ln w="38100">
              <a:solidFill>
                <a:srgbClr val="000000"/>
              </a:solidFill>
              <a:miter lim="800000"/>
              <a:headEnd/>
              <a:tailEnd/>
            </a:ln>
          </p:spPr>
          <p:txBody>
            <a:bodyPr/>
            <a:lstStyle/>
            <a:p>
              <a:endParaRPr lang="en-US"/>
            </a:p>
          </p:txBody>
        </p:sp>
        <p:sp>
          <p:nvSpPr>
            <p:cNvPr id="120886" name="Rectangle 14"/>
            <p:cNvSpPr>
              <a:spLocks noChangeArrowheads="1"/>
            </p:cNvSpPr>
            <p:nvPr/>
          </p:nvSpPr>
          <p:spPr bwMode="auto">
            <a:xfrm>
              <a:off x="637" y="970"/>
              <a:ext cx="691"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Compiler</a:t>
              </a:r>
              <a:endParaRPr lang="en-US" b="0"/>
            </a:p>
          </p:txBody>
        </p:sp>
        <p:grpSp>
          <p:nvGrpSpPr>
            <p:cNvPr id="120887" name="Group 15"/>
            <p:cNvGrpSpPr>
              <a:grpSpLocks/>
            </p:cNvGrpSpPr>
            <p:nvPr/>
          </p:nvGrpSpPr>
          <p:grpSpPr bwMode="auto">
            <a:xfrm>
              <a:off x="264" y="901"/>
              <a:ext cx="1398" cy="263"/>
              <a:chOff x="707" y="325"/>
              <a:chExt cx="1322" cy="263"/>
            </a:xfrm>
          </p:grpSpPr>
          <p:sp>
            <p:nvSpPr>
              <p:cNvPr id="120890" name="Freeform 16"/>
              <p:cNvSpPr>
                <a:spLocks/>
              </p:cNvSpPr>
              <p:nvPr/>
            </p:nvSpPr>
            <p:spPr bwMode="auto">
              <a:xfrm>
                <a:off x="707" y="325"/>
                <a:ext cx="143" cy="262"/>
              </a:xfrm>
              <a:custGeom>
                <a:avLst/>
                <a:gdLst>
                  <a:gd name="T0" fmla="*/ 0 w 143"/>
                  <a:gd name="T1" fmla="*/ 250 h 262"/>
                  <a:gd name="T2" fmla="*/ 23 w 143"/>
                  <a:gd name="T3" fmla="*/ 262 h 262"/>
                  <a:gd name="T4" fmla="*/ 143 w 143"/>
                  <a:gd name="T5" fmla="*/ 24 h 262"/>
                  <a:gd name="T6" fmla="*/ 131 w 143"/>
                  <a:gd name="T7" fmla="*/ 0 h 262"/>
                  <a:gd name="T8" fmla="*/ 131 w 143"/>
                  <a:gd name="T9" fmla="*/ 0 h 262"/>
                  <a:gd name="T10" fmla="*/ 119 w 143"/>
                  <a:gd name="T11" fmla="*/ 12 h 262"/>
                  <a:gd name="T12" fmla="*/ 0 w 143"/>
                  <a:gd name="T13" fmla="*/ 250 h 262"/>
                  <a:gd name="T14" fmla="*/ 0 60000 65536"/>
                  <a:gd name="T15" fmla="*/ 0 60000 65536"/>
                  <a:gd name="T16" fmla="*/ 0 60000 65536"/>
                  <a:gd name="T17" fmla="*/ 0 60000 65536"/>
                  <a:gd name="T18" fmla="*/ 0 60000 65536"/>
                  <a:gd name="T19" fmla="*/ 0 60000 65536"/>
                  <a:gd name="T20" fmla="*/ 0 60000 65536"/>
                  <a:gd name="T21" fmla="*/ 0 w 143"/>
                  <a:gd name="T22" fmla="*/ 0 h 262"/>
                  <a:gd name="T23" fmla="*/ 143 w 143"/>
                  <a:gd name="T24" fmla="*/ 262 h 2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62">
                    <a:moveTo>
                      <a:pt x="0" y="250"/>
                    </a:moveTo>
                    <a:lnTo>
                      <a:pt x="23" y="262"/>
                    </a:lnTo>
                    <a:lnTo>
                      <a:pt x="143" y="24"/>
                    </a:lnTo>
                    <a:lnTo>
                      <a:pt x="131" y="0"/>
                    </a:lnTo>
                    <a:lnTo>
                      <a:pt x="119" y="12"/>
                    </a:lnTo>
                    <a:lnTo>
                      <a:pt x="0" y="250"/>
                    </a:lnTo>
                    <a:close/>
                  </a:path>
                </a:pathLst>
              </a:custGeom>
              <a:solidFill>
                <a:srgbClr val="000000"/>
              </a:solidFill>
              <a:ln w="9525">
                <a:noFill/>
                <a:round/>
                <a:headEnd/>
                <a:tailEnd/>
              </a:ln>
            </p:spPr>
            <p:txBody>
              <a:bodyPr/>
              <a:lstStyle/>
              <a:p>
                <a:endParaRPr lang="en-US"/>
              </a:p>
            </p:txBody>
          </p:sp>
          <p:sp>
            <p:nvSpPr>
              <p:cNvPr id="120891" name="Freeform 17"/>
              <p:cNvSpPr>
                <a:spLocks/>
              </p:cNvSpPr>
              <p:nvPr/>
            </p:nvSpPr>
            <p:spPr bwMode="auto">
              <a:xfrm>
                <a:off x="838" y="325"/>
                <a:ext cx="1071" cy="24"/>
              </a:xfrm>
              <a:custGeom>
                <a:avLst/>
                <a:gdLst>
                  <a:gd name="T0" fmla="*/ 0 w 1071"/>
                  <a:gd name="T1" fmla="*/ 0 h 24"/>
                  <a:gd name="T2" fmla="*/ 0 w 1071"/>
                  <a:gd name="T3" fmla="*/ 24 h 24"/>
                  <a:gd name="T4" fmla="*/ 1060 w 1071"/>
                  <a:gd name="T5" fmla="*/ 24 h 24"/>
                  <a:gd name="T6" fmla="*/ 1071 w 1071"/>
                  <a:gd name="T7" fmla="*/ 12 h 24"/>
                  <a:gd name="T8" fmla="*/ 1071 w 1071"/>
                  <a:gd name="T9" fmla="*/ 0 h 24"/>
                  <a:gd name="T10" fmla="*/ 1060 w 1071"/>
                  <a:gd name="T11" fmla="*/ 0 h 24"/>
                  <a:gd name="T12" fmla="*/ 0 w 1071"/>
                  <a:gd name="T13" fmla="*/ 0 h 24"/>
                  <a:gd name="T14" fmla="*/ 0 60000 65536"/>
                  <a:gd name="T15" fmla="*/ 0 60000 65536"/>
                  <a:gd name="T16" fmla="*/ 0 60000 65536"/>
                  <a:gd name="T17" fmla="*/ 0 60000 65536"/>
                  <a:gd name="T18" fmla="*/ 0 60000 65536"/>
                  <a:gd name="T19" fmla="*/ 0 60000 65536"/>
                  <a:gd name="T20" fmla="*/ 0 60000 65536"/>
                  <a:gd name="T21" fmla="*/ 0 w 1071"/>
                  <a:gd name="T22" fmla="*/ 0 h 24"/>
                  <a:gd name="T23" fmla="*/ 1071 w 1071"/>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71" h="24">
                    <a:moveTo>
                      <a:pt x="0" y="0"/>
                    </a:moveTo>
                    <a:lnTo>
                      <a:pt x="0" y="24"/>
                    </a:lnTo>
                    <a:lnTo>
                      <a:pt x="1060" y="24"/>
                    </a:lnTo>
                    <a:lnTo>
                      <a:pt x="1071" y="12"/>
                    </a:lnTo>
                    <a:lnTo>
                      <a:pt x="1071" y="0"/>
                    </a:lnTo>
                    <a:lnTo>
                      <a:pt x="1060" y="0"/>
                    </a:lnTo>
                    <a:lnTo>
                      <a:pt x="0" y="0"/>
                    </a:lnTo>
                    <a:close/>
                  </a:path>
                </a:pathLst>
              </a:custGeom>
              <a:solidFill>
                <a:srgbClr val="000000"/>
              </a:solidFill>
              <a:ln w="9525">
                <a:noFill/>
                <a:round/>
                <a:headEnd/>
                <a:tailEnd/>
              </a:ln>
            </p:spPr>
            <p:txBody>
              <a:bodyPr/>
              <a:lstStyle/>
              <a:p>
                <a:endParaRPr lang="en-US"/>
              </a:p>
            </p:txBody>
          </p:sp>
          <p:sp>
            <p:nvSpPr>
              <p:cNvPr id="120892" name="Freeform 18"/>
              <p:cNvSpPr>
                <a:spLocks/>
              </p:cNvSpPr>
              <p:nvPr/>
            </p:nvSpPr>
            <p:spPr bwMode="auto">
              <a:xfrm>
                <a:off x="1886" y="337"/>
                <a:ext cx="143" cy="250"/>
              </a:xfrm>
              <a:custGeom>
                <a:avLst/>
                <a:gdLst>
                  <a:gd name="T0" fmla="*/ 23 w 143"/>
                  <a:gd name="T1" fmla="*/ 0 h 250"/>
                  <a:gd name="T2" fmla="*/ 0 w 143"/>
                  <a:gd name="T3" fmla="*/ 12 h 250"/>
                  <a:gd name="T4" fmla="*/ 107 w 143"/>
                  <a:gd name="T5" fmla="*/ 250 h 250"/>
                  <a:gd name="T6" fmla="*/ 119 w 143"/>
                  <a:gd name="T7" fmla="*/ 250 h 250"/>
                  <a:gd name="T8" fmla="*/ 143 w 143"/>
                  <a:gd name="T9" fmla="*/ 250 h 250"/>
                  <a:gd name="T10" fmla="*/ 131 w 143"/>
                  <a:gd name="T11" fmla="*/ 238 h 250"/>
                  <a:gd name="T12" fmla="*/ 23 w 143"/>
                  <a:gd name="T13" fmla="*/ 0 h 250"/>
                  <a:gd name="T14" fmla="*/ 0 60000 65536"/>
                  <a:gd name="T15" fmla="*/ 0 60000 65536"/>
                  <a:gd name="T16" fmla="*/ 0 60000 65536"/>
                  <a:gd name="T17" fmla="*/ 0 60000 65536"/>
                  <a:gd name="T18" fmla="*/ 0 60000 65536"/>
                  <a:gd name="T19" fmla="*/ 0 60000 65536"/>
                  <a:gd name="T20" fmla="*/ 0 60000 65536"/>
                  <a:gd name="T21" fmla="*/ 0 w 143"/>
                  <a:gd name="T22" fmla="*/ 0 h 250"/>
                  <a:gd name="T23" fmla="*/ 143 w 143"/>
                  <a:gd name="T24" fmla="*/ 250 h 2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50">
                    <a:moveTo>
                      <a:pt x="23" y="0"/>
                    </a:moveTo>
                    <a:lnTo>
                      <a:pt x="0" y="12"/>
                    </a:lnTo>
                    <a:lnTo>
                      <a:pt x="107" y="250"/>
                    </a:lnTo>
                    <a:lnTo>
                      <a:pt x="119" y="250"/>
                    </a:lnTo>
                    <a:lnTo>
                      <a:pt x="143" y="250"/>
                    </a:lnTo>
                    <a:lnTo>
                      <a:pt x="131" y="238"/>
                    </a:lnTo>
                    <a:lnTo>
                      <a:pt x="23" y="0"/>
                    </a:lnTo>
                    <a:close/>
                  </a:path>
                </a:pathLst>
              </a:custGeom>
              <a:solidFill>
                <a:srgbClr val="000000"/>
              </a:solidFill>
              <a:ln w="9525">
                <a:noFill/>
                <a:round/>
                <a:headEnd/>
                <a:tailEnd/>
              </a:ln>
            </p:spPr>
            <p:txBody>
              <a:bodyPr/>
              <a:lstStyle/>
              <a:p>
                <a:endParaRPr lang="en-US"/>
              </a:p>
            </p:txBody>
          </p:sp>
          <p:sp>
            <p:nvSpPr>
              <p:cNvPr id="120893" name="Freeform 19"/>
              <p:cNvSpPr>
                <a:spLocks/>
              </p:cNvSpPr>
              <p:nvPr/>
            </p:nvSpPr>
            <p:spPr bwMode="auto">
              <a:xfrm>
                <a:off x="707" y="564"/>
                <a:ext cx="1298" cy="24"/>
              </a:xfrm>
              <a:custGeom>
                <a:avLst/>
                <a:gdLst>
                  <a:gd name="T0" fmla="*/ 1298 w 1298"/>
                  <a:gd name="T1" fmla="*/ 24 h 24"/>
                  <a:gd name="T2" fmla="*/ 1298 w 1298"/>
                  <a:gd name="T3" fmla="*/ 0 h 24"/>
                  <a:gd name="T4" fmla="*/ 12 w 1298"/>
                  <a:gd name="T5" fmla="*/ 0 h 24"/>
                  <a:gd name="T6" fmla="*/ 0 w 1298"/>
                  <a:gd name="T7" fmla="*/ 12 h 24"/>
                  <a:gd name="T8" fmla="*/ 0 w 1298"/>
                  <a:gd name="T9" fmla="*/ 24 h 24"/>
                  <a:gd name="T10" fmla="*/ 12 w 1298"/>
                  <a:gd name="T11" fmla="*/ 24 h 24"/>
                  <a:gd name="T12" fmla="*/ 1298 w 1298"/>
                  <a:gd name="T13" fmla="*/ 24 h 24"/>
                  <a:gd name="T14" fmla="*/ 0 60000 65536"/>
                  <a:gd name="T15" fmla="*/ 0 60000 65536"/>
                  <a:gd name="T16" fmla="*/ 0 60000 65536"/>
                  <a:gd name="T17" fmla="*/ 0 60000 65536"/>
                  <a:gd name="T18" fmla="*/ 0 60000 65536"/>
                  <a:gd name="T19" fmla="*/ 0 60000 65536"/>
                  <a:gd name="T20" fmla="*/ 0 60000 65536"/>
                  <a:gd name="T21" fmla="*/ 0 w 1298"/>
                  <a:gd name="T22" fmla="*/ 0 h 24"/>
                  <a:gd name="T23" fmla="*/ 1298 w 1298"/>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8" h="24">
                    <a:moveTo>
                      <a:pt x="1298" y="24"/>
                    </a:moveTo>
                    <a:lnTo>
                      <a:pt x="1298" y="0"/>
                    </a:lnTo>
                    <a:lnTo>
                      <a:pt x="12" y="0"/>
                    </a:lnTo>
                    <a:lnTo>
                      <a:pt x="0" y="12"/>
                    </a:lnTo>
                    <a:lnTo>
                      <a:pt x="0" y="24"/>
                    </a:lnTo>
                    <a:lnTo>
                      <a:pt x="12" y="24"/>
                    </a:lnTo>
                    <a:lnTo>
                      <a:pt x="1298" y="24"/>
                    </a:lnTo>
                    <a:close/>
                  </a:path>
                </a:pathLst>
              </a:custGeom>
              <a:solidFill>
                <a:srgbClr val="000000"/>
              </a:solidFill>
              <a:ln w="9525">
                <a:noFill/>
                <a:round/>
                <a:headEnd/>
                <a:tailEnd/>
              </a:ln>
            </p:spPr>
            <p:txBody>
              <a:bodyPr/>
              <a:lstStyle/>
              <a:p>
                <a:endParaRPr lang="en-US"/>
              </a:p>
            </p:txBody>
          </p:sp>
        </p:grpSp>
        <p:sp>
          <p:nvSpPr>
            <p:cNvPr id="120888" name="Rectangle 20"/>
            <p:cNvSpPr>
              <a:spLocks noChangeArrowheads="1"/>
            </p:cNvSpPr>
            <p:nvPr/>
          </p:nvSpPr>
          <p:spPr bwMode="auto">
            <a:xfrm>
              <a:off x="3483" y="1582"/>
              <a:ext cx="1334" cy="274"/>
            </a:xfrm>
            <a:prstGeom prst="rect">
              <a:avLst/>
            </a:prstGeom>
            <a:noFill/>
            <a:ln w="19050">
              <a:solidFill>
                <a:srgbClr val="000000"/>
              </a:solidFill>
              <a:miter lim="800000"/>
              <a:headEnd/>
              <a:tailEnd/>
            </a:ln>
          </p:spPr>
          <p:txBody>
            <a:bodyPr/>
            <a:lstStyle/>
            <a:p>
              <a:endParaRPr lang="en-US"/>
            </a:p>
          </p:txBody>
        </p:sp>
        <p:sp>
          <p:nvSpPr>
            <p:cNvPr id="120889" name="Rectangle 21"/>
            <p:cNvSpPr>
              <a:spLocks noChangeArrowheads="1"/>
            </p:cNvSpPr>
            <p:nvPr/>
          </p:nvSpPr>
          <p:spPr bwMode="auto">
            <a:xfrm>
              <a:off x="3786" y="1651"/>
              <a:ext cx="778"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Optimizer</a:t>
              </a:r>
              <a:endParaRPr lang="en-US" b="0"/>
            </a:p>
          </p:txBody>
        </p:sp>
      </p:grpSp>
      <p:sp>
        <p:nvSpPr>
          <p:cNvPr id="261142" name="Line 22"/>
          <p:cNvSpPr>
            <a:spLocks noChangeShapeType="1"/>
          </p:cNvSpPr>
          <p:nvPr/>
        </p:nvSpPr>
        <p:spPr bwMode="auto">
          <a:xfrm>
            <a:off x="2587625" y="2649538"/>
            <a:ext cx="763588" cy="179863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261143" name="Line 23"/>
          <p:cNvSpPr>
            <a:spLocks noChangeShapeType="1"/>
          </p:cNvSpPr>
          <p:nvPr/>
        </p:nvSpPr>
        <p:spPr bwMode="auto">
          <a:xfrm flipH="1">
            <a:off x="4856163" y="2420938"/>
            <a:ext cx="17462" cy="2008187"/>
          </a:xfrm>
          <a:prstGeom prst="line">
            <a:avLst/>
          </a:prstGeom>
          <a:noFill/>
          <a:ln w="28575">
            <a:solidFill>
              <a:schemeClr val="tx1"/>
            </a:solidFill>
            <a:prstDash val="dash"/>
            <a:round/>
            <a:headEnd/>
            <a:tailEnd type="arrow" w="med" len="lg"/>
          </a:ln>
        </p:spPr>
        <p:txBody>
          <a:bodyPr wrap="none" anchor="ctr"/>
          <a:lstStyle/>
          <a:p>
            <a:endParaRPr lang="en-US"/>
          </a:p>
        </p:txBody>
      </p:sp>
      <p:grpSp>
        <p:nvGrpSpPr>
          <p:cNvPr id="5" name="Group 24"/>
          <p:cNvGrpSpPr>
            <a:grpSpLocks/>
          </p:cNvGrpSpPr>
          <p:nvPr/>
        </p:nvGrpSpPr>
        <p:grpSpPr bwMode="auto">
          <a:xfrm>
            <a:off x="2776538" y="3455988"/>
            <a:ext cx="5116512" cy="1662112"/>
            <a:chOff x="1749" y="2177"/>
            <a:chExt cx="3223" cy="1047"/>
          </a:xfrm>
        </p:grpSpPr>
        <p:grpSp>
          <p:nvGrpSpPr>
            <p:cNvPr id="120864" name="Group 25"/>
            <p:cNvGrpSpPr>
              <a:grpSpLocks/>
            </p:cNvGrpSpPr>
            <p:nvPr/>
          </p:nvGrpSpPr>
          <p:grpSpPr bwMode="auto">
            <a:xfrm>
              <a:off x="1840" y="2790"/>
              <a:ext cx="2977" cy="286"/>
              <a:chOff x="1636" y="2288"/>
              <a:chExt cx="2977" cy="286"/>
            </a:xfrm>
          </p:grpSpPr>
          <p:sp>
            <p:nvSpPr>
              <p:cNvPr id="120874" name="Rectangle 26"/>
              <p:cNvSpPr>
                <a:spLocks noChangeArrowheads="1"/>
              </p:cNvSpPr>
              <p:nvPr/>
            </p:nvSpPr>
            <p:spPr bwMode="auto">
              <a:xfrm>
                <a:off x="1636" y="2300"/>
                <a:ext cx="1417" cy="274"/>
              </a:xfrm>
              <a:prstGeom prst="rect">
                <a:avLst/>
              </a:prstGeom>
              <a:noFill/>
              <a:ln w="19050">
                <a:solidFill>
                  <a:srgbClr val="000000"/>
                </a:solidFill>
                <a:miter lim="800000"/>
                <a:headEnd/>
                <a:tailEnd/>
              </a:ln>
            </p:spPr>
            <p:txBody>
              <a:bodyPr/>
              <a:lstStyle/>
              <a:p>
                <a:endParaRPr lang="en-US"/>
              </a:p>
            </p:txBody>
          </p:sp>
          <p:sp>
            <p:nvSpPr>
              <p:cNvPr id="120875" name="Rectangle 27"/>
              <p:cNvSpPr>
                <a:spLocks noChangeArrowheads="1"/>
              </p:cNvSpPr>
              <p:nvPr/>
            </p:nvSpPr>
            <p:spPr bwMode="auto">
              <a:xfrm>
                <a:off x="1998" y="2360"/>
                <a:ext cx="778"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ParseTree</a:t>
                </a:r>
                <a:endParaRPr lang="en-US" b="0"/>
              </a:p>
            </p:txBody>
          </p:sp>
          <p:sp>
            <p:nvSpPr>
              <p:cNvPr id="120876" name="Rectangle 28"/>
              <p:cNvSpPr>
                <a:spLocks noChangeArrowheads="1"/>
              </p:cNvSpPr>
              <p:nvPr/>
            </p:nvSpPr>
            <p:spPr bwMode="auto">
              <a:xfrm>
                <a:off x="3207" y="2288"/>
                <a:ext cx="1406" cy="274"/>
              </a:xfrm>
              <a:prstGeom prst="rect">
                <a:avLst/>
              </a:prstGeom>
              <a:noFill/>
              <a:ln w="19050">
                <a:solidFill>
                  <a:srgbClr val="000000"/>
                </a:solidFill>
                <a:miter lim="800000"/>
                <a:headEnd/>
                <a:tailEnd/>
              </a:ln>
            </p:spPr>
            <p:txBody>
              <a:bodyPr/>
              <a:lstStyle/>
              <a:p>
                <a:endParaRPr lang="en-US"/>
              </a:p>
            </p:txBody>
          </p:sp>
          <p:sp>
            <p:nvSpPr>
              <p:cNvPr id="120877" name="Rectangle 29"/>
              <p:cNvSpPr>
                <a:spLocks noChangeArrowheads="1"/>
              </p:cNvSpPr>
              <p:nvPr/>
            </p:nvSpPr>
            <p:spPr bwMode="auto">
              <a:xfrm>
                <a:off x="3487" y="2348"/>
                <a:ext cx="951"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SymbolTable</a:t>
                </a:r>
                <a:endParaRPr lang="en-US" b="0"/>
              </a:p>
            </p:txBody>
          </p:sp>
        </p:grpSp>
        <p:sp>
          <p:nvSpPr>
            <p:cNvPr id="120865" name="Rectangle 30"/>
            <p:cNvSpPr>
              <a:spLocks noChangeArrowheads="1"/>
            </p:cNvSpPr>
            <p:nvPr/>
          </p:nvSpPr>
          <p:spPr bwMode="auto">
            <a:xfrm>
              <a:off x="1756" y="2628"/>
              <a:ext cx="3216" cy="596"/>
            </a:xfrm>
            <a:prstGeom prst="rect">
              <a:avLst/>
            </a:prstGeom>
            <a:noFill/>
            <a:ln w="38100">
              <a:solidFill>
                <a:srgbClr val="000000"/>
              </a:solidFill>
              <a:miter lim="800000"/>
              <a:headEnd/>
              <a:tailEnd/>
            </a:ln>
          </p:spPr>
          <p:txBody>
            <a:bodyPr/>
            <a:lstStyle/>
            <a:p>
              <a:endParaRPr lang="en-US"/>
            </a:p>
          </p:txBody>
        </p:sp>
        <p:grpSp>
          <p:nvGrpSpPr>
            <p:cNvPr id="120866" name="Group 31"/>
            <p:cNvGrpSpPr>
              <a:grpSpLocks/>
            </p:cNvGrpSpPr>
            <p:nvPr/>
          </p:nvGrpSpPr>
          <p:grpSpPr bwMode="auto">
            <a:xfrm>
              <a:off x="1749" y="2375"/>
              <a:ext cx="1310" cy="262"/>
              <a:chOff x="1552" y="1802"/>
              <a:chExt cx="1310" cy="262"/>
            </a:xfrm>
          </p:grpSpPr>
          <p:sp>
            <p:nvSpPr>
              <p:cNvPr id="120868" name="Rectangle 32"/>
              <p:cNvSpPr>
                <a:spLocks noChangeArrowheads="1"/>
              </p:cNvSpPr>
              <p:nvPr/>
            </p:nvSpPr>
            <p:spPr bwMode="auto">
              <a:xfrm>
                <a:off x="1822" y="1857"/>
                <a:ext cx="864"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Repository</a:t>
                </a:r>
                <a:endParaRPr lang="en-US" b="0"/>
              </a:p>
            </p:txBody>
          </p:sp>
          <p:grpSp>
            <p:nvGrpSpPr>
              <p:cNvPr id="120869" name="Group 33"/>
              <p:cNvGrpSpPr>
                <a:grpSpLocks/>
              </p:cNvGrpSpPr>
              <p:nvPr/>
            </p:nvGrpSpPr>
            <p:grpSpPr bwMode="auto">
              <a:xfrm>
                <a:off x="1552" y="1802"/>
                <a:ext cx="1310" cy="262"/>
                <a:chOff x="1552" y="1800"/>
                <a:chExt cx="1310" cy="262"/>
              </a:xfrm>
            </p:grpSpPr>
            <p:sp>
              <p:nvSpPr>
                <p:cNvPr id="120870" name="Freeform 34"/>
                <p:cNvSpPr>
                  <a:spLocks/>
                </p:cNvSpPr>
                <p:nvPr/>
              </p:nvSpPr>
              <p:spPr bwMode="auto">
                <a:xfrm>
                  <a:off x="1552" y="1800"/>
                  <a:ext cx="131" cy="262"/>
                </a:xfrm>
                <a:custGeom>
                  <a:avLst/>
                  <a:gdLst>
                    <a:gd name="T0" fmla="*/ 0 w 131"/>
                    <a:gd name="T1" fmla="*/ 250 h 262"/>
                    <a:gd name="T2" fmla="*/ 24 w 131"/>
                    <a:gd name="T3" fmla="*/ 262 h 262"/>
                    <a:gd name="T4" fmla="*/ 131 w 131"/>
                    <a:gd name="T5" fmla="*/ 24 h 262"/>
                    <a:gd name="T6" fmla="*/ 119 w 131"/>
                    <a:gd name="T7" fmla="*/ 0 h 262"/>
                    <a:gd name="T8" fmla="*/ 119 w 131"/>
                    <a:gd name="T9" fmla="*/ 0 h 262"/>
                    <a:gd name="T10" fmla="*/ 107 w 131"/>
                    <a:gd name="T11" fmla="*/ 12 h 262"/>
                    <a:gd name="T12" fmla="*/ 0 w 131"/>
                    <a:gd name="T13" fmla="*/ 250 h 262"/>
                    <a:gd name="T14" fmla="*/ 0 60000 65536"/>
                    <a:gd name="T15" fmla="*/ 0 60000 65536"/>
                    <a:gd name="T16" fmla="*/ 0 60000 65536"/>
                    <a:gd name="T17" fmla="*/ 0 60000 65536"/>
                    <a:gd name="T18" fmla="*/ 0 60000 65536"/>
                    <a:gd name="T19" fmla="*/ 0 60000 65536"/>
                    <a:gd name="T20" fmla="*/ 0 60000 65536"/>
                    <a:gd name="T21" fmla="*/ 0 w 131"/>
                    <a:gd name="T22" fmla="*/ 0 h 262"/>
                    <a:gd name="T23" fmla="*/ 131 w 131"/>
                    <a:gd name="T24" fmla="*/ 262 h 2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1" h="262">
                      <a:moveTo>
                        <a:pt x="0" y="250"/>
                      </a:moveTo>
                      <a:lnTo>
                        <a:pt x="24" y="262"/>
                      </a:lnTo>
                      <a:lnTo>
                        <a:pt x="131" y="24"/>
                      </a:lnTo>
                      <a:lnTo>
                        <a:pt x="119" y="0"/>
                      </a:lnTo>
                      <a:lnTo>
                        <a:pt x="107" y="12"/>
                      </a:lnTo>
                      <a:lnTo>
                        <a:pt x="0" y="250"/>
                      </a:lnTo>
                      <a:close/>
                    </a:path>
                  </a:pathLst>
                </a:custGeom>
                <a:solidFill>
                  <a:srgbClr val="000000"/>
                </a:solidFill>
                <a:ln w="9525">
                  <a:noFill/>
                  <a:round/>
                  <a:headEnd/>
                  <a:tailEnd/>
                </a:ln>
              </p:spPr>
              <p:txBody>
                <a:bodyPr/>
                <a:lstStyle/>
                <a:p>
                  <a:endParaRPr lang="en-US"/>
                </a:p>
              </p:txBody>
            </p:sp>
            <p:sp>
              <p:nvSpPr>
                <p:cNvPr id="120871" name="Freeform 35"/>
                <p:cNvSpPr>
                  <a:spLocks/>
                </p:cNvSpPr>
                <p:nvPr/>
              </p:nvSpPr>
              <p:spPr bwMode="auto">
                <a:xfrm>
                  <a:off x="1671" y="1800"/>
                  <a:ext cx="1072" cy="24"/>
                </a:xfrm>
                <a:custGeom>
                  <a:avLst/>
                  <a:gdLst>
                    <a:gd name="T0" fmla="*/ 0 w 1072"/>
                    <a:gd name="T1" fmla="*/ 0 h 24"/>
                    <a:gd name="T2" fmla="*/ 0 w 1072"/>
                    <a:gd name="T3" fmla="*/ 24 h 24"/>
                    <a:gd name="T4" fmla="*/ 1060 w 1072"/>
                    <a:gd name="T5" fmla="*/ 24 h 24"/>
                    <a:gd name="T6" fmla="*/ 1072 w 1072"/>
                    <a:gd name="T7" fmla="*/ 12 h 24"/>
                    <a:gd name="T8" fmla="*/ 1072 w 1072"/>
                    <a:gd name="T9" fmla="*/ 0 h 24"/>
                    <a:gd name="T10" fmla="*/ 1060 w 1072"/>
                    <a:gd name="T11" fmla="*/ 0 h 24"/>
                    <a:gd name="T12" fmla="*/ 0 w 1072"/>
                    <a:gd name="T13" fmla="*/ 0 h 24"/>
                    <a:gd name="T14" fmla="*/ 0 60000 65536"/>
                    <a:gd name="T15" fmla="*/ 0 60000 65536"/>
                    <a:gd name="T16" fmla="*/ 0 60000 65536"/>
                    <a:gd name="T17" fmla="*/ 0 60000 65536"/>
                    <a:gd name="T18" fmla="*/ 0 60000 65536"/>
                    <a:gd name="T19" fmla="*/ 0 60000 65536"/>
                    <a:gd name="T20" fmla="*/ 0 60000 65536"/>
                    <a:gd name="T21" fmla="*/ 0 w 1072"/>
                    <a:gd name="T22" fmla="*/ 0 h 24"/>
                    <a:gd name="T23" fmla="*/ 1072 w 1072"/>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72" h="24">
                      <a:moveTo>
                        <a:pt x="0" y="0"/>
                      </a:moveTo>
                      <a:lnTo>
                        <a:pt x="0" y="24"/>
                      </a:lnTo>
                      <a:lnTo>
                        <a:pt x="1060" y="24"/>
                      </a:lnTo>
                      <a:lnTo>
                        <a:pt x="1072" y="12"/>
                      </a:lnTo>
                      <a:lnTo>
                        <a:pt x="1072" y="0"/>
                      </a:lnTo>
                      <a:lnTo>
                        <a:pt x="1060" y="0"/>
                      </a:lnTo>
                      <a:lnTo>
                        <a:pt x="0" y="0"/>
                      </a:lnTo>
                      <a:close/>
                    </a:path>
                  </a:pathLst>
                </a:custGeom>
                <a:solidFill>
                  <a:srgbClr val="000000"/>
                </a:solidFill>
                <a:ln w="9525">
                  <a:noFill/>
                  <a:round/>
                  <a:headEnd/>
                  <a:tailEnd/>
                </a:ln>
              </p:spPr>
              <p:txBody>
                <a:bodyPr/>
                <a:lstStyle/>
                <a:p>
                  <a:endParaRPr lang="en-US"/>
                </a:p>
              </p:txBody>
            </p:sp>
            <p:sp>
              <p:nvSpPr>
                <p:cNvPr id="120872" name="Freeform 36"/>
                <p:cNvSpPr>
                  <a:spLocks/>
                </p:cNvSpPr>
                <p:nvPr/>
              </p:nvSpPr>
              <p:spPr bwMode="auto">
                <a:xfrm>
                  <a:off x="2719" y="1812"/>
                  <a:ext cx="143" cy="250"/>
                </a:xfrm>
                <a:custGeom>
                  <a:avLst/>
                  <a:gdLst>
                    <a:gd name="T0" fmla="*/ 24 w 143"/>
                    <a:gd name="T1" fmla="*/ 0 h 250"/>
                    <a:gd name="T2" fmla="*/ 0 w 143"/>
                    <a:gd name="T3" fmla="*/ 12 h 250"/>
                    <a:gd name="T4" fmla="*/ 107 w 143"/>
                    <a:gd name="T5" fmla="*/ 250 h 250"/>
                    <a:gd name="T6" fmla="*/ 119 w 143"/>
                    <a:gd name="T7" fmla="*/ 250 h 250"/>
                    <a:gd name="T8" fmla="*/ 143 w 143"/>
                    <a:gd name="T9" fmla="*/ 250 h 250"/>
                    <a:gd name="T10" fmla="*/ 131 w 143"/>
                    <a:gd name="T11" fmla="*/ 238 h 250"/>
                    <a:gd name="T12" fmla="*/ 24 w 143"/>
                    <a:gd name="T13" fmla="*/ 0 h 250"/>
                    <a:gd name="T14" fmla="*/ 0 60000 65536"/>
                    <a:gd name="T15" fmla="*/ 0 60000 65536"/>
                    <a:gd name="T16" fmla="*/ 0 60000 65536"/>
                    <a:gd name="T17" fmla="*/ 0 60000 65536"/>
                    <a:gd name="T18" fmla="*/ 0 60000 65536"/>
                    <a:gd name="T19" fmla="*/ 0 60000 65536"/>
                    <a:gd name="T20" fmla="*/ 0 60000 65536"/>
                    <a:gd name="T21" fmla="*/ 0 w 143"/>
                    <a:gd name="T22" fmla="*/ 0 h 250"/>
                    <a:gd name="T23" fmla="*/ 143 w 143"/>
                    <a:gd name="T24" fmla="*/ 250 h 2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50">
                      <a:moveTo>
                        <a:pt x="24" y="0"/>
                      </a:moveTo>
                      <a:lnTo>
                        <a:pt x="0" y="12"/>
                      </a:lnTo>
                      <a:lnTo>
                        <a:pt x="107" y="250"/>
                      </a:lnTo>
                      <a:lnTo>
                        <a:pt x="119" y="250"/>
                      </a:lnTo>
                      <a:lnTo>
                        <a:pt x="143" y="250"/>
                      </a:lnTo>
                      <a:lnTo>
                        <a:pt x="131" y="238"/>
                      </a:lnTo>
                      <a:lnTo>
                        <a:pt x="24" y="0"/>
                      </a:lnTo>
                      <a:close/>
                    </a:path>
                  </a:pathLst>
                </a:custGeom>
                <a:solidFill>
                  <a:srgbClr val="000000"/>
                </a:solidFill>
                <a:ln w="9525">
                  <a:noFill/>
                  <a:round/>
                  <a:headEnd/>
                  <a:tailEnd/>
                </a:ln>
              </p:spPr>
              <p:txBody>
                <a:bodyPr/>
                <a:lstStyle/>
                <a:p>
                  <a:endParaRPr lang="en-US"/>
                </a:p>
              </p:txBody>
            </p:sp>
            <p:sp>
              <p:nvSpPr>
                <p:cNvPr id="120873" name="Freeform 37"/>
                <p:cNvSpPr>
                  <a:spLocks/>
                </p:cNvSpPr>
                <p:nvPr/>
              </p:nvSpPr>
              <p:spPr bwMode="auto">
                <a:xfrm>
                  <a:off x="1552" y="2038"/>
                  <a:ext cx="1286" cy="24"/>
                </a:xfrm>
                <a:custGeom>
                  <a:avLst/>
                  <a:gdLst>
                    <a:gd name="T0" fmla="*/ 1286 w 1286"/>
                    <a:gd name="T1" fmla="*/ 24 h 24"/>
                    <a:gd name="T2" fmla="*/ 1286 w 1286"/>
                    <a:gd name="T3" fmla="*/ 0 h 24"/>
                    <a:gd name="T4" fmla="*/ 12 w 1286"/>
                    <a:gd name="T5" fmla="*/ 0 h 24"/>
                    <a:gd name="T6" fmla="*/ 0 w 1286"/>
                    <a:gd name="T7" fmla="*/ 12 h 24"/>
                    <a:gd name="T8" fmla="*/ 0 w 1286"/>
                    <a:gd name="T9" fmla="*/ 24 h 24"/>
                    <a:gd name="T10" fmla="*/ 12 w 1286"/>
                    <a:gd name="T11" fmla="*/ 24 h 24"/>
                    <a:gd name="T12" fmla="*/ 1286 w 1286"/>
                    <a:gd name="T13" fmla="*/ 24 h 24"/>
                    <a:gd name="T14" fmla="*/ 0 60000 65536"/>
                    <a:gd name="T15" fmla="*/ 0 60000 65536"/>
                    <a:gd name="T16" fmla="*/ 0 60000 65536"/>
                    <a:gd name="T17" fmla="*/ 0 60000 65536"/>
                    <a:gd name="T18" fmla="*/ 0 60000 65536"/>
                    <a:gd name="T19" fmla="*/ 0 60000 65536"/>
                    <a:gd name="T20" fmla="*/ 0 60000 65536"/>
                    <a:gd name="T21" fmla="*/ 0 w 1286"/>
                    <a:gd name="T22" fmla="*/ 0 h 24"/>
                    <a:gd name="T23" fmla="*/ 1286 w 1286"/>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6" h="24">
                      <a:moveTo>
                        <a:pt x="1286" y="24"/>
                      </a:moveTo>
                      <a:lnTo>
                        <a:pt x="1286" y="0"/>
                      </a:lnTo>
                      <a:lnTo>
                        <a:pt x="12" y="0"/>
                      </a:lnTo>
                      <a:lnTo>
                        <a:pt x="0" y="12"/>
                      </a:lnTo>
                      <a:lnTo>
                        <a:pt x="0" y="24"/>
                      </a:lnTo>
                      <a:lnTo>
                        <a:pt x="12" y="24"/>
                      </a:lnTo>
                      <a:lnTo>
                        <a:pt x="1286" y="24"/>
                      </a:lnTo>
                      <a:close/>
                    </a:path>
                  </a:pathLst>
                </a:custGeom>
                <a:solidFill>
                  <a:srgbClr val="000000"/>
                </a:solidFill>
                <a:ln w="9525">
                  <a:noFill/>
                  <a:round/>
                  <a:headEnd/>
                  <a:tailEnd/>
                </a:ln>
              </p:spPr>
              <p:txBody>
                <a:bodyPr/>
                <a:lstStyle/>
                <a:p>
                  <a:endParaRPr lang="en-US"/>
                </a:p>
              </p:txBody>
            </p:sp>
          </p:grpSp>
        </p:grpSp>
        <p:sp>
          <p:nvSpPr>
            <p:cNvPr id="120867" name="Line 38"/>
            <p:cNvSpPr>
              <a:spLocks noChangeShapeType="1"/>
            </p:cNvSpPr>
            <p:nvPr/>
          </p:nvSpPr>
          <p:spPr bwMode="auto">
            <a:xfrm>
              <a:off x="3925" y="2177"/>
              <a:ext cx="141" cy="613"/>
            </a:xfrm>
            <a:prstGeom prst="line">
              <a:avLst/>
            </a:prstGeom>
            <a:noFill/>
            <a:ln w="28575">
              <a:solidFill>
                <a:schemeClr val="tx1"/>
              </a:solidFill>
              <a:prstDash val="dash"/>
              <a:round/>
              <a:headEnd/>
              <a:tailEnd type="arrow" w="med" len="lg"/>
            </a:ln>
          </p:spPr>
          <p:txBody>
            <a:bodyPr wrap="none" anchor="ctr"/>
            <a:lstStyle/>
            <a:p>
              <a:endParaRPr lang="en-US"/>
            </a:p>
          </p:txBody>
        </p:sp>
      </p:grpSp>
      <p:sp>
        <p:nvSpPr>
          <p:cNvPr id="261159" name="Line 39"/>
          <p:cNvSpPr>
            <a:spLocks noChangeShapeType="1"/>
          </p:cNvSpPr>
          <p:nvPr/>
        </p:nvSpPr>
        <p:spPr bwMode="auto">
          <a:xfrm flipH="1">
            <a:off x="5026025" y="2725738"/>
            <a:ext cx="533400" cy="1722437"/>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261160" name="Line 40"/>
          <p:cNvSpPr>
            <a:spLocks noChangeShapeType="1"/>
          </p:cNvSpPr>
          <p:nvPr/>
        </p:nvSpPr>
        <p:spPr bwMode="auto">
          <a:xfrm flipH="1">
            <a:off x="5711825" y="2878138"/>
            <a:ext cx="0" cy="1550987"/>
          </a:xfrm>
          <a:prstGeom prst="line">
            <a:avLst/>
          </a:prstGeom>
          <a:noFill/>
          <a:ln w="28575">
            <a:solidFill>
              <a:schemeClr val="tx1"/>
            </a:solidFill>
            <a:prstDash val="dash"/>
            <a:round/>
            <a:headEnd/>
            <a:tailEnd type="arrow" w="med" len="lg"/>
          </a:ln>
        </p:spPr>
        <p:txBody>
          <a:bodyPr wrap="none" anchor="ctr"/>
          <a:lstStyle/>
          <a:p>
            <a:endParaRPr lang="en-US"/>
          </a:p>
        </p:txBody>
      </p:sp>
      <p:grpSp>
        <p:nvGrpSpPr>
          <p:cNvPr id="9" name="Group 41"/>
          <p:cNvGrpSpPr>
            <a:grpSpLocks/>
          </p:cNvGrpSpPr>
          <p:nvPr/>
        </p:nvGrpSpPr>
        <p:grpSpPr bwMode="auto">
          <a:xfrm>
            <a:off x="2424113" y="4883150"/>
            <a:ext cx="2498725" cy="1477963"/>
            <a:chOff x="1527" y="3076"/>
            <a:chExt cx="1574" cy="931"/>
          </a:xfrm>
        </p:grpSpPr>
        <p:sp>
          <p:nvSpPr>
            <p:cNvPr id="120856" name="Rectangle 42"/>
            <p:cNvSpPr>
              <a:spLocks noChangeArrowheads="1"/>
            </p:cNvSpPr>
            <p:nvPr/>
          </p:nvSpPr>
          <p:spPr bwMode="auto">
            <a:xfrm>
              <a:off x="1540" y="3598"/>
              <a:ext cx="1561" cy="409"/>
            </a:xfrm>
            <a:prstGeom prst="rect">
              <a:avLst/>
            </a:prstGeom>
            <a:noFill/>
            <a:ln w="38100">
              <a:solidFill>
                <a:srgbClr val="000000"/>
              </a:solidFill>
              <a:miter lim="800000"/>
              <a:headEnd/>
              <a:tailEnd/>
            </a:ln>
          </p:spPr>
          <p:txBody>
            <a:bodyPr/>
            <a:lstStyle/>
            <a:p>
              <a:endParaRPr lang="en-US"/>
            </a:p>
          </p:txBody>
        </p:sp>
        <p:sp>
          <p:nvSpPr>
            <p:cNvPr id="120857" name="Rectangle 43"/>
            <p:cNvSpPr>
              <a:spLocks noChangeArrowheads="1"/>
            </p:cNvSpPr>
            <p:nvPr/>
          </p:nvSpPr>
          <p:spPr bwMode="auto">
            <a:xfrm>
              <a:off x="1683" y="3718"/>
              <a:ext cx="1296"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SyntacticEditor</a:t>
              </a:r>
              <a:endParaRPr lang="en-US" b="0"/>
            </a:p>
          </p:txBody>
        </p:sp>
        <p:sp>
          <p:nvSpPr>
            <p:cNvPr id="120858" name="Freeform 44"/>
            <p:cNvSpPr>
              <a:spLocks/>
            </p:cNvSpPr>
            <p:nvPr/>
          </p:nvSpPr>
          <p:spPr bwMode="auto">
            <a:xfrm>
              <a:off x="1527" y="3396"/>
              <a:ext cx="131" cy="214"/>
            </a:xfrm>
            <a:custGeom>
              <a:avLst/>
              <a:gdLst>
                <a:gd name="T0" fmla="*/ 0 w 119"/>
                <a:gd name="T1" fmla="*/ 202 h 214"/>
                <a:gd name="T2" fmla="*/ 39 w 119"/>
                <a:gd name="T3" fmla="*/ 214 h 214"/>
                <a:gd name="T4" fmla="*/ 193 w 119"/>
                <a:gd name="T5" fmla="*/ 23 h 214"/>
                <a:gd name="T6" fmla="*/ 173 w 119"/>
                <a:gd name="T7" fmla="*/ 0 h 214"/>
                <a:gd name="T8" fmla="*/ 173 w 119"/>
                <a:gd name="T9" fmla="*/ 0 h 214"/>
                <a:gd name="T10" fmla="*/ 155 w 119"/>
                <a:gd name="T11" fmla="*/ 12 h 214"/>
                <a:gd name="T12" fmla="*/ 0 w 119"/>
                <a:gd name="T13" fmla="*/ 202 h 214"/>
                <a:gd name="T14" fmla="*/ 0 60000 65536"/>
                <a:gd name="T15" fmla="*/ 0 60000 65536"/>
                <a:gd name="T16" fmla="*/ 0 60000 65536"/>
                <a:gd name="T17" fmla="*/ 0 60000 65536"/>
                <a:gd name="T18" fmla="*/ 0 60000 65536"/>
                <a:gd name="T19" fmla="*/ 0 60000 65536"/>
                <a:gd name="T20" fmla="*/ 0 60000 65536"/>
                <a:gd name="T21" fmla="*/ 0 w 119"/>
                <a:gd name="T22" fmla="*/ 0 h 214"/>
                <a:gd name="T23" fmla="*/ 119 w 119"/>
                <a:gd name="T24" fmla="*/ 214 h 2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9" h="214">
                  <a:moveTo>
                    <a:pt x="0" y="202"/>
                  </a:moveTo>
                  <a:lnTo>
                    <a:pt x="24" y="214"/>
                  </a:lnTo>
                  <a:lnTo>
                    <a:pt x="119" y="23"/>
                  </a:lnTo>
                  <a:lnTo>
                    <a:pt x="107" y="0"/>
                  </a:lnTo>
                  <a:lnTo>
                    <a:pt x="95" y="12"/>
                  </a:lnTo>
                  <a:lnTo>
                    <a:pt x="0" y="202"/>
                  </a:lnTo>
                  <a:close/>
                </a:path>
              </a:pathLst>
            </a:custGeom>
            <a:solidFill>
              <a:srgbClr val="000000"/>
            </a:solidFill>
            <a:ln w="9525">
              <a:noFill/>
              <a:round/>
              <a:headEnd/>
              <a:tailEnd/>
            </a:ln>
          </p:spPr>
          <p:txBody>
            <a:bodyPr/>
            <a:lstStyle/>
            <a:p>
              <a:endParaRPr lang="en-US"/>
            </a:p>
          </p:txBody>
        </p:sp>
        <p:sp>
          <p:nvSpPr>
            <p:cNvPr id="120859" name="Freeform 45"/>
            <p:cNvSpPr>
              <a:spLocks/>
            </p:cNvSpPr>
            <p:nvPr/>
          </p:nvSpPr>
          <p:spPr bwMode="auto">
            <a:xfrm>
              <a:off x="1645" y="3396"/>
              <a:ext cx="328" cy="23"/>
            </a:xfrm>
            <a:custGeom>
              <a:avLst/>
              <a:gdLst>
                <a:gd name="T0" fmla="*/ 0 w 298"/>
                <a:gd name="T1" fmla="*/ 0 h 23"/>
                <a:gd name="T2" fmla="*/ 0 w 298"/>
                <a:gd name="T3" fmla="*/ 23 h 23"/>
                <a:gd name="T4" fmla="*/ 462 w 298"/>
                <a:gd name="T5" fmla="*/ 23 h 23"/>
                <a:gd name="T6" fmla="*/ 481 w 298"/>
                <a:gd name="T7" fmla="*/ 12 h 23"/>
                <a:gd name="T8" fmla="*/ 481 w 298"/>
                <a:gd name="T9" fmla="*/ 0 h 23"/>
                <a:gd name="T10" fmla="*/ 462 w 298"/>
                <a:gd name="T11" fmla="*/ 0 h 23"/>
                <a:gd name="T12" fmla="*/ 0 w 298"/>
                <a:gd name="T13" fmla="*/ 0 h 23"/>
                <a:gd name="T14" fmla="*/ 0 60000 65536"/>
                <a:gd name="T15" fmla="*/ 0 60000 65536"/>
                <a:gd name="T16" fmla="*/ 0 60000 65536"/>
                <a:gd name="T17" fmla="*/ 0 60000 65536"/>
                <a:gd name="T18" fmla="*/ 0 60000 65536"/>
                <a:gd name="T19" fmla="*/ 0 60000 65536"/>
                <a:gd name="T20" fmla="*/ 0 60000 65536"/>
                <a:gd name="T21" fmla="*/ 0 w 298"/>
                <a:gd name="T22" fmla="*/ 0 h 23"/>
                <a:gd name="T23" fmla="*/ 298 w 298"/>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8" h="23">
                  <a:moveTo>
                    <a:pt x="0" y="0"/>
                  </a:moveTo>
                  <a:lnTo>
                    <a:pt x="0" y="23"/>
                  </a:lnTo>
                  <a:lnTo>
                    <a:pt x="286" y="23"/>
                  </a:lnTo>
                  <a:lnTo>
                    <a:pt x="298" y="12"/>
                  </a:lnTo>
                  <a:lnTo>
                    <a:pt x="298" y="0"/>
                  </a:lnTo>
                  <a:lnTo>
                    <a:pt x="286" y="0"/>
                  </a:lnTo>
                  <a:lnTo>
                    <a:pt x="0" y="0"/>
                  </a:lnTo>
                  <a:close/>
                </a:path>
              </a:pathLst>
            </a:custGeom>
            <a:solidFill>
              <a:srgbClr val="000000"/>
            </a:solidFill>
            <a:ln w="9525">
              <a:noFill/>
              <a:round/>
              <a:headEnd/>
              <a:tailEnd/>
            </a:ln>
          </p:spPr>
          <p:txBody>
            <a:bodyPr/>
            <a:lstStyle/>
            <a:p>
              <a:endParaRPr lang="en-US"/>
            </a:p>
          </p:txBody>
        </p:sp>
        <p:sp>
          <p:nvSpPr>
            <p:cNvPr id="120860" name="Freeform 46"/>
            <p:cNvSpPr>
              <a:spLocks/>
            </p:cNvSpPr>
            <p:nvPr/>
          </p:nvSpPr>
          <p:spPr bwMode="auto">
            <a:xfrm>
              <a:off x="1947" y="3408"/>
              <a:ext cx="144" cy="202"/>
            </a:xfrm>
            <a:custGeom>
              <a:avLst/>
              <a:gdLst>
                <a:gd name="T0" fmla="*/ 38 w 131"/>
                <a:gd name="T1" fmla="*/ 0 h 202"/>
                <a:gd name="T2" fmla="*/ 0 w 131"/>
                <a:gd name="T3" fmla="*/ 11 h 202"/>
                <a:gd name="T4" fmla="*/ 151 w 131"/>
                <a:gd name="T5" fmla="*/ 202 h 202"/>
                <a:gd name="T6" fmla="*/ 173 w 131"/>
                <a:gd name="T7" fmla="*/ 202 h 202"/>
                <a:gd name="T8" fmla="*/ 210 w 131"/>
                <a:gd name="T9" fmla="*/ 202 h 202"/>
                <a:gd name="T10" fmla="*/ 191 w 131"/>
                <a:gd name="T11" fmla="*/ 190 h 202"/>
                <a:gd name="T12" fmla="*/ 38 w 131"/>
                <a:gd name="T13" fmla="*/ 0 h 202"/>
                <a:gd name="T14" fmla="*/ 0 60000 65536"/>
                <a:gd name="T15" fmla="*/ 0 60000 65536"/>
                <a:gd name="T16" fmla="*/ 0 60000 65536"/>
                <a:gd name="T17" fmla="*/ 0 60000 65536"/>
                <a:gd name="T18" fmla="*/ 0 60000 65536"/>
                <a:gd name="T19" fmla="*/ 0 60000 65536"/>
                <a:gd name="T20" fmla="*/ 0 60000 65536"/>
                <a:gd name="T21" fmla="*/ 0 w 131"/>
                <a:gd name="T22" fmla="*/ 0 h 202"/>
                <a:gd name="T23" fmla="*/ 131 w 131"/>
                <a:gd name="T24" fmla="*/ 202 h 2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1" h="202">
                  <a:moveTo>
                    <a:pt x="24" y="0"/>
                  </a:moveTo>
                  <a:lnTo>
                    <a:pt x="0" y="11"/>
                  </a:lnTo>
                  <a:lnTo>
                    <a:pt x="95" y="202"/>
                  </a:lnTo>
                  <a:lnTo>
                    <a:pt x="107" y="202"/>
                  </a:lnTo>
                  <a:lnTo>
                    <a:pt x="131" y="202"/>
                  </a:lnTo>
                  <a:lnTo>
                    <a:pt x="119" y="190"/>
                  </a:lnTo>
                  <a:lnTo>
                    <a:pt x="24" y="0"/>
                  </a:lnTo>
                  <a:close/>
                </a:path>
              </a:pathLst>
            </a:custGeom>
            <a:solidFill>
              <a:srgbClr val="000000"/>
            </a:solidFill>
            <a:ln w="9525">
              <a:noFill/>
              <a:round/>
              <a:headEnd/>
              <a:tailEnd/>
            </a:ln>
          </p:spPr>
          <p:txBody>
            <a:bodyPr/>
            <a:lstStyle/>
            <a:p>
              <a:endParaRPr lang="en-US"/>
            </a:p>
          </p:txBody>
        </p:sp>
        <p:sp>
          <p:nvSpPr>
            <p:cNvPr id="120861" name="Freeform 47"/>
            <p:cNvSpPr>
              <a:spLocks/>
            </p:cNvSpPr>
            <p:nvPr/>
          </p:nvSpPr>
          <p:spPr bwMode="auto">
            <a:xfrm>
              <a:off x="1527" y="3586"/>
              <a:ext cx="538" cy="24"/>
            </a:xfrm>
            <a:custGeom>
              <a:avLst/>
              <a:gdLst>
                <a:gd name="T0" fmla="*/ 795 w 488"/>
                <a:gd name="T1" fmla="*/ 24 h 24"/>
                <a:gd name="T2" fmla="*/ 795 w 488"/>
                <a:gd name="T3" fmla="*/ 0 h 24"/>
                <a:gd name="T4" fmla="*/ 19 w 488"/>
                <a:gd name="T5" fmla="*/ 0 h 24"/>
                <a:gd name="T6" fmla="*/ 0 w 488"/>
                <a:gd name="T7" fmla="*/ 12 h 24"/>
                <a:gd name="T8" fmla="*/ 0 w 488"/>
                <a:gd name="T9" fmla="*/ 24 h 24"/>
                <a:gd name="T10" fmla="*/ 19 w 488"/>
                <a:gd name="T11" fmla="*/ 24 h 24"/>
                <a:gd name="T12" fmla="*/ 795 w 488"/>
                <a:gd name="T13" fmla="*/ 24 h 24"/>
                <a:gd name="T14" fmla="*/ 0 60000 65536"/>
                <a:gd name="T15" fmla="*/ 0 60000 65536"/>
                <a:gd name="T16" fmla="*/ 0 60000 65536"/>
                <a:gd name="T17" fmla="*/ 0 60000 65536"/>
                <a:gd name="T18" fmla="*/ 0 60000 65536"/>
                <a:gd name="T19" fmla="*/ 0 60000 65536"/>
                <a:gd name="T20" fmla="*/ 0 60000 65536"/>
                <a:gd name="T21" fmla="*/ 0 w 488"/>
                <a:gd name="T22" fmla="*/ 0 h 24"/>
                <a:gd name="T23" fmla="*/ 488 w 488"/>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8" h="24">
                  <a:moveTo>
                    <a:pt x="488" y="24"/>
                  </a:moveTo>
                  <a:lnTo>
                    <a:pt x="488" y="0"/>
                  </a:lnTo>
                  <a:lnTo>
                    <a:pt x="12" y="0"/>
                  </a:lnTo>
                  <a:lnTo>
                    <a:pt x="0" y="12"/>
                  </a:lnTo>
                  <a:lnTo>
                    <a:pt x="0" y="24"/>
                  </a:lnTo>
                  <a:lnTo>
                    <a:pt x="12" y="24"/>
                  </a:lnTo>
                  <a:lnTo>
                    <a:pt x="488" y="24"/>
                  </a:lnTo>
                  <a:close/>
                </a:path>
              </a:pathLst>
            </a:custGeom>
            <a:solidFill>
              <a:srgbClr val="000000"/>
            </a:solidFill>
            <a:ln w="9525">
              <a:noFill/>
              <a:round/>
              <a:headEnd/>
              <a:tailEnd/>
            </a:ln>
          </p:spPr>
          <p:txBody>
            <a:bodyPr/>
            <a:lstStyle/>
            <a:p>
              <a:endParaRPr lang="en-US"/>
            </a:p>
          </p:txBody>
        </p:sp>
        <p:sp>
          <p:nvSpPr>
            <p:cNvPr id="120862" name="Line 48"/>
            <p:cNvSpPr>
              <a:spLocks noChangeShapeType="1"/>
            </p:cNvSpPr>
            <p:nvPr/>
          </p:nvSpPr>
          <p:spPr bwMode="auto">
            <a:xfrm flipV="1">
              <a:off x="2314" y="3076"/>
              <a:ext cx="92" cy="593"/>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20863" name="Rectangle 49"/>
            <p:cNvSpPr>
              <a:spLocks noChangeArrowheads="1"/>
            </p:cNvSpPr>
            <p:nvPr/>
          </p:nvSpPr>
          <p:spPr bwMode="auto">
            <a:xfrm>
              <a:off x="1645" y="3669"/>
              <a:ext cx="1371" cy="274"/>
            </a:xfrm>
            <a:prstGeom prst="rect">
              <a:avLst/>
            </a:prstGeom>
            <a:noFill/>
            <a:ln w="19050">
              <a:solidFill>
                <a:srgbClr val="000000"/>
              </a:solidFill>
              <a:miter lim="800000"/>
              <a:headEnd/>
              <a:tailEnd/>
            </a:ln>
          </p:spPr>
          <p:txBody>
            <a:bodyPr/>
            <a:lstStyle/>
            <a:p>
              <a:endParaRPr lang="en-US"/>
            </a:p>
          </p:txBody>
        </p:sp>
      </p:grpSp>
      <p:grpSp>
        <p:nvGrpSpPr>
          <p:cNvPr id="10" name="Group 50"/>
          <p:cNvGrpSpPr>
            <a:grpSpLocks/>
          </p:cNvGrpSpPr>
          <p:nvPr/>
        </p:nvGrpSpPr>
        <p:grpSpPr bwMode="auto">
          <a:xfrm>
            <a:off x="5414963" y="4864100"/>
            <a:ext cx="2892425" cy="1497013"/>
            <a:chOff x="3411" y="3064"/>
            <a:chExt cx="1822" cy="943"/>
          </a:xfrm>
        </p:grpSpPr>
        <p:sp>
          <p:nvSpPr>
            <p:cNvPr id="120848" name="Rectangle 51"/>
            <p:cNvSpPr>
              <a:spLocks noChangeArrowheads="1"/>
            </p:cNvSpPr>
            <p:nvPr/>
          </p:nvSpPr>
          <p:spPr bwMode="auto">
            <a:xfrm>
              <a:off x="3411" y="3604"/>
              <a:ext cx="1822" cy="403"/>
            </a:xfrm>
            <a:prstGeom prst="rect">
              <a:avLst/>
            </a:prstGeom>
            <a:noFill/>
            <a:ln w="38100">
              <a:solidFill>
                <a:srgbClr val="000000"/>
              </a:solidFill>
              <a:miter lim="800000"/>
              <a:headEnd/>
              <a:tailEnd/>
            </a:ln>
          </p:spPr>
          <p:txBody>
            <a:bodyPr/>
            <a:lstStyle/>
            <a:p>
              <a:endParaRPr lang="en-US"/>
            </a:p>
          </p:txBody>
        </p:sp>
        <p:sp>
          <p:nvSpPr>
            <p:cNvPr id="120849" name="Rectangle 52"/>
            <p:cNvSpPr>
              <a:spLocks noChangeArrowheads="1"/>
            </p:cNvSpPr>
            <p:nvPr/>
          </p:nvSpPr>
          <p:spPr bwMode="auto">
            <a:xfrm>
              <a:off x="3564" y="3717"/>
              <a:ext cx="1383"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SymbolicDebugger</a:t>
              </a:r>
              <a:endParaRPr lang="en-US" b="0"/>
            </a:p>
          </p:txBody>
        </p:sp>
        <p:sp>
          <p:nvSpPr>
            <p:cNvPr id="120850" name="Freeform 53"/>
            <p:cNvSpPr>
              <a:spLocks/>
            </p:cNvSpPr>
            <p:nvPr/>
          </p:nvSpPr>
          <p:spPr bwMode="auto">
            <a:xfrm>
              <a:off x="3411" y="3402"/>
              <a:ext cx="122" cy="214"/>
            </a:xfrm>
            <a:custGeom>
              <a:avLst/>
              <a:gdLst>
                <a:gd name="T0" fmla="*/ 0 w 107"/>
                <a:gd name="T1" fmla="*/ 202 h 214"/>
                <a:gd name="T2" fmla="*/ 46 w 107"/>
                <a:gd name="T3" fmla="*/ 214 h 214"/>
                <a:gd name="T4" fmla="*/ 205 w 107"/>
                <a:gd name="T5" fmla="*/ 23 h 214"/>
                <a:gd name="T6" fmla="*/ 182 w 107"/>
                <a:gd name="T7" fmla="*/ 0 h 214"/>
                <a:gd name="T8" fmla="*/ 182 w 107"/>
                <a:gd name="T9" fmla="*/ 0 h 214"/>
                <a:gd name="T10" fmla="*/ 160 w 107"/>
                <a:gd name="T11" fmla="*/ 12 h 214"/>
                <a:gd name="T12" fmla="*/ 0 w 107"/>
                <a:gd name="T13" fmla="*/ 202 h 214"/>
                <a:gd name="T14" fmla="*/ 0 60000 65536"/>
                <a:gd name="T15" fmla="*/ 0 60000 65536"/>
                <a:gd name="T16" fmla="*/ 0 60000 65536"/>
                <a:gd name="T17" fmla="*/ 0 60000 65536"/>
                <a:gd name="T18" fmla="*/ 0 60000 65536"/>
                <a:gd name="T19" fmla="*/ 0 60000 65536"/>
                <a:gd name="T20" fmla="*/ 0 60000 65536"/>
                <a:gd name="T21" fmla="*/ 0 w 107"/>
                <a:gd name="T22" fmla="*/ 0 h 214"/>
                <a:gd name="T23" fmla="*/ 107 w 107"/>
                <a:gd name="T24" fmla="*/ 214 h 2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7" h="214">
                  <a:moveTo>
                    <a:pt x="0" y="202"/>
                  </a:moveTo>
                  <a:lnTo>
                    <a:pt x="24" y="214"/>
                  </a:lnTo>
                  <a:lnTo>
                    <a:pt x="107" y="23"/>
                  </a:lnTo>
                  <a:lnTo>
                    <a:pt x="95" y="0"/>
                  </a:lnTo>
                  <a:lnTo>
                    <a:pt x="83" y="12"/>
                  </a:lnTo>
                  <a:lnTo>
                    <a:pt x="0" y="202"/>
                  </a:lnTo>
                  <a:close/>
                </a:path>
              </a:pathLst>
            </a:custGeom>
            <a:solidFill>
              <a:srgbClr val="000000"/>
            </a:solidFill>
            <a:ln w="9525">
              <a:noFill/>
              <a:round/>
              <a:headEnd/>
              <a:tailEnd/>
            </a:ln>
          </p:spPr>
          <p:txBody>
            <a:bodyPr/>
            <a:lstStyle/>
            <a:p>
              <a:endParaRPr lang="en-US"/>
            </a:p>
          </p:txBody>
        </p:sp>
        <p:sp>
          <p:nvSpPr>
            <p:cNvPr id="120851" name="Freeform 54"/>
            <p:cNvSpPr>
              <a:spLocks/>
            </p:cNvSpPr>
            <p:nvPr/>
          </p:nvSpPr>
          <p:spPr bwMode="auto">
            <a:xfrm>
              <a:off x="3519" y="3402"/>
              <a:ext cx="353" cy="23"/>
            </a:xfrm>
            <a:custGeom>
              <a:avLst/>
              <a:gdLst>
                <a:gd name="T0" fmla="*/ 0 w 310"/>
                <a:gd name="T1" fmla="*/ 0 h 23"/>
                <a:gd name="T2" fmla="*/ 0 w 310"/>
                <a:gd name="T3" fmla="*/ 23 h 23"/>
                <a:gd name="T4" fmla="*/ 570 w 310"/>
                <a:gd name="T5" fmla="*/ 23 h 23"/>
                <a:gd name="T6" fmla="*/ 594 w 310"/>
                <a:gd name="T7" fmla="*/ 12 h 23"/>
                <a:gd name="T8" fmla="*/ 594 w 310"/>
                <a:gd name="T9" fmla="*/ 0 h 23"/>
                <a:gd name="T10" fmla="*/ 570 w 310"/>
                <a:gd name="T11" fmla="*/ 0 h 23"/>
                <a:gd name="T12" fmla="*/ 0 w 310"/>
                <a:gd name="T13" fmla="*/ 0 h 23"/>
                <a:gd name="T14" fmla="*/ 0 60000 65536"/>
                <a:gd name="T15" fmla="*/ 0 60000 65536"/>
                <a:gd name="T16" fmla="*/ 0 60000 65536"/>
                <a:gd name="T17" fmla="*/ 0 60000 65536"/>
                <a:gd name="T18" fmla="*/ 0 60000 65536"/>
                <a:gd name="T19" fmla="*/ 0 60000 65536"/>
                <a:gd name="T20" fmla="*/ 0 60000 65536"/>
                <a:gd name="T21" fmla="*/ 0 w 310"/>
                <a:gd name="T22" fmla="*/ 0 h 23"/>
                <a:gd name="T23" fmla="*/ 310 w 310"/>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0" h="23">
                  <a:moveTo>
                    <a:pt x="0" y="0"/>
                  </a:moveTo>
                  <a:lnTo>
                    <a:pt x="0" y="23"/>
                  </a:lnTo>
                  <a:lnTo>
                    <a:pt x="298" y="23"/>
                  </a:lnTo>
                  <a:lnTo>
                    <a:pt x="310" y="12"/>
                  </a:lnTo>
                  <a:lnTo>
                    <a:pt x="310" y="0"/>
                  </a:lnTo>
                  <a:lnTo>
                    <a:pt x="298" y="0"/>
                  </a:lnTo>
                  <a:lnTo>
                    <a:pt x="0" y="0"/>
                  </a:lnTo>
                  <a:close/>
                </a:path>
              </a:pathLst>
            </a:custGeom>
            <a:solidFill>
              <a:srgbClr val="000000"/>
            </a:solidFill>
            <a:ln w="9525">
              <a:noFill/>
              <a:round/>
              <a:headEnd/>
              <a:tailEnd/>
            </a:ln>
          </p:spPr>
          <p:txBody>
            <a:bodyPr/>
            <a:lstStyle/>
            <a:p>
              <a:endParaRPr lang="en-US"/>
            </a:p>
          </p:txBody>
        </p:sp>
        <p:sp>
          <p:nvSpPr>
            <p:cNvPr id="120852" name="Freeform 55"/>
            <p:cNvSpPr>
              <a:spLocks/>
            </p:cNvSpPr>
            <p:nvPr/>
          </p:nvSpPr>
          <p:spPr bwMode="auto">
            <a:xfrm>
              <a:off x="3845" y="3414"/>
              <a:ext cx="136" cy="202"/>
            </a:xfrm>
            <a:custGeom>
              <a:avLst/>
              <a:gdLst>
                <a:gd name="T0" fmla="*/ 46 w 119"/>
                <a:gd name="T1" fmla="*/ 0 h 202"/>
                <a:gd name="T2" fmla="*/ 0 w 119"/>
                <a:gd name="T3" fmla="*/ 11 h 202"/>
                <a:gd name="T4" fmla="*/ 163 w 119"/>
                <a:gd name="T5" fmla="*/ 202 h 202"/>
                <a:gd name="T6" fmla="*/ 186 w 119"/>
                <a:gd name="T7" fmla="*/ 202 h 202"/>
                <a:gd name="T8" fmla="*/ 231 w 119"/>
                <a:gd name="T9" fmla="*/ 202 h 202"/>
                <a:gd name="T10" fmla="*/ 208 w 119"/>
                <a:gd name="T11" fmla="*/ 190 h 202"/>
                <a:gd name="T12" fmla="*/ 46 w 119"/>
                <a:gd name="T13" fmla="*/ 0 h 202"/>
                <a:gd name="T14" fmla="*/ 0 60000 65536"/>
                <a:gd name="T15" fmla="*/ 0 60000 65536"/>
                <a:gd name="T16" fmla="*/ 0 60000 65536"/>
                <a:gd name="T17" fmla="*/ 0 60000 65536"/>
                <a:gd name="T18" fmla="*/ 0 60000 65536"/>
                <a:gd name="T19" fmla="*/ 0 60000 65536"/>
                <a:gd name="T20" fmla="*/ 0 60000 65536"/>
                <a:gd name="T21" fmla="*/ 0 w 119"/>
                <a:gd name="T22" fmla="*/ 0 h 202"/>
                <a:gd name="T23" fmla="*/ 119 w 119"/>
                <a:gd name="T24" fmla="*/ 202 h 2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9" h="202">
                  <a:moveTo>
                    <a:pt x="24" y="0"/>
                  </a:moveTo>
                  <a:lnTo>
                    <a:pt x="0" y="11"/>
                  </a:lnTo>
                  <a:lnTo>
                    <a:pt x="83" y="202"/>
                  </a:lnTo>
                  <a:lnTo>
                    <a:pt x="95" y="202"/>
                  </a:lnTo>
                  <a:lnTo>
                    <a:pt x="119" y="202"/>
                  </a:lnTo>
                  <a:lnTo>
                    <a:pt x="107" y="190"/>
                  </a:lnTo>
                  <a:lnTo>
                    <a:pt x="24" y="0"/>
                  </a:lnTo>
                  <a:close/>
                </a:path>
              </a:pathLst>
            </a:custGeom>
            <a:solidFill>
              <a:srgbClr val="000000"/>
            </a:solidFill>
            <a:ln w="9525">
              <a:noFill/>
              <a:round/>
              <a:headEnd/>
              <a:tailEnd/>
            </a:ln>
          </p:spPr>
          <p:txBody>
            <a:bodyPr/>
            <a:lstStyle/>
            <a:p>
              <a:endParaRPr lang="en-US"/>
            </a:p>
          </p:txBody>
        </p:sp>
        <p:sp>
          <p:nvSpPr>
            <p:cNvPr id="120853" name="Freeform 56"/>
            <p:cNvSpPr>
              <a:spLocks/>
            </p:cNvSpPr>
            <p:nvPr/>
          </p:nvSpPr>
          <p:spPr bwMode="auto">
            <a:xfrm>
              <a:off x="3411" y="3592"/>
              <a:ext cx="542" cy="24"/>
            </a:xfrm>
            <a:custGeom>
              <a:avLst/>
              <a:gdLst>
                <a:gd name="T0" fmla="*/ 911 w 476"/>
                <a:gd name="T1" fmla="*/ 24 h 24"/>
                <a:gd name="T2" fmla="*/ 911 w 476"/>
                <a:gd name="T3" fmla="*/ 0 h 24"/>
                <a:gd name="T4" fmla="*/ 23 w 476"/>
                <a:gd name="T5" fmla="*/ 0 h 24"/>
                <a:gd name="T6" fmla="*/ 0 w 476"/>
                <a:gd name="T7" fmla="*/ 12 h 24"/>
                <a:gd name="T8" fmla="*/ 0 w 476"/>
                <a:gd name="T9" fmla="*/ 24 h 24"/>
                <a:gd name="T10" fmla="*/ 23 w 476"/>
                <a:gd name="T11" fmla="*/ 24 h 24"/>
                <a:gd name="T12" fmla="*/ 911 w 476"/>
                <a:gd name="T13" fmla="*/ 24 h 24"/>
                <a:gd name="T14" fmla="*/ 0 60000 65536"/>
                <a:gd name="T15" fmla="*/ 0 60000 65536"/>
                <a:gd name="T16" fmla="*/ 0 60000 65536"/>
                <a:gd name="T17" fmla="*/ 0 60000 65536"/>
                <a:gd name="T18" fmla="*/ 0 60000 65536"/>
                <a:gd name="T19" fmla="*/ 0 60000 65536"/>
                <a:gd name="T20" fmla="*/ 0 60000 65536"/>
                <a:gd name="T21" fmla="*/ 0 w 476"/>
                <a:gd name="T22" fmla="*/ 0 h 24"/>
                <a:gd name="T23" fmla="*/ 476 w 476"/>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6" h="24">
                  <a:moveTo>
                    <a:pt x="476" y="24"/>
                  </a:moveTo>
                  <a:lnTo>
                    <a:pt x="476" y="0"/>
                  </a:lnTo>
                  <a:lnTo>
                    <a:pt x="12" y="0"/>
                  </a:lnTo>
                  <a:lnTo>
                    <a:pt x="0" y="12"/>
                  </a:lnTo>
                  <a:lnTo>
                    <a:pt x="0" y="24"/>
                  </a:lnTo>
                  <a:lnTo>
                    <a:pt x="12" y="24"/>
                  </a:lnTo>
                  <a:lnTo>
                    <a:pt x="476" y="24"/>
                  </a:lnTo>
                  <a:close/>
                </a:path>
              </a:pathLst>
            </a:custGeom>
            <a:solidFill>
              <a:srgbClr val="000000"/>
            </a:solidFill>
            <a:ln w="9525">
              <a:noFill/>
              <a:round/>
              <a:headEnd/>
              <a:tailEnd/>
            </a:ln>
          </p:spPr>
          <p:txBody>
            <a:bodyPr/>
            <a:lstStyle/>
            <a:p>
              <a:endParaRPr lang="en-US"/>
            </a:p>
          </p:txBody>
        </p:sp>
        <p:sp>
          <p:nvSpPr>
            <p:cNvPr id="120854" name="Line 57"/>
            <p:cNvSpPr>
              <a:spLocks noChangeShapeType="1"/>
            </p:cNvSpPr>
            <p:nvPr/>
          </p:nvSpPr>
          <p:spPr bwMode="auto">
            <a:xfrm flipH="1" flipV="1">
              <a:off x="4158" y="3064"/>
              <a:ext cx="266" cy="540"/>
            </a:xfrm>
            <a:prstGeom prst="line">
              <a:avLst/>
            </a:prstGeom>
            <a:noFill/>
            <a:ln w="28575">
              <a:solidFill>
                <a:schemeClr val="tx1"/>
              </a:solidFill>
              <a:prstDash val="dash"/>
              <a:round/>
              <a:headEnd/>
              <a:tailEnd type="arrow" w="med" len="lg"/>
            </a:ln>
          </p:spPr>
          <p:txBody>
            <a:bodyPr wrap="none" anchor="ctr"/>
            <a:lstStyle/>
            <a:p>
              <a:endParaRPr lang="en-US"/>
            </a:p>
          </p:txBody>
        </p:sp>
        <p:sp>
          <p:nvSpPr>
            <p:cNvPr id="120855" name="Rectangle 58"/>
            <p:cNvSpPr>
              <a:spLocks noChangeArrowheads="1"/>
            </p:cNvSpPr>
            <p:nvPr/>
          </p:nvSpPr>
          <p:spPr bwMode="auto">
            <a:xfrm>
              <a:off x="3535" y="3669"/>
              <a:ext cx="1440" cy="274"/>
            </a:xfrm>
            <a:prstGeom prst="rect">
              <a:avLst/>
            </a:prstGeom>
            <a:noFill/>
            <a:ln w="19050">
              <a:solidFill>
                <a:srgbClr val="000000"/>
              </a:solidFill>
              <a:miter lim="800000"/>
              <a:headEnd/>
              <a:tailEnd/>
            </a:ln>
          </p:spPr>
          <p:txBody>
            <a:bodyPr/>
            <a:lstStyle/>
            <a:p>
              <a:endParaRPr lang="en-US"/>
            </a:p>
          </p:txBody>
        </p:sp>
      </p:grpSp>
      <p:grpSp>
        <p:nvGrpSpPr>
          <p:cNvPr id="11" name="Group 59"/>
          <p:cNvGrpSpPr>
            <a:grpSpLocks/>
          </p:cNvGrpSpPr>
          <p:nvPr/>
        </p:nvGrpSpPr>
        <p:grpSpPr bwMode="auto">
          <a:xfrm>
            <a:off x="2936875" y="2743200"/>
            <a:ext cx="1881188" cy="723900"/>
            <a:chOff x="1850" y="1728"/>
            <a:chExt cx="1185" cy="456"/>
          </a:xfrm>
        </p:grpSpPr>
        <p:sp>
          <p:nvSpPr>
            <p:cNvPr id="120844" name="Rectangle 60"/>
            <p:cNvSpPr>
              <a:spLocks noChangeArrowheads="1"/>
            </p:cNvSpPr>
            <p:nvPr/>
          </p:nvSpPr>
          <p:spPr bwMode="auto">
            <a:xfrm>
              <a:off x="1850" y="1728"/>
              <a:ext cx="577" cy="407"/>
            </a:xfrm>
            <a:prstGeom prst="rect">
              <a:avLst/>
            </a:prstGeom>
            <a:noFill/>
            <a:ln w="19050">
              <a:solidFill>
                <a:srgbClr val="000000"/>
              </a:solidFill>
              <a:miter lim="800000"/>
              <a:headEnd/>
              <a:tailEnd/>
            </a:ln>
          </p:spPr>
          <p:txBody>
            <a:bodyPr/>
            <a:lstStyle/>
            <a:p>
              <a:endParaRPr lang="en-US"/>
            </a:p>
          </p:txBody>
        </p:sp>
        <p:sp>
          <p:nvSpPr>
            <p:cNvPr id="120845" name="Rectangle 61"/>
            <p:cNvSpPr>
              <a:spLocks noChangeArrowheads="1"/>
            </p:cNvSpPr>
            <p:nvPr/>
          </p:nvSpPr>
          <p:spPr bwMode="auto">
            <a:xfrm>
              <a:off x="1918" y="1748"/>
              <a:ext cx="432" cy="346"/>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Parse</a:t>
              </a:r>
            </a:p>
            <a:p>
              <a:r>
                <a:rPr lang="en-US">
                  <a:solidFill>
                    <a:srgbClr val="000000"/>
                  </a:solidFill>
                  <a:latin typeface="Courier New" pitchFamily="49" charset="0"/>
                </a:rPr>
                <a:t>Tree</a:t>
              </a:r>
              <a:endParaRPr lang="en-US" b="0"/>
            </a:p>
          </p:txBody>
        </p:sp>
        <p:sp>
          <p:nvSpPr>
            <p:cNvPr id="120846" name="Rectangle 62"/>
            <p:cNvSpPr>
              <a:spLocks noChangeArrowheads="1"/>
            </p:cNvSpPr>
            <p:nvPr/>
          </p:nvSpPr>
          <p:spPr bwMode="auto">
            <a:xfrm>
              <a:off x="2506" y="1797"/>
              <a:ext cx="518" cy="346"/>
            </a:xfrm>
            <a:prstGeom prst="rect">
              <a:avLst/>
            </a:prstGeom>
            <a:noFill/>
            <a:ln w="9525">
              <a:noFill/>
              <a:miter lim="800000"/>
              <a:headEnd/>
              <a:tailEnd/>
            </a:ln>
          </p:spPr>
          <p:txBody>
            <a:bodyPr wrap="none" lIns="0" tIns="0" rIns="0" bIns="0">
              <a:spAutoFit/>
            </a:bodyPr>
            <a:lstStyle/>
            <a:p>
              <a:pPr algn="ctr"/>
              <a:r>
                <a:rPr lang="en-US">
                  <a:solidFill>
                    <a:srgbClr val="000000"/>
                  </a:solidFill>
                  <a:latin typeface="Courier New" pitchFamily="49" charset="0"/>
                </a:rPr>
                <a:t>Symbol</a:t>
              </a:r>
            </a:p>
            <a:p>
              <a:pPr algn="ctr"/>
              <a:r>
                <a:rPr lang="en-US">
                  <a:solidFill>
                    <a:srgbClr val="000000"/>
                  </a:solidFill>
                  <a:latin typeface="Courier New" pitchFamily="49" charset="0"/>
                </a:rPr>
                <a:t>Table</a:t>
              </a:r>
              <a:endParaRPr lang="en-US" b="0"/>
            </a:p>
          </p:txBody>
        </p:sp>
        <p:sp>
          <p:nvSpPr>
            <p:cNvPr id="120847" name="Rectangle 63"/>
            <p:cNvSpPr>
              <a:spLocks noChangeArrowheads="1"/>
            </p:cNvSpPr>
            <p:nvPr/>
          </p:nvSpPr>
          <p:spPr bwMode="auto">
            <a:xfrm>
              <a:off x="2458" y="1777"/>
              <a:ext cx="577" cy="407"/>
            </a:xfrm>
            <a:prstGeom prst="rect">
              <a:avLst/>
            </a:prstGeom>
            <a:noFill/>
            <a:ln w="19050">
              <a:solidFill>
                <a:srgbClr val="000000"/>
              </a:solidFill>
              <a:miter lim="800000"/>
              <a:headEnd/>
              <a:tailEn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iterate type="lt">
                                    <p:tmPct val="5000"/>
                                  </p:iterate>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style.rotation</p:attrName>
                                        </p:attrNameLst>
                                      </p:cBhvr>
                                      <p:tavLst>
                                        <p:tav tm="0">
                                          <p:val>
                                            <p:fltVal val="90"/>
                                          </p:val>
                                        </p:tav>
                                        <p:tav tm="100000">
                                          <p:val>
                                            <p:fltVal val="0"/>
                                          </p:val>
                                        </p:tav>
                                      </p:tavLst>
                                    </p:anim>
                                    <p:animEffect transition="in" filter="fade">
                                      <p:cBhvr>
                                        <p:cTn id="18" dur="10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7" presetClass="exit" presetSubtype="4" fill="hold" nodeType="clickEffect">
                                  <p:stCondLst>
                                    <p:cond delay="0"/>
                                  </p:stCondLst>
                                  <p:childTnLst>
                                    <p:anim calcmode="lin" valueType="num">
                                      <p:cBhvr additive="base">
                                        <p:cTn id="22" dur="500"/>
                                        <p:tgtEl>
                                          <p:spTgt spid="11"/>
                                        </p:tgtEl>
                                        <p:attrNameLst>
                                          <p:attrName>ppt_x</p:attrName>
                                        </p:attrNameLst>
                                      </p:cBhvr>
                                      <p:tavLst>
                                        <p:tav tm="0">
                                          <p:val>
                                            <p:strVal val="ppt_x"/>
                                          </p:val>
                                        </p:tav>
                                        <p:tav tm="100000">
                                          <p:val>
                                            <p:strVal val="ppt_x"/>
                                          </p:val>
                                        </p:tav>
                                      </p:tavLst>
                                    </p:anim>
                                    <p:anim calcmode="lin" valueType="num">
                                      <p:cBhvr additive="base">
                                        <p:cTn id="23" dur="500"/>
                                        <p:tgtEl>
                                          <p:spTgt spid="11"/>
                                        </p:tgtEl>
                                        <p:attrNameLst>
                                          <p:attrName>ppt_y</p:attrName>
                                        </p:attrNameLst>
                                      </p:cBhvr>
                                      <p:tavLst>
                                        <p:tav tm="0">
                                          <p:val>
                                            <p:strVal val="ppt_y"/>
                                          </p:val>
                                        </p:tav>
                                        <p:tav tm="100000">
                                          <p:val>
                                            <p:strVal val="1+ppt_h/2"/>
                                          </p:val>
                                        </p:tav>
                                      </p:tavLst>
                                    </p:anim>
                                    <p:set>
                                      <p:cBhvr>
                                        <p:cTn id="24" dur="1" fill="hold">
                                          <p:stCondLst>
                                            <p:cond delay="499"/>
                                          </p:stCondLst>
                                        </p:cTn>
                                        <p:tgtEl>
                                          <p:spTgt spid="1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6114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26114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26115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26116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42" grpId="0" animBg="1"/>
      <p:bldP spid="261143" grpId="0" animBg="1"/>
      <p:bldP spid="261159" grpId="0" animBg="1"/>
      <p:bldP spid="26116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419100" y="222250"/>
            <a:ext cx="8402638" cy="863600"/>
          </a:xfrm>
        </p:spPr>
        <p:txBody>
          <a:bodyPr/>
          <a:lstStyle/>
          <a:p>
            <a:r>
              <a:rPr lang="en-US" b="0">
                <a:solidFill>
                  <a:srgbClr val="000000"/>
                </a:solidFill>
                <a:latin typeface="Century Gothic (Kopfzeilen)" charset="0"/>
                <a:ea typeface="ＭＳ Ｐゴシック" pitchFamily="34" charset="-128"/>
              </a:rPr>
              <a:t>Providing Consistent Views</a:t>
            </a:r>
            <a:endParaRPr lang="en-US" b="0">
              <a:latin typeface="Century Gothic (Kopfzeilen)" charset="0"/>
              <a:ea typeface="ＭＳ Ｐゴシック" pitchFamily="34" charset="-128"/>
            </a:endParaRPr>
          </a:p>
        </p:txBody>
      </p:sp>
      <p:sp>
        <p:nvSpPr>
          <p:cNvPr id="289795" name="Rectangle 3"/>
          <p:cNvSpPr>
            <a:spLocks noGrp="1" noChangeArrowheads="1"/>
          </p:cNvSpPr>
          <p:nvPr>
            <p:ph type="body" idx="1"/>
          </p:nvPr>
        </p:nvSpPr>
        <p:spPr>
          <a:xfrm>
            <a:off x="533400" y="993775"/>
            <a:ext cx="8001000" cy="5327650"/>
          </a:xfrm>
        </p:spPr>
        <p:txBody>
          <a:bodyPr/>
          <a:lstStyle/>
          <a:p>
            <a:r>
              <a:rPr lang="en-US">
                <a:solidFill>
                  <a:srgbClr val="0000CC"/>
                </a:solidFill>
                <a:latin typeface="Helvetica" pitchFamily="34" charset="0"/>
                <a:ea typeface="ＭＳ Ｐゴシック" pitchFamily="34" charset="-128"/>
              </a:rPr>
              <a:t>Problem:</a:t>
            </a:r>
            <a:r>
              <a:rPr lang="en-US">
                <a:latin typeface="Helvetica" pitchFamily="34" charset="0"/>
                <a:ea typeface="ＭＳ Ｐゴシック" pitchFamily="34" charset="-128"/>
              </a:rPr>
              <a:t> In systems with high coupling changes to the user interface (boundary objects) often force changes to the entity objects (data)</a:t>
            </a:r>
          </a:p>
          <a:p>
            <a:pPr lvl="1"/>
            <a:r>
              <a:rPr lang="en-US">
                <a:latin typeface="Helvetica" pitchFamily="34" charset="0"/>
                <a:ea typeface="ＭＳ Ｐゴシック" pitchFamily="34" charset="-128"/>
              </a:rPr>
              <a:t>The user interface cannot be reimplemented without changing the representation of the entity objects</a:t>
            </a:r>
          </a:p>
          <a:p>
            <a:pPr lvl="1"/>
            <a:r>
              <a:rPr lang="en-US">
                <a:latin typeface="Helvetica" pitchFamily="34" charset="0"/>
                <a:ea typeface="ＭＳ Ｐゴシック" pitchFamily="34" charset="-128"/>
              </a:rPr>
              <a:t>The entity objects cannot be reorganized without changing the user interface</a:t>
            </a:r>
          </a:p>
          <a:p>
            <a:r>
              <a:rPr lang="en-US">
                <a:solidFill>
                  <a:srgbClr val="0000CC"/>
                </a:solidFill>
                <a:latin typeface="Helvetica" pitchFamily="34" charset="0"/>
                <a:ea typeface="ＭＳ Ｐゴシック" pitchFamily="34" charset="-128"/>
              </a:rPr>
              <a:t>Solution: Decoupling!</a:t>
            </a:r>
            <a:r>
              <a:rPr lang="en-US">
                <a:latin typeface="Helvetica" pitchFamily="34" charset="0"/>
                <a:ea typeface="ＭＳ Ｐゴシック" pitchFamily="34" charset="-128"/>
              </a:rPr>
              <a:t> The model-view-controller architectural style decouples  data access (entity objects) and data presentation (boundary objects)</a:t>
            </a:r>
          </a:p>
          <a:p>
            <a:pPr lvl="2"/>
            <a:r>
              <a:rPr lang="en-US">
                <a:latin typeface="Helvetica" pitchFamily="34" charset="0"/>
                <a:ea typeface="ＭＳ Ｐゴシック" pitchFamily="34" charset="-128"/>
              </a:rPr>
              <a:t>The Data Presentation subsystem is called the </a:t>
            </a:r>
            <a:r>
              <a:rPr lang="en-US">
                <a:solidFill>
                  <a:srgbClr val="FF0000"/>
                </a:solidFill>
                <a:latin typeface="Helvetica" pitchFamily="34" charset="0"/>
                <a:ea typeface="ＭＳ Ｐゴシック" pitchFamily="34" charset="-128"/>
              </a:rPr>
              <a:t>View</a:t>
            </a:r>
            <a:endParaRPr lang="en-US">
              <a:latin typeface="Helvetica" pitchFamily="34" charset="0"/>
              <a:ea typeface="ＭＳ Ｐゴシック" pitchFamily="34" charset="-128"/>
            </a:endParaRPr>
          </a:p>
          <a:p>
            <a:pPr lvl="2"/>
            <a:r>
              <a:rPr lang="en-US">
                <a:latin typeface="Helvetica" pitchFamily="34" charset="0"/>
                <a:ea typeface="ＭＳ Ｐゴシック" pitchFamily="34" charset="-128"/>
              </a:rPr>
              <a:t>The Data  Access subsystem is called the </a:t>
            </a:r>
            <a:r>
              <a:rPr lang="en-US">
                <a:solidFill>
                  <a:srgbClr val="FF0000"/>
                </a:solidFill>
                <a:latin typeface="Helvetica" pitchFamily="34" charset="0"/>
                <a:ea typeface="ＭＳ Ｐゴシック" pitchFamily="34" charset="-128"/>
              </a:rPr>
              <a:t>Model</a:t>
            </a:r>
          </a:p>
          <a:p>
            <a:pPr lvl="2"/>
            <a:r>
              <a:rPr lang="en-US">
                <a:latin typeface="Helvetica" pitchFamily="34" charset="0"/>
                <a:ea typeface="ＭＳ Ｐゴシック" pitchFamily="34" charset="-128"/>
              </a:rPr>
              <a:t>The </a:t>
            </a:r>
            <a:r>
              <a:rPr lang="en-US">
                <a:solidFill>
                  <a:srgbClr val="FF0000"/>
                </a:solidFill>
                <a:latin typeface="Helvetica" pitchFamily="34" charset="0"/>
                <a:ea typeface="ＭＳ Ｐゴシック" pitchFamily="34" charset="-128"/>
              </a:rPr>
              <a:t>Controller </a:t>
            </a:r>
            <a:r>
              <a:rPr lang="en-US">
                <a:latin typeface="Helvetica" pitchFamily="34" charset="0"/>
                <a:ea typeface="ＭＳ Ｐゴシック" pitchFamily="34" charset="-128"/>
              </a:rPr>
              <a:t>subsystem mediates between View (data presentation) and Model (data access)</a:t>
            </a:r>
          </a:p>
          <a:p>
            <a:r>
              <a:rPr lang="en-US">
                <a:latin typeface="Helvetica" pitchFamily="34" charset="0"/>
                <a:ea typeface="ＭＳ Ｐゴシック" pitchFamily="34" charset="-128"/>
              </a:rPr>
              <a:t>Often called </a:t>
            </a:r>
            <a:r>
              <a:rPr lang="en-US">
                <a:solidFill>
                  <a:srgbClr val="FF0000"/>
                </a:solidFill>
                <a:latin typeface="Helvetica" pitchFamily="34" charset="0"/>
                <a:ea typeface="ＭＳ Ｐゴシック" pitchFamily="34" charset="-128"/>
              </a:rPr>
              <a:t>MVC</a:t>
            </a:r>
            <a:r>
              <a:rPr lang="en-US">
                <a:latin typeface="Helvetica" pitchFamily="34" charset="0"/>
                <a:ea typeface="ＭＳ Ｐゴシック" pitchFamily="34" charset="-128"/>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9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97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97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97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897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897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8979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897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build="p" bldLvl="3"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330200" y="146050"/>
            <a:ext cx="8724900" cy="863600"/>
          </a:xfrm>
        </p:spPr>
        <p:txBody>
          <a:bodyPr/>
          <a:lstStyle/>
          <a:p>
            <a:r>
              <a:rPr lang="en-US">
                <a:latin typeface="Century Gothic (Kopfzeilen)" charset="0"/>
                <a:ea typeface="ＭＳ Ｐゴシック" pitchFamily="34" charset="-128"/>
              </a:rPr>
              <a:t>Model</a:t>
            </a:r>
            <a:r>
              <a:rPr lang="en-US">
                <a:ea typeface="ＭＳ Ｐゴシック" pitchFamily="34" charset="-128"/>
              </a:rPr>
              <a:t>-View-Controller Architectural Style</a:t>
            </a:r>
          </a:p>
        </p:txBody>
      </p:sp>
      <p:sp>
        <p:nvSpPr>
          <p:cNvPr id="263171" name="Rectangle 3"/>
          <p:cNvSpPr>
            <a:spLocks noGrp="1" noChangeArrowheads="1"/>
          </p:cNvSpPr>
          <p:nvPr>
            <p:ph type="body" idx="1"/>
          </p:nvPr>
        </p:nvSpPr>
        <p:spPr>
          <a:xfrm>
            <a:off x="355600" y="914400"/>
            <a:ext cx="8356600" cy="774700"/>
          </a:xfrm>
        </p:spPr>
        <p:txBody>
          <a:bodyPr/>
          <a:lstStyle/>
          <a:p>
            <a:pPr>
              <a:lnSpc>
                <a:spcPct val="80000"/>
              </a:lnSpc>
            </a:pPr>
            <a:r>
              <a:rPr lang="en-US">
                <a:ea typeface="ＭＳ Ｐゴシック" pitchFamily="34" charset="-128"/>
              </a:rPr>
              <a:t>Subsystems are classified into 3 different types</a:t>
            </a:r>
          </a:p>
          <a:p>
            <a:pPr lvl="1">
              <a:buFont typeface="Times" pitchFamily="18" charset="0"/>
              <a:buNone/>
            </a:pPr>
            <a:r>
              <a:rPr lang="en-US">
                <a:solidFill>
                  <a:srgbClr val="0000CC"/>
                </a:solidFill>
                <a:ea typeface="ＭＳ Ｐゴシック" pitchFamily="34" charset="-128"/>
              </a:rPr>
              <a:t>Model subsystem:</a:t>
            </a:r>
            <a:r>
              <a:rPr lang="en-US">
                <a:ea typeface="ＭＳ Ｐゴシック" pitchFamily="34" charset="-128"/>
              </a:rPr>
              <a:t> Responsible for application domain knowledge</a:t>
            </a:r>
          </a:p>
        </p:txBody>
      </p:sp>
      <p:grpSp>
        <p:nvGrpSpPr>
          <p:cNvPr id="2" name="Group 4"/>
          <p:cNvGrpSpPr>
            <a:grpSpLocks/>
          </p:cNvGrpSpPr>
          <p:nvPr/>
        </p:nvGrpSpPr>
        <p:grpSpPr bwMode="auto">
          <a:xfrm>
            <a:off x="3849688" y="5172075"/>
            <a:ext cx="3673475" cy="862013"/>
            <a:chOff x="2405" y="3558"/>
            <a:chExt cx="2314" cy="543"/>
          </a:xfrm>
        </p:grpSpPr>
        <p:sp>
          <p:nvSpPr>
            <p:cNvPr id="123936" name="Freeform 5"/>
            <p:cNvSpPr>
              <a:spLocks/>
            </p:cNvSpPr>
            <p:nvPr/>
          </p:nvSpPr>
          <p:spPr bwMode="auto">
            <a:xfrm>
              <a:off x="2405" y="3558"/>
              <a:ext cx="1480" cy="307"/>
            </a:xfrm>
            <a:custGeom>
              <a:avLst/>
              <a:gdLst>
                <a:gd name="T0" fmla="*/ 0 w 1480"/>
                <a:gd name="T1" fmla="*/ 307 h 307"/>
                <a:gd name="T2" fmla="*/ 1480 w 1480"/>
                <a:gd name="T3" fmla="*/ 307 h 307"/>
                <a:gd name="T4" fmla="*/ 1480 w 1480"/>
                <a:gd name="T5" fmla="*/ 0 h 307"/>
                <a:gd name="T6" fmla="*/ 0 60000 65536"/>
                <a:gd name="T7" fmla="*/ 0 60000 65536"/>
                <a:gd name="T8" fmla="*/ 0 60000 65536"/>
                <a:gd name="T9" fmla="*/ 0 w 1480"/>
                <a:gd name="T10" fmla="*/ 0 h 307"/>
                <a:gd name="T11" fmla="*/ 1480 w 1480"/>
                <a:gd name="T12" fmla="*/ 307 h 307"/>
              </a:gdLst>
              <a:ahLst/>
              <a:cxnLst>
                <a:cxn ang="T6">
                  <a:pos x="T0" y="T1"/>
                </a:cxn>
                <a:cxn ang="T7">
                  <a:pos x="T2" y="T3"/>
                </a:cxn>
                <a:cxn ang="T8">
                  <a:pos x="T4" y="T5"/>
                </a:cxn>
              </a:cxnLst>
              <a:rect l="T9" t="T10" r="T11" b="T12"/>
              <a:pathLst>
                <a:path w="1480" h="307">
                  <a:moveTo>
                    <a:pt x="0" y="307"/>
                  </a:moveTo>
                  <a:lnTo>
                    <a:pt x="1480" y="307"/>
                  </a:lnTo>
                  <a:lnTo>
                    <a:pt x="1480" y="0"/>
                  </a:lnTo>
                </a:path>
              </a:pathLst>
            </a:custGeom>
            <a:noFill/>
            <a:ln w="22225">
              <a:solidFill>
                <a:srgbClr val="000000"/>
              </a:solidFill>
              <a:round/>
              <a:headEnd/>
              <a:tailEnd/>
            </a:ln>
          </p:spPr>
          <p:txBody>
            <a:bodyPr/>
            <a:lstStyle/>
            <a:p>
              <a:endParaRPr lang="en-US"/>
            </a:p>
          </p:txBody>
        </p:sp>
        <p:sp>
          <p:nvSpPr>
            <p:cNvPr id="123937" name="Rectangle 6"/>
            <p:cNvSpPr>
              <a:spLocks noChangeArrowheads="1"/>
            </p:cNvSpPr>
            <p:nvPr/>
          </p:nvSpPr>
          <p:spPr bwMode="auto">
            <a:xfrm>
              <a:off x="2479" y="3683"/>
              <a:ext cx="864"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subscriber</a:t>
              </a:r>
              <a:endParaRPr lang="en-US" b="0"/>
            </a:p>
          </p:txBody>
        </p:sp>
        <p:sp>
          <p:nvSpPr>
            <p:cNvPr id="123938" name="Rectangle 7"/>
            <p:cNvSpPr>
              <a:spLocks noChangeArrowheads="1"/>
            </p:cNvSpPr>
            <p:nvPr/>
          </p:nvSpPr>
          <p:spPr bwMode="auto">
            <a:xfrm>
              <a:off x="4028" y="3578"/>
              <a:ext cx="691"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notifier</a:t>
              </a:r>
              <a:endParaRPr lang="en-US" b="0"/>
            </a:p>
          </p:txBody>
        </p:sp>
        <p:sp>
          <p:nvSpPr>
            <p:cNvPr id="123939" name="Rectangle 8"/>
            <p:cNvSpPr>
              <a:spLocks noChangeArrowheads="1"/>
            </p:cNvSpPr>
            <p:nvPr/>
          </p:nvSpPr>
          <p:spPr bwMode="auto">
            <a:xfrm>
              <a:off x="2479" y="3928"/>
              <a:ext cx="86"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a:t>
              </a:r>
              <a:endParaRPr lang="en-US" b="0"/>
            </a:p>
          </p:txBody>
        </p:sp>
        <p:sp>
          <p:nvSpPr>
            <p:cNvPr id="123940" name="Rectangle 9"/>
            <p:cNvSpPr>
              <a:spLocks noChangeArrowheads="1"/>
            </p:cNvSpPr>
            <p:nvPr/>
          </p:nvSpPr>
          <p:spPr bwMode="auto">
            <a:xfrm>
              <a:off x="3760" y="3578"/>
              <a:ext cx="86"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1</a:t>
              </a:r>
              <a:endParaRPr lang="en-US" b="0"/>
            </a:p>
          </p:txBody>
        </p:sp>
      </p:grpSp>
      <p:grpSp>
        <p:nvGrpSpPr>
          <p:cNvPr id="3" name="Group 10"/>
          <p:cNvGrpSpPr>
            <a:grpSpLocks/>
          </p:cNvGrpSpPr>
          <p:nvPr/>
        </p:nvGrpSpPr>
        <p:grpSpPr bwMode="auto">
          <a:xfrm>
            <a:off x="3473450" y="4151313"/>
            <a:ext cx="4211638" cy="663575"/>
            <a:chOff x="2168" y="2915"/>
            <a:chExt cx="2653" cy="418"/>
          </a:xfrm>
        </p:grpSpPr>
        <p:sp>
          <p:nvSpPr>
            <p:cNvPr id="123930" name="Freeform 11"/>
            <p:cNvSpPr>
              <a:spLocks/>
            </p:cNvSpPr>
            <p:nvPr/>
          </p:nvSpPr>
          <p:spPr bwMode="auto">
            <a:xfrm>
              <a:off x="2168" y="3084"/>
              <a:ext cx="1717" cy="167"/>
            </a:xfrm>
            <a:custGeom>
              <a:avLst/>
              <a:gdLst>
                <a:gd name="T0" fmla="*/ 0 w 1717"/>
                <a:gd name="T1" fmla="*/ 0 h 167"/>
                <a:gd name="T2" fmla="*/ 1717 w 1717"/>
                <a:gd name="T3" fmla="*/ 0 h 167"/>
                <a:gd name="T4" fmla="*/ 1717 w 1717"/>
                <a:gd name="T5" fmla="*/ 167 h 167"/>
                <a:gd name="T6" fmla="*/ 0 60000 65536"/>
                <a:gd name="T7" fmla="*/ 0 60000 65536"/>
                <a:gd name="T8" fmla="*/ 0 60000 65536"/>
                <a:gd name="T9" fmla="*/ 0 w 1717"/>
                <a:gd name="T10" fmla="*/ 0 h 167"/>
                <a:gd name="T11" fmla="*/ 1717 w 1717"/>
                <a:gd name="T12" fmla="*/ 167 h 167"/>
              </a:gdLst>
              <a:ahLst/>
              <a:cxnLst>
                <a:cxn ang="T6">
                  <a:pos x="T0" y="T1"/>
                </a:cxn>
                <a:cxn ang="T7">
                  <a:pos x="T2" y="T3"/>
                </a:cxn>
                <a:cxn ang="T8">
                  <a:pos x="T4" y="T5"/>
                </a:cxn>
              </a:cxnLst>
              <a:rect l="T9" t="T10" r="T11" b="T12"/>
              <a:pathLst>
                <a:path w="1717" h="167">
                  <a:moveTo>
                    <a:pt x="0" y="0"/>
                  </a:moveTo>
                  <a:lnTo>
                    <a:pt x="1717" y="0"/>
                  </a:lnTo>
                  <a:lnTo>
                    <a:pt x="1717" y="167"/>
                  </a:lnTo>
                </a:path>
              </a:pathLst>
            </a:custGeom>
            <a:noFill/>
            <a:ln w="22225">
              <a:solidFill>
                <a:srgbClr val="000000"/>
              </a:solidFill>
              <a:round/>
              <a:headEnd/>
              <a:tailEnd/>
            </a:ln>
          </p:spPr>
          <p:txBody>
            <a:bodyPr/>
            <a:lstStyle/>
            <a:p>
              <a:endParaRPr lang="en-US"/>
            </a:p>
          </p:txBody>
        </p:sp>
        <p:sp>
          <p:nvSpPr>
            <p:cNvPr id="123931" name="Rectangle 12"/>
            <p:cNvSpPr>
              <a:spLocks noChangeArrowheads="1"/>
            </p:cNvSpPr>
            <p:nvPr/>
          </p:nvSpPr>
          <p:spPr bwMode="auto">
            <a:xfrm>
              <a:off x="2233" y="2915"/>
              <a:ext cx="778"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initiator</a:t>
              </a:r>
              <a:endParaRPr lang="en-US" b="0"/>
            </a:p>
          </p:txBody>
        </p:sp>
        <p:grpSp>
          <p:nvGrpSpPr>
            <p:cNvPr id="123932" name="Group 13"/>
            <p:cNvGrpSpPr>
              <a:grpSpLocks/>
            </p:cNvGrpSpPr>
            <p:nvPr/>
          </p:nvGrpSpPr>
          <p:grpSpPr bwMode="auto">
            <a:xfrm>
              <a:off x="3760" y="3069"/>
              <a:ext cx="1061" cy="208"/>
              <a:chOff x="4022" y="1367"/>
              <a:chExt cx="1061" cy="208"/>
            </a:xfrm>
          </p:grpSpPr>
          <p:sp>
            <p:nvSpPr>
              <p:cNvPr id="123934" name="Rectangle 14"/>
              <p:cNvSpPr>
                <a:spLocks noChangeArrowheads="1"/>
              </p:cNvSpPr>
              <p:nvPr/>
            </p:nvSpPr>
            <p:spPr bwMode="auto">
              <a:xfrm>
                <a:off x="4219" y="1367"/>
                <a:ext cx="864"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repository</a:t>
                </a:r>
                <a:endParaRPr lang="en-US" b="0"/>
              </a:p>
            </p:txBody>
          </p:sp>
          <p:sp>
            <p:nvSpPr>
              <p:cNvPr id="123935" name="Rectangle 15"/>
              <p:cNvSpPr>
                <a:spLocks noChangeArrowheads="1"/>
              </p:cNvSpPr>
              <p:nvPr/>
            </p:nvSpPr>
            <p:spPr bwMode="auto">
              <a:xfrm>
                <a:off x="4022" y="1402"/>
                <a:ext cx="86"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1</a:t>
                </a:r>
                <a:endParaRPr lang="en-US" b="0"/>
              </a:p>
            </p:txBody>
          </p:sp>
        </p:grpSp>
        <p:sp>
          <p:nvSpPr>
            <p:cNvPr id="123933" name="Rectangle 16"/>
            <p:cNvSpPr>
              <a:spLocks noChangeArrowheads="1"/>
            </p:cNvSpPr>
            <p:nvPr/>
          </p:nvSpPr>
          <p:spPr bwMode="auto">
            <a:xfrm>
              <a:off x="2233" y="3160"/>
              <a:ext cx="86"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a:t>
              </a:r>
              <a:endParaRPr lang="en-US" b="0"/>
            </a:p>
          </p:txBody>
        </p:sp>
      </p:grpSp>
      <p:sp>
        <p:nvSpPr>
          <p:cNvPr id="263185" name="Rectangle 17"/>
          <p:cNvSpPr>
            <a:spLocks noChangeArrowheads="1"/>
          </p:cNvSpPr>
          <p:nvPr/>
        </p:nvSpPr>
        <p:spPr bwMode="auto">
          <a:xfrm>
            <a:off x="330200" y="2933700"/>
            <a:ext cx="8280400" cy="1609725"/>
          </a:xfrm>
          <a:prstGeom prst="rect">
            <a:avLst/>
          </a:prstGeom>
          <a:noFill/>
          <a:ln w="12700">
            <a:noFill/>
            <a:miter lim="800000"/>
            <a:headEnd/>
            <a:tailEnd/>
          </a:ln>
        </p:spPr>
        <p:txBody>
          <a:bodyPr lIns="90487" tIns="44450" rIns="90487" bIns="44450"/>
          <a:lstStyle/>
          <a:p>
            <a:endParaRPr lang="en-US" sz="2400" b="0"/>
          </a:p>
        </p:txBody>
      </p:sp>
      <p:sp>
        <p:nvSpPr>
          <p:cNvPr id="263186" name="Rectangle 18"/>
          <p:cNvSpPr>
            <a:spLocks noChangeArrowheads="1"/>
          </p:cNvSpPr>
          <p:nvPr/>
        </p:nvSpPr>
        <p:spPr bwMode="auto">
          <a:xfrm>
            <a:off x="336550" y="1990725"/>
            <a:ext cx="8255000" cy="844550"/>
          </a:xfrm>
          <a:prstGeom prst="rect">
            <a:avLst/>
          </a:prstGeom>
          <a:noFill/>
          <a:ln w="12700">
            <a:noFill/>
            <a:miter lim="800000"/>
            <a:headEnd/>
            <a:tailEnd/>
          </a:ln>
        </p:spPr>
        <p:txBody>
          <a:bodyPr lIns="90487" tIns="44450" rIns="90487" bIns="44450"/>
          <a:lstStyle/>
          <a:p>
            <a:pPr lvl="1"/>
            <a:r>
              <a:rPr lang="en-US" sz="2000" b="0">
                <a:solidFill>
                  <a:srgbClr val="0000CC"/>
                </a:solidFill>
                <a:latin typeface="Verdana" pitchFamily="34" charset="0"/>
              </a:rPr>
              <a:t>View subsystem:</a:t>
            </a:r>
            <a:r>
              <a:rPr lang="en-US" sz="2000" b="0">
                <a:latin typeface="Verdana" pitchFamily="34" charset="0"/>
              </a:rPr>
              <a:t> Responsible for displaying application domain objects to the user</a:t>
            </a:r>
          </a:p>
        </p:txBody>
      </p:sp>
      <p:sp>
        <p:nvSpPr>
          <p:cNvPr id="263187" name="Rectangle 19"/>
          <p:cNvSpPr>
            <a:spLocks noChangeArrowheads="1"/>
          </p:cNvSpPr>
          <p:nvPr/>
        </p:nvSpPr>
        <p:spPr bwMode="auto">
          <a:xfrm>
            <a:off x="320675" y="2678113"/>
            <a:ext cx="8255000" cy="976312"/>
          </a:xfrm>
          <a:prstGeom prst="rect">
            <a:avLst/>
          </a:prstGeom>
          <a:noFill/>
          <a:ln w="12700">
            <a:noFill/>
            <a:miter lim="800000"/>
            <a:headEnd/>
            <a:tailEnd/>
          </a:ln>
        </p:spPr>
        <p:txBody>
          <a:bodyPr lIns="90487" tIns="44450" rIns="90487" bIns="44450"/>
          <a:lstStyle/>
          <a:p>
            <a:pPr lvl="1"/>
            <a:r>
              <a:rPr lang="en-US" sz="2000" b="0">
                <a:solidFill>
                  <a:srgbClr val="0000CC"/>
                </a:solidFill>
                <a:latin typeface="Verdana" pitchFamily="34" charset="0"/>
              </a:rPr>
              <a:t>Controller subsystem:</a:t>
            </a:r>
            <a:r>
              <a:rPr lang="en-US" sz="2000" b="0">
                <a:latin typeface="Verdana" pitchFamily="34" charset="0"/>
              </a:rPr>
              <a:t>  Responsible for sequence of interactions with the user and notifying views of changes in the model</a:t>
            </a:r>
            <a:endParaRPr lang="en-US" sz="2400" b="0"/>
          </a:p>
        </p:txBody>
      </p:sp>
      <p:grpSp>
        <p:nvGrpSpPr>
          <p:cNvPr id="5" name="Group 20"/>
          <p:cNvGrpSpPr>
            <a:grpSpLocks/>
          </p:cNvGrpSpPr>
          <p:nvPr/>
        </p:nvGrpSpPr>
        <p:grpSpPr bwMode="auto">
          <a:xfrm>
            <a:off x="4891088" y="4464050"/>
            <a:ext cx="2616200" cy="730250"/>
            <a:chOff x="3061" y="3112"/>
            <a:chExt cx="1648" cy="460"/>
          </a:xfrm>
        </p:grpSpPr>
        <p:grpSp>
          <p:nvGrpSpPr>
            <p:cNvPr id="123926" name="Group 21"/>
            <p:cNvGrpSpPr>
              <a:grpSpLocks/>
            </p:cNvGrpSpPr>
            <p:nvPr/>
          </p:nvGrpSpPr>
          <p:grpSpPr bwMode="auto">
            <a:xfrm>
              <a:off x="3061" y="3251"/>
              <a:ext cx="1648" cy="321"/>
              <a:chOff x="3061" y="3251"/>
              <a:chExt cx="1648" cy="321"/>
            </a:xfrm>
          </p:grpSpPr>
          <p:sp>
            <p:nvSpPr>
              <p:cNvPr id="123928" name="Rectangle 22"/>
              <p:cNvSpPr>
                <a:spLocks noChangeArrowheads="1"/>
              </p:cNvSpPr>
              <p:nvPr/>
            </p:nvSpPr>
            <p:spPr bwMode="auto">
              <a:xfrm>
                <a:off x="3061" y="3251"/>
                <a:ext cx="1648" cy="321"/>
              </a:xfrm>
              <a:prstGeom prst="rect">
                <a:avLst/>
              </a:prstGeom>
              <a:solidFill>
                <a:schemeClr val="bg1"/>
              </a:solidFill>
              <a:ln w="22225">
                <a:solidFill>
                  <a:srgbClr val="000000"/>
                </a:solidFill>
                <a:miter lim="800000"/>
                <a:headEnd/>
                <a:tailEnd/>
              </a:ln>
            </p:spPr>
            <p:txBody>
              <a:bodyPr/>
              <a:lstStyle/>
              <a:p>
                <a:endParaRPr lang="en-US"/>
              </a:p>
            </p:txBody>
          </p:sp>
          <p:sp>
            <p:nvSpPr>
              <p:cNvPr id="123929" name="Rectangle 23"/>
              <p:cNvSpPr>
                <a:spLocks noChangeArrowheads="1"/>
              </p:cNvSpPr>
              <p:nvPr/>
            </p:nvSpPr>
            <p:spPr bwMode="auto">
              <a:xfrm>
                <a:off x="3693" y="3335"/>
                <a:ext cx="432"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Model</a:t>
                </a:r>
                <a:endParaRPr lang="en-US" b="0"/>
              </a:p>
            </p:txBody>
          </p:sp>
        </p:grpSp>
        <p:sp>
          <p:nvSpPr>
            <p:cNvPr id="123927" name="AutoShape 24"/>
            <p:cNvSpPr>
              <a:spLocks noChangeArrowheads="1"/>
            </p:cNvSpPr>
            <p:nvPr/>
          </p:nvSpPr>
          <p:spPr bwMode="auto">
            <a:xfrm rot="10800000">
              <a:off x="3061" y="3112"/>
              <a:ext cx="446" cy="1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582 h 21600"/>
                <a:gd name="T14" fmla="*/ 17096 w 21600"/>
                <a:gd name="T15" fmla="*/ 1718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wrap="none" anchor="ctr"/>
            <a:lstStyle/>
            <a:p>
              <a:endParaRPr lang="en-US"/>
            </a:p>
          </p:txBody>
        </p:sp>
      </p:grpSp>
      <p:grpSp>
        <p:nvGrpSpPr>
          <p:cNvPr id="7" name="Group 25"/>
          <p:cNvGrpSpPr>
            <a:grpSpLocks/>
          </p:cNvGrpSpPr>
          <p:nvPr/>
        </p:nvGrpSpPr>
        <p:grpSpPr bwMode="auto">
          <a:xfrm>
            <a:off x="857250" y="3971925"/>
            <a:ext cx="2638425" cy="712788"/>
            <a:chOff x="520" y="2802"/>
            <a:chExt cx="1662" cy="449"/>
          </a:xfrm>
        </p:grpSpPr>
        <p:grpSp>
          <p:nvGrpSpPr>
            <p:cNvPr id="123922" name="Group 26"/>
            <p:cNvGrpSpPr>
              <a:grpSpLocks/>
            </p:cNvGrpSpPr>
            <p:nvPr/>
          </p:nvGrpSpPr>
          <p:grpSpPr bwMode="auto">
            <a:xfrm>
              <a:off x="520" y="2944"/>
              <a:ext cx="1662" cy="307"/>
              <a:chOff x="520" y="2944"/>
              <a:chExt cx="1662" cy="307"/>
            </a:xfrm>
          </p:grpSpPr>
          <p:sp>
            <p:nvSpPr>
              <p:cNvPr id="123924" name="Rectangle 27"/>
              <p:cNvSpPr>
                <a:spLocks noChangeArrowheads="1"/>
              </p:cNvSpPr>
              <p:nvPr/>
            </p:nvSpPr>
            <p:spPr bwMode="auto">
              <a:xfrm>
                <a:off x="520" y="2944"/>
                <a:ext cx="1662" cy="307"/>
              </a:xfrm>
              <a:prstGeom prst="rect">
                <a:avLst/>
              </a:prstGeom>
              <a:solidFill>
                <a:schemeClr val="bg1"/>
              </a:solidFill>
              <a:ln w="22225">
                <a:solidFill>
                  <a:srgbClr val="000000"/>
                </a:solidFill>
                <a:miter lim="800000"/>
                <a:headEnd/>
                <a:tailEnd/>
              </a:ln>
            </p:spPr>
            <p:txBody>
              <a:bodyPr/>
              <a:lstStyle/>
              <a:p>
                <a:endParaRPr lang="en-US"/>
              </a:p>
            </p:txBody>
          </p:sp>
          <p:sp>
            <p:nvSpPr>
              <p:cNvPr id="123925" name="Rectangle 28"/>
              <p:cNvSpPr>
                <a:spLocks noChangeArrowheads="1"/>
              </p:cNvSpPr>
              <p:nvPr/>
            </p:nvSpPr>
            <p:spPr bwMode="auto">
              <a:xfrm>
                <a:off x="966" y="3021"/>
                <a:ext cx="864" cy="173"/>
              </a:xfrm>
              <a:prstGeom prst="rect">
                <a:avLst/>
              </a:prstGeom>
              <a:noFill/>
              <a:ln w="9525">
                <a:noFill/>
                <a:miter lim="800000"/>
                <a:headEnd/>
                <a:tailEnd/>
              </a:ln>
            </p:spPr>
            <p:txBody>
              <a:bodyPr wrap="none" lIns="0" tIns="0" rIns="0" bIns="0">
                <a:spAutoFit/>
              </a:bodyPr>
              <a:lstStyle/>
              <a:p>
                <a:r>
                  <a:rPr lang="en-US">
                    <a:solidFill>
                      <a:srgbClr val="000000"/>
                    </a:solidFill>
                    <a:latin typeface="Courier New" pitchFamily="49" charset="0"/>
                  </a:rPr>
                  <a:t>Controller</a:t>
                </a:r>
                <a:endParaRPr lang="en-US" b="0"/>
              </a:p>
            </p:txBody>
          </p:sp>
        </p:grpSp>
        <p:sp>
          <p:nvSpPr>
            <p:cNvPr id="123923" name="AutoShape 29"/>
            <p:cNvSpPr>
              <a:spLocks noChangeArrowheads="1"/>
            </p:cNvSpPr>
            <p:nvPr/>
          </p:nvSpPr>
          <p:spPr bwMode="auto">
            <a:xfrm rot="10800000">
              <a:off x="520" y="2802"/>
              <a:ext cx="446" cy="1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582 h 21600"/>
                <a:gd name="T14" fmla="*/ 17096 w 21600"/>
                <a:gd name="T15" fmla="*/ 1718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wrap="none" anchor="ctr"/>
            <a:lstStyle/>
            <a:p>
              <a:endParaRPr lang="en-US"/>
            </a:p>
          </p:txBody>
        </p:sp>
      </p:grpSp>
      <p:grpSp>
        <p:nvGrpSpPr>
          <p:cNvPr id="9" name="Group 30"/>
          <p:cNvGrpSpPr>
            <a:grpSpLocks/>
          </p:cNvGrpSpPr>
          <p:nvPr/>
        </p:nvGrpSpPr>
        <p:grpSpPr bwMode="auto">
          <a:xfrm>
            <a:off x="1233488" y="5194300"/>
            <a:ext cx="2638425" cy="709613"/>
            <a:chOff x="757" y="3572"/>
            <a:chExt cx="1662" cy="447"/>
          </a:xfrm>
        </p:grpSpPr>
        <p:grpSp>
          <p:nvGrpSpPr>
            <p:cNvPr id="123918" name="Group 31"/>
            <p:cNvGrpSpPr>
              <a:grpSpLocks/>
            </p:cNvGrpSpPr>
            <p:nvPr/>
          </p:nvGrpSpPr>
          <p:grpSpPr bwMode="auto">
            <a:xfrm>
              <a:off x="757" y="3712"/>
              <a:ext cx="1662" cy="307"/>
              <a:chOff x="1005" y="1982"/>
              <a:chExt cx="1662" cy="307"/>
            </a:xfrm>
          </p:grpSpPr>
          <p:sp>
            <p:nvSpPr>
              <p:cNvPr id="123920" name="Rectangle 32"/>
              <p:cNvSpPr>
                <a:spLocks noChangeArrowheads="1"/>
              </p:cNvSpPr>
              <p:nvPr/>
            </p:nvSpPr>
            <p:spPr bwMode="auto">
              <a:xfrm>
                <a:off x="1005" y="1982"/>
                <a:ext cx="1662" cy="307"/>
              </a:xfrm>
              <a:prstGeom prst="rect">
                <a:avLst/>
              </a:prstGeom>
              <a:solidFill>
                <a:schemeClr val="bg1"/>
              </a:solidFill>
              <a:ln w="22225">
                <a:solidFill>
                  <a:srgbClr val="000000"/>
                </a:solidFill>
                <a:miter lim="800000"/>
                <a:headEnd/>
                <a:tailEnd/>
              </a:ln>
            </p:spPr>
            <p:txBody>
              <a:bodyPr/>
              <a:lstStyle/>
              <a:p>
                <a:endParaRPr lang="en-US"/>
              </a:p>
            </p:txBody>
          </p:sp>
          <p:sp>
            <p:nvSpPr>
              <p:cNvPr id="123921" name="Rectangle 33"/>
              <p:cNvSpPr>
                <a:spLocks noChangeArrowheads="1"/>
              </p:cNvSpPr>
              <p:nvPr/>
            </p:nvSpPr>
            <p:spPr bwMode="auto">
              <a:xfrm>
                <a:off x="1682" y="2059"/>
                <a:ext cx="346" cy="173"/>
              </a:xfrm>
              <a:prstGeom prst="rect">
                <a:avLst/>
              </a:prstGeom>
              <a:solidFill>
                <a:schemeClr val="bg1"/>
              </a:solidFill>
              <a:ln w="9525">
                <a:noFill/>
                <a:miter lim="800000"/>
                <a:headEnd/>
                <a:tailEnd/>
              </a:ln>
            </p:spPr>
            <p:txBody>
              <a:bodyPr wrap="none" lIns="0" tIns="0" rIns="0" bIns="0">
                <a:spAutoFit/>
              </a:bodyPr>
              <a:lstStyle/>
              <a:p>
                <a:r>
                  <a:rPr lang="en-US">
                    <a:solidFill>
                      <a:srgbClr val="000000"/>
                    </a:solidFill>
                    <a:latin typeface="Courier New" pitchFamily="49" charset="0"/>
                  </a:rPr>
                  <a:t>View</a:t>
                </a:r>
                <a:endParaRPr lang="en-US" b="0"/>
              </a:p>
            </p:txBody>
          </p:sp>
        </p:grpSp>
        <p:sp>
          <p:nvSpPr>
            <p:cNvPr id="123919" name="AutoShape 34"/>
            <p:cNvSpPr>
              <a:spLocks noChangeArrowheads="1"/>
            </p:cNvSpPr>
            <p:nvPr/>
          </p:nvSpPr>
          <p:spPr bwMode="auto">
            <a:xfrm rot="10800000">
              <a:off x="763" y="3572"/>
              <a:ext cx="446" cy="1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582 h 21600"/>
                <a:gd name="T14" fmla="*/ 17096 w 21600"/>
                <a:gd name="T15" fmla="*/ 1718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wrap="none" anchor="ctr"/>
            <a:lstStyle/>
            <a:p>
              <a:endParaRPr lang="en-US"/>
            </a:p>
          </p:txBody>
        </p:sp>
      </p:grpSp>
      <p:sp>
        <p:nvSpPr>
          <p:cNvPr id="263204" name="Text Box 36"/>
          <p:cNvSpPr txBox="1">
            <a:spLocks noChangeArrowheads="1"/>
          </p:cNvSpPr>
          <p:nvPr/>
        </p:nvSpPr>
        <p:spPr bwMode="auto">
          <a:xfrm>
            <a:off x="2987675" y="3532188"/>
            <a:ext cx="2236788" cy="439737"/>
          </a:xfrm>
          <a:prstGeom prst="rect">
            <a:avLst/>
          </a:prstGeom>
          <a:solidFill>
            <a:schemeClr val="accent1"/>
          </a:solidFill>
          <a:ln w="12700">
            <a:solidFill>
              <a:schemeClr val="tx1"/>
            </a:solidFill>
            <a:miter lim="800000"/>
            <a:headEnd/>
            <a:tailEnd/>
          </a:ln>
        </p:spPr>
        <p:txBody>
          <a:bodyPr wrap="none" anchor="ctr">
            <a:spAutoFit/>
          </a:bodyPr>
          <a:lstStyle/>
          <a:p>
            <a:pPr algn="ctr"/>
            <a:r>
              <a:rPr lang="en-US" sz="2200">
                <a:solidFill>
                  <a:srgbClr val="FF0000"/>
                </a:solidFill>
                <a:latin typeface="Century Gothic" pitchFamily="34" charset="0"/>
              </a:rPr>
              <a:t>Class Diagram </a:t>
            </a:r>
          </a:p>
        </p:txBody>
      </p:sp>
      <p:sp>
        <p:nvSpPr>
          <p:cNvPr id="263205" name="Text Box 37"/>
          <p:cNvSpPr txBox="1">
            <a:spLocks noChangeArrowheads="1"/>
          </p:cNvSpPr>
          <p:nvPr/>
        </p:nvSpPr>
        <p:spPr bwMode="auto">
          <a:xfrm>
            <a:off x="873125" y="6142038"/>
            <a:ext cx="7137400" cy="439737"/>
          </a:xfrm>
          <a:prstGeom prst="rect">
            <a:avLst/>
          </a:prstGeom>
          <a:solidFill>
            <a:schemeClr val="accent1"/>
          </a:solidFill>
          <a:ln w="12700">
            <a:solidFill>
              <a:schemeClr val="tx1"/>
            </a:solidFill>
            <a:miter lim="800000"/>
            <a:headEnd/>
            <a:tailEnd/>
          </a:ln>
        </p:spPr>
        <p:txBody>
          <a:bodyPr wrap="none" anchor="ctr">
            <a:spAutoFit/>
          </a:bodyPr>
          <a:lstStyle/>
          <a:p>
            <a:pPr algn="ctr"/>
            <a:r>
              <a:rPr lang="en-US" sz="2200">
                <a:solidFill>
                  <a:srgbClr val="FF0000"/>
                </a:solidFill>
                <a:latin typeface="Century Gothic" pitchFamily="34" charset="0"/>
              </a:rPr>
              <a:t>Better understanding with a Collaboration Diagram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31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6317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63186">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63187">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499"/>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499"/>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nodePh="1">
                                  <p:stCondLst>
                                    <p:cond delay="0"/>
                                  </p:stCondLst>
                                  <p:endCondLst>
                                    <p:cond evt="begin" delay="0">
                                      <p:tn val="39"/>
                                    </p:cond>
                                  </p:endCondLst>
                                  <p:childTnLst>
                                    <p:set>
                                      <p:cBhvr>
                                        <p:cTn id="40" dur="1" fill="hold">
                                          <p:stCondLst>
                                            <p:cond delay="499"/>
                                          </p:stCondLst>
                                        </p:cTn>
                                        <p:tgtEl>
                                          <p:spTgt spid="263185">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26320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263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1" grpId="0" build="p" autoUpdateAnimBg="0"/>
      <p:bldP spid="263185" grpId="0" build="p" autoUpdateAnimBg="0"/>
      <p:bldP spid="263186" grpId="0" build="p" autoUpdateAnimBg="0"/>
      <p:bldP spid="263187" grpId="0" build="p" autoUpdateAnimBg="0"/>
      <p:bldP spid="263204" grpId="0" animBg="1" autoUpdateAnimBg="0"/>
      <p:bldP spid="263205"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ea typeface="ＭＳ Ｐゴシック" pitchFamily="34" charset="-128"/>
              </a:rPr>
              <a:t>UML Collaboration Diagram</a:t>
            </a:r>
          </a:p>
        </p:txBody>
      </p:sp>
      <p:sp>
        <p:nvSpPr>
          <p:cNvPr id="290819" name="Rectangle 3"/>
          <p:cNvSpPr>
            <a:spLocks noGrp="1" noChangeArrowheads="1"/>
          </p:cNvSpPr>
          <p:nvPr>
            <p:ph type="body" idx="1"/>
          </p:nvPr>
        </p:nvSpPr>
        <p:spPr>
          <a:xfrm>
            <a:off x="279400" y="1152525"/>
            <a:ext cx="8610600" cy="4800600"/>
          </a:xfrm>
        </p:spPr>
        <p:txBody>
          <a:bodyPr/>
          <a:lstStyle/>
          <a:p>
            <a:r>
              <a:rPr lang="en-US">
                <a:latin typeface="Helvetica" pitchFamily="34" charset="0"/>
                <a:ea typeface="ＭＳ Ｐゴシック" pitchFamily="34" charset="-128"/>
              </a:rPr>
              <a:t>A  </a:t>
            </a:r>
            <a:r>
              <a:rPr lang="en-US">
                <a:solidFill>
                  <a:srgbClr val="FF0000"/>
                </a:solidFill>
                <a:latin typeface="Helvetica" pitchFamily="34" charset="0"/>
                <a:ea typeface="ＭＳ Ｐゴシック" pitchFamily="34" charset="-128"/>
              </a:rPr>
              <a:t>Collaboration Diagram</a:t>
            </a:r>
            <a:r>
              <a:rPr lang="en-US">
                <a:latin typeface="Helvetica" pitchFamily="34" charset="0"/>
                <a:ea typeface="ＭＳ Ｐゴシック" pitchFamily="34" charset="-128"/>
              </a:rPr>
              <a:t> is an instance diagram that visualizes the interactions between objects as a flow  of messages. Messages can be events or calls to operations</a:t>
            </a:r>
          </a:p>
          <a:p>
            <a:r>
              <a:rPr lang="en-US">
                <a:latin typeface="Helvetica" pitchFamily="34" charset="0"/>
                <a:ea typeface="ＭＳ Ｐゴシック" pitchFamily="34" charset="-128"/>
              </a:rPr>
              <a:t>Communication diagrams </a:t>
            </a:r>
            <a:r>
              <a:rPr lang="en-US">
                <a:solidFill>
                  <a:srgbClr val="FF0000"/>
                </a:solidFill>
                <a:latin typeface="Helvetica" pitchFamily="34" charset="0"/>
                <a:ea typeface="ＭＳ Ｐゴシック" pitchFamily="34" charset="-128"/>
              </a:rPr>
              <a:t>describe the static structure </a:t>
            </a:r>
            <a:r>
              <a:rPr lang="en-US">
                <a:latin typeface="Helvetica" pitchFamily="34" charset="0"/>
                <a:ea typeface="ＭＳ Ｐゴシック" pitchFamily="34" charset="-128"/>
              </a:rPr>
              <a:t>as well as the</a:t>
            </a:r>
            <a:r>
              <a:rPr lang="en-US">
                <a:solidFill>
                  <a:srgbClr val="FF0000"/>
                </a:solidFill>
                <a:latin typeface="Helvetica" pitchFamily="34" charset="0"/>
                <a:ea typeface="ＭＳ Ｐゴシック" pitchFamily="34" charset="-128"/>
              </a:rPr>
              <a:t> dynamic behavior of a system</a:t>
            </a:r>
            <a:r>
              <a:rPr lang="en-US">
                <a:latin typeface="Helvetica" pitchFamily="34" charset="0"/>
                <a:ea typeface="ＭＳ Ｐゴシック" pitchFamily="34" charset="-128"/>
              </a:rPr>
              <a:t>:</a:t>
            </a:r>
          </a:p>
          <a:p>
            <a:pPr lvl="1"/>
            <a:r>
              <a:rPr lang="en-US">
                <a:latin typeface="Helvetica" pitchFamily="34" charset="0"/>
                <a:ea typeface="ＭＳ Ｐゴシック" pitchFamily="34" charset="-128"/>
              </a:rPr>
              <a:t>The static structure is obtained from the UML class diagram </a:t>
            </a:r>
          </a:p>
          <a:p>
            <a:pPr lvl="2"/>
            <a:r>
              <a:rPr lang="en-US">
                <a:latin typeface="Helvetica" pitchFamily="34" charset="0"/>
                <a:ea typeface="ＭＳ Ｐゴシック" pitchFamily="34" charset="-128"/>
              </a:rPr>
              <a:t>Collaboration diagrams reuse the layout of classes and associations in the class diagram</a:t>
            </a:r>
          </a:p>
          <a:p>
            <a:pPr lvl="1"/>
            <a:r>
              <a:rPr lang="en-US">
                <a:latin typeface="Helvetica" pitchFamily="34" charset="0"/>
                <a:ea typeface="ＭＳ Ｐゴシック" pitchFamily="34" charset="-128"/>
              </a:rPr>
              <a:t>The dynamic behavior is obtained from the dynamic model (UML sequence diagrams and UML statechart diagrams)</a:t>
            </a:r>
          </a:p>
          <a:p>
            <a:pPr lvl="2"/>
            <a:r>
              <a:rPr lang="en-US">
                <a:latin typeface="Helvetica" pitchFamily="34" charset="0"/>
                <a:ea typeface="ＭＳ Ｐゴシック" pitchFamily="34" charset="-128"/>
              </a:rPr>
              <a:t>Messages between objects are labeled with a chronological number and placed near the link the message is sent over</a:t>
            </a:r>
          </a:p>
          <a:p>
            <a:r>
              <a:rPr lang="en-US">
                <a:latin typeface="Helvetica" pitchFamily="34" charset="0"/>
                <a:ea typeface="ＭＳ Ｐゴシック" pitchFamily="34" charset="-128"/>
              </a:rPr>
              <a:t>Reading a collaboration diagram involves starting at message 1.0, and following the messages from object to object.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0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08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08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08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908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9081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908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9" grpId="0" build="p" bldLvl="4"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338138" y="222250"/>
            <a:ext cx="8577262" cy="863600"/>
          </a:xfrm>
        </p:spPr>
        <p:txBody>
          <a:bodyPr/>
          <a:lstStyle/>
          <a:p>
            <a:r>
              <a:rPr lang="en-US">
                <a:ea typeface="ＭＳ Ｐゴシック" pitchFamily="34" charset="-128"/>
              </a:rPr>
              <a:t>Example: Modeling the </a:t>
            </a:r>
            <a:br>
              <a:rPr lang="en-US">
                <a:ea typeface="ＭＳ Ｐゴシック" pitchFamily="34" charset="-128"/>
              </a:rPr>
            </a:br>
            <a:r>
              <a:rPr lang="en-US">
                <a:ea typeface="ＭＳ Ｐゴシック" pitchFamily="34" charset="-128"/>
              </a:rPr>
              <a:t>Sequence of Events in MVC</a:t>
            </a:r>
          </a:p>
        </p:txBody>
      </p:sp>
      <p:sp>
        <p:nvSpPr>
          <p:cNvPr id="267270" name="Rectangle 6"/>
          <p:cNvSpPr>
            <a:spLocks noChangeArrowheads="1"/>
          </p:cNvSpPr>
          <p:nvPr/>
        </p:nvSpPr>
        <p:spPr bwMode="auto">
          <a:xfrm>
            <a:off x="1349375" y="4364038"/>
            <a:ext cx="2620963" cy="488950"/>
          </a:xfrm>
          <a:prstGeom prst="rect">
            <a:avLst/>
          </a:prstGeom>
          <a:solidFill>
            <a:srgbClr val="FFFFFF"/>
          </a:solidFill>
          <a:ln w="9525">
            <a:noFill/>
            <a:miter lim="800000"/>
            <a:headEnd/>
            <a:tailEnd/>
          </a:ln>
        </p:spPr>
        <p:txBody>
          <a:bodyPr/>
          <a:lstStyle/>
          <a:p>
            <a:endParaRPr lang="en-US"/>
          </a:p>
        </p:txBody>
      </p:sp>
      <p:sp>
        <p:nvSpPr>
          <p:cNvPr id="267333" name="Text Box 69"/>
          <p:cNvSpPr txBox="1">
            <a:spLocks noChangeArrowheads="1"/>
          </p:cNvSpPr>
          <p:nvPr/>
        </p:nvSpPr>
        <p:spPr bwMode="auto">
          <a:xfrm>
            <a:off x="6242050" y="527050"/>
            <a:ext cx="2867025" cy="439738"/>
          </a:xfrm>
          <a:prstGeom prst="rect">
            <a:avLst/>
          </a:prstGeom>
          <a:solidFill>
            <a:schemeClr val="accent1"/>
          </a:solidFill>
          <a:ln w="12700">
            <a:solidFill>
              <a:schemeClr val="tx1"/>
            </a:solidFill>
            <a:miter lim="800000"/>
            <a:headEnd/>
            <a:tailEnd/>
          </a:ln>
        </p:spPr>
        <p:txBody>
          <a:bodyPr wrap="none" anchor="ctr">
            <a:spAutoFit/>
          </a:bodyPr>
          <a:lstStyle/>
          <a:p>
            <a:pPr algn="ctr"/>
            <a:r>
              <a:rPr lang="en-US" sz="2200">
                <a:solidFill>
                  <a:srgbClr val="FF0000"/>
                </a:solidFill>
                <a:latin typeface="Century Gothic" pitchFamily="34" charset="0"/>
              </a:rPr>
              <a:t>UML Class Diagram </a:t>
            </a:r>
          </a:p>
        </p:txBody>
      </p:sp>
      <p:grpSp>
        <p:nvGrpSpPr>
          <p:cNvPr id="12" name="Group 75"/>
          <p:cNvGrpSpPr>
            <a:grpSpLocks/>
          </p:cNvGrpSpPr>
          <p:nvPr/>
        </p:nvGrpSpPr>
        <p:grpSpPr bwMode="auto">
          <a:xfrm>
            <a:off x="3284538" y="966788"/>
            <a:ext cx="5824537" cy="1435100"/>
            <a:chOff x="2069" y="609"/>
            <a:chExt cx="3669" cy="904"/>
          </a:xfrm>
        </p:grpSpPr>
        <p:grpSp>
          <p:nvGrpSpPr>
            <p:cNvPr id="128019" name="Group 67"/>
            <p:cNvGrpSpPr>
              <a:grpSpLocks/>
            </p:cNvGrpSpPr>
            <p:nvPr/>
          </p:nvGrpSpPr>
          <p:grpSpPr bwMode="auto">
            <a:xfrm>
              <a:off x="2717" y="609"/>
              <a:ext cx="2780" cy="904"/>
              <a:chOff x="520" y="2652"/>
              <a:chExt cx="4425" cy="1290"/>
            </a:xfrm>
          </p:grpSpPr>
          <p:grpSp>
            <p:nvGrpSpPr>
              <p:cNvPr id="128021" name="Group 39"/>
              <p:cNvGrpSpPr>
                <a:grpSpLocks/>
              </p:cNvGrpSpPr>
              <p:nvPr/>
            </p:nvGrpSpPr>
            <p:grpSpPr bwMode="auto">
              <a:xfrm>
                <a:off x="2405" y="3408"/>
                <a:ext cx="2357" cy="534"/>
                <a:chOff x="2405" y="3558"/>
                <a:chExt cx="2357" cy="534"/>
              </a:xfrm>
            </p:grpSpPr>
            <p:sp>
              <p:nvSpPr>
                <p:cNvPr id="128044" name="Freeform 40"/>
                <p:cNvSpPr>
                  <a:spLocks/>
                </p:cNvSpPr>
                <p:nvPr/>
              </p:nvSpPr>
              <p:spPr bwMode="auto">
                <a:xfrm>
                  <a:off x="2405" y="3558"/>
                  <a:ext cx="1480" cy="307"/>
                </a:xfrm>
                <a:custGeom>
                  <a:avLst/>
                  <a:gdLst>
                    <a:gd name="T0" fmla="*/ 0 w 1480"/>
                    <a:gd name="T1" fmla="*/ 307 h 307"/>
                    <a:gd name="T2" fmla="*/ 1480 w 1480"/>
                    <a:gd name="T3" fmla="*/ 307 h 307"/>
                    <a:gd name="T4" fmla="*/ 1480 w 1480"/>
                    <a:gd name="T5" fmla="*/ 0 h 307"/>
                    <a:gd name="T6" fmla="*/ 0 60000 65536"/>
                    <a:gd name="T7" fmla="*/ 0 60000 65536"/>
                    <a:gd name="T8" fmla="*/ 0 60000 65536"/>
                    <a:gd name="T9" fmla="*/ 0 w 1480"/>
                    <a:gd name="T10" fmla="*/ 0 h 307"/>
                    <a:gd name="T11" fmla="*/ 1480 w 1480"/>
                    <a:gd name="T12" fmla="*/ 307 h 307"/>
                  </a:gdLst>
                  <a:ahLst/>
                  <a:cxnLst>
                    <a:cxn ang="T6">
                      <a:pos x="T0" y="T1"/>
                    </a:cxn>
                    <a:cxn ang="T7">
                      <a:pos x="T2" y="T3"/>
                    </a:cxn>
                    <a:cxn ang="T8">
                      <a:pos x="T4" y="T5"/>
                    </a:cxn>
                  </a:cxnLst>
                  <a:rect l="T9" t="T10" r="T11" b="T12"/>
                  <a:pathLst>
                    <a:path w="1480" h="307">
                      <a:moveTo>
                        <a:pt x="0" y="307"/>
                      </a:moveTo>
                      <a:lnTo>
                        <a:pt x="1480" y="307"/>
                      </a:lnTo>
                      <a:lnTo>
                        <a:pt x="1480" y="0"/>
                      </a:lnTo>
                    </a:path>
                  </a:pathLst>
                </a:custGeom>
                <a:noFill/>
                <a:ln w="22225">
                  <a:solidFill>
                    <a:srgbClr val="000000"/>
                  </a:solidFill>
                  <a:round/>
                  <a:headEnd/>
                  <a:tailEnd/>
                </a:ln>
              </p:spPr>
              <p:txBody>
                <a:bodyPr/>
                <a:lstStyle/>
                <a:p>
                  <a:endParaRPr lang="en-US"/>
                </a:p>
              </p:txBody>
            </p:sp>
            <p:sp>
              <p:nvSpPr>
                <p:cNvPr id="128045" name="Rectangle 41"/>
                <p:cNvSpPr>
                  <a:spLocks noChangeArrowheads="1"/>
                </p:cNvSpPr>
                <p:nvPr/>
              </p:nvSpPr>
              <p:spPr bwMode="auto">
                <a:xfrm>
                  <a:off x="2478" y="3718"/>
                  <a:ext cx="917" cy="164"/>
                </a:xfrm>
                <a:prstGeom prst="rect">
                  <a:avLst/>
                </a:prstGeom>
                <a:noFill/>
                <a:ln w="9525">
                  <a:noFill/>
                  <a:miter lim="800000"/>
                  <a:headEnd/>
                  <a:tailEnd/>
                </a:ln>
              </p:spPr>
              <p:txBody>
                <a:bodyPr wrap="none" lIns="0" tIns="0" rIns="0" bIns="0">
                  <a:spAutoFit/>
                </a:bodyPr>
                <a:lstStyle/>
                <a:p>
                  <a:r>
                    <a:rPr lang="en-US" sz="1200">
                      <a:solidFill>
                        <a:srgbClr val="000000"/>
                      </a:solidFill>
                      <a:latin typeface="Courier New" pitchFamily="49" charset="0"/>
                    </a:rPr>
                    <a:t>subscriber</a:t>
                  </a:r>
                  <a:endParaRPr lang="en-US" sz="1200" b="0"/>
                </a:p>
              </p:txBody>
            </p:sp>
            <p:sp>
              <p:nvSpPr>
                <p:cNvPr id="128046" name="Rectangle 42"/>
                <p:cNvSpPr>
                  <a:spLocks noChangeArrowheads="1"/>
                </p:cNvSpPr>
                <p:nvPr/>
              </p:nvSpPr>
              <p:spPr bwMode="auto">
                <a:xfrm>
                  <a:off x="4028" y="3578"/>
                  <a:ext cx="734" cy="164"/>
                </a:xfrm>
                <a:prstGeom prst="rect">
                  <a:avLst/>
                </a:prstGeom>
                <a:noFill/>
                <a:ln w="9525">
                  <a:noFill/>
                  <a:miter lim="800000"/>
                  <a:headEnd/>
                  <a:tailEnd/>
                </a:ln>
              </p:spPr>
              <p:txBody>
                <a:bodyPr wrap="none" lIns="0" tIns="0" rIns="0" bIns="0">
                  <a:spAutoFit/>
                </a:bodyPr>
                <a:lstStyle/>
                <a:p>
                  <a:r>
                    <a:rPr lang="en-US" sz="1200">
                      <a:solidFill>
                        <a:srgbClr val="000000"/>
                      </a:solidFill>
                      <a:latin typeface="Courier New" pitchFamily="49" charset="0"/>
                    </a:rPr>
                    <a:t>notifier</a:t>
                  </a:r>
                  <a:endParaRPr lang="en-US" sz="1200" b="0"/>
                </a:p>
              </p:txBody>
            </p:sp>
            <p:sp>
              <p:nvSpPr>
                <p:cNvPr id="128047" name="Rectangle 43"/>
                <p:cNvSpPr>
                  <a:spLocks noChangeArrowheads="1"/>
                </p:cNvSpPr>
                <p:nvPr/>
              </p:nvSpPr>
              <p:spPr bwMode="auto">
                <a:xfrm>
                  <a:off x="2478" y="3928"/>
                  <a:ext cx="92" cy="164"/>
                </a:xfrm>
                <a:prstGeom prst="rect">
                  <a:avLst/>
                </a:prstGeom>
                <a:noFill/>
                <a:ln w="9525">
                  <a:noFill/>
                  <a:miter lim="800000"/>
                  <a:headEnd/>
                  <a:tailEnd/>
                </a:ln>
              </p:spPr>
              <p:txBody>
                <a:bodyPr wrap="none" lIns="0" tIns="0" rIns="0" bIns="0">
                  <a:spAutoFit/>
                </a:bodyPr>
                <a:lstStyle/>
                <a:p>
                  <a:r>
                    <a:rPr lang="en-US" sz="1200">
                      <a:solidFill>
                        <a:srgbClr val="000000"/>
                      </a:solidFill>
                      <a:latin typeface="Courier New" pitchFamily="49" charset="0"/>
                    </a:rPr>
                    <a:t>*</a:t>
                  </a:r>
                  <a:endParaRPr lang="en-US" sz="1200" b="0"/>
                </a:p>
              </p:txBody>
            </p:sp>
            <p:sp>
              <p:nvSpPr>
                <p:cNvPr id="128048" name="Rectangle 44"/>
                <p:cNvSpPr>
                  <a:spLocks noChangeArrowheads="1"/>
                </p:cNvSpPr>
                <p:nvPr/>
              </p:nvSpPr>
              <p:spPr bwMode="auto">
                <a:xfrm>
                  <a:off x="3759" y="3580"/>
                  <a:ext cx="92" cy="164"/>
                </a:xfrm>
                <a:prstGeom prst="rect">
                  <a:avLst/>
                </a:prstGeom>
                <a:noFill/>
                <a:ln w="9525">
                  <a:noFill/>
                  <a:miter lim="800000"/>
                  <a:headEnd/>
                  <a:tailEnd/>
                </a:ln>
              </p:spPr>
              <p:txBody>
                <a:bodyPr wrap="none" lIns="0" tIns="0" rIns="0" bIns="0">
                  <a:spAutoFit/>
                </a:bodyPr>
                <a:lstStyle/>
                <a:p>
                  <a:r>
                    <a:rPr lang="en-US" sz="1200">
                      <a:solidFill>
                        <a:srgbClr val="000000"/>
                      </a:solidFill>
                      <a:latin typeface="Courier New" pitchFamily="49" charset="0"/>
                    </a:rPr>
                    <a:t>1</a:t>
                  </a:r>
                  <a:endParaRPr lang="en-US" sz="1200" b="0"/>
                </a:p>
              </p:txBody>
            </p:sp>
          </p:grpSp>
          <p:grpSp>
            <p:nvGrpSpPr>
              <p:cNvPr id="128022" name="Group 45"/>
              <p:cNvGrpSpPr>
                <a:grpSpLocks/>
              </p:cNvGrpSpPr>
              <p:nvPr/>
            </p:nvGrpSpPr>
            <p:grpSpPr bwMode="auto">
              <a:xfrm>
                <a:off x="2168" y="2800"/>
                <a:ext cx="2777" cy="374"/>
                <a:chOff x="2168" y="2950"/>
                <a:chExt cx="2777" cy="374"/>
              </a:xfrm>
            </p:grpSpPr>
            <p:sp>
              <p:nvSpPr>
                <p:cNvPr id="128038" name="Freeform 46"/>
                <p:cNvSpPr>
                  <a:spLocks/>
                </p:cNvSpPr>
                <p:nvPr/>
              </p:nvSpPr>
              <p:spPr bwMode="auto">
                <a:xfrm>
                  <a:off x="2168" y="3084"/>
                  <a:ext cx="1717" cy="167"/>
                </a:xfrm>
                <a:custGeom>
                  <a:avLst/>
                  <a:gdLst>
                    <a:gd name="T0" fmla="*/ 0 w 1717"/>
                    <a:gd name="T1" fmla="*/ 0 h 167"/>
                    <a:gd name="T2" fmla="*/ 1717 w 1717"/>
                    <a:gd name="T3" fmla="*/ 0 h 167"/>
                    <a:gd name="T4" fmla="*/ 1717 w 1717"/>
                    <a:gd name="T5" fmla="*/ 167 h 167"/>
                    <a:gd name="T6" fmla="*/ 0 60000 65536"/>
                    <a:gd name="T7" fmla="*/ 0 60000 65536"/>
                    <a:gd name="T8" fmla="*/ 0 60000 65536"/>
                    <a:gd name="T9" fmla="*/ 0 w 1717"/>
                    <a:gd name="T10" fmla="*/ 0 h 167"/>
                    <a:gd name="T11" fmla="*/ 1717 w 1717"/>
                    <a:gd name="T12" fmla="*/ 167 h 167"/>
                  </a:gdLst>
                  <a:ahLst/>
                  <a:cxnLst>
                    <a:cxn ang="T6">
                      <a:pos x="T0" y="T1"/>
                    </a:cxn>
                    <a:cxn ang="T7">
                      <a:pos x="T2" y="T3"/>
                    </a:cxn>
                    <a:cxn ang="T8">
                      <a:pos x="T4" y="T5"/>
                    </a:cxn>
                  </a:cxnLst>
                  <a:rect l="T9" t="T10" r="T11" b="T12"/>
                  <a:pathLst>
                    <a:path w="1717" h="167">
                      <a:moveTo>
                        <a:pt x="0" y="0"/>
                      </a:moveTo>
                      <a:lnTo>
                        <a:pt x="1717" y="0"/>
                      </a:lnTo>
                      <a:lnTo>
                        <a:pt x="1717" y="167"/>
                      </a:lnTo>
                    </a:path>
                  </a:pathLst>
                </a:custGeom>
                <a:noFill/>
                <a:ln w="22225">
                  <a:solidFill>
                    <a:srgbClr val="000000"/>
                  </a:solidFill>
                  <a:round/>
                  <a:headEnd/>
                  <a:tailEnd/>
                </a:ln>
              </p:spPr>
              <p:txBody>
                <a:bodyPr/>
                <a:lstStyle/>
                <a:p>
                  <a:endParaRPr lang="en-US"/>
                </a:p>
              </p:txBody>
            </p:sp>
            <p:sp>
              <p:nvSpPr>
                <p:cNvPr id="128039" name="Rectangle 47"/>
                <p:cNvSpPr>
                  <a:spLocks noChangeArrowheads="1"/>
                </p:cNvSpPr>
                <p:nvPr/>
              </p:nvSpPr>
              <p:spPr bwMode="auto">
                <a:xfrm>
                  <a:off x="2233" y="2950"/>
                  <a:ext cx="824" cy="165"/>
                </a:xfrm>
                <a:prstGeom prst="rect">
                  <a:avLst/>
                </a:prstGeom>
                <a:noFill/>
                <a:ln w="9525">
                  <a:noFill/>
                  <a:miter lim="800000"/>
                  <a:headEnd/>
                  <a:tailEnd/>
                </a:ln>
              </p:spPr>
              <p:txBody>
                <a:bodyPr wrap="none" lIns="0" tIns="0" rIns="0" bIns="0">
                  <a:spAutoFit/>
                </a:bodyPr>
                <a:lstStyle/>
                <a:p>
                  <a:r>
                    <a:rPr lang="en-US" sz="1200">
                      <a:solidFill>
                        <a:srgbClr val="000000"/>
                      </a:solidFill>
                      <a:latin typeface="Courier New" pitchFamily="49" charset="0"/>
                    </a:rPr>
                    <a:t>initiator</a:t>
                  </a:r>
                  <a:endParaRPr lang="en-US" sz="1200" b="0"/>
                </a:p>
              </p:txBody>
            </p:sp>
            <p:grpSp>
              <p:nvGrpSpPr>
                <p:cNvPr id="128040" name="Group 48"/>
                <p:cNvGrpSpPr>
                  <a:grpSpLocks/>
                </p:cNvGrpSpPr>
                <p:nvPr/>
              </p:nvGrpSpPr>
              <p:grpSpPr bwMode="auto">
                <a:xfrm>
                  <a:off x="3759" y="3106"/>
                  <a:ext cx="1186" cy="164"/>
                  <a:chOff x="4021" y="1404"/>
                  <a:chExt cx="1186" cy="164"/>
                </a:xfrm>
              </p:grpSpPr>
              <p:sp>
                <p:nvSpPr>
                  <p:cNvPr id="128042" name="Rectangle 49"/>
                  <p:cNvSpPr>
                    <a:spLocks noChangeArrowheads="1"/>
                  </p:cNvSpPr>
                  <p:nvPr/>
                </p:nvSpPr>
                <p:spPr bwMode="auto">
                  <a:xfrm>
                    <a:off x="4290" y="1404"/>
                    <a:ext cx="917" cy="164"/>
                  </a:xfrm>
                  <a:prstGeom prst="rect">
                    <a:avLst/>
                  </a:prstGeom>
                  <a:noFill/>
                  <a:ln w="9525">
                    <a:noFill/>
                    <a:miter lim="800000"/>
                    <a:headEnd/>
                    <a:tailEnd/>
                  </a:ln>
                </p:spPr>
                <p:txBody>
                  <a:bodyPr wrap="none" lIns="0" tIns="0" rIns="0" bIns="0">
                    <a:spAutoFit/>
                  </a:bodyPr>
                  <a:lstStyle/>
                  <a:p>
                    <a:r>
                      <a:rPr lang="en-US" sz="1200">
                        <a:solidFill>
                          <a:srgbClr val="000000"/>
                        </a:solidFill>
                        <a:latin typeface="Courier New" pitchFamily="49" charset="0"/>
                      </a:rPr>
                      <a:t>repository</a:t>
                    </a:r>
                    <a:endParaRPr lang="en-US" sz="1200" b="0"/>
                  </a:p>
                </p:txBody>
              </p:sp>
              <p:sp>
                <p:nvSpPr>
                  <p:cNvPr id="128043" name="Rectangle 50"/>
                  <p:cNvSpPr>
                    <a:spLocks noChangeArrowheads="1"/>
                  </p:cNvSpPr>
                  <p:nvPr/>
                </p:nvSpPr>
                <p:spPr bwMode="auto">
                  <a:xfrm>
                    <a:off x="4021" y="1404"/>
                    <a:ext cx="92" cy="164"/>
                  </a:xfrm>
                  <a:prstGeom prst="rect">
                    <a:avLst/>
                  </a:prstGeom>
                  <a:noFill/>
                  <a:ln w="9525">
                    <a:noFill/>
                    <a:miter lim="800000"/>
                    <a:headEnd/>
                    <a:tailEnd/>
                  </a:ln>
                </p:spPr>
                <p:txBody>
                  <a:bodyPr wrap="none" lIns="0" tIns="0" rIns="0" bIns="0">
                    <a:spAutoFit/>
                  </a:bodyPr>
                  <a:lstStyle/>
                  <a:p>
                    <a:r>
                      <a:rPr lang="en-US" sz="1200">
                        <a:solidFill>
                          <a:srgbClr val="000000"/>
                        </a:solidFill>
                        <a:latin typeface="Courier New" pitchFamily="49" charset="0"/>
                      </a:rPr>
                      <a:t>1</a:t>
                    </a:r>
                    <a:endParaRPr lang="en-US" sz="1200" b="0"/>
                  </a:p>
                </p:txBody>
              </p:sp>
            </p:grpSp>
            <p:sp>
              <p:nvSpPr>
                <p:cNvPr id="128041" name="Rectangle 51"/>
                <p:cNvSpPr>
                  <a:spLocks noChangeArrowheads="1"/>
                </p:cNvSpPr>
                <p:nvPr/>
              </p:nvSpPr>
              <p:spPr bwMode="auto">
                <a:xfrm>
                  <a:off x="2233" y="3160"/>
                  <a:ext cx="92" cy="164"/>
                </a:xfrm>
                <a:prstGeom prst="rect">
                  <a:avLst/>
                </a:prstGeom>
                <a:noFill/>
                <a:ln w="9525">
                  <a:noFill/>
                  <a:miter lim="800000"/>
                  <a:headEnd/>
                  <a:tailEnd/>
                </a:ln>
              </p:spPr>
              <p:txBody>
                <a:bodyPr wrap="none" lIns="0" tIns="0" rIns="0" bIns="0">
                  <a:spAutoFit/>
                </a:bodyPr>
                <a:lstStyle/>
                <a:p>
                  <a:r>
                    <a:rPr lang="en-US" sz="1200">
                      <a:solidFill>
                        <a:srgbClr val="000000"/>
                      </a:solidFill>
                      <a:latin typeface="Courier New" pitchFamily="49" charset="0"/>
                    </a:rPr>
                    <a:t>*</a:t>
                  </a:r>
                  <a:endParaRPr lang="en-US" sz="1200" b="0"/>
                </a:p>
              </p:txBody>
            </p:sp>
          </p:grpSp>
          <p:grpSp>
            <p:nvGrpSpPr>
              <p:cNvPr id="128023" name="Group 52"/>
              <p:cNvGrpSpPr>
                <a:grpSpLocks/>
              </p:cNvGrpSpPr>
              <p:nvPr/>
            </p:nvGrpSpPr>
            <p:grpSpPr bwMode="auto">
              <a:xfrm>
                <a:off x="3061" y="2962"/>
                <a:ext cx="1648" cy="460"/>
                <a:chOff x="3061" y="3112"/>
                <a:chExt cx="1648" cy="460"/>
              </a:xfrm>
            </p:grpSpPr>
            <p:grpSp>
              <p:nvGrpSpPr>
                <p:cNvPr id="128034" name="Group 53"/>
                <p:cNvGrpSpPr>
                  <a:grpSpLocks/>
                </p:cNvGrpSpPr>
                <p:nvPr/>
              </p:nvGrpSpPr>
              <p:grpSpPr bwMode="auto">
                <a:xfrm>
                  <a:off x="3061" y="3251"/>
                  <a:ext cx="1648" cy="321"/>
                  <a:chOff x="3061" y="3251"/>
                  <a:chExt cx="1648" cy="321"/>
                </a:xfrm>
              </p:grpSpPr>
              <p:sp>
                <p:nvSpPr>
                  <p:cNvPr id="128036" name="Rectangle 54"/>
                  <p:cNvSpPr>
                    <a:spLocks noChangeArrowheads="1"/>
                  </p:cNvSpPr>
                  <p:nvPr/>
                </p:nvSpPr>
                <p:spPr bwMode="auto">
                  <a:xfrm>
                    <a:off x="3061" y="3251"/>
                    <a:ext cx="1648" cy="321"/>
                  </a:xfrm>
                  <a:prstGeom prst="rect">
                    <a:avLst/>
                  </a:prstGeom>
                  <a:solidFill>
                    <a:schemeClr val="bg1"/>
                  </a:solidFill>
                  <a:ln w="22225">
                    <a:solidFill>
                      <a:srgbClr val="000000"/>
                    </a:solidFill>
                    <a:miter lim="800000"/>
                    <a:headEnd/>
                    <a:tailEnd/>
                  </a:ln>
                </p:spPr>
                <p:txBody>
                  <a:bodyPr/>
                  <a:lstStyle/>
                  <a:p>
                    <a:endParaRPr lang="en-US"/>
                  </a:p>
                </p:txBody>
              </p:sp>
              <p:sp>
                <p:nvSpPr>
                  <p:cNvPr id="128037" name="Rectangle 55"/>
                  <p:cNvSpPr>
                    <a:spLocks noChangeArrowheads="1"/>
                  </p:cNvSpPr>
                  <p:nvPr/>
                </p:nvSpPr>
                <p:spPr bwMode="auto">
                  <a:xfrm>
                    <a:off x="3694" y="3334"/>
                    <a:ext cx="458" cy="164"/>
                  </a:xfrm>
                  <a:prstGeom prst="rect">
                    <a:avLst/>
                  </a:prstGeom>
                  <a:noFill/>
                  <a:ln w="9525">
                    <a:noFill/>
                    <a:miter lim="800000"/>
                    <a:headEnd/>
                    <a:tailEnd/>
                  </a:ln>
                </p:spPr>
                <p:txBody>
                  <a:bodyPr wrap="none" lIns="0" tIns="0" rIns="0" bIns="0">
                    <a:spAutoFit/>
                  </a:bodyPr>
                  <a:lstStyle/>
                  <a:p>
                    <a:r>
                      <a:rPr lang="en-US" sz="1200">
                        <a:solidFill>
                          <a:srgbClr val="000000"/>
                        </a:solidFill>
                        <a:latin typeface="Courier New" pitchFamily="49" charset="0"/>
                      </a:rPr>
                      <a:t>Model</a:t>
                    </a:r>
                    <a:endParaRPr lang="en-US" sz="1200" b="0"/>
                  </a:p>
                </p:txBody>
              </p:sp>
            </p:grpSp>
            <p:sp>
              <p:nvSpPr>
                <p:cNvPr id="128035" name="AutoShape 56"/>
                <p:cNvSpPr>
                  <a:spLocks noChangeArrowheads="1"/>
                </p:cNvSpPr>
                <p:nvPr/>
              </p:nvSpPr>
              <p:spPr bwMode="auto">
                <a:xfrm rot="10800000">
                  <a:off x="3061" y="3112"/>
                  <a:ext cx="446" cy="1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582 h 21600"/>
                    <a:gd name="T14" fmla="*/ 17096 w 21600"/>
                    <a:gd name="T15" fmla="*/ 1718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wrap="none" anchor="ctr"/>
                <a:lstStyle/>
                <a:p>
                  <a:endParaRPr lang="en-US"/>
                </a:p>
              </p:txBody>
            </p:sp>
          </p:grpSp>
          <p:grpSp>
            <p:nvGrpSpPr>
              <p:cNvPr id="128024" name="Group 57"/>
              <p:cNvGrpSpPr>
                <a:grpSpLocks/>
              </p:cNvGrpSpPr>
              <p:nvPr/>
            </p:nvGrpSpPr>
            <p:grpSpPr bwMode="auto">
              <a:xfrm>
                <a:off x="520" y="2652"/>
                <a:ext cx="1662" cy="449"/>
                <a:chOff x="520" y="2802"/>
                <a:chExt cx="1662" cy="449"/>
              </a:xfrm>
            </p:grpSpPr>
            <p:grpSp>
              <p:nvGrpSpPr>
                <p:cNvPr id="128030" name="Group 58"/>
                <p:cNvGrpSpPr>
                  <a:grpSpLocks/>
                </p:cNvGrpSpPr>
                <p:nvPr/>
              </p:nvGrpSpPr>
              <p:grpSpPr bwMode="auto">
                <a:xfrm>
                  <a:off x="520" y="2944"/>
                  <a:ext cx="1662" cy="307"/>
                  <a:chOff x="520" y="2944"/>
                  <a:chExt cx="1662" cy="307"/>
                </a:xfrm>
              </p:grpSpPr>
              <p:sp>
                <p:nvSpPr>
                  <p:cNvPr id="128032" name="Rectangle 59"/>
                  <p:cNvSpPr>
                    <a:spLocks noChangeArrowheads="1"/>
                  </p:cNvSpPr>
                  <p:nvPr/>
                </p:nvSpPr>
                <p:spPr bwMode="auto">
                  <a:xfrm>
                    <a:off x="520" y="2944"/>
                    <a:ext cx="1662" cy="307"/>
                  </a:xfrm>
                  <a:prstGeom prst="rect">
                    <a:avLst/>
                  </a:prstGeom>
                  <a:solidFill>
                    <a:schemeClr val="bg1"/>
                  </a:solidFill>
                  <a:ln w="22225">
                    <a:solidFill>
                      <a:srgbClr val="000000"/>
                    </a:solidFill>
                    <a:miter lim="800000"/>
                    <a:headEnd/>
                    <a:tailEnd/>
                  </a:ln>
                </p:spPr>
                <p:txBody>
                  <a:bodyPr/>
                  <a:lstStyle/>
                  <a:p>
                    <a:endParaRPr lang="en-US"/>
                  </a:p>
                </p:txBody>
              </p:sp>
              <p:sp>
                <p:nvSpPr>
                  <p:cNvPr id="128033" name="Rectangle 60"/>
                  <p:cNvSpPr>
                    <a:spLocks noChangeArrowheads="1"/>
                  </p:cNvSpPr>
                  <p:nvPr/>
                </p:nvSpPr>
                <p:spPr bwMode="auto">
                  <a:xfrm>
                    <a:off x="966" y="3023"/>
                    <a:ext cx="916" cy="164"/>
                  </a:xfrm>
                  <a:prstGeom prst="rect">
                    <a:avLst/>
                  </a:prstGeom>
                  <a:noFill/>
                  <a:ln w="9525">
                    <a:noFill/>
                    <a:miter lim="800000"/>
                    <a:headEnd/>
                    <a:tailEnd/>
                  </a:ln>
                </p:spPr>
                <p:txBody>
                  <a:bodyPr wrap="none" lIns="0" tIns="0" rIns="0" bIns="0">
                    <a:spAutoFit/>
                  </a:bodyPr>
                  <a:lstStyle/>
                  <a:p>
                    <a:r>
                      <a:rPr lang="en-US" sz="1200">
                        <a:solidFill>
                          <a:srgbClr val="000000"/>
                        </a:solidFill>
                        <a:latin typeface="Courier New" pitchFamily="49" charset="0"/>
                      </a:rPr>
                      <a:t>Controller</a:t>
                    </a:r>
                    <a:endParaRPr lang="en-US" sz="1200" b="0"/>
                  </a:p>
                </p:txBody>
              </p:sp>
            </p:grpSp>
            <p:sp>
              <p:nvSpPr>
                <p:cNvPr id="128031" name="AutoShape 61"/>
                <p:cNvSpPr>
                  <a:spLocks noChangeArrowheads="1"/>
                </p:cNvSpPr>
                <p:nvPr/>
              </p:nvSpPr>
              <p:spPr bwMode="auto">
                <a:xfrm rot="10800000">
                  <a:off x="520" y="2802"/>
                  <a:ext cx="446" cy="1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582 h 21600"/>
                    <a:gd name="T14" fmla="*/ 17096 w 21600"/>
                    <a:gd name="T15" fmla="*/ 1718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wrap="none" anchor="ctr"/>
                <a:lstStyle/>
                <a:p>
                  <a:endParaRPr lang="en-US"/>
                </a:p>
              </p:txBody>
            </p:sp>
          </p:grpSp>
          <p:grpSp>
            <p:nvGrpSpPr>
              <p:cNvPr id="128025" name="Group 62"/>
              <p:cNvGrpSpPr>
                <a:grpSpLocks/>
              </p:cNvGrpSpPr>
              <p:nvPr/>
            </p:nvGrpSpPr>
            <p:grpSpPr bwMode="auto">
              <a:xfrm>
                <a:off x="757" y="3422"/>
                <a:ext cx="1662" cy="447"/>
                <a:chOff x="757" y="3572"/>
                <a:chExt cx="1662" cy="447"/>
              </a:xfrm>
            </p:grpSpPr>
            <p:grpSp>
              <p:nvGrpSpPr>
                <p:cNvPr id="128026" name="Group 63"/>
                <p:cNvGrpSpPr>
                  <a:grpSpLocks/>
                </p:cNvGrpSpPr>
                <p:nvPr/>
              </p:nvGrpSpPr>
              <p:grpSpPr bwMode="auto">
                <a:xfrm>
                  <a:off x="757" y="3712"/>
                  <a:ext cx="1662" cy="307"/>
                  <a:chOff x="1005" y="1982"/>
                  <a:chExt cx="1662" cy="307"/>
                </a:xfrm>
              </p:grpSpPr>
              <p:sp>
                <p:nvSpPr>
                  <p:cNvPr id="128028" name="Rectangle 64"/>
                  <p:cNvSpPr>
                    <a:spLocks noChangeArrowheads="1"/>
                  </p:cNvSpPr>
                  <p:nvPr/>
                </p:nvSpPr>
                <p:spPr bwMode="auto">
                  <a:xfrm>
                    <a:off x="1005" y="1982"/>
                    <a:ext cx="1662" cy="307"/>
                  </a:xfrm>
                  <a:prstGeom prst="rect">
                    <a:avLst/>
                  </a:prstGeom>
                  <a:solidFill>
                    <a:schemeClr val="bg1"/>
                  </a:solidFill>
                  <a:ln w="22225">
                    <a:solidFill>
                      <a:srgbClr val="000000"/>
                    </a:solidFill>
                    <a:miter lim="800000"/>
                    <a:headEnd/>
                    <a:tailEnd/>
                  </a:ln>
                </p:spPr>
                <p:txBody>
                  <a:bodyPr/>
                  <a:lstStyle/>
                  <a:p>
                    <a:endParaRPr lang="en-US"/>
                  </a:p>
                </p:txBody>
              </p:sp>
              <p:sp>
                <p:nvSpPr>
                  <p:cNvPr id="128029" name="Rectangle 65"/>
                  <p:cNvSpPr>
                    <a:spLocks noChangeArrowheads="1"/>
                  </p:cNvSpPr>
                  <p:nvPr/>
                </p:nvSpPr>
                <p:spPr bwMode="auto">
                  <a:xfrm>
                    <a:off x="1682" y="2058"/>
                    <a:ext cx="366" cy="164"/>
                  </a:xfrm>
                  <a:prstGeom prst="rect">
                    <a:avLst/>
                  </a:prstGeom>
                  <a:solidFill>
                    <a:schemeClr val="bg1"/>
                  </a:solidFill>
                  <a:ln w="9525">
                    <a:noFill/>
                    <a:miter lim="800000"/>
                    <a:headEnd/>
                    <a:tailEnd/>
                  </a:ln>
                </p:spPr>
                <p:txBody>
                  <a:bodyPr wrap="none" lIns="0" tIns="0" rIns="0" bIns="0">
                    <a:spAutoFit/>
                  </a:bodyPr>
                  <a:lstStyle/>
                  <a:p>
                    <a:r>
                      <a:rPr lang="en-US" sz="1200">
                        <a:solidFill>
                          <a:srgbClr val="000000"/>
                        </a:solidFill>
                        <a:latin typeface="Courier New" pitchFamily="49" charset="0"/>
                      </a:rPr>
                      <a:t>View</a:t>
                    </a:r>
                    <a:endParaRPr lang="en-US" sz="1200" b="0"/>
                  </a:p>
                </p:txBody>
              </p:sp>
            </p:grpSp>
            <p:sp>
              <p:nvSpPr>
                <p:cNvPr id="128027" name="AutoShape 66"/>
                <p:cNvSpPr>
                  <a:spLocks noChangeArrowheads="1"/>
                </p:cNvSpPr>
                <p:nvPr/>
              </p:nvSpPr>
              <p:spPr bwMode="auto">
                <a:xfrm rot="10800000">
                  <a:off x="763" y="3572"/>
                  <a:ext cx="446" cy="1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582 h 21600"/>
                    <a:gd name="T14" fmla="*/ 17096 w 21600"/>
                    <a:gd name="T15" fmla="*/ 1718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wrap="none" anchor="ctr"/>
                <a:lstStyle/>
                <a:p>
                  <a:endParaRPr lang="en-US"/>
                </a:p>
              </p:txBody>
            </p:sp>
          </p:grpSp>
        </p:grpSp>
        <p:sp>
          <p:nvSpPr>
            <p:cNvPr id="128020" name="Line 74"/>
            <p:cNvSpPr>
              <a:spLocks noChangeShapeType="1"/>
            </p:cNvSpPr>
            <p:nvPr/>
          </p:nvSpPr>
          <p:spPr bwMode="auto">
            <a:xfrm>
              <a:off x="2069" y="1513"/>
              <a:ext cx="3669" cy="0"/>
            </a:xfrm>
            <a:prstGeom prst="line">
              <a:avLst/>
            </a:prstGeom>
            <a:noFill/>
            <a:ln w="12700">
              <a:solidFill>
                <a:schemeClr val="tx1"/>
              </a:solidFill>
              <a:round/>
              <a:headEnd/>
              <a:tailEnd/>
            </a:ln>
          </p:spPr>
          <p:txBody>
            <a:bodyPr wrap="none" anchor="ctr"/>
            <a:lstStyle/>
            <a:p>
              <a:endParaRPr lang="en-US"/>
            </a:p>
          </p:txBody>
        </p:sp>
      </p:grpSp>
      <p:pic>
        <p:nvPicPr>
          <p:cNvPr id="75" name="Picture 74" descr="SequenceOfEventsInMVC.png"/>
          <p:cNvPicPr>
            <a:picLocks noChangeAspect="1"/>
          </p:cNvPicPr>
          <p:nvPr/>
        </p:nvPicPr>
        <p:blipFill>
          <a:blip r:embed="rId3"/>
          <a:stretch>
            <a:fillRect/>
          </a:stretch>
        </p:blipFill>
        <p:spPr>
          <a:xfrm>
            <a:off x="969818" y="2401888"/>
            <a:ext cx="7621098" cy="399320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73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72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70" grpId="0" animBg="1"/>
      <p:bldP spid="267333" grpId="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ea typeface="ＭＳ Ｐゴシック" pitchFamily="34" charset="-128"/>
              </a:rPr>
              <a:t>3-Layer-Architectural Style</a:t>
            </a:r>
            <a:br>
              <a:rPr lang="en-US">
                <a:ea typeface="ＭＳ Ｐゴシック" pitchFamily="34" charset="-128"/>
              </a:rPr>
            </a:br>
            <a:r>
              <a:rPr lang="en-US">
                <a:ea typeface="ＭＳ Ｐゴシック" pitchFamily="34" charset="-128"/>
              </a:rPr>
              <a:t>3-Tier Architecture</a:t>
            </a:r>
          </a:p>
        </p:txBody>
      </p:sp>
      <p:sp>
        <p:nvSpPr>
          <p:cNvPr id="279555" name="Rectangle 3"/>
          <p:cNvSpPr>
            <a:spLocks noGrp="1" noChangeArrowheads="1"/>
          </p:cNvSpPr>
          <p:nvPr>
            <p:ph type="body" idx="1"/>
          </p:nvPr>
        </p:nvSpPr>
        <p:spPr>
          <a:xfrm>
            <a:off x="533400" y="1358900"/>
            <a:ext cx="8001000" cy="4257675"/>
          </a:xfrm>
        </p:spPr>
        <p:txBody>
          <a:bodyPr/>
          <a:lstStyle/>
          <a:p>
            <a:pPr>
              <a:buFont typeface="Times" pitchFamily="18" charset="0"/>
              <a:buNone/>
            </a:pPr>
            <a:r>
              <a:rPr lang="en-US">
                <a:solidFill>
                  <a:srgbClr val="FF0000"/>
                </a:solidFill>
                <a:latin typeface="Arial" pitchFamily="34" charset="0"/>
                <a:ea typeface="ＭＳ Ｐゴシック" pitchFamily="34" charset="-128"/>
              </a:rPr>
              <a:t>Definition: 3-Layer Architectural Style</a:t>
            </a:r>
            <a:endParaRPr lang="en-US">
              <a:latin typeface="Helvetica" pitchFamily="34" charset="0"/>
              <a:ea typeface="ＭＳ Ｐゴシック" pitchFamily="34" charset="-128"/>
            </a:endParaRPr>
          </a:p>
          <a:p>
            <a:pPr lvl="1"/>
            <a:r>
              <a:rPr lang="en-US">
                <a:latin typeface="Helvetica" pitchFamily="34" charset="0"/>
                <a:ea typeface="ＭＳ Ｐゴシック" pitchFamily="34" charset="-128"/>
              </a:rPr>
              <a:t>An architectural style, where an application consists of 3 hierarchically ordered subsystems</a:t>
            </a:r>
          </a:p>
          <a:p>
            <a:pPr lvl="2"/>
            <a:r>
              <a:rPr lang="en-US">
                <a:latin typeface="Helvetica" pitchFamily="34" charset="0"/>
                <a:ea typeface="ＭＳ Ｐゴシック" pitchFamily="34" charset="-128"/>
              </a:rPr>
              <a:t>A user interface, middleware and a database system</a:t>
            </a:r>
          </a:p>
          <a:p>
            <a:pPr lvl="2"/>
            <a:r>
              <a:rPr lang="en-US">
                <a:latin typeface="Helvetica" pitchFamily="34" charset="0"/>
                <a:ea typeface="ＭＳ Ｐゴシック" pitchFamily="34" charset="-128"/>
              </a:rPr>
              <a:t>The middleware subsystem services data requests between the user interface and the database subsystem</a:t>
            </a:r>
          </a:p>
          <a:p>
            <a:pPr>
              <a:buFont typeface="Times" pitchFamily="18" charset="0"/>
              <a:buNone/>
            </a:pPr>
            <a:r>
              <a:rPr lang="en-US">
                <a:solidFill>
                  <a:srgbClr val="FF0000"/>
                </a:solidFill>
                <a:latin typeface="Arial" pitchFamily="34" charset="0"/>
                <a:ea typeface="ＭＳ Ｐゴシック" pitchFamily="34" charset="-128"/>
              </a:rPr>
              <a:t>Definition: 3-Tier Architecture</a:t>
            </a:r>
            <a:endParaRPr lang="en-US">
              <a:latin typeface="Arial" pitchFamily="34" charset="0"/>
              <a:ea typeface="ＭＳ Ｐゴシック" pitchFamily="34" charset="-128"/>
            </a:endParaRPr>
          </a:p>
          <a:p>
            <a:pPr lvl="1"/>
            <a:r>
              <a:rPr lang="en-US">
                <a:latin typeface="Helvetica" pitchFamily="34" charset="0"/>
                <a:ea typeface="ＭＳ Ｐゴシック" pitchFamily="34" charset="-128"/>
              </a:rPr>
              <a:t>A software architecture where the 3 layers are allocated on 3 separate hardware nodes</a:t>
            </a:r>
          </a:p>
          <a:p>
            <a:r>
              <a:rPr lang="en-US">
                <a:latin typeface="Helvetica" pitchFamily="34" charset="0"/>
                <a:ea typeface="ＭＳ Ｐゴシック" pitchFamily="34" charset="-128"/>
              </a:rPr>
              <a:t>Note: </a:t>
            </a:r>
            <a:r>
              <a:rPr lang="en-US">
                <a:solidFill>
                  <a:srgbClr val="FF0000"/>
                </a:solidFill>
                <a:latin typeface="Arial" pitchFamily="34" charset="0"/>
                <a:ea typeface="ＭＳ Ｐゴシック" pitchFamily="34" charset="-128"/>
              </a:rPr>
              <a:t>Layer </a:t>
            </a:r>
            <a:r>
              <a:rPr lang="en-US">
                <a:latin typeface="Arial" pitchFamily="34" charset="0"/>
                <a:ea typeface="ＭＳ Ｐゴシック" pitchFamily="34" charset="-128"/>
              </a:rPr>
              <a:t>is a type (e.g. class, subsystem)</a:t>
            </a:r>
            <a:r>
              <a:rPr lang="en-US" b="1" i="1">
                <a:latin typeface="Arial" pitchFamily="34" charset="0"/>
                <a:ea typeface="ＭＳ Ｐゴシック" pitchFamily="34" charset="-128"/>
              </a:rPr>
              <a:t> </a:t>
            </a:r>
            <a:r>
              <a:rPr lang="en-US">
                <a:latin typeface="Helvetica" pitchFamily="34" charset="0"/>
                <a:ea typeface="ＭＳ Ｐゴシック" pitchFamily="34" charset="-128"/>
              </a:rPr>
              <a:t>and </a:t>
            </a:r>
            <a:r>
              <a:rPr lang="en-US">
                <a:solidFill>
                  <a:srgbClr val="FF0000"/>
                </a:solidFill>
                <a:latin typeface="Arial" pitchFamily="34" charset="0"/>
                <a:ea typeface="ＭＳ Ｐゴシック" pitchFamily="34" charset="-128"/>
              </a:rPr>
              <a:t>Tier</a:t>
            </a:r>
            <a:r>
              <a:rPr lang="en-US">
                <a:latin typeface="Helvetica" pitchFamily="34" charset="0"/>
                <a:ea typeface="ＭＳ Ｐゴシック" pitchFamily="34" charset="-128"/>
              </a:rPr>
              <a:t>  is an instance (e.g. object, hardware node)</a:t>
            </a:r>
          </a:p>
          <a:p>
            <a:r>
              <a:rPr lang="en-US">
                <a:latin typeface="Helvetica" pitchFamily="34" charset="0"/>
                <a:ea typeface="ＭＳ Ｐゴシック" pitchFamily="34" charset="-128"/>
              </a:rPr>
              <a:t>Layer and Tier are often used interchangeably.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95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795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795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7955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7955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7955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7955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795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5"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1074" name="Picture 2"/>
          <p:cNvPicPr>
            <a:picLocks noChangeAspect="1" noChangeArrowheads="1"/>
          </p:cNvPicPr>
          <p:nvPr/>
        </p:nvPicPr>
        <p:blipFill>
          <a:blip r:embed="rId3"/>
          <a:srcRect/>
          <a:stretch>
            <a:fillRect/>
          </a:stretch>
        </p:blipFill>
        <p:spPr bwMode="auto">
          <a:xfrm>
            <a:off x="4300538" y="4991100"/>
            <a:ext cx="1128712" cy="927100"/>
          </a:xfrm>
          <a:prstGeom prst="rect">
            <a:avLst/>
          </a:prstGeom>
          <a:noFill/>
          <a:ln w="12700">
            <a:noFill/>
            <a:miter lim="800000"/>
            <a:headEnd/>
            <a:tailEnd/>
          </a:ln>
        </p:spPr>
      </p:pic>
      <p:pic>
        <p:nvPicPr>
          <p:cNvPr id="131075" name="Picture 3"/>
          <p:cNvPicPr>
            <a:picLocks noChangeAspect="1" noChangeArrowheads="1"/>
          </p:cNvPicPr>
          <p:nvPr/>
        </p:nvPicPr>
        <p:blipFill>
          <a:blip r:embed="rId4"/>
          <a:srcRect/>
          <a:stretch>
            <a:fillRect/>
          </a:stretch>
        </p:blipFill>
        <p:spPr bwMode="auto">
          <a:xfrm>
            <a:off x="1811338" y="5005388"/>
            <a:ext cx="1128712" cy="927100"/>
          </a:xfrm>
          <a:prstGeom prst="rect">
            <a:avLst/>
          </a:prstGeom>
          <a:noFill/>
          <a:ln w="12700">
            <a:noFill/>
            <a:miter lim="800000"/>
            <a:headEnd/>
            <a:tailEnd/>
          </a:ln>
        </p:spPr>
      </p:pic>
      <p:sp>
        <p:nvSpPr>
          <p:cNvPr id="131076" name="Rectangle 4"/>
          <p:cNvSpPr>
            <a:spLocks noGrp="1" noChangeArrowheads="1"/>
          </p:cNvSpPr>
          <p:nvPr>
            <p:ph type="title"/>
          </p:nvPr>
        </p:nvSpPr>
        <p:spPr>
          <a:xfrm>
            <a:off x="142875" y="222250"/>
            <a:ext cx="9144000" cy="863600"/>
          </a:xfrm>
          <a:noFill/>
        </p:spPr>
        <p:txBody>
          <a:bodyPr/>
          <a:lstStyle/>
          <a:p>
            <a:r>
              <a:rPr lang="en-US">
                <a:ea typeface="ＭＳ Ｐゴシック" pitchFamily="34" charset="-128"/>
              </a:rPr>
              <a:t>Virtual Machines in 3-Layer Architectural Style </a:t>
            </a:r>
          </a:p>
        </p:txBody>
      </p:sp>
      <p:sp>
        <p:nvSpPr>
          <p:cNvPr id="131077" name="Rectangle 5"/>
          <p:cNvSpPr>
            <a:spLocks noGrp="1" noChangeArrowheads="1"/>
          </p:cNvSpPr>
          <p:nvPr>
            <p:ph type="body" idx="1"/>
          </p:nvPr>
        </p:nvSpPr>
        <p:spPr>
          <a:xfrm>
            <a:off x="255588" y="1295400"/>
            <a:ext cx="8888412" cy="1260475"/>
          </a:xfrm>
          <a:noFill/>
        </p:spPr>
        <p:txBody>
          <a:bodyPr/>
          <a:lstStyle/>
          <a:p>
            <a:pPr>
              <a:buFont typeface="Times" pitchFamily="18" charset="0"/>
              <a:buNone/>
            </a:pPr>
            <a:r>
              <a:rPr lang="en-US">
                <a:ea typeface="ＭＳ Ｐゴシック" pitchFamily="34" charset="-128"/>
              </a:rPr>
              <a:t>A 3-Layer Architectural Style is a hierarchy of 3 virtual machines usually called presentation, application and data layer</a:t>
            </a:r>
          </a:p>
        </p:txBody>
      </p:sp>
      <p:sp>
        <p:nvSpPr>
          <p:cNvPr id="131078" name="Rectangle 6"/>
          <p:cNvSpPr>
            <a:spLocks noChangeArrowheads="1"/>
          </p:cNvSpPr>
          <p:nvPr/>
        </p:nvSpPr>
        <p:spPr bwMode="auto">
          <a:xfrm>
            <a:off x="1171575" y="4946650"/>
            <a:ext cx="5130800" cy="1081088"/>
          </a:xfrm>
          <a:prstGeom prst="rect">
            <a:avLst/>
          </a:prstGeom>
          <a:noFill/>
          <a:ln w="12700">
            <a:solidFill>
              <a:srgbClr val="000000"/>
            </a:solidFill>
            <a:miter lim="800000"/>
            <a:headEnd/>
            <a:tailEnd/>
          </a:ln>
        </p:spPr>
        <p:txBody>
          <a:bodyPr wrap="none" anchor="ctr"/>
          <a:lstStyle/>
          <a:p>
            <a:endParaRPr lang="en-US"/>
          </a:p>
        </p:txBody>
      </p:sp>
      <p:sp>
        <p:nvSpPr>
          <p:cNvPr id="131079" name="Rectangle 7"/>
          <p:cNvSpPr>
            <a:spLocks noChangeArrowheads="1"/>
          </p:cNvSpPr>
          <p:nvPr/>
        </p:nvSpPr>
        <p:spPr bwMode="auto">
          <a:xfrm>
            <a:off x="6683375" y="5305425"/>
            <a:ext cx="1485900" cy="439738"/>
          </a:xfrm>
          <a:prstGeom prst="rect">
            <a:avLst/>
          </a:prstGeom>
          <a:noFill/>
          <a:ln w="12700">
            <a:noFill/>
            <a:miter lim="800000"/>
            <a:headEnd/>
            <a:tailEnd/>
          </a:ln>
        </p:spPr>
        <p:txBody>
          <a:bodyPr wrap="none" lIns="90487" tIns="44450" rIns="90487" bIns="44450">
            <a:spAutoFit/>
          </a:bodyPr>
          <a:lstStyle/>
          <a:p>
            <a:r>
              <a:rPr lang="en-US" sz="2300" b="0">
                <a:solidFill>
                  <a:srgbClr val="000000"/>
                </a:solidFill>
              </a:rPr>
              <a:t>Data Layer</a:t>
            </a:r>
          </a:p>
        </p:txBody>
      </p:sp>
      <p:pic>
        <p:nvPicPr>
          <p:cNvPr id="131080" name="Picture 13"/>
          <p:cNvPicPr>
            <a:picLocks noChangeAspect="1" noChangeArrowheads="1"/>
          </p:cNvPicPr>
          <p:nvPr/>
        </p:nvPicPr>
        <p:blipFill>
          <a:blip r:embed="rId5"/>
          <a:srcRect/>
          <a:stretch>
            <a:fillRect/>
          </a:stretch>
        </p:blipFill>
        <p:spPr bwMode="auto">
          <a:xfrm>
            <a:off x="2295525" y="2971800"/>
            <a:ext cx="2479675" cy="927100"/>
          </a:xfrm>
          <a:prstGeom prst="rect">
            <a:avLst/>
          </a:prstGeom>
          <a:noFill/>
          <a:ln w="12700">
            <a:noFill/>
            <a:miter lim="800000"/>
            <a:headEnd/>
            <a:tailEnd/>
          </a:ln>
        </p:spPr>
      </p:pic>
      <p:sp>
        <p:nvSpPr>
          <p:cNvPr id="131081" name="Rectangle 14"/>
          <p:cNvSpPr>
            <a:spLocks noChangeArrowheads="1"/>
          </p:cNvSpPr>
          <p:nvPr/>
        </p:nvSpPr>
        <p:spPr bwMode="auto">
          <a:xfrm>
            <a:off x="6445250" y="2928938"/>
            <a:ext cx="2379663" cy="790575"/>
          </a:xfrm>
          <a:prstGeom prst="rect">
            <a:avLst/>
          </a:prstGeom>
          <a:noFill/>
          <a:ln w="12700">
            <a:noFill/>
            <a:miter lim="800000"/>
            <a:headEnd/>
            <a:tailEnd/>
          </a:ln>
        </p:spPr>
        <p:txBody>
          <a:bodyPr wrap="none" lIns="90487" tIns="44450" rIns="90487" bIns="44450">
            <a:spAutoFit/>
          </a:bodyPr>
          <a:lstStyle/>
          <a:p>
            <a:r>
              <a:rPr lang="en-US" sz="2300" b="0">
                <a:solidFill>
                  <a:srgbClr val="000000"/>
                </a:solidFill>
              </a:rPr>
              <a:t>Presentation Layer</a:t>
            </a:r>
          </a:p>
          <a:p>
            <a:r>
              <a:rPr lang="en-US" sz="2300" b="0">
                <a:solidFill>
                  <a:srgbClr val="000000"/>
                </a:solidFill>
              </a:rPr>
              <a:t>(Client Layer)</a:t>
            </a:r>
          </a:p>
        </p:txBody>
      </p:sp>
      <p:sp>
        <p:nvSpPr>
          <p:cNvPr id="131082" name="Rectangle 15"/>
          <p:cNvSpPr>
            <a:spLocks noChangeArrowheads="1"/>
          </p:cNvSpPr>
          <p:nvPr/>
        </p:nvSpPr>
        <p:spPr bwMode="auto">
          <a:xfrm>
            <a:off x="1171575" y="2868613"/>
            <a:ext cx="5130800" cy="1036637"/>
          </a:xfrm>
          <a:prstGeom prst="rect">
            <a:avLst/>
          </a:prstGeom>
          <a:noFill/>
          <a:ln w="12700">
            <a:solidFill>
              <a:srgbClr val="000000"/>
            </a:solidFill>
            <a:miter lim="800000"/>
            <a:headEnd/>
            <a:tailEnd/>
          </a:ln>
        </p:spPr>
        <p:txBody>
          <a:bodyPr wrap="none" anchor="ctr"/>
          <a:lstStyle/>
          <a:p>
            <a:endParaRPr lang="en-US"/>
          </a:p>
        </p:txBody>
      </p:sp>
      <p:sp>
        <p:nvSpPr>
          <p:cNvPr id="131083" name="Rectangle 16"/>
          <p:cNvSpPr>
            <a:spLocks noChangeArrowheads="1"/>
          </p:cNvSpPr>
          <p:nvPr/>
        </p:nvSpPr>
        <p:spPr bwMode="auto">
          <a:xfrm>
            <a:off x="6445250" y="3879850"/>
            <a:ext cx="2314575" cy="1141413"/>
          </a:xfrm>
          <a:prstGeom prst="rect">
            <a:avLst/>
          </a:prstGeom>
          <a:noFill/>
          <a:ln w="12700">
            <a:noFill/>
            <a:miter lim="800000"/>
            <a:headEnd/>
            <a:tailEnd/>
          </a:ln>
        </p:spPr>
        <p:txBody>
          <a:bodyPr wrap="none" lIns="90487" tIns="44450" rIns="90487" bIns="44450">
            <a:spAutoFit/>
          </a:bodyPr>
          <a:lstStyle/>
          <a:p>
            <a:r>
              <a:rPr lang="en-US" sz="2300" b="0">
                <a:solidFill>
                  <a:srgbClr val="000000"/>
                </a:solidFill>
              </a:rPr>
              <a:t>Application Layer</a:t>
            </a:r>
          </a:p>
          <a:p>
            <a:r>
              <a:rPr lang="en-US" sz="2300" b="0">
                <a:solidFill>
                  <a:srgbClr val="000000"/>
                </a:solidFill>
              </a:rPr>
              <a:t>(Middleware, </a:t>
            </a:r>
          </a:p>
          <a:p>
            <a:r>
              <a:rPr lang="en-US" sz="2300" b="0">
                <a:solidFill>
                  <a:srgbClr val="000000"/>
                </a:solidFill>
              </a:rPr>
              <a:t>Business Logic)</a:t>
            </a:r>
          </a:p>
        </p:txBody>
      </p:sp>
      <p:grpSp>
        <p:nvGrpSpPr>
          <p:cNvPr id="131084" name="Group 17"/>
          <p:cNvGrpSpPr>
            <a:grpSpLocks/>
          </p:cNvGrpSpPr>
          <p:nvPr/>
        </p:nvGrpSpPr>
        <p:grpSpPr bwMode="auto">
          <a:xfrm>
            <a:off x="1171575" y="3906838"/>
            <a:ext cx="5130800" cy="1036637"/>
            <a:chOff x="936" y="2632"/>
            <a:chExt cx="3232" cy="653"/>
          </a:xfrm>
        </p:grpSpPr>
        <p:pic>
          <p:nvPicPr>
            <p:cNvPr id="131088" name="Picture 18"/>
            <p:cNvPicPr>
              <a:picLocks noChangeAspect="1" noChangeArrowheads="1"/>
            </p:cNvPicPr>
            <p:nvPr/>
          </p:nvPicPr>
          <p:blipFill>
            <a:blip r:embed="rId6"/>
            <a:srcRect/>
            <a:stretch>
              <a:fillRect/>
            </a:stretch>
          </p:blipFill>
          <p:spPr bwMode="auto">
            <a:xfrm>
              <a:off x="2890" y="2673"/>
              <a:ext cx="711" cy="584"/>
            </a:xfrm>
            <a:prstGeom prst="rect">
              <a:avLst/>
            </a:prstGeom>
            <a:noFill/>
            <a:ln w="12700">
              <a:noFill/>
              <a:miter lim="800000"/>
              <a:headEnd/>
              <a:tailEnd/>
            </a:ln>
          </p:spPr>
        </p:pic>
        <p:pic>
          <p:nvPicPr>
            <p:cNvPr id="131089" name="Picture 19"/>
            <p:cNvPicPr>
              <a:picLocks noChangeAspect="1" noChangeArrowheads="1"/>
            </p:cNvPicPr>
            <p:nvPr/>
          </p:nvPicPr>
          <p:blipFill>
            <a:blip r:embed="rId7"/>
            <a:srcRect/>
            <a:stretch>
              <a:fillRect/>
            </a:stretch>
          </p:blipFill>
          <p:spPr bwMode="auto">
            <a:xfrm>
              <a:off x="1687" y="2673"/>
              <a:ext cx="711" cy="584"/>
            </a:xfrm>
            <a:prstGeom prst="rect">
              <a:avLst/>
            </a:prstGeom>
            <a:noFill/>
            <a:ln w="12700">
              <a:noFill/>
              <a:miter lim="800000"/>
              <a:headEnd/>
              <a:tailEnd/>
            </a:ln>
          </p:spPr>
        </p:pic>
        <p:sp>
          <p:nvSpPr>
            <p:cNvPr id="131090" name="Rectangle 20"/>
            <p:cNvSpPr>
              <a:spLocks noChangeArrowheads="1"/>
            </p:cNvSpPr>
            <p:nvPr/>
          </p:nvSpPr>
          <p:spPr bwMode="auto">
            <a:xfrm>
              <a:off x="936" y="2632"/>
              <a:ext cx="3232" cy="653"/>
            </a:xfrm>
            <a:prstGeom prst="rect">
              <a:avLst/>
            </a:prstGeom>
            <a:noFill/>
            <a:ln w="12700">
              <a:solidFill>
                <a:srgbClr val="000000"/>
              </a:solidFill>
              <a:miter lim="800000"/>
              <a:headEnd/>
              <a:tailEnd/>
            </a:ln>
          </p:spPr>
          <p:txBody>
            <a:bodyPr wrap="none" anchor="ctr"/>
            <a:lstStyle/>
            <a:p>
              <a:endParaRPr lang="en-US"/>
            </a:p>
          </p:txBody>
        </p:sp>
      </p:grpSp>
      <p:sp>
        <p:nvSpPr>
          <p:cNvPr id="131085" name="Rectangle 21"/>
          <p:cNvSpPr>
            <a:spLocks noChangeArrowheads="1"/>
          </p:cNvSpPr>
          <p:nvPr/>
        </p:nvSpPr>
        <p:spPr bwMode="auto">
          <a:xfrm>
            <a:off x="1171575" y="6027738"/>
            <a:ext cx="5140325" cy="598487"/>
          </a:xfrm>
          <a:prstGeom prst="rect">
            <a:avLst/>
          </a:prstGeom>
          <a:noFill/>
          <a:ln w="12700">
            <a:solidFill>
              <a:srgbClr val="000000"/>
            </a:solidFill>
            <a:miter lim="800000"/>
            <a:headEnd/>
            <a:tailEnd/>
          </a:ln>
        </p:spPr>
        <p:txBody>
          <a:bodyPr wrap="none" anchor="ctr"/>
          <a:lstStyle/>
          <a:p>
            <a:endParaRPr lang="en-US"/>
          </a:p>
        </p:txBody>
      </p:sp>
      <p:sp>
        <p:nvSpPr>
          <p:cNvPr id="131086" name="Rectangle 22"/>
          <p:cNvSpPr>
            <a:spLocks noChangeArrowheads="1"/>
          </p:cNvSpPr>
          <p:nvPr/>
        </p:nvSpPr>
        <p:spPr bwMode="auto">
          <a:xfrm>
            <a:off x="6440488" y="6146800"/>
            <a:ext cx="2389187" cy="581025"/>
          </a:xfrm>
          <a:prstGeom prst="rect">
            <a:avLst/>
          </a:prstGeom>
          <a:solidFill>
            <a:schemeClr val="bg1"/>
          </a:solidFill>
          <a:ln w="12700">
            <a:noFill/>
            <a:miter lim="800000"/>
            <a:headEnd/>
            <a:tailEnd/>
          </a:ln>
        </p:spPr>
        <p:txBody>
          <a:bodyPr lIns="90487" tIns="44450" rIns="90487" bIns="44450">
            <a:spAutoFit/>
          </a:bodyPr>
          <a:lstStyle/>
          <a:p>
            <a:pPr>
              <a:lnSpc>
                <a:spcPct val="70000"/>
              </a:lnSpc>
            </a:pPr>
            <a:r>
              <a:rPr lang="en-US" sz="2300">
                <a:solidFill>
                  <a:srgbClr val="000000"/>
                </a:solidFill>
              </a:rPr>
              <a:t>Existing  System</a:t>
            </a:r>
            <a:br>
              <a:rPr lang="en-US" sz="2300">
                <a:solidFill>
                  <a:srgbClr val="000000"/>
                </a:solidFill>
              </a:rPr>
            </a:br>
            <a:r>
              <a:rPr lang="en-US" sz="2300">
                <a:solidFill>
                  <a:srgbClr val="000000"/>
                </a:solidFill>
              </a:rPr>
              <a:t>     </a:t>
            </a:r>
            <a:endParaRPr lang="en-US" sz="2300" b="0">
              <a:solidFill>
                <a:srgbClr val="000000"/>
              </a:solidFill>
            </a:endParaRPr>
          </a:p>
        </p:txBody>
      </p:sp>
      <p:sp>
        <p:nvSpPr>
          <p:cNvPr id="283671" name="AutoShape 23"/>
          <p:cNvSpPr>
            <a:spLocks noChangeArrowheads="1"/>
          </p:cNvSpPr>
          <p:nvPr/>
        </p:nvSpPr>
        <p:spPr bwMode="auto">
          <a:xfrm>
            <a:off x="1754188" y="6146800"/>
            <a:ext cx="4254500" cy="479425"/>
          </a:xfrm>
          <a:prstGeom prst="cloudCallout">
            <a:avLst>
              <a:gd name="adj1" fmla="val -25148"/>
              <a:gd name="adj2" fmla="val 45032"/>
            </a:avLst>
          </a:prstGeom>
          <a:solidFill>
            <a:schemeClr val="bg1"/>
          </a:solidFill>
          <a:ln w="12700">
            <a:solidFill>
              <a:schemeClr val="tx1"/>
            </a:solidFill>
            <a:round/>
            <a:headEnd/>
            <a:tailEnd/>
          </a:ln>
        </p:spPr>
        <p:txBody>
          <a:bodyPr wrap="none" anchor="ctr"/>
          <a:lstStyle/>
          <a:p>
            <a:pPr algn="ctr"/>
            <a:r>
              <a:rPr lang="en-US"/>
              <a:t>Operating System, Libraries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36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71"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ea typeface="ＭＳ Ｐゴシック" pitchFamily="34" charset="-128"/>
              </a:rPr>
              <a:t>Example of a 3-Layer Architectural Style</a:t>
            </a:r>
          </a:p>
        </p:txBody>
      </p:sp>
      <p:sp>
        <p:nvSpPr>
          <p:cNvPr id="133123" name="Rectangle 3"/>
          <p:cNvSpPr>
            <a:spLocks noGrp="1" noChangeArrowheads="1"/>
          </p:cNvSpPr>
          <p:nvPr>
            <p:ph type="body" idx="1"/>
          </p:nvPr>
        </p:nvSpPr>
        <p:spPr>
          <a:xfrm>
            <a:off x="533400" y="1295400"/>
            <a:ext cx="8001000" cy="2189163"/>
          </a:xfrm>
        </p:spPr>
        <p:txBody>
          <a:bodyPr/>
          <a:lstStyle/>
          <a:p>
            <a:r>
              <a:rPr lang="en-US">
                <a:latin typeface="Helvetica" pitchFamily="34" charset="0"/>
                <a:ea typeface="ＭＳ Ｐゴシック" pitchFamily="34" charset="-128"/>
              </a:rPr>
              <a:t>Three-Layer architectural style are often used for the development of Websites:</a:t>
            </a:r>
          </a:p>
          <a:p>
            <a:pPr lvl="1">
              <a:buFont typeface="Times" pitchFamily="18" charset="0"/>
              <a:buNone/>
            </a:pPr>
            <a:r>
              <a:rPr lang="en-US">
                <a:latin typeface="Helvetica" pitchFamily="34" charset="0"/>
                <a:ea typeface="ＭＳ Ｐゴシック" pitchFamily="34" charset="-128"/>
              </a:rPr>
              <a:t>1. The </a:t>
            </a:r>
            <a:r>
              <a:rPr lang="en-US">
                <a:solidFill>
                  <a:srgbClr val="FF0000"/>
                </a:solidFill>
                <a:latin typeface="Helvetica" pitchFamily="34" charset="0"/>
                <a:ea typeface="ＭＳ Ｐゴシック" pitchFamily="34" charset="-128"/>
              </a:rPr>
              <a:t>Web Browser</a:t>
            </a:r>
            <a:r>
              <a:rPr lang="en-US">
                <a:latin typeface="Helvetica" pitchFamily="34" charset="0"/>
                <a:ea typeface="ＭＳ Ｐゴシック" pitchFamily="34" charset="-128"/>
              </a:rPr>
              <a:t> implements the user interface </a:t>
            </a:r>
          </a:p>
          <a:p>
            <a:pPr lvl="1">
              <a:buFont typeface="Times" pitchFamily="18" charset="0"/>
              <a:buNone/>
            </a:pPr>
            <a:r>
              <a:rPr lang="en-US">
                <a:latin typeface="Helvetica" pitchFamily="34" charset="0"/>
                <a:ea typeface="ＭＳ Ｐゴシック" pitchFamily="34" charset="-128"/>
              </a:rPr>
              <a:t>2. The </a:t>
            </a:r>
            <a:r>
              <a:rPr lang="en-US">
                <a:solidFill>
                  <a:srgbClr val="FF0000"/>
                </a:solidFill>
                <a:latin typeface="Helvetica" pitchFamily="34" charset="0"/>
                <a:ea typeface="ＭＳ Ｐゴシック" pitchFamily="34" charset="-128"/>
              </a:rPr>
              <a:t>Web Server</a:t>
            </a:r>
            <a:r>
              <a:rPr lang="en-US">
                <a:solidFill>
                  <a:srgbClr val="0028B8"/>
                </a:solidFill>
                <a:latin typeface="Helvetica" pitchFamily="34" charset="0"/>
                <a:ea typeface="ＭＳ Ｐゴシック" pitchFamily="34" charset="-128"/>
              </a:rPr>
              <a:t> </a:t>
            </a:r>
            <a:r>
              <a:rPr lang="en-US">
                <a:latin typeface="Helvetica" pitchFamily="34" charset="0"/>
                <a:ea typeface="ＭＳ Ｐゴシック" pitchFamily="34" charset="-128"/>
              </a:rPr>
              <a:t>serves requests from the web browser</a:t>
            </a:r>
          </a:p>
          <a:p>
            <a:pPr lvl="1">
              <a:buFont typeface="Times" pitchFamily="18" charset="0"/>
              <a:buNone/>
            </a:pPr>
            <a:r>
              <a:rPr lang="en-US">
                <a:latin typeface="Helvetica" pitchFamily="34" charset="0"/>
                <a:ea typeface="ＭＳ Ｐゴシック" pitchFamily="34" charset="-128"/>
              </a:rPr>
              <a:t>3. The </a:t>
            </a:r>
            <a:r>
              <a:rPr lang="en-US">
                <a:solidFill>
                  <a:srgbClr val="FF0000"/>
                </a:solidFill>
                <a:latin typeface="Helvetica" pitchFamily="34" charset="0"/>
                <a:ea typeface="ＭＳ Ｐゴシック" pitchFamily="34" charset="-128"/>
              </a:rPr>
              <a:t>Database</a:t>
            </a:r>
            <a:r>
              <a:rPr lang="en-US">
                <a:solidFill>
                  <a:srgbClr val="0028B8"/>
                </a:solidFill>
                <a:latin typeface="Helvetica" pitchFamily="34" charset="0"/>
                <a:ea typeface="ＭＳ Ｐゴシック" pitchFamily="34" charset="-128"/>
              </a:rPr>
              <a:t> </a:t>
            </a:r>
            <a:r>
              <a:rPr lang="en-US">
                <a:latin typeface="Helvetica" pitchFamily="34" charset="0"/>
                <a:ea typeface="ＭＳ Ｐゴシック" pitchFamily="34" charset="-128"/>
              </a:rPr>
              <a:t>manages and provides access to the persistent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a:lstStyle/>
          <a:p>
            <a:r>
              <a:rPr lang="en-US">
                <a:ea typeface="ＭＳ Ｐゴシック" pitchFamily="34" charset="-128"/>
              </a:rPr>
              <a:t>The Scope of System Design</a:t>
            </a:r>
          </a:p>
        </p:txBody>
      </p:sp>
      <p:sp>
        <p:nvSpPr>
          <p:cNvPr id="32771" name="Rectangle 3"/>
          <p:cNvSpPr>
            <a:spLocks noGrp="1" noChangeArrowheads="1"/>
          </p:cNvSpPr>
          <p:nvPr>
            <p:ph type="body" idx="1"/>
          </p:nvPr>
        </p:nvSpPr>
        <p:spPr>
          <a:xfrm>
            <a:off x="608013" y="1600200"/>
            <a:ext cx="4548187" cy="1504950"/>
          </a:xfrm>
          <a:noFill/>
        </p:spPr>
        <p:txBody>
          <a:bodyPr/>
          <a:lstStyle/>
          <a:p>
            <a:r>
              <a:rPr lang="en-US">
                <a:ea typeface="ＭＳ Ｐゴシック" pitchFamily="34" charset="-128"/>
              </a:rPr>
              <a:t>Bridge  the gap </a:t>
            </a:r>
          </a:p>
          <a:p>
            <a:pPr lvl="1"/>
            <a:r>
              <a:rPr lang="en-US" sz="2400">
                <a:ea typeface="ＭＳ Ｐゴシック" pitchFamily="34" charset="-128"/>
              </a:rPr>
              <a:t>between a problem and an existing system in a manageable way</a:t>
            </a:r>
            <a:endParaRPr lang="en-US">
              <a:ea typeface="ＭＳ Ｐゴシック" pitchFamily="34" charset="-128"/>
            </a:endParaRPr>
          </a:p>
        </p:txBody>
      </p:sp>
      <p:sp>
        <p:nvSpPr>
          <p:cNvPr id="32772" name="Rectangle 4"/>
          <p:cNvSpPr>
            <a:spLocks noChangeArrowheads="1"/>
          </p:cNvSpPr>
          <p:nvPr/>
        </p:nvSpPr>
        <p:spPr bwMode="auto">
          <a:xfrm>
            <a:off x="6124575" y="1276350"/>
            <a:ext cx="1966913" cy="515938"/>
          </a:xfrm>
          <a:prstGeom prst="rect">
            <a:avLst/>
          </a:prstGeom>
          <a:noFill/>
          <a:ln w="12700">
            <a:noFill/>
            <a:miter lim="800000"/>
            <a:headEnd/>
            <a:tailEnd/>
          </a:ln>
        </p:spPr>
        <p:txBody>
          <a:bodyPr wrap="none" lIns="90487" tIns="44450" rIns="90487" bIns="44450">
            <a:spAutoFit/>
          </a:bodyPr>
          <a:lstStyle/>
          <a:p>
            <a:r>
              <a:rPr lang="en-US" sz="2800">
                <a:solidFill>
                  <a:srgbClr val="000000"/>
                </a:solidFill>
                <a:latin typeface="Verdana" pitchFamily="34" charset="0"/>
              </a:rPr>
              <a:t>Problem </a:t>
            </a:r>
          </a:p>
        </p:txBody>
      </p:sp>
      <p:sp>
        <p:nvSpPr>
          <p:cNvPr id="32773" name="Rectangle 5"/>
          <p:cNvSpPr>
            <a:spLocks noChangeArrowheads="1"/>
          </p:cNvSpPr>
          <p:nvPr/>
        </p:nvSpPr>
        <p:spPr bwMode="auto">
          <a:xfrm>
            <a:off x="5167313" y="5746750"/>
            <a:ext cx="3821112" cy="515938"/>
          </a:xfrm>
          <a:prstGeom prst="rect">
            <a:avLst/>
          </a:prstGeom>
          <a:noFill/>
          <a:ln w="12700">
            <a:noFill/>
            <a:miter lim="800000"/>
            <a:headEnd/>
            <a:tailEnd/>
          </a:ln>
        </p:spPr>
        <p:txBody>
          <a:bodyPr lIns="90487" tIns="44450" rIns="90487" bIns="44450">
            <a:spAutoFit/>
          </a:bodyPr>
          <a:lstStyle/>
          <a:p>
            <a:pPr algn="ctr"/>
            <a:r>
              <a:rPr lang="en-US" sz="2800">
                <a:solidFill>
                  <a:srgbClr val="000000"/>
                </a:solidFill>
                <a:latin typeface="Verdana" pitchFamily="34" charset="0"/>
              </a:rPr>
              <a:t>Existing System</a:t>
            </a:r>
          </a:p>
        </p:txBody>
      </p:sp>
      <p:grpSp>
        <p:nvGrpSpPr>
          <p:cNvPr id="2" name="Group 12"/>
          <p:cNvGrpSpPr>
            <a:grpSpLocks/>
          </p:cNvGrpSpPr>
          <p:nvPr/>
        </p:nvGrpSpPr>
        <p:grpSpPr bwMode="auto">
          <a:xfrm>
            <a:off x="5691188" y="1758950"/>
            <a:ext cx="2693987" cy="3949700"/>
            <a:chOff x="3375" y="1108"/>
            <a:chExt cx="1697" cy="2488"/>
          </a:xfrm>
        </p:grpSpPr>
        <p:sp>
          <p:nvSpPr>
            <p:cNvPr id="25608" name="Freeform 6"/>
            <p:cNvSpPr>
              <a:spLocks/>
            </p:cNvSpPr>
            <p:nvPr/>
          </p:nvSpPr>
          <p:spPr bwMode="auto">
            <a:xfrm>
              <a:off x="3375" y="1704"/>
              <a:ext cx="1697" cy="889"/>
            </a:xfrm>
            <a:custGeom>
              <a:avLst/>
              <a:gdLst>
                <a:gd name="T0" fmla="*/ 765 w 1697"/>
                <a:gd name="T1" fmla="*/ 57 h 889"/>
                <a:gd name="T2" fmla="*/ 808 w 1697"/>
                <a:gd name="T3" fmla="*/ 67 h 889"/>
                <a:gd name="T4" fmla="*/ 931 w 1697"/>
                <a:gd name="T5" fmla="*/ 10 h 889"/>
                <a:gd name="T6" fmla="*/ 1107 w 1697"/>
                <a:gd name="T7" fmla="*/ 0 h 889"/>
                <a:gd name="T8" fmla="*/ 1230 w 1697"/>
                <a:gd name="T9" fmla="*/ 57 h 889"/>
                <a:gd name="T10" fmla="*/ 1292 w 1697"/>
                <a:gd name="T11" fmla="*/ 134 h 889"/>
                <a:gd name="T12" fmla="*/ 1424 w 1697"/>
                <a:gd name="T13" fmla="*/ 124 h 889"/>
                <a:gd name="T14" fmla="*/ 1582 w 1697"/>
                <a:gd name="T15" fmla="*/ 181 h 889"/>
                <a:gd name="T16" fmla="*/ 1643 w 1697"/>
                <a:gd name="T17" fmla="*/ 296 h 889"/>
                <a:gd name="T18" fmla="*/ 1599 w 1697"/>
                <a:gd name="T19" fmla="*/ 401 h 889"/>
                <a:gd name="T20" fmla="*/ 1687 w 1697"/>
                <a:gd name="T21" fmla="*/ 487 h 889"/>
                <a:gd name="T22" fmla="*/ 1696 w 1697"/>
                <a:gd name="T23" fmla="*/ 621 h 889"/>
                <a:gd name="T24" fmla="*/ 1591 w 1697"/>
                <a:gd name="T25" fmla="*/ 716 h 889"/>
                <a:gd name="T26" fmla="*/ 1468 w 1697"/>
                <a:gd name="T27" fmla="*/ 754 h 889"/>
                <a:gd name="T28" fmla="*/ 1301 w 1697"/>
                <a:gd name="T29" fmla="*/ 735 h 889"/>
                <a:gd name="T30" fmla="*/ 1213 w 1697"/>
                <a:gd name="T31" fmla="*/ 831 h 889"/>
                <a:gd name="T32" fmla="*/ 1028 w 1697"/>
                <a:gd name="T33" fmla="*/ 888 h 889"/>
                <a:gd name="T34" fmla="*/ 817 w 1697"/>
                <a:gd name="T35" fmla="*/ 869 h 889"/>
                <a:gd name="T36" fmla="*/ 694 w 1697"/>
                <a:gd name="T37" fmla="*/ 793 h 889"/>
                <a:gd name="T38" fmla="*/ 536 w 1697"/>
                <a:gd name="T39" fmla="*/ 821 h 889"/>
                <a:gd name="T40" fmla="*/ 422 w 1697"/>
                <a:gd name="T41" fmla="*/ 802 h 889"/>
                <a:gd name="T42" fmla="*/ 334 w 1697"/>
                <a:gd name="T43" fmla="*/ 716 h 889"/>
                <a:gd name="T44" fmla="*/ 176 w 1697"/>
                <a:gd name="T45" fmla="*/ 726 h 889"/>
                <a:gd name="T46" fmla="*/ 35 w 1697"/>
                <a:gd name="T47" fmla="*/ 659 h 889"/>
                <a:gd name="T48" fmla="*/ 0 w 1697"/>
                <a:gd name="T49" fmla="*/ 544 h 889"/>
                <a:gd name="T50" fmla="*/ 70 w 1697"/>
                <a:gd name="T51" fmla="*/ 449 h 889"/>
                <a:gd name="T52" fmla="*/ 0 w 1697"/>
                <a:gd name="T53" fmla="*/ 372 h 889"/>
                <a:gd name="T54" fmla="*/ 9 w 1697"/>
                <a:gd name="T55" fmla="*/ 258 h 889"/>
                <a:gd name="T56" fmla="*/ 158 w 1697"/>
                <a:gd name="T57" fmla="*/ 181 h 889"/>
                <a:gd name="T58" fmla="*/ 290 w 1697"/>
                <a:gd name="T59" fmla="*/ 162 h 889"/>
                <a:gd name="T60" fmla="*/ 369 w 1697"/>
                <a:gd name="T61" fmla="*/ 76 h 889"/>
                <a:gd name="T62" fmla="*/ 475 w 1697"/>
                <a:gd name="T63" fmla="*/ 29 h 889"/>
                <a:gd name="T64" fmla="*/ 562 w 1697"/>
                <a:gd name="T65" fmla="*/ 19 h 88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97"/>
                <a:gd name="T100" fmla="*/ 0 h 889"/>
                <a:gd name="T101" fmla="*/ 1697 w 1697"/>
                <a:gd name="T102" fmla="*/ 889 h 88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97" h="889">
                  <a:moveTo>
                    <a:pt x="668" y="29"/>
                  </a:moveTo>
                  <a:lnTo>
                    <a:pt x="765" y="57"/>
                  </a:lnTo>
                  <a:lnTo>
                    <a:pt x="791" y="67"/>
                  </a:lnTo>
                  <a:lnTo>
                    <a:pt x="808" y="67"/>
                  </a:lnTo>
                  <a:lnTo>
                    <a:pt x="870" y="38"/>
                  </a:lnTo>
                  <a:lnTo>
                    <a:pt x="931" y="10"/>
                  </a:lnTo>
                  <a:lnTo>
                    <a:pt x="1019" y="0"/>
                  </a:lnTo>
                  <a:lnTo>
                    <a:pt x="1107" y="0"/>
                  </a:lnTo>
                  <a:lnTo>
                    <a:pt x="1178" y="29"/>
                  </a:lnTo>
                  <a:lnTo>
                    <a:pt x="1230" y="57"/>
                  </a:lnTo>
                  <a:lnTo>
                    <a:pt x="1265" y="105"/>
                  </a:lnTo>
                  <a:lnTo>
                    <a:pt x="1292" y="134"/>
                  </a:lnTo>
                  <a:lnTo>
                    <a:pt x="1344" y="134"/>
                  </a:lnTo>
                  <a:lnTo>
                    <a:pt x="1424" y="124"/>
                  </a:lnTo>
                  <a:lnTo>
                    <a:pt x="1503" y="143"/>
                  </a:lnTo>
                  <a:lnTo>
                    <a:pt x="1582" y="181"/>
                  </a:lnTo>
                  <a:lnTo>
                    <a:pt x="1626" y="239"/>
                  </a:lnTo>
                  <a:lnTo>
                    <a:pt x="1643" y="296"/>
                  </a:lnTo>
                  <a:lnTo>
                    <a:pt x="1626" y="353"/>
                  </a:lnTo>
                  <a:lnTo>
                    <a:pt x="1599" y="401"/>
                  </a:lnTo>
                  <a:lnTo>
                    <a:pt x="1643" y="449"/>
                  </a:lnTo>
                  <a:lnTo>
                    <a:pt x="1687" y="487"/>
                  </a:lnTo>
                  <a:lnTo>
                    <a:pt x="1696" y="563"/>
                  </a:lnTo>
                  <a:lnTo>
                    <a:pt x="1696" y="621"/>
                  </a:lnTo>
                  <a:lnTo>
                    <a:pt x="1652" y="668"/>
                  </a:lnTo>
                  <a:lnTo>
                    <a:pt x="1591" y="716"/>
                  </a:lnTo>
                  <a:lnTo>
                    <a:pt x="1529" y="735"/>
                  </a:lnTo>
                  <a:lnTo>
                    <a:pt x="1468" y="754"/>
                  </a:lnTo>
                  <a:lnTo>
                    <a:pt x="1380" y="745"/>
                  </a:lnTo>
                  <a:lnTo>
                    <a:pt x="1301" y="735"/>
                  </a:lnTo>
                  <a:lnTo>
                    <a:pt x="1265" y="773"/>
                  </a:lnTo>
                  <a:lnTo>
                    <a:pt x="1213" y="831"/>
                  </a:lnTo>
                  <a:lnTo>
                    <a:pt x="1125" y="869"/>
                  </a:lnTo>
                  <a:lnTo>
                    <a:pt x="1028" y="888"/>
                  </a:lnTo>
                  <a:lnTo>
                    <a:pt x="923" y="888"/>
                  </a:lnTo>
                  <a:lnTo>
                    <a:pt x="817" y="869"/>
                  </a:lnTo>
                  <a:lnTo>
                    <a:pt x="756" y="831"/>
                  </a:lnTo>
                  <a:lnTo>
                    <a:pt x="694" y="793"/>
                  </a:lnTo>
                  <a:lnTo>
                    <a:pt x="615" y="802"/>
                  </a:lnTo>
                  <a:lnTo>
                    <a:pt x="536" y="821"/>
                  </a:lnTo>
                  <a:lnTo>
                    <a:pt x="475" y="821"/>
                  </a:lnTo>
                  <a:lnTo>
                    <a:pt x="422" y="802"/>
                  </a:lnTo>
                  <a:lnTo>
                    <a:pt x="387" y="754"/>
                  </a:lnTo>
                  <a:lnTo>
                    <a:pt x="334" y="716"/>
                  </a:lnTo>
                  <a:lnTo>
                    <a:pt x="255" y="716"/>
                  </a:lnTo>
                  <a:lnTo>
                    <a:pt x="176" y="726"/>
                  </a:lnTo>
                  <a:lnTo>
                    <a:pt x="97" y="697"/>
                  </a:lnTo>
                  <a:lnTo>
                    <a:pt x="35" y="659"/>
                  </a:lnTo>
                  <a:lnTo>
                    <a:pt x="9" y="602"/>
                  </a:lnTo>
                  <a:lnTo>
                    <a:pt x="0" y="544"/>
                  </a:lnTo>
                  <a:lnTo>
                    <a:pt x="35" y="497"/>
                  </a:lnTo>
                  <a:lnTo>
                    <a:pt x="70" y="449"/>
                  </a:lnTo>
                  <a:lnTo>
                    <a:pt x="44" y="411"/>
                  </a:lnTo>
                  <a:lnTo>
                    <a:pt x="0" y="372"/>
                  </a:lnTo>
                  <a:lnTo>
                    <a:pt x="0" y="315"/>
                  </a:lnTo>
                  <a:lnTo>
                    <a:pt x="9" y="258"/>
                  </a:lnTo>
                  <a:lnTo>
                    <a:pt x="79" y="220"/>
                  </a:lnTo>
                  <a:lnTo>
                    <a:pt x="158" y="181"/>
                  </a:lnTo>
                  <a:lnTo>
                    <a:pt x="228" y="172"/>
                  </a:lnTo>
                  <a:lnTo>
                    <a:pt x="290" y="162"/>
                  </a:lnTo>
                  <a:lnTo>
                    <a:pt x="325" y="124"/>
                  </a:lnTo>
                  <a:lnTo>
                    <a:pt x="369" y="76"/>
                  </a:lnTo>
                  <a:lnTo>
                    <a:pt x="413" y="48"/>
                  </a:lnTo>
                  <a:lnTo>
                    <a:pt x="475" y="29"/>
                  </a:lnTo>
                  <a:lnTo>
                    <a:pt x="518" y="19"/>
                  </a:lnTo>
                  <a:lnTo>
                    <a:pt x="562" y="19"/>
                  </a:lnTo>
                  <a:lnTo>
                    <a:pt x="668" y="29"/>
                  </a:lnTo>
                </a:path>
              </a:pathLst>
            </a:custGeom>
            <a:solidFill>
              <a:srgbClr val="FFFFFF"/>
            </a:solidFill>
            <a:ln w="12700" cap="rnd">
              <a:solidFill>
                <a:srgbClr val="000000"/>
              </a:solidFill>
              <a:round/>
              <a:headEnd/>
              <a:tailEnd/>
            </a:ln>
          </p:spPr>
          <p:txBody>
            <a:bodyPr/>
            <a:lstStyle/>
            <a:p>
              <a:endParaRPr lang="en-US"/>
            </a:p>
          </p:txBody>
        </p:sp>
        <p:sp>
          <p:nvSpPr>
            <p:cNvPr id="25609" name="Rectangle 7"/>
            <p:cNvSpPr>
              <a:spLocks noChangeArrowheads="1"/>
            </p:cNvSpPr>
            <p:nvPr/>
          </p:nvSpPr>
          <p:spPr bwMode="auto">
            <a:xfrm>
              <a:off x="3737" y="1824"/>
              <a:ext cx="956" cy="594"/>
            </a:xfrm>
            <a:prstGeom prst="rect">
              <a:avLst/>
            </a:prstGeom>
            <a:noFill/>
            <a:ln w="12700">
              <a:noFill/>
              <a:miter lim="800000"/>
              <a:headEnd/>
              <a:tailEnd/>
            </a:ln>
          </p:spPr>
          <p:txBody>
            <a:bodyPr wrap="none" lIns="90487" tIns="44450" rIns="90487" bIns="44450">
              <a:spAutoFit/>
            </a:bodyPr>
            <a:lstStyle/>
            <a:p>
              <a:pPr algn="ctr"/>
              <a:r>
                <a:rPr lang="en-US" sz="2800" b="0">
                  <a:solidFill>
                    <a:srgbClr val="000000"/>
                  </a:solidFill>
                  <a:latin typeface="Verdana" pitchFamily="34" charset="0"/>
                </a:rPr>
                <a:t>System</a:t>
              </a:r>
            </a:p>
            <a:p>
              <a:pPr algn="ctr"/>
              <a:r>
                <a:rPr lang="en-US" sz="2800" b="0">
                  <a:solidFill>
                    <a:srgbClr val="000000"/>
                  </a:solidFill>
                  <a:latin typeface="Verdana" pitchFamily="34" charset="0"/>
                </a:rPr>
                <a:t>Design</a:t>
              </a:r>
            </a:p>
          </p:txBody>
        </p:sp>
        <p:sp>
          <p:nvSpPr>
            <p:cNvPr id="25610" name="Line 8"/>
            <p:cNvSpPr>
              <a:spLocks noChangeShapeType="1"/>
            </p:cNvSpPr>
            <p:nvPr/>
          </p:nvSpPr>
          <p:spPr bwMode="auto">
            <a:xfrm>
              <a:off x="4159" y="1108"/>
              <a:ext cx="0" cy="616"/>
            </a:xfrm>
            <a:prstGeom prst="line">
              <a:avLst/>
            </a:prstGeom>
            <a:noFill/>
            <a:ln w="12700">
              <a:solidFill>
                <a:schemeClr val="tx1"/>
              </a:solidFill>
              <a:round/>
              <a:headEnd/>
              <a:tailEnd type="triangle" w="med" len="med"/>
            </a:ln>
          </p:spPr>
          <p:txBody>
            <a:bodyPr wrap="none" anchor="ctr"/>
            <a:lstStyle/>
            <a:p>
              <a:endParaRPr lang="en-US"/>
            </a:p>
          </p:txBody>
        </p:sp>
        <p:sp>
          <p:nvSpPr>
            <p:cNvPr id="25611" name="Line 9"/>
            <p:cNvSpPr>
              <a:spLocks noChangeShapeType="1"/>
            </p:cNvSpPr>
            <p:nvPr/>
          </p:nvSpPr>
          <p:spPr bwMode="auto">
            <a:xfrm>
              <a:off x="4207" y="2644"/>
              <a:ext cx="0" cy="952"/>
            </a:xfrm>
            <a:prstGeom prst="line">
              <a:avLst/>
            </a:prstGeom>
            <a:noFill/>
            <a:ln w="12700">
              <a:solidFill>
                <a:schemeClr val="tx1"/>
              </a:solidFill>
              <a:round/>
              <a:headEnd/>
              <a:tailEnd type="triangle" w="med" len="med"/>
            </a:ln>
          </p:spPr>
          <p:txBody>
            <a:bodyPr wrap="none" anchor="ctr"/>
            <a:lstStyle/>
            <a:p>
              <a:endParaRPr lang="en-US"/>
            </a:p>
          </p:txBody>
        </p:sp>
      </p:grpSp>
      <p:sp>
        <p:nvSpPr>
          <p:cNvPr id="32781" name="Rectangle 13"/>
          <p:cNvSpPr>
            <a:spLocks noChangeArrowheads="1"/>
          </p:cNvSpPr>
          <p:nvPr/>
        </p:nvSpPr>
        <p:spPr bwMode="auto">
          <a:xfrm>
            <a:off x="412750" y="3278188"/>
            <a:ext cx="4659313" cy="2984500"/>
          </a:xfrm>
          <a:prstGeom prst="rect">
            <a:avLst/>
          </a:prstGeom>
          <a:noFill/>
          <a:ln w="12700">
            <a:noFill/>
            <a:miter lim="800000"/>
            <a:headEnd/>
            <a:tailEnd/>
          </a:ln>
        </p:spPr>
        <p:txBody>
          <a:bodyPr lIns="90487" tIns="44450" rIns="90487" bIns="44450"/>
          <a:lstStyle/>
          <a:p>
            <a:pPr marL="457200" indent="-457200">
              <a:buSzPct val="90000"/>
              <a:buFont typeface="Times" pitchFamily="18" charset="0"/>
              <a:buChar char="•"/>
            </a:pPr>
            <a:r>
              <a:rPr lang="en-US" sz="2400" b="0">
                <a:latin typeface="Verdana" pitchFamily="34" charset="0"/>
              </a:rPr>
              <a:t>How? </a:t>
            </a:r>
          </a:p>
          <a:p>
            <a:pPr marL="457200" indent="-457200">
              <a:buSzPct val="90000"/>
              <a:buFont typeface="Times" pitchFamily="18" charset="0"/>
              <a:buChar char="•"/>
            </a:pPr>
            <a:r>
              <a:rPr lang="en-US" sz="2400" b="0">
                <a:latin typeface="Verdana" pitchFamily="34" charset="0"/>
              </a:rPr>
              <a:t>Use Divide &amp; Conquer:</a:t>
            </a:r>
          </a:p>
          <a:p>
            <a:pPr marL="914400" lvl="1" indent="-457200">
              <a:buFont typeface="Arial" pitchFamily="34" charset="0"/>
              <a:buNone/>
            </a:pPr>
            <a:r>
              <a:rPr lang="en-US" sz="2400" b="0">
                <a:latin typeface="Verdana" pitchFamily="34" charset="0"/>
              </a:rPr>
              <a:t>1) Identify design goals</a:t>
            </a:r>
          </a:p>
          <a:p>
            <a:pPr marL="914400" lvl="1" indent="-457200">
              <a:buFont typeface="Arial" pitchFamily="34" charset="0"/>
              <a:buNone/>
            </a:pPr>
            <a:r>
              <a:rPr lang="en-US" sz="2400" b="0">
                <a:latin typeface="Verdana" pitchFamily="34" charset="0"/>
              </a:rPr>
              <a:t>2) Model the new system  design as a set of subsystems</a:t>
            </a:r>
          </a:p>
          <a:p>
            <a:pPr marL="914400" lvl="1" indent="-457200">
              <a:buFont typeface="Arial" pitchFamily="34" charset="0"/>
              <a:buNone/>
            </a:pPr>
            <a:r>
              <a:rPr lang="en-US" sz="2400" b="0">
                <a:latin typeface="Verdana" pitchFamily="34" charset="0"/>
              </a:rPr>
              <a:t>3-8) Address the major design goals.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277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277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277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32781">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32781">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32781">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32781">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3278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autoUpdateAnimBg="0"/>
      <p:bldP spid="32772" grpId="0" build="p" autoUpdateAnimBg="0"/>
      <p:bldP spid="32773" grpId="0" build="p" autoUpdateAnimBg="0"/>
      <p:bldP spid="32781" grpId="0" build="p" bldLvl="2"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ea typeface="ＭＳ Ｐゴシック" pitchFamily="34" charset="-128"/>
              </a:rPr>
              <a:t>Example of a 4-Layer Architectural Style</a:t>
            </a:r>
          </a:p>
        </p:txBody>
      </p:sp>
      <p:sp>
        <p:nvSpPr>
          <p:cNvPr id="287747" name="Rectangle 3"/>
          <p:cNvSpPr>
            <a:spLocks noGrp="1" noChangeArrowheads="1"/>
          </p:cNvSpPr>
          <p:nvPr>
            <p:ph type="body" idx="1"/>
          </p:nvPr>
        </p:nvSpPr>
        <p:spPr/>
        <p:txBody>
          <a:bodyPr/>
          <a:lstStyle/>
          <a:p>
            <a:pPr marL="457200" indent="-457200">
              <a:buFont typeface="Times" pitchFamily="18" charset="0"/>
              <a:buNone/>
            </a:pPr>
            <a:r>
              <a:rPr lang="en-US">
                <a:latin typeface="Helvetica" pitchFamily="34" charset="0"/>
                <a:ea typeface="ＭＳ Ｐゴシック" pitchFamily="34" charset="-128"/>
              </a:rPr>
              <a:t>4-Layer-architectural styles (4-Tier Architectures) are usually used for the development of electronic commerce sites. The layers are</a:t>
            </a:r>
          </a:p>
          <a:p>
            <a:pPr marL="838200" lvl="1" indent="-381000">
              <a:buFont typeface="Arial" pitchFamily="34" charset="0"/>
              <a:buAutoNum type="arabicPeriod"/>
            </a:pPr>
            <a:r>
              <a:rPr lang="en-US">
                <a:latin typeface="Helvetica" pitchFamily="34" charset="0"/>
                <a:ea typeface="ＭＳ Ｐゴシック" pitchFamily="34" charset="-128"/>
              </a:rPr>
              <a:t>The </a:t>
            </a:r>
            <a:r>
              <a:rPr lang="en-US">
                <a:solidFill>
                  <a:srgbClr val="FF0000"/>
                </a:solidFill>
                <a:latin typeface="Helvetica" pitchFamily="34" charset="0"/>
                <a:ea typeface="ＭＳ Ｐゴシック" pitchFamily="34" charset="-128"/>
              </a:rPr>
              <a:t>Web Browser,</a:t>
            </a:r>
            <a:r>
              <a:rPr lang="en-US">
                <a:latin typeface="Helvetica" pitchFamily="34" charset="0"/>
                <a:ea typeface="ＭＳ Ｐゴシック" pitchFamily="34" charset="-128"/>
              </a:rPr>
              <a:t> providing the user interface</a:t>
            </a:r>
          </a:p>
          <a:p>
            <a:pPr marL="838200" lvl="1" indent="-381000">
              <a:buFont typeface="Arial" pitchFamily="34" charset="0"/>
              <a:buAutoNum type="arabicPeriod"/>
            </a:pPr>
            <a:r>
              <a:rPr lang="en-US">
                <a:latin typeface="Helvetica" pitchFamily="34" charset="0"/>
                <a:ea typeface="ＭＳ Ｐゴシック" pitchFamily="34" charset="-128"/>
              </a:rPr>
              <a:t>A </a:t>
            </a:r>
            <a:r>
              <a:rPr lang="en-US">
                <a:solidFill>
                  <a:srgbClr val="FF0000"/>
                </a:solidFill>
                <a:latin typeface="Helvetica" pitchFamily="34" charset="0"/>
                <a:ea typeface="ＭＳ Ｐゴシック" pitchFamily="34" charset="-128"/>
              </a:rPr>
              <a:t>Web Server,</a:t>
            </a:r>
            <a:r>
              <a:rPr lang="en-US">
                <a:latin typeface="Helvetica" pitchFamily="34" charset="0"/>
                <a:ea typeface="ＭＳ Ｐゴシック" pitchFamily="34" charset="-128"/>
              </a:rPr>
              <a:t> serving static HTML requests</a:t>
            </a:r>
          </a:p>
          <a:p>
            <a:pPr marL="838200" lvl="1" indent="-381000">
              <a:buFont typeface="Arial" pitchFamily="34" charset="0"/>
              <a:buAutoNum type="arabicPeriod"/>
            </a:pPr>
            <a:r>
              <a:rPr lang="en-US">
                <a:latin typeface="Helvetica" pitchFamily="34" charset="0"/>
                <a:ea typeface="ＭＳ Ｐゴシック" pitchFamily="34" charset="-128"/>
              </a:rPr>
              <a:t>An </a:t>
            </a:r>
            <a:r>
              <a:rPr lang="en-US">
                <a:solidFill>
                  <a:srgbClr val="FF0000"/>
                </a:solidFill>
                <a:latin typeface="Helvetica" pitchFamily="34" charset="0"/>
                <a:ea typeface="ＭＳ Ｐゴシック" pitchFamily="34" charset="-128"/>
              </a:rPr>
              <a:t>Application Server,</a:t>
            </a:r>
            <a:r>
              <a:rPr lang="en-US">
                <a:latin typeface="Helvetica" pitchFamily="34" charset="0"/>
                <a:ea typeface="ＭＳ Ｐゴシック" pitchFamily="34" charset="-128"/>
              </a:rPr>
              <a:t> providing session management (for example the contents of an electronic shopping cart) and  processing of dynamic HTML requests</a:t>
            </a:r>
          </a:p>
          <a:p>
            <a:pPr marL="838200" lvl="1" indent="-381000">
              <a:buFont typeface="Arial" pitchFamily="34" charset="0"/>
              <a:buAutoNum type="arabicPeriod"/>
            </a:pPr>
            <a:r>
              <a:rPr lang="en-US">
                <a:latin typeface="Helvetica" pitchFamily="34" charset="0"/>
                <a:ea typeface="ＭＳ Ｐゴシック" pitchFamily="34" charset="-128"/>
              </a:rPr>
              <a:t>A back end </a:t>
            </a:r>
            <a:r>
              <a:rPr lang="en-US">
                <a:solidFill>
                  <a:srgbClr val="FF0000"/>
                </a:solidFill>
                <a:latin typeface="Helvetica" pitchFamily="34" charset="0"/>
                <a:ea typeface="ＭＳ Ｐゴシック" pitchFamily="34" charset="-128"/>
              </a:rPr>
              <a:t>Database, </a:t>
            </a:r>
            <a:r>
              <a:rPr lang="en-US">
                <a:latin typeface="Helvetica" pitchFamily="34" charset="0"/>
                <a:ea typeface="ＭＳ Ｐゴシック" pitchFamily="34" charset="-128"/>
              </a:rPr>
              <a:t>that manages and provides access to the persistent data</a:t>
            </a:r>
          </a:p>
          <a:p>
            <a:pPr marL="1295400" lvl="2" indent="-381000">
              <a:buFont typeface="Arial" pitchFamily="34" charset="0"/>
              <a:buChar char="•"/>
            </a:pPr>
            <a:r>
              <a:rPr lang="en-US">
                <a:latin typeface="Helvetica" pitchFamily="34" charset="0"/>
                <a:ea typeface="ＭＳ Ｐゴシック" pitchFamily="34" charset="-128"/>
              </a:rPr>
              <a:t>In current 4-tier architectures, this is usually a relational Database management system (RDBMS).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7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7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77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77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877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877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7" grpId="0" build="p" bldLvl="3"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noFill/>
        </p:spPr>
        <p:txBody>
          <a:bodyPr/>
          <a:lstStyle/>
          <a:p>
            <a:r>
              <a:rPr lang="en-US">
                <a:ea typeface="ＭＳ Ｐゴシック" pitchFamily="34" charset="-128"/>
              </a:rPr>
              <a:t>MVC vs. 3-Tier Architectural Style</a:t>
            </a:r>
          </a:p>
        </p:txBody>
      </p:sp>
      <p:sp>
        <p:nvSpPr>
          <p:cNvPr id="285699" name="Rectangle 3"/>
          <p:cNvSpPr>
            <a:spLocks noGrp="1" noChangeArrowheads="1"/>
          </p:cNvSpPr>
          <p:nvPr>
            <p:ph type="body" idx="1"/>
          </p:nvPr>
        </p:nvSpPr>
        <p:spPr>
          <a:xfrm>
            <a:off x="533400" y="1295400"/>
            <a:ext cx="8367713" cy="4800600"/>
          </a:xfrm>
        </p:spPr>
        <p:txBody>
          <a:bodyPr/>
          <a:lstStyle/>
          <a:p>
            <a:r>
              <a:rPr lang="en-US">
                <a:latin typeface="Helvetica" pitchFamily="34" charset="0"/>
                <a:ea typeface="ＭＳ Ｐゴシック" pitchFamily="34" charset="-128"/>
              </a:rPr>
              <a:t>The </a:t>
            </a:r>
            <a:r>
              <a:rPr lang="en-US">
                <a:solidFill>
                  <a:srgbClr val="0000CC"/>
                </a:solidFill>
                <a:latin typeface="Helvetica" pitchFamily="34" charset="0"/>
                <a:ea typeface="ＭＳ Ｐゴシック" pitchFamily="34" charset="-128"/>
              </a:rPr>
              <a:t>MVC </a:t>
            </a:r>
            <a:r>
              <a:rPr lang="en-US">
                <a:latin typeface="Helvetica" pitchFamily="34" charset="0"/>
                <a:ea typeface="ＭＳ Ｐゴシック" pitchFamily="34" charset="-128"/>
              </a:rPr>
              <a:t>architectural style is </a:t>
            </a:r>
            <a:r>
              <a:rPr lang="en-US">
                <a:solidFill>
                  <a:srgbClr val="0000CC"/>
                </a:solidFill>
                <a:latin typeface="Helvetica" pitchFamily="34" charset="0"/>
                <a:ea typeface="ＭＳ Ｐゴシック" pitchFamily="34" charset="-128"/>
              </a:rPr>
              <a:t>nonhierarchical</a:t>
            </a:r>
            <a:r>
              <a:rPr lang="en-US">
                <a:latin typeface="Helvetica" pitchFamily="34" charset="0"/>
                <a:ea typeface="ＭＳ Ｐゴシック" pitchFamily="34" charset="-128"/>
              </a:rPr>
              <a:t> (triangular): </a:t>
            </a:r>
          </a:p>
          <a:p>
            <a:pPr lvl="2"/>
            <a:r>
              <a:rPr lang="en-US">
                <a:latin typeface="Helvetica" pitchFamily="34" charset="0"/>
                <a:ea typeface="ＭＳ Ｐゴシック" pitchFamily="34" charset="-128"/>
              </a:rPr>
              <a:t>View subsystem sends updates to the Controller subsystem</a:t>
            </a:r>
          </a:p>
          <a:p>
            <a:pPr lvl="2"/>
            <a:r>
              <a:rPr lang="en-US">
                <a:latin typeface="Helvetica" pitchFamily="34" charset="0"/>
                <a:ea typeface="ＭＳ Ｐゴシック" pitchFamily="34" charset="-128"/>
              </a:rPr>
              <a:t>Controller subsystem updates the Model subsystem</a:t>
            </a:r>
          </a:p>
          <a:p>
            <a:pPr lvl="2"/>
            <a:r>
              <a:rPr lang="en-US">
                <a:latin typeface="Helvetica" pitchFamily="34" charset="0"/>
                <a:ea typeface="ＭＳ Ｐゴシック" pitchFamily="34" charset="-128"/>
              </a:rPr>
              <a:t>View subsystem is updated directly from the Model subsystem</a:t>
            </a:r>
          </a:p>
          <a:p>
            <a:r>
              <a:rPr lang="en-US">
                <a:latin typeface="Helvetica" pitchFamily="34" charset="0"/>
                <a:ea typeface="ＭＳ Ｐゴシック" pitchFamily="34" charset="-128"/>
              </a:rPr>
              <a:t>The </a:t>
            </a:r>
            <a:r>
              <a:rPr lang="en-US">
                <a:solidFill>
                  <a:srgbClr val="0000CC"/>
                </a:solidFill>
                <a:latin typeface="Helvetica" pitchFamily="34" charset="0"/>
                <a:ea typeface="ＭＳ Ｐゴシック" pitchFamily="34" charset="-128"/>
              </a:rPr>
              <a:t>3-tier</a:t>
            </a:r>
            <a:r>
              <a:rPr lang="en-US">
                <a:latin typeface="Helvetica" pitchFamily="34" charset="0"/>
                <a:ea typeface="ＭＳ Ｐゴシック" pitchFamily="34" charset="-128"/>
              </a:rPr>
              <a:t> architectural style is </a:t>
            </a:r>
            <a:r>
              <a:rPr lang="en-US">
                <a:solidFill>
                  <a:srgbClr val="0000CC"/>
                </a:solidFill>
                <a:latin typeface="Helvetica" pitchFamily="34" charset="0"/>
                <a:ea typeface="ＭＳ Ｐゴシック" pitchFamily="34" charset="-128"/>
              </a:rPr>
              <a:t>hierarchical</a:t>
            </a:r>
            <a:r>
              <a:rPr lang="en-US">
                <a:latin typeface="Helvetica" pitchFamily="34" charset="0"/>
                <a:ea typeface="ＭＳ Ｐゴシック" pitchFamily="34" charset="-128"/>
              </a:rPr>
              <a:t> (linear):</a:t>
            </a:r>
          </a:p>
          <a:p>
            <a:pPr lvl="2"/>
            <a:r>
              <a:rPr lang="en-US">
                <a:latin typeface="Helvetica" pitchFamily="34" charset="0"/>
                <a:ea typeface="ＭＳ Ｐゴシック" pitchFamily="34" charset="-128"/>
              </a:rPr>
              <a:t>The presentation layer never communicates directly with the data layer (opaque architecture)</a:t>
            </a:r>
          </a:p>
          <a:p>
            <a:pPr lvl="2"/>
            <a:r>
              <a:rPr lang="en-US">
                <a:latin typeface="Helvetica" pitchFamily="34" charset="0"/>
                <a:ea typeface="ＭＳ Ｐゴシック" pitchFamily="34" charset="-128"/>
              </a:rPr>
              <a:t>All communication must pass through the middleware layer</a:t>
            </a:r>
          </a:p>
          <a:p>
            <a:r>
              <a:rPr lang="en-US">
                <a:solidFill>
                  <a:srgbClr val="0000CC"/>
                </a:solidFill>
                <a:latin typeface="Helvetica" pitchFamily="34" charset="0"/>
                <a:ea typeface="ＭＳ Ｐゴシック" pitchFamily="34" charset="-128"/>
              </a:rPr>
              <a:t>History:</a:t>
            </a:r>
            <a:endParaRPr lang="en-US" sz="2000">
              <a:latin typeface="Helvetica" pitchFamily="34" charset="0"/>
              <a:ea typeface="ＭＳ Ｐゴシック" pitchFamily="34" charset="-128"/>
            </a:endParaRPr>
          </a:p>
          <a:p>
            <a:pPr lvl="1"/>
            <a:r>
              <a:rPr lang="en-US">
                <a:latin typeface="Helvetica" pitchFamily="34" charset="0"/>
                <a:ea typeface="ＭＳ Ｐゴシック" pitchFamily="34" charset="-128"/>
              </a:rPr>
              <a:t>MVC (1970-1980): Originated during the development of modular graphical  applications for a  single graphical workstation at Xerox Parc</a:t>
            </a:r>
          </a:p>
          <a:p>
            <a:pPr lvl="1"/>
            <a:r>
              <a:rPr lang="en-US">
                <a:latin typeface="Helvetica" pitchFamily="34" charset="0"/>
                <a:ea typeface="ＭＳ Ｐゴシック" pitchFamily="34" charset="-128"/>
              </a:rPr>
              <a:t>3-Tier (1990s): Originated with the appearance of Web applications, where the client, middleware and data layers ran on physically separate platforms. </a:t>
            </a:r>
          </a:p>
          <a:p>
            <a:pPr lvl="2"/>
            <a:endParaRPr lang="en-US" sz="1600">
              <a:latin typeface="Helvetica" pitchFamily="34" charset="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56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856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856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8569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8569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8569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85699">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8569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28569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2856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9"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ea typeface="ＭＳ Ｐゴシック" pitchFamily="34" charset="-128"/>
              </a:rPr>
              <a:t>History at Xerox Parc</a:t>
            </a:r>
          </a:p>
        </p:txBody>
      </p:sp>
      <p:sp>
        <p:nvSpPr>
          <p:cNvPr id="295939" name="Rectangle 3"/>
          <p:cNvSpPr>
            <a:spLocks noGrp="1" noChangeArrowheads="1"/>
          </p:cNvSpPr>
          <p:nvPr>
            <p:ph type="body" idx="1"/>
          </p:nvPr>
        </p:nvSpPr>
        <p:spPr/>
        <p:txBody>
          <a:bodyPr/>
          <a:lstStyle/>
          <a:p>
            <a:pPr>
              <a:buFont typeface="Times" pitchFamily="18" charset="0"/>
              <a:buNone/>
            </a:pPr>
            <a:r>
              <a:rPr lang="en-US" b="1">
                <a:latin typeface="Arial" pitchFamily="34" charset="0"/>
                <a:ea typeface="ＭＳ Ｐゴシック" pitchFamily="34" charset="-128"/>
              </a:rPr>
              <a:t>Xerox PARC </a:t>
            </a:r>
            <a:r>
              <a:rPr lang="en-US">
                <a:latin typeface="Helvetica" pitchFamily="34" charset="0"/>
                <a:ea typeface="ＭＳ Ｐゴシック" pitchFamily="34" charset="-128"/>
              </a:rPr>
              <a:t>(Palo Alto Research Center)</a:t>
            </a:r>
          </a:p>
          <a:p>
            <a:pPr>
              <a:buFont typeface="Times" pitchFamily="18" charset="0"/>
              <a:buNone/>
            </a:pPr>
            <a:r>
              <a:rPr lang="en-US">
                <a:latin typeface="Helvetica" pitchFamily="34" charset="0"/>
                <a:ea typeface="ＭＳ Ｐゴシック" pitchFamily="34" charset="-128"/>
              </a:rPr>
              <a:t>	Founded in </a:t>
            </a:r>
            <a:r>
              <a:rPr lang="en-US">
                <a:latin typeface="Arial" pitchFamily="34" charset="0"/>
                <a:ea typeface="ＭＳ Ｐゴシック" pitchFamily="34" charset="-128"/>
              </a:rPr>
              <a:t>1970 by Xerox, since 2002 </a:t>
            </a:r>
            <a:r>
              <a:rPr lang="en-US">
                <a:latin typeface="Helvetica" pitchFamily="34" charset="0"/>
                <a:ea typeface="ＭＳ Ｐゴシック" pitchFamily="34" charset="-128"/>
              </a:rPr>
              <a:t>a separate company PARC (wholly owned by Xerox). Best known for the invention of  </a:t>
            </a:r>
          </a:p>
          <a:p>
            <a:pPr lvl="1"/>
            <a:r>
              <a:rPr lang="en-US">
                <a:latin typeface="Arial" pitchFamily="34" charset="0"/>
                <a:ea typeface="ＭＳ Ｐゴシック" pitchFamily="34" charset="-128"/>
              </a:rPr>
              <a:t>Laser printer</a:t>
            </a:r>
            <a:r>
              <a:rPr lang="en-US">
                <a:latin typeface="Helvetica" pitchFamily="34" charset="0"/>
                <a:ea typeface="ＭＳ Ｐゴシック" pitchFamily="34" charset="-128"/>
              </a:rPr>
              <a:t> (1973, Gary Starkweather)</a:t>
            </a:r>
          </a:p>
          <a:p>
            <a:pPr lvl="1"/>
            <a:r>
              <a:rPr lang="en-US">
                <a:latin typeface="Arial" pitchFamily="34" charset="0"/>
                <a:ea typeface="ＭＳ Ｐゴシック" pitchFamily="34" charset="-128"/>
              </a:rPr>
              <a:t>Ethernet (1973, Bob Metcalfe)</a:t>
            </a:r>
            <a:endParaRPr lang="en-US">
              <a:latin typeface="Helvetica" pitchFamily="34" charset="0"/>
              <a:ea typeface="ＭＳ Ｐゴシック" pitchFamily="34" charset="-128"/>
            </a:endParaRPr>
          </a:p>
          <a:p>
            <a:pPr lvl="1"/>
            <a:r>
              <a:rPr lang="en-US">
                <a:latin typeface="Helvetica" pitchFamily="34" charset="0"/>
                <a:ea typeface="ＭＳ Ｐゴシック" pitchFamily="34" charset="-128"/>
              </a:rPr>
              <a:t>Modern </a:t>
            </a:r>
            <a:r>
              <a:rPr lang="en-US">
                <a:latin typeface="Arial" pitchFamily="34" charset="0"/>
                <a:ea typeface="ＭＳ Ｐゴシック" pitchFamily="34" charset="-128"/>
              </a:rPr>
              <a:t>personal computer (1973, Alto, Bravo)</a:t>
            </a:r>
          </a:p>
          <a:p>
            <a:pPr lvl="1"/>
            <a:r>
              <a:rPr lang="en-US">
                <a:latin typeface="Arial" pitchFamily="34" charset="0"/>
                <a:ea typeface="ＭＳ Ｐゴシック" pitchFamily="34" charset="-128"/>
              </a:rPr>
              <a:t>Graphical user interface</a:t>
            </a:r>
            <a:r>
              <a:rPr lang="en-US">
                <a:latin typeface="Helvetica" pitchFamily="34" charset="0"/>
                <a:ea typeface="ＭＳ Ｐゴシック" pitchFamily="34" charset="-128"/>
              </a:rPr>
              <a:t> (GUI) based on WIMP </a:t>
            </a:r>
          </a:p>
          <a:p>
            <a:pPr lvl="2"/>
            <a:r>
              <a:rPr lang="en-US">
                <a:latin typeface="Helvetica" pitchFamily="34" charset="0"/>
                <a:ea typeface="ＭＳ Ｐゴシック" pitchFamily="34" charset="-128"/>
              </a:rPr>
              <a:t>Windows, icons, menus and pointing device</a:t>
            </a:r>
          </a:p>
          <a:p>
            <a:pPr lvl="3"/>
            <a:r>
              <a:rPr lang="en-US">
                <a:latin typeface="Helvetica" pitchFamily="34" charset="0"/>
                <a:ea typeface="ＭＳ Ｐゴシック" pitchFamily="34" charset="-128"/>
              </a:rPr>
              <a:t>Based on Doug Engelbart</a:t>
            </a:r>
            <a:r>
              <a:rPr lang="en-US" altLang="ja-JP">
                <a:latin typeface="Helvetica" pitchFamily="34" charset="0"/>
                <a:ea typeface="ＭＳ Ｐゴシック" pitchFamily="34" charset="-128"/>
              </a:rPr>
              <a:t>´s</a:t>
            </a:r>
            <a:r>
              <a:rPr lang="en-US">
                <a:latin typeface="Helvetica" pitchFamily="34" charset="0"/>
                <a:ea typeface="ＭＳ Ｐゴシック" pitchFamily="34" charset="-128"/>
              </a:rPr>
              <a:t> invention </a:t>
            </a:r>
            <a:br>
              <a:rPr lang="en-US">
                <a:latin typeface="Helvetica" pitchFamily="34" charset="0"/>
                <a:ea typeface="ＭＳ Ｐゴシック" pitchFamily="34" charset="-128"/>
              </a:rPr>
            </a:br>
            <a:r>
              <a:rPr lang="en-US">
                <a:latin typeface="Helvetica" pitchFamily="34" charset="0"/>
                <a:ea typeface="ＭＳ Ｐゴシック" pitchFamily="34" charset="-128"/>
              </a:rPr>
              <a:t>of the mouse  in 1965</a:t>
            </a:r>
          </a:p>
          <a:p>
            <a:pPr lvl="1"/>
            <a:r>
              <a:rPr lang="en-US">
                <a:latin typeface="Arial" pitchFamily="34" charset="0"/>
                <a:ea typeface="ＭＳ Ｐゴシック" pitchFamily="34" charset="-128"/>
              </a:rPr>
              <a:t>Object-oriented programming (Smalltalk, 1970s, Adele Goldberg)</a:t>
            </a:r>
            <a:endParaRPr lang="en-US">
              <a:latin typeface="Helvetica" pitchFamily="34" charset="0"/>
              <a:ea typeface="ＭＳ Ｐゴシック" pitchFamily="34" charset="-128"/>
            </a:endParaRPr>
          </a:p>
          <a:p>
            <a:pPr lvl="1"/>
            <a:r>
              <a:rPr lang="en-US">
                <a:latin typeface="Arial" pitchFamily="34" charset="0"/>
                <a:ea typeface="ＭＳ Ｐゴシック" pitchFamily="34" charset="-128"/>
              </a:rPr>
              <a:t>Ubiquitous computing (1990, Mark Weiser)</a:t>
            </a:r>
            <a:r>
              <a:rPr lang="en-US">
                <a:latin typeface="Helvetica" pitchFamily="34" charset="0"/>
                <a:ea typeface="ＭＳ Ｐゴシック" pitchFamily="34" charset="-128"/>
              </a:rPr>
              <a:t>.</a:t>
            </a:r>
          </a:p>
        </p:txBody>
      </p:sp>
      <p:pic>
        <p:nvPicPr>
          <p:cNvPr id="136196" name="Picture 4"/>
          <p:cNvPicPr>
            <a:picLocks noChangeAspect="1" noChangeArrowheads="1"/>
          </p:cNvPicPr>
          <p:nvPr/>
        </p:nvPicPr>
        <p:blipFill>
          <a:blip r:embed="rId2"/>
          <a:srcRect/>
          <a:stretch>
            <a:fillRect/>
          </a:stretch>
        </p:blipFill>
        <p:spPr bwMode="auto">
          <a:xfrm>
            <a:off x="6711950" y="222250"/>
            <a:ext cx="1860550" cy="1395413"/>
          </a:xfrm>
          <a:prstGeom prst="rect">
            <a:avLst/>
          </a:prstGeom>
          <a:noFill/>
          <a:ln w="12700">
            <a:noFill/>
            <a:miter lim="800000"/>
            <a:headEnd/>
            <a:tailEnd/>
          </a:ln>
        </p:spPr>
      </p:pic>
      <p:pic>
        <p:nvPicPr>
          <p:cNvPr id="295941" name="Picture 5"/>
          <p:cNvPicPr>
            <a:picLocks noChangeAspect="1" noChangeArrowheads="1"/>
          </p:cNvPicPr>
          <p:nvPr/>
        </p:nvPicPr>
        <p:blipFill>
          <a:blip r:embed="rId3"/>
          <a:srcRect/>
          <a:stretch>
            <a:fillRect/>
          </a:stretch>
        </p:blipFill>
        <p:spPr bwMode="auto">
          <a:xfrm>
            <a:off x="7404100" y="3281363"/>
            <a:ext cx="1511300" cy="1905000"/>
          </a:xfrm>
          <a:prstGeom prst="rect">
            <a:avLst/>
          </a:prstGeom>
          <a:noFill/>
          <a:ln w="12700">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5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59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59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59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959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9593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9593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95939">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499"/>
                                          </p:stCondLst>
                                        </p:cTn>
                                        <p:tgtEl>
                                          <p:spTgt spid="29594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295939">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2959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build="p" bldLvl="4"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4"/>
          <p:cNvSpPr>
            <a:spLocks noGrp="1" noChangeArrowheads="1"/>
          </p:cNvSpPr>
          <p:nvPr>
            <p:ph type="title"/>
          </p:nvPr>
        </p:nvSpPr>
        <p:spPr/>
        <p:txBody>
          <a:bodyPr/>
          <a:lstStyle/>
          <a:p>
            <a:r>
              <a:rPr lang="en-US">
                <a:ea typeface="ＭＳ Ｐゴシック" pitchFamily="34" charset="-128"/>
              </a:rPr>
              <a:t>Pipes and Filters</a:t>
            </a:r>
          </a:p>
        </p:txBody>
      </p:sp>
      <p:sp>
        <p:nvSpPr>
          <p:cNvPr id="281605" name="Rectangle 5"/>
          <p:cNvSpPr>
            <a:spLocks noGrp="1" noChangeArrowheads="1"/>
          </p:cNvSpPr>
          <p:nvPr>
            <p:ph type="body" idx="1"/>
          </p:nvPr>
        </p:nvSpPr>
        <p:spPr/>
        <p:txBody>
          <a:bodyPr/>
          <a:lstStyle/>
          <a:p>
            <a:r>
              <a:rPr lang="en-US">
                <a:ea typeface="ＭＳ Ｐゴシック" pitchFamily="34" charset="-128"/>
              </a:rPr>
              <a:t>A </a:t>
            </a:r>
            <a:r>
              <a:rPr lang="en-US">
                <a:solidFill>
                  <a:srgbClr val="0000FF"/>
                </a:solidFill>
                <a:ea typeface="ＭＳ Ｐゴシック" pitchFamily="34" charset="-128"/>
              </a:rPr>
              <a:t>pipeline </a:t>
            </a:r>
            <a:r>
              <a:rPr lang="en-US">
                <a:ea typeface="ＭＳ Ｐゴシック" pitchFamily="34" charset="-128"/>
              </a:rPr>
              <a:t>consists of a chain of processing elements (processes, threads, etc.), arranged so that the output of one element is the input to the next element</a:t>
            </a:r>
          </a:p>
          <a:p>
            <a:pPr lvl="1"/>
            <a:r>
              <a:rPr lang="en-US">
                <a:ea typeface="ＭＳ Ｐゴシック" pitchFamily="34" charset="-128"/>
              </a:rPr>
              <a:t>Usually some amount of buffering is provided between consecutive elements </a:t>
            </a:r>
          </a:p>
          <a:p>
            <a:pPr lvl="1"/>
            <a:r>
              <a:rPr lang="en-US">
                <a:ea typeface="ＭＳ Ｐゴシック" pitchFamily="34" charset="-128"/>
              </a:rPr>
              <a:t>The information that flows in these pipelines is often a stream of records, bytes or bits.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16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16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160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5" grpId="0" build="p" bldLvl="4"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ea typeface="ＭＳ Ｐゴシック" pitchFamily="34" charset="-128"/>
              </a:rPr>
              <a:t>Pipes and Filters Architectural Style</a:t>
            </a:r>
          </a:p>
        </p:txBody>
      </p:sp>
      <p:sp>
        <p:nvSpPr>
          <p:cNvPr id="292867" name="Rectangle 3"/>
          <p:cNvSpPr>
            <a:spLocks noGrp="1" noChangeArrowheads="1"/>
          </p:cNvSpPr>
          <p:nvPr>
            <p:ph type="body" idx="1"/>
          </p:nvPr>
        </p:nvSpPr>
        <p:spPr/>
        <p:txBody>
          <a:bodyPr/>
          <a:lstStyle/>
          <a:p>
            <a:r>
              <a:rPr lang="en-US">
                <a:latin typeface="Helvetica" pitchFamily="34" charset="0"/>
                <a:ea typeface="ＭＳ Ｐゴシック" pitchFamily="34" charset="-128"/>
              </a:rPr>
              <a:t>An architectural style that consists of two subsystems called pipes and filters</a:t>
            </a:r>
          </a:p>
          <a:p>
            <a:pPr lvl="1"/>
            <a:r>
              <a:rPr lang="en-US" b="1">
                <a:solidFill>
                  <a:srgbClr val="0000FF"/>
                </a:solidFill>
                <a:latin typeface="Arial" pitchFamily="34" charset="0"/>
                <a:ea typeface="ＭＳ Ｐゴシック" pitchFamily="34" charset="-128"/>
              </a:rPr>
              <a:t>Filter</a:t>
            </a:r>
            <a:r>
              <a:rPr lang="en-US" b="1">
                <a:solidFill>
                  <a:srgbClr val="FF0000"/>
                </a:solidFill>
                <a:latin typeface="Arial" pitchFamily="34" charset="0"/>
                <a:ea typeface="ＭＳ Ｐゴシック" pitchFamily="34" charset="-128"/>
              </a:rPr>
              <a:t>:</a:t>
            </a:r>
            <a:r>
              <a:rPr lang="en-US">
                <a:latin typeface="Helvetica" pitchFamily="34" charset="0"/>
                <a:ea typeface="ＭＳ Ｐゴシック" pitchFamily="34" charset="-128"/>
              </a:rPr>
              <a:t> A subsystem that does a processing step</a:t>
            </a:r>
            <a:endParaRPr lang="en-US" b="1">
              <a:latin typeface="Arial" pitchFamily="34" charset="0"/>
              <a:ea typeface="ヒラギノ角ゴ Pro W3" charset="-128"/>
            </a:endParaRPr>
          </a:p>
          <a:p>
            <a:pPr lvl="1"/>
            <a:r>
              <a:rPr lang="en-US" b="1">
                <a:solidFill>
                  <a:srgbClr val="0000FF"/>
                </a:solidFill>
                <a:latin typeface="Arial" pitchFamily="34" charset="0"/>
                <a:ea typeface="ＭＳ Ｐゴシック" pitchFamily="34" charset="-128"/>
              </a:rPr>
              <a:t>Pipe</a:t>
            </a:r>
            <a:r>
              <a:rPr lang="en-US" b="1">
                <a:solidFill>
                  <a:srgbClr val="FF0000"/>
                </a:solidFill>
                <a:latin typeface="Arial" pitchFamily="34" charset="0"/>
                <a:ea typeface="ＭＳ Ｐゴシック" pitchFamily="34" charset="-128"/>
              </a:rPr>
              <a:t>:</a:t>
            </a:r>
            <a:r>
              <a:rPr lang="en-US">
                <a:latin typeface="Helvetica" pitchFamily="34" charset="0"/>
                <a:ea typeface="ＭＳ Ｐゴシック" pitchFamily="34" charset="-128"/>
              </a:rPr>
              <a:t> A Pipe is a connection between two processing steps</a:t>
            </a:r>
          </a:p>
          <a:p>
            <a:r>
              <a:rPr lang="en-US">
                <a:latin typeface="Helvetica" pitchFamily="34" charset="0"/>
                <a:ea typeface="ＭＳ Ｐゴシック" pitchFamily="34" charset="-128"/>
              </a:rPr>
              <a:t> Each filter has an input pipe and an output pipe. </a:t>
            </a:r>
          </a:p>
          <a:p>
            <a:pPr lvl="1"/>
            <a:r>
              <a:rPr lang="en-US">
                <a:latin typeface="Helvetica" pitchFamily="34" charset="0"/>
                <a:ea typeface="ＭＳ Ｐゴシック" pitchFamily="34" charset="-128"/>
              </a:rPr>
              <a:t>The data from the input pipe are processed by the filter and  then moved to the output pipe</a:t>
            </a:r>
          </a:p>
          <a:p>
            <a:r>
              <a:rPr lang="en-US">
                <a:latin typeface="Helvetica" pitchFamily="34" charset="0"/>
                <a:ea typeface="ＭＳ Ｐゴシック" pitchFamily="34" charset="-128"/>
              </a:rPr>
              <a:t>Example of a Pipes-and-Filters architecture: Unix</a:t>
            </a:r>
          </a:p>
          <a:p>
            <a:pPr lvl="1"/>
            <a:r>
              <a:rPr lang="en-US">
                <a:ea typeface="ＭＳ Ｐゴシック" pitchFamily="34" charset="-128"/>
              </a:rPr>
              <a:t>Unix shell command: </a:t>
            </a:r>
            <a:r>
              <a:rPr lang="en-US">
                <a:latin typeface="Rockwell Extra Bold" pitchFamily="18" charset="0"/>
                <a:ea typeface="ＭＳ Ｐゴシック" pitchFamily="34" charset="-128"/>
              </a:rPr>
              <a:t>ls -a</a:t>
            </a:r>
            <a:r>
              <a:rPr lang="en-US">
                <a:ea typeface="ＭＳ Ｐゴシック" pitchFamily="34" charset="-128"/>
              </a:rPr>
              <a:t> l </a:t>
            </a:r>
            <a:r>
              <a:rPr lang="en-US">
                <a:latin typeface="Rockwell Extra Bold" pitchFamily="18" charset="0"/>
                <a:ea typeface="ＭＳ Ｐゴシック" pitchFamily="34" charset="-128"/>
              </a:rPr>
              <a:t>cat</a:t>
            </a:r>
            <a:r>
              <a:rPr lang="en-US">
                <a:ea typeface="ＭＳ Ｐゴシック" pitchFamily="34" charset="-128"/>
              </a:rPr>
              <a:t> </a:t>
            </a:r>
          </a:p>
        </p:txBody>
      </p:sp>
      <p:sp>
        <p:nvSpPr>
          <p:cNvPr id="292870" name="AutoShape 6"/>
          <p:cNvSpPr>
            <a:spLocks noChangeArrowheads="1"/>
          </p:cNvSpPr>
          <p:nvPr/>
        </p:nvSpPr>
        <p:spPr bwMode="auto">
          <a:xfrm>
            <a:off x="419100" y="5468938"/>
            <a:ext cx="2266950" cy="849312"/>
          </a:xfrm>
          <a:prstGeom prst="wedgeRectCallout">
            <a:avLst>
              <a:gd name="adj1" fmla="val 132144"/>
              <a:gd name="adj2" fmla="val -155981"/>
            </a:avLst>
          </a:prstGeom>
          <a:solidFill>
            <a:schemeClr val="bg1"/>
          </a:solidFill>
          <a:ln w="12700">
            <a:solidFill>
              <a:schemeClr val="tx1"/>
            </a:solidFill>
            <a:miter lim="800000"/>
            <a:headEnd/>
            <a:tailEnd/>
          </a:ln>
        </p:spPr>
        <p:txBody>
          <a:bodyPr wrap="none" anchor="ctr"/>
          <a:lstStyle/>
          <a:p>
            <a:pPr algn="ctr"/>
            <a:r>
              <a:rPr lang="en-US" b="0"/>
              <a:t>A pipe</a:t>
            </a:r>
          </a:p>
        </p:txBody>
      </p:sp>
      <p:sp>
        <p:nvSpPr>
          <p:cNvPr id="292871" name="AutoShape 7"/>
          <p:cNvSpPr>
            <a:spLocks noChangeArrowheads="1"/>
          </p:cNvSpPr>
          <p:nvPr/>
        </p:nvSpPr>
        <p:spPr bwMode="auto">
          <a:xfrm>
            <a:off x="4387850" y="5341938"/>
            <a:ext cx="3305175" cy="1001712"/>
          </a:xfrm>
          <a:prstGeom prst="wedgeRectCallout">
            <a:avLst>
              <a:gd name="adj1" fmla="val -23727"/>
              <a:gd name="adj2" fmla="val -127972"/>
            </a:avLst>
          </a:prstGeom>
          <a:solidFill>
            <a:schemeClr val="bg1"/>
          </a:solidFill>
          <a:ln w="12700">
            <a:solidFill>
              <a:schemeClr val="tx1"/>
            </a:solidFill>
            <a:miter lim="800000"/>
            <a:headEnd/>
            <a:tailEnd/>
          </a:ln>
        </p:spPr>
        <p:txBody>
          <a:bodyPr wrap="none" anchor="ctr"/>
          <a:lstStyle/>
          <a:p>
            <a:pPr algn="ctr"/>
            <a:r>
              <a:rPr lang="en-US" b="0"/>
              <a:t>The Unix shell commands</a:t>
            </a:r>
            <a:r>
              <a:rPr lang="en-US"/>
              <a:t> ls </a:t>
            </a:r>
          </a:p>
          <a:p>
            <a:pPr algn="ctr"/>
            <a:r>
              <a:rPr lang="en-US" b="0"/>
              <a:t>and </a:t>
            </a:r>
            <a:r>
              <a:rPr lang="en-US"/>
              <a:t>cat </a:t>
            </a:r>
            <a:r>
              <a:rPr lang="en-US" b="0"/>
              <a:t>are Filter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2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2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28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28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928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9286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9286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9287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928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build="p" bldLvl="3" autoUpdateAnimBg="0"/>
      <p:bldP spid="292870" grpId="0" animBg="1" autoUpdateAnimBg="0"/>
      <p:bldP spid="292871" grpId="0" animBg="1"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4"/>
          <p:cNvSpPr>
            <a:spLocks noGrp="1" noChangeArrowheads="1"/>
          </p:cNvSpPr>
          <p:nvPr>
            <p:ph type="title"/>
          </p:nvPr>
        </p:nvSpPr>
        <p:spPr/>
        <p:txBody>
          <a:bodyPr/>
          <a:lstStyle/>
          <a:p>
            <a:r>
              <a:rPr lang="en-US">
                <a:ea typeface="ＭＳ Ｐゴシック" pitchFamily="34" charset="-128"/>
              </a:rPr>
              <a:t>Additional Readings</a:t>
            </a:r>
          </a:p>
        </p:txBody>
      </p:sp>
      <p:sp>
        <p:nvSpPr>
          <p:cNvPr id="140291" name="Rectangle 5"/>
          <p:cNvSpPr>
            <a:spLocks noGrp="1" noChangeArrowheads="1"/>
          </p:cNvSpPr>
          <p:nvPr>
            <p:ph type="body" idx="1"/>
          </p:nvPr>
        </p:nvSpPr>
        <p:spPr>
          <a:xfrm>
            <a:off x="533400" y="962025"/>
            <a:ext cx="8350250" cy="4800600"/>
          </a:xfrm>
        </p:spPr>
        <p:txBody>
          <a:bodyPr/>
          <a:lstStyle/>
          <a:p>
            <a:r>
              <a:rPr lang="en-US">
                <a:ea typeface="ＭＳ Ｐゴシック" pitchFamily="34" charset="-128"/>
              </a:rPr>
              <a:t>E.W. Dijkstra (1968)</a:t>
            </a:r>
          </a:p>
          <a:p>
            <a:pPr lvl="1"/>
            <a:r>
              <a:rPr lang="en-US">
                <a:ea typeface="ＭＳ Ｐゴシック" pitchFamily="34" charset="-128"/>
              </a:rPr>
              <a:t>The structure of the T.H.E Multiprogramming system, Communications of the ACM, 18(8), pp. 453-457 </a:t>
            </a:r>
          </a:p>
          <a:p>
            <a:r>
              <a:rPr lang="en-US">
                <a:ea typeface="ＭＳ Ｐゴシック" pitchFamily="34" charset="-128"/>
              </a:rPr>
              <a:t>D. Parnas (1972)</a:t>
            </a:r>
          </a:p>
          <a:p>
            <a:pPr lvl="1"/>
            <a:r>
              <a:rPr lang="en-US">
                <a:ea typeface="ＭＳ Ｐゴシック" pitchFamily="34" charset="-128"/>
              </a:rPr>
              <a:t>On the criteria to be used in decomposing systems into modules, CACM, 15(12), pp. 1053-1058</a:t>
            </a:r>
          </a:p>
          <a:p>
            <a:r>
              <a:rPr lang="en-US">
                <a:ea typeface="ＭＳ Ｐゴシック" pitchFamily="34" charset="-128"/>
              </a:rPr>
              <a:t>L.D. Erman, F. Hayes-Roth (1980)</a:t>
            </a:r>
          </a:p>
          <a:p>
            <a:pPr lvl="1"/>
            <a:r>
              <a:rPr lang="en-US">
                <a:ea typeface="ＭＳ Ｐゴシック" pitchFamily="34" charset="-128"/>
              </a:rPr>
              <a:t> The Hearsay-II-Speech-Understanding System, ACM Computing Surveys, Vol 12. No. 2, pp 213-253</a:t>
            </a:r>
          </a:p>
          <a:p>
            <a:r>
              <a:rPr lang="en-US">
                <a:ea typeface="ＭＳ Ｐゴシック" pitchFamily="34" charset="-128"/>
              </a:rPr>
              <a:t>J.D. Day and H. Zimmermann (1983)</a:t>
            </a:r>
          </a:p>
          <a:p>
            <a:pPr lvl="1"/>
            <a:r>
              <a:rPr lang="en-US">
                <a:ea typeface="ＭＳ Ｐゴシック" pitchFamily="34" charset="-128"/>
              </a:rPr>
              <a:t>The OSI Reference Model,Proc. IEEE, Vol.71, 1334-1340</a:t>
            </a:r>
          </a:p>
          <a:p>
            <a:r>
              <a:rPr lang="en-US">
                <a:ea typeface="ＭＳ Ｐゴシック" pitchFamily="34" charset="-128"/>
              </a:rPr>
              <a:t>Jostein Gaarder (1991)</a:t>
            </a:r>
          </a:p>
          <a:p>
            <a:pPr lvl="1"/>
            <a:r>
              <a:rPr lang="en-US">
                <a:ea typeface="ＭＳ Ｐゴシック" pitchFamily="34" charset="-128"/>
              </a:rPr>
              <a:t>Sophie‘s World: A Novel about the History of Philosophy. </a:t>
            </a:r>
          </a:p>
          <a:p>
            <a:endParaRPr lang="en-US">
              <a:ea typeface="ＭＳ Ｐゴシック" pitchFamily="34" charset="-128"/>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ea typeface="ＭＳ Ｐゴシック" pitchFamily="34" charset="-128"/>
              </a:rPr>
              <a:t>Summary</a:t>
            </a:r>
          </a:p>
        </p:txBody>
      </p:sp>
      <p:sp>
        <p:nvSpPr>
          <p:cNvPr id="142339" name="Rectangle 3"/>
          <p:cNvSpPr>
            <a:spLocks noGrp="1" noChangeArrowheads="1"/>
          </p:cNvSpPr>
          <p:nvPr>
            <p:ph type="body" idx="1"/>
          </p:nvPr>
        </p:nvSpPr>
        <p:spPr>
          <a:xfrm>
            <a:off x="522288" y="1104900"/>
            <a:ext cx="8001000" cy="5292725"/>
          </a:xfrm>
        </p:spPr>
        <p:txBody>
          <a:bodyPr/>
          <a:lstStyle/>
          <a:p>
            <a:r>
              <a:rPr lang="en-US">
                <a:ea typeface="ＭＳ Ｐゴシック" pitchFamily="34" charset="-128"/>
              </a:rPr>
              <a:t>System Design</a:t>
            </a:r>
          </a:p>
          <a:p>
            <a:pPr lvl="1"/>
            <a:r>
              <a:rPr lang="en-US">
                <a:ea typeface="ＭＳ Ｐゴシック" pitchFamily="34" charset="-128"/>
              </a:rPr>
              <a:t>An activity that reduces the gap between the problem and an existing (virtual) machine</a:t>
            </a:r>
          </a:p>
          <a:p>
            <a:r>
              <a:rPr lang="en-US">
                <a:ea typeface="ＭＳ Ｐゴシック" pitchFamily="34" charset="-128"/>
              </a:rPr>
              <a:t>Design Goals Definition</a:t>
            </a:r>
          </a:p>
          <a:p>
            <a:pPr lvl="1"/>
            <a:r>
              <a:rPr lang="en-US">
                <a:ea typeface="ＭＳ Ｐゴシック" pitchFamily="34" charset="-128"/>
              </a:rPr>
              <a:t>Describes the important system qualities</a:t>
            </a:r>
          </a:p>
          <a:p>
            <a:pPr lvl="1"/>
            <a:r>
              <a:rPr lang="en-US">
                <a:ea typeface="ＭＳ Ｐゴシック" pitchFamily="34" charset="-128"/>
              </a:rPr>
              <a:t>Defines the values against which options are evaluated</a:t>
            </a:r>
          </a:p>
          <a:p>
            <a:r>
              <a:rPr lang="en-US">
                <a:ea typeface="ＭＳ Ｐゴシック" pitchFamily="34" charset="-128"/>
              </a:rPr>
              <a:t>Subsystem Decomposition</a:t>
            </a:r>
          </a:p>
          <a:p>
            <a:pPr lvl="1" algn="ctr"/>
            <a:r>
              <a:rPr lang="en-US">
                <a:ea typeface="ＭＳ Ｐゴシック" pitchFamily="34" charset="-128"/>
              </a:rPr>
              <a:t>Decomposes the overall system into manageable parts by using the principles of cohesion and coherence</a:t>
            </a:r>
          </a:p>
          <a:p>
            <a:r>
              <a:rPr lang="en-US">
                <a:ea typeface="ＭＳ Ｐゴシック" pitchFamily="34" charset="-128"/>
              </a:rPr>
              <a:t>Architectural Style </a:t>
            </a:r>
          </a:p>
          <a:p>
            <a:pPr lvl="1"/>
            <a:r>
              <a:rPr lang="en-US">
                <a:ea typeface="ＭＳ Ｐゴシック" pitchFamily="34" charset="-128"/>
              </a:rPr>
              <a:t>A pattern of a typical subsystem decomposition</a:t>
            </a:r>
          </a:p>
          <a:p>
            <a:r>
              <a:rPr lang="en-US">
                <a:ea typeface="ＭＳ Ｐゴシック" pitchFamily="34" charset="-128"/>
              </a:rPr>
              <a:t>Software architecture</a:t>
            </a:r>
          </a:p>
          <a:p>
            <a:pPr lvl="1"/>
            <a:r>
              <a:rPr lang="en-US">
                <a:ea typeface="ＭＳ Ｐゴシック" pitchFamily="34" charset="-128"/>
              </a:rPr>
              <a:t>An instance of an architectural style</a:t>
            </a:r>
          </a:p>
          <a:p>
            <a:pPr lvl="1"/>
            <a:r>
              <a:rPr lang="en-US">
                <a:ea typeface="ＭＳ Ｐゴシック" pitchFamily="34" charset="-128"/>
              </a:rPr>
              <a:t>Client Server, Peer-to-Peer, Model-View-Controller.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a:lstStyle/>
          <a:p>
            <a:pPr algn="ctr"/>
            <a:r>
              <a:rPr lang="en-US" dirty="0">
                <a:ea typeface="ＭＳ Ｐゴシック" pitchFamily="34" charset="-128"/>
              </a:rPr>
              <a:t>The Activities of System Design</a:t>
            </a:r>
          </a:p>
        </p:txBody>
      </p:sp>
      <p:pic>
        <p:nvPicPr>
          <p:cNvPr id="13" name="Picture 12" descr="ActivitiesOfSD.png"/>
          <p:cNvPicPr>
            <a:picLocks noChangeAspect="1"/>
          </p:cNvPicPr>
          <p:nvPr/>
        </p:nvPicPr>
        <p:blipFill>
          <a:blip r:embed="rId3"/>
          <a:stretch>
            <a:fillRect/>
          </a:stretch>
        </p:blipFill>
        <p:spPr>
          <a:xfrm>
            <a:off x="568017" y="1237723"/>
            <a:ext cx="7933254" cy="5079950"/>
          </a:xfrm>
          <a:prstGeom prst="rect">
            <a:avLst/>
          </a:prstGeom>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p:spPr>
        <p:txBody>
          <a:bodyPr/>
          <a:lstStyle/>
          <a:p>
            <a:r>
              <a:rPr lang="en-US">
                <a:ea typeface="ＭＳ Ｐゴシック" pitchFamily="34" charset="-128"/>
              </a:rPr>
              <a:t>System Design: Eight Issues</a:t>
            </a:r>
          </a:p>
        </p:txBody>
      </p:sp>
      <p:sp>
        <p:nvSpPr>
          <p:cNvPr id="27651" name="Rectangle 4"/>
          <p:cNvSpPr>
            <a:spLocks noChangeArrowheads="1"/>
          </p:cNvSpPr>
          <p:nvPr/>
        </p:nvSpPr>
        <p:spPr bwMode="auto">
          <a:xfrm>
            <a:off x="3498850" y="889000"/>
            <a:ext cx="2474913" cy="454025"/>
          </a:xfrm>
          <a:prstGeom prst="rect">
            <a:avLst/>
          </a:prstGeom>
          <a:noFill/>
          <a:ln w="12700">
            <a:noFill/>
            <a:miter lim="800000"/>
            <a:headEnd/>
            <a:tailEnd/>
          </a:ln>
        </p:spPr>
        <p:txBody>
          <a:bodyPr wrap="none" lIns="90487" tIns="44450" rIns="90487" bIns="44450">
            <a:spAutoFit/>
          </a:bodyPr>
          <a:lstStyle/>
          <a:p>
            <a:pPr algn="ctr"/>
            <a:r>
              <a:rPr lang="en-US" sz="2400" b="0">
                <a:solidFill>
                  <a:srgbClr val="000000"/>
                </a:solidFill>
                <a:latin typeface="Verdana" pitchFamily="34" charset="0"/>
              </a:rPr>
              <a:t>System Design</a:t>
            </a:r>
          </a:p>
        </p:txBody>
      </p:sp>
      <p:grpSp>
        <p:nvGrpSpPr>
          <p:cNvPr id="2" name="Group 73"/>
          <p:cNvGrpSpPr>
            <a:grpSpLocks/>
          </p:cNvGrpSpPr>
          <p:nvPr/>
        </p:nvGrpSpPr>
        <p:grpSpPr bwMode="auto">
          <a:xfrm>
            <a:off x="219075" y="1550988"/>
            <a:ext cx="3898900" cy="2592387"/>
            <a:chOff x="138" y="783"/>
            <a:chExt cx="2456" cy="1651"/>
          </a:xfrm>
        </p:grpSpPr>
        <p:sp>
          <p:nvSpPr>
            <p:cNvPr id="27684" name="Rectangle 5"/>
            <p:cNvSpPr>
              <a:spLocks noChangeArrowheads="1"/>
            </p:cNvSpPr>
            <p:nvPr/>
          </p:nvSpPr>
          <p:spPr bwMode="auto">
            <a:xfrm>
              <a:off x="138" y="1854"/>
              <a:ext cx="1862" cy="231"/>
            </a:xfrm>
            <a:prstGeom prst="rect">
              <a:avLst/>
            </a:prstGeom>
            <a:noFill/>
            <a:ln w="12700">
              <a:noFill/>
              <a:miter lim="800000"/>
              <a:headEnd/>
              <a:tailEnd/>
            </a:ln>
          </p:spPr>
          <p:txBody>
            <a:bodyPr wrap="none" lIns="90487" tIns="44450" rIns="90487" bIns="44450">
              <a:spAutoFit/>
            </a:bodyPr>
            <a:lstStyle/>
            <a:p>
              <a:r>
                <a:rPr lang="en-US">
                  <a:solidFill>
                    <a:srgbClr val="2E10FF"/>
                  </a:solidFill>
                </a:rPr>
                <a:t>2. Subsystem Decomposition</a:t>
              </a:r>
              <a:endParaRPr lang="en-US">
                <a:solidFill>
                  <a:srgbClr val="000000"/>
                </a:solidFill>
              </a:endParaRPr>
            </a:p>
          </p:txBody>
        </p:sp>
        <p:sp>
          <p:nvSpPr>
            <p:cNvPr id="27685" name="Rectangle 7"/>
            <p:cNvSpPr>
              <a:spLocks noChangeArrowheads="1"/>
            </p:cNvSpPr>
            <p:nvPr/>
          </p:nvSpPr>
          <p:spPr bwMode="auto">
            <a:xfrm>
              <a:off x="272" y="2048"/>
              <a:ext cx="1451" cy="386"/>
            </a:xfrm>
            <a:prstGeom prst="rect">
              <a:avLst/>
            </a:prstGeom>
            <a:noFill/>
            <a:ln w="12700">
              <a:noFill/>
              <a:miter lim="800000"/>
              <a:headEnd/>
              <a:tailEnd/>
            </a:ln>
          </p:spPr>
          <p:txBody>
            <a:bodyPr wrap="none" lIns="90487" tIns="44450" rIns="90487" bIns="44450">
              <a:spAutoFit/>
            </a:bodyPr>
            <a:lstStyle/>
            <a:p>
              <a:r>
                <a:rPr lang="en-US" sz="1700">
                  <a:solidFill>
                    <a:srgbClr val="000000"/>
                  </a:solidFill>
                </a:rPr>
                <a:t>Layers vs Partitions</a:t>
              </a:r>
            </a:p>
            <a:p>
              <a:r>
                <a:rPr lang="en-US" sz="1700">
                  <a:solidFill>
                    <a:srgbClr val="000000"/>
                  </a:solidFill>
                </a:rPr>
                <a:t>Coherence &amp; Coupling</a:t>
              </a:r>
            </a:p>
          </p:txBody>
        </p:sp>
        <p:sp>
          <p:nvSpPr>
            <p:cNvPr id="27686" name="Line 12"/>
            <p:cNvSpPr>
              <a:spLocks noChangeShapeType="1"/>
            </p:cNvSpPr>
            <p:nvPr/>
          </p:nvSpPr>
          <p:spPr bwMode="auto">
            <a:xfrm flipH="1">
              <a:off x="1118" y="783"/>
              <a:ext cx="1476" cy="1041"/>
            </a:xfrm>
            <a:prstGeom prst="line">
              <a:avLst/>
            </a:prstGeom>
            <a:noFill/>
            <a:ln w="12700">
              <a:solidFill>
                <a:srgbClr val="000000"/>
              </a:solidFill>
              <a:round/>
              <a:headEnd/>
              <a:tailEnd/>
            </a:ln>
          </p:spPr>
          <p:txBody>
            <a:bodyPr wrap="none" anchor="ctr"/>
            <a:lstStyle/>
            <a:p>
              <a:endParaRPr lang="en-US"/>
            </a:p>
          </p:txBody>
        </p:sp>
      </p:grpSp>
      <p:sp>
        <p:nvSpPr>
          <p:cNvPr id="27653" name="Rectangle 26"/>
          <p:cNvSpPr>
            <a:spLocks noChangeArrowheads="1"/>
          </p:cNvSpPr>
          <p:nvPr/>
        </p:nvSpPr>
        <p:spPr bwMode="auto">
          <a:xfrm>
            <a:off x="2817813" y="5043488"/>
            <a:ext cx="238125" cy="363537"/>
          </a:xfrm>
          <a:prstGeom prst="rect">
            <a:avLst/>
          </a:prstGeom>
          <a:noFill/>
          <a:ln w="12700">
            <a:noFill/>
            <a:miter lim="800000"/>
            <a:headEnd/>
            <a:tailEnd/>
          </a:ln>
        </p:spPr>
        <p:txBody>
          <a:bodyPr wrap="none" lIns="90487" tIns="44450" rIns="90487" bIns="44450">
            <a:spAutoFit/>
          </a:bodyPr>
          <a:lstStyle/>
          <a:p>
            <a:r>
              <a:rPr lang="en-US">
                <a:solidFill>
                  <a:srgbClr val="000000"/>
                </a:solidFill>
              </a:rPr>
              <a:t> </a:t>
            </a:r>
          </a:p>
        </p:txBody>
      </p:sp>
      <p:grpSp>
        <p:nvGrpSpPr>
          <p:cNvPr id="3" name="Group 80"/>
          <p:cNvGrpSpPr>
            <a:grpSpLocks/>
          </p:cNvGrpSpPr>
          <p:nvPr/>
        </p:nvGrpSpPr>
        <p:grpSpPr bwMode="auto">
          <a:xfrm>
            <a:off x="2187575" y="1758950"/>
            <a:ext cx="2463800" cy="4733925"/>
            <a:chOff x="1394" y="916"/>
            <a:chExt cx="1552" cy="3014"/>
          </a:xfrm>
        </p:grpSpPr>
        <p:sp>
          <p:nvSpPr>
            <p:cNvPr id="27680" name="Rectangle 25"/>
            <p:cNvSpPr>
              <a:spLocks noChangeArrowheads="1"/>
            </p:cNvSpPr>
            <p:nvPr/>
          </p:nvSpPr>
          <p:spPr bwMode="auto">
            <a:xfrm>
              <a:off x="1394" y="2852"/>
              <a:ext cx="1262" cy="406"/>
            </a:xfrm>
            <a:prstGeom prst="rect">
              <a:avLst/>
            </a:prstGeom>
            <a:noFill/>
            <a:ln w="12700">
              <a:noFill/>
              <a:miter lim="800000"/>
              <a:headEnd/>
              <a:tailEnd/>
            </a:ln>
          </p:spPr>
          <p:txBody>
            <a:bodyPr wrap="none" lIns="90487" tIns="44450" rIns="90487" bIns="44450">
              <a:spAutoFit/>
            </a:bodyPr>
            <a:lstStyle/>
            <a:p>
              <a:r>
                <a:rPr lang="en-US">
                  <a:solidFill>
                    <a:srgbClr val="2E10FF"/>
                  </a:solidFill>
                </a:rPr>
                <a:t>4. Hardware/</a:t>
              </a:r>
            </a:p>
            <a:p>
              <a:r>
                <a:rPr lang="en-US">
                  <a:solidFill>
                    <a:srgbClr val="2E10FF"/>
                  </a:solidFill>
                </a:rPr>
                <a:t>Software Mapping</a:t>
              </a:r>
              <a:endParaRPr lang="en-US">
                <a:solidFill>
                  <a:srgbClr val="FF0000"/>
                </a:solidFill>
              </a:endParaRPr>
            </a:p>
          </p:txBody>
        </p:sp>
        <p:grpSp>
          <p:nvGrpSpPr>
            <p:cNvPr id="27681" name="Group 75"/>
            <p:cNvGrpSpPr>
              <a:grpSpLocks/>
            </p:cNvGrpSpPr>
            <p:nvPr/>
          </p:nvGrpSpPr>
          <p:grpSpPr bwMode="auto">
            <a:xfrm>
              <a:off x="1404" y="916"/>
              <a:ext cx="1542" cy="3014"/>
              <a:chOff x="1404" y="916"/>
              <a:chExt cx="1542" cy="3014"/>
            </a:xfrm>
          </p:grpSpPr>
          <p:sp>
            <p:nvSpPr>
              <p:cNvPr id="27682" name="Line 13"/>
              <p:cNvSpPr>
                <a:spLocks noChangeShapeType="1"/>
              </p:cNvSpPr>
              <p:nvPr/>
            </p:nvSpPr>
            <p:spPr bwMode="auto">
              <a:xfrm flipH="1">
                <a:off x="2194" y="916"/>
                <a:ext cx="707" cy="1931"/>
              </a:xfrm>
              <a:prstGeom prst="line">
                <a:avLst/>
              </a:prstGeom>
              <a:noFill/>
              <a:ln w="12700">
                <a:solidFill>
                  <a:srgbClr val="000000"/>
                </a:solidFill>
                <a:round/>
                <a:headEnd/>
                <a:tailEnd/>
              </a:ln>
            </p:spPr>
            <p:txBody>
              <a:bodyPr wrap="none" anchor="ctr"/>
              <a:lstStyle/>
              <a:p>
                <a:endParaRPr lang="en-US"/>
              </a:p>
            </p:txBody>
          </p:sp>
          <p:sp>
            <p:nvSpPr>
              <p:cNvPr id="27683" name="Rectangle 30"/>
              <p:cNvSpPr>
                <a:spLocks noChangeArrowheads="1"/>
              </p:cNvSpPr>
              <p:nvPr/>
            </p:nvSpPr>
            <p:spPr bwMode="auto">
              <a:xfrm>
                <a:off x="1404" y="3214"/>
                <a:ext cx="1542" cy="716"/>
              </a:xfrm>
              <a:prstGeom prst="rect">
                <a:avLst/>
              </a:prstGeom>
              <a:noFill/>
              <a:ln w="12700">
                <a:noFill/>
                <a:miter lim="800000"/>
                <a:headEnd/>
                <a:tailEnd/>
              </a:ln>
            </p:spPr>
            <p:txBody>
              <a:bodyPr wrap="none" lIns="90487" tIns="44450" rIns="90487" bIns="44450">
                <a:spAutoFit/>
              </a:bodyPr>
              <a:lstStyle/>
              <a:p>
                <a:r>
                  <a:rPr lang="en-US" sz="1700">
                    <a:solidFill>
                      <a:srgbClr val="000000"/>
                    </a:solidFill>
                  </a:rPr>
                  <a:t>Identification of Nodes</a:t>
                </a:r>
              </a:p>
              <a:p>
                <a:r>
                  <a:rPr lang="en-US" sz="1700">
                    <a:solidFill>
                      <a:srgbClr val="000000"/>
                    </a:solidFill>
                  </a:rPr>
                  <a:t>Special Purpose Systems</a:t>
                </a:r>
              </a:p>
              <a:p>
                <a:r>
                  <a:rPr lang="en-US" sz="1700">
                    <a:solidFill>
                      <a:srgbClr val="000000"/>
                    </a:solidFill>
                  </a:rPr>
                  <a:t>Buy vs Build</a:t>
                </a:r>
              </a:p>
              <a:p>
                <a:r>
                  <a:rPr lang="en-US" sz="1700">
                    <a:solidFill>
                      <a:srgbClr val="000000"/>
                    </a:solidFill>
                  </a:rPr>
                  <a:t>Network Connectivity</a:t>
                </a:r>
              </a:p>
            </p:txBody>
          </p:sp>
        </p:grpSp>
      </p:grpSp>
      <p:sp>
        <p:nvSpPr>
          <p:cNvPr id="27655" name="Rectangle 35"/>
          <p:cNvSpPr>
            <a:spLocks noChangeArrowheads="1"/>
          </p:cNvSpPr>
          <p:nvPr/>
        </p:nvSpPr>
        <p:spPr bwMode="auto">
          <a:xfrm>
            <a:off x="877888" y="4802188"/>
            <a:ext cx="238125" cy="363537"/>
          </a:xfrm>
          <a:prstGeom prst="rect">
            <a:avLst/>
          </a:prstGeom>
          <a:noFill/>
          <a:ln w="12700">
            <a:noFill/>
            <a:miter lim="800000"/>
            <a:headEnd/>
            <a:tailEnd/>
          </a:ln>
        </p:spPr>
        <p:txBody>
          <a:bodyPr wrap="none" lIns="90487" tIns="44450" rIns="90487" bIns="44450">
            <a:spAutoFit/>
          </a:bodyPr>
          <a:lstStyle/>
          <a:p>
            <a:r>
              <a:rPr lang="en-US">
                <a:solidFill>
                  <a:srgbClr val="000000"/>
                </a:solidFill>
              </a:rPr>
              <a:t> </a:t>
            </a:r>
          </a:p>
        </p:txBody>
      </p:sp>
      <p:grpSp>
        <p:nvGrpSpPr>
          <p:cNvPr id="5" name="Group 76"/>
          <p:cNvGrpSpPr>
            <a:grpSpLocks/>
          </p:cNvGrpSpPr>
          <p:nvPr/>
        </p:nvGrpSpPr>
        <p:grpSpPr bwMode="auto">
          <a:xfrm>
            <a:off x="4397375" y="1708150"/>
            <a:ext cx="2676525" cy="4598988"/>
            <a:chOff x="2770" y="871"/>
            <a:chExt cx="1686" cy="2928"/>
          </a:xfrm>
        </p:grpSpPr>
        <p:sp>
          <p:nvSpPr>
            <p:cNvPr id="27677" name="Line 14"/>
            <p:cNvSpPr>
              <a:spLocks noChangeShapeType="1"/>
            </p:cNvSpPr>
            <p:nvPr/>
          </p:nvSpPr>
          <p:spPr bwMode="auto">
            <a:xfrm>
              <a:off x="2972" y="871"/>
              <a:ext cx="192" cy="1888"/>
            </a:xfrm>
            <a:prstGeom prst="line">
              <a:avLst/>
            </a:prstGeom>
            <a:noFill/>
            <a:ln w="12700">
              <a:solidFill>
                <a:srgbClr val="000000"/>
              </a:solidFill>
              <a:round/>
              <a:headEnd/>
              <a:tailEnd/>
            </a:ln>
          </p:spPr>
          <p:txBody>
            <a:bodyPr wrap="none" anchor="ctr"/>
            <a:lstStyle/>
            <a:p>
              <a:endParaRPr lang="en-US"/>
            </a:p>
          </p:txBody>
        </p:sp>
        <p:sp>
          <p:nvSpPr>
            <p:cNvPr id="27678" name="Rectangle 16"/>
            <p:cNvSpPr>
              <a:spLocks noChangeArrowheads="1"/>
            </p:cNvSpPr>
            <p:nvPr/>
          </p:nvSpPr>
          <p:spPr bwMode="auto">
            <a:xfrm>
              <a:off x="2770" y="2852"/>
              <a:ext cx="1198" cy="406"/>
            </a:xfrm>
            <a:prstGeom prst="rect">
              <a:avLst/>
            </a:prstGeom>
            <a:noFill/>
            <a:ln w="12700">
              <a:noFill/>
              <a:miter lim="800000"/>
              <a:headEnd/>
              <a:tailEnd/>
            </a:ln>
          </p:spPr>
          <p:txBody>
            <a:bodyPr wrap="none" lIns="90487" tIns="44450" rIns="90487" bIns="44450">
              <a:spAutoFit/>
            </a:bodyPr>
            <a:lstStyle/>
            <a:p>
              <a:r>
                <a:rPr lang="en-US">
                  <a:solidFill>
                    <a:srgbClr val="2E10FF"/>
                  </a:solidFill>
                </a:rPr>
                <a:t>5. Persistent Data</a:t>
              </a:r>
            </a:p>
            <a:p>
              <a:r>
                <a:rPr lang="en-US">
                  <a:solidFill>
                    <a:srgbClr val="2E10FF"/>
                  </a:solidFill>
                </a:rPr>
                <a:t>Management</a:t>
              </a:r>
              <a:r>
                <a:rPr lang="en-US">
                  <a:solidFill>
                    <a:srgbClr val="FF0000"/>
                  </a:solidFill>
                </a:rPr>
                <a:t> </a:t>
              </a:r>
            </a:p>
          </p:txBody>
        </p:sp>
        <p:sp>
          <p:nvSpPr>
            <p:cNvPr id="27679" name="Rectangle 42"/>
            <p:cNvSpPr>
              <a:spLocks noChangeArrowheads="1"/>
            </p:cNvSpPr>
            <p:nvPr/>
          </p:nvSpPr>
          <p:spPr bwMode="auto">
            <a:xfrm>
              <a:off x="2960" y="3248"/>
              <a:ext cx="1496" cy="551"/>
            </a:xfrm>
            <a:prstGeom prst="rect">
              <a:avLst/>
            </a:prstGeom>
            <a:noFill/>
            <a:ln w="12700">
              <a:noFill/>
              <a:miter lim="800000"/>
              <a:headEnd/>
              <a:tailEnd/>
            </a:ln>
          </p:spPr>
          <p:txBody>
            <a:bodyPr lIns="90487" tIns="44450" rIns="90487" bIns="44450">
              <a:spAutoFit/>
            </a:bodyPr>
            <a:lstStyle/>
            <a:p>
              <a:r>
                <a:rPr lang="en-US" sz="1700">
                  <a:solidFill>
                    <a:srgbClr val="000000"/>
                  </a:solidFill>
                </a:rPr>
                <a:t>Storing Persistent Objects</a:t>
              </a:r>
            </a:p>
            <a:p>
              <a:r>
                <a:rPr lang="en-US" sz="1700">
                  <a:solidFill>
                    <a:srgbClr val="000000"/>
                  </a:solidFill>
                </a:rPr>
                <a:t>Filesystem vs Database</a:t>
              </a:r>
            </a:p>
          </p:txBody>
        </p:sp>
      </p:grpSp>
      <p:grpSp>
        <p:nvGrpSpPr>
          <p:cNvPr id="6" name="Group 77"/>
          <p:cNvGrpSpPr>
            <a:grpSpLocks/>
          </p:cNvGrpSpPr>
          <p:nvPr/>
        </p:nvGrpSpPr>
        <p:grpSpPr bwMode="auto">
          <a:xfrm>
            <a:off x="4800600" y="1573213"/>
            <a:ext cx="4305300" cy="4729162"/>
            <a:chOff x="3024" y="783"/>
            <a:chExt cx="2712" cy="3011"/>
          </a:xfrm>
        </p:grpSpPr>
        <p:sp>
          <p:nvSpPr>
            <p:cNvPr id="27674" name="Line 15"/>
            <p:cNvSpPr>
              <a:spLocks noChangeShapeType="1"/>
            </p:cNvSpPr>
            <p:nvPr/>
          </p:nvSpPr>
          <p:spPr bwMode="auto">
            <a:xfrm>
              <a:off x="3024" y="783"/>
              <a:ext cx="1152" cy="1904"/>
            </a:xfrm>
            <a:prstGeom prst="line">
              <a:avLst/>
            </a:prstGeom>
            <a:noFill/>
            <a:ln w="12700">
              <a:solidFill>
                <a:srgbClr val="000000"/>
              </a:solidFill>
              <a:round/>
              <a:headEnd/>
              <a:tailEnd/>
            </a:ln>
          </p:spPr>
          <p:txBody>
            <a:bodyPr wrap="none" anchor="ctr"/>
            <a:lstStyle/>
            <a:p>
              <a:endParaRPr lang="en-US"/>
            </a:p>
          </p:txBody>
        </p:sp>
        <p:sp>
          <p:nvSpPr>
            <p:cNvPr id="27675" name="Rectangle 48"/>
            <p:cNvSpPr>
              <a:spLocks noChangeArrowheads="1"/>
            </p:cNvSpPr>
            <p:nvPr/>
          </p:nvSpPr>
          <p:spPr bwMode="auto">
            <a:xfrm>
              <a:off x="4451" y="3243"/>
              <a:ext cx="1285" cy="551"/>
            </a:xfrm>
            <a:prstGeom prst="rect">
              <a:avLst/>
            </a:prstGeom>
            <a:noFill/>
            <a:ln w="12700">
              <a:noFill/>
              <a:miter lim="800000"/>
              <a:headEnd/>
              <a:tailEnd/>
            </a:ln>
          </p:spPr>
          <p:txBody>
            <a:bodyPr wrap="none" lIns="90487" tIns="44450" rIns="90487" bIns="44450">
              <a:spAutoFit/>
            </a:bodyPr>
            <a:lstStyle/>
            <a:p>
              <a:r>
                <a:rPr lang="en-US" sz="1700">
                  <a:solidFill>
                    <a:srgbClr val="000000"/>
                  </a:solidFill>
                </a:rPr>
                <a:t>Access Control </a:t>
              </a:r>
            </a:p>
            <a:p>
              <a:r>
                <a:rPr lang="en-US" sz="1700">
                  <a:solidFill>
                    <a:srgbClr val="000000"/>
                  </a:solidFill>
                </a:rPr>
                <a:t>ACL vs Capabilities</a:t>
              </a:r>
            </a:p>
            <a:p>
              <a:r>
                <a:rPr lang="en-US" sz="1700">
                  <a:solidFill>
                    <a:srgbClr val="000000"/>
                  </a:solidFill>
                </a:rPr>
                <a:t>Security</a:t>
              </a:r>
            </a:p>
          </p:txBody>
        </p:sp>
        <p:sp>
          <p:nvSpPr>
            <p:cNvPr id="27676" name="Rectangle 50"/>
            <p:cNvSpPr>
              <a:spLocks noChangeArrowheads="1"/>
            </p:cNvSpPr>
            <p:nvPr/>
          </p:nvSpPr>
          <p:spPr bwMode="auto">
            <a:xfrm>
              <a:off x="4314" y="2852"/>
              <a:ext cx="1314" cy="406"/>
            </a:xfrm>
            <a:prstGeom prst="rect">
              <a:avLst/>
            </a:prstGeom>
            <a:noFill/>
            <a:ln w="12700">
              <a:noFill/>
              <a:miter lim="800000"/>
              <a:headEnd/>
              <a:tailEnd/>
            </a:ln>
          </p:spPr>
          <p:txBody>
            <a:bodyPr wrap="none" lIns="90487" tIns="44450" rIns="90487" bIns="44450">
              <a:spAutoFit/>
            </a:bodyPr>
            <a:lstStyle/>
            <a:p>
              <a:r>
                <a:rPr lang="en-US">
                  <a:solidFill>
                    <a:srgbClr val="2E10FF"/>
                  </a:solidFill>
                </a:rPr>
                <a:t>6. Global Resource </a:t>
              </a:r>
            </a:p>
            <a:p>
              <a:r>
                <a:rPr lang="en-US">
                  <a:solidFill>
                    <a:srgbClr val="2E10FF"/>
                  </a:solidFill>
                </a:rPr>
                <a:t>Handlung</a:t>
              </a:r>
              <a:r>
                <a:rPr lang="en-US">
                  <a:solidFill>
                    <a:srgbClr val="FF0000"/>
                  </a:solidFill>
                </a:rPr>
                <a:t> </a:t>
              </a:r>
            </a:p>
          </p:txBody>
        </p:sp>
      </p:grpSp>
      <p:grpSp>
        <p:nvGrpSpPr>
          <p:cNvPr id="7" name="Group 79"/>
          <p:cNvGrpSpPr>
            <a:grpSpLocks/>
          </p:cNvGrpSpPr>
          <p:nvPr/>
        </p:nvGrpSpPr>
        <p:grpSpPr bwMode="auto">
          <a:xfrm>
            <a:off x="5175250" y="1458913"/>
            <a:ext cx="3741738" cy="1790700"/>
            <a:chOff x="3260" y="731"/>
            <a:chExt cx="2357" cy="1140"/>
          </a:xfrm>
        </p:grpSpPr>
        <p:sp>
          <p:nvSpPr>
            <p:cNvPr id="27671" name="Rectangle 46"/>
            <p:cNvSpPr>
              <a:spLocks noChangeArrowheads="1"/>
            </p:cNvSpPr>
            <p:nvPr/>
          </p:nvSpPr>
          <p:spPr bwMode="auto">
            <a:xfrm>
              <a:off x="4584" y="948"/>
              <a:ext cx="874" cy="407"/>
            </a:xfrm>
            <a:prstGeom prst="rect">
              <a:avLst/>
            </a:prstGeom>
            <a:noFill/>
            <a:ln w="12700">
              <a:noFill/>
              <a:miter lim="800000"/>
              <a:headEnd/>
              <a:tailEnd/>
            </a:ln>
          </p:spPr>
          <p:txBody>
            <a:bodyPr wrap="none" lIns="90487" tIns="44450" rIns="90487" bIns="44450">
              <a:spAutoFit/>
            </a:bodyPr>
            <a:lstStyle/>
            <a:p>
              <a:r>
                <a:rPr lang="en-US">
                  <a:solidFill>
                    <a:srgbClr val="2E10FF"/>
                  </a:solidFill>
                </a:rPr>
                <a:t>8. Boundary</a:t>
              </a:r>
            </a:p>
            <a:p>
              <a:r>
                <a:rPr lang="en-US">
                  <a:solidFill>
                    <a:srgbClr val="2E10FF"/>
                  </a:solidFill>
                </a:rPr>
                <a:t>Conditions</a:t>
              </a:r>
              <a:endParaRPr lang="en-US">
                <a:solidFill>
                  <a:srgbClr val="FF0000"/>
                </a:solidFill>
              </a:endParaRPr>
            </a:p>
          </p:txBody>
        </p:sp>
        <p:sp>
          <p:nvSpPr>
            <p:cNvPr id="27672" name="Rectangle 54"/>
            <p:cNvSpPr>
              <a:spLocks noChangeArrowheads="1"/>
            </p:cNvSpPr>
            <p:nvPr/>
          </p:nvSpPr>
          <p:spPr bwMode="auto">
            <a:xfrm>
              <a:off x="4755" y="1320"/>
              <a:ext cx="862" cy="551"/>
            </a:xfrm>
            <a:prstGeom prst="rect">
              <a:avLst/>
            </a:prstGeom>
            <a:noFill/>
            <a:ln w="12700">
              <a:noFill/>
              <a:miter lim="800000"/>
              <a:headEnd/>
              <a:tailEnd/>
            </a:ln>
          </p:spPr>
          <p:txBody>
            <a:bodyPr wrap="none" lIns="90487" tIns="44450" rIns="90487" bIns="44450">
              <a:spAutoFit/>
            </a:bodyPr>
            <a:lstStyle/>
            <a:p>
              <a:r>
                <a:rPr lang="en-US" sz="1700">
                  <a:solidFill>
                    <a:srgbClr val="000000"/>
                  </a:solidFill>
                </a:rPr>
                <a:t>Initialization</a:t>
              </a:r>
            </a:p>
            <a:p>
              <a:r>
                <a:rPr lang="en-US" sz="1700">
                  <a:solidFill>
                    <a:srgbClr val="000000"/>
                  </a:solidFill>
                </a:rPr>
                <a:t>Termination</a:t>
              </a:r>
            </a:p>
            <a:p>
              <a:r>
                <a:rPr lang="en-US" sz="1700">
                  <a:solidFill>
                    <a:srgbClr val="000000"/>
                  </a:solidFill>
                </a:rPr>
                <a:t>Failure.</a:t>
              </a:r>
            </a:p>
          </p:txBody>
        </p:sp>
        <p:sp>
          <p:nvSpPr>
            <p:cNvPr id="27673" name="Line 61"/>
            <p:cNvSpPr>
              <a:spLocks noChangeShapeType="1"/>
            </p:cNvSpPr>
            <p:nvPr/>
          </p:nvSpPr>
          <p:spPr bwMode="auto">
            <a:xfrm>
              <a:off x="3260" y="731"/>
              <a:ext cx="1324" cy="433"/>
            </a:xfrm>
            <a:prstGeom prst="line">
              <a:avLst/>
            </a:prstGeom>
            <a:noFill/>
            <a:ln w="12700">
              <a:solidFill>
                <a:srgbClr val="000000"/>
              </a:solidFill>
              <a:round/>
              <a:headEnd/>
              <a:tailEnd/>
            </a:ln>
          </p:spPr>
          <p:txBody>
            <a:bodyPr wrap="none" anchor="ctr"/>
            <a:lstStyle/>
            <a:p>
              <a:endParaRPr lang="en-US"/>
            </a:p>
          </p:txBody>
        </p:sp>
      </p:grpSp>
      <p:grpSp>
        <p:nvGrpSpPr>
          <p:cNvPr id="8" name="Group 74"/>
          <p:cNvGrpSpPr>
            <a:grpSpLocks/>
          </p:cNvGrpSpPr>
          <p:nvPr/>
        </p:nvGrpSpPr>
        <p:grpSpPr bwMode="auto">
          <a:xfrm>
            <a:off x="282575" y="1563688"/>
            <a:ext cx="4114800" cy="4429125"/>
            <a:chOff x="178" y="783"/>
            <a:chExt cx="2592" cy="2820"/>
          </a:xfrm>
        </p:grpSpPr>
        <p:sp>
          <p:nvSpPr>
            <p:cNvPr id="27668" name="Line 6"/>
            <p:cNvSpPr>
              <a:spLocks noChangeShapeType="1"/>
            </p:cNvSpPr>
            <p:nvPr/>
          </p:nvSpPr>
          <p:spPr bwMode="auto">
            <a:xfrm flipH="1">
              <a:off x="1280" y="783"/>
              <a:ext cx="1490" cy="1885"/>
            </a:xfrm>
            <a:prstGeom prst="line">
              <a:avLst/>
            </a:prstGeom>
            <a:noFill/>
            <a:ln w="12700">
              <a:solidFill>
                <a:srgbClr val="000000"/>
              </a:solidFill>
              <a:round/>
              <a:headEnd/>
              <a:tailEnd/>
            </a:ln>
          </p:spPr>
          <p:txBody>
            <a:bodyPr wrap="none" anchor="ctr"/>
            <a:lstStyle/>
            <a:p>
              <a:endParaRPr lang="en-US"/>
            </a:p>
          </p:txBody>
        </p:sp>
        <p:sp>
          <p:nvSpPr>
            <p:cNvPr id="27669" name="Rectangle 40"/>
            <p:cNvSpPr>
              <a:spLocks noChangeArrowheads="1"/>
            </p:cNvSpPr>
            <p:nvPr/>
          </p:nvSpPr>
          <p:spPr bwMode="auto">
            <a:xfrm>
              <a:off x="178" y="2670"/>
              <a:ext cx="1590" cy="232"/>
            </a:xfrm>
            <a:prstGeom prst="rect">
              <a:avLst/>
            </a:prstGeom>
            <a:noFill/>
            <a:ln w="12700">
              <a:noFill/>
              <a:miter lim="800000"/>
              <a:headEnd/>
              <a:tailEnd/>
            </a:ln>
          </p:spPr>
          <p:txBody>
            <a:bodyPr wrap="none" lIns="90487" tIns="44450" rIns="90487" bIns="44450">
              <a:spAutoFit/>
            </a:bodyPr>
            <a:lstStyle/>
            <a:p>
              <a:r>
                <a:rPr lang="en-US">
                  <a:solidFill>
                    <a:srgbClr val="2E10FF"/>
                  </a:solidFill>
                </a:rPr>
                <a:t>3. Identify Concurrency</a:t>
              </a:r>
              <a:endParaRPr lang="en-US">
                <a:solidFill>
                  <a:srgbClr val="000000"/>
                </a:solidFill>
              </a:endParaRPr>
            </a:p>
          </p:txBody>
        </p:sp>
        <p:sp>
          <p:nvSpPr>
            <p:cNvPr id="27670" name="Rectangle 66"/>
            <p:cNvSpPr>
              <a:spLocks noChangeArrowheads="1"/>
            </p:cNvSpPr>
            <p:nvPr/>
          </p:nvSpPr>
          <p:spPr bwMode="auto">
            <a:xfrm>
              <a:off x="328" y="2887"/>
              <a:ext cx="1074" cy="716"/>
            </a:xfrm>
            <a:prstGeom prst="rect">
              <a:avLst/>
            </a:prstGeom>
            <a:noFill/>
            <a:ln w="12700">
              <a:noFill/>
              <a:miter lim="800000"/>
              <a:headEnd/>
              <a:tailEnd/>
            </a:ln>
          </p:spPr>
          <p:txBody>
            <a:bodyPr wrap="none" lIns="90487" tIns="44450" rIns="90487" bIns="44450">
              <a:spAutoFit/>
            </a:bodyPr>
            <a:lstStyle/>
            <a:p>
              <a:r>
                <a:rPr lang="en-US" sz="1700">
                  <a:solidFill>
                    <a:srgbClr val="000000"/>
                  </a:solidFill>
                </a:rPr>
                <a:t>Identification of </a:t>
              </a:r>
            </a:p>
            <a:p>
              <a:r>
                <a:rPr lang="en-US" sz="1700">
                  <a:solidFill>
                    <a:srgbClr val="000000"/>
                  </a:solidFill>
                </a:rPr>
                <a:t>Parallelism </a:t>
              </a:r>
            </a:p>
            <a:p>
              <a:r>
                <a:rPr lang="en-US" sz="1700">
                  <a:solidFill>
                    <a:srgbClr val="000000"/>
                  </a:solidFill>
                </a:rPr>
                <a:t>(Processes,</a:t>
              </a:r>
            </a:p>
            <a:p>
              <a:r>
                <a:rPr lang="en-US" sz="1700">
                  <a:solidFill>
                    <a:srgbClr val="000000"/>
                  </a:solidFill>
                </a:rPr>
                <a:t>Threads)</a:t>
              </a:r>
            </a:p>
          </p:txBody>
        </p:sp>
      </p:grpSp>
      <p:grpSp>
        <p:nvGrpSpPr>
          <p:cNvPr id="9" name="Group 78"/>
          <p:cNvGrpSpPr>
            <a:grpSpLocks/>
          </p:cNvGrpSpPr>
          <p:nvPr/>
        </p:nvGrpSpPr>
        <p:grpSpPr bwMode="auto">
          <a:xfrm>
            <a:off x="4972050" y="1527175"/>
            <a:ext cx="4325938" cy="3275013"/>
            <a:chOff x="3132" y="764"/>
            <a:chExt cx="2725" cy="2085"/>
          </a:xfrm>
        </p:grpSpPr>
        <p:sp>
          <p:nvSpPr>
            <p:cNvPr id="27665" name="Line 53"/>
            <p:cNvSpPr>
              <a:spLocks noChangeShapeType="1"/>
            </p:cNvSpPr>
            <p:nvPr/>
          </p:nvSpPr>
          <p:spPr bwMode="auto">
            <a:xfrm>
              <a:off x="3132" y="764"/>
              <a:ext cx="1324" cy="938"/>
            </a:xfrm>
            <a:prstGeom prst="line">
              <a:avLst/>
            </a:prstGeom>
            <a:noFill/>
            <a:ln w="12700">
              <a:solidFill>
                <a:srgbClr val="000000"/>
              </a:solidFill>
              <a:round/>
              <a:headEnd/>
              <a:tailEnd/>
            </a:ln>
          </p:spPr>
          <p:txBody>
            <a:bodyPr wrap="none" anchor="ctr"/>
            <a:lstStyle/>
            <a:p>
              <a:endParaRPr lang="en-US"/>
            </a:p>
          </p:txBody>
        </p:sp>
        <p:sp>
          <p:nvSpPr>
            <p:cNvPr id="27666" name="Rectangle 63"/>
            <p:cNvSpPr>
              <a:spLocks noChangeArrowheads="1"/>
            </p:cNvSpPr>
            <p:nvPr/>
          </p:nvSpPr>
          <p:spPr bwMode="auto">
            <a:xfrm>
              <a:off x="4584" y="1891"/>
              <a:ext cx="846" cy="406"/>
            </a:xfrm>
            <a:prstGeom prst="rect">
              <a:avLst/>
            </a:prstGeom>
            <a:noFill/>
            <a:ln w="12700">
              <a:noFill/>
              <a:miter lim="800000"/>
              <a:headEnd/>
              <a:tailEnd/>
            </a:ln>
          </p:spPr>
          <p:txBody>
            <a:bodyPr wrap="none" lIns="90487" tIns="44450" rIns="90487" bIns="44450">
              <a:spAutoFit/>
            </a:bodyPr>
            <a:lstStyle/>
            <a:p>
              <a:r>
                <a:rPr lang="en-US">
                  <a:solidFill>
                    <a:srgbClr val="2E10FF"/>
                  </a:solidFill>
                </a:rPr>
                <a:t>7. Software </a:t>
              </a:r>
            </a:p>
            <a:p>
              <a:r>
                <a:rPr lang="en-US">
                  <a:solidFill>
                    <a:srgbClr val="2E10FF"/>
                  </a:solidFill>
                </a:rPr>
                <a:t>Control</a:t>
              </a:r>
              <a:endParaRPr lang="en-US">
                <a:solidFill>
                  <a:srgbClr val="FF0000"/>
                </a:solidFill>
              </a:endParaRPr>
            </a:p>
          </p:txBody>
        </p:sp>
        <p:sp>
          <p:nvSpPr>
            <p:cNvPr id="27667" name="Rectangle 67"/>
            <p:cNvSpPr>
              <a:spLocks noChangeArrowheads="1"/>
            </p:cNvSpPr>
            <p:nvPr/>
          </p:nvSpPr>
          <p:spPr bwMode="auto">
            <a:xfrm>
              <a:off x="4696" y="2298"/>
              <a:ext cx="1161" cy="551"/>
            </a:xfrm>
            <a:prstGeom prst="rect">
              <a:avLst/>
            </a:prstGeom>
            <a:noFill/>
            <a:ln w="12700">
              <a:noFill/>
              <a:miter lim="800000"/>
              <a:headEnd/>
              <a:tailEnd/>
            </a:ln>
          </p:spPr>
          <p:txBody>
            <a:bodyPr lIns="90487" tIns="44450" rIns="90487" bIns="44450">
              <a:spAutoFit/>
            </a:bodyPr>
            <a:lstStyle/>
            <a:p>
              <a:r>
                <a:rPr lang="en-US" sz="1700">
                  <a:solidFill>
                    <a:srgbClr val="000000"/>
                  </a:solidFill>
                </a:rPr>
                <a:t>Monolithic</a:t>
              </a:r>
            </a:p>
            <a:p>
              <a:r>
                <a:rPr lang="en-US" sz="1700">
                  <a:solidFill>
                    <a:srgbClr val="000000"/>
                  </a:solidFill>
                </a:rPr>
                <a:t>Event-Driven</a:t>
              </a:r>
            </a:p>
            <a:p>
              <a:r>
                <a:rPr lang="en-US" sz="1700">
                  <a:solidFill>
                    <a:srgbClr val="000000"/>
                  </a:solidFill>
                </a:rPr>
                <a:t>Conc. Processes</a:t>
              </a:r>
            </a:p>
          </p:txBody>
        </p:sp>
      </p:grpSp>
      <p:grpSp>
        <p:nvGrpSpPr>
          <p:cNvPr id="10" name="Group 72"/>
          <p:cNvGrpSpPr>
            <a:grpSpLocks/>
          </p:cNvGrpSpPr>
          <p:nvPr/>
        </p:nvGrpSpPr>
        <p:grpSpPr bwMode="auto">
          <a:xfrm>
            <a:off x="293688" y="1408113"/>
            <a:ext cx="3582987" cy="1579562"/>
            <a:chOff x="185" y="700"/>
            <a:chExt cx="2257" cy="1006"/>
          </a:xfrm>
        </p:grpSpPr>
        <p:sp>
          <p:nvSpPr>
            <p:cNvPr id="27662" name="Line 3"/>
            <p:cNvSpPr>
              <a:spLocks noChangeShapeType="1"/>
            </p:cNvSpPr>
            <p:nvPr/>
          </p:nvSpPr>
          <p:spPr bwMode="auto">
            <a:xfrm flipH="1">
              <a:off x="897" y="700"/>
              <a:ext cx="1545" cy="433"/>
            </a:xfrm>
            <a:prstGeom prst="line">
              <a:avLst/>
            </a:prstGeom>
            <a:noFill/>
            <a:ln w="12700">
              <a:solidFill>
                <a:srgbClr val="000000"/>
              </a:solidFill>
              <a:round/>
              <a:headEnd/>
              <a:tailEnd/>
            </a:ln>
          </p:spPr>
          <p:txBody>
            <a:bodyPr wrap="none" anchor="ctr"/>
            <a:lstStyle/>
            <a:p>
              <a:endParaRPr lang="en-US"/>
            </a:p>
          </p:txBody>
        </p:sp>
        <p:sp>
          <p:nvSpPr>
            <p:cNvPr id="27663" name="Rectangle 17"/>
            <p:cNvSpPr>
              <a:spLocks noChangeArrowheads="1"/>
            </p:cNvSpPr>
            <p:nvPr/>
          </p:nvSpPr>
          <p:spPr bwMode="auto">
            <a:xfrm>
              <a:off x="185" y="1117"/>
              <a:ext cx="1586" cy="231"/>
            </a:xfrm>
            <a:prstGeom prst="rect">
              <a:avLst/>
            </a:prstGeom>
            <a:noFill/>
            <a:ln w="12700">
              <a:noFill/>
              <a:miter lim="800000"/>
              <a:headEnd/>
              <a:tailEnd/>
            </a:ln>
          </p:spPr>
          <p:txBody>
            <a:bodyPr wrap="none" lIns="90487" tIns="44450" rIns="90487" bIns="44450">
              <a:spAutoFit/>
            </a:bodyPr>
            <a:lstStyle/>
            <a:p>
              <a:r>
                <a:rPr lang="en-US">
                  <a:solidFill>
                    <a:srgbClr val="2E10FF"/>
                  </a:solidFill>
                </a:rPr>
                <a:t>1. Identify Design Goals</a:t>
              </a:r>
              <a:endParaRPr lang="en-US">
                <a:solidFill>
                  <a:srgbClr val="000000"/>
                </a:solidFill>
              </a:endParaRPr>
            </a:p>
          </p:txBody>
        </p:sp>
        <p:sp>
          <p:nvSpPr>
            <p:cNvPr id="27664" name="Rectangle 71"/>
            <p:cNvSpPr>
              <a:spLocks noChangeArrowheads="1"/>
            </p:cNvSpPr>
            <p:nvPr/>
          </p:nvSpPr>
          <p:spPr bwMode="auto">
            <a:xfrm>
              <a:off x="288" y="1320"/>
              <a:ext cx="1100" cy="386"/>
            </a:xfrm>
            <a:prstGeom prst="rect">
              <a:avLst/>
            </a:prstGeom>
            <a:noFill/>
            <a:ln w="12700">
              <a:noFill/>
              <a:miter lim="800000"/>
              <a:headEnd/>
              <a:tailEnd/>
            </a:ln>
          </p:spPr>
          <p:txBody>
            <a:bodyPr wrap="none" lIns="90487" tIns="44450" rIns="90487" bIns="44450">
              <a:spAutoFit/>
            </a:bodyPr>
            <a:lstStyle/>
            <a:p>
              <a:r>
                <a:rPr lang="en-US" sz="1700">
                  <a:solidFill>
                    <a:srgbClr val="000000"/>
                  </a:solidFill>
                </a:rPr>
                <a:t>Additional NFRs</a:t>
              </a:r>
            </a:p>
            <a:p>
              <a:r>
                <a:rPr lang="en-US" sz="1700">
                  <a:solidFill>
                    <a:srgbClr val="000000"/>
                  </a:solidFill>
                </a:rPr>
                <a:t>Trade-offs</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dissolv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dissolv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dissolv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dissolve">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a:lstStyle/>
          <a:p>
            <a:pPr algn="ctr"/>
            <a:r>
              <a:rPr lang="en-US" dirty="0">
                <a:ea typeface="ＭＳ Ｐゴシック" pitchFamily="34" charset="-128"/>
              </a:rPr>
              <a:t>Subsystem Decomposition</a:t>
            </a:r>
          </a:p>
        </p:txBody>
      </p:sp>
      <p:pic>
        <p:nvPicPr>
          <p:cNvPr id="4" name="Picture 3" descr="SubsystemDecomposition.png"/>
          <p:cNvPicPr>
            <a:picLocks noChangeAspect="1"/>
          </p:cNvPicPr>
          <p:nvPr/>
        </p:nvPicPr>
        <p:blipFill>
          <a:blip r:embed="rId3"/>
          <a:stretch>
            <a:fillRect/>
          </a:stretch>
        </p:blipFill>
        <p:spPr>
          <a:xfrm>
            <a:off x="275032" y="1953491"/>
            <a:ext cx="8730418" cy="3463636"/>
          </a:xfrm>
          <a:prstGeom prst="rect">
            <a:avLst/>
          </a:prstGeom>
        </p:spPr>
      </p:pic>
    </p:spTree>
  </p:cSld>
  <p:clrMapOvr>
    <a:masterClrMapping/>
  </p:clrMapOvr>
  <p:transition/>
</p:sld>
</file>

<file path=ppt/theme/theme1.xml><?xml version="1.0" encoding="utf-8"?>
<a:theme xmlns:a="http://schemas.openxmlformats.org/drawingml/2006/main" name="L10_ObjectDesign_Reuse">
  <a:themeElements>
    <a:clrScheme name="">
      <a:dk1>
        <a:srgbClr val="000000"/>
      </a:dk1>
      <a:lt1>
        <a:srgbClr val="FFFFFF"/>
      </a:lt1>
      <a:dk2>
        <a:srgbClr val="000000"/>
      </a:dk2>
      <a:lt2>
        <a:srgbClr val="000000"/>
      </a:lt2>
      <a:accent1>
        <a:srgbClr val="FFFFFF"/>
      </a:accent1>
      <a:accent2>
        <a:srgbClr val="553E00"/>
      </a:accent2>
      <a:accent3>
        <a:srgbClr val="FFFFFF"/>
      </a:accent3>
      <a:accent4>
        <a:srgbClr val="000000"/>
      </a:accent4>
      <a:accent5>
        <a:srgbClr val="FFFFFF"/>
      </a:accent5>
      <a:accent6>
        <a:srgbClr val="4C3700"/>
      </a:accent6>
      <a:hlink>
        <a:srgbClr val="3D5500"/>
      </a:hlink>
      <a:folHlink>
        <a:srgbClr val="005528"/>
      </a:folHlink>
    </a:clrScheme>
    <a:fontScheme name="L10_ObjectDesign_Reuse">
      <a:majorFont>
        <a:latin typeface="Century Gothic"/>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Times" pitchFamily="-108"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Times" pitchFamily="-108" charset="0"/>
          </a:defRPr>
        </a:defPPr>
      </a:lstStyle>
    </a:lnDef>
  </a:objectDefaults>
  <a:extraClrSchemeLst>
    <a:extraClrScheme>
      <a:clrScheme name="L10_ObjectDesign_Reu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10_ObjectDesign_Reus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10_ObjectDesign_Reus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10_ObjectDesign_Reus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10_ObjectDesign_Reus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10_ObjectDesign_Reus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10_ObjectDesign_Reus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Gutenberg HD:Users:berndbruegge:Teaching: SS 2007 Software Engineering I (EIST):Lectures: 6Object Design:L10_ObjectDesign_Reuse.ppt</Template>
  <TotalTime>7428</TotalTime>
  <Pages>60</Pages>
  <Words>7285</Words>
  <Application>Microsoft Office PowerPoint</Application>
  <PresentationFormat>On-screen Show (4:3)</PresentationFormat>
  <Paragraphs>1061</Paragraphs>
  <Slides>66</Slides>
  <Notes>55</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66</vt:i4>
      </vt:variant>
    </vt:vector>
  </HeadingPairs>
  <TitlesOfParts>
    <vt:vector size="82" baseType="lpstr">
      <vt:lpstr>Arial</vt:lpstr>
      <vt:lpstr>Book Antiqua</vt:lpstr>
      <vt:lpstr>Century Gothic</vt:lpstr>
      <vt:lpstr>Century Gothic (Kopfzeilen)</vt:lpstr>
      <vt:lpstr>Courier</vt:lpstr>
      <vt:lpstr>Courier New</vt:lpstr>
      <vt:lpstr>Helvetica</vt:lpstr>
      <vt:lpstr>Monotype Sorts</vt:lpstr>
      <vt:lpstr>Palatino</vt:lpstr>
      <vt:lpstr>Rockwell Extra Bold</vt:lpstr>
      <vt:lpstr>Times</vt:lpstr>
      <vt:lpstr>Verdana</vt:lpstr>
      <vt:lpstr>Wingdings</vt:lpstr>
      <vt:lpstr>Zapf Dingbats</vt:lpstr>
      <vt:lpstr>ヒラギノ角ゴ Pro W3</vt:lpstr>
      <vt:lpstr>L10_ObjectDesign_Reuse</vt:lpstr>
      <vt:lpstr>Chapter 6  System Design: Decomposing the System</vt:lpstr>
      <vt:lpstr>A floor plan example</vt:lpstr>
      <vt:lpstr>A floor plan example cont</vt:lpstr>
      <vt:lpstr>Design is Difficult</vt:lpstr>
      <vt:lpstr>Why is Design so Difficult?</vt:lpstr>
      <vt:lpstr>The Scope of System Design</vt:lpstr>
      <vt:lpstr>The Activities of System Design</vt:lpstr>
      <vt:lpstr>System Design: Eight Issues</vt:lpstr>
      <vt:lpstr>Subsystem Decomposition</vt:lpstr>
      <vt:lpstr>Overview</vt:lpstr>
      <vt:lpstr>Analysis Sources: Requirements and System Model</vt:lpstr>
      <vt:lpstr>How the Analysis Models influence System Design</vt:lpstr>
      <vt:lpstr>From Analysis to System Design</vt:lpstr>
      <vt:lpstr>Example of Design Goals</vt:lpstr>
      <vt:lpstr>Coupling and Cohesion_4</vt:lpstr>
      <vt:lpstr>Typical Design Trade-offs</vt:lpstr>
      <vt:lpstr>Subsystem Decomposition</vt:lpstr>
      <vt:lpstr>Subsystem Interfaces vs API</vt:lpstr>
      <vt:lpstr>Properties of Subsystems: Layers and Partitions</vt:lpstr>
      <vt:lpstr>Relationships between Subsystems</vt:lpstr>
      <vt:lpstr>Example of a Subsystem Decomposition</vt:lpstr>
      <vt:lpstr>ARENA Subsystem Decomposition</vt:lpstr>
      <vt:lpstr>Example of a Bad Subsystem Decomposition </vt:lpstr>
      <vt:lpstr>Good Design: The System as set of Interface Objects</vt:lpstr>
      <vt:lpstr>Virtual Machine</vt:lpstr>
      <vt:lpstr>Building Systems as a Set of Virtual Machines</vt:lpstr>
      <vt:lpstr>Closed Architecture (Opaque Layering)</vt:lpstr>
      <vt:lpstr>Opaque Layering in ARENA</vt:lpstr>
      <vt:lpstr>Open Architecture (Transparent Layering)</vt:lpstr>
      <vt:lpstr>Properties of Layered Systems</vt:lpstr>
      <vt:lpstr>Coupling and Coherence of Subsystems</vt:lpstr>
      <vt:lpstr>Coupling and Coherence of Subsystems</vt:lpstr>
      <vt:lpstr>How to achieve high Coherence</vt:lpstr>
      <vt:lpstr>How to achieve Low Coupling</vt:lpstr>
      <vt:lpstr>Architectural Style vs Architecture</vt:lpstr>
      <vt:lpstr>Examples of Architectural Styles</vt:lpstr>
      <vt:lpstr>Client/Server Architectural Style</vt:lpstr>
      <vt:lpstr>Client/Server Architectures</vt:lpstr>
      <vt:lpstr>Design Goals for Client/Server Architectures</vt:lpstr>
      <vt:lpstr>Problems with Client/Server Architectures</vt:lpstr>
      <vt:lpstr>Peer-to-Peer Architectural Style</vt:lpstr>
      <vt:lpstr>Relationship Client/Server &amp; Peer-to-Peer</vt:lpstr>
      <vt:lpstr>Example: Peer-to-Peer Architectural Style</vt:lpstr>
      <vt:lpstr>OSI Model Layers and Services</vt:lpstr>
      <vt:lpstr>OSI Model Layers and their Services</vt:lpstr>
      <vt:lpstr>The Application Layer Provides the Abstractions of the “New System”</vt:lpstr>
      <vt:lpstr>An Object-Oriented View of the OSI Model</vt:lpstr>
      <vt:lpstr>PowerPoint Presentation</vt:lpstr>
      <vt:lpstr>Middleware Allows Focus On Higher Layers</vt:lpstr>
      <vt:lpstr>Repository Architectural Style</vt:lpstr>
      <vt:lpstr>Blackboard Subsystem Decomposition</vt:lpstr>
      <vt:lpstr>Repository Architecture Example: Incremental Development Environment (IDE)</vt:lpstr>
      <vt:lpstr>Providing Consistent Views</vt:lpstr>
      <vt:lpstr>Model-View-Controller Architectural Style</vt:lpstr>
      <vt:lpstr>UML Collaboration Diagram</vt:lpstr>
      <vt:lpstr>Example: Modeling the  Sequence of Events in MVC</vt:lpstr>
      <vt:lpstr>3-Layer-Architectural Style 3-Tier Architecture</vt:lpstr>
      <vt:lpstr>Virtual Machines in 3-Layer Architectural Style </vt:lpstr>
      <vt:lpstr>Example of a 3-Layer Architectural Style</vt:lpstr>
      <vt:lpstr>Example of a 4-Layer Architectural Style</vt:lpstr>
      <vt:lpstr>MVC vs. 3-Tier Architectural Style</vt:lpstr>
      <vt:lpstr>History at Xerox Parc</vt:lpstr>
      <vt:lpstr>Pipes and Filters</vt:lpstr>
      <vt:lpstr>Pipes and Filters Architectural Style</vt:lpstr>
      <vt:lpstr>Additional Readings</vt:lpstr>
      <vt:lpstr>Summary</vt:lpstr>
    </vt:vector>
  </TitlesOfParts>
  <Company>CMU &amp; TUM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for Chapter 6, System Design</dc:title>
  <dc:subject>Object-Oriented Software Engineering</dc:subject>
  <dc:creator>Bernd Bruegge &amp; Allen Dutoit</dc:creator>
  <cp:lastModifiedBy>Dan CHIOREAN</cp:lastModifiedBy>
  <cp:revision>279</cp:revision>
  <cp:lastPrinted>1999-10-27T14:17:10Z</cp:lastPrinted>
  <dcterms:created xsi:type="dcterms:W3CDTF">2009-07-27T13:28:27Z</dcterms:created>
  <dcterms:modified xsi:type="dcterms:W3CDTF">2019-05-04T16:33:25Z</dcterms:modified>
</cp:coreProperties>
</file>