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2" r:id="rId7"/>
    <p:sldId id="259" r:id="rId8"/>
    <p:sldId id="260" r:id="rId9"/>
    <p:sldId id="261" r:id="rId10"/>
    <p:sldId id="258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si Antony" initials="HA" lastIdx="2" clrIdx="0">
    <p:extLst>
      <p:ext uri="{19B8F6BF-5375-455C-9EA6-DF929625EA0E}">
        <p15:presenceInfo xmlns:p15="http://schemas.microsoft.com/office/powerpoint/2012/main" userId="S-1-5-21-2746947490-2223147046-255979121-74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F5DC-9FB7-43FB-99AA-16538263BA6A}" type="datetimeFigureOut">
              <a:rPr lang="fi-FI" smtClean="0"/>
              <a:t>15.8.2018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5A97-F747-4139-AB74-BEDCE295D9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24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2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1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92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08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6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6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0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538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35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922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A19C-F86E-41B2-81F2-34404ECE275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21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MSEhUTEhIVFhUXFxgWGBYVFxUXFxoYGBUaGCAZGhUYHSggGhsmGxcXIjEhJikuLi4uFx8zODMtNygtLisBCgoKDg0OGxAQGi8lICUyKy0rLTIuLS0tLTIuLS0tLTIrMi0rKzItLy0tLzUvLS0tLS0tNS0tLS0tLS0tLS0tLf/AABEIAMQBAgMBIgACEQEDEQH/xAAcAAEAAgIDAQAAAAAAAAAAAAAABgcEBQIDCAH/xABOEAABAwIDAwgECQkFBwUAAAABAAIDBBEFEiEGMUEHEyJRYXGBkTKhscEUI0JSVGKi0dIIFhdTcoKSk7IVM0Ph8CQ0Y3OUs8I1RKPT8f/EABoBAQACAwEAAAAAAAAAAAAAAAACAwEEBQb/xAAxEQACAgECAwYEBgMBAAAAAAAAAQIDEQQhEjGRExRBUWFxBTJSoSKBseHw8TPB0UL/2gAMAwEAAhEDEQA/ALxREQBERAFBOW2vEWEVAO+QsiF+svBP2WuPgp2qc/KLnLmUVM06yzOdbtaGsH/cKAjmw/J1EYo56kc457Q9rDcMaCLi4+UbdenYrCFC2NoDQGgbg0ADyC2EUQY0NG5oDR3AWXGpGi8vqZStblJ5OxUlDCSNYiKtsKxuqdjT4XSPMeeRpjN8oY1pLTbhubrxv2rWpodqk0/lWTYstUGk/HYsKrhjeMsrWOB0AeGkE9gKxafAaVhuymhaesRs9tlDOUfAKupqYXQMLmBobcEDI7OSSerTLr2Kw2CwA7FKcezri4z5815GIvim048vEhtCMu09J1GM/wDYlar8CoIuttLQ8OiB5iUK/QvTaP8AwQ9jjaj/ACy9wiItkpCIiAIiIAiIgCIiAIiIAiIgCIiAIiIAiIgCIiAIiIAqU5WTz2O4bT8GBkhHfK5x9UQV1qjtonZ9q2A65Ihbs/2Zzva4qu14g36MlBZkiwF1z7l2LhLuXmpcmdZczVLgIm3zZRmOhNhe3Vfeuwr4tA3AlkRDJCattto8PPWGf1SK/wBee9rpvg+LYbUHcJGtPVYSi/qevQi9boXnTw9jg6lYtkERFtlAREQBERAEREAREQBERAEREAREQBERAEREAREQBERAFRuInNtXLb5EQv8A9M38SvJUZTa7U1t+EZt/LhHsVOoeKpexZV86LCWHUVO8BZihvKJi7qSmkkZo91mNPU53yvAAleblGU2ox8Xg6sWllvwN0ioWk20ro9G1LyPr5X+twJU12Zkx7EYjLSmIxh5YXnmGkOAB1addzhwWw/hF2dmvv/witfX5MsVYWJYvBTi80zI77g4i57hvKgG3ODY1Q07Z6urbkc8R5YXkOBLXO1ysaLdE8VWskhcS5xJJ3kkknxKtr+DvP45dCufxBf8AlFucq1MZKOOaPURvDsw+a8WuCO3Krs2TxplZSQ1EZuJGAnrDho5p7Q4EeCrDZuBsuHQMeMzXwNa4HiC2y13JXjxwqtlwyqeBDI7NDI42aHndqdweAB2Ob2lbHwy1JSp8Yt9CrWQbxZ5l7ovjTdfV1TRCIiAIiIAiIgCIiAIiIAiLQ7TbY0WHj/ap2scRcMF3SHuY25t2nRAb5FBcI5W8KqH5BUGM8DM0xtP756I8SFOI5A4AtIIOoIIII7CEByREQBERAEREAREQBUbMMm1dSPnxi3/Txn2tKvJUhti3m9qad27nIm+N45Y/a0Kq9ZrkvRk63iaJ8q25a/8AdWdszf6HqyVBOWCjL6FzgL5Hsf4Xyn+pcGna2D9UdKfyS9iiFu8C2sraJj2UtQ+JryHODcupAte5Ght1LSlfF6M5RsMVxupqjeonllI3c49zgO4E2HgsBcoYnPIa1pc46ANBJJ7AN6kcuwGIspn1UlK9kLAHOL8rXWva/Nk5uPUgLN5NqnPh8XW3MzycbeohZu0uzEFa0CUEObfK9ps4X9RHYVC+R2ukvNBa8YAkv815Iba/aB9lWcvK6vio1MnF4ec9TuUYspSZo+RHHJoaifCah2bmgXwkncARdo+qQ5rgOHSVyqgW/F7S0TmaGRoDu27ZGH7IHkr+XpNPZ2lUZvxRx7YcE3EIiK4rCIiAIiIAiIgC66idrGl73BrWi5c4gNAHEk6AKF7a8p9Fh4czPz04/wAGIg2P137mes9ipvabFsQxSN9RWyGCkYC5sLbgH5oDDq4k2GZ3XogJlt5y0gE0+FjO8nKagi4B3fFMPpH6x07DvUApdnzI4zVj3SyvOZ2ZxOv1nbyfUsHYrDbkzuG7os7+J93mpegNRWbOU8gsGZDwLNPVuKythdtKjBZm09QS+je6/E5LnV8fVvuWce/U5qwsXwsVEZj+Vvaep33HcgPSUEzXtDmkOa4BwcNQQRcEHqIXNU9yAbUPfHJh05OeC7o82/Jms5n7riPB1uCuFAEREAREQBERAFTP5QFM6GShxBg1ikyHtsRI0X6ujJ5q5lE+VLAjW4ZURMF5ABJGOJdGc1h2kBzf3kayDHhlD2te03a4BwPYRcepdGKUTZ4nxPF2vaWnuIsotyVY6KihZGT8ZB8W4ccvyD3ZdO9pUzXm7IOE3HyOtCWYpnl7HsIkpJ3wSA3adDa2ZvBw7CFr16Z2g2Ypq0AVEYcRucCWuF+pw4dm5aCHkrw4b2Su7HSG32bLqV/EIcP41uactNLP4eRAuSrbiHCjUvkhdK+RsYjDco1aXXBcdWg5huB3blIcVxHF8c6L2/BKMm+TUZh23s6X1N8lOcL2Uo6exhp42kfKtmd/G65W3yBU3fEZNYrWPVk4aVJ/iZGcCwWKjiEUIsN5cfSc75zj1rYruqbX0Wk2kx2OjhMsmp3MZxc7qHvPBcFqdlmObZ1E4whnkkaCiHPbTUrW6iJt3W4ZY3v18XN81fqqLkL2dl+PxOpbZ9TpFcEHIXZnOF9zXENA7G9RCt1evor7OuMPJHBsnxzcvMIiK0gERYmI4lDA3PPLHE0fKkc1o8yUBloqr2m5b6KC7aVjql+uovHED+04XPgLdqgU20uL4yHfHCnpr2IjuwHs0Od+hG82QFvbW8puH0F2vl52Uf4UNnuB6nO9Fm/ib9hVXYrtli2L3bAPgdKeIJBcO2Wwc7uaAOtZuzfJzEyxERld8+UdG/Y3d7SrBoNl2ixldf6rdB5oCuNmNhYoiCGGeX57hoD2N3DvNz2rB5Y43QR08BN3ykvLRwa2wAPXdxP8KvSngawWY0AdioLlXr2SY21r3AMhbE033A5TL7XhAc8OpRFEyMfJA895PndZKxGYnC7dNGf32/espjgdxB7jdAfV20vpjvXUu2l9MIDWGf4BjlLUM0bK9mfgLSExP9Rzd69LLzJypw2ZTyje1zm37wHD+lej8Hqueghl/WRsf/EwO96AzEREAREQBEXCaUMaXOIDWguJOgAAuST1WQH17gASTYDUk6AeKrLlA5WqSnilhpJudqS1zWuiAcyNxFsxkOht1NvqoBtztvUYxM6Cmc6KiYbE6gyfWeOIPBnidd2spMDhjaWhtyQQXO1dqLaHh4IDT7P1FTRCOtgu9rswlbrawcRZ1teFw7gfXbezO3VNVgBr8knGN5Ad4cHDuVU4diMuHuMcjC+Am4I9oO7vBWZPh+H1ZzRSiJ54ejr+w7TyXN1VKnLM015SX+zpUYcV2bWfGL26F4tqWr78Ib1qlIcNxOEWhrCW8AXE+QcCFz53GvpA+x+BaPdZeE4/cvxLxgy5XVY4LXYjjUcQvLKyMfXcG+0qpJ6XEpNJa1w7GucP6bLph2SZfNLI+R3Hhfx1PrTuafz2dESUbH8sOrJVj/KTTxAin+Of12LWDtJOru4eah+z2M0tRWibGHyvjBGVrGgxjW9ntvcRjTRoJPHt7a+SiphkMTXG2oADj4uO5RgVjAJWNaebf6INrtcDob91wulpNPXUswi/dmnquLOJTXsvA9mUM8ckbHxOa6NzQWOZbKWkaEW0tZd6ojk25WIaOmho62KRgYCGzN6YyucXAuZ6QAuB0c3crsw3EoqiMSwSMkjducwhw8xx7FvGgZahnKTt/HhMcZMZlllJyRh2UWbvc51jYagbtbqZqhuXi8WKUFRI28IYzTgebnL3j+FzfNAcZ9rtoMQ0gjFLGd2RtnW7XOu/xAC4UfJNVVD+crZ5ZXHeXuPrc8lx8grDO2Bt8XE0A6jUkWPcAsWbaioO4tb3N++6240PyNKWoXn0K35VdmIcNpIY4wwPlkN7C5yxtubvdqdXNVp7H7PQ0lHTsc1geImF5PzyA5xsfrEqoOWGskldTGVznNHOeFyy9h3BT107nWu4nTrVFqalhmxS04ZROJ8agZ8sHsbqtZUbUj5DL9pUXRVlptqjaGZ24hvcqar6dtXitQJruF3X1IN2hrd6s9VpTjLi846y/wBYDlOHzLJCxtReDIk2Lp3eiZG9xB9oWDjGyMlIwzRTHojNbcbDtG/uspkx9iCo/tzJE60xkcJAwxtjDhY5ri9urU367BbU64KLeDTqtm5JZOez2IGeEPdbMCWut1jjbuIW5pPTCjmx0BbT3ItncXDu0HuUloG3eFpG+YfKXEDRA/NkYR4hw96ufk1lLsKoifo8Y/hbl9gVOcpH+4u/bZ7Srf5L/wD0mi/5LfegJSiIgCIiAKoOXjaxzWMw2nPxs9jLbhGToy/1iNewdqt2R4AJJsALk9gXlqKuNdX1Vc7c55DOxu5o8GBo8UBm4bRCGNrBw3nrPErKREBxewEWIBB4HULT1mzUL9WgsP1d3kVukQEYbhdXB/cTut1XIHlqFy/tPEm/4l+8M+5SVLKDrg+aRZG2yPKT6kVkxCvcbl48mfcuox1kmjpneBI9gCl2UdSAIq4rkkZd1j5yfUjdFs8W6u1d1u+5dWIYewXzgDt3etSpYVZhzZbh50PUplRDee5rQPbLGd7He7qPaFMeSLGjBisEcDn8zP0JI3EkXLTbsJBAIdbcSOta6o2bhAuAfEn71q2UboXtlp5HMkYczSDYgjqdwKxglxPGGew1FeUfZ2lrqQsq5WwtYc7ZyWjm3dd3aEEaEce8BRvkl5Svhw+C1Vm1bBo7QCZo3m24SDi3jvHEDny74FU1dFF8GjdJzcud8bNSW5HDMG73WPAa9JZIlVvwGaBkrqDGIKhsLHPdGyRzX5GC5LYnAtdYbwCuOF7T4kImzupXTQEkc42Nw1bv6TAQD3ha/HsMMsQdT4LUUvNNL5ZS+okaWNaSSedaA3r0KvDkMjYMIhLL9J8pff53OEadlgFONko8mQlXCXNFH7Y7SQVsDMoeyRj75XDeCLGzhpvA3qfbMYgJ6aJ4IJyhrrcHNFjcd4Xz8orD4xLQObG1peZWvc0AF1jFa5G+13b+tQfEdmX0meWnnfGWAuLb62Gtsw39xCxOTk8szCCgsIs1FXGFbZ1jIhLPAZYM2Tng0s6QtcF4GUmxGhAUswbammqbBkmV5+Q/ou8ODvAqJI3aqrbGiJxItDy3nchDuq7Q3h2j1q1VXvKfAWSU9Q0ai7Se1pzN9rvJAa38zifSqCf3fvcsim2PiBu9739mjR6tVIIpA5ocNxAI7iLrmgPjWgAACwGgA6ln4S3pLBW2wePQlAR7lTmtTxtv6Ul7djWn3kK+diqPmcPpI7WLaeIHvyAn13Xn3bGE1eIUlE3i5oNv+I8AnwaLr00xoAAG4aeSA5IiIChOXHazEKet+DxVD4oHQsc0R2aTcuBJeBmvcEWvwC1HIhtHMzE2Qvne+Odrw5rnOcM4aXh1nH0uha/1lJfyk8M6FJUjeHPhd4jO3+l/mq5wLADLBHUU0pinYSLgkdJp0IcNWmxChOyMFmRZXVKx4jzPSm30pbhla4EgimmsQbEfFu4rzpsi0CnHa5xPs9y39ZylVzKOoosRh5znYXxsnbZrruaQM1ui8d1j3qJ7LV4azITxOnepJprKISi4vDJOi+Ar6smAiIgCIiAIi4yPsCepAckWFQVWe4O9ZqA0NZUFzjrosddlSyziO1daAxZ2PY9s8DiyWMhzXN0N26gjtCtn9JU9fhE/wboV8LWmVrPSMWYB00Q7t43tuewqsFg1EstO/n6eR8T7FpdG4td0hY6jgUB21G0s7YwI8QqpHSxuZPHLfJZwsWgukcHggnUgEK09k9vaXA6KCjqWyST5TM9sIY4M50l7Wuc5w6eQtJAva6qSnxN9QW09RVFtOZecdJI0vLTYgu6IL3GxPRvYk+KmfJDBSSvqY5mMlkIGUyAOzR6g2a7cb5b94Vdtirg5PwJQjxSwY/KZygNxV9PzdO+OOF5s95Bc4vy6EN0b6O65W42u/u5v+U7+krQ8o2xgozz9MSYC4XYbnm3cNeLTu11G5dtPhuLYkwODYmRSD07sa0t3dbn+pRjqK5Q487EnVJS4cGdyVcpFPh1M6lqYJHsklL87crgA5rGkFhte2W+879ynlfyb4Ri8IqaJwiL72kgFmZup8DrWIJ1AylNntkoKajFLI1soN3SFzQQ554gHdYAAcdFHuSSX4HjVVQRvJge1zmtJuA5uVwPeGlzSewKFOqhbJxXgSspcEmzT4thGL4NrK34VSj/EbmcGjXefSj8btXRimJQYnSPjiNpgM7Y3WD8zdbN+dcXGnWvSRF96rjbTkipKsmWm/wBlqL5g5g+Lc7f0mD0Tf5TbdxWyUlQbH1wfFzZ9KPTX5pJt5bvJb9Q/Hdn6/CagOqIyLk2kBzRyX1ID+s9RseNlJcNxBk7MzD3t4tPUQgMtbWnrmRQue82awEu7h7+C1LnAC5Nh1nd5qNzulxKojoaPpB7tT8nTe4/UaLnt8kBMORbC312JS4lK2zIrhnVzjm5QB15Yzr2uCv1anZbAYqCljpoR0WDU8XOOrnntJ1W2QBERAQXlrw3n8InsLuiyTD9xwzfYLlSXJpVaSxdoePHon2NXpzF6ETwSwu9GSN8Z7ntLfevJWx0pgrWseLEl0TgeB6v4gFRqIcVTRs6OfBdF/wA3LNmha8Fr2hwO8EXCjOJbEQP6URdE7qGrb9x1HgVIZa6NrxG57Q9wu1pNie5ZC48LJ17p4PQ2VVW7SSZADQYhS7gJmDq6Wndo5INqWXyyxvY7jxt4aH1KfroqqOOQWkja8fWaD7VuQ17XzI59nwuL+SXUjMGLQP8ARlZ3E5T5FZjHA7iD3apU7GUj9zHM/YcfYbha6XYNg/u6h7e8A+yy2I62p+hqS+G3rlhmysi0kmyUzfRq3faH/kuk7OVP0t3m/wC9WrUVvxKu5X/T+hIVgYvLZtr71rfzdqfpbv4n/etHj9BJC5okkMlxcEkm2u7VSjbCTwmQnprYLiksI3FJVtDxZwv1AhSRpvqFB6rD2xMpJmuJMuYuvawLXAWHmpJhVRrlPgrCg7cVguM3FalSSRmYEHitBVQFjrFAdSx6+AvYWjfv8lkIgNPh0bC4sfGMw79e9d+FCf4Vmox8Yy7mhtrkNHSAHG4vpxC4VRyTtfwdp7vuWPz8lPUCRhyua7O0/wCuHA+KjNNxaRmLwyeYlyhRy0s0M9O9szmlhZ8i5+Vc6tsdbW6lrdjNqa2lgyx0rpocxyua1+hOpGZoItrfdxWu2l2mbiHMg07WSB1nPaQS4GwAva/Xpqu/YyGvPOGgma3K6zonOF7Hc7I4W7L79Fz+7whQ8xSy8tN7dTb7WUrFh59UtySVG1mK1Q5qCjdEXaF7g/QdjngNB811bC0suG43SR5xK+ZmWYDW3OZri56srXX3my7ZjjrgQ50cbQLmS8QsB2628lhcle1GHUUz6mu599UXEMfYSMawgXdcnNnPSF9dN28qWjju+HhS9N+rI6h7b5z67fY9Noo/ge22H1duYq4nOPyC7I/+B9nepb+66BqmPiFBFPG6KaNskbhZzHgEHwKqDaLkNGcyYdU8zf8AwpC8gd0relbsIJ7VZu1W1dLh8XOVMobf0WDWR56ms3nv3DiVTuN8quI1ocKGIUkA3zyEZgOvnHdFvc0E9RWG8Axavkoki6WKYtBDH+097j2BsmX1X7lINnNstn8IYY6V0szzo+VsZL3/ALz8oy9jdFSuMT84+5mkqHn0pZC437sxLiO027lmYbs654zSktHzR6XjfcsSkorLMpN8j0Lh3LHhUrg0zPiJ/WxuaB3uFwFOqSqZKxskb2vY4Xa9hDmkdYI0K8pTbOwlpDQQ62jrk69o3KxfyfdoXtfNhst+jeaPs1Ae3uNw4fvLELIz5GZRa5l3IiKZELybylUJo8YqLCw54Tt7pLSadgJI8F6yXnz8o/DctXT1AGkkRjPfE6/naQeSGU8bmPjtGyURygRlw0a2S2WQOF8lzuJtcHgVizY1IBTNpmNIeXxubKTma6MDoF19Dv1N76LlhlUJMNDiwSBkZBY7jzelu+w3rhDhsLqeN1K7K4yCePO4n4wDVlzruBBXISSXDLwbXod+TbfFB4yk/X8v0Nq/GGRhnP8AxLn30dqAQbEZxp4rPY8OAIIIO4g3B7iortFWOfE2UwuY+CVjnMkAykOu0gO3OaTbVYlPzwjrmNbzOTLIxjH3LCBmOUi3RcB3aqPd0455f3+5LvTjPh5rw8+X7E3XxyjtVjMjY6OVpGSVzGyAgfKA1vwsQ5djNoCKx9NK0AaZHi+twCAb9d7d4VfYT/X7F/eYZw/T7rKNnOFhuWHSbQtmqJIAywZms+/pZSAejbTjx4LOcpcDjsycLI2LMWcVFdu4ujE7qLm+YB9xUqWi2yivTE/Nc0+u3vV1DxYijWR4qZI0mIG+HUrvmSyt8zm9yy4321CwaYZ8NlH6udj/AAe0s9qyKZ12NPYPYuqeaNk3E38bFdVXVZ7XFrLHRAEREBiYlT52abxqPuXVSFszLPF3N0PX33WwWoxGndGecjJAO+3C/uQHLm/g0rJWtD2tN7O6/wDWoPYuVTjDRK2ops8Mt7usQW36x38QRZZWFYK2YNkklLr/ACR6wSVJnRxtbchga0cQLABWqjiW/IrdvC9iOsrKvEXfHzSc2BrYWZ3Bos0lZVZS01OzK63cQHOPh/oLlFWT1knM0TD2ybgB1k7mj1la3aLZOqpW87PkLS7LmDw4knsOp3dSqVtFL7KOM/zwJuFti45ZwaarlY49CPL4k+rgpzsbyjYpDE+lp7zudbm3SZpDFwNrm1t3paCy1uzeyrXsEs97O1awEjTrcRrr1Kf4ZTRU8ZIDI2AXJ0AAHElUWahJ4W7LY15NBDsyXOdWYrOZX+k4OcS0AG9nO4jqa3ThqoftTtA+qcA0ZIGm0cY0GnEgcfZuWw2t2l+GPyNJbTMN+p0h67ewcN5WLglBzjuee3K0f3bOGnHt7+J1WFlLjnzD32id2A4PkAkkHT4A/J/zW8RFqym5PLLUkgs/koiL8fBBIDInl1uI5sN18XDyWvcbC53DVSr8nvDDLPV17hp/cs73EPd5AR+av063bIWvYvJERbZSFV35Q2G85hrZhvhmaT+y8Fh+0WK0VotusK+FYfVQWuXwuy/ttGZv2mhAeeuTmoDoZYjwde3Y8W9yw6nA5mQB98rYM78v12OFnD6pYAe8HrWHye1OWpLOD2EeLekPVdWRLGHNLXC4III6wRYhcu+x1WvHjhnb01SvoWeayiOY/jT2OiDWMkifEZHtcL3aLEkeGuvUsnEqulikjlkflL2FoIBLXx6GzgAdNQuNds2HvhLZHMZGx0dgelYjSzuPAWO8LAiossXNyyc1JTSEQzOHRLXeje+hBHRI7Aox7NpYfv8AmWS7VSfEvbPp/GcZ8ElkibFTzxOps+dhNy9oBOgcNHAEntWXiuDGSrDiwmOSIxvcLXa4HM13Xe4bqvtAI6proJmNbJC655pxDbuHpsLTx6l0bHRSObIXTylzHPiLXHM24tZwvqCsuUll55f78diKhCTSxs/Xy8MMxpsJ+DVFLzYc5tnse6xOpJN3EbtXepb6QKPYNi88n95VQhwfldHI1rXEA8CLb+5duI4hUfCjBFzXoh4zh2o4i4PXdZlCcnhvdE6ba4Rbinhtbfl7+huVg47Fmp5R9Qny19y6sGxMzZ2vblfGbOA1HHUeS2MjbgjrBHmoYcJbmzxRtreOTIRsy3PDWRcXQiQDtidm96+YS+8Q7Lj1rnsMbVojPy2yRn+An2tWBRh7WSMb6bXf5G1+5dc8sbhFiYfWCQa6OG8e8LLQBERAFjYhKGxuvxFgOslfK6qMYFm5idFiRUj5XZpdBwb/AJcAgOWB1pYebdoDqCdNT7iujF8TdIS2/QB0HX2lfeaEszh8kC2nZp7V3/2DcdFx8lPjeMEeFZyS7ZHb2nhDYHUwhj06bCXa/OeDqe/VcuUPEo6ushp2PBhhbnkdfo3Ni7Xdo0NF+txUBqsMkZwuOsfcszB6L4Q9kEd2gjNK424Hh2DS3aVoLSVQs7Vc9/7Nrt5yhwMkMu0k0zjHRQl1tM5Hu3NHeVpcfxGqeDHUPDbW+KbbUjiQ0n1nuCz58Sc4/BqAc3E3RzxvdwLi7fr5lduHYIyLpO6b/nHd4D3qScYbtf8ASOGzW4PgpfZ8os0eizr7T2e1SYBEVE5uT3JqKQRY9XXRxDpuA7N58lwwLC67FXllFGWRA2fM7otbpxf1/Vbc6rMKpSMSkkYeLSvme2kpwXyyODcrd+vyfHj1Bek9h9m2YdRxUzLEtGaRw+XI70neeg7AFo+Trk1hwy8rn89UuFjKW2DQd4YNSL8SdT2KdrdhBRWEUyll5CIimRCIiA8jY3SmgxeWO1hHUm3/AC3OuPsOCslaH8ofCubxCOcCwniFz1vjOU/ZMax8A2thla1kh5t4AHS9FxAtcO+9aGuqlLEkjq/DL4wzCTxnkSZcZIw4EOAIO8EXB8CuQN0XLO3zMOhwuGEuMUbWF2+1+HsXVh2GczLM8OuJXB2W1srtb68b3WxRS45b78yHZx2wuXIiLsGlikmcKaGdkj87Q5wDm7ybZhpv9S6cbwx8s1PIY3AFuWQNdqz94dpOvYpk5YlQFsR1Es5KHpIY4c7c/vkiuB0jqeWSMsJa45my2Jv9Vx4Hf61v19K+LM58TyWVVquPCuRBaN3M4k09U48nm3scu6si5uuqWfWcfM5v/JY+1Q5urzj6j/L/APFsdq2huIZhukY13my3taurW8xTPNXx4bJL1ZqK+IxvErBp8of661nU1S2QXB7xxC7lrKqhLTni0PFo933KZUbNFh0VcHnKRZw4LMQBY1fU822/E6D71krA/s7NIXPdmF9B7j2ID7hEGVlzvdr4cFv4sQDWgBq1yIDNqKlrxusVoMSpLXkZdrhvtppx8Vsl1VR6Dr/NPsQGPsz8KkzR0sIkLRncALutcC+8X3hbKnxgh5iqIzDINLOBGvaDq1d3I9LlxAHhzUgPdp77K19qtmqbEY8snRkA6Eotnb2H5zfqn1LnajUVwt4Jr8zaqqlKHFEqGs2gjZoy73dm7z4+CwH1FVN/w2nq0/zXZBQupaiWmma0SMPpDjuOh6iCCFsmMJ3LpUaatri5mpZbJPBpBQPhe2YNZNlOYskBLXW4Obe7h4r0tyXbTw19E10MTITEebfCwANYbXGUADokajxHBUM6EjeFuuRrExSYuYS7LHUsLAPkl/ps8bhzR+0rba+HdEITyej0RFSWBERAEREBptpNlaSvDG1cIlEZJZ0ntsSLHVjhfcN/UtG7kowg2vRDQW/vZ/8A7ERAZ9BsBh8ItFTlo6udnI8A55AWV+aVH+p+3J+JEUHVBvLiuhbG6yKwpPqx+aVH+p+3J+JPzSo/1P25PxIix2Nf0roZ7xd9b6sfmjR/qPtyfiXF2xtEd8H25fxIidjX9K6DvFv1vqzh+ZFB9H+3L+JPzIoPo/8A8kv4kRZ7OHkug7xb9b6swq3kzwqYh0lIHEC1+dnGng9cqrk3wyUsc+lDixoa085Po0bho/XxRFJJLZFTk5PLPn6NcL+iD+bP+NP0a4X9EH82f8aIsmDqdyWYSXZjRjN187OPZIu39GuF/RB/Nn/GiIB+jXC/og/mz/jT9GuF/RB/Nn/GiIB+jXC/og/mz/jT9GuF/RB/Nn/GiIB+jXC/og/mz/jXGTkywpwsaQEH/iz/AI0RAd2E8neG0zzJBShjyC2/OTHQkG3SeeoLb/2DT/q/tP8AvRFVOmubzKKb9kTjZOKwmzVYhyfYdPLz8tMHSWAzc5MNALDQPA3JHyf4c3dTD+ZN+NEVsXwrEdiD33ZyOwWHn/2w/mS/jWP+jbC87JPgtnscHNcJZwQWnMDo/rCIpOTfNmEkuRLURFEy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1873504" cy="18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1034" name="Picture 10" descr="https://www.360logica.com/blog/wp-content/uploads/2014/09/A-Scrum-Master-is-a-Project-Leader-The-most-common-My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8002"/>
            <a:ext cx="12192000" cy="485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86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I4seckDaPAFTaGgqbh3os-tpF-vnuXpGHYxAMIyx5n6bZkfvMAL75xqR_tQ-raEkSgWeGAdo_AeLq_-dn3Xu7QelF7a8ypeLQyUfRrPff9OG9qSUiPgsTWTvmwtQZ-aVqmhqe5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900000"/>
            <a:ext cx="9434205" cy="52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Tehtävätaulut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4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Mikä on </a:t>
            </a:r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2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err="1" smtClean="0"/>
              <a:t>Scrum</a:t>
            </a:r>
            <a:r>
              <a:rPr lang="fi-FI" sz="2000" dirty="0" smtClean="0"/>
              <a:t> </a:t>
            </a:r>
            <a:r>
              <a:rPr lang="fi-FI" sz="2000" dirty="0"/>
              <a:t>on </a:t>
            </a:r>
            <a:r>
              <a:rPr lang="fi-FI" sz="2000" dirty="0" err="1"/>
              <a:t>projektihallinan</a:t>
            </a:r>
            <a:r>
              <a:rPr lang="fi-FI" sz="2000" dirty="0"/>
              <a:t> viitekehys, jota käytetään yleisesti ketterässä </a:t>
            </a:r>
            <a:r>
              <a:rPr lang="fi-FI" sz="2000" dirty="0" smtClean="0"/>
              <a:t>ohjelmistokehityksessä. Vaikka </a:t>
            </a:r>
            <a:r>
              <a:rPr lang="fi-FI" sz="2000" dirty="0" err="1"/>
              <a:t>Scrum</a:t>
            </a:r>
            <a:r>
              <a:rPr lang="fi-FI" sz="2000" dirty="0"/>
              <a:t> on kehitetty erityisesti ohjelmistoprojektien hallintaan, </a:t>
            </a:r>
            <a:r>
              <a:rPr lang="fi-FI" sz="2000" dirty="0" smtClean="0"/>
              <a:t>sitä </a:t>
            </a:r>
            <a:r>
              <a:rPr lang="fi-FI" sz="2000" dirty="0"/>
              <a:t>voidaan soveltaa myös yleisesti projektihallinnassa. </a:t>
            </a:r>
          </a:p>
          <a:p>
            <a:endParaRPr lang="fi-FI" sz="2000" dirty="0"/>
          </a:p>
          <a:p>
            <a:r>
              <a:rPr lang="fi-FI" sz="2000" dirty="0"/>
              <a:t>Ensimmäisinä </a:t>
            </a:r>
            <a:r>
              <a:rPr lang="fi-FI" sz="2000" dirty="0" err="1" smtClean="0"/>
              <a:t>scrumin</a:t>
            </a:r>
            <a:r>
              <a:rPr lang="fi-FI" sz="2000" dirty="0" smtClean="0"/>
              <a:t> </a:t>
            </a:r>
            <a:r>
              <a:rPr lang="fi-FI" sz="2000" dirty="0"/>
              <a:t>kehitysprosessista kuvasivat vuonna 1986 </a:t>
            </a:r>
            <a:r>
              <a:rPr lang="fi-FI" sz="2000" dirty="0" err="1"/>
              <a:t>Hirotaka</a:t>
            </a:r>
            <a:r>
              <a:rPr lang="fi-FI" sz="2000" dirty="0"/>
              <a:t> </a:t>
            </a:r>
            <a:r>
              <a:rPr lang="fi-FI" sz="2000" dirty="0" err="1"/>
              <a:t>Takeuchi</a:t>
            </a:r>
            <a:r>
              <a:rPr lang="fi-FI" sz="2000" dirty="0"/>
              <a:t> ja </a:t>
            </a:r>
            <a:r>
              <a:rPr lang="fi-FI" sz="2000" dirty="0" err="1"/>
              <a:t>Ikujiro</a:t>
            </a:r>
            <a:r>
              <a:rPr lang="fi-FI" sz="2000" dirty="0"/>
              <a:t> </a:t>
            </a:r>
            <a:r>
              <a:rPr lang="fi-FI" sz="2000" dirty="0" err="1"/>
              <a:t>Nonaka</a:t>
            </a:r>
            <a:r>
              <a:rPr lang="fi-FI" sz="2000" dirty="0"/>
              <a:t>. Teoksessaan he kuvaavat uudenlaisen lähestymistavan tuotekehitykseen, </a:t>
            </a:r>
            <a:r>
              <a:rPr lang="fi-FI" sz="2000" dirty="0" smtClean="0"/>
              <a:t>jossa </a:t>
            </a:r>
            <a:r>
              <a:rPr lang="fi-FI" sz="2000" dirty="0"/>
              <a:t>yksi ainoa monitaitoinen (engl. cross-</a:t>
            </a:r>
            <a:r>
              <a:rPr lang="fi-FI" sz="2000" dirty="0" err="1"/>
              <a:t>functional</a:t>
            </a:r>
            <a:r>
              <a:rPr lang="fi-FI" sz="2000" dirty="0"/>
              <a:t>) ryhmä suorittaa kehitysprosessin alusta </a:t>
            </a:r>
            <a:r>
              <a:rPr lang="fi-FI" sz="2000" dirty="0" err="1" smtClean="0"/>
              <a:t>loppuun,vaiheistuksella</a:t>
            </a:r>
            <a:r>
              <a:rPr lang="fi-FI" sz="2000" dirty="0"/>
              <a:t>, joka on vahvasti lomittunut. 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3753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uvahaun tulos haulle rugby team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36" y="1181256"/>
            <a:ext cx="4551140" cy="471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Käsitteet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3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838199" y="1322573"/>
            <a:ext cx="6393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/>
              <a:t>Ryhmän toimintaa voidaan verrata </a:t>
            </a:r>
            <a:r>
              <a:rPr lang="fi-FI" sz="2000" dirty="0" err="1"/>
              <a:t>rubgy-joukkueseen</a:t>
            </a:r>
            <a:r>
              <a:rPr lang="fi-FI" sz="2000" dirty="0"/>
              <a:t> jossa koko ryhmä pyrkii </a:t>
            </a:r>
            <a:r>
              <a:rPr lang="fi-FI" sz="2000" dirty="0" smtClean="0"/>
              <a:t>etenemään yksikkönä </a:t>
            </a:r>
            <a:r>
              <a:rPr lang="fi-FI" sz="2000" dirty="0"/>
              <a:t>ja toimimaan </a:t>
            </a:r>
            <a:r>
              <a:rPr lang="fi-FI" sz="2000" dirty="0" err="1"/>
              <a:t>tiivissä</a:t>
            </a:r>
            <a:r>
              <a:rPr lang="fi-FI" sz="2000" dirty="0"/>
              <a:t> yhteistyössä</a:t>
            </a:r>
            <a:r>
              <a:rPr lang="fi-FI" sz="2000" dirty="0" smtClean="0"/>
              <a:t>.</a:t>
            </a:r>
            <a:br>
              <a:rPr lang="fi-FI" sz="2000" dirty="0" smtClean="0"/>
            </a:br>
            <a:endParaRPr lang="fi-FI" sz="2000" dirty="0"/>
          </a:p>
          <a:p>
            <a:r>
              <a:rPr lang="fi-FI" sz="2000" b="1" dirty="0" err="1"/>
              <a:t>Scrum</a:t>
            </a:r>
            <a:r>
              <a:rPr lang="fi-FI" sz="2000" dirty="0"/>
              <a:t> viittaa </a:t>
            </a:r>
            <a:r>
              <a:rPr lang="fi-FI" sz="2000" dirty="0" err="1"/>
              <a:t>rubgyn</a:t>
            </a:r>
            <a:r>
              <a:rPr lang="fi-FI" sz="2000" dirty="0"/>
              <a:t> aloitusryhmitykseen.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Nimi </a:t>
            </a:r>
            <a:r>
              <a:rPr lang="fi-FI" sz="2000" dirty="0"/>
              <a:t>on jäänyt käyttöön johtuen menetelmän yhtäläisyyksistä </a:t>
            </a:r>
            <a:r>
              <a:rPr lang="fi-FI" sz="2000" dirty="0" err="1" smtClean="0"/>
              <a:t>rubgy-joukkueseen</a:t>
            </a:r>
            <a:r>
              <a:rPr lang="fi-FI" sz="2000" dirty="0" smtClean="0"/>
              <a:t> </a:t>
            </a:r>
            <a:r>
              <a:rPr lang="fi-FI" sz="2000" dirty="0"/>
              <a:t>ja sen toimintaan: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Molemmat </a:t>
            </a:r>
            <a:r>
              <a:rPr lang="fi-FI" sz="2000" dirty="0"/>
              <a:t>on </a:t>
            </a:r>
            <a:r>
              <a:rPr lang="fi-FI" sz="2000" dirty="0" err="1"/>
              <a:t>erinlaisiin</a:t>
            </a:r>
            <a:r>
              <a:rPr lang="fi-FI" sz="2000" dirty="0"/>
              <a:t> tilanteisiin sopeutuvaisia, nopeita ja itseohjautuvia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r>
              <a:rPr lang="fi-FI" sz="2000" dirty="0" err="1"/>
              <a:t>Scrum</a:t>
            </a:r>
            <a:r>
              <a:rPr lang="fi-FI" sz="2000" dirty="0"/>
              <a:t>-viitekehyksen varsinaisena kehittäjänä pidetään </a:t>
            </a:r>
            <a:endParaRPr lang="fi-FI" sz="2000" dirty="0" smtClean="0"/>
          </a:p>
          <a:p>
            <a:r>
              <a:rPr lang="fi-FI" sz="2000" dirty="0" smtClean="0"/>
              <a:t>Jeff </a:t>
            </a:r>
            <a:r>
              <a:rPr lang="fi-FI" sz="2000" dirty="0"/>
              <a:t>Sutherlandia, Ken </a:t>
            </a:r>
            <a:r>
              <a:rPr lang="fi-FI" sz="2000" dirty="0" err="1"/>
              <a:t>Schwaberia</a:t>
            </a:r>
            <a:r>
              <a:rPr lang="fi-FI" sz="2000" dirty="0"/>
              <a:t>, </a:t>
            </a:r>
            <a:r>
              <a:rPr lang="fi-FI" sz="2000" dirty="0" smtClean="0"/>
              <a:t/>
            </a:r>
            <a:br>
              <a:rPr lang="fi-FI" sz="2000" dirty="0" smtClean="0"/>
            </a:br>
            <a:r>
              <a:rPr lang="fi-FI" sz="2000" dirty="0" smtClean="0"/>
              <a:t>John </a:t>
            </a:r>
            <a:r>
              <a:rPr lang="fi-FI" sz="2000" dirty="0" err="1"/>
              <a:t>Scumniotalesia</a:t>
            </a:r>
            <a:r>
              <a:rPr lang="fi-FI" sz="2000" dirty="0"/>
              <a:t> ja Jeff </a:t>
            </a:r>
            <a:r>
              <a:rPr lang="fi-FI" sz="2000" dirty="0" err="1"/>
              <a:t>MacKennaa</a:t>
            </a:r>
            <a:r>
              <a:rPr lang="fi-FI" sz="2000" dirty="0" smtClean="0"/>
              <a:t>.</a:t>
            </a:r>
          </a:p>
          <a:p>
            <a:endParaRPr lang="fi-FI" sz="2000" dirty="0"/>
          </a:p>
          <a:p>
            <a:endParaRPr lang="fi-FI" sz="2000" dirty="0"/>
          </a:p>
          <a:p>
            <a:r>
              <a:rPr lang="fi-FI" sz="2000" dirty="0" smtClean="0"/>
              <a:t> </a:t>
            </a:r>
            <a:endParaRPr lang="fi-FI" sz="2000" dirty="0"/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0256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Palaverit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4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Palaverit</a:t>
            </a:r>
            <a:endParaRPr lang="fi-FI" sz="2000" dirty="0" smtClean="0"/>
          </a:p>
          <a:p>
            <a:r>
              <a:rPr lang="fi-FI" sz="2400" b="1" dirty="0" smtClean="0"/>
              <a:t>Suunnittelupalaveri</a:t>
            </a:r>
          </a:p>
          <a:p>
            <a:r>
              <a:rPr lang="fi-FI" sz="2000" dirty="0" smtClean="0"/>
              <a:t>Kestää enintään 8 tuntia noin kuukauden mittaiselle sprintille tai vaihtoehtoisesti esim. kahde</a:t>
            </a:r>
            <a:r>
              <a:rPr lang="fi-FI" sz="2000" dirty="0" smtClean="0"/>
              <a:t>n mittaiselle sprintille on varattu 4 tuntia.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/>
          </a:p>
          <a:p>
            <a:r>
              <a:rPr lang="fi-FI" sz="2400" b="1" dirty="0" smtClean="0"/>
              <a:t>Päiväpalaveri</a:t>
            </a:r>
          </a:p>
          <a:p>
            <a:r>
              <a:rPr lang="fi-FI" sz="2000" dirty="0" smtClean="0"/>
              <a:t>Varattu enintään 15 minuuttia, jossa kehitystiimit ajastavat työnsä ja luovat suunnitelmat seuraaville 24 tunnille </a:t>
            </a:r>
            <a:r>
              <a:rPr lang="fi-FI" sz="2000" dirty="0" err="1" smtClean="0"/>
              <a:t>aka</a:t>
            </a:r>
            <a:r>
              <a:rPr lang="fi-FI" sz="2000" dirty="0" smtClean="0"/>
              <a:t> syklille.</a:t>
            </a:r>
          </a:p>
          <a:p>
            <a:r>
              <a:rPr lang="fi-FI" sz="2000" dirty="0" smtClean="0"/>
              <a:t>Ryhmän jäsenet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tehty viimeisen palaverin jälkeen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mitä on tarkoituksena tehdä ennen seuraava palaveria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</a:t>
            </a:r>
            <a:r>
              <a:rPr lang="fi-FI" sz="2000" dirty="0" smtClean="0"/>
              <a:t>yön edistyminen.</a:t>
            </a:r>
            <a:endParaRPr lang="fi-FI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70072" y="5891121"/>
            <a:ext cx="9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”Päiväpalaveri ei ole raportointia vaan oma tapaaminen”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latin typeface="Poiret One" panose="02000000000000000000" pitchFamily="2" charset="0"/>
              </a:rPr>
              <a:t>Scrum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5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400" dirty="0" smtClean="0"/>
              <a:t>SCRUMIN VAIHEET</a:t>
            </a:r>
          </a:p>
          <a:p>
            <a:endParaRPr lang="fi-FI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Sprintin suunnittelupalaveri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Päiväpalaveri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Tuotteen kehitysjonon </a:t>
            </a:r>
            <a:r>
              <a:rPr lang="fi-FI" sz="2000" dirty="0" smtClean="0"/>
              <a:t>työstö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/>
              <a:t>Sprinttikatselmus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/>
              <a:t>Sprintin retrospektiivi</a:t>
            </a:r>
            <a:endParaRPr lang="fi-FI" sz="2000" dirty="0" smtClean="0"/>
          </a:p>
        </p:txBody>
      </p:sp>
    </p:spTree>
    <p:extLst>
      <p:ext uri="{BB962C8B-B14F-4D97-AF65-F5344CB8AC3E}">
        <p14:creationId xmlns:p14="http://schemas.microsoft.com/office/powerpoint/2010/main" val="236977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6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Tuoteomistajan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Määrittelee ja tiedottaa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järjestää virstanpylvään julkaisusta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kommunikoi osakkaiden kanssa 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tiedottaa osakkaille sovelluskehityksestä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neuvottelee tärkeysjärjestyksestä, laajuudesta, rahoituksesta ja aikataulusta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Varmistaa että tuotekehitys on läpinäkyvää ja selkeätä.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376453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7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err="1" smtClean="0"/>
              <a:t>Scrummasterin</a:t>
            </a:r>
            <a:r>
              <a:rPr lang="fi-FI" sz="3600" dirty="0" smtClean="0"/>
              <a:t> tehtävät:</a:t>
            </a:r>
          </a:p>
          <a:p>
            <a:endParaRPr lang="fi-FI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Poistaa mahdolliset esteet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ryhmän valmentaminen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/>
              <a:t>p</a:t>
            </a:r>
            <a:r>
              <a:rPr lang="fi-FI" sz="2000" dirty="0" smtClean="0"/>
              <a:t>äivittäinen työ on tuottavaa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pelisääntöjen noudattaminen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suojaa ryhmää uusilta vaatimuksilta ja antaa työrauhan sprintin ajaksi.</a:t>
            </a:r>
          </a:p>
        </p:txBody>
      </p:sp>
    </p:spTree>
    <p:extLst>
      <p:ext uri="{BB962C8B-B14F-4D97-AF65-F5344CB8AC3E}">
        <p14:creationId xmlns:p14="http://schemas.microsoft.com/office/powerpoint/2010/main" val="368747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8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</a:t>
            </a:r>
          </a:p>
          <a:p>
            <a:endParaRPr lang="fi-FI" sz="2400" dirty="0" smtClean="0"/>
          </a:p>
          <a:p>
            <a:r>
              <a:rPr lang="fi-FI" sz="2400" dirty="0" smtClean="0"/>
              <a:t>Vastaavat sprintin valitusta tuotteen kehityspolusta ja julkaisukelvollisesta tuoteversioista.</a:t>
            </a:r>
          </a:p>
          <a:p>
            <a:endParaRPr lang="fi-FI" sz="2400" dirty="0"/>
          </a:p>
          <a:p>
            <a:endParaRPr lang="fi-FI" sz="2400" dirty="0" smtClean="0"/>
          </a:p>
        </p:txBody>
      </p:sp>
      <p:pic>
        <p:nvPicPr>
          <p:cNvPr id="4098" name="Picture 2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0" y="3104445"/>
            <a:ext cx="5544910" cy="28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9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1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atin typeface="Poiret One" panose="02000000000000000000" pitchFamily="2" charset="0"/>
              </a:rPr>
              <a:t>Roolit</a:t>
            </a:r>
            <a:endParaRPr lang="fi-FI" dirty="0">
              <a:latin typeface="Poiret One" panose="02000000000000000000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15.8.2018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Vesterinen Matti + Antony Hussi, 17TVDO02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A19C-F86E-41B2-81F2-34404ECE2754}" type="slidenum">
              <a:rPr lang="fi-FI" smtClean="0"/>
              <a:t>9</a:t>
            </a:fld>
            <a:endParaRPr lang="fi-FI"/>
          </a:p>
        </p:txBody>
      </p:sp>
      <p:sp>
        <p:nvSpPr>
          <p:cNvPr id="8" name="TextBox 7"/>
          <p:cNvSpPr txBox="1"/>
          <p:nvPr/>
        </p:nvSpPr>
        <p:spPr>
          <a:xfrm>
            <a:off x="1444689" y="1455576"/>
            <a:ext cx="93026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Kehitystiimi tehtävät:</a:t>
            </a:r>
          </a:p>
          <a:p>
            <a:endParaRPr lang="fi-FI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Analyysi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Suunnittelu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Kehittäminen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Testaus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dirty="0" smtClean="0"/>
              <a:t>dokumentointiin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6204" y="5137069"/>
            <a:ext cx="91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”Osa yrityksistä kutsuvat tätä vaihetta toimitusryhmäksi -&gt; välttääkseen sekaannuksen että ryhmä vain sisältäisi ohjelmoijia ja </a:t>
            </a:r>
            <a:r>
              <a:rPr lang="fi-FI" sz="1400" i="1" dirty="0" err="1" smtClean="0">
                <a:solidFill>
                  <a:schemeClr val="accent2">
                    <a:lumMod val="75000"/>
                  </a:schemeClr>
                </a:solidFill>
              </a:rPr>
              <a:t>todellisuudesa</a:t>
            </a:r>
            <a:r>
              <a:rPr lang="fi-FI" sz="1400" i="1" dirty="0" smtClean="0">
                <a:solidFill>
                  <a:schemeClr val="accent2">
                    <a:lumMod val="75000"/>
                  </a:schemeClr>
                </a:solidFill>
              </a:rPr>
              <a:t> on erialojen ammattilaisia.”</a:t>
            </a:r>
            <a:endParaRPr lang="fi-FI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Hussi Antony;Vesterinen Matti</dc:creator>
  <cp:keywords>Scrum</cp:keywords>
  <cp:lastModifiedBy>Hussi Antony</cp:lastModifiedBy>
  <cp:revision>9</cp:revision>
  <dcterms:created xsi:type="dcterms:W3CDTF">2018-08-15T06:49:07Z</dcterms:created>
  <dcterms:modified xsi:type="dcterms:W3CDTF">2018-08-15T08:25:26Z</dcterms:modified>
</cp:coreProperties>
</file>