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256" r:id="rId2"/>
    <p:sldId id="281" r:id="rId3"/>
    <p:sldId id="285" r:id="rId4"/>
    <p:sldId id="282" r:id="rId5"/>
    <p:sldId id="277" r:id="rId6"/>
    <p:sldId id="284" r:id="rId7"/>
    <p:sldId id="283" r:id="rId8"/>
    <p:sldId id="27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C69"/>
    <a:srgbClr val="4E8860"/>
    <a:srgbClr val="98C4A6"/>
    <a:srgbClr val="E3D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0" autoAdjust="0"/>
    <p:restoredTop sz="87108" autoAdjust="0"/>
  </p:normalViewPr>
  <p:slideViewPr>
    <p:cSldViewPr snapToGrid="0">
      <p:cViewPr varScale="1">
        <p:scale>
          <a:sx n="58" d="100"/>
          <a:sy n="58" d="100"/>
        </p:scale>
        <p:origin x="1204" y="52"/>
      </p:cViewPr>
      <p:guideLst>
        <p:guide orient="horz" pos="2152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매 페이지마다 브랜드 언급하기</a:t>
            </a:r>
            <a:r>
              <a:rPr lang="en-US" altLang="ko-KR"/>
              <a:t>..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2.(t</a:t>
            </a:r>
            <a:r>
              <a:rPr lang="ko-KR" altLang="en-US" dirty="0"/>
              <a:t>순서변경</a:t>
            </a:r>
            <a:r>
              <a:rPr lang="en-US" altLang="ko-KR" dirty="0"/>
              <a:t>) Storing camping equipment when not using is a challenge.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1. Spending too much money buying equipment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About -&gt; average spend</a:t>
            </a:r>
          </a:p>
          <a:p>
            <a:pPr lvl="0">
              <a:defRPr/>
            </a:pPr>
            <a:r>
              <a:rPr lang="en-US" altLang="ko-KR" dirty="0"/>
              <a:t>But used only 5 times a year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3. Steep investment curve for beginners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스토리 추가 </a:t>
            </a:r>
            <a:r>
              <a:rPr lang="en-US" altLang="ko-KR" dirty="0"/>
              <a:t>++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722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2.(t</a:t>
            </a:r>
            <a:r>
              <a:rPr lang="ko-KR" altLang="en-US" dirty="0"/>
              <a:t>순서변경</a:t>
            </a:r>
            <a:r>
              <a:rPr lang="en-US" altLang="ko-KR" dirty="0"/>
              <a:t>) Storing camping equipment when not using is a challenge.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1. Spending too much money buying equipment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About -&gt; average spend</a:t>
            </a:r>
          </a:p>
          <a:p>
            <a:pPr lvl="0">
              <a:defRPr/>
            </a:pPr>
            <a:r>
              <a:rPr lang="en-US" altLang="ko-KR" dirty="0"/>
              <a:t>But used only 5 times a year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3. Steep investment curve for beginners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스토리 추가 </a:t>
            </a:r>
            <a:r>
              <a:rPr lang="en-US" altLang="ko-KR" dirty="0"/>
              <a:t>++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722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2.(t</a:t>
            </a:r>
            <a:r>
              <a:rPr lang="ko-KR" altLang="en-US" dirty="0"/>
              <a:t>순서변경</a:t>
            </a:r>
            <a:r>
              <a:rPr lang="en-US" altLang="ko-KR" dirty="0"/>
              <a:t>) Storing camping equipment when not using is a challenge.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1. Spending too much money buying equipment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About -&gt; average spend</a:t>
            </a:r>
          </a:p>
          <a:p>
            <a:pPr lvl="0">
              <a:defRPr/>
            </a:pPr>
            <a:r>
              <a:rPr lang="en-US" altLang="ko-KR" dirty="0"/>
              <a:t>But used only 5 times a year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3. Steep investment curve for beginners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스토리 추가 </a:t>
            </a:r>
            <a:r>
              <a:rPr lang="en-US" altLang="ko-KR" dirty="0"/>
              <a:t>++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953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2.(t</a:t>
            </a:r>
            <a:r>
              <a:rPr lang="ko-KR" altLang="en-US" dirty="0"/>
              <a:t>순서변경</a:t>
            </a:r>
            <a:r>
              <a:rPr lang="en-US" altLang="ko-KR" dirty="0"/>
              <a:t>) Storing camping equipment when not using is a challenge.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1. Spending too much money buying equipment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About -&gt; average spend</a:t>
            </a:r>
          </a:p>
          <a:p>
            <a:pPr lvl="0">
              <a:defRPr/>
            </a:pPr>
            <a:r>
              <a:rPr lang="en-US" altLang="ko-KR" dirty="0"/>
              <a:t>But used only 5 times a year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3. Steep investment curve for beginners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스토리 추가 </a:t>
            </a:r>
            <a:r>
              <a:rPr lang="en-US" altLang="ko-KR" dirty="0"/>
              <a:t>++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7861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2.(t</a:t>
            </a:r>
            <a:r>
              <a:rPr lang="ko-KR" altLang="en-US" dirty="0"/>
              <a:t>순서변경</a:t>
            </a:r>
            <a:r>
              <a:rPr lang="en-US" altLang="ko-KR" dirty="0"/>
              <a:t>) Storing camping equipment when not using is a challenge.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1. Spending too much money buying equipment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About -&gt; average spend</a:t>
            </a:r>
          </a:p>
          <a:p>
            <a:pPr lvl="0">
              <a:defRPr/>
            </a:pPr>
            <a:r>
              <a:rPr lang="en-US" altLang="ko-KR" dirty="0"/>
              <a:t>But used only 5 times a year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3. Steep investment curve for beginners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스토리 추가 </a:t>
            </a:r>
            <a:r>
              <a:rPr lang="en-US" altLang="ko-KR" dirty="0"/>
              <a:t>++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507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2.(t</a:t>
            </a:r>
            <a:r>
              <a:rPr lang="ko-KR" altLang="en-US" dirty="0"/>
              <a:t>순서변경</a:t>
            </a:r>
            <a:r>
              <a:rPr lang="en-US" altLang="ko-KR" dirty="0"/>
              <a:t>) Storing camping equipment when not using is a challenge.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1. Spending too much money buying equipment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About -&gt; average spend</a:t>
            </a:r>
          </a:p>
          <a:p>
            <a:pPr lvl="0">
              <a:defRPr/>
            </a:pPr>
            <a:r>
              <a:rPr lang="en-US" altLang="ko-KR" dirty="0"/>
              <a:t>But used only 5 times a year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3. Steep investment curve for beginners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스토리 추가 </a:t>
            </a:r>
            <a:r>
              <a:rPr lang="en-US" altLang="ko-KR" dirty="0"/>
              <a:t>++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940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477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D7182A58-8A27-FEFD-2B38-6512B0251C67}"/>
              </a:ext>
            </a:extLst>
          </p:cNvPr>
          <p:cNvSpPr/>
          <p:nvPr/>
        </p:nvSpPr>
        <p:spPr>
          <a:xfrm>
            <a:off x="3258362" y="522782"/>
            <a:ext cx="5675276" cy="5675276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69238" y="5216498"/>
            <a:ext cx="26256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맑은 고딕"/>
                <a:ea typeface="맑은 고딕"/>
              </a:rPr>
              <a:t>Team5: WOOWA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rgbClr val="4E8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87500" y="1640012"/>
            <a:ext cx="9309343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0" b="1" spc="-300" dirty="0">
                <a:latin typeface="맑은 고딕"/>
                <a:ea typeface="맑은 고딕"/>
              </a:rPr>
              <a:t>We are </a:t>
            </a:r>
            <a:r>
              <a:rPr lang="en-US" altLang="ko-KR" sz="8000" b="1" spc="-300" dirty="0" err="1">
                <a:latin typeface="맑은 고딕"/>
                <a:ea typeface="맑은 고딕"/>
              </a:rPr>
              <a:t>Re:camping</a:t>
            </a:r>
            <a:r>
              <a:rPr lang="en-US" altLang="ko-KR" sz="8000" b="1" spc="-300" dirty="0">
                <a:latin typeface="맑은 고딕"/>
                <a:ea typeface="맑은 고딕"/>
              </a:rPr>
              <a:t>!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  <a:ln>
            <a:solidFill>
              <a:srgbClr val="4E8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D1D074-B535-99A2-007D-9A0C9E400E18}"/>
              </a:ext>
            </a:extLst>
          </p:cNvPr>
          <p:cNvGrpSpPr/>
          <p:nvPr/>
        </p:nvGrpSpPr>
        <p:grpSpPr>
          <a:xfrm>
            <a:off x="1204572" y="3707882"/>
            <a:ext cx="9782855" cy="2031325"/>
            <a:chOff x="732319" y="4816255"/>
            <a:chExt cx="9782855" cy="203132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B7233D1-F922-3BE0-7C23-76E5D5598A08}"/>
                </a:ext>
              </a:extLst>
            </p:cNvPr>
            <p:cNvSpPr txBox="1"/>
            <p:nvPr/>
          </p:nvSpPr>
          <p:spPr>
            <a:xfrm>
              <a:off x="732319" y="4816255"/>
              <a:ext cx="5401267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/>
                <a:t>Spending too much money </a:t>
              </a:r>
            </a:p>
            <a:p>
              <a:pPr algn="ctr"/>
              <a:r>
                <a:rPr lang="en-US" altLang="ko-KR" sz="1400" dirty="0"/>
                <a:t>buying equipment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en-US" altLang="ko-KR" sz="1400" dirty="0"/>
                <a:t>Storing camping equipment </a:t>
              </a:r>
            </a:p>
            <a:p>
              <a:pPr algn="ctr"/>
              <a:r>
                <a:rPr lang="en-US" altLang="ko-KR" sz="1400" dirty="0"/>
                <a:t>when not using is a challenge.</a:t>
              </a:r>
            </a:p>
            <a:p>
              <a:pPr algn="ctr"/>
              <a:endParaRPr lang="en-US" altLang="ko-KR" sz="1400" dirty="0"/>
            </a:p>
            <a:p>
              <a:pPr lvl="0" algn="ctr">
                <a:defRPr/>
              </a:pPr>
              <a:r>
                <a:rPr lang="en-US" altLang="ko-KR" sz="1400" dirty="0"/>
                <a:t>Steep investment curve </a:t>
              </a:r>
            </a:p>
            <a:p>
              <a:pPr lvl="0" algn="ctr">
                <a:defRPr/>
              </a:pPr>
              <a:r>
                <a:rPr lang="en-US" altLang="ko-KR" sz="1400" dirty="0"/>
                <a:t>for beginners</a:t>
              </a:r>
            </a:p>
            <a:p>
              <a:pPr algn="ctr"/>
              <a:endParaRPr lang="en-US" altLang="ko-KR" sz="14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4BB7645-C5A1-AACB-8FA0-AB2B7FC5B8D6}"/>
                </a:ext>
              </a:extLst>
            </p:cNvPr>
            <p:cNvSpPr txBox="1"/>
            <p:nvPr/>
          </p:nvSpPr>
          <p:spPr>
            <a:xfrm>
              <a:off x="6287016" y="4816255"/>
              <a:ext cx="4228158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400" dirty="0"/>
                <a:t>Low rental fee</a:t>
              </a:r>
            </a:p>
            <a:p>
              <a:pPr algn="ctr">
                <a:defRPr/>
              </a:pPr>
              <a:endParaRPr lang="en-US" altLang="ko-KR" sz="1400" dirty="0"/>
            </a:p>
            <a:p>
              <a:pPr algn="ctr">
                <a:defRPr/>
              </a:pPr>
              <a:endParaRPr lang="en-US" altLang="ko-KR" sz="1400" dirty="0"/>
            </a:p>
            <a:p>
              <a:pPr lvl="0" algn="ctr">
                <a:defRPr/>
              </a:pPr>
              <a:r>
                <a:rPr lang="en-US" altLang="ko-KR" sz="1400" dirty="0"/>
                <a:t>Easy to receive and return in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Local</a:t>
              </a:r>
            </a:p>
            <a:p>
              <a:pPr lvl="0" algn="ctr">
                <a:defRPr/>
              </a:pPr>
              <a:r>
                <a:rPr lang="en-US" altLang="ko-KR" sz="1400" dirty="0"/>
                <a:t>Can save space</a:t>
              </a:r>
            </a:p>
            <a:p>
              <a:pPr lvl="0" algn="ctr">
                <a:defRPr/>
              </a:pPr>
              <a:endParaRPr lang="en-US" altLang="ko-KR" sz="1400" dirty="0"/>
            </a:p>
            <a:p>
              <a:pPr lvl="0" algn="ctr">
                <a:defRPr/>
              </a:pPr>
              <a:endParaRPr lang="en-US" altLang="ko-KR" sz="1400" dirty="0"/>
            </a:p>
            <a:p>
              <a:pPr algn="ctr">
                <a:defRPr/>
              </a:pPr>
              <a:r>
                <a:rPr lang="en-US" altLang="ko-KR" sz="1400" dirty="0"/>
                <a:t>Community for campers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E92E4C49-6A96-5CB6-991C-19AFBB8A8B39}"/>
                </a:ext>
              </a:extLst>
            </p:cNvPr>
            <p:cNvCxnSpPr>
              <a:cxnSpLocks/>
            </p:cNvCxnSpPr>
            <p:nvPr/>
          </p:nvCxnSpPr>
          <p:spPr>
            <a:xfrm>
              <a:off x="5510978" y="5561568"/>
              <a:ext cx="77603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FDF6B81-D165-DF73-113F-87370AF7D8CA}"/>
              </a:ext>
            </a:extLst>
          </p:cNvPr>
          <p:cNvSpPr txBox="1"/>
          <p:nvPr/>
        </p:nvSpPr>
        <p:spPr>
          <a:xfrm>
            <a:off x="1676400" y="275115"/>
            <a:ext cx="398121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b="1" spc="-300" dirty="0">
                <a:solidFill>
                  <a:srgbClr val="4E8860"/>
                </a:solidFill>
                <a:latin typeface="맑은 고딕"/>
                <a:ea typeface="맑은 고딕"/>
              </a:rPr>
              <a:t>Before we start..</a:t>
            </a:r>
          </a:p>
        </p:txBody>
      </p:sp>
    </p:spTree>
    <p:extLst>
      <p:ext uri="{BB962C8B-B14F-4D97-AF65-F5344CB8AC3E}">
        <p14:creationId xmlns:p14="http://schemas.microsoft.com/office/powerpoint/2010/main" val="235931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D14FD738-234B-4745-F20E-2A737326C56C}"/>
              </a:ext>
            </a:extLst>
          </p:cNvPr>
          <p:cNvSpPr/>
          <p:nvPr/>
        </p:nvSpPr>
        <p:spPr>
          <a:xfrm>
            <a:off x="7465764" y="3311631"/>
            <a:ext cx="4355335" cy="1359020"/>
          </a:xfrm>
          <a:prstGeom prst="wedgeRectCallout">
            <a:avLst>
              <a:gd name="adj1" fmla="val -57157"/>
              <a:gd name="adj2" fmla="val -5660"/>
            </a:avLst>
          </a:prstGeom>
          <a:solidFill>
            <a:srgbClr val="98C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5E01EC23-74AD-9AF8-DD1C-291A54D39EAD}"/>
              </a:ext>
            </a:extLst>
          </p:cNvPr>
          <p:cNvSpPr/>
          <p:nvPr/>
        </p:nvSpPr>
        <p:spPr>
          <a:xfrm>
            <a:off x="370900" y="1784734"/>
            <a:ext cx="4939229" cy="1486182"/>
          </a:xfrm>
          <a:prstGeom prst="wedgeRectCallout">
            <a:avLst>
              <a:gd name="adj1" fmla="val 57285"/>
              <a:gd name="adj2" fmla="val 35791"/>
            </a:avLst>
          </a:prstGeom>
          <a:solidFill>
            <a:srgbClr val="E3D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남자 옆모습 윤곽선">
            <a:extLst>
              <a:ext uri="{FF2B5EF4-FFF2-40B4-BE49-F238E27FC236}">
                <a16:creationId xmlns:a16="http://schemas.microsoft.com/office/drawing/2014/main" id="{F3BC820C-8C35-51A9-52AD-BCC4FB9EC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4443" y="2013985"/>
            <a:ext cx="5843114" cy="5843114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rgbClr val="4E8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76400" y="330199"/>
            <a:ext cx="420038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b="1" spc="-300" dirty="0">
                <a:solidFill>
                  <a:srgbClr val="4E8860"/>
                </a:solidFill>
                <a:latin typeface="맑은 고딕"/>
                <a:ea typeface="맑은 고딕"/>
              </a:rPr>
              <a:t>What we learned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  <a:ln>
            <a:solidFill>
              <a:srgbClr val="4E8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DE4F7FD-D676-A90B-5C5A-6AECBA0F7428}"/>
              </a:ext>
            </a:extLst>
          </p:cNvPr>
          <p:cNvSpPr txBox="1"/>
          <p:nvPr/>
        </p:nvSpPr>
        <p:spPr>
          <a:xfrm>
            <a:off x="-7850" y="1859340"/>
            <a:ext cx="558921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4000" dirty="0"/>
              <a:t>Importance of </a:t>
            </a:r>
          </a:p>
          <a:p>
            <a:pPr lvl="0" algn="ctr">
              <a:defRPr/>
            </a:pPr>
            <a:r>
              <a:rPr lang="en-US" altLang="ko-KR" sz="4000" dirty="0"/>
              <a:t>UI/UX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0C37FE-AA72-946A-57A5-35208BEDEC02}"/>
              </a:ext>
            </a:extLst>
          </p:cNvPr>
          <p:cNvSpPr txBox="1"/>
          <p:nvPr/>
        </p:nvSpPr>
        <p:spPr>
          <a:xfrm>
            <a:off x="7069670" y="3350368"/>
            <a:ext cx="51223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4000" dirty="0" err="1"/>
              <a:t>Re:camping’s</a:t>
            </a:r>
            <a:r>
              <a:rPr lang="en-US" altLang="ko-KR" sz="4000" dirty="0"/>
              <a:t> Identity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7583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rgbClr val="4E8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24283" y="2789314"/>
            <a:ext cx="2943434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0" b="1" spc="-300" dirty="0">
                <a:solidFill>
                  <a:srgbClr val="4E8860"/>
                </a:solidFill>
                <a:latin typeface="맑은 고딕"/>
                <a:ea typeface="맑은 고딕"/>
              </a:rPr>
              <a:t>Demo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  <a:ln>
            <a:solidFill>
              <a:srgbClr val="4E8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40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rgbClr val="4E8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76400" y="330199"/>
            <a:ext cx="267438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b="1" spc="-300" dirty="0">
                <a:solidFill>
                  <a:srgbClr val="4E8860"/>
                </a:solidFill>
                <a:latin typeface="맑은 고딕"/>
                <a:ea typeface="맑은 고딕"/>
              </a:rPr>
              <a:t>Innovation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  <a:ln>
            <a:solidFill>
              <a:srgbClr val="4E8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">
            <a:extLst>
              <a:ext uri="{FF2B5EF4-FFF2-40B4-BE49-F238E27FC236}">
                <a16:creationId xmlns:a16="http://schemas.microsoft.com/office/drawing/2014/main" id="{65B2F638-E453-865D-36FB-4743904070AB}"/>
              </a:ext>
            </a:extLst>
          </p:cNvPr>
          <p:cNvSpPr txBox="1"/>
          <p:nvPr/>
        </p:nvSpPr>
        <p:spPr>
          <a:xfrm>
            <a:off x="396608" y="4463061"/>
            <a:ext cx="51055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600" b="1" spc="-300" dirty="0">
                <a:solidFill>
                  <a:schemeClr val="accent2"/>
                </a:solidFill>
                <a:latin typeface="맑은 고딕"/>
                <a:ea typeface="맑은 고딕"/>
              </a:rPr>
              <a:t>CNN-based </a:t>
            </a:r>
          </a:p>
          <a:p>
            <a:pPr lvl="0" algn="ctr">
              <a:defRPr/>
            </a:pPr>
            <a:r>
              <a:rPr lang="en-US" altLang="ko-KR" sz="3600" b="1" spc="-300" dirty="0">
                <a:solidFill>
                  <a:srgbClr val="CD7C69"/>
                </a:solidFill>
                <a:latin typeface="맑은 고딕"/>
                <a:ea typeface="맑은 고딕"/>
              </a:rPr>
              <a:t>rental fee recommendation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3803C401-E445-D554-EBE5-2F5062E8AD39}"/>
              </a:ext>
            </a:extLst>
          </p:cNvPr>
          <p:cNvSpPr txBox="1"/>
          <p:nvPr/>
        </p:nvSpPr>
        <p:spPr>
          <a:xfrm>
            <a:off x="6355682" y="4463061"/>
            <a:ext cx="55119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600" b="1" spc="-300" dirty="0">
                <a:solidFill>
                  <a:schemeClr val="accent2"/>
                </a:solidFill>
                <a:latin typeface="맑은 고딕"/>
                <a:ea typeface="맑은 고딕"/>
              </a:rPr>
              <a:t> </a:t>
            </a:r>
            <a:r>
              <a:rPr lang="en-US" altLang="ko-KR" sz="3600" b="1" spc="-300" dirty="0">
                <a:solidFill>
                  <a:srgbClr val="CD7C69"/>
                </a:solidFill>
                <a:latin typeface="맑은 고딕"/>
                <a:ea typeface="맑은 고딕"/>
              </a:rPr>
              <a:t>Supplies Recommendation </a:t>
            </a:r>
            <a:r>
              <a:rPr lang="en-US" altLang="ko-KR" sz="3600" b="1" spc="-300" dirty="0">
                <a:solidFill>
                  <a:schemeClr val="accent2"/>
                </a:solidFill>
                <a:latin typeface="맑은 고딕"/>
                <a:ea typeface="맑은 고딕"/>
              </a:rPr>
              <a:t>through question for beginners</a:t>
            </a:r>
          </a:p>
        </p:txBody>
      </p:sp>
      <p:pic>
        <p:nvPicPr>
          <p:cNvPr id="1026" name="Picture 2" descr="Ai Icon Vector Art, Icons, and Graphics for Free Download">
            <a:extLst>
              <a:ext uri="{FF2B5EF4-FFF2-40B4-BE49-F238E27FC236}">
                <a16:creationId xmlns:a16="http://schemas.microsoft.com/office/drawing/2014/main" id="{9B304CC9-0EE9-B61D-6501-218691D64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10" y="1932468"/>
            <a:ext cx="2344626" cy="234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비용 - 무료 비즈니스 및 금융개 아이콘">
            <a:extLst>
              <a:ext uri="{FF2B5EF4-FFF2-40B4-BE49-F238E27FC236}">
                <a16:creationId xmlns:a16="http://schemas.microsoft.com/office/drawing/2014/main" id="{1ED6780E-6DBF-5325-950C-B87F34E5B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76" y="2255486"/>
            <a:ext cx="1698590" cy="169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wbie - Free people icons">
            <a:extLst>
              <a:ext uri="{FF2B5EF4-FFF2-40B4-BE49-F238E27FC236}">
                <a16:creationId xmlns:a16="http://schemas.microsoft.com/office/drawing/2014/main" id="{54CF1450-6173-4CFE-B935-F0A168B3C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310" y="2208896"/>
            <a:ext cx="2068197" cy="206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commended star - Free commerce and shopping icons">
            <a:extLst>
              <a:ext uri="{FF2B5EF4-FFF2-40B4-BE49-F238E27FC236}">
                <a16:creationId xmlns:a16="http://schemas.microsoft.com/office/drawing/2014/main" id="{0C18E913-61CF-1464-C8B8-2B2DCEEEB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019" y="2719433"/>
            <a:ext cx="1557660" cy="1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20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rgbClr val="4E8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76400" y="330199"/>
            <a:ext cx="285571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b="1" spc="-300" dirty="0">
                <a:solidFill>
                  <a:srgbClr val="4E8860"/>
                </a:solidFill>
                <a:latin typeface="맑은 고딕"/>
                <a:ea typeface="맑은 고딕"/>
              </a:rPr>
              <a:t>Technology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  <a:ln>
            <a:solidFill>
              <a:srgbClr val="4E8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4">
            <a:extLst>
              <a:ext uri="{FF2B5EF4-FFF2-40B4-BE49-F238E27FC236}">
                <a16:creationId xmlns:a16="http://schemas.microsoft.com/office/drawing/2014/main" id="{3803C401-E445-D554-EBE5-2F5062E8AD39}"/>
              </a:ext>
            </a:extLst>
          </p:cNvPr>
          <p:cNvSpPr txBox="1"/>
          <p:nvPr/>
        </p:nvSpPr>
        <p:spPr>
          <a:xfrm>
            <a:off x="6386257" y="3720765"/>
            <a:ext cx="5006906" cy="1440000"/>
          </a:xfrm>
          <a:prstGeom prst="rect">
            <a:avLst/>
          </a:prstGeom>
          <a:solidFill>
            <a:srgbClr val="E3DDCE"/>
          </a:solidFill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en-US" altLang="ko-KR" sz="3600" dirty="0"/>
              <a:t>User Content-based</a:t>
            </a:r>
          </a:p>
          <a:p>
            <a:pPr lvl="0" algn="ctr">
              <a:defRPr/>
            </a:pPr>
            <a:r>
              <a:rPr lang="en-US" altLang="ko-KR" sz="3600" dirty="0"/>
              <a:t>filtering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CDF8D1E-D008-D6DC-FDF2-B595FC6A16A5}"/>
              </a:ext>
            </a:extLst>
          </p:cNvPr>
          <p:cNvSpPr txBox="1"/>
          <p:nvPr/>
        </p:nvSpPr>
        <p:spPr>
          <a:xfrm>
            <a:off x="1223680" y="2183128"/>
            <a:ext cx="42785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 spc="-300" dirty="0">
                <a:latin typeface="맑은 고딕"/>
                <a:ea typeface="맑은 고딕"/>
              </a:rPr>
              <a:t>CNN-based rental fee recommendation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776B4-708F-43BF-429C-79037E10EC05}"/>
              </a:ext>
            </a:extLst>
          </p:cNvPr>
          <p:cNvSpPr txBox="1"/>
          <p:nvPr/>
        </p:nvSpPr>
        <p:spPr>
          <a:xfrm>
            <a:off x="6386257" y="2183128"/>
            <a:ext cx="50069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 spc="-300" dirty="0">
                <a:latin typeface="맑은 고딕"/>
                <a:ea typeface="맑은 고딕"/>
              </a:rPr>
              <a:t> Supplies Recommend through question for beginners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67FB1BA-B379-CA5C-738E-9140FC1E5636}"/>
              </a:ext>
            </a:extLst>
          </p:cNvPr>
          <p:cNvSpPr/>
          <p:nvPr/>
        </p:nvSpPr>
        <p:spPr>
          <a:xfrm>
            <a:off x="8657235" y="3226603"/>
            <a:ext cx="464949" cy="728420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0C057257-819A-3DF3-8C33-AA5D31FD0C4A}"/>
              </a:ext>
            </a:extLst>
          </p:cNvPr>
          <p:cNvSpPr txBox="1"/>
          <p:nvPr/>
        </p:nvSpPr>
        <p:spPr>
          <a:xfrm>
            <a:off x="1243691" y="3720766"/>
            <a:ext cx="4278519" cy="1440000"/>
          </a:xfrm>
          <a:prstGeom prst="rect">
            <a:avLst/>
          </a:prstGeom>
          <a:solidFill>
            <a:srgbClr val="E3DDCE"/>
          </a:solidFill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en-US" altLang="ko-KR" sz="3600" b="0" i="0" dirty="0">
                <a:solidFill>
                  <a:srgbClr val="202124"/>
                </a:solidFill>
                <a:effectLst/>
              </a:rPr>
              <a:t>Convolutional Neural </a:t>
            </a:r>
            <a:r>
              <a:rPr lang="en-US" altLang="ko-KR" sz="3600" dirty="0">
                <a:solidFill>
                  <a:srgbClr val="202124"/>
                </a:solidFill>
              </a:rPr>
              <a:t>N</a:t>
            </a:r>
            <a:r>
              <a:rPr lang="en-US" altLang="ko-KR" sz="3600" b="0" i="0" dirty="0">
                <a:solidFill>
                  <a:srgbClr val="202124"/>
                </a:solidFill>
                <a:effectLst/>
              </a:rPr>
              <a:t>etwork</a:t>
            </a:r>
            <a:endParaRPr lang="en-US" altLang="ko-KR" sz="3600" b="1" spc="-300" dirty="0">
              <a:solidFill>
                <a:srgbClr val="808080"/>
              </a:solidFill>
              <a:ea typeface="맑은 고딕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77FB8E7F-27D9-E581-E85E-70F92EB00917}"/>
              </a:ext>
            </a:extLst>
          </p:cNvPr>
          <p:cNvSpPr/>
          <p:nvPr/>
        </p:nvSpPr>
        <p:spPr>
          <a:xfrm>
            <a:off x="3185229" y="3226603"/>
            <a:ext cx="464949" cy="728420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7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rgbClr val="4E8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40926" y="2767280"/>
            <a:ext cx="3110147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0" b="1" spc="-300" dirty="0">
                <a:solidFill>
                  <a:srgbClr val="4E8860"/>
                </a:solidFill>
                <a:latin typeface="맑은 고딕"/>
                <a:ea typeface="맑은 고딕"/>
              </a:rPr>
              <a:t>Q &amp; A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  <a:ln>
            <a:solidFill>
              <a:srgbClr val="4E8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11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152400" y="4025900"/>
            <a:ext cx="1435100" cy="0"/>
          </a:xfrm>
          <a:prstGeom prst="line">
            <a:avLst/>
          </a:prstGeom>
          <a:ln w="76200">
            <a:solidFill>
              <a:srgbClr val="4E8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87500" y="4025900"/>
            <a:ext cx="10604500" cy="0"/>
          </a:xfrm>
          <a:prstGeom prst="line">
            <a:avLst/>
          </a:prstGeom>
          <a:ln>
            <a:solidFill>
              <a:srgbClr val="4E8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EFDE31-16BA-0206-1D71-83A7EE164AC1}"/>
              </a:ext>
            </a:extLst>
          </p:cNvPr>
          <p:cNvSpPr txBox="1"/>
          <p:nvPr/>
        </p:nvSpPr>
        <p:spPr>
          <a:xfrm>
            <a:off x="6235700" y="2825571"/>
            <a:ext cx="5245347" cy="120032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7200" b="1" dirty="0"/>
              <a:t>Thank You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35743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375</Words>
  <Application>Microsoft Office PowerPoint</Application>
  <PresentationFormat>와이드스크린</PresentationFormat>
  <Paragraphs>105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함초롬돋움</vt:lpstr>
      <vt:lpstr>Arial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예린 최</cp:lastModifiedBy>
  <cp:revision>202</cp:revision>
  <dcterms:created xsi:type="dcterms:W3CDTF">2021-10-22T06:13:27Z</dcterms:created>
  <dcterms:modified xsi:type="dcterms:W3CDTF">2022-08-18T17:10:59Z</dcterms:modified>
  <cp:version>1000.0000.01</cp:version>
</cp:coreProperties>
</file>