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slide" Target="slides/slide17.xml"/>
<Relationship Id="rId19" Type="http://schemas.openxmlformats.org/officeDocument/2006/relationships/slide" Target="slides/slide18.xml"/>
<Relationship Id="rId20" Type="http://schemas.openxmlformats.org/officeDocument/2006/relationships/slide" Target="slides/slide19.xml"/>
<Relationship Id="rId21" Type="http://schemas.openxmlformats.org/officeDocument/2006/relationships/slide" Target="slides/slide20.xml"/>
<Relationship Id="rId22" Type="http://schemas.openxmlformats.org/officeDocument/2006/relationships/slide" Target="slides/slide21.xml"/>
<Relationship Id="rId23" Type="http://schemas.openxmlformats.org/officeDocument/2006/relationships/slide" Target="slides/slide22.xml"/>
<Relationship Id="rId2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27" Type="http://schemas.openxmlformats.org/officeDocument/2006/relationships/tableStyles" Target="tableStyles.xml"/>
<Relationship Id="rId26" Type="http://schemas.openxmlformats.org/officeDocument/2006/relationships/theme" Target="theme/theme1.xml"/>
<Relationship Id="rId25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UNHCR Programme in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Based on data publicly released thought he International Aid Transparency Initative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652420" y="4756084"/>
              <a:ext cx="11311833" cy="0"/>
            </a:xfrm>
            <a:custGeom>
              <a:avLst/>
              <a:pathLst>
                <a:path w="11311833" h="0">
                  <a:moveTo>
                    <a:pt x="0" y="0"/>
                  </a:moveTo>
                  <a:lnTo>
                    <a:pt x="11311833" y="0"/>
                  </a:lnTo>
                  <a:lnTo>
                    <a:pt x="1131183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652420" y="3306689"/>
              <a:ext cx="11311833" cy="0"/>
            </a:xfrm>
            <a:custGeom>
              <a:avLst/>
              <a:pathLst>
                <a:path w="11311833" h="0">
                  <a:moveTo>
                    <a:pt x="0" y="0"/>
                  </a:moveTo>
                  <a:lnTo>
                    <a:pt x="11311833" y="0"/>
                  </a:lnTo>
                  <a:lnTo>
                    <a:pt x="1131183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652420" y="1857295"/>
              <a:ext cx="11311833" cy="0"/>
            </a:xfrm>
            <a:custGeom>
              <a:avLst/>
              <a:pathLst>
                <a:path w="11311833" h="0">
                  <a:moveTo>
                    <a:pt x="0" y="0"/>
                  </a:moveTo>
                  <a:lnTo>
                    <a:pt x="11311833" y="0"/>
                  </a:lnTo>
                  <a:lnTo>
                    <a:pt x="1131183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1957632" y="1673222"/>
              <a:ext cx="8701410" cy="2237864"/>
            </a:xfrm>
            <a:custGeom>
              <a:avLst/>
              <a:pathLst>
                <a:path w="8701410" h="2237864">
                  <a:moveTo>
                    <a:pt x="0" y="0"/>
                  </a:moveTo>
                  <a:lnTo>
                    <a:pt x="2175352" y="2071184"/>
                  </a:lnTo>
                  <a:lnTo>
                    <a:pt x="4350705" y="1500122"/>
                  </a:lnTo>
                  <a:lnTo>
                    <a:pt x="6526057" y="1327645"/>
                  </a:lnTo>
                  <a:lnTo>
                    <a:pt x="8701410" y="2237864"/>
                  </a:lnTo>
                </a:path>
              </a:pathLst>
            </a:custGeom>
            <a:ln w="40651" cap="flat">
              <a:solidFill>
                <a:srgbClr val="005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1957632" y="3979208"/>
              <a:ext cx="8701410" cy="1611726"/>
            </a:xfrm>
            <a:custGeom>
              <a:avLst/>
              <a:pathLst>
                <a:path w="8701410" h="1611726">
                  <a:moveTo>
                    <a:pt x="0" y="0"/>
                  </a:moveTo>
                  <a:lnTo>
                    <a:pt x="2175352" y="1211693"/>
                  </a:lnTo>
                  <a:lnTo>
                    <a:pt x="4350705" y="1146470"/>
                  </a:lnTo>
                  <a:lnTo>
                    <a:pt x="6526057" y="1287062"/>
                  </a:lnTo>
                  <a:lnTo>
                    <a:pt x="8701410" y="1611726"/>
                  </a:lnTo>
                </a:path>
              </a:pathLst>
            </a:custGeom>
            <a:ln w="40651" cap="flat">
              <a:solidFill>
                <a:srgbClr val="F592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10"/>
            <p:cNvSpPr/>
            <p:nvPr/>
          </p:nvSpPr>
          <p:spPr>
            <a:xfrm>
              <a:off x="227745" y="4686878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10" name="tx11"/>
            <p:cNvSpPr/>
            <p:nvPr/>
          </p:nvSpPr>
          <p:spPr>
            <a:xfrm>
              <a:off x="227745" y="3237484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200</a:t>
              </a:r>
            </a:p>
          </p:txBody>
        </p:sp>
        <p:sp>
          <p:nvSpPr>
            <p:cNvPr id="11" name="tx12"/>
            <p:cNvSpPr/>
            <p:nvPr/>
          </p:nvSpPr>
          <p:spPr>
            <a:xfrm>
              <a:off x="227745" y="1787997"/>
              <a:ext cx="322188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300</a:t>
              </a:r>
            </a:p>
          </p:txBody>
        </p:sp>
        <p:sp>
          <p:nvSpPr>
            <p:cNvPr id="12" name="pl13"/>
            <p:cNvSpPr/>
            <p:nvPr/>
          </p:nvSpPr>
          <p:spPr>
            <a:xfrm>
              <a:off x="652420" y="5590935"/>
              <a:ext cx="11311833" cy="0"/>
            </a:xfrm>
            <a:custGeom>
              <a:avLst/>
              <a:pathLst>
                <a:path w="11311833" h="0">
                  <a:moveTo>
                    <a:pt x="0" y="0"/>
                  </a:moveTo>
                  <a:lnTo>
                    <a:pt x="11311833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4"/>
            <p:cNvSpPr/>
            <p:nvPr/>
          </p:nvSpPr>
          <p:spPr>
            <a:xfrm>
              <a:off x="1742839" y="5690458"/>
              <a:ext cx="429585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14" name="tx15"/>
            <p:cNvSpPr/>
            <p:nvPr/>
          </p:nvSpPr>
          <p:spPr>
            <a:xfrm>
              <a:off x="3918192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15" name="tx16"/>
            <p:cNvSpPr/>
            <p:nvPr/>
          </p:nvSpPr>
          <p:spPr>
            <a:xfrm>
              <a:off x="6093544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16" name="tx17"/>
            <p:cNvSpPr/>
            <p:nvPr/>
          </p:nvSpPr>
          <p:spPr>
            <a:xfrm>
              <a:off x="8268897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17" name="tx18"/>
            <p:cNvSpPr/>
            <p:nvPr/>
          </p:nvSpPr>
          <p:spPr>
            <a:xfrm>
              <a:off x="10444249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18" name="tx19"/>
            <p:cNvSpPr/>
            <p:nvPr/>
          </p:nvSpPr>
          <p:spPr>
            <a:xfrm>
              <a:off x="227745" y="688029"/>
              <a:ext cx="989380" cy="2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Weighted</a:t>
              </a:r>
            </a:p>
          </p:txBody>
        </p:sp>
        <p:sp>
          <p:nvSpPr>
            <p:cNvPr id="19" name="tx20"/>
            <p:cNvSpPr/>
            <p:nvPr/>
          </p:nvSpPr>
          <p:spPr>
            <a:xfrm>
              <a:off x="1275648" y="690544"/>
              <a:ext cx="245859" cy="207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by</a:t>
              </a:r>
            </a:p>
          </p:txBody>
        </p:sp>
        <p:sp>
          <p:nvSpPr>
            <p:cNvPr id="20" name="tx21"/>
            <p:cNvSpPr/>
            <p:nvPr/>
          </p:nvSpPr>
          <p:spPr>
            <a:xfrm>
              <a:off x="1580029" y="727920"/>
              <a:ext cx="461086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total</a:t>
              </a:r>
            </a:p>
          </p:txBody>
        </p:sp>
        <p:sp>
          <p:nvSpPr>
            <p:cNvPr id="21" name="tx22"/>
            <p:cNvSpPr/>
            <p:nvPr/>
          </p:nvSpPr>
          <p:spPr>
            <a:xfrm>
              <a:off x="2099637" y="727920"/>
              <a:ext cx="774954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number</a:t>
              </a:r>
            </a:p>
          </p:txBody>
        </p:sp>
        <p:sp>
          <p:nvSpPr>
            <p:cNvPr id="22" name="tx23"/>
            <p:cNvSpPr/>
            <p:nvPr/>
          </p:nvSpPr>
          <p:spPr>
            <a:xfrm>
              <a:off x="2933112" y="730320"/>
              <a:ext cx="209740" cy="167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3201374" y="727920"/>
              <a:ext cx="961148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individual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4221045" y="690201"/>
              <a:ext cx="922629" cy="207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refugees,</a:t>
              </a:r>
            </a:p>
          </p:txBody>
        </p:sp>
        <p:sp>
          <p:nvSpPr>
            <p:cNvPr id="25" name="tx26"/>
            <p:cNvSpPr/>
            <p:nvPr/>
          </p:nvSpPr>
          <p:spPr>
            <a:xfrm>
              <a:off x="5202196" y="692144"/>
              <a:ext cx="312610" cy="205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oip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5573328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5814272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6429549" y="778440"/>
              <a:ext cx="212597" cy="1196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as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6700669" y="728148"/>
              <a:ext cx="902627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7661817" y="729520"/>
              <a:ext cx="511263" cy="168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since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8231603" y="730663"/>
              <a:ext cx="530352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227745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568D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1297696" y="287616"/>
              <a:ext cx="298580" cy="16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vs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1671269" y="169881"/>
              <a:ext cx="1674980" cy="280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F592A0">
                      <a:alpha val="100000"/>
                    </a:srgbClr>
                  </a:solidFill>
                  <a:latin typeface="Lato"/>
                  <a:cs typeface="Lato"/>
                </a:rPr>
                <a:t>Expenditure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3421242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3833390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227745" y="6309751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606833" y="6308471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117370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1783860" y="6311031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2117262" y="6278147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3097064" y="6306711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3374379" y="6283588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4366343" y="6278147"/>
              <a:ext cx="691126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Initiative).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509843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5708590" y="6278627"/>
              <a:ext cx="493501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6243057" y="6307671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6391716" y="6306551"/>
              <a:ext cx="92691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needs-based.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7359597" y="6309751"/>
              <a:ext cx="10217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7502735" y="6290869"/>
              <a:ext cx="744893" cy="1348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represents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8288593" y="6306551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8560707" y="6306551"/>
              <a:ext cx="322760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total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8924432" y="6317032"/>
              <a:ext cx="537747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amount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9503145" y="6308231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9690928" y="6315912"/>
              <a:ext cx="478619" cy="10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money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10210513" y="6306551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10535034" y="6306551"/>
              <a:ext cx="433014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would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11009013" y="6306711"/>
              <a:ext cx="174101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be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11224080" y="6280387"/>
              <a:ext cx="592314" cy="145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required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227745" y="6517439"/>
              <a:ext cx="352924" cy="83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were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621635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12317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1420855" y="6492396"/>
              <a:ext cx="357964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meet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1819784" y="6481915"/>
              <a:ext cx="155059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all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2015809" y="6483595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2203592" y="6481915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2475706" y="6481915"/>
              <a:ext cx="41717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2933844" y="6481915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3258364" y="6483035"/>
              <a:ext cx="95771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3395101" y="6483035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3543760" y="6453992"/>
              <a:ext cx="530466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seeking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41151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4304255" y="6481915"/>
              <a:ext cx="57783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address.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545024" y="4868772"/>
              <a:ext cx="11419229" cy="0"/>
            </a:xfrm>
            <a:custGeom>
              <a:avLst/>
              <a:pathLst>
                <a:path w="11419229" h="0">
                  <a:moveTo>
                    <a:pt x="0" y="0"/>
                  </a:moveTo>
                  <a:lnTo>
                    <a:pt x="11419229" y="0"/>
                  </a:lnTo>
                  <a:lnTo>
                    <a:pt x="11419229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545024" y="3990087"/>
              <a:ext cx="11419229" cy="0"/>
            </a:xfrm>
            <a:custGeom>
              <a:avLst/>
              <a:pathLst>
                <a:path w="11419229" h="0">
                  <a:moveTo>
                    <a:pt x="0" y="0"/>
                  </a:moveTo>
                  <a:lnTo>
                    <a:pt x="11419229" y="0"/>
                  </a:lnTo>
                  <a:lnTo>
                    <a:pt x="11419229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545024" y="3111401"/>
              <a:ext cx="11419229" cy="0"/>
            </a:xfrm>
            <a:custGeom>
              <a:avLst/>
              <a:pathLst>
                <a:path w="11419229" h="0">
                  <a:moveTo>
                    <a:pt x="0" y="0"/>
                  </a:moveTo>
                  <a:lnTo>
                    <a:pt x="11419229" y="0"/>
                  </a:lnTo>
                  <a:lnTo>
                    <a:pt x="11419229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545024" y="2232716"/>
              <a:ext cx="11419229" cy="0"/>
            </a:xfrm>
            <a:custGeom>
              <a:avLst/>
              <a:pathLst>
                <a:path w="11419229" h="0">
                  <a:moveTo>
                    <a:pt x="0" y="0"/>
                  </a:moveTo>
                  <a:lnTo>
                    <a:pt x="11419229" y="0"/>
                  </a:lnTo>
                  <a:lnTo>
                    <a:pt x="11419229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545024" y="1354031"/>
              <a:ext cx="11419229" cy="0"/>
            </a:xfrm>
            <a:custGeom>
              <a:avLst/>
              <a:pathLst>
                <a:path w="11419229" h="0">
                  <a:moveTo>
                    <a:pt x="0" y="0"/>
                  </a:moveTo>
                  <a:lnTo>
                    <a:pt x="11419229" y="0"/>
                  </a:lnTo>
                  <a:lnTo>
                    <a:pt x="11419229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10"/>
            <p:cNvSpPr/>
            <p:nvPr/>
          </p:nvSpPr>
          <p:spPr>
            <a:xfrm>
              <a:off x="1862627" y="1673222"/>
              <a:ext cx="8784022" cy="3917712"/>
            </a:xfrm>
            <a:custGeom>
              <a:avLst/>
              <a:pathLst>
                <a:path w="8784022" h="3917712">
                  <a:moveTo>
                    <a:pt x="0" y="3917712"/>
                  </a:moveTo>
                  <a:lnTo>
                    <a:pt x="2196005" y="2533643"/>
                  </a:lnTo>
                  <a:lnTo>
                    <a:pt x="4392011" y="1550212"/>
                  </a:lnTo>
                  <a:lnTo>
                    <a:pt x="6588017" y="436502"/>
                  </a:lnTo>
                  <a:lnTo>
                    <a:pt x="8784022" y="0"/>
                  </a:lnTo>
                </a:path>
              </a:pathLst>
            </a:custGeom>
            <a:ln w="40651" cap="flat">
              <a:solidFill>
                <a:srgbClr val="F592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1"/>
            <p:cNvSpPr/>
            <p:nvPr/>
          </p:nvSpPr>
          <p:spPr>
            <a:xfrm>
              <a:off x="227745" y="4800955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55</a:t>
              </a:r>
            </a:p>
          </p:txBody>
        </p:sp>
        <p:sp>
          <p:nvSpPr>
            <p:cNvPr id="11" name="tx12"/>
            <p:cNvSpPr/>
            <p:nvPr/>
          </p:nvSpPr>
          <p:spPr>
            <a:xfrm>
              <a:off x="227745" y="3920788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60</a:t>
              </a:r>
            </a:p>
          </p:txBody>
        </p:sp>
        <p:sp>
          <p:nvSpPr>
            <p:cNvPr id="12" name="tx13"/>
            <p:cNvSpPr/>
            <p:nvPr/>
          </p:nvSpPr>
          <p:spPr>
            <a:xfrm>
              <a:off x="227745" y="3043584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65</a:t>
              </a:r>
            </a:p>
          </p:txBody>
        </p:sp>
        <p:sp>
          <p:nvSpPr>
            <p:cNvPr id="13" name="tx14"/>
            <p:cNvSpPr/>
            <p:nvPr/>
          </p:nvSpPr>
          <p:spPr>
            <a:xfrm>
              <a:off x="227745" y="216351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70</a:t>
              </a:r>
            </a:p>
          </p:txBody>
        </p:sp>
        <p:sp>
          <p:nvSpPr>
            <p:cNvPr id="14" name="tx15"/>
            <p:cNvSpPr/>
            <p:nvPr/>
          </p:nvSpPr>
          <p:spPr>
            <a:xfrm>
              <a:off x="227745" y="1286214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75</a:t>
              </a:r>
            </a:p>
          </p:txBody>
        </p:sp>
        <p:sp>
          <p:nvSpPr>
            <p:cNvPr id="15" name="pl16"/>
            <p:cNvSpPr/>
            <p:nvPr/>
          </p:nvSpPr>
          <p:spPr>
            <a:xfrm>
              <a:off x="545024" y="5590935"/>
              <a:ext cx="11419229" cy="0"/>
            </a:xfrm>
            <a:custGeom>
              <a:avLst/>
              <a:pathLst>
                <a:path w="11419229" h="0">
                  <a:moveTo>
                    <a:pt x="0" y="0"/>
                  </a:moveTo>
                  <a:lnTo>
                    <a:pt x="11419229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7"/>
            <p:cNvSpPr/>
            <p:nvPr/>
          </p:nvSpPr>
          <p:spPr>
            <a:xfrm>
              <a:off x="1647835" y="5690458"/>
              <a:ext cx="429585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17" name="tx18"/>
            <p:cNvSpPr/>
            <p:nvPr/>
          </p:nvSpPr>
          <p:spPr>
            <a:xfrm>
              <a:off x="3843840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18" name="tx19"/>
            <p:cNvSpPr/>
            <p:nvPr/>
          </p:nvSpPr>
          <p:spPr>
            <a:xfrm>
              <a:off x="6039846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19" name="tx20"/>
            <p:cNvSpPr/>
            <p:nvPr/>
          </p:nvSpPr>
          <p:spPr>
            <a:xfrm>
              <a:off x="8235852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20" name="tx21"/>
            <p:cNvSpPr/>
            <p:nvPr/>
          </p:nvSpPr>
          <p:spPr>
            <a:xfrm>
              <a:off x="10431858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21" name="tx22"/>
            <p:cNvSpPr/>
            <p:nvPr/>
          </p:nvSpPr>
          <p:spPr>
            <a:xfrm>
              <a:off x="227745" y="734321"/>
              <a:ext cx="191566" cy="1637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22" name="tx23"/>
            <p:cNvSpPr/>
            <p:nvPr/>
          </p:nvSpPr>
          <p:spPr>
            <a:xfrm>
              <a:off x="477834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1093111" y="728148"/>
              <a:ext cx="902627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2054259" y="729520"/>
              <a:ext cx="511263" cy="168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since</a:t>
              </a:r>
            </a:p>
          </p:txBody>
        </p:sp>
        <p:sp>
          <p:nvSpPr>
            <p:cNvPr id="25" name="tx26"/>
            <p:cNvSpPr/>
            <p:nvPr/>
          </p:nvSpPr>
          <p:spPr>
            <a:xfrm>
              <a:off x="2624045" y="730663"/>
              <a:ext cx="530352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227745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1297696" y="173584"/>
              <a:ext cx="555960" cy="2772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Gap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1928649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2340798" y="159851"/>
              <a:ext cx="337619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%)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227745" y="6309751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606833" y="6308471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117370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1783860" y="6311031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2117262" y="6278147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3097064" y="6306711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3374379" y="6283588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4366343" y="6278147"/>
              <a:ext cx="691126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Initiative).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509843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5708590" y="6278627"/>
              <a:ext cx="493501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6243057" y="6307671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6391716" y="6306551"/>
              <a:ext cx="92691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needs-based.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7359597" y="6309751"/>
              <a:ext cx="10217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7502735" y="6290869"/>
              <a:ext cx="744893" cy="1348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represents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8288593" y="6306551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8560707" y="6306551"/>
              <a:ext cx="322760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total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8924432" y="6317032"/>
              <a:ext cx="537747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amount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9503145" y="6308231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9690928" y="6315912"/>
              <a:ext cx="478619" cy="10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money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10210513" y="6306551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10535034" y="6306551"/>
              <a:ext cx="433014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would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11009013" y="6306711"/>
              <a:ext cx="174101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be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11224080" y="6280387"/>
              <a:ext cx="592314" cy="145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required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227745" y="6517439"/>
              <a:ext cx="352924" cy="83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were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621635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12317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1420855" y="6492396"/>
              <a:ext cx="357964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meet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1819784" y="6481915"/>
              <a:ext cx="155059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all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2015809" y="6483595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2203592" y="6481915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2475706" y="6481915"/>
              <a:ext cx="41717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2933844" y="6481915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3258364" y="6483035"/>
              <a:ext cx="95771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3395101" y="6483035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3543760" y="6453992"/>
              <a:ext cx="530466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seeking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41151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4304255" y="6481915"/>
              <a:ext cx="57783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address.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27200"/>
          <a:ext cx="11722100" cy="4114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898900"/>
                <a:gridCol w="3898900"/>
                <a:gridCol w="3898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Implementing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Government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Governmental donors of unearmarked and flexible funds, United States , Government of Cyprus , Government of Brazil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National NGO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Australia for UNHCR , España con ACNUR (Spain) , Fundación ACNUR Comité Argentino (Argentina), Japan for UNHCR , Sweden for UNHCR , Switzerland for UNHCR , UK for UNHCR , UNO-Flüchtlingshilfe (Germany) , USA for UNHCR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 Public Sector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European Commission - Humanitarian Aid &amp; Civil Protection, European Commission - International Partnerships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Multilateral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UN Women , International Organization for Migration (IOM)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United Nations High Commissioner for Refugees (UNHCR)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Partner Country based NGO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Caritas Brasileira Regional Parana , Instituto MANA , ASAV Servico Jesuita a Migrantes e Refugiados , CARITAS ARQUIDIOCESANA DE MANAUS , Associacao Hermanitos , Pia Sociedade dos Missionários de São Carlos , Associacao Voluntarios Para o Servicio Internacional - BRASIL, CARITAS ARQUIDIOCESANA DE SAO PAULO, BRAZIL , INSTITUTO DE MIGRACOES E DIREITOS HUMANOS , I Know My Rights , CARITAS ARQUIDIOCESANA DE RIO DE JANEIRO, BRAZIL , A Casa - Museu De Artes e Artefatos Brasileiros , Associacao Compassiva , Instituto Internacional de Educacao do Brasil , Organizacao Fraternidade sem Fronteiras , Aldeias Infantis SOS Brasil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International NGO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ADVENTIST DEVELOPMENT AND RELIEF AGENCY, Panamerican Development Foundation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Private Sector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Private donors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376978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437332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497686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558040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6183941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3769782" y="1842899"/>
              <a:ext cx="2191332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3769782" y="3129260"/>
              <a:ext cx="222826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2"/>
            <p:cNvSpPr/>
            <p:nvPr/>
          </p:nvSpPr>
          <p:spPr>
            <a:xfrm>
              <a:off x="653923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3"/>
            <p:cNvSpPr/>
            <p:nvPr/>
          </p:nvSpPr>
          <p:spPr>
            <a:xfrm>
              <a:off x="714277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4"/>
            <p:cNvSpPr/>
            <p:nvPr/>
          </p:nvSpPr>
          <p:spPr>
            <a:xfrm>
              <a:off x="774631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5"/>
            <p:cNvSpPr/>
            <p:nvPr/>
          </p:nvSpPr>
          <p:spPr>
            <a:xfrm>
              <a:off x="834985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6"/>
            <p:cNvSpPr/>
            <p:nvPr/>
          </p:nvSpPr>
          <p:spPr>
            <a:xfrm>
              <a:off x="895339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6539230" y="4415620"/>
              <a:ext cx="241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6539230" y="1842899"/>
              <a:ext cx="2063381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9"/>
            <p:cNvSpPr/>
            <p:nvPr/>
          </p:nvSpPr>
          <p:spPr>
            <a:xfrm>
              <a:off x="6539230" y="3129260"/>
              <a:ext cx="350535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20"/>
            <p:cNvSpPr/>
            <p:nvPr/>
          </p:nvSpPr>
          <p:spPr>
            <a:xfrm>
              <a:off x="930867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1"/>
            <p:cNvSpPr/>
            <p:nvPr/>
          </p:nvSpPr>
          <p:spPr>
            <a:xfrm>
              <a:off x="991221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2"/>
            <p:cNvSpPr/>
            <p:nvPr/>
          </p:nvSpPr>
          <p:spPr>
            <a:xfrm>
              <a:off x="1051575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3"/>
            <p:cNvSpPr/>
            <p:nvPr/>
          </p:nvSpPr>
          <p:spPr>
            <a:xfrm>
              <a:off x="1111929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4"/>
            <p:cNvSpPr/>
            <p:nvPr/>
          </p:nvSpPr>
          <p:spPr>
            <a:xfrm>
              <a:off x="1172283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5"/>
            <p:cNvSpPr/>
            <p:nvPr/>
          </p:nvSpPr>
          <p:spPr>
            <a:xfrm>
              <a:off x="9308678" y="1842899"/>
              <a:ext cx="2414159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6"/>
            <p:cNvSpPr/>
            <p:nvPr/>
          </p:nvSpPr>
          <p:spPr>
            <a:xfrm>
              <a:off x="3860881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6630329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9399777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3716084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4265926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4869465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5473005" y="5867303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75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6022847" y="5865915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6485532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7035374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7638914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8242453" y="5867303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75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8792295" y="5865915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9254980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9804822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10408362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11011902" y="5867303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75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11561743" y="5865915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43" name="pl44"/>
            <p:cNvSpPr/>
            <p:nvPr/>
          </p:nvSpPr>
          <p:spPr>
            <a:xfrm>
              <a:off x="376978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5"/>
            <p:cNvSpPr/>
            <p:nvPr/>
          </p:nvSpPr>
          <p:spPr>
            <a:xfrm>
              <a:off x="227745" y="4890651"/>
              <a:ext cx="343955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Basic Health Care Services in Emergencies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335419" y="3606327"/>
              <a:ext cx="3331877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Relief co-ordination and support services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610391" y="2350241"/>
              <a:ext cx="3056905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Material relief assistance and services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7099042" y="6054689"/>
              <a:ext cx="153595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% of Total Funding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2105123" y="727920"/>
              <a:ext cx="589330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based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2752975" y="778898"/>
              <a:ext cx="257175" cy="119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on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3068672" y="690544"/>
              <a:ext cx="1151572" cy="207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vocabulary: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4278766" y="730663"/>
              <a:ext cx="641565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OECD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4978854" y="730663"/>
              <a:ext cx="481317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DAC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5518692" y="730663"/>
              <a:ext cx="419938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CRS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5997152" y="695116"/>
              <a:ext cx="825360" cy="202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Purpose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6881034" y="727920"/>
              <a:ext cx="630021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Codes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7569577" y="687343"/>
              <a:ext cx="193624" cy="210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(5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7821723" y="679114"/>
              <a:ext cx="499605" cy="218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digit)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227745" y="219104"/>
              <a:ext cx="779857" cy="231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1082595" y="221573"/>
              <a:ext cx="287933" cy="229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1445521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2515471" y="237930"/>
              <a:ext cx="455199" cy="212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per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3045663" y="222808"/>
              <a:ext cx="1025665" cy="228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Sectors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4146321" y="159851"/>
              <a:ext cx="422332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(%)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74" name="tx75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255185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3171726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379159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4411471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5031344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2551853" y="4594282"/>
              <a:ext cx="71905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2551853" y="2879134"/>
              <a:ext cx="626691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2551853" y="1735703"/>
              <a:ext cx="2600986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2551853" y="4022566"/>
              <a:ext cx="141330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2551853" y="3450850"/>
              <a:ext cx="150629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2551853" y="2307418"/>
              <a:ext cx="2607184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6"/>
            <p:cNvSpPr/>
            <p:nvPr/>
          </p:nvSpPr>
          <p:spPr>
            <a:xfrm>
              <a:off x="572727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7"/>
            <p:cNvSpPr/>
            <p:nvPr/>
          </p:nvSpPr>
          <p:spPr>
            <a:xfrm>
              <a:off x="634715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8"/>
            <p:cNvSpPr/>
            <p:nvPr/>
          </p:nvSpPr>
          <p:spPr>
            <a:xfrm>
              <a:off x="696702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9"/>
            <p:cNvSpPr/>
            <p:nvPr/>
          </p:nvSpPr>
          <p:spPr>
            <a:xfrm>
              <a:off x="7586896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20"/>
            <p:cNvSpPr/>
            <p:nvPr/>
          </p:nvSpPr>
          <p:spPr>
            <a:xfrm>
              <a:off x="820676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1"/>
            <p:cNvSpPr/>
            <p:nvPr/>
          </p:nvSpPr>
          <p:spPr>
            <a:xfrm>
              <a:off x="5727277" y="4594282"/>
              <a:ext cx="132652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5727277" y="2879134"/>
              <a:ext cx="909973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3"/>
            <p:cNvSpPr/>
            <p:nvPr/>
          </p:nvSpPr>
          <p:spPr>
            <a:xfrm>
              <a:off x="5727277" y="1735703"/>
              <a:ext cx="2783228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4"/>
            <p:cNvSpPr/>
            <p:nvPr/>
          </p:nvSpPr>
          <p:spPr>
            <a:xfrm>
              <a:off x="5727277" y="4022566"/>
              <a:ext cx="115916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5"/>
            <p:cNvSpPr/>
            <p:nvPr/>
          </p:nvSpPr>
          <p:spPr>
            <a:xfrm>
              <a:off x="5727277" y="5165997"/>
              <a:ext cx="619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6"/>
            <p:cNvSpPr/>
            <p:nvPr/>
          </p:nvSpPr>
          <p:spPr>
            <a:xfrm>
              <a:off x="5727277" y="3450850"/>
              <a:ext cx="234311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7"/>
            <p:cNvSpPr/>
            <p:nvPr/>
          </p:nvSpPr>
          <p:spPr>
            <a:xfrm>
              <a:off x="5727277" y="2307418"/>
              <a:ext cx="2022024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8"/>
            <p:cNvSpPr/>
            <p:nvPr/>
          </p:nvSpPr>
          <p:spPr>
            <a:xfrm>
              <a:off x="890270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9"/>
            <p:cNvSpPr/>
            <p:nvPr/>
          </p:nvSpPr>
          <p:spPr>
            <a:xfrm>
              <a:off x="9522575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30"/>
            <p:cNvSpPr/>
            <p:nvPr/>
          </p:nvSpPr>
          <p:spPr>
            <a:xfrm>
              <a:off x="1014244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1"/>
            <p:cNvSpPr/>
            <p:nvPr/>
          </p:nvSpPr>
          <p:spPr>
            <a:xfrm>
              <a:off x="1076232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2"/>
            <p:cNvSpPr/>
            <p:nvPr/>
          </p:nvSpPr>
          <p:spPr>
            <a:xfrm>
              <a:off x="1138219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3"/>
            <p:cNvSpPr/>
            <p:nvPr/>
          </p:nvSpPr>
          <p:spPr>
            <a:xfrm>
              <a:off x="8902702" y="2879134"/>
              <a:ext cx="1503811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4"/>
            <p:cNvSpPr/>
            <p:nvPr/>
          </p:nvSpPr>
          <p:spPr>
            <a:xfrm>
              <a:off x="8902702" y="1735703"/>
              <a:ext cx="2489409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5"/>
            <p:cNvSpPr/>
            <p:nvPr/>
          </p:nvSpPr>
          <p:spPr>
            <a:xfrm>
              <a:off x="8902702" y="4022566"/>
              <a:ext cx="176043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6"/>
            <p:cNvSpPr/>
            <p:nvPr/>
          </p:nvSpPr>
          <p:spPr>
            <a:xfrm>
              <a:off x="8902702" y="2307418"/>
              <a:ext cx="2029463" cy="51454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7"/>
            <p:cNvSpPr/>
            <p:nvPr/>
          </p:nvSpPr>
          <p:spPr>
            <a:xfrm>
              <a:off x="2642951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5818376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8993800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2498155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3064329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3684202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4304075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4923948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5673579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6239754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6859627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7479499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8099372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8849004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9415178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10035051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10654924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11274797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54" name="pl55"/>
            <p:cNvSpPr/>
            <p:nvPr/>
          </p:nvSpPr>
          <p:spPr>
            <a:xfrm>
              <a:off x="255185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6"/>
            <p:cNvSpPr/>
            <p:nvPr/>
          </p:nvSpPr>
          <p:spPr>
            <a:xfrm>
              <a:off x="1904794" y="5351749"/>
              <a:ext cx="544573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Health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1127837" y="4780033"/>
              <a:ext cx="1321529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Child Protection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550212" y="4208318"/>
              <a:ext cx="1899155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Gender Based Violence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1748977" y="3605586"/>
              <a:ext cx="700390" cy="168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Logistics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1233104" y="3034611"/>
              <a:ext cx="1216262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Early Recovery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1594085" y="2494466"/>
              <a:ext cx="855281" cy="136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Protection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227745" y="1889143"/>
              <a:ext cx="222162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Emergency Shelter and NFI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6490077" y="6054689"/>
              <a:ext cx="153595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% of Total Funding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2105123" y="727920"/>
              <a:ext cx="589330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based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2752975" y="778898"/>
              <a:ext cx="257175" cy="119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on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3068672" y="690544"/>
              <a:ext cx="1151572" cy="207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vocabulary: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4278766" y="729520"/>
              <a:ext cx="1360855" cy="168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Humanitarian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5698143" y="727920"/>
              <a:ext cx="646137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Global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6402803" y="727920"/>
              <a:ext cx="817930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Clusters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7279255" y="679114"/>
              <a:ext cx="1372285" cy="218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(Inter-Agency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8710063" y="688029"/>
              <a:ext cx="876452" cy="2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Standing</a:t>
              </a:r>
            </a:p>
          </p:txBody>
        </p:sp>
        <p:sp>
          <p:nvSpPr>
            <p:cNvPr id="74" name="tx75"/>
            <p:cNvSpPr/>
            <p:nvPr/>
          </p:nvSpPr>
          <p:spPr>
            <a:xfrm>
              <a:off x="9645037" y="687343"/>
              <a:ext cx="1179576" cy="210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Committee)</a:t>
              </a:r>
            </a:p>
          </p:txBody>
        </p:sp>
        <p:sp>
          <p:nvSpPr>
            <p:cNvPr id="75" name="tx76"/>
            <p:cNvSpPr/>
            <p:nvPr/>
          </p:nvSpPr>
          <p:spPr>
            <a:xfrm>
              <a:off x="227745" y="219104"/>
              <a:ext cx="779857" cy="231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</a:t>
              </a:r>
            </a:p>
          </p:txBody>
        </p:sp>
        <p:sp>
          <p:nvSpPr>
            <p:cNvPr id="76" name="tx77"/>
            <p:cNvSpPr/>
            <p:nvPr/>
          </p:nvSpPr>
          <p:spPr>
            <a:xfrm>
              <a:off x="1082595" y="221573"/>
              <a:ext cx="287933" cy="229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77" name="tx78"/>
            <p:cNvSpPr/>
            <p:nvPr/>
          </p:nvSpPr>
          <p:spPr>
            <a:xfrm>
              <a:off x="1445521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78" name="tx79"/>
            <p:cNvSpPr/>
            <p:nvPr/>
          </p:nvSpPr>
          <p:spPr>
            <a:xfrm>
              <a:off x="2515471" y="237930"/>
              <a:ext cx="455199" cy="212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per</a:t>
              </a:r>
            </a:p>
          </p:txBody>
        </p:sp>
        <p:sp>
          <p:nvSpPr>
            <p:cNvPr id="79" name="tx80"/>
            <p:cNvSpPr/>
            <p:nvPr/>
          </p:nvSpPr>
          <p:spPr>
            <a:xfrm>
              <a:off x="3045663" y="222808"/>
              <a:ext cx="1025665" cy="228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Sectors</a:t>
              </a:r>
            </a:p>
          </p:txBody>
        </p:sp>
        <p:sp>
          <p:nvSpPr>
            <p:cNvPr id="80" name="tx81"/>
            <p:cNvSpPr/>
            <p:nvPr/>
          </p:nvSpPr>
          <p:spPr>
            <a:xfrm>
              <a:off x="4146321" y="159851"/>
              <a:ext cx="422332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(%)</a:t>
              </a:r>
            </a:p>
          </p:txBody>
        </p:sp>
        <p:sp>
          <p:nvSpPr>
            <p:cNvPr id="81" name="tx82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82" name="tx83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83" name="tx84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84" name="tx85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85" name="tx86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86" name="tx87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87" name="tx88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88" name="tx89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502196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5530645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603932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6547999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7056676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5021967" y="1842899"/>
              <a:ext cx="2034709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11"/>
            <p:cNvSpPr/>
            <p:nvPr/>
          </p:nvSpPr>
          <p:spPr>
            <a:xfrm>
              <a:off x="737402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2"/>
            <p:cNvSpPr/>
            <p:nvPr/>
          </p:nvSpPr>
          <p:spPr>
            <a:xfrm>
              <a:off x="788269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3"/>
            <p:cNvSpPr/>
            <p:nvPr/>
          </p:nvSpPr>
          <p:spPr>
            <a:xfrm>
              <a:off x="8391375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4"/>
            <p:cNvSpPr/>
            <p:nvPr/>
          </p:nvSpPr>
          <p:spPr>
            <a:xfrm>
              <a:off x="8900052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5"/>
            <p:cNvSpPr/>
            <p:nvPr/>
          </p:nvSpPr>
          <p:spPr>
            <a:xfrm>
              <a:off x="940873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7374020" y="1842899"/>
              <a:ext cx="2034709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7"/>
            <p:cNvSpPr/>
            <p:nvPr/>
          </p:nvSpPr>
          <p:spPr>
            <a:xfrm>
              <a:off x="972607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8"/>
            <p:cNvSpPr/>
            <p:nvPr/>
          </p:nvSpPr>
          <p:spPr>
            <a:xfrm>
              <a:off x="10234751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9"/>
            <p:cNvSpPr/>
            <p:nvPr/>
          </p:nvSpPr>
          <p:spPr>
            <a:xfrm>
              <a:off x="1074342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20"/>
            <p:cNvSpPr/>
            <p:nvPr/>
          </p:nvSpPr>
          <p:spPr>
            <a:xfrm>
              <a:off x="11252105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1"/>
            <p:cNvSpPr/>
            <p:nvPr/>
          </p:nvSpPr>
          <p:spPr>
            <a:xfrm>
              <a:off x="1176078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9726073" y="3129260"/>
              <a:ext cx="1594601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3"/>
            <p:cNvSpPr/>
            <p:nvPr/>
          </p:nvSpPr>
          <p:spPr>
            <a:xfrm>
              <a:off x="9726073" y="4415620"/>
              <a:ext cx="440107" cy="11577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4"/>
            <p:cNvSpPr/>
            <p:nvPr/>
          </p:nvSpPr>
          <p:spPr>
            <a:xfrm>
              <a:off x="5113066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7465119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25" name="tx26"/>
            <p:cNvSpPr/>
            <p:nvPr/>
          </p:nvSpPr>
          <p:spPr>
            <a:xfrm>
              <a:off x="9817172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4968269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5423248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5931926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6440603" y="5867303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75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6895582" y="5865915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7320322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7775301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8283979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8792656" y="5867303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75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9247635" y="5865915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9672375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10127354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10636032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11144709" y="5867303"/>
              <a:ext cx="21479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75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11599688" y="5865915"/>
              <a:ext cx="322188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41" name="pl42"/>
            <p:cNvSpPr/>
            <p:nvPr/>
          </p:nvSpPr>
          <p:spPr>
            <a:xfrm>
              <a:off x="502196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3"/>
            <p:cNvSpPr/>
            <p:nvPr/>
          </p:nvSpPr>
          <p:spPr>
            <a:xfrm>
              <a:off x="227745" y="4890651"/>
              <a:ext cx="4691736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1252269" y="3604290"/>
              <a:ext cx="3667212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Attaining Favorable Protection Environments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3264098" y="2319689"/>
              <a:ext cx="1655384" cy="168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Refugee programme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7725134" y="6054689"/>
              <a:ext cx="153595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% of Total Funding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2105123" y="727920"/>
              <a:ext cx="589330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based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2752975" y="778898"/>
              <a:ext cx="257175" cy="119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on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3068672" y="690544"/>
              <a:ext cx="1151572" cy="207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vocabulary: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4278766" y="689629"/>
              <a:ext cx="988123" cy="208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Reporting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5325411" y="689629"/>
              <a:ext cx="1287703" cy="208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Organisation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227745" y="219104"/>
              <a:ext cx="779857" cy="231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1082595" y="221573"/>
              <a:ext cx="287933" cy="229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1445521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2515471" y="237930"/>
              <a:ext cx="455199" cy="212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per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3045663" y="222808"/>
              <a:ext cx="1025665" cy="228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Sectors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4146321" y="159851"/>
              <a:ext cx="422332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(%)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474384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5271484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5799121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632675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6854394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4743848" y="5129992"/>
              <a:ext cx="58040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4743848" y="1830625"/>
              <a:ext cx="1302206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4743848" y="4501541"/>
              <a:ext cx="12663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4743848" y="3558865"/>
              <a:ext cx="110276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4743848" y="4187316"/>
              <a:ext cx="160929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4743848" y="5287105"/>
              <a:ext cx="37989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4743848" y="3401752"/>
              <a:ext cx="22266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4743848" y="4815767"/>
              <a:ext cx="8389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4743848" y="2930414"/>
              <a:ext cx="206833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9"/>
            <p:cNvSpPr/>
            <p:nvPr/>
          </p:nvSpPr>
          <p:spPr>
            <a:xfrm>
              <a:off x="4743848" y="4972880"/>
              <a:ext cx="5698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20"/>
            <p:cNvSpPr/>
            <p:nvPr/>
          </p:nvSpPr>
          <p:spPr>
            <a:xfrm>
              <a:off x="4743848" y="4344429"/>
              <a:ext cx="132436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1"/>
            <p:cNvSpPr/>
            <p:nvPr/>
          </p:nvSpPr>
          <p:spPr>
            <a:xfrm>
              <a:off x="4743848" y="3715978"/>
              <a:ext cx="19153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4743848" y="5444218"/>
              <a:ext cx="3060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3"/>
            <p:cNvSpPr/>
            <p:nvPr/>
          </p:nvSpPr>
          <p:spPr>
            <a:xfrm>
              <a:off x="4743848" y="4658654"/>
              <a:ext cx="111858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4"/>
            <p:cNvSpPr/>
            <p:nvPr/>
          </p:nvSpPr>
          <p:spPr>
            <a:xfrm>
              <a:off x="4743848" y="3244640"/>
              <a:ext cx="24271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5"/>
            <p:cNvSpPr/>
            <p:nvPr/>
          </p:nvSpPr>
          <p:spPr>
            <a:xfrm>
              <a:off x="4743848" y="2616189"/>
              <a:ext cx="1048941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6"/>
            <p:cNvSpPr/>
            <p:nvPr/>
          </p:nvSpPr>
          <p:spPr>
            <a:xfrm>
              <a:off x="4743848" y="2144850"/>
              <a:ext cx="757685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7"/>
            <p:cNvSpPr/>
            <p:nvPr/>
          </p:nvSpPr>
          <p:spPr>
            <a:xfrm>
              <a:off x="4743848" y="3087527"/>
              <a:ext cx="274898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8"/>
            <p:cNvSpPr/>
            <p:nvPr/>
          </p:nvSpPr>
          <p:spPr>
            <a:xfrm>
              <a:off x="4743848" y="4030203"/>
              <a:ext cx="119245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9"/>
            <p:cNvSpPr/>
            <p:nvPr/>
          </p:nvSpPr>
          <p:spPr>
            <a:xfrm>
              <a:off x="718860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30"/>
            <p:cNvSpPr/>
            <p:nvPr/>
          </p:nvSpPr>
          <p:spPr>
            <a:xfrm>
              <a:off x="7716244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1"/>
            <p:cNvSpPr/>
            <p:nvPr/>
          </p:nvSpPr>
          <p:spPr>
            <a:xfrm>
              <a:off x="824388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2"/>
            <p:cNvSpPr/>
            <p:nvPr/>
          </p:nvSpPr>
          <p:spPr>
            <a:xfrm>
              <a:off x="877151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3"/>
            <p:cNvSpPr/>
            <p:nvPr/>
          </p:nvSpPr>
          <p:spPr>
            <a:xfrm>
              <a:off x="929915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4"/>
            <p:cNvSpPr/>
            <p:nvPr/>
          </p:nvSpPr>
          <p:spPr>
            <a:xfrm>
              <a:off x="7188607" y="5129992"/>
              <a:ext cx="9497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5"/>
            <p:cNvSpPr/>
            <p:nvPr/>
          </p:nvSpPr>
          <p:spPr>
            <a:xfrm>
              <a:off x="7188607" y="1830625"/>
              <a:ext cx="978765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6"/>
            <p:cNvSpPr/>
            <p:nvPr/>
          </p:nvSpPr>
          <p:spPr>
            <a:xfrm>
              <a:off x="7188607" y="4501541"/>
              <a:ext cx="81783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7"/>
            <p:cNvSpPr/>
            <p:nvPr/>
          </p:nvSpPr>
          <p:spPr>
            <a:xfrm>
              <a:off x="7188607" y="3558865"/>
              <a:ext cx="308139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8"/>
            <p:cNvSpPr/>
            <p:nvPr/>
          </p:nvSpPr>
          <p:spPr>
            <a:xfrm>
              <a:off x="7188607" y="4187316"/>
              <a:ext cx="118718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9"/>
            <p:cNvSpPr/>
            <p:nvPr/>
          </p:nvSpPr>
          <p:spPr>
            <a:xfrm>
              <a:off x="7188607" y="3401752"/>
              <a:ext cx="32766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40"/>
            <p:cNvSpPr/>
            <p:nvPr/>
          </p:nvSpPr>
          <p:spPr>
            <a:xfrm>
              <a:off x="7188607" y="4815767"/>
              <a:ext cx="84421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1"/>
            <p:cNvSpPr/>
            <p:nvPr/>
          </p:nvSpPr>
          <p:spPr>
            <a:xfrm>
              <a:off x="7188607" y="2930414"/>
              <a:ext cx="47012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2"/>
            <p:cNvSpPr/>
            <p:nvPr/>
          </p:nvSpPr>
          <p:spPr>
            <a:xfrm>
              <a:off x="7188607" y="4972880"/>
              <a:ext cx="100250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3"/>
            <p:cNvSpPr/>
            <p:nvPr/>
          </p:nvSpPr>
          <p:spPr>
            <a:xfrm>
              <a:off x="7188607" y="4344429"/>
              <a:ext cx="12399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4"/>
            <p:cNvSpPr/>
            <p:nvPr/>
          </p:nvSpPr>
          <p:spPr>
            <a:xfrm>
              <a:off x="7188607" y="3715978"/>
              <a:ext cx="113969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5"/>
            <p:cNvSpPr/>
            <p:nvPr/>
          </p:nvSpPr>
          <p:spPr>
            <a:xfrm>
              <a:off x="7188607" y="5601331"/>
              <a:ext cx="527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6"/>
            <p:cNvSpPr/>
            <p:nvPr/>
          </p:nvSpPr>
          <p:spPr>
            <a:xfrm>
              <a:off x="7188607" y="5444218"/>
              <a:ext cx="3482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7"/>
            <p:cNvSpPr/>
            <p:nvPr/>
          </p:nvSpPr>
          <p:spPr>
            <a:xfrm>
              <a:off x="7188607" y="4658654"/>
              <a:ext cx="87587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8"/>
            <p:cNvSpPr/>
            <p:nvPr/>
          </p:nvSpPr>
          <p:spPr>
            <a:xfrm>
              <a:off x="7188607" y="3244640"/>
              <a:ext cx="32502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9"/>
            <p:cNvSpPr/>
            <p:nvPr/>
          </p:nvSpPr>
          <p:spPr>
            <a:xfrm>
              <a:off x="7188607" y="2616189"/>
              <a:ext cx="326079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50"/>
            <p:cNvSpPr/>
            <p:nvPr/>
          </p:nvSpPr>
          <p:spPr>
            <a:xfrm>
              <a:off x="7188607" y="2144850"/>
              <a:ext cx="1125976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1"/>
            <p:cNvSpPr/>
            <p:nvPr/>
          </p:nvSpPr>
          <p:spPr>
            <a:xfrm>
              <a:off x="7188607" y="3087527"/>
              <a:ext cx="396254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2"/>
            <p:cNvSpPr/>
            <p:nvPr/>
          </p:nvSpPr>
          <p:spPr>
            <a:xfrm>
              <a:off x="7188607" y="4030203"/>
              <a:ext cx="177285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3"/>
            <p:cNvSpPr/>
            <p:nvPr/>
          </p:nvSpPr>
          <p:spPr>
            <a:xfrm>
              <a:off x="9633367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4"/>
            <p:cNvSpPr/>
            <p:nvPr/>
          </p:nvSpPr>
          <p:spPr>
            <a:xfrm>
              <a:off x="1016100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5"/>
            <p:cNvSpPr/>
            <p:nvPr/>
          </p:nvSpPr>
          <p:spPr>
            <a:xfrm>
              <a:off x="10688640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6"/>
            <p:cNvSpPr/>
            <p:nvPr/>
          </p:nvSpPr>
          <p:spPr>
            <a:xfrm>
              <a:off x="11216276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7"/>
            <p:cNvSpPr/>
            <p:nvPr/>
          </p:nvSpPr>
          <p:spPr>
            <a:xfrm>
              <a:off x="11743913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8"/>
            <p:cNvSpPr/>
            <p:nvPr/>
          </p:nvSpPr>
          <p:spPr>
            <a:xfrm>
              <a:off x="9633367" y="2301963"/>
              <a:ext cx="73605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9"/>
            <p:cNvSpPr/>
            <p:nvPr/>
          </p:nvSpPr>
          <p:spPr>
            <a:xfrm>
              <a:off x="9633367" y="1987738"/>
              <a:ext cx="991428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60"/>
            <p:cNvSpPr/>
            <p:nvPr/>
          </p:nvSpPr>
          <p:spPr>
            <a:xfrm>
              <a:off x="9633367" y="2773301"/>
              <a:ext cx="559822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1"/>
            <p:cNvSpPr/>
            <p:nvPr/>
          </p:nvSpPr>
          <p:spPr>
            <a:xfrm>
              <a:off x="9633367" y="2459076"/>
              <a:ext cx="720223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2"/>
            <p:cNvSpPr/>
            <p:nvPr/>
          </p:nvSpPr>
          <p:spPr>
            <a:xfrm>
              <a:off x="9633367" y="3873090"/>
              <a:ext cx="149848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3"/>
            <p:cNvSpPr/>
            <p:nvPr/>
          </p:nvSpPr>
          <p:spPr>
            <a:xfrm>
              <a:off x="9633367" y="1673512"/>
              <a:ext cx="2118987" cy="14140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4"/>
            <p:cNvSpPr/>
            <p:nvPr/>
          </p:nvSpPr>
          <p:spPr>
            <a:xfrm>
              <a:off x="4834946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7279706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9724465" y="1388031"/>
              <a:ext cx="477316" cy="152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4690150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5164088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5691724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6219361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6746997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7134909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7608848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8136484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74" name="tx75"/>
            <p:cNvSpPr/>
            <p:nvPr/>
          </p:nvSpPr>
          <p:spPr>
            <a:xfrm>
              <a:off x="8664120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75" name="tx76"/>
            <p:cNvSpPr/>
            <p:nvPr/>
          </p:nvSpPr>
          <p:spPr>
            <a:xfrm>
              <a:off x="9191757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76" name="tx77"/>
            <p:cNvSpPr/>
            <p:nvPr/>
          </p:nvSpPr>
          <p:spPr>
            <a:xfrm>
              <a:off x="9579669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77" name="tx78"/>
            <p:cNvSpPr/>
            <p:nvPr/>
          </p:nvSpPr>
          <p:spPr>
            <a:xfrm>
              <a:off x="10053607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78" name="tx79"/>
            <p:cNvSpPr/>
            <p:nvPr/>
          </p:nvSpPr>
          <p:spPr>
            <a:xfrm>
              <a:off x="10581244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79" name="tx80"/>
            <p:cNvSpPr/>
            <p:nvPr/>
          </p:nvSpPr>
          <p:spPr>
            <a:xfrm>
              <a:off x="11108880" y="5865822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80" name="tx81"/>
            <p:cNvSpPr/>
            <p:nvPr/>
          </p:nvSpPr>
          <p:spPr>
            <a:xfrm>
              <a:off x="11636516" y="5865915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81" name="pl82"/>
            <p:cNvSpPr/>
            <p:nvPr/>
          </p:nvSpPr>
          <p:spPr>
            <a:xfrm>
              <a:off x="4743848" y="1649945"/>
              <a:ext cx="0" cy="4116353"/>
            </a:xfrm>
            <a:custGeom>
              <a:avLst/>
              <a:pathLst>
                <a:path w="0" h="4116353">
                  <a:moveTo>
                    <a:pt x="0" y="4116353"/>
                  </a:moveTo>
                  <a:lnTo>
                    <a:pt x="0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3"/>
            <p:cNvSpPr/>
            <p:nvPr/>
          </p:nvSpPr>
          <p:spPr>
            <a:xfrm>
              <a:off x="2247536" y="5570236"/>
              <a:ext cx="2393826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Reproductive Health and HIV</a:t>
              </a:r>
            </a:p>
          </p:txBody>
        </p:sp>
        <p:sp>
          <p:nvSpPr>
            <p:cNvPr id="83" name="tx84"/>
            <p:cNvSpPr/>
            <p:nvPr/>
          </p:nvSpPr>
          <p:spPr>
            <a:xfrm>
              <a:off x="3555641" y="5443398"/>
              <a:ext cx="1085720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Resettlement</a:t>
              </a:r>
            </a:p>
          </p:txBody>
        </p:sp>
        <p:sp>
          <p:nvSpPr>
            <p:cNvPr id="84" name="tx85"/>
            <p:cNvSpPr/>
            <p:nvPr/>
          </p:nvSpPr>
          <p:spPr>
            <a:xfrm>
              <a:off x="2539636" y="5286285"/>
              <a:ext cx="2101726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Individual Documentation</a:t>
              </a:r>
            </a:p>
          </p:txBody>
        </p:sp>
        <p:sp>
          <p:nvSpPr>
            <p:cNvPr id="85" name="tx86"/>
            <p:cNvSpPr/>
            <p:nvPr/>
          </p:nvSpPr>
          <p:spPr>
            <a:xfrm>
              <a:off x="940357" y="5098898"/>
              <a:ext cx="3701005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Access to the Territory and Non Refoulement</a:t>
              </a:r>
            </a:p>
          </p:txBody>
        </p:sp>
        <p:sp>
          <p:nvSpPr>
            <p:cNvPr id="86" name="tx87"/>
            <p:cNvSpPr/>
            <p:nvPr/>
          </p:nvSpPr>
          <p:spPr>
            <a:xfrm>
              <a:off x="2834049" y="4972060"/>
              <a:ext cx="1807312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Protection of Children</a:t>
              </a:r>
            </a:p>
          </p:txBody>
        </p:sp>
        <p:sp>
          <p:nvSpPr>
            <p:cNvPr id="87" name="tx88"/>
            <p:cNvSpPr/>
            <p:nvPr/>
          </p:nvSpPr>
          <p:spPr>
            <a:xfrm>
              <a:off x="1654820" y="4782636"/>
              <a:ext cx="2986542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Legal Remedies and Legal Assistance</a:t>
              </a:r>
            </a:p>
          </p:txBody>
        </p:sp>
        <p:sp>
          <p:nvSpPr>
            <p:cNvPr id="88" name="tx89"/>
            <p:cNvSpPr/>
            <p:nvPr/>
          </p:nvSpPr>
          <p:spPr>
            <a:xfrm>
              <a:off x="2043205" y="4627560"/>
              <a:ext cx="2598156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SGBV Prevention and Response</a:t>
              </a:r>
            </a:p>
          </p:txBody>
        </p:sp>
        <p:sp>
          <p:nvSpPr>
            <p:cNvPr id="89" name="tx90"/>
            <p:cNvSpPr/>
            <p:nvPr/>
          </p:nvSpPr>
          <p:spPr>
            <a:xfrm>
              <a:off x="1576587" y="4500722"/>
              <a:ext cx="3064775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Co-existence with Local Communities</a:t>
              </a:r>
            </a:p>
          </p:txBody>
        </p:sp>
        <p:sp>
          <p:nvSpPr>
            <p:cNvPr id="90" name="tx91"/>
            <p:cNvSpPr/>
            <p:nvPr/>
          </p:nvSpPr>
          <p:spPr>
            <a:xfrm>
              <a:off x="991926" y="4343609"/>
              <a:ext cx="3649436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Public Attitudes towards Persons of Concern</a:t>
              </a:r>
            </a:p>
          </p:txBody>
        </p:sp>
        <p:sp>
          <p:nvSpPr>
            <p:cNvPr id="91" name="tx92"/>
            <p:cNvSpPr/>
            <p:nvPr/>
          </p:nvSpPr>
          <p:spPr>
            <a:xfrm>
              <a:off x="2166433" y="4156222"/>
              <a:ext cx="2474928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Coordination and Partnerships</a:t>
              </a:r>
            </a:p>
          </p:txBody>
        </p:sp>
        <p:sp>
          <p:nvSpPr>
            <p:cNvPr id="92" name="tx93"/>
            <p:cNvSpPr/>
            <p:nvPr/>
          </p:nvSpPr>
          <p:spPr>
            <a:xfrm>
              <a:off x="2745262" y="3997072"/>
              <a:ext cx="1896099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Supply Chain/ Logistics</a:t>
              </a:r>
            </a:p>
          </p:txBody>
        </p:sp>
        <p:sp>
          <p:nvSpPr>
            <p:cNvPr id="93" name="tx94"/>
            <p:cNvSpPr/>
            <p:nvPr/>
          </p:nvSpPr>
          <p:spPr>
            <a:xfrm>
              <a:off x="1813600" y="3872271"/>
              <a:ext cx="2827762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Sexual and Gender-based Violence</a:t>
              </a:r>
            </a:p>
          </p:txBody>
        </p:sp>
        <p:sp>
          <p:nvSpPr>
            <p:cNvPr id="94" name="tx95"/>
            <p:cNvSpPr/>
            <p:nvPr/>
          </p:nvSpPr>
          <p:spPr>
            <a:xfrm>
              <a:off x="2587223" y="3682847"/>
              <a:ext cx="2054139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Registration and Profiling</a:t>
              </a:r>
            </a:p>
          </p:txBody>
        </p:sp>
        <p:sp>
          <p:nvSpPr>
            <p:cNvPr id="95" name="tx96"/>
            <p:cNvSpPr/>
            <p:nvPr/>
          </p:nvSpPr>
          <p:spPr>
            <a:xfrm>
              <a:off x="2639810" y="3527771"/>
              <a:ext cx="2001551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Community Mobilization</a:t>
              </a:r>
            </a:p>
          </p:txBody>
        </p:sp>
        <p:sp>
          <p:nvSpPr>
            <p:cNvPr id="96" name="tx97"/>
            <p:cNvSpPr/>
            <p:nvPr/>
          </p:nvSpPr>
          <p:spPr>
            <a:xfrm>
              <a:off x="3747196" y="3369917"/>
              <a:ext cx="894166" cy="168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Integration</a:t>
              </a:r>
            </a:p>
          </p:txBody>
        </p:sp>
        <p:sp>
          <p:nvSpPr>
            <p:cNvPr id="97" name="tx98"/>
            <p:cNvSpPr/>
            <p:nvPr/>
          </p:nvSpPr>
          <p:spPr>
            <a:xfrm>
              <a:off x="2291698" y="3243820"/>
              <a:ext cx="2349663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Self Reliance and Livelihoods</a:t>
              </a:r>
            </a:p>
          </p:txBody>
        </p:sp>
        <p:sp>
          <p:nvSpPr>
            <p:cNvPr id="98" name="tx99"/>
            <p:cNvSpPr/>
            <p:nvPr/>
          </p:nvSpPr>
          <p:spPr>
            <a:xfrm>
              <a:off x="2903950" y="3088003"/>
              <a:ext cx="1737412" cy="136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Status Determination</a:t>
              </a:r>
            </a:p>
          </p:txBody>
        </p:sp>
        <p:sp>
          <p:nvSpPr>
            <p:cNvPr id="99" name="tx100"/>
            <p:cNvSpPr/>
            <p:nvPr/>
          </p:nvSpPr>
          <p:spPr>
            <a:xfrm>
              <a:off x="434946" y="2897283"/>
              <a:ext cx="4206416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Operations management, Coordination and Support</a:t>
              </a:r>
            </a:p>
          </p:txBody>
        </p:sp>
        <p:sp>
          <p:nvSpPr>
            <p:cNvPr id="100" name="tx101"/>
            <p:cNvSpPr/>
            <p:nvPr/>
          </p:nvSpPr>
          <p:spPr>
            <a:xfrm>
              <a:off x="1171166" y="2740170"/>
              <a:ext cx="3470196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Local Integration and other Local Solutions</a:t>
              </a:r>
            </a:p>
          </p:txBody>
        </p:sp>
        <p:sp>
          <p:nvSpPr>
            <p:cNvPr id="101" name="tx102"/>
            <p:cNvSpPr/>
            <p:nvPr/>
          </p:nvSpPr>
          <p:spPr>
            <a:xfrm>
              <a:off x="1337075" y="2585094"/>
              <a:ext cx="3304287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Services for Persons with Specific Needs</a:t>
              </a:r>
            </a:p>
          </p:txBody>
        </p:sp>
        <p:sp>
          <p:nvSpPr>
            <p:cNvPr id="102" name="tx103"/>
            <p:cNvSpPr/>
            <p:nvPr/>
          </p:nvSpPr>
          <p:spPr>
            <a:xfrm>
              <a:off x="637610" y="2434648"/>
              <a:ext cx="4003751" cy="161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Self Reliance, Economic Inclusion and Livelihoods</a:t>
              </a:r>
            </a:p>
          </p:txBody>
        </p:sp>
        <p:sp>
          <p:nvSpPr>
            <p:cNvPr id="103" name="tx104"/>
            <p:cNvSpPr/>
            <p:nvPr/>
          </p:nvSpPr>
          <p:spPr>
            <a:xfrm>
              <a:off x="363009" y="2268832"/>
              <a:ext cx="4278353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Access to Territory, Registration and Documentation</a:t>
              </a:r>
            </a:p>
          </p:txBody>
        </p:sp>
        <p:sp>
          <p:nvSpPr>
            <p:cNvPr id="104" name="tx105"/>
            <p:cNvSpPr/>
            <p:nvPr/>
          </p:nvSpPr>
          <p:spPr>
            <a:xfrm>
              <a:off x="2550838" y="2144031"/>
              <a:ext cx="2090524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Shelter and Infrastructure</a:t>
              </a:r>
            </a:p>
          </p:txBody>
        </p:sp>
        <p:sp>
          <p:nvSpPr>
            <p:cNvPr id="105" name="tx106"/>
            <p:cNvSpPr/>
            <p:nvPr/>
          </p:nvSpPr>
          <p:spPr>
            <a:xfrm>
              <a:off x="227745" y="1954606"/>
              <a:ext cx="4413616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Community Engagement and Women's Empowerment</a:t>
              </a:r>
            </a:p>
          </p:txBody>
        </p:sp>
        <p:sp>
          <p:nvSpPr>
            <p:cNvPr id="106" name="tx107"/>
            <p:cNvSpPr/>
            <p:nvPr/>
          </p:nvSpPr>
          <p:spPr>
            <a:xfrm>
              <a:off x="2551579" y="1829805"/>
              <a:ext cx="2089783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Basic and Domestic Items</a:t>
              </a:r>
            </a:p>
          </p:txBody>
        </p:sp>
        <p:sp>
          <p:nvSpPr>
            <p:cNvPr id="107" name="tx108"/>
            <p:cNvSpPr/>
            <p:nvPr/>
          </p:nvSpPr>
          <p:spPr>
            <a:xfrm>
              <a:off x="2347341" y="1640381"/>
              <a:ext cx="229402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Well-Being and Basic Needs</a:t>
              </a:r>
            </a:p>
          </p:txBody>
        </p:sp>
        <p:sp>
          <p:nvSpPr>
            <p:cNvPr id="108" name="tx109"/>
            <p:cNvSpPr/>
            <p:nvPr/>
          </p:nvSpPr>
          <p:spPr>
            <a:xfrm>
              <a:off x="7586075" y="6054689"/>
              <a:ext cx="153595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% of Total Funding</a:t>
              </a:r>
            </a:p>
          </p:txBody>
        </p:sp>
        <p:sp>
          <p:nvSpPr>
            <p:cNvPr id="109" name="tx110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110" name="tx111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111" name="tx112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112" name="tx113"/>
            <p:cNvSpPr/>
            <p:nvPr/>
          </p:nvSpPr>
          <p:spPr>
            <a:xfrm>
              <a:off x="2105123" y="727920"/>
              <a:ext cx="589330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based</a:t>
              </a:r>
            </a:p>
          </p:txBody>
        </p:sp>
        <p:sp>
          <p:nvSpPr>
            <p:cNvPr id="113" name="tx114"/>
            <p:cNvSpPr/>
            <p:nvPr/>
          </p:nvSpPr>
          <p:spPr>
            <a:xfrm>
              <a:off x="2752975" y="778898"/>
              <a:ext cx="257175" cy="119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on</a:t>
              </a:r>
            </a:p>
          </p:txBody>
        </p:sp>
        <p:sp>
          <p:nvSpPr>
            <p:cNvPr id="114" name="tx115"/>
            <p:cNvSpPr/>
            <p:nvPr/>
          </p:nvSpPr>
          <p:spPr>
            <a:xfrm>
              <a:off x="3068672" y="690544"/>
              <a:ext cx="1151572" cy="207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vocabulary:</a:t>
              </a:r>
            </a:p>
          </p:txBody>
        </p:sp>
        <p:sp>
          <p:nvSpPr>
            <p:cNvPr id="115" name="tx116"/>
            <p:cNvSpPr/>
            <p:nvPr/>
          </p:nvSpPr>
          <p:spPr>
            <a:xfrm>
              <a:off x="4278766" y="689629"/>
              <a:ext cx="988123" cy="208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Reporting</a:t>
              </a:r>
            </a:p>
          </p:txBody>
        </p:sp>
        <p:sp>
          <p:nvSpPr>
            <p:cNvPr id="116" name="tx117"/>
            <p:cNvSpPr/>
            <p:nvPr/>
          </p:nvSpPr>
          <p:spPr>
            <a:xfrm>
              <a:off x="5325411" y="689629"/>
              <a:ext cx="1287703" cy="208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Organisation</a:t>
              </a:r>
            </a:p>
          </p:txBody>
        </p:sp>
        <p:sp>
          <p:nvSpPr>
            <p:cNvPr id="117" name="tx118"/>
            <p:cNvSpPr/>
            <p:nvPr/>
          </p:nvSpPr>
          <p:spPr>
            <a:xfrm>
              <a:off x="6671637" y="732492"/>
              <a:ext cx="132588" cy="1656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</a:t>
              </a:r>
            </a:p>
          </p:txBody>
        </p:sp>
        <p:sp>
          <p:nvSpPr>
            <p:cNvPr id="118" name="tx119"/>
            <p:cNvSpPr/>
            <p:nvPr/>
          </p:nvSpPr>
          <p:spPr>
            <a:xfrm>
              <a:off x="227745" y="219104"/>
              <a:ext cx="779857" cy="231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</a:t>
              </a:r>
            </a:p>
          </p:txBody>
        </p:sp>
        <p:sp>
          <p:nvSpPr>
            <p:cNvPr id="119" name="tx120"/>
            <p:cNvSpPr/>
            <p:nvPr/>
          </p:nvSpPr>
          <p:spPr>
            <a:xfrm>
              <a:off x="1082595" y="221573"/>
              <a:ext cx="287933" cy="229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120" name="tx121"/>
            <p:cNvSpPr/>
            <p:nvPr/>
          </p:nvSpPr>
          <p:spPr>
            <a:xfrm>
              <a:off x="1445521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121" name="tx122"/>
            <p:cNvSpPr/>
            <p:nvPr/>
          </p:nvSpPr>
          <p:spPr>
            <a:xfrm>
              <a:off x="2515471" y="237930"/>
              <a:ext cx="455199" cy="212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per</a:t>
              </a:r>
            </a:p>
          </p:txBody>
        </p:sp>
        <p:sp>
          <p:nvSpPr>
            <p:cNvPr id="122" name="tx123"/>
            <p:cNvSpPr/>
            <p:nvPr/>
          </p:nvSpPr>
          <p:spPr>
            <a:xfrm>
              <a:off x="3045663" y="222808"/>
              <a:ext cx="1025665" cy="228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Sectors</a:t>
              </a:r>
            </a:p>
          </p:txBody>
        </p:sp>
        <p:sp>
          <p:nvSpPr>
            <p:cNvPr id="123" name="tx124"/>
            <p:cNvSpPr/>
            <p:nvPr/>
          </p:nvSpPr>
          <p:spPr>
            <a:xfrm>
              <a:off x="4146321" y="159851"/>
              <a:ext cx="422332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(%)</a:t>
              </a:r>
            </a:p>
          </p:txBody>
        </p:sp>
        <p:sp>
          <p:nvSpPr>
            <p:cNvPr id="124" name="tx125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125" name="tx126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126" name="tx127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127" name="tx128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128" name="tx129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129" name="tx130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130" name="tx131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131" name="tx132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5218521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5652048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6085574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6519101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6952628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10"/>
            <p:cNvSpPr/>
            <p:nvPr/>
          </p:nvSpPr>
          <p:spPr>
            <a:xfrm>
              <a:off x="7386154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5218521" y="2888968"/>
              <a:ext cx="345520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5218521" y="3187528"/>
              <a:ext cx="242774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5218521" y="4978887"/>
              <a:ext cx="68497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5218521" y="3486088"/>
              <a:ext cx="226300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5218521" y="2291849"/>
              <a:ext cx="505492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5218521" y="3784648"/>
              <a:ext cx="152167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5218521" y="4083208"/>
              <a:ext cx="135260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5218521" y="4680327"/>
              <a:ext cx="90173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9"/>
            <p:cNvSpPr/>
            <p:nvPr/>
          </p:nvSpPr>
          <p:spPr>
            <a:xfrm>
              <a:off x="5218521" y="4381767"/>
              <a:ext cx="112283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20"/>
            <p:cNvSpPr/>
            <p:nvPr/>
          </p:nvSpPr>
          <p:spPr>
            <a:xfrm>
              <a:off x="5218521" y="2590409"/>
              <a:ext cx="238006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1"/>
            <p:cNvSpPr/>
            <p:nvPr/>
          </p:nvSpPr>
          <p:spPr>
            <a:xfrm>
              <a:off x="5218521" y="1694729"/>
              <a:ext cx="1975147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5218521" y="1993289"/>
              <a:ext cx="763873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3"/>
            <p:cNvSpPr/>
            <p:nvPr/>
          </p:nvSpPr>
          <p:spPr>
            <a:xfrm>
              <a:off x="7505056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4"/>
            <p:cNvSpPr/>
            <p:nvPr/>
          </p:nvSpPr>
          <p:spPr>
            <a:xfrm>
              <a:off x="7938583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5"/>
            <p:cNvSpPr/>
            <p:nvPr/>
          </p:nvSpPr>
          <p:spPr>
            <a:xfrm>
              <a:off x="8372109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6"/>
            <p:cNvSpPr/>
            <p:nvPr/>
          </p:nvSpPr>
          <p:spPr>
            <a:xfrm>
              <a:off x="8805636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7"/>
            <p:cNvSpPr/>
            <p:nvPr/>
          </p:nvSpPr>
          <p:spPr>
            <a:xfrm>
              <a:off x="9239163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8"/>
            <p:cNvSpPr/>
            <p:nvPr/>
          </p:nvSpPr>
          <p:spPr>
            <a:xfrm>
              <a:off x="9672689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9"/>
            <p:cNvSpPr/>
            <p:nvPr/>
          </p:nvSpPr>
          <p:spPr>
            <a:xfrm>
              <a:off x="7505056" y="2888968"/>
              <a:ext cx="527168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30"/>
            <p:cNvSpPr/>
            <p:nvPr/>
          </p:nvSpPr>
          <p:spPr>
            <a:xfrm>
              <a:off x="7505056" y="5277447"/>
              <a:ext cx="43786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1"/>
            <p:cNvSpPr/>
            <p:nvPr/>
          </p:nvSpPr>
          <p:spPr>
            <a:xfrm>
              <a:off x="7505056" y="3187528"/>
              <a:ext cx="310405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2"/>
            <p:cNvSpPr/>
            <p:nvPr/>
          </p:nvSpPr>
          <p:spPr>
            <a:xfrm>
              <a:off x="7505056" y="4978887"/>
              <a:ext cx="71965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3"/>
            <p:cNvSpPr/>
            <p:nvPr/>
          </p:nvSpPr>
          <p:spPr>
            <a:xfrm>
              <a:off x="7505056" y="3486088"/>
              <a:ext cx="312572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4"/>
            <p:cNvSpPr/>
            <p:nvPr/>
          </p:nvSpPr>
          <p:spPr>
            <a:xfrm>
              <a:off x="7505056" y="2291849"/>
              <a:ext cx="540607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5"/>
            <p:cNvSpPr/>
            <p:nvPr/>
          </p:nvSpPr>
          <p:spPr>
            <a:xfrm>
              <a:off x="7505056" y="3784648"/>
              <a:ext cx="145231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6"/>
            <p:cNvSpPr/>
            <p:nvPr/>
          </p:nvSpPr>
          <p:spPr>
            <a:xfrm>
              <a:off x="7505056" y="4083208"/>
              <a:ext cx="115318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7"/>
            <p:cNvSpPr/>
            <p:nvPr/>
          </p:nvSpPr>
          <p:spPr>
            <a:xfrm>
              <a:off x="7505056" y="4680327"/>
              <a:ext cx="125722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8"/>
            <p:cNvSpPr/>
            <p:nvPr/>
          </p:nvSpPr>
          <p:spPr>
            <a:xfrm>
              <a:off x="7505056" y="4381767"/>
              <a:ext cx="112716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9"/>
            <p:cNvSpPr/>
            <p:nvPr/>
          </p:nvSpPr>
          <p:spPr>
            <a:xfrm>
              <a:off x="7505056" y="2590409"/>
              <a:ext cx="363728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40"/>
            <p:cNvSpPr/>
            <p:nvPr/>
          </p:nvSpPr>
          <p:spPr>
            <a:xfrm>
              <a:off x="7505056" y="1694729"/>
              <a:ext cx="1115464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1"/>
            <p:cNvSpPr/>
            <p:nvPr/>
          </p:nvSpPr>
          <p:spPr>
            <a:xfrm>
              <a:off x="7505056" y="1993289"/>
              <a:ext cx="1114163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2"/>
            <p:cNvSpPr/>
            <p:nvPr/>
          </p:nvSpPr>
          <p:spPr>
            <a:xfrm>
              <a:off x="9791591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3"/>
            <p:cNvSpPr/>
            <p:nvPr/>
          </p:nvSpPr>
          <p:spPr>
            <a:xfrm>
              <a:off x="10225118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4"/>
            <p:cNvSpPr/>
            <p:nvPr/>
          </p:nvSpPr>
          <p:spPr>
            <a:xfrm>
              <a:off x="10658645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5"/>
            <p:cNvSpPr/>
            <p:nvPr/>
          </p:nvSpPr>
          <p:spPr>
            <a:xfrm>
              <a:off x="11092171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6"/>
            <p:cNvSpPr/>
            <p:nvPr/>
          </p:nvSpPr>
          <p:spPr>
            <a:xfrm>
              <a:off x="11525698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7"/>
            <p:cNvSpPr/>
            <p:nvPr/>
          </p:nvSpPr>
          <p:spPr>
            <a:xfrm>
              <a:off x="11959225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8"/>
            <p:cNvSpPr/>
            <p:nvPr/>
          </p:nvSpPr>
          <p:spPr>
            <a:xfrm>
              <a:off x="9791591" y="3187528"/>
              <a:ext cx="635116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9"/>
            <p:cNvSpPr/>
            <p:nvPr/>
          </p:nvSpPr>
          <p:spPr>
            <a:xfrm>
              <a:off x="9791591" y="3486088"/>
              <a:ext cx="503324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50"/>
            <p:cNvSpPr/>
            <p:nvPr/>
          </p:nvSpPr>
          <p:spPr>
            <a:xfrm>
              <a:off x="9791591" y="2291849"/>
              <a:ext cx="648122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1"/>
            <p:cNvSpPr/>
            <p:nvPr/>
          </p:nvSpPr>
          <p:spPr>
            <a:xfrm>
              <a:off x="9791591" y="4083208"/>
              <a:ext cx="166474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2"/>
            <p:cNvSpPr/>
            <p:nvPr/>
          </p:nvSpPr>
          <p:spPr>
            <a:xfrm>
              <a:off x="9791591" y="2590409"/>
              <a:ext cx="857949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3"/>
            <p:cNvSpPr/>
            <p:nvPr/>
          </p:nvSpPr>
          <p:spPr>
            <a:xfrm>
              <a:off x="9791591" y="1694729"/>
              <a:ext cx="1784395" cy="26870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4"/>
            <p:cNvSpPr/>
            <p:nvPr/>
          </p:nvSpPr>
          <p:spPr>
            <a:xfrm>
              <a:off x="5309619" y="1336185"/>
              <a:ext cx="3157903" cy="2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2020 - Bud:46.6M$/ Exp:16.6M$  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7596155" y="1336185"/>
              <a:ext cx="3157903" cy="2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2021 - Bud:52.6M$/ Exp:15.4M$  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9882690" y="1336185"/>
              <a:ext cx="3157903" cy="2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2022 - Bud:52.4M$/ Exp:14.0M$  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5164823" y="5690550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5544651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5978178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6411705" y="5690458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6845231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7278758" y="5690458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7451358" y="5690550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7831187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8264713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8698240" y="5690458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9131767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9565293" y="5690458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9737893" y="5690550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10117722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10551248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10984775" y="5690458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11418302" y="5690550"/>
              <a:ext cx="214792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11851828" y="5690458"/>
              <a:ext cx="21479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</a:t>
              </a:r>
            </a:p>
          </p:txBody>
        </p:sp>
        <p:sp>
          <p:nvSpPr>
            <p:cNvPr id="74" name="pl75"/>
            <p:cNvSpPr/>
            <p:nvPr/>
          </p:nvSpPr>
          <p:spPr>
            <a:xfrm>
              <a:off x="5218521" y="1649945"/>
              <a:ext cx="0" cy="3940989"/>
            </a:xfrm>
            <a:custGeom>
              <a:avLst/>
              <a:pathLst>
                <a:path w="0" h="3940989">
                  <a:moveTo>
                    <a:pt x="0" y="3940989"/>
                  </a:moveTo>
                  <a:lnTo>
                    <a:pt x="0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6"/>
            <p:cNvSpPr/>
            <p:nvPr/>
          </p:nvSpPr>
          <p:spPr>
            <a:xfrm>
              <a:off x="3433524" y="5310004"/>
              <a:ext cx="1682510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OA10: Healthy Lives</a:t>
              </a:r>
            </a:p>
          </p:txBody>
        </p:sp>
        <p:sp>
          <p:nvSpPr>
            <p:cNvPr id="76" name="tx77"/>
            <p:cNvSpPr/>
            <p:nvPr/>
          </p:nvSpPr>
          <p:spPr>
            <a:xfrm>
              <a:off x="920081" y="5011444"/>
              <a:ext cx="4195954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OA15: Resettlement and Complementary Pathways</a:t>
              </a:r>
            </a:p>
          </p:txBody>
        </p:sp>
        <p:sp>
          <p:nvSpPr>
            <p:cNvPr id="77" name="tx78"/>
            <p:cNvSpPr/>
            <p:nvPr/>
          </p:nvSpPr>
          <p:spPr>
            <a:xfrm>
              <a:off x="3319832" y="4743159"/>
              <a:ext cx="1796202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OA5: Child Protection</a:t>
              </a:r>
            </a:p>
          </p:txBody>
        </p:sp>
        <p:sp>
          <p:nvSpPr>
            <p:cNvPr id="78" name="tx79"/>
            <p:cNvSpPr/>
            <p:nvPr/>
          </p:nvSpPr>
          <p:spPr>
            <a:xfrm>
              <a:off x="2345396" y="4414324"/>
              <a:ext cx="2770638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OA6: Safety and Access to Justice</a:t>
              </a:r>
            </a:p>
          </p:txBody>
        </p:sp>
        <p:sp>
          <p:nvSpPr>
            <p:cNvPr id="79" name="tx80"/>
            <p:cNvSpPr/>
            <p:nvPr/>
          </p:nvSpPr>
          <p:spPr>
            <a:xfrm>
              <a:off x="1813600" y="4146039"/>
              <a:ext cx="3302435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OA4: Sexual and Gender-based Violence</a:t>
              </a:r>
            </a:p>
          </p:txBody>
        </p:sp>
        <p:sp>
          <p:nvSpPr>
            <p:cNvPr id="80" name="tx81"/>
            <p:cNvSpPr/>
            <p:nvPr/>
          </p:nvSpPr>
          <p:spPr>
            <a:xfrm>
              <a:off x="2524082" y="3817205"/>
              <a:ext cx="2591953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OA3: Protection Policy and Law</a:t>
              </a:r>
            </a:p>
          </p:txBody>
        </p:sp>
        <p:sp>
          <p:nvSpPr>
            <p:cNvPr id="81" name="tx82"/>
            <p:cNvSpPr/>
            <p:nvPr/>
          </p:nvSpPr>
          <p:spPr>
            <a:xfrm>
              <a:off x="1016367" y="3516608"/>
              <a:ext cx="4099667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OA16:  Local Integration and other Local Solutions</a:t>
              </a:r>
            </a:p>
          </p:txBody>
        </p:sp>
        <p:sp>
          <p:nvSpPr>
            <p:cNvPr id="82" name="tx83"/>
            <p:cNvSpPr/>
            <p:nvPr/>
          </p:nvSpPr>
          <p:spPr>
            <a:xfrm>
              <a:off x="530214" y="3226751"/>
              <a:ext cx="4585821" cy="161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OA13: Self Reliance, Economic Inclusion and Livelihoods</a:t>
              </a:r>
            </a:p>
          </p:txBody>
        </p:sp>
        <p:sp>
          <p:nvSpPr>
            <p:cNvPr id="83" name="tx84"/>
            <p:cNvSpPr/>
            <p:nvPr/>
          </p:nvSpPr>
          <p:spPr>
            <a:xfrm>
              <a:off x="1455303" y="2921525"/>
              <a:ext cx="3660731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EA18: Operational Support and Supply Chain</a:t>
              </a:r>
            </a:p>
          </p:txBody>
        </p:sp>
        <p:sp>
          <p:nvSpPr>
            <p:cNvPr id="84" name="tx85"/>
            <p:cNvSpPr/>
            <p:nvPr/>
          </p:nvSpPr>
          <p:spPr>
            <a:xfrm>
              <a:off x="227745" y="2620929"/>
              <a:ext cx="4888289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OA7: Community Engagement and Women's Empowerment</a:t>
              </a:r>
            </a:p>
          </p:txBody>
        </p:sp>
        <p:sp>
          <p:nvSpPr>
            <p:cNvPr id="85" name="tx86"/>
            <p:cNvSpPr/>
            <p:nvPr/>
          </p:nvSpPr>
          <p:spPr>
            <a:xfrm>
              <a:off x="988870" y="2322369"/>
              <a:ext cx="4127164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OA1: Access to Territory, Reg. and Documentation</a:t>
              </a:r>
            </a:p>
          </p:txBody>
        </p:sp>
        <p:sp>
          <p:nvSpPr>
            <p:cNvPr id="86" name="tx87"/>
            <p:cNvSpPr/>
            <p:nvPr/>
          </p:nvSpPr>
          <p:spPr>
            <a:xfrm>
              <a:off x="1626675" y="2023809"/>
              <a:ext cx="3489360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OA9: Sustainable Housing and Settlements</a:t>
              </a:r>
            </a:p>
          </p:txBody>
        </p:sp>
        <p:sp>
          <p:nvSpPr>
            <p:cNvPr id="87" name="tx88"/>
            <p:cNvSpPr/>
            <p:nvPr/>
          </p:nvSpPr>
          <p:spPr>
            <a:xfrm>
              <a:off x="2347341" y="1725249"/>
              <a:ext cx="2768694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OA8: Well-Being and Basic Needs</a:t>
              </a:r>
            </a:p>
          </p:txBody>
        </p:sp>
        <p:sp>
          <p:nvSpPr>
            <p:cNvPr id="88" name="tx89"/>
            <p:cNvSpPr/>
            <p:nvPr/>
          </p:nvSpPr>
          <p:spPr>
            <a:xfrm>
              <a:off x="7823411" y="5879325"/>
              <a:ext cx="153595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% of Total Funding</a:t>
              </a:r>
            </a:p>
          </p:txBody>
        </p:sp>
        <p:sp>
          <p:nvSpPr>
            <p:cNvPr id="89" name="tx90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90" name="tx91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91" name="tx92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92" name="tx93"/>
            <p:cNvSpPr/>
            <p:nvPr/>
          </p:nvSpPr>
          <p:spPr>
            <a:xfrm>
              <a:off x="2105123" y="727920"/>
              <a:ext cx="589330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based</a:t>
              </a:r>
            </a:p>
          </p:txBody>
        </p:sp>
        <p:sp>
          <p:nvSpPr>
            <p:cNvPr id="93" name="tx94"/>
            <p:cNvSpPr/>
            <p:nvPr/>
          </p:nvSpPr>
          <p:spPr>
            <a:xfrm>
              <a:off x="2752975" y="778898"/>
              <a:ext cx="257175" cy="119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on</a:t>
              </a:r>
            </a:p>
          </p:txBody>
        </p:sp>
        <p:sp>
          <p:nvSpPr>
            <p:cNvPr id="94" name="tx95"/>
            <p:cNvSpPr/>
            <p:nvPr/>
          </p:nvSpPr>
          <p:spPr>
            <a:xfrm>
              <a:off x="3068672" y="730549"/>
              <a:ext cx="813130" cy="1675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95" name="tx96"/>
            <p:cNvSpPr/>
            <p:nvPr/>
          </p:nvSpPr>
          <p:spPr>
            <a:xfrm>
              <a:off x="3940324" y="727920"/>
              <a:ext cx="725233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Results</a:t>
              </a:r>
            </a:p>
          </p:txBody>
        </p:sp>
        <p:sp>
          <p:nvSpPr>
            <p:cNvPr id="96" name="tx97"/>
            <p:cNvSpPr/>
            <p:nvPr/>
          </p:nvSpPr>
          <p:spPr>
            <a:xfrm>
              <a:off x="4724079" y="727920"/>
              <a:ext cx="1143342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Framework</a:t>
              </a:r>
            </a:p>
          </p:txBody>
        </p:sp>
        <p:sp>
          <p:nvSpPr>
            <p:cNvPr id="97" name="tx98"/>
            <p:cNvSpPr/>
            <p:nvPr/>
          </p:nvSpPr>
          <p:spPr>
            <a:xfrm>
              <a:off x="227745" y="219104"/>
              <a:ext cx="779857" cy="231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Share</a:t>
              </a:r>
            </a:p>
          </p:txBody>
        </p:sp>
        <p:sp>
          <p:nvSpPr>
            <p:cNvPr id="98" name="tx99"/>
            <p:cNvSpPr/>
            <p:nvPr/>
          </p:nvSpPr>
          <p:spPr>
            <a:xfrm>
              <a:off x="1082595" y="221573"/>
              <a:ext cx="287933" cy="229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99" name="tx100"/>
            <p:cNvSpPr/>
            <p:nvPr/>
          </p:nvSpPr>
          <p:spPr>
            <a:xfrm>
              <a:off x="1445521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100" name="tx101"/>
            <p:cNvSpPr/>
            <p:nvPr/>
          </p:nvSpPr>
          <p:spPr>
            <a:xfrm>
              <a:off x="2515471" y="237930"/>
              <a:ext cx="455199" cy="212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per</a:t>
              </a:r>
            </a:p>
          </p:txBody>
        </p:sp>
        <p:sp>
          <p:nvSpPr>
            <p:cNvPr id="101" name="tx102"/>
            <p:cNvSpPr/>
            <p:nvPr/>
          </p:nvSpPr>
          <p:spPr>
            <a:xfrm>
              <a:off x="3045663" y="222808"/>
              <a:ext cx="1025665" cy="228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Sectors</a:t>
              </a:r>
            </a:p>
          </p:txBody>
        </p:sp>
        <p:sp>
          <p:nvSpPr>
            <p:cNvPr id="102" name="tx103"/>
            <p:cNvSpPr/>
            <p:nvPr/>
          </p:nvSpPr>
          <p:spPr>
            <a:xfrm>
              <a:off x="4146321" y="159851"/>
              <a:ext cx="422332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(%)</a:t>
              </a:r>
            </a:p>
          </p:txBody>
        </p:sp>
        <p:sp>
          <p:nvSpPr>
            <p:cNvPr id="103" name="tx104"/>
            <p:cNvSpPr/>
            <p:nvPr/>
          </p:nvSpPr>
          <p:spPr>
            <a:xfrm>
              <a:off x="227745" y="6309751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104" name="tx105"/>
            <p:cNvSpPr/>
            <p:nvPr/>
          </p:nvSpPr>
          <p:spPr>
            <a:xfrm>
              <a:off x="606833" y="6308471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105" name="tx106"/>
            <p:cNvSpPr/>
            <p:nvPr/>
          </p:nvSpPr>
          <p:spPr>
            <a:xfrm>
              <a:off x="117370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106" name="tx107"/>
            <p:cNvSpPr/>
            <p:nvPr/>
          </p:nvSpPr>
          <p:spPr>
            <a:xfrm>
              <a:off x="1783860" y="6311031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107" name="tx108"/>
            <p:cNvSpPr/>
            <p:nvPr/>
          </p:nvSpPr>
          <p:spPr>
            <a:xfrm>
              <a:off x="2117262" y="6278147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108" name="tx109"/>
            <p:cNvSpPr/>
            <p:nvPr/>
          </p:nvSpPr>
          <p:spPr>
            <a:xfrm>
              <a:off x="3097064" y="6306711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109" name="tx110"/>
            <p:cNvSpPr/>
            <p:nvPr/>
          </p:nvSpPr>
          <p:spPr>
            <a:xfrm>
              <a:off x="3374379" y="6283588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110" name="tx111"/>
            <p:cNvSpPr/>
            <p:nvPr/>
          </p:nvSpPr>
          <p:spPr>
            <a:xfrm>
              <a:off x="4366343" y="6278147"/>
              <a:ext cx="691126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Initiative).</a:t>
              </a:r>
            </a:p>
          </p:txBody>
        </p:sp>
        <p:sp>
          <p:nvSpPr>
            <p:cNvPr id="111" name="tx112"/>
            <p:cNvSpPr/>
            <p:nvPr/>
          </p:nvSpPr>
          <p:spPr>
            <a:xfrm>
              <a:off x="509843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112" name="tx113"/>
            <p:cNvSpPr/>
            <p:nvPr/>
          </p:nvSpPr>
          <p:spPr>
            <a:xfrm>
              <a:off x="5708590" y="6278627"/>
              <a:ext cx="493501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113" name="tx114"/>
            <p:cNvSpPr/>
            <p:nvPr/>
          </p:nvSpPr>
          <p:spPr>
            <a:xfrm>
              <a:off x="6243057" y="6307671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114" name="tx115"/>
            <p:cNvSpPr/>
            <p:nvPr/>
          </p:nvSpPr>
          <p:spPr>
            <a:xfrm>
              <a:off x="6391716" y="6306551"/>
              <a:ext cx="92691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needs-based.</a:t>
              </a:r>
            </a:p>
          </p:txBody>
        </p:sp>
        <p:sp>
          <p:nvSpPr>
            <p:cNvPr id="115" name="tx116"/>
            <p:cNvSpPr/>
            <p:nvPr/>
          </p:nvSpPr>
          <p:spPr>
            <a:xfrm>
              <a:off x="7359597" y="6309751"/>
              <a:ext cx="10217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116" name="tx117"/>
            <p:cNvSpPr/>
            <p:nvPr/>
          </p:nvSpPr>
          <p:spPr>
            <a:xfrm>
              <a:off x="7502735" y="6290869"/>
              <a:ext cx="744893" cy="1348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represents</a:t>
              </a:r>
            </a:p>
          </p:txBody>
        </p:sp>
        <p:sp>
          <p:nvSpPr>
            <p:cNvPr id="117" name="tx118"/>
            <p:cNvSpPr/>
            <p:nvPr/>
          </p:nvSpPr>
          <p:spPr>
            <a:xfrm>
              <a:off x="8288593" y="6306551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118" name="tx119"/>
            <p:cNvSpPr/>
            <p:nvPr/>
          </p:nvSpPr>
          <p:spPr>
            <a:xfrm>
              <a:off x="8560707" y="6306551"/>
              <a:ext cx="322760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total</a:t>
              </a:r>
            </a:p>
          </p:txBody>
        </p:sp>
        <p:sp>
          <p:nvSpPr>
            <p:cNvPr id="119" name="tx120"/>
            <p:cNvSpPr/>
            <p:nvPr/>
          </p:nvSpPr>
          <p:spPr>
            <a:xfrm>
              <a:off x="8924432" y="6317032"/>
              <a:ext cx="537747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amount</a:t>
              </a:r>
            </a:p>
          </p:txBody>
        </p:sp>
        <p:sp>
          <p:nvSpPr>
            <p:cNvPr id="120" name="tx121"/>
            <p:cNvSpPr/>
            <p:nvPr/>
          </p:nvSpPr>
          <p:spPr>
            <a:xfrm>
              <a:off x="9503145" y="6308231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121" name="tx122"/>
            <p:cNvSpPr/>
            <p:nvPr/>
          </p:nvSpPr>
          <p:spPr>
            <a:xfrm>
              <a:off x="9690928" y="6315912"/>
              <a:ext cx="478619" cy="10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money</a:t>
              </a:r>
            </a:p>
          </p:txBody>
        </p:sp>
        <p:sp>
          <p:nvSpPr>
            <p:cNvPr id="122" name="tx123"/>
            <p:cNvSpPr/>
            <p:nvPr/>
          </p:nvSpPr>
          <p:spPr>
            <a:xfrm>
              <a:off x="10210513" y="6306551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123" name="tx124"/>
            <p:cNvSpPr/>
            <p:nvPr/>
          </p:nvSpPr>
          <p:spPr>
            <a:xfrm>
              <a:off x="10535034" y="6306551"/>
              <a:ext cx="433014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would</a:t>
              </a:r>
            </a:p>
          </p:txBody>
        </p:sp>
        <p:sp>
          <p:nvSpPr>
            <p:cNvPr id="124" name="tx125"/>
            <p:cNvSpPr/>
            <p:nvPr/>
          </p:nvSpPr>
          <p:spPr>
            <a:xfrm>
              <a:off x="11009013" y="6306711"/>
              <a:ext cx="174101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be</a:t>
              </a:r>
            </a:p>
          </p:txBody>
        </p:sp>
        <p:sp>
          <p:nvSpPr>
            <p:cNvPr id="125" name="tx126"/>
            <p:cNvSpPr/>
            <p:nvPr/>
          </p:nvSpPr>
          <p:spPr>
            <a:xfrm>
              <a:off x="11224080" y="6280387"/>
              <a:ext cx="592314" cy="145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required</a:t>
              </a:r>
            </a:p>
          </p:txBody>
        </p:sp>
        <p:sp>
          <p:nvSpPr>
            <p:cNvPr id="126" name="tx127"/>
            <p:cNvSpPr/>
            <p:nvPr/>
          </p:nvSpPr>
          <p:spPr>
            <a:xfrm>
              <a:off x="227745" y="6517439"/>
              <a:ext cx="352924" cy="83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were</a:t>
              </a:r>
            </a:p>
          </p:txBody>
        </p:sp>
        <p:sp>
          <p:nvSpPr>
            <p:cNvPr id="127" name="tx128"/>
            <p:cNvSpPr/>
            <p:nvPr/>
          </p:nvSpPr>
          <p:spPr>
            <a:xfrm>
              <a:off x="621635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128" name="tx129"/>
            <p:cNvSpPr/>
            <p:nvPr/>
          </p:nvSpPr>
          <p:spPr>
            <a:xfrm>
              <a:off x="12317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129" name="tx130"/>
            <p:cNvSpPr/>
            <p:nvPr/>
          </p:nvSpPr>
          <p:spPr>
            <a:xfrm>
              <a:off x="1420855" y="6492396"/>
              <a:ext cx="357964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meet</a:t>
              </a:r>
            </a:p>
          </p:txBody>
        </p:sp>
        <p:sp>
          <p:nvSpPr>
            <p:cNvPr id="130" name="tx131"/>
            <p:cNvSpPr/>
            <p:nvPr/>
          </p:nvSpPr>
          <p:spPr>
            <a:xfrm>
              <a:off x="1819784" y="6481915"/>
              <a:ext cx="155059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all</a:t>
              </a:r>
            </a:p>
          </p:txBody>
        </p:sp>
        <p:sp>
          <p:nvSpPr>
            <p:cNvPr id="131" name="tx132"/>
            <p:cNvSpPr/>
            <p:nvPr/>
          </p:nvSpPr>
          <p:spPr>
            <a:xfrm>
              <a:off x="2015809" y="6483595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132" name="tx133"/>
            <p:cNvSpPr/>
            <p:nvPr/>
          </p:nvSpPr>
          <p:spPr>
            <a:xfrm>
              <a:off x="2203592" y="6481915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133" name="tx134"/>
            <p:cNvSpPr/>
            <p:nvPr/>
          </p:nvSpPr>
          <p:spPr>
            <a:xfrm>
              <a:off x="2475706" y="6481915"/>
              <a:ext cx="41717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</a:t>
              </a:r>
            </a:p>
          </p:txBody>
        </p:sp>
        <p:sp>
          <p:nvSpPr>
            <p:cNvPr id="134" name="tx135"/>
            <p:cNvSpPr/>
            <p:nvPr/>
          </p:nvSpPr>
          <p:spPr>
            <a:xfrm>
              <a:off x="2933844" y="6481915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135" name="tx136"/>
            <p:cNvSpPr/>
            <p:nvPr/>
          </p:nvSpPr>
          <p:spPr>
            <a:xfrm>
              <a:off x="3258364" y="6483035"/>
              <a:ext cx="95771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136" name="tx137"/>
            <p:cNvSpPr/>
            <p:nvPr/>
          </p:nvSpPr>
          <p:spPr>
            <a:xfrm>
              <a:off x="3395101" y="6483035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137" name="tx138"/>
            <p:cNvSpPr/>
            <p:nvPr/>
          </p:nvSpPr>
          <p:spPr>
            <a:xfrm>
              <a:off x="3543760" y="6453992"/>
              <a:ext cx="530466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seeking</a:t>
              </a:r>
            </a:p>
          </p:txBody>
        </p:sp>
        <p:sp>
          <p:nvSpPr>
            <p:cNvPr id="138" name="tx139"/>
            <p:cNvSpPr/>
            <p:nvPr/>
          </p:nvSpPr>
          <p:spPr>
            <a:xfrm>
              <a:off x="41151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139" name="tx140"/>
            <p:cNvSpPr/>
            <p:nvPr/>
          </p:nvSpPr>
          <p:spPr>
            <a:xfrm>
              <a:off x="4304255" y="6481915"/>
              <a:ext cx="57783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address.</a:t>
              </a:r>
            </a:p>
          </p:txBody>
        </p:sp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7964035" y="1281451"/>
              <a:ext cx="0" cy="4548556"/>
            </a:xfrm>
            <a:custGeom>
              <a:avLst/>
              <a:pathLst>
                <a:path w="0" h="4548556">
                  <a:moveTo>
                    <a:pt x="0" y="45485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9395989" y="1281451"/>
              <a:ext cx="0" cy="4548556"/>
            </a:xfrm>
            <a:custGeom>
              <a:avLst/>
              <a:pathLst>
                <a:path w="0" h="4548556">
                  <a:moveTo>
                    <a:pt x="0" y="45485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10827944" y="1281451"/>
              <a:ext cx="0" cy="4548556"/>
            </a:xfrm>
            <a:custGeom>
              <a:avLst/>
              <a:pathLst>
                <a:path w="0" h="4548556">
                  <a:moveTo>
                    <a:pt x="0" y="45485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8"/>
            <p:cNvSpPr/>
            <p:nvPr/>
          </p:nvSpPr>
          <p:spPr>
            <a:xfrm>
              <a:off x="9395989" y="3589506"/>
              <a:ext cx="0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9"/>
            <p:cNvSpPr/>
            <p:nvPr/>
          </p:nvSpPr>
          <p:spPr>
            <a:xfrm>
              <a:off x="9395989" y="4490210"/>
              <a:ext cx="581373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9395989" y="4265034"/>
              <a:ext cx="397725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9395989" y="5165738"/>
              <a:ext cx="955113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7985872" y="1788097"/>
              <a:ext cx="1410117" cy="157623"/>
            </a:xfrm>
            <a:prstGeom prst="rect">
              <a:avLst/>
            </a:prstGeom>
            <a:solidFill>
              <a:srgbClr val="D32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8787050" y="2238449"/>
              <a:ext cx="608938" cy="157623"/>
            </a:xfrm>
            <a:prstGeom prst="rect">
              <a:avLst/>
            </a:prstGeom>
            <a:solidFill>
              <a:srgbClr val="D32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9395989" y="3364330"/>
              <a:ext cx="0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7226220" y="1562921"/>
              <a:ext cx="2169769" cy="157623"/>
            </a:xfrm>
            <a:prstGeom prst="rect">
              <a:avLst/>
            </a:prstGeom>
            <a:solidFill>
              <a:srgbClr val="D32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9395989" y="3814682"/>
              <a:ext cx="39736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9395989" y="4039858"/>
              <a:ext cx="377678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9395989" y="3139153"/>
              <a:ext cx="0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9"/>
            <p:cNvSpPr/>
            <p:nvPr/>
          </p:nvSpPr>
          <p:spPr>
            <a:xfrm>
              <a:off x="9395989" y="2913977"/>
              <a:ext cx="0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20"/>
            <p:cNvSpPr/>
            <p:nvPr/>
          </p:nvSpPr>
          <p:spPr>
            <a:xfrm>
              <a:off x="9395989" y="4940562"/>
              <a:ext cx="908217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1"/>
            <p:cNvSpPr/>
            <p:nvPr/>
          </p:nvSpPr>
          <p:spPr>
            <a:xfrm>
              <a:off x="9395989" y="5390914"/>
              <a:ext cx="2207716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9395989" y="2688801"/>
              <a:ext cx="0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3"/>
            <p:cNvSpPr/>
            <p:nvPr/>
          </p:nvSpPr>
          <p:spPr>
            <a:xfrm>
              <a:off x="9375584" y="2463625"/>
              <a:ext cx="20405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4"/>
            <p:cNvSpPr/>
            <p:nvPr/>
          </p:nvSpPr>
          <p:spPr>
            <a:xfrm>
              <a:off x="8003771" y="2013273"/>
              <a:ext cx="1392217" cy="157623"/>
            </a:xfrm>
            <a:prstGeom prst="rect">
              <a:avLst/>
            </a:prstGeom>
            <a:solidFill>
              <a:srgbClr val="D32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5"/>
            <p:cNvSpPr/>
            <p:nvPr/>
          </p:nvSpPr>
          <p:spPr>
            <a:xfrm>
              <a:off x="9395989" y="5616090"/>
              <a:ext cx="2327642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6"/>
            <p:cNvSpPr/>
            <p:nvPr/>
          </p:nvSpPr>
          <p:spPr>
            <a:xfrm>
              <a:off x="6911190" y="1337745"/>
              <a:ext cx="2484799" cy="157623"/>
            </a:xfrm>
            <a:prstGeom prst="rect">
              <a:avLst/>
            </a:prstGeom>
            <a:solidFill>
              <a:srgbClr val="D32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7"/>
            <p:cNvSpPr/>
            <p:nvPr/>
          </p:nvSpPr>
          <p:spPr>
            <a:xfrm>
              <a:off x="9395989" y="4715386"/>
              <a:ext cx="607864" cy="157623"/>
            </a:xfrm>
            <a:prstGeom prst="rect">
              <a:avLst/>
            </a:prstGeom>
            <a:solidFill>
              <a:srgbClr val="069C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8"/>
            <p:cNvSpPr/>
            <p:nvPr/>
          </p:nvSpPr>
          <p:spPr>
            <a:xfrm>
              <a:off x="9310462" y="3634463"/>
              <a:ext cx="171054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0  %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9828780" y="4535168"/>
              <a:ext cx="29716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16.2  %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9645132" y="4310082"/>
              <a:ext cx="297165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11.1  %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10202520" y="5210696"/>
              <a:ext cx="29716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26.7  %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7820509" y="1833055"/>
              <a:ext cx="33072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-39.4  %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8658545" y="2283497"/>
              <a:ext cx="257010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-17  %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9310462" y="3409287"/>
              <a:ext cx="171054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0  %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7060857" y="1607879"/>
              <a:ext cx="33072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-60.6  %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9313341" y="3859730"/>
              <a:ext cx="244769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1.1  %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9625085" y="4084815"/>
              <a:ext cx="29716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10.6  %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9310462" y="3184111"/>
              <a:ext cx="171054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0  %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9310462" y="2958935"/>
              <a:ext cx="171054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0  %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10155624" y="4985520"/>
              <a:ext cx="29716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25.4  %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11455123" y="5435962"/>
              <a:ext cx="297165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61.7  %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9310462" y="2733759"/>
              <a:ext cx="171054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0  %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9236419" y="2508583"/>
              <a:ext cx="278329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-0.6  %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7838408" y="2058231"/>
              <a:ext cx="33072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-38.9  %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11611907" y="5661138"/>
              <a:ext cx="223449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65  %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6745827" y="1382703"/>
              <a:ext cx="330725" cy="66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-69.4  %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9892129" y="4760434"/>
              <a:ext cx="223449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17  %</a:t>
              </a:r>
            </a:p>
          </p:txBody>
        </p:sp>
        <p:sp>
          <p:nvSpPr>
            <p:cNvPr id="47" name="pl48"/>
            <p:cNvSpPr/>
            <p:nvPr/>
          </p:nvSpPr>
          <p:spPr>
            <a:xfrm>
              <a:off x="6670568" y="1281451"/>
              <a:ext cx="0" cy="4548556"/>
            </a:xfrm>
            <a:custGeom>
              <a:avLst/>
              <a:pathLst>
                <a:path w="0" h="4548556">
                  <a:moveTo>
                    <a:pt x="0" y="4548556"/>
                  </a:moveTo>
                  <a:lnTo>
                    <a:pt x="0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9"/>
            <p:cNvSpPr/>
            <p:nvPr/>
          </p:nvSpPr>
          <p:spPr>
            <a:xfrm>
              <a:off x="648428" y="5564628"/>
              <a:ext cx="5919654" cy="10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 reliance on clean (cooking) fuels and technology [SDG 7.1.2 Tier 1] / Refugees and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5775412" y="5693787"/>
              <a:ext cx="792670" cy="103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Asylum-seekers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1551398" y="5405632"/>
              <a:ext cx="5016684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4.2 Proportion of POCs who do not accept violence against women. / Refugees and Asylum-seekers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560703" y="5119991"/>
              <a:ext cx="6007379" cy="103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13.1. Proportion of PoC with an account at a bank or other financial institution or with a mobile-money-service provider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3957299" y="5238749"/>
              <a:ext cx="2610783" cy="10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[SDG 8.10.2 Tier 1]. / Refugees and Asylum-seekers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1304167" y="4955280"/>
              <a:ext cx="5263915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4.1 Proportion of PoC who know where to access available GBV services / Refugees and Asylum-seekers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1185467" y="4725646"/>
              <a:ext cx="5382615" cy="10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9.2 Proportion of PoC that have energy to ensure lighting (close to Sphere). / Refugees and Asylum-seekers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666316" y="4439777"/>
              <a:ext cx="5901766" cy="10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1.2 Proportion of children under 5 years of age whose births have been registered with a civil authority. [SDG 16.9.1 -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4629326" y="4563221"/>
              <a:ext cx="1938756" cy="10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Tier 1] / Refugees and Asylum-seekers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1150776" y="4214601"/>
              <a:ext cx="5417305" cy="10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1.3 Proportion of PoC with legally recognized identity documents or credentials [GCR 4.2.2]. / Refugees and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5775412" y="4342731"/>
              <a:ext cx="792670" cy="103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Asylum-seekers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781702" y="3988396"/>
              <a:ext cx="5786380" cy="10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2.1 Average processing time (in days) from registration to first instance asylum decision (disaggregated by individual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3797907" y="4111840"/>
              <a:ext cx="2770174" cy="10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and group procedures). / Refugees and Asylum-seekers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898688" y="3825971"/>
              <a:ext cx="5669394" cy="10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16.2. Proportion of PoC covered by social protection floors/systems [SDG 1.3.1]. / Refugees and Asylum-seekers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968754" y="3604224"/>
              <a:ext cx="5599328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1.1 Proportion of refugees and asylum seekers registered on an individual basis. / Refugees and Asylum-seekers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1697473" y="3379047"/>
              <a:ext cx="4870608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15.1 Number of refugees submitted by UNHCR for resettlement. / Refugees and Asylum-seekers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451146" y="3092149"/>
              <a:ext cx="6116935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2.2 Proportion of individuals undergoing asylum procedures who have access to legal advice or representation. / Refugees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5561556" y="3216851"/>
              <a:ext cx="1006525" cy="103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and Asylum-seekers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494237" y="2866973"/>
              <a:ext cx="6073844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2.3 Proportion of individuals undergoing asylum procedures who have access to an effective appeal mechanism after first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3355395" y="2990417"/>
              <a:ext cx="3212687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instance rejection of their claim. / Refugees and Asylum-seekers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850682" y="2703519"/>
              <a:ext cx="5717400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7.1 Proportion of PoC who participate meaningfully across all phases of the OMC. / Refugees and Asylum-seekers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518869" y="2478343"/>
              <a:ext cx="6049213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7.2 Proportion of PoC who have access to effective feedback and response mechanisms. / Refugees and Asylum-seekers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1971965" y="2248709"/>
              <a:ext cx="4596117" cy="10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 are unemployed. / Refugees and Asylum-seekers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1024589" y="2027991"/>
              <a:ext cx="5543492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8.1 Proportion of PoC in need that receive cash transfers or in-kind assistance. / Refugees and Asylum-seekers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734667" y="1741093"/>
              <a:ext cx="5833414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13.2. Proportion of PoC who self-report positive changes in their income compared to previous year. / Refugees and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5775412" y="1865794"/>
              <a:ext cx="792670" cy="103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Asylum-seekers</a:t>
              </a:r>
            </a:p>
          </p:txBody>
        </p:sp>
        <p:sp>
          <p:nvSpPr>
            <p:cNvPr id="74" name="tx75"/>
            <p:cNvSpPr/>
            <p:nvPr/>
          </p:nvSpPr>
          <p:spPr>
            <a:xfrm>
              <a:off x="609737" y="1512488"/>
              <a:ext cx="5958344" cy="10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 tenure rights and/or property rights to housing and/or land [revised SDG indicator</a:t>
              </a:r>
            </a:p>
          </p:txBody>
        </p:sp>
        <p:sp>
          <p:nvSpPr>
            <p:cNvPr id="75" name="tx76"/>
            <p:cNvSpPr/>
            <p:nvPr/>
          </p:nvSpPr>
          <p:spPr>
            <a:xfrm>
              <a:off x="4641956" y="1635932"/>
              <a:ext cx="1926126" cy="10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1.4.2]. / Refugees and Asylum-seekers</a:t>
              </a:r>
            </a:p>
          </p:txBody>
        </p:sp>
        <p:sp>
          <p:nvSpPr>
            <p:cNvPr id="76" name="tx77"/>
            <p:cNvSpPr/>
            <p:nvPr/>
          </p:nvSpPr>
          <p:spPr>
            <a:xfrm>
              <a:off x="1691244" y="1352463"/>
              <a:ext cx="4876838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9.1 Proportion of PoCs living in habitable and affordable housing. / Refugees and Asylum-seekers</a:t>
              </a:r>
            </a:p>
          </p:txBody>
        </p:sp>
        <p:sp>
          <p:nvSpPr>
            <p:cNvPr id="77" name="tx78"/>
            <p:cNvSpPr/>
            <p:nvPr/>
          </p:nvSpPr>
          <p:spPr>
            <a:xfrm>
              <a:off x="7830704" y="5930607"/>
              <a:ext cx="266661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-40%</a:t>
              </a:r>
            </a:p>
          </p:txBody>
        </p:sp>
        <p:sp>
          <p:nvSpPr>
            <p:cNvPr id="78" name="tx79"/>
            <p:cNvSpPr/>
            <p:nvPr/>
          </p:nvSpPr>
          <p:spPr>
            <a:xfrm>
              <a:off x="9317036" y="5930607"/>
              <a:ext cx="157905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79" name="tx80"/>
            <p:cNvSpPr/>
            <p:nvPr/>
          </p:nvSpPr>
          <p:spPr>
            <a:xfrm>
              <a:off x="10715844" y="5930607"/>
              <a:ext cx="224199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40%</a:t>
              </a:r>
            </a:p>
          </p:txBody>
        </p:sp>
        <p:sp>
          <p:nvSpPr>
            <p:cNvPr id="80" name="tx81"/>
            <p:cNvSpPr/>
            <p:nvPr/>
          </p:nvSpPr>
          <p:spPr>
            <a:xfrm>
              <a:off x="227745" y="729520"/>
              <a:ext cx="974979" cy="168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Deviation</a:t>
              </a:r>
            </a:p>
          </p:txBody>
        </p:sp>
        <p:sp>
          <p:nvSpPr>
            <p:cNvPr id="81" name="tx82"/>
            <p:cNvSpPr/>
            <p:nvPr/>
          </p:nvSpPr>
          <p:spPr>
            <a:xfrm>
              <a:off x="1261246" y="727920"/>
              <a:ext cx="87919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between</a:t>
              </a:r>
            </a:p>
          </p:txBody>
        </p:sp>
        <p:sp>
          <p:nvSpPr>
            <p:cNvPr id="82" name="tx83"/>
            <p:cNvSpPr/>
            <p:nvPr/>
          </p:nvSpPr>
          <p:spPr>
            <a:xfrm>
              <a:off x="2198963" y="690544"/>
              <a:ext cx="875538" cy="207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reported</a:t>
              </a:r>
            </a:p>
          </p:txBody>
        </p:sp>
        <p:sp>
          <p:nvSpPr>
            <p:cNvPr id="83" name="tx84"/>
            <p:cNvSpPr/>
            <p:nvPr/>
          </p:nvSpPr>
          <p:spPr>
            <a:xfrm>
              <a:off x="3133023" y="721519"/>
              <a:ext cx="807986" cy="17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“Actual”</a:t>
              </a:r>
            </a:p>
          </p:txBody>
        </p:sp>
        <p:sp>
          <p:nvSpPr>
            <p:cNvPr id="84" name="tx85"/>
            <p:cNvSpPr/>
            <p:nvPr/>
          </p:nvSpPr>
          <p:spPr>
            <a:xfrm>
              <a:off x="3999531" y="727920"/>
              <a:ext cx="533666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value</a:t>
              </a:r>
            </a:p>
          </p:txBody>
        </p:sp>
        <p:sp>
          <p:nvSpPr>
            <p:cNvPr id="85" name="tx86"/>
            <p:cNvSpPr/>
            <p:nvPr/>
          </p:nvSpPr>
          <p:spPr>
            <a:xfrm>
              <a:off x="4591719" y="727920"/>
              <a:ext cx="369189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and</a:t>
              </a:r>
            </a:p>
          </p:txBody>
        </p:sp>
        <p:sp>
          <p:nvSpPr>
            <p:cNvPr id="86" name="tx87"/>
            <p:cNvSpPr/>
            <p:nvPr/>
          </p:nvSpPr>
          <p:spPr>
            <a:xfrm>
              <a:off x="5019430" y="689629"/>
              <a:ext cx="1392288" cy="208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programmatic</a:t>
              </a:r>
            </a:p>
          </p:txBody>
        </p:sp>
        <p:sp>
          <p:nvSpPr>
            <p:cNvPr id="87" name="tx88"/>
            <p:cNvSpPr/>
            <p:nvPr/>
          </p:nvSpPr>
          <p:spPr>
            <a:xfrm>
              <a:off x="6470240" y="681628"/>
              <a:ext cx="820445" cy="216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“Target”</a:t>
              </a:r>
            </a:p>
          </p:txBody>
        </p:sp>
        <p:sp>
          <p:nvSpPr>
            <p:cNvPr id="88" name="tx89"/>
            <p:cNvSpPr/>
            <p:nvPr/>
          </p:nvSpPr>
          <p:spPr>
            <a:xfrm>
              <a:off x="7349207" y="687343"/>
              <a:ext cx="243459" cy="210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89" name="tx90"/>
            <p:cNvSpPr/>
            <p:nvPr/>
          </p:nvSpPr>
          <p:spPr>
            <a:xfrm>
              <a:off x="7651188" y="687343"/>
              <a:ext cx="244259" cy="210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%)</a:t>
              </a:r>
            </a:p>
          </p:txBody>
        </p:sp>
        <p:sp>
          <p:nvSpPr>
            <p:cNvPr id="90" name="tx91"/>
            <p:cNvSpPr/>
            <p:nvPr/>
          </p:nvSpPr>
          <p:spPr>
            <a:xfrm>
              <a:off x="227745" y="222808"/>
              <a:ext cx="1287520" cy="228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</a:t>
              </a:r>
            </a:p>
          </p:txBody>
        </p:sp>
        <p:sp>
          <p:nvSpPr>
            <p:cNvPr id="91" name="tx92"/>
            <p:cNvSpPr/>
            <p:nvPr/>
          </p:nvSpPr>
          <p:spPr>
            <a:xfrm>
              <a:off x="1590259" y="219104"/>
              <a:ext cx="1367296" cy="231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Indicators</a:t>
              </a:r>
            </a:p>
          </p:txBody>
        </p:sp>
        <p:sp>
          <p:nvSpPr>
            <p:cNvPr id="92" name="tx93"/>
            <p:cNvSpPr/>
            <p:nvPr/>
          </p:nvSpPr>
          <p:spPr>
            <a:xfrm>
              <a:off x="3032547" y="159080"/>
              <a:ext cx="80547" cy="2917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|</a:t>
              </a:r>
            </a:p>
          </p:txBody>
        </p:sp>
        <p:sp>
          <p:nvSpPr>
            <p:cNvPr id="93" name="tx94"/>
            <p:cNvSpPr/>
            <p:nvPr/>
          </p:nvSpPr>
          <p:spPr>
            <a:xfrm>
              <a:off x="3188087" y="222808"/>
              <a:ext cx="715975" cy="228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94" name="tx95"/>
            <p:cNvSpPr/>
            <p:nvPr/>
          </p:nvSpPr>
          <p:spPr>
            <a:xfrm>
              <a:off x="3979054" y="219104"/>
              <a:ext cx="771833" cy="231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95" name="tx96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96" name="tx97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97" name="tx98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98" name="tx99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99" name="tx100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100" name="tx101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101" name="tx102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102" name="tx103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943323" y="4657473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943323" y="3586061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943323" y="2514649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8"/>
            <p:cNvSpPr/>
            <p:nvPr/>
          </p:nvSpPr>
          <p:spPr>
            <a:xfrm>
              <a:off x="2747019" y="35150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9"/>
            <p:cNvSpPr/>
            <p:nvPr/>
          </p:nvSpPr>
          <p:spPr>
            <a:xfrm>
              <a:off x="2849189" y="30852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10"/>
            <p:cNvSpPr/>
            <p:nvPr/>
          </p:nvSpPr>
          <p:spPr>
            <a:xfrm>
              <a:off x="2747579" y="32235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1"/>
            <p:cNvSpPr/>
            <p:nvPr/>
          </p:nvSpPr>
          <p:spPr>
            <a:xfrm>
              <a:off x="2269475" y="27972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2"/>
            <p:cNvSpPr/>
            <p:nvPr/>
          </p:nvSpPr>
          <p:spPr>
            <a:xfrm>
              <a:off x="2383793" y="45747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3"/>
            <p:cNvSpPr/>
            <p:nvPr/>
          </p:nvSpPr>
          <p:spPr>
            <a:xfrm>
              <a:off x="3090201" y="39685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4"/>
            <p:cNvSpPr/>
            <p:nvPr/>
          </p:nvSpPr>
          <p:spPr>
            <a:xfrm>
              <a:off x="2964631" y="3513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5"/>
            <p:cNvSpPr/>
            <p:nvPr/>
          </p:nvSpPr>
          <p:spPr>
            <a:xfrm>
              <a:off x="2272866" y="51389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6"/>
            <p:cNvSpPr/>
            <p:nvPr/>
          </p:nvSpPr>
          <p:spPr>
            <a:xfrm>
              <a:off x="2467906" y="34866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7"/>
            <p:cNvSpPr/>
            <p:nvPr/>
          </p:nvSpPr>
          <p:spPr>
            <a:xfrm>
              <a:off x="3069516" y="3229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8"/>
            <p:cNvSpPr/>
            <p:nvPr/>
          </p:nvSpPr>
          <p:spPr>
            <a:xfrm>
              <a:off x="2349705" y="35193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9"/>
            <p:cNvSpPr/>
            <p:nvPr/>
          </p:nvSpPr>
          <p:spPr>
            <a:xfrm>
              <a:off x="2811135" y="352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20"/>
            <p:cNvSpPr/>
            <p:nvPr/>
          </p:nvSpPr>
          <p:spPr>
            <a:xfrm>
              <a:off x="2690897" y="2831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1"/>
            <p:cNvSpPr/>
            <p:nvPr/>
          </p:nvSpPr>
          <p:spPr>
            <a:xfrm>
              <a:off x="2065211" y="1863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2"/>
            <p:cNvSpPr/>
            <p:nvPr/>
          </p:nvSpPr>
          <p:spPr>
            <a:xfrm>
              <a:off x="2317101" y="35139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3"/>
            <p:cNvSpPr/>
            <p:nvPr/>
          </p:nvSpPr>
          <p:spPr>
            <a:xfrm>
              <a:off x="2927368" y="3534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4"/>
            <p:cNvSpPr/>
            <p:nvPr/>
          </p:nvSpPr>
          <p:spPr>
            <a:xfrm>
              <a:off x="2174756" y="45579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5"/>
            <p:cNvSpPr/>
            <p:nvPr/>
          </p:nvSpPr>
          <p:spPr>
            <a:xfrm>
              <a:off x="2215782" y="17711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6"/>
            <p:cNvSpPr/>
            <p:nvPr/>
          </p:nvSpPr>
          <p:spPr>
            <a:xfrm>
              <a:off x="2290127" y="53697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7"/>
            <p:cNvSpPr/>
            <p:nvPr/>
          </p:nvSpPr>
          <p:spPr>
            <a:xfrm>
              <a:off x="2495394" y="30633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8"/>
            <p:cNvSpPr/>
            <p:nvPr/>
          </p:nvSpPr>
          <p:spPr>
            <a:xfrm>
              <a:off x="2651601" y="1750681"/>
              <a:ext cx="0" cy="3647056"/>
            </a:xfrm>
            <a:custGeom>
              <a:avLst/>
              <a:pathLst>
                <a:path w="0" h="3647056">
                  <a:moveTo>
                    <a:pt x="0" y="36470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9"/>
            <p:cNvSpPr/>
            <p:nvPr/>
          </p:nvSpPr>
          <p:spPr>
            <a:xfrm>
              <a:off x="2479993" y="3402601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30"/>
            <p:cNvSpPr/>
            <p:nvPr/>
          </p:nvSpPr>
          <p:spPr>
            <a:xfrm>
              <a:off x="943323" y="3586061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1"/>
            <p:cNvSpPr/>
            <p:nvPr/>
          </p:nvSpPr>
          <p:spPr>
            <a:xfrm>
              <a:off x="943323" y="1566218"/>
              <a:ext cx="0" cy="4058181"/>
            </a:xfrm>
            <a:custGeom>
              <a:avLst/>
              <a:pathLst>
                <a:path w="0" h="4058181">
                  <a:moveTo>
                    <a:pt x="0" y="405818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2"/>
            <p:cNvSpPr/>
            <p:nvPr/>
          </p:nvSpPr>
          <p:spPr>
            <a:xfrm>
              <a:off x="551401" y="4614639"/>
              <a:ext cx="266661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-40%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660157" y="3543227"/>
              <a:ext cx="157905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593863" y="2471815"/>
              <a:ext cx="224199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40%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2519013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5" name="pg36"/>
            <p:cNvSpPr/>
            <p:nvPr/>
          </p:nvSpPr>
          <p:spPr>
            <a:xfrm>
              <a:off x="4826332" y="26904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7"/>
            <p:cNvSpPr/>
            <p:nvPr/>
          </p:nvSpPr>
          <p:spPr>
            <a:xfrm>
              <a:off x="4826332" y="29164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8"/>
            <p:cNvSpPr/>
            <p:nvPr/>
          </p:nvSpPr>
          <p:spPr>
            <a:xfrm>
              <a:off x="4826332" y="3142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9"/>
            <p:cNvSpPr/>
            <p:nvPr/>
          </p:nvSpPr>
          <p:spPr>
            <a:xfrm>
              <a:off x="4826332" y="33686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40"/>
            <p:cNvSpPr/>
            <p:nvPr/>
          </p:nvSpPr>
          <p:spPr>
            <a:xfrm>
              <a:off x="4826332" y="35946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1"/>
            <p:cNvSpPr/>
            <p:nvPr/>
          </p:nvSpPr>
          <p:spPr>
            <a:xfrm>
              <a:off x="4826332" y="38207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2"/>
            <p:cNvSpPr/>
            <p:nvPr/>
          </p:nvSpPr>
          <p:spPr>
            <a:xfrm>
              <a:off x="4826332" y="40468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3"/>
            <p:cNvSpPr/>
            <p:nvPr/>
          </p:nvSpPr>
          <p:spPr>
            <a:xfrm>
              <a:off x="4826332" y="42728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4"/>
            <p:cNvSpPr/>
            <p:nvPr/>
          </p:nvSpPr>
          <p:spPr>
            <a:xfrm>
              <a:off x="4826332" y="4498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5"/>
            <p:cNvSpPr/>
            <p:nvPr/>
          </p:nvSpPr>
          <p:spPr>
            <a:xfrm>
              <a:off x="5136047" y="2619641"/>
              <a:ext cx="5604791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OA1: Access to Territory, Reg. and Documentation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5136047" y="2857522"/>
              <a:ext cx="6227658" cy="219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OA13: Self Reliance, Economic Inclusion and Livelihoods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5136047" y="3074532"/>
              <a:ext cx="5698209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OA15: Resettlement and Complementary Pathways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5136047" y="3297829"/>
              <a:ext cx="5567450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OA16:  Local Integration and other Local Solutions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5136047" y="3569531"/>
              <a:ext cx="3004066" cy="185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OA2: Status Determination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5136047" y="3793834"/>
              <a:ext cx="4484789" cy="187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OA4: Sexual and Gender-based Violence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5136047" y="3976017"/>
              <a:ext cx="6638418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OA7: Community Engagement and Women's Empowerment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5136047" y="4202079"/>
              <a:ext cx="3759955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OA8: Well-Being and Basic Needs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5136047" y="4428142"/>
              <a:ext cx="4738637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OA9: Sustainable Housing and Settlements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278356" y="891636"/>
              <a:ext cx="1191641" cy="206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Deviation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1541523" y="889680"/>
              <a:ext cx="1074572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between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2687622" y="843998"/>
              <a:ext cx="1070102" cy="253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reported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3829250" y="881857"/>
              <a:ext cx="987539" cy="21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“Actual”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4888316" y="889680"/>
              <a:ext cx="652259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value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5612102" y="889680"/>
              <a:ext cx="451231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and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6134859" y="842880"/>
              <a:ext cx="1701685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programmatic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7908071" y="833101"/>
              <a:ext cx="1002766" cy="264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“Target”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8982364" y="840086"/>
              <a:ext cx="297561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9351452" y="840086"/>
              <a:ext cx="298538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%)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278356" y="272321"/>
              <a:ext cx="1573636" cy="27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1943650" y="267794"/>
              <a:ext cx="1671140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Indicators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3706447" y="267794"/>
              <a:ext cx="943352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278356" y="6402252"/>
              <a:ext cx="413260" cy="141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741685" y="6400688"/>
              <a:ext cx="642773" cy="143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1434527" y="6400590"/>
              <a:ext cx="695678" cy="143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2180273" y="6403817"/>
              <a:ext cx="357422" cy="140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2587764" y="6363625"/>
              <a:ext cx="1147467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3785301" y="6398536"/>
              <a:ext cx="288871" cy="145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4124241" y="6370275"/>
              <a:ext cx="1162331" cy="173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5336641" y="6363625"/>
              <a:ext cx="798553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literacy…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describes the ability to read, analyze, and argue with data.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sz="2000" b="1"/>
              <a:t>“Numbers have an important story to tell. They rely on YOU to give them a voice!”</a:t>
            </a:r>
          </a:p>
          <a:p>
            <a:pPr lvl="0" indent="0" marL="1270000">
              <a:buNone/>
            </a:pPr>
            <a:r>
              <a:rPr sz="2000"/>
              <a:t>– Stephen Few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1009617" y="4956930"/>
              <a:ext cx="3350261" cy="0"/>
            </a:xfrm>
            <a:custGeom>
              <a:avLst/>
              <a:pathLst>
                <a:path w="3350261" h="0">
                  <a:moveTo>
                    <a:pt x="0" y="0"/>
                  </a:moveTo>
                  <a:lnTo>
                    <a:pt x="3350261" y="0"/>
                  </a:lnTo>
                  <a:lnTo>
                    <a:pt x="3350261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1009617" y="4244415"/>
              <a:ext cx="3350261" cy="0"/>
            </a:xfrm>
            <a:custGeom>
              <a:avLst/>
              <a:pathLst>
                <a:path w="3350261" h="0">
                  <a:moveTo>
                    <a:pt x="0" y="0"/>
                  </a:moveTo>
                  <a:lnTo>
                    <a:pt x="3350261" y="0"/>
                  </a:lnTo>
                  <a:lnTo>
                    <a:pt x="3350261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1009617" y="3531901"/>
              <a:ext cx="3350261" cy="0"/>
            </a:xfrm>
            <a:custGeom>
              <a:avLst/>
              <a:pathLst>
                <a:path w="3350261" h="0">
                  <a:moveTo>
                    <a:pt x="0" y="0"/>
                  </a:moveTo>
                  <a:lnTo>
                    <a:pt x="3350261" y="0"/>
                  </a:lnTo>
                  <a:lnTo>
                    <a:pt x="3350261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1009617" y="2819386"/>
              <a:ext cx="3350261" cy="0"/>
            </a:xfrm>
            <a:custGeom>
              <a:avLst/>
              <a:pathLst>
                <a:path w="3350261" h="0">
                  <a:moveTo>
                    <a:pt x="0" y="0"/>
                  </a:moveTo>
                  <a:lnTo>
                    <a:pt x="3350261" y="0"/>
                  </a:lnTo>
                  <a:lnTo>
                    <a:pt x="3350261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1009617" y="2106871"/>
              <a:ext cx="3350261" cy="0"/>
            </a:xfrm>
            <a:custGeom>
              <a:avLst/>
              <a:pathLst>
                <a:path w="3350261" h="0">
                  <a:moveTo>
                    <a:pt x="0" y="0"/>
                  </a:moveTo>
                  <a:lnTo>
                    <a:pt x="3350261" y="0"/>
                  </a:lnTo>
                  <a:lnTo>
                    <a:pt x="3350261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10"/>
            <p:cNvSpPr/>
            <p:nvPr/>
          </p:nvSpPr>
          <p:spPr>
            <a:xfrm>
              <a:off x="2167203" y="16804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1"/>
            <p:cNvSpPr/>
            <p:nvPr/>
          </p:nvSpPr>
          <p:spPr>
            <a:xfrm>
              <a:off x="3163463" y="3963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2"/>
            <p:cNvSpPr/>
            <p:nvPr/>
          </p:nvSpPr>
          <p:spPr>
            <a:xfrm>
              <a:off x="2986888" y="3817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3"/>
            <p:cNvSpPr/>
            <p:nvPr/>
          </p:nvSpPr>
          <p:spPr>
            <a:xfrm>
              <a:off x="2285164" y="42881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4"/>
            <p:cNvSpPr/>
            <p:nvPr/>
          </p:nvSpPr>
          <p:spPr>
            <a:xfrm>
              <a:off x="2891864" y="41742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5"/>
            <p:cNvSpPr/>
            <p:nvPr/>
          </p:nvSpPr>
          <p:spPr>
            <a:xfrm>
              <a:off x="3145327" y="37538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6"/>
            <p:cNvSpPr/>
            <p:nvPr/>
          </p:nvSpPr>
          <p:spPr>
            <a:xfrm>
              <a:off x="2239381" y="44694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7"/>
            <p:cNvSpPr/>
            <p:nvPr/>
          </p:nvSpPr>
          <p:spPr>
            <a:xfrm>
              <a:off x="1393818" y="4396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8"/>
            <p:cNvSpPr/>
            <p:nvPr/>
          </p:nvSpPr>
          <p:spPr>
            <a:xfrm>
              <a:off x="2212851" y="47957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9"/>
            <p:cNvSpPr/>
            <p:nvPr/>
          </p:nvSpPr>
          <p:spPr>
            <a:xfrm>
              <a:off x="3141889" y="4571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20"/>
            <p:cNvSpPr/>
            <p:nvPr/>
          </p:nvSpPr>
          <p:spPr>
            <a:xfrm>
              <a:off x="2231159" y="42930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1"/>
            <p:cNvSpPr/>
            <p:nvPr/>
          </p:nvSpPr>
          <p:spPr>
            <a:xfrm>
              <a:off x="3123317" y="44413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2"/>
            <p:cNvSpPr/>
            <p:nvPr/>
          </p:nvSpPr>
          <p:spPr>
            <a:xfrm>
              <a:off x="1433991" y="45049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3"/>
            <p:cNvSpPr/>
            <p:nvPr/>
          </p:nvSpPr>
          <p:spPr>
            <a:xfrm>
              <a:off x="3176008" y="4316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4"/>
            <p:cNvSpPr/>
            <p:nvPr/>
          </p:nvSpPr>
          <p:spPr>
            <a:xfrm>
              <a:off x="2247035" y="4352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5"/>
            <p:cNvSpPr/>
            <p:nvPr/>
          </p:nvSpPr>
          <p:spPr>
            <a:xfrm>
              <a:off x="3034160" y="43737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6"/>
            <p:cNvSpPr/>
            <p:nvPr/>
          </p:nvSpPr>
          <p:spPr>
            <a:xfrm>
              <a:off x="2324230" y="43754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7"/>
            <p:cNvSpPr/>
            <p:nvPr/>
          </p:nvSpPr>
          <p:spPr>
            <a:xfrm>
              <a:off x="2301871" y="43324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8"/>
            <p:cNvSpPr/>
            <p:nvPr/>
          </p:nvSpPr>
          <p:spPr>
            <a:xfrm>
              <a:off x="1432188" y="44414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9"/>
            <p:cNvSpPr/>
            <p:nvPr/>
          </p:nvSpPr>
          <p:spPr>
            <a:xfrm>
              <a:off x="2322565" y="4625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30"/>
            <p:cNvSpPr/>
            <p:nvPr/>
          </p:nvSpPr>
          <p:spPr>
            <a:xfrm>
              <a:off x="1554637" y="4174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1"/>
            <p:cNvSpPr/>
            <p:nvPr/>
          </p:nvSpPr>
          <p:spPr>
            <a:xfrm>
              <a:off x="2233716" y="45138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2"/>
            <p:cNvSpPr/>
            <p:nvPr/>
          </p:nvSpPr>
          <p:spPr>
            <a:xfrm>
              <a:off x="2889315" y="44213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3"/>
            <p:cNvSpPr/>
            <p:nvPr/>
          </p:nvSpPr>
          <p:spPr>
            <a:xfrm>
              <a:off x="2964585" y="45301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4"/>
            <p:cNvSpPr/>
            <p:nvPr/>
          </p:nvSpPr>
          <p:spPr>
            <a:xfrm>
              <a:off x="3125097" y="4211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5"/>
            <p:cNvSpPr/>
            <p:nvPr/>
          </p:nvSpPr>
          <p:spPr>
            <a:xfrm>
              <a:off x="3129224" y="38971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6"/>
            <p:cNvSpPr/>
            <p:nvPr/>
          </p:nvSpPr>
          <p:spPr>
            <a:xfrm>
              <a:off x="2351331" y="44591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7"/>
            <p:cNvSpPr/>
            <p:nvPr/>
          </p:nvSpPr>
          <p:spPr>
            <a:xfrm>
              <a:off x="2920226" y="41302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8"/>
            <p:cNvSpPr/>
            <p:nvPr/>
          </p:nvSpPr>
          <p:spPr>
            <a:xfrm>
              <a:off x="2180270" y="46998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9"/>
            <p:cNvSpPr/>
            <p:nvPr/>
          </p:nvSpPr>
          <p:spPr>
            <a:xfrm>
              <a:off x="3061822" y="25116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40"/>
            <p:cNvSpPr/>
            <p:nvPr/>
          </p:nvSpPr>
          <p:spPr>
            <a:xfrm>
              <a:off x="3856549" y="41741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1"/>
            <p:cNvSpPr/>
            <p:nvPr/>
          </p:nvSpPr>
          <p:spPr>
            <a:xfrm>
              <a:off x="3756817" y="40584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2"/>
            <p:cNvSpPr/>
            <p:nvPr/>
          </p:nvSpPr>
          <p:spPr>
            <a:xfrm>
              <a:off x="3870754" y="40950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3"/>
            <p:cNvSpPr/>
            <p:nvPr/>
          </p:nvSpPr>
          <p:spPr>
            <a:xfrm>
              <a:off x="3812012" y="39840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4"/>
            <p:cNvSpPr/>
            <p:nvPr/>
          </p:nvSpPr>
          <p:spPr>
            <a:xfrm>
              <a:off x="3812089" y="44549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5"/>
            <p:cNvSpPr/>
            <p:nvPr/>
          </p:nvSpPr>
          <p:spPr>
            <a:xfrm>
              <a:off x="3965538" y="4295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6"/>
            <p:cNvSpPr/>
            <p:nvPr/>
          </p:nvSpPr>
          <p:spPr>
            <a:xfrm>
              <a:off x="3714544" y="41742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7"/>
            <p:cNvSpPr/>
            <p:nvPr/>
          </p:nvSpPr>
          <p:spPr>
            <a:xfrm>
              <a:off x="3834439" y="46060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8"/>
            <p:cNvSpPr/>
            <p:nvPr/>
          </p:nvSpPr>
          <p:spPr>
            <a:xfrm>
              <a:off x="3956756" y="41662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9"/>
            <p:cNvSpPr/>
            <p:nvPr/>
          </p:nvSpPr>
          <p:spPr>
            <a:xfrm>
              <a:off x="3744674" y="4099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50"/>
            <p:cNvSpPr/>
            <p:nvPr/>
          </p:nvSpPr>
          <p:spPr>
            <a:xfrm>
              <a:off x="3944079" y="41742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1"/>
            <p:cNvSpPr/>
            <p:nvPr/>
          </p:nvSpPr>
          <p:spPr>
            <a:xfrm>
              <a:off x="3963615" y="41742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2"/>
            <p:cNvSpPr/>
            <p:nvPr/>
          </p:nvSpPr>
          <p:spPr>
            <a:xfrm>
              <a:off x="3963722" y="39935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3"/>
            <p:cNvSpPr/>
            <p:nvPr/>
          </p:nvSpPr>
          <p:spPr>
            <a:xfrm>
              <a:off x="3811024" y="3734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4"/>
            <p:cNvSpPr/>
            <p:nvPr/>
          </p:nvSpPr>
          <p:spPr>
            <a:xfrm>
              <a:off x="3835849" y="41741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5"/>
            <p:cNvSpPr/>
            <p:nvPr/>
          </p:nvSpPr>
          <p:spPr>
            <a:xfrm>
              <a:off x="3932255" y="4178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6"/>
            <p:cNvSpPr/>
            <p:nvPr/>
          </p:nvSpPr>
          <p:spPr>
            <a:xfrm>
              <a:off x="3863762" y="44513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7"/>
            <p:cNvSpPr/>
            <p:nvPr/>
          </p:nvSpPr>
          <p:spPr>
            <a:xfrm>
              <a:off x="3739467" y="37108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8"/>
            <p:cNvSpPr/>
            <p:nvPr/>
          </p:nvSpPr>
          <p:spPr>
            <a:xfrm>
              <a:off x="2132632" y="48788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9"/>
            <p:cNvSpPr/>
            <p:nvPr/>
          </p:nvSpPr>
          <p:spPr>
            <a:xfrm>
              <a:off x="2904984" y="40850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60"/>
            <p:cNvSpPr/>
            <p:nvPr/>
          </p:nvSpPr>
          <p:spPr>
            <a:xfrm>
              <a:off x="3061578" y="40851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1"/>
            <p:cNvSpPr/>
            <p:nvPr/>
          </p:nvSpPr>
          <p:spPr>
            <a:xfrm>
              <a:off x="2311907" y="43167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2"/>
            <p:cNvSpPr/>
            <p:nvPr/>
          </p:nvSpPr>
          <p:spPr>
            <a:xfrm>
              <a:off x="2140284" y="4263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3"/>
            <p:cNvSpPr/>
            <p:nvPr/>
          </p:nvSpPr>
          <p:spPr>
            <a:xfrm>
              <a:off x="2069917" y="43880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4"/>
            <p:cNvSpPr/>
            <p:nvPr/>
          </p:nvSpPr>
          <p:spPr>
            <a:xfrm>
              <a:off x="1532459" y="43523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5"/>
            <p:cNvSpPr/>
            <p:nvPr/>
          </p:nvSpPr>
          <p:spPr>
            <a:xfrm>
              <a:off x="2316063" y="43523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6"/>
            <p:cNvSpPr/>
            <p:nvPr/>
          </p:nvSpPr>
          <p:spPr>
            <a:xfrm>
              <a:off x="2070806" y="43522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7"/>
            <p:cNvSpPr/>
            <p:nvPr/>
          </p:nvSpPr>
          <p:spPr>
            <a:xfrm>
              <a:off x="2329576" y="43524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8"/>
            <p:cNvSpPr/>
            <p:nvPr/>
          </p:nvSpPr>
          <p:spPr>
            <a:xfrm>
              <a:off x="2887193" y="43522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9"/>
            <p:cNvSpPr/>
            <p:nvPr/>
          </p:nvSpPr>
          <p:spPr>
            <a:xfrm>
              <a:off x="1516663" y="4530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70"/>
            <p:cNvSpPr/>
            <p:nvPr/>
          </p:nvSpPr>
          <p:spPr>
            <a:xfrm>
              <a:off x="2125068" y="41742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1"/>
            <p:cNvSpPr/>
            <p:nvPr/>
          </p:nvSpPr>
          <p:spPr>
            <a:xfrm>
              <a:off x="2328159" y="39960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2"/>
            <p:cNvSpPr/>
            <p:nvPr/>
          </p:nvSpPr>
          <p:spPr>
            <a:xfrm>
              <a:off x="2275366" y="42116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3"/>
            <p:cNvSpPr/>
            <p:nvPr/>
          </p:nvSpPr>
          <p:spPr>
            <a:xfrm>
              <a:off x="1526989" y="43880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4"/>
            <p:cNvSpPr/>
            <p:nvPr/>
          </p:nvSpPr>
          <p:spPr>
            <a:xfrm>
              <a:off x="1531400" y="4387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5"/>
            <p:cNvSpPr/>
            <p:nvPr/>
          </p:nvSpPr>
          <p:spPr>
            <a:xfrm>
              <a:off x="3080123" y="44164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6"/>
            <p:cNvSpPr/>
            <p:nvPr/>
          </p:nvSpPr>
          <p:spPr>
            <a:xfrm>
              <a:off x="2987375" y="44163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7"/>
            <p:cNvSpPr/>
            <p:nvPr/>
          </p:nvSpPr>
          <p:spPr>
            <a:xfrm>
              <a:off x="2966770" y="44164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8"/>
            <p:cNvSpPr/>
            <p:nvPr/>
          </p:nvSpPr>
          <p:spPr>
            <a:xfrm>
              <a:off x="2997942" y="44235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9"/>
            <p:cNvSpPr/>
            <p:nvPr/>
          </p:nvSpPr>
          <p:spPr>
            <a:xfrm>
              <a:off x="1492471" y="42454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80"/>
            <p:cNvSpPr/>
            <p:nvPr/>
          </p:nvSpPr>
          <p:spPr>
            <a:xfrm>
              <a:off x="2177594" y="43879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1"/>
            <p:cNvSpPr/>
            <p:nvPr/>
          </p:nvSpPr>
          <p:spPr>
            <a:xfrm>
              <a:off x="3076299" y="39961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2"/>
            <p:cNvSpPr/>
            <p:nvPr/>
          </p:nvSpPr>
          <p:spPr>
            <a:xfrm>
              <a:off x="2864816" y="41741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3"/>
            <p:cNvSpPr/>
            <p:nvPr/>
          </p:nvSpPr>
          <p:spPr>
            <a:xfrm>
              <a:off x="1275626" y="42454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4"/>
            <p:cNvSpPr/>
            <p:nvPr/>
          </p:nvSpPr>
          <p:spPr>
            <a:xfrm>
              <a:off x="2233308" y="4245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5"/>
            <p:cNvSpPr/>
            <p:nvPr/>
          </p:nvSpPr>
          <p:spPr>
            <a:xfrm>
              <a:off x="1519250" y="41883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6"/>
            <p:cNvSpPr/>
            <p:nvPr/>
          </p:nvSpPr>
          <p:spPr>
            <a:xfrm>
              <a:off x="1439190" y="43879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7"/>
            <p:cNvSpPr/>
            <p:nvPr/>
          </p:nvSpPr>
          <p:spPr>
            <a:xfrm>
              <a:off x="2870961" y="38773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8"/>
            <p:cNvSpPr/>
            <p:nvPr/>
          </p:nvSpPr>
          <p:spPr>
            <a:xfrm>
              <a:off x="1459226" y="4174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9"/>
            <p:cNvSpPr/>
            <p:nvPr/>
          </p:nvSpPr>
          <p:spPr>
            <a:xfrm>
              <a:off x="1445446" y="4174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90"/>
            <p:cNvSpPr/>
            <p:nvPr/>
          </p:nvSpPr>
          <p:spPr>
            <a:xfrm>
              <a:off x="2271298" y="42492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1"/>
            <p:cNvSpPr/>
            <p:nvPr/>
          </p:nvSpPr>
          <p:spPr>
            <a:xfrm>
              <a:off x="2930885" y="42493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2"/>
            <p:cNvSpPr/>
            <p:nvPr/>
          </p:nvSpPr>
          <p:spPr>
            <a:xfrm>
              <a:off x="2380870" y="42533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3"/>
            <p:cNvSpPr/>
            <p:nvPr/>
          </p:nvSpPr>
          <p:spPr>
            <a:xfrm>
              <a:off x="1488226" y="4097588"/>
              <a:ext cx="0" cy="658766"/>
            </a:xfrm>
            <a:custGeom>
              <a:avLst/>
              <a:pathLst>
                <a:path w="0" h="658766">
                  <a:moveTo>
                    <a:pt x="0" y="658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4"/>
            <p:cNvSpPr/>
            <p:nvPr/>
          </p:nvSpPr>
          <p:spPr>
            <a:xfrm>
              <a:off x="2285907" y="3267779"/>
              <a:ext cx="0" cy="2172157"/>
            </a:xfrm>
            <a:custGeom>
              <a:avLst/>
              <a:pathLst>
                <a:path w="0" h="2172157">
                  <a:moveTo>
                    <a:pt x="0" y="21721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5"/>
            <p:cNvSpPr/>
            <p:nvPr/>
          </p:nvSpPr>
          <p:spPr>
            <a:xfrm>
              <a:off x="3083589" y="3428480"/>
              <a:ext cx="0" cy="1582859"/>
            </a:xfrm>
            <a:custGeom>
              <a:avLst/>
              <a:pathLst>
                <a:path w="0" h="1582859">
                  <a:moveTo>
                    <a:pt x="0" y="15828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6"/>
            <p:cNvSpPr/>
            <p:nvPr/>
          </p:nvSpPr>
          <p:spPr>
            <a:xfrm>
              <a:off x="3881270" y="3756186"/>
              <a:ext cx="0" cy="970152"/>
            </a:xfrm>
            <a:custGeom>
              <a:avLst/>
              <a:pathLst>
                <a:path w="0" h="970152">
                  <a:moveTo>
                    <a:pt x="0" y="970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7"/>
            <p:cNvSpPr/>
            <p:nvPr/>
          </p:nvSpPr>
          <p:spPr>
            <a:xfrm>
              <a:off x="1316618" y="4255364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8"/>
            <p:cNvSpPr/>
            <p:nvPr/>
          </p:nvSpPr>
          <p:spPr>
            <a:xfrm>
              <a:off x="2114300" y="4182250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9"/>
            <p:cNvSpPr/>
            <p:nvPr/>
          </p:nvSpPr>
          <p:spPr>
            <a:xfrm>
              <a:off x="2911981" y="4048303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100"/>
            <p:cNvSpPr/>
            <p:nvPr/>
          </p:nvSpPr>
          <p:spPr>
            <a:xfrm>
              <a:off x="3709662" y="4069655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1"/>
            <p:cNvSpPr/>
            <p:nvPr/>
          </p:nvSpPr>
          <p:spPr>
            <a:xfrm>
              <a:off x="1009617" y="4244415"/>
              <a:ext cx="3350261" cy="0"/>
            </a:xfrm>
            <a:custGeom>
              <a:avLst/>
              <a:pathLst>
                <a:path w="3350261" h="0">
                  <a:moveTo>
                    <a:pt x="0" y="0"/>
                  </a:moveTo>
                  <a:lnTo>
                    <a:pt x="3350261" y="0"/>
                  </a:lnTo>
                  <a:lnTo>
                    <a:pt x="335026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2"/>
            <p:cNvSpPr/>
            <p:nvPr/>
          </p:nvSpPr>
          <p:spPr>
            <a:xfrm>
              <a:off x="1009617" y="1566218"/>
              <a:ext cx="0" cy="4058181"/>
            </a:xfrm>
            <a:custGeom>
              <a:avLst/>
              <a:pathLst>
                <a:path w="0" h="4058181">
                  <a:moveTo>
                    <a:pt x="0" y="405818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3"/>
            <p:cNvSpPr/>
            <p:nvPr/>
          </p:nvSpPr>
          <p:spPr>
            <a:xfrm>
              <a:off x="551401" y="4914096"/>
              <a:ext cx="332955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-100%</a:t>
              </a:r>
            </a:p>
          </p:txBody>
        </p:sp>
        <p:sp>
          <p:nvSpPr>
            <p:cNvPr id="103" name="tx104"/>
            <p:cNvSpPr/>
            <p:nvPr/>
          </p:nvSpPr>
          <p:spPr>
            <a:xfrm>
              <a:off x="726451" y="4201581"/>
              <a:ext cx="157905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104" name="tx105"/>
            <p:cNvSpPr/>
            <p:nvPr/>
          </p:nvSpPr>
          <p:spPr>
            <a:xfrm>
              <a:off x="593863" y="3489067"/>
              <a:ext cx="290493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105" name="tx106"/>
            <p:cNvSpPr/>
            <p:nvPr/>
          </p:nvSpPr>
          <p:spPr>
            <a:xfrm>
              <a:off x="593863" y="2776552"/>
              <a:ext cx="290493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200%</a:t>
              </a:r>
            </a:p>
          </p:txBody>
        </p:sp>
        <p:sp>
          <p:nvSpPr>
            <p:cNvPr id="106" name="tx107"/>
            <p:cNvSpPr/>
            <p:nvPr/>
          </p:nvSpPr>
          <p:spPr>
            <a:xfrm>
              <a:off x="593863" y="2064037"/>
              <a:ext cx="290493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300%</a:t>
              </a:r>
            </a:p>
          </p:txBody>
        </p:sp>
        <p:sp>
          <p:nvSpPr>
            <p:cNvPr id="107" name="tx108"/>
            <p:cNvSpPr/>
            <p:nvPr/>
          </p:nvSpPr>
          <p:spPr>
            <a:xfrm>
              <a:off x="1355638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108" name="tx109"/>
            <p:cNvSpPr/>
            <p:nvPr/>
          </p:nvSpPr>
          <p:spPr>
            <a:xfrm>
              <a:off x="2153319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109" name="tx110"/>
            <p:cNvSpPr/>
            <p:nvPr/>
          </p:nvSpPr>
          <p:spPr>
            <a:xfrm>
              <a:off x="2951001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110" name="tx111"/>
            <p:cNvSpPr/>
            <p:nvPr/>
          </p:nvSpPr>
          <p:spPr>
            <a:xfrm>
              <a:off x="3748682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111" name="pg112"/>
            <p:cNvSpPr/>
            <p:nvPr/>
          </p:nvSpPr>
          <p:spPr>
            <a:xfrm>
              <a:off x="4826332" y="2238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3"/>
            <p:cNvSpPr/>
            <p:nvPr/>
          </p:nvSpPr>
          <p:spPr>
            <a:xfrm>
              <a:off x="4826332" y="2464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4"/>
            <p:cNvSpPr/>
            <p:nvPr/>
          </p:nvSpPr>
          <p:spPr>
            <a:xfrm>
              <a:off x="4826332" y="26904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5"/>
            <p:cNvSpPr/>
            <p:nvPr/>
          </p:nvSpPr>
          <p:spPr>
            <a:xfrm>
              <a:off x="4826332" y="29164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6"/>
            <p:cNvSpPr/>
            <p:nvPr/>
          </p:nvSpPr>
          <p:spPr>
            <a:xfrm>
              <a:off x="4826332" y="3142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7"/>
            <p:cNvSpPr/>
            <p:nvPr/>
          </p:nvSpPr>
          <p:spPr>
            <a:xfrm>
              <a:off x="4826332" y="33686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8"/>
            <p:cNvSpPr/>
            <p:nvPr/>
          </p:nvSpPr>
          <p:spPr>
            <a:xfrm>
              <a:off x="4826332" y="35946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9"/>
            <p:cNvSpPr/>
            <p:nvPr/>
          </p:nvSpPr>
          <p:spPr>
            <a:xfrm>
              <a:off x="4826332" y="38207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20"/>
            <p:cNvSpPr/>
            <p:nvPr/>
          </p:nvSpPr>
          <p:spPr>
            <a:xfrm>
              <a:off x="4826332" y="40468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1"/>
            <p:cNvSpPr/>
            <p:nvPr/>
          </p:nvSpPr>
          <p:spPr>
            <a:xfrm>
              <a:off x="4826332" y="42728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2"/>
            <p:cNvSpPr/>
            <p:nvPr/>
          </p:nvSpPr>
          <p:spPr>
            <a:xfrm>
              <a:off x="4826332" y="4498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3"/>
            <p:cNvSpPr/>
            <p:nvPr/>
          </p:nvSpPr>
          <p:spPr>
            <a:xfrm>
              <a:off x="4826332" y="47249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4"/>
            <p:cNvSpPr/>
            <p:nvPr/>
          </p:nvSpPr>
          <p:spPr>
            <a:xfrm>
              <a:off x="4826332" y="49510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tx125"/>
            <p:cNvSpPr/>
            <p:nvPr/>
          </p:nvSpPr>
          <p:spPr>
            <a:xfrm>
              <a:off x="5136047" y="2167516"/>
              <a:ext cx="5604791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OA1: Access to Territory, Reg. and Documentation</a:t>
              </a:r>
            </a:p>
          </p:txBody>
        </p:sp>
        <p:sp>
          <p:nvSpPr>
            <p:cNvPr id="125" name="tx126"/>
            <p:cNvSpPr/>
            <p:nvPr/>
          </p:nvSpPr>
          <p:spPr>
            <a:xfrm>
              <a:off x="5136047" y="2393579"/>
              <a:ext cx="4865499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OA12: Clean Water, Sanitation and Hygiene</a:t>
              </a:r>
            </a:p>
          </p:txBody>
        </p:sp>
        <p:sp>
          <p:nvSpPr>
            <p:cNvPr id="126" name="tx127"/>
            <p:cNvSpPr/>
            <p:nvPr/>
          </p:nvSpPr>
          <p:spPr>
            <a:xfrm>
              <a:off x="5136047" y="2631460"/>
              <a:ext cx="6227658" cy="219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OA13: Self Reliance, Economic Inclusion and Livelihoods</a:t>
              </a:r>
            </a:p>
          </p:txBody>
        </p:sp>
        <p:sp>
          <p:nvSpPr>
            <p:cNvPr id="127" name="tx128"/>
            <p:cNvSpPr/>
            <p:nvPr/>
          </p:nvSpPr>
          <p:spPr>
            <a:xfrm>
              <a:off x="5136047" y="2848470"/>
              <a:ext cx="5698209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OA15: Resettlement and Complementary Pathways</a:t>
              </a:r>
            </a:p>
          </p:txBody>
        </p:sp>
        <p:sp>
          <p:nvSpPr>
            <p:cNvPr id="128" name="tx129"/>
            <p:cNvSpPr/>
            <p:nvPr/>
          </p:nvSpPr>
          <p:spPr>
            <a:xfrm>
              <a:off x="5136047" y="3071766"/>
              <a:ext cx="5567450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OA16:  Local Integration and other Local Solutions</a:t>
              </a:r>
            </a:p>
          </p:txBody>
        </p:sp>
        <p:sp>
          <p:nvSpPr>
            <p:cNvPr id="129" name="tx130"/>
            <p:cNvSpPr/>
            <p:nvPr/>
          </p:nvSpPr>
          <p:spPr>
            <a:xfrm>
              <a:off x="5136047" y="3343469"/>
              <a:ext cx="3004066" cy="185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OA2: Status Determination</a:t>
              </a:r>
            </a:p>
          </p:txBody>
        </p:sp>
        <p:sp>
          <p:nvSpPr>
            <p:cNvPr id="130" name="tx131"/>
            <p:cNvSpPr/>
            <p:nvPr/>
          </p:nvSpPr>
          <p:spPr>
            <a:xfrm>
              <a:off x="5136047" y="3526658"/>
              <a:ext cx="3519937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OA3: Protection Policy and Law</a:t>
              </a:r>
            </a:p>
          </p:txBody>
        </p:sp>
        <p:sp>
          <p:nvSpPr>
            <p:cNvPr id="131" name="tx132"/>
            <p:cNvSpPr/>
            <p:nvPr/>
          </p:nvSpPr>
          <p:spPr>
            <a:xfrm>
              <a:off x="5136047" y="3793834"/>
              <a:ext cx="4484789" cy="187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OA4: Sexual and Gender-based Violence</a:t>
              </a:r>
            </a:p>
          </p:txBody>
        </p:sp>
        <p:sp>
          <p:nvSpPr>
            <p:cNvPr id="132" name="tx133"/>
            <p:cNvSpPr/>
            <p:nvPr/>
          </p:nvSpPr>
          <p:spPr>
            <a:xfrm>
              <a:off x="5136047" y="4019896"/>
              <a:ext cx="2439287" cy="187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OA5: Child Protection</a:t>
              </a:r>
            </a:p>
          </p:txBody>
        </p:sp>
        <p:sp>
          <p:nvSpPr>
            <p:cNvPr id="133" name="tx134"/>
            <p:cNvSpPr/>
            <p:nvPr/>
          </p:nvSpPr>
          <p:spPr>
            <a:xfrm>
              <a:off x="5136047" y="4204845"/>
              <a:ext cx="3762595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OA6: Safety and Access to Justice</a:t>
              </a:r>
            </a:p>
          </p:txBody>
        </p:sp>
        <p:sp>
          <p:nvSpPr>
            <p:cNvPr id="134" name="tx135"/>
            <p:cNvSpPr/>
            <p:nvPr/>
          </p:nvSpPr>
          <p:spPr>
            <a:xfrm>
              <a:off x="5136047" y="4428142"/>
              <a:ext cx="6638418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OA7: Community Engagement and Women's Empowerment</a:t>
              </a:r>
            </a:p>
          </p:txBody>
        </p:sp>
        <p:sp>
          <p:nvSpPr>
            <p:cNvPr id="135" name="tx136"/>
            <p:cNvSpPr/>
            <p:nvPr/>
          </p:nvSpPr>
          <p:spPr>
            <a:xfrm>
              <a:off x="5136047" y="4654204"/>
              <a:ext cx="3759955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OA8: Well-Being and Basic Needs</a:t>
              </a:r>
            </a:p>
          </p:txBody>
        </p:sp>
        <p:sp>
          <p:nvSpPr>
            <p:cNvPr id="136" name="tx137"/>
            <p:cNvSpPr/>
            <p:nvPr/>
          </p:nvSpPr>
          <p:spPr>
            <a:xfrm>
              <a:off x="5136047" y="4880267"/>
              <a:ext cx="4738637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OA9: Sustainable Housing and Settlements</a:t>
              </a:r>
            </a:p>
          </p:txBody>
        </p:sp>
        <p:sp>
          <p:nvSpPr>
            <p:cNvPr id="137" name="tx138"/>
            <p:cNvSpPr/>
            <p:nvPr/>
          </p:nvSpPr>
          <p:spPr>
            <a:xfrm>
              <a:off x="278356" y="891636"/>
              <a:ext cx="1191641" cy="206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Deviation</a:t>
              </a:r>
            </a:p>
          </p:txBody>
        </p:sp>
        <p:sp>
          <p:nvSpPr>
            <p:cNvPr id="138" name="tx139"/>
            <p:cNvSpPr/>
            <p:nvPr/>
          </p:nvSpPr>
          <p:spPr>
            <a:xfrm>
              <a:off x="1541523" y="889680"/>
              <a:ext cx="1074572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between</a:t>
              </a:r>
            </a:p>
          </p:txBody>
        </p:sp>
        <p:sp>
          <p:nvSpPr>
            <p:cNvPr id="139" name="tx140"/>
            <p:cNvSpPr/>
            <p:nvPr/>
          </p:nvSpPr>
          <p:spPr>
            <a:xfrm>
              <a:off x="2687622" y="843998"/>
              <a:ext cx="1070102" cy="253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reported</a:t>
              </a:r>
            </a:p>
          </p:txBody>
        </p:sp>
        <p:sp>
          <p:nvSpPr>
            <p:cNvPr id="140" name="tx141"/>
            <p:cNvSpPr/>
            <p:nvPr/>
          </p:nvSpPr>
          <p:spPr>
            <a:xfrm>
              <a:off x="3829250" y="881857"/>
              <a:ext cx="987539" cy="21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“Actual”</a:t>
              </a:r>
            </a:p>
          </p:txBody>
        </p:sp>
        <p:sp>
          <p:nvSpPr>
            <p:cNvPr id="141" name="tx142"/>
            <p:cNvSpPr/>
            <p:nvPr/>
          </p:nvSpPr>
          <p:spPr>
            <a:xfrm>
              <a:off x="4888316" y="889680"/>
              <a:ext cx="652259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value</a:t>
              </a:r>
            </a:p>
          </p:txBody>
        </p:sp>
        <p:sp>
          <p:nvSpPr>
            <p:cNvPr id="142" name="tx143"/>
            <p:cNvSpPr/>
            <p:nvPr/>
          </p:nvSpPr>
          <p:spPr>
            <a:xfrm>
              <a:off x="5612102" y="889680"/>
              <a:ext cx="451231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and</a:t>
              </a:r>
            </a:p>
          </p:txBody>
        </p:sp>
        <p:sp>
          <p:nvSpPr>
            <p:cNvPr id="143" name="tx144"/>
            <p:cNvSpPr/>
            <p:nvPr/>
          </p:nvSpPr>
          <p:spPr>
            <a:xfrm>
              <a:off x="6134859" y="842880"/>
              <a:ext cx="1701685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programmatic</a:t>
              </a:r>
            </a:p>
          </p:txBody>
        </p:sp>
        <p:sp>
          <p:nvSpPr>
            <p:cNvPr id="144" name="tx145"/>
            <p:cNvSpPr/>
            <p:nvPr/>
          </p:nvSpPr>
          <p:spPr>
            <a:xfrm>
              <a:off x="7908071" y="833101"/>
              <a:ext cx="1002766" cy="264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“Target”</a:t>
              </a:r>
            </a:p>
          </p:txBody>
        </p:sp>
        <p:sp>
          <p:nvSpPr>
            <p:cNvPr id="145" name="tx146"/>
            <p:cNvSpPr/>
            <p:nvPr/>
          </p:nvSpPr>
          <p:spPr>
            <a:xfrm>
              <a:off x="8982364" y="840086"/>
              <a:ext cx="297561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146" name="tx147"/>
            <p:cNvSpPr/>
            <p:nvPr/>
          </p:nvSpPr>
          <p:spPr>
            <a:xfrm>
              <a:off x="9351452" y="840086"/>
              <a:ext cx="298538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%)</a:t>
              </a:r>
            </a:p>
          </p:txBody>
        </p:sp>
        <p:sp>
          <p:nvSpPr>
            <p:cNvPr id="147" name="tx148"/>
            <p:cNvSpPr/>
            <p:nvPr/>
          </p:nvSpPr>
          <p:spPr>
            <a:xfrm>
              <a:off x="278356" y="272321"/>
              <a:ext cx="1573636" cy="27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</a:t>
              </a:r>
            </a:p>
          </p:txBody>
        </p:sp>
        <p:sp>
          <p:nvSpPr>
            <p:cNvPr id="148" name="tx149"/>
            <p:cNvSpPr/>
            <p:nvPr/>
          </p:nvSpPr>
          <p:spPr>
            <a:xfrm>
              <a:off x="1943650" y="267794"/>
              <a:ext cx="1671140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Indicators</a:t>
              </a:r>
            </a:p>
          </p:txBody>
        </p:sp>
        <p:sp>
          <p:nvSpPr>
            <p:cNvPr id="149" name="tx150"/>
            <p:cNvSpPr/>
            <p:nvPr/>
          </p:nvSpPr>
          <p:spPr>
            <a:xfrm>
              <a:off x="3706447" y="267794"/>
              <a:ext cx="943352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150" name="tx151"/>
            <p:cNvSpPr/>
            <p:nvPr/>
          </p:nvSpPr>
          <p:spPr>
            <a:xfrm>
              <a:off x="278356" y="6402252"/>
              <a:ext cx="413260" cy="141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151" name="tx152"/>
            <p:cNvSpPr/>
            <p:nvPr/>
          </p:nvSpPr>
          <p:spPr>
            <a:xfrm>
              <a:off x="741685" y="6400688"/>
              <a:ext cx="642773" cy="143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152" name="tx153"/>
            <p:cNvSpPr/>
            <p:nvPr/>
          </p:nvSpPr>
          <p:spPr>
            <a:xfrm>
              <a:off x="1434527" y="6400590"/>
              <a:ext cx="695678" cy="143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153" name="tx154"/>
            <p:cNvSpPr/>
            <p:nvPr/>
          </p:nvSpPr>
          <p:spPr>
            <a:xfrm>
              <a:off x="2180273" y="6403817"/>
              <a:ext cx="357422" cy="140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154" name="tx155"/>
            <p:cNvSpPr/>
            <p:nvPr/>
          </p:nvSpPr>
          <p:spPr>
            <a:xfrm>
              <a:off x="2587764" y="6363625"/>
              <a:ext cx="1147467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155" name="tx156"/>
            <p:cNvSpPr/>
            <p:nvPr/>
          </p:nvSpPr>
          <p:spPr>
            <a:xfrm>
              <a:off x="3785301" y="6398536"/>
              <a:ext cx="288871" cy="145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156" name="tx157"/>
            <p:cNvSpPr/>
            <p:nvPr/>
          </p:nvSpPr>
          <p:spPr>
            <a:xfrm>
              <a:off x="4124241" y="6370275"/>
              <a:ext cx="1162331" cy="173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157" name="tx158"/>
            <p:cNvSpPr/>
            <p:nvPr/>
          </p:nvSpPr>
          <p:spPr>
            <a:xfrm>
              <a:off x="5336641" y="6363625"/>
              <a:ext cx="798553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943323" y="4999405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943323" y="4158253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943323" y="3317100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943323" y="2475948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943323" y="1634796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10"/>
            <p:cNvSpPr/>
            <p:nvPr/>
          </p:nvSpPr>
          <p:spPr>
            <a:xfrm>
              <a:off x="2766457" y="40911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1"/>
            <p:cNvSpPr/>
            <p:nvPr/>
          </p:nvSpPr>
          <p:spPr>
            <a:xfrm>
              <a:off x="2219445" y="40874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2"/>
            <p:cNvSpPr/>
            <p:nvPr/>
          </p:nvSpPr>
          <p:spPr>
            <a:xfrm>
              <a:off x="2180694" y="24976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3"/>
            <p:cNvSpPr/>
            <p:nvPr/>
          </p:nvSpPr>
          <p:spPr>
            <a:xfrm>
              <a:off x="2086479" y="36415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4"/>
            <p:cNvSpPr/>
            <p:nvPr/>
          </p:nvSpPr>
          <p:spPr>
            <a:xfrm>
              <a:off x="2383008" y="40835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5"/>
            <p:cNvSpPr/>
            <p:nvPr/>
          </p:nvSpPr>
          <p:spPr>
            <a:xfrm>
              <a:off x="2498323" y="40899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6"/>
            <p:cNvSpPr/>
            <p:nvPr/>
          </p:nvSpPr>
          <p:spPr>
            <a:xfrm>
              <a:off x="3019340" y="40842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7"/>
            <p:cNvSpPr/>
            <p:nvPr/>
          </p:nvSpPr>
          <p:spPr>
            <a:xfrm>
              <a:off x="3076835" y="40719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8"/>
            <p:cNvSpPr/>
            <p:nvPr/>
          </p:nvSpPr>
          <p:spPr>
            <a:xfrm>
              <a:off x="2024309" y="16804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9"/>
            <p:cNvSpPr/>
            <p:nvPr/>
          </p:nvSpPr>
          <p:spPr>
            <a:xfrm>
              <a:off x="2651601" y="1884196"/>
              <a:ext cx="0" cy="3555740"/>
            </a:xfrm>
            <a:custGeom>
              <a:avLst/>
              <a:pathLst>
                <a:path w="0" h="3555740">
                  <a:moveTo>
                    <a:pt x="0" y="35557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20"/>
            <p:cNvSpPr/>
            <p:nvPr/>
          </p:nvSpPr>
          <p:spPr>
            <a:xfrm>
              <a:off x="2479993" y="3490459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1"/>
            <p:cNvSpPr/>
            <p:nvPr/>
          </p:nvSpPr>
          <p:spPr>
            <a:xfrm>
              <a:off x="943323" y="4158253"/>
              <a:ext cx="3416555" cy="0"/>
            </a:xfrm>
            <a:custGeom>
              <a:avLst/>
              <a:pathLst>
                <a:path w="3416555" h="0">
                  <a:moveTo>
                    <a:pt x="0" y="0"/>
                  </a:moveTo>
                  <a:lnTo>
                    <a:pt x="3416555" y="0"/>
                  </a:lnTo>
                  <a:lnTo>
                    <a:pt x="341655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2"/>
            <p:cNvSpPr/>
            <p:nvPr/>
          </p:nvSpPr>
          <p:spPr>
            <a:xfrm>
              <a:off x="943323" y="1566218"/>
              <a:ext cx="0" cy="4058181"/>
            </a:xfrm>
            <a:custGeom>
              <a:avLst/>
              <a:pathLst>
                <a:path w="0" h="4058181">
                  <a:moveTo>
                    <a:pt x="0" y="405818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3"/>
            <p:cNvSpPr/>
            <p:nvPr/>
          </p:nvSpPr>
          <p:spPr>
            <a:xfrm>
              <a:off x="551401" y="4956571"/>
              <a:ext cx="266661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-20%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660157" y="4115419"/>
              <a:ext cx="157905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593863" y="3274267"/>
              <a:ext cx="224199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20%</a:t>
              </a:r>
            </a:p>
          </p:txBody>
        </p:sp>
        <p:sp>
          <p:nvSpPr>
            <p:cNvPr id="25" name="tx26"/>
            <p:cNvSpPr/>
            <p:nvPr/>
          </p:nvSpPr>
          <p:spPr>
            <a:xfrm>
              <a:off x="593863" y="2433114"/>
              <a:ext cx="224199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40%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593863" y="1591962"/>
              <a:ext cx="224199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60%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2519013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28" name="pg29"/>
            <p:cNvSpPr/>
            <p:nvPr/>
          </p:nvSpPr>
          <p:spPr>
            <a:xfrm>
              <a:off x="4826332" y="30295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30"/>
            <p:cNvSpPr/>
            <p:nvPr/>
          </p:nvSpPr>
          <p:spPr>
            <a:xfrm>
              <a:off x="4826332" y="32555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1"/>
            <p:cNvSpPr/>
            <p:nvPr/>
          </p:nvSpPr>
          <p:spPr>
            <a:xfrm>
              <a:off x="4826332" y="34816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2"/>
            <p:cNvSpPr/>
            <p:nvPr/>
          </p:nvSpPr>
          <p:spPr>
            <a:xfrm>
              <a:off x="4826332" y="37077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3"/>
            <p:cNvSpPr/>
            <p:nvPr/>
          </p:nvSpPr>
          <p:spPr>
            <a:xfrm>
              <a:off x="4826332" y="3933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4"/>
            <p:cNvSpPr/>
            <p:nvPr/>
          </p:nvSpPr>
          <p:spPr>
            <a:xfrm>
              <a:off x="4826332" y="4159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5"/>
            <p:cNvSpPr/>
            <p:nvPr/>
          </p:nvSpPr>
          <p:spPr>
            <a:xfrm>
              <a:off x="5136047" y="2958735"/>
              <a:ext cx="5604791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OA1: Access to Territory, Reg. and Documentation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5136047" y="3187564"/>
              <a:ext cx="5698209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OA15: Resettlement and Complementary Pathways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5136047" y="3410860"/>
              <a:ext cx="5567450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OA16:  Local Integration and other Local Solutions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5136047" y="3682563"/>
              <a:ext cx="3004066" cy="185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OA2: Status Determination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5136047" y="3862985"/>
              <a:ext cx="6638418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OA7: Community Engagement and Women's Empowerment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5136047" y="4089048"/>
              <a:ext cx="3759955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OA8: Well-Being and Basic Needs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278356" y="891636"/>
              <a:ext cx="1191641" cy="206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Deviation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1541523" y="889680"/>
              <a:ext cx="1074572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between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2687622" y="843998"/>
              <a:ext cx="1070102" cy="253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reported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3829250" y="881857"/>
              <a:ext cx="987539" cy="21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“Actual”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4888316" y="889680"/>
              <a:ext cx="652259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value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5612102" y="889680"/>
              <a:ext cx="451231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and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6134859" y="842880"/>
              <a:ext cx="1701685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programmatic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7908071" y="833101"/>
              <a:ext cx="1002766" cy="264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“Target”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8982364" y="840086"/>
              <a:ext cx="297561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9351452" y="840086"/>
              <a:ext cx="298538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%)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278356" y="272321"/>
              <a:ext cx="1573636" cy="27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1943650" y="267794"/>
              <a:ext cx="1671140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Indicators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3706447" y="267794"/>
              <a:ext cx="943352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278356" y="6402252"/>
              <a:ext cx="413260" cy="141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741685" y="6400688"/>
              <a:ext cx="642773" cy="143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1434527" y="6400590"/>
              <a:ext cx="695678" cy="143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2180273" y="6403817"/>
              <a:ext cx="357422" cy="140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2587764" y="6363625"/>
              <a:ext cx="1147467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3785301" y="6398536"/>
              <a:ext cx="288871" cy="145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4124241" y="6370275"/>
              <a:ext cx="1162331" cy="173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5336641" y="6363625"/>
              <a:ext cx="798553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976584" y="5293787"/>
              <a:ext cx="3383294" cy="0"/>
            </a:xfrm>
            <a:custGeom>
              <a:avLst/>
              <a:pathLst>
                <a:path w="3383294" h="0">
                  <a:moveTo>
                    <a:pt x="0" y="0"/>
                  </a:moveTo>
                  <a:lnTo>
                    <a:pt x="3383294" y="0"/>
                  </a:lnTo>
                  <a:lnTo>
                    <a:pt x="3383294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976584" y="4502914"/>
              <a:ext cx="3383294" cy="0"/>
            </a:xfrm>
            <a:custGeom>
              <a:avLst/>
              <a:pathLst>
                <a:path w="3383294" h="0">
                  <a:moveTo>
                    <a:pt x="0" y="0"/>
                  </a:moveTo>
                  <a:lnTo>
                    <a:pt x="3383294" y="0"/>
                  </a:lnTo>
                  <a:lnTo>
                    <a:pt x="3383294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976584" y="3712041"/>
              <a:ext cx="3383294" cy="0"/>
            </a:xfrm>
            <a:custGeom>
              <a:avLst/>
              <a:pathLst>
                <a:path w="3383294" h="0">
                  <a:moveTo>
                    <a:pt x="0" y="0"/>
                  </a:moveTo>
                  <a:lnTo>
                    <a:pt x="3383294" y="0"/>
                  </a:lnTo>
                  <a:lnTo>
                    <a:pt x="3383294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976584" y="2921168"/>
              <a:ext cx="3383294" cy="0"/>
            </a:xfrm>
            <a:custGeom>
              <a:avLst/>
              <a:pathLst>
                <a:path w="3383294" h="0">
                  <a:moveTo>
                    <a:pt x="0" y="0"/>
                  </a:moveTo>
                  <a:lnTo>
                    <a:pt x="3383294" y="0"/>
                  </a:lnTo>
                  <a:lnTo>
                    <a:pt x="3383294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976584" y="2130295"/>
              <a:ext cx="3383294" cy="0"/>
            </a:xfrm>
            <a:custGeom>
              <a:avLst/>
              <a:pathLst>
                <a:path w="3383294" h="0">
                  <a:moveTo>
                    <a:pt x="0" y="0"/>
                  </a:moveTo>
                  <a:lnTo>
                    <a:pt x="3383294" y="0"/>
                  </a:lnTo>
                  <a:lnTo>
                    <a:pt x="3383294" y="0"/>
                  </a:lnTo>
                </a:path>
              </a:pathLst>
            </a:custGeom>
            <a:ln w="1626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10"/>
            <p:cNvSpPr/>
            <p:nvPr/>
          </p:nvSpPr>
          <p:spPr>
            <a:xfrm>
              <a:off x="2156363" y="16804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1"/>
            <p:cNvSpPr/>
            <p:nvPr/>
          </p:nvSpPr>
          <p:spPr>
            <a:xfrm>
              <a:off x="2997299" y="44368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2"/>
            <p:cNvSpPr/>
            <p:nvPr/>
          </p:nvSpPr>
          <p:spPr>
            <a:xfrm>
              <a:off x="3066162" y="44377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3"/>
            <p:cNvSpPr/>
            <p:nvPr/>
          </p:nvSpPr>
          <p:spPr>
            <a:xfrm>
              <a:off x="2146676" y="44263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4"/>
            <p:cNvSpPr/>
            <p:nvPr/>
          </p:nvSpPr>
          <p:spPr>
            <a:xfrm>
              <a:off x="3062920" y="44215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5"/>
            <p:cNvSpPr/>
            <p:nvPr/>
          </p:nvSpPr>
          <p:spPr>
            <a:xfrm>
              <a:off x="2897456" y="43302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6"/>
            <p:cNvSpPr/>
            <p:nvPr/>
          </p:nvSpPr>
          <p:spPr>
            <a:xfrm>
              <a:off x="2324824" y="44369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7"/>
            <p:cNvSpPr/>
            <p:nvPr/>
          </p:nvSpPr>
          <p:spPr>
            <a:xfrm>
              <a:off x="1255947" y="44376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8"/>
            <p:cNvSpPr/>
            <p:nvPr/>
          </p:nvSpPr>
          <p:spPr>
            <a:xfrm>
              <a:off x="2248149" y="44306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9"/>
            <p:cNvSpPr/>
            <p:nvPr/>
          </p:nvSpPr>
          <p:spPr>
            <a:xfrm>
              <a:off x="3020159" y="44368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20"/>
            <p:cNvSpPr/>
            <p:nvPr/>
          </p:nvSpPr>
          <p:spPr>
            <a:xfrm>
              <a:off x="2169409" y="44089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1"/>
            <p:cNvSpPr/>
            <p:nvPr/>
          </p:nvSpPr>
          <p:spPr>
            <a:xfrm>
              <a:off x="3021551" y="4432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2"/>
            <p:cNvSpPr/>
            <p:nvPr/>
          </p:nvSpPr>
          <p:spPr>
            <a:xfrm>
              <a:off x="1442947" y="44394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3"/>
            <p:cNvSpPr/>
            <p:nvPr/>
          </p:nvSpPr>
          <p:spPr>
            <a:xfrm>
              <a:off x="2885312" y="4431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4"/>
            <p:cNvSpPr/>
            <p:nvPr/>
          </p:nvSpPr>
          <p:spPr>
            <a:xfrm>
              <a:off x="2192452" y="44208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5"/>
            <p:cNvSpPr/>
            <p:nvPr/>
          </p:nvSpPr>
          <p:spPr>
            <a:xfrm>
              <a:off x="2889977" y="44322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6"/>
            <p:cNvSpPr/>
            <p:nvPr/>
          </p:nvSpPr>
          <p:spPr>
            <a:xfrm>
              <a:off x="2200494" y="44213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7"/>
            <p:cNvSpPr/>
            <p:nvPr/>
          </p:nvSpPr>
          <p:spPr>
            <a:xfrm>
              <a:off x="2306365" y="4416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8"/>
            <p:cNvSpPr/>
            <p:nvPr/>
          </p:nvSpPr>
          <p:spPr>
            <a:xfrm>
              <a:off x="1365936" y="44253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9"/>
            <p:cNvSpPr/>
            <p:nvPr/>
          </p:nvSpPr>
          <p:spPr>
            <a:xfrm>
              <a:off x="2108802" y="44427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30"/>
            <p:cNvSpPr/>
            <p:nvPr/>
          </p:nvSpPr>
          <p:spPr>
            <a:xfrm>
              <a:off x="1432177" y="4432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1"/>
            <p:cNvSpPr/>
            <p:nvPr/>
          </p:nvSpPr>
          <p:spPr>
            <a:xfrm>
              <a:off x="2339118" y="44393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2"/>
            <p:cNvSpPr/>
            <p:nvPr/>
          </p:nvSpPr>
          <p:spPr>
            <a:xfrm>
              <a:off x="3118553" y="44327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3"/>
            <p:cNvSpPr/>
            <p:nvPr/>
          </p:nvSpPr>
          <p:spPr>
            <a:xfrm>
              <a:off x="2874191" y="44295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4"/>
            <p:cNvSpPr/>
            <p:nvPr/>
          </p:nvSpPr>
          <p:spPr>
            <a:xfrm>
              <a:off x="3092736" y="44235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5"/>
            <p:cNvSpPr/>
            <p:nvPr/>
          </p:nvSpPr>
          <p:spPr>
            <a:xfrm>
              <a:off x="3103745" y="44221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6"/>
            <p:cNvSpPr/>
            <p:nvPr/>
          </p:nvSpPr>
          <p:spPr>
            <a:xfrm>
              <a:off x="2095900" y="4423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7"/>
            <p:cNvSpPr/>
            <p:nvPr/>
          </p:nvSpPr>
          <p:spPr>
            <a:xfrm>
              <a:off x="2920096" y="43936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8"/>
            <p:cNvSpPr/>
            <p:nvPr/>
          </p:nvSpPr>
          <p:spPr>
            <a:xfrm>
              <a:off x="2048658" y="44346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9"/>
            <p:cNvSpPr/>
            <p:nvPr/>
          </p:nvSpPr>
          <p:spPr>
            <a:xfrm>
              <a:off x="2894347" y="43430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40"/>
            <p:cNvSpPr/>
            <p:nvPr/>
          </p:nvSpPr>
          <p:spPr>
            <a:xfrm>
              <a:off x="3948927" y="4432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1"/>
            <p:cNvSpPr/>
            <p:nvPr/>
          </p:nvSpPr>
          <p:spPr>
            <a:xfrm>
              <a:off x="3854995" y="4432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2"/>
            <p:cNvSpPr/>
            <p:nvPr/>
          </p:nvSpPr>
          <p:spPr>
            <a:xfrm>
              <a:off x="3770362" y="44266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3"/>
            <p:cNvSpPr/>
            <p:nvPr/>
          </p:nvSpPr>
          <p:spPr>
            <a:xfrm>
              <a:off x="3707116" y="44310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4"/>
            <p:cNvSpPr/>
            <p:nvPr/>
          </p:nvSpPr>
          <p:spPr>
            <a:xfrm>
              <a:off x="3845312" y="4432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5"/>
            <p:cNvSpPr/>
            <p:nvPr/>
          </p:nvSpPr>
          <p:spPr>
            <a:xfrm>
              <a:off x="3821162" y="44326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6"/>
            <p:cNvSpPr/>
            <p:nvPr/>
          </p:nvSpPr>
          <p:spPr>
            <a:xfrm>
              <a:off x="3858021" y="4432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7"/>
            <p:cNvSpPr/>
            <p:nvPr/>
          </p:nvSpPr>
          <p:spPr>
            <a:xfrm>
              <a:off x="3750172" y="44326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8"/>
            <p:cNvSpPr/>
            <p:nvPr/>
          </p:nvSpPr>
          <p:spPr>
            <a:xfrm>
              <a:off x="3947516" y="44236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9"/>
            <p:cNvSpPr/>
            <p:nvPr/>
          </p:nvSpPr>
          <p:spPr>
            <a:xfrm>
              <a:off x="2140280" y="44483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50"/>
            <p:cNvSpPr/>
            <p:nvPr/>
          </p:nvSpPr>
          <p:spPr>
            <a:xfrm>
              <a:off x="3124245" y="44307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1"/>
            <p:cNvSpPr/>
            <p:nvPr/>
          </p:nvSpPr>
          <p:spPr>
            <a:xfrm>
              <a:off x="3096470" y="44281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2"/>
            <p:cNvSpPr/>
            <p:nvPr/>
          </p:nvSpPr>
          <p:spPr>
            <a:xfrm>
              <a:off x="2262645" y="44326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3"/>
            <p:cNvSpPr/>
            <p:nvPr/>
          </p:nvSpPr>
          <p:spPr>
            <a:xfrm>
              <a:off x="2281707" y="44326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4"/>
            <p:cNvSpPr/>
            <p:nvPr/>
          </p:nvSpPr>
          <p:spPr>
            <a:xfrm>
              <a:off x="2184066" y="4421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5"/>
            <p:cNvSpPr/>
            <p:nvPr/>
          </p:nvSpPr>
          <p:spPr>
            <a:xfrm>
              <a:off x="1555517" y="44345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6"/>
            <p:cNvSpPr/>
            <p:nvPr/>
          </p:nvSpPr>
          <p:spPr>
            <a:xfrm>
              <a:off x="2234624" y="4432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7"/>
            <p:cNvSpPr/>
            <p:nvPr/>
          </p:nvSpPr>
          <p:spPr>
            <a:xfrm>
              <a:off x="2047177" y="44345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8"/>
            <p:cNvSpPr/>
            <p:nvPr/>
          </p:nvSpPr>
          <p:spPr>
            <a:xfrm>
              <a:off x="2053463" y="442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9"/>
            <p:cNvSpPr/>
            <p:nvPr/>
          </p:nvSpPr>
          <p:spPr>
            <a:xfrm>
              <a:off x="3139800" y="4432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60"/>
            <p:cNvSpPr/>
            <p:nvPr/>
          </p:nvSpPr>
          <p:spPr>
            <a:xfrm>
              <a:off x="1344575" y="44274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1"/>
            <p:cNvSpPr/>
            <p:nvPr/>
          </p:nvSpPr>
          <p:spPr>
            <a:xfrm>
              <a:off x="2120518" y="44168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2"/>
            <p:cNvSpPr/>
            <p:nvPr/>
          </p:nvSpPr>
          <p:spPr>
            <a:xfrm>
              <a:off x="2059331" y="44252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3"/>
            <p:cNvSpPr/>
            <p:nvPr/>
          </p:nvSpPr>
          <p:spPr>
            <a:xfrm>
              <a:off x="2261494" y="44281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4"/>
            <p:cNvSpPr/>
            <p:nvPr/>
          </p:nvSpPr>
          <p:spPr>
            <a:xfrm>
              <a:off x="1319764" y="44322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5"/>
            <p:cNvSpPr/>
            <p:nvPr/>
          </p:nvSpPr>
          <p:spPr>
            <a:xfrm>
              <a:off x="1393085" y="4432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6"/>
            <p:cNvSpPr/>
            <p:nvPr/>
          </p:nvSpPr>
          <p:spPr>
            <a:xfrm>
              <a:off x="3054712" y="4438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7"/>
            <p:cNvSpPr/>
            <p:nvPr/>
          </p:nvSpPr>
          <p:spPr>
            <a:xfrm>
              <a:off x="2877518" y="44380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8"/>
            <p:cNvSpPr/>
            <p:nvPr/>
          </p:nvSpPr>
          <p:spPr>
            <a:xfrm>
              <a:off x="2912718" y="44369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9"/>
            <p:cNvSpPr/>
            <p:nvPr/>
          </p:nvSpPr>
          <p:spPr>
            <a:xfrm>
              <a:off x="2997024" y="44338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70"/>
            <p:cNvSpPr/>
            <p:nvPr/>
          </p:nvSpPr>
          <p:spPr>
            <a:xfrm>
              <a:off x="1440907" y="44307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1"/>
            <p:cNvSpPr/>
            <p:nvPr/>
          </p:nvSpPr>
          <p:spPr>
            <a:xfrm>
              <a:off x="2273394" y="4434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2"/>
            <p:cNvSpPr/>
            <p:nvPr/>
          </p:nvSpPr>
          <p:spPr>
            <a:xfrm>
              <a:off x="3162106" y="44241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3"/>
            <p:cNvSpPr/>
            <p:nvPr/>
          </p:nvSpPr>
          <p:spPr>
            <a:xfrm>
              <a:off x="2963984" y="4428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4"/>
            <p:cNvSpPr/>
            <p:nvPr/>
          </p:nvSpPr>
          <p:spPr>
            <a:xfrm>
              <a:off x="1406710" y="44342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5"/>
            <p:cNvSpPr/>
            <p:nvPr/>
          </p:nvSpPr>
          <p:spPr>
            <a:xfrm>
              <a:off x="2193503" y="4432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6"/>
            <p:cNvSpPr/>
            <p:nvPr/>
          </p:nvSpPr>
          <p:spPr>
            <a:xfrm>
              <a:off x="1284058" y="4432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7"/>
            <p:cNvSpPr/>
            <p:nvPr/>
          </p:nvSpPr>
          <p:spPr>
            <a:xfrm>
              <a:off x="1273111" y="4430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8"/>
            <p:cNvSpPr/>
            <p:nvPr/>
          </p:nvSpPr>
          <p:spPr>
            <a:xfrm>
              <a:off x="2961894" y="43947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9"/>
            <p:cNvSpPr/>
            <p:nvPr/>
          </p:nvSpPr>
          <p:spPr>
            <a:xfrm>
              <a:off x="1436509" y="4430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80"/>
            <p:cNvSpPr/>
            <p:nvPr/>
          </p:nvSpPr>
          <p:spPr>
            <a:xfrm>
              <a:off x="1264470" y="44317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1"/>
            <p:cNvSpPr/>
            <p:nvPr/>
          </p:nvSpPr>
          <p:spPr>
            <a:xfrm>
              <a:off x="2340555" y="4432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2"/>
            <p:cNvSpPr/>
            <p:nvPr/>
          </p:nvSpPr>
          <p:spPr>
            <a:xfrm>
              <a:off x="2900537" y="4432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3"/>
            <p:cNvSpPr/>
            <p:nvPr/>
          </p:nvSpPr>
          <p:spPr>
            <a:xfrm>
              <a:off x="2289358" y="4432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4"/>
            <p:cNvSpPr/>
            <p:nvPr/>
          </p:nvSpPr>
          <p:spPr>
            <a:xfrm>
              <a:off x="1459912" y="4493849"/>
              <a:ext cx="0" cy="18986"/>
            </a:xfrm>
            <a:custGeom>
              <a:avLst/>
              <a:pathLst>
                <a:path w="0" h="18986">
                  <a:moveTo>
                    <a:pt x="0" y="189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5"/>
            <p:cNvSpPr/>
            <p:nvPr/>
          </p:nvSpPr>
          <p:spPr>
            <a:xfrm>
              <a:off x="2265458" y="3362012"/>
              <a:ext cx="0" cy="2077924"/>
            </a:xfrm>
            <a:custGeom>
              <a:avLst/>
              <a:pathLst>
                <a:path w="0" h="2077924">
                  <a:moveTo>
                    <a:pt x="0" y="20779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6"/>
            <p:cNvSpPr/>
            <p:nvPr/>
          </p:nvSpPr>
          <p:spPr>
            <a:xfrm>
              <a:off x="3071005" y="4438050"/>
              <a:ext cx="0" cy="107373"/>
            </a:xfrm>
            <a:custGeom>
              <a:avLst/>
              <a:pathLst>
                <a:path w="0" h="107373">
                  <a:moveTo>
                    <a:pt x="0" y="1073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7"/>
            <p:cNvSpPr/>
            <p:nvPr/>
          </p:nvSpPr>
          <p:spPr>
            <a:xfrm>
              <a:off x="3876551" y="4494361"/>
              <a:ext cx="0" cy="13372"/>
            </a:xfrm>
            <a:custGeom>
              <a:avLst/>
              <a:pathLst>
                <a:path w="0" h="13372">
                  <a:moveTo>
                    <a:pt x="0" y="13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8"/>
            <p:cNvSpPr/>
            <p:nvPr/>
          </p:nvSpPr>
          <p:spPr>
            <a:xfrm>
              <a:off x="1288305" y="4331734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9"/>
            <p:cNvSpPr/>
            <p:nvPr/>
          </p:nvSpPr>
          <p:spPr>
            <a:xfrm>
              <a:off x="2093851" y="4229367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90"/>
            <p:cNvSpPr/>
            <p:nvPr/>
          </p:nvSpPr>
          <p:spPr>
            <a:xfrm>
              <a:off x="2899397" y="4320129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1"/>
            <p:cNvSpPr/>
            <p:nvPr/>
          </p:nvSpPr>
          <p:spPr>
            <a:xfrm>
              <a:off x="3704943" y="4329440"/>
              <a:ext cx="343215" cy="34321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18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2"/>
            <p:cNvSpPr/>
            <p:nvPr/>
          </p:nvSpPr>
          <p:spPr>
            <a:xfrm>
              <a:off x="976584" y="4502914"/>
              <a:ext cx="3383294" cy="0"/>
            </a:xfrm>
            <a:custGeom>
              <a:avLst/>
              <a:pathLst>
                <a:path w="3383294" h="0">
                  <a:moveTo>
                    <a:pt x="0" y="0"/>
                  </a:moveTo>
                  <a:lnTo>
                    <a:pt x="3383294" y="0"/>
                  </a:lnTo>
                  <a:lnTo>
                    <a:pt x="338329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3"/>
            <p:cNvSpPr/>
            <p:nvPr/>
          </p:nvSpPr>
          <p:spPr>
            <a:xfrm>
              <a:off x="976584" y="1566218"/>
              <a:ext cx="0" cy="4058181"/>
            </a:xfrm>
            <a:custGeom>
              <a:avLst/>
              <a:pathLst>
                <a:path w="0" h="4058181">
                  <a:moveTo>
                    <a:pt x="0" y="405818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4"/>
            <p:cNvSpPr/>
            <p:nvPr/>
          </p:nvSpPr>
          <p:spPr>
            <a:xfrm>
              <a:off x="575233" y="5251067"/>
              <a:ext cx="276091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-5K%</a:t>
              </a:r>
            </a:p>
          </p:txBody>
        </p:sp>
        <p:sp>
          <p:nvSpPr>
            <p:cNvPr id="94" name="tx95"/>
            <p:cNvSpPr/>
            <p:nvPr/>
          </p:nvSpPr>
          <p:spPr>
            <a:xfrm>
              <a:off x="693419" y="4460080"/>
              <a:ext cx="157905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95" name="tx96"/>
            <p:cNvSpPr/>
            <p:nvPr/>
          </p:nvSpPr>
          <p:spPr>
            <a:xfrm>
              <a:off x="617695" y="3669321"/>
              <a:ext cx="233629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5K%</a:t>
              </a:r>
            </a:p>
          </p:txBody>
        </p:sp>
        <p:sp>
          <p:nvSpPr>
            <p:cNvPr id="96" name="tx97"/>
            <p:cNvSpPr/>
            <p:nvPr/>
          </p:nvSpPr>
          <p:spPr>
            <a:xfrm>
              <a:off x="551401" y="2878334"/>
              <a:ext cx="299923" cy="83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10K%</a:t>
              </a:r>
            </a:p>
          </p:txBody>
        </p:sp>
        <p:sp>
          <p:nvSpPr>
            <p:cNvPr id="97" name="tx98"/>
            <p:cNvSpPr/>
            <p:nvPr/>
          </p:nvSpPr>
          <p:spPr>
            <a:xfrm>
              <a:off x="551401" y="2087576"/>
              <a:ext cx="299923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15K%</a:t>
              </a:r>
            </a:p>
          </p:txBody>
        </p:sp>
        <p:sp>
          <p:nvSpPr>
            <p:cNvPr id="98" name="tx99"/>
            <p:cNvSpPr/>
            <p:nvPr/>
          </p:nvSpPr>
          <p:spPr>
            <a:xfrm>
              <a:off x="1327324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99" name="tx100"/>
            <p:cNvSpPr/>
            <p:nvPr/>
          </p:nvSpPr>
          <p:spPr>
            <a:xfrm>
              <a:off x="2132870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100" name="tx101"/>
            <p:cNvSpPr/>
            <p:nvPr/>
          </p:nvSpPr>
          <p:spPr>
            <a:xfrm>
              <a:off x="2938417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101" name="tx102"/>
            <p:cNvSpPr/>
            <p:nvPr/>
          </p:nvSpPr>
          <p:spPr>
            <a:xfrm>
              <a:off x="3743963" y="5747888"/>
              <a:ext cx="265176" cy="83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102" name="pg103"/>
            <p:cNvSpPr/>
            <p:nvPr/>
          </p:nvSpPr>
          <p:spPr>
            <a:xfrm>
              <a:off x="4826332" y="2238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4"/>
            <p:cNvSpPr/>
            <p:nvPr/>
          </p:nvSpPr>
          <p:spPr>
            <a:xfrm>
              <a:off x="4826332" y="2464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5"/>
            <p:cNvSpPr/>
            <p:nvPr/>
          </p:nvSpPr>
          <p:spPr>
            <a:xfrm>
              <a:off x="4826332" y="26904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6"/>
            <p:cNvSpPr/>
            <p:nvPr/>
          </p:nvSpPr>
          <p:spPr>
            <a:xfrm>
              <a:off x="4826332" y="29164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7"/>
            <p:cNvSpPr/>
            <p:nvPr/>
          </p:nvSpPr>
          <p:spPr>
            <a:xfrm>
              <a:off x="4826332" y="3142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8"/>
            <p:cNvSpPr/>
            <p:nvPr/>
          </p:nvSpPr>
          <p:spPr>
            <a:xfrm>
              <a:off x="4826332" y="33686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9"/>
            <p:cNvSpPr/>
            <p:nvPr/>
          </p:nvSpPr>
          <p:spPr>
            <a:xfrm>
              <a:off x="4826332" y="35946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10"/>
            <p:cNvSpPr/>
            <p:nvPr/>
          </p:nvSpPr>
          <p:spPr>
            <a:xfrm>
              <a:off x="4826332" y="38207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1"/>
            <p:cNvSpPr/>
            <p:nvPr/>
          </p:nvSpPr>
          <p:spPr>
            <a:xfrm>
              <a:off x="4826332" y="40468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CAB2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2"/>
            <p:cNvSpPr/>
            <p:nvPr/>
          </p:nvSpPr>
          <p:spPr>
            <a:xfrm>
              <a:off x="4826332" y="42728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6A3D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3"/>
            <p:cNvSpPr/>
            <p:nvPr/>
          </p:nvSpPr>
          <p:spPr>
            <a:xfrm>
              <a:off x="4826332" y="4498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4"/>
            <p:cNvSpPr/>
            <p:nvPr/>
          </p:nvSpPr>
          <p:spPr>
            <a:xfrm>
              <a:off x="4826332" y="47249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159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5"/>
            <p:cNvSpPr/>
            <p:nvPr/>
          </p:nvSpPr>
          <p:spPr>
            <a:xfrm>
              <a:off x="4826332" y="49510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tx116"/>
            <p:cNvSpPr/>
            <p:nvPr/>
          </p:nvSpPr>
          <p:spPr>
            <a:xfrm>
              <a:off x="5136047" y="2167516"/>
              <a:ext cx="5604791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OA1: Access to Territory, Reg. and Documentation</a:t>
              </a:r>
            </a:p>
          </p:txBody>
        </p:sp>
        <p:sp>
          <p:nvSpPr>
            <p:cNvPr id="116" name="tx117"/>
            <p:cNvSpPr/>
            <p:nvPr/>
          </p:nvSpPr>
          <p:spPr>
            <a:xfrm>
              <a:off x="5136047" y="2393579"/>
              <a:ext cx="4865499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OA12: Clean Water, Sanitation and Hygiene</a:t>
              </a:r>
            </a:p>
          </p:txBody>
        </p:sp>
        <p:sp>
          <p:nvSpPr>
            <p:cNvPr id="117" name="tx118"/>
            <p:cNvSpPr/>
            <p:nvPr/>
          </p:nvSpPr>
          <p:spPr>
            <a:xfrm>
              <a:off x="5136047" y="2631460"/>
              <a:ext cx="6227658" cy="219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OA13: Self Reliance, Economic Inclusion and Livelihoods</a:t>
              </a:r>
            </a:p>
          </p:txBody>
        </p:sp>
        <p:sp>
          <p:nvSpPr>
            <p:cNvPr id="118" name="tx119"/>
            <p:cNvSpPr/>
            <p:nvPr/>
          </p:nvSpPr>
          <p:spPr>
            <a:xfrm>
              <a:off x="5136047" y="2848470"/>
              <a:ext cx="5698209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OA15: Resettlement and Complementary Pathways</a:t>
              </a:r>
            </a:p>
          </p:txBody>
        </p:sp>
        <p:sp>
          <p:nvSpPr>
            <p:cNvPr id="119" name="tx120"/>
            <p:cNvSpPr/>
            <p:nvPr/>
          </p:nvSpPr>
          <p:spPr>
            <a:xfrm>
              <a:off x="5136047" y="3071766"/>
              <a:ext cx="5567450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OA16:  Local Integration and other Local Solutions</a:t>
              </a:r>
            </a:p>
          </p:txBody>
        </p:sp>
        <p:sp>
          <p:nvSpPr>
            <p:cNvPr id="120" name="tx121"/>
            <p:cNvSpPr/>
            <p:nvPr/>
          </p:nvSpPr>
          <p:spPr>
            <a:xfrm>
              <a:off x="5136047" y="3343469"/>
              <a:ext cx="3004066" cy="185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OA2: Status Determination</a:t>
              </a:r>
            </a:p>
          </p:txBody>
        </p:sp>
        <p:sp>
          <p:nvSpPr>
            <p:cNvPr id="121" name="tx122"/>
            <p:cNvSpPr/>
            <p:nvPr/>
          </p:nvSpPr>
          <p:spPr>
            <a:xfrm>
              <a:off x="5136047" y="3526658"/>
              <a:ext cx="3519937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OA3: Protection Policy and Law</a:t>
              </a:r>
            </a:p>
          </p:txBody>
        </p:sp>
        <p:sp>
          <p:nvSpPr>
            <p:cNvPr id="122" name="tx123"/>
            <p:cNvSpPr/>
            <p:nvPr/>
          </p:nvSpPr>
          <p:spPr>
            <a:xfrm>
              <a:off x="5136047" y="3793834"/>
              <a:ext cx="4484789" cy="187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OA4: Sexual and Gender-based Violence</a:t>
              </a:r>
            </a:p>
          </p:txBody>
        </p:sp>
        <p:sp>
          <p:nvSpPr>
            <p:cNvPr id="123" name="tx124"/>
            <p:cNvSpPr/>
            <p:nvPr/>
          </p:nvSpPr>
          <p:spPr>
            <a:xfrm>
              <a:off x="5136047" y="4019896"/>
              <a:ext cx="2439287" cy="187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OA5: Child Protection</a:t>
              </a:r>
            </a:p>
          </p:txBody>
        </p:sp>
        <p:sp>
          <p:nvSpPr>
            <p:cNvPr id="124" name="tx125"/>
            <p:cNvSpPr/>
            <p:nvPr/>
          </p:nvSpPr>
          <p:spPr>
            <a:xfrm>
              <a:off x="5136047" y="4204845"/>
              <a:ext cx="3762595" cy="228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OA6: Safety and Access to Justice</a:t>
              </a:r>
            </a:p>
          </p:txBody>
        </p:sp>
        <p:sp>
          <p:nvSpPr>
            <p:cNvPr id="125" name="tx126"/>
            <p:cNvSpPr/>
            <p:nvPr/>
          </p:nvSpPr>
          <p:spPr>
            <a:xfrm>
              <a:off x="5136047" y="4428142"/>
              <a:ext cx="6638418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OA7: Community Engagement and Women's Empowerment</a:t>
              </a:r>
            </a:p>
          </p:txBody>
        </p:sp>
        <p:sp>
          <p:nvSpPr>
            <p:cNvPr id="126" name="tx127"/>
            <p:cNvSpPr/>
            <p:nvPr/>
          </p:nvSpPr>
          <p:spPr>
            <a:xfrm>
              <a:off x="5136047" y="4654204"/>
              <a:ext cx="3759955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OA8: Well-Being and Basic Needs</a:t>
              </a:r>
            </a:p>
          </p:txBody>
        </p:sp>
        <p:sp>
          <p:nvSpPr>
            <p:cNvPr id="127" name="tx128"/>
            <p:cNvSpPr/>
            <p:nvPr/>
          </p:nvSpPr>
          <p:spPr>
            <a:xfrm>
              <a:off x="5136047" y="4880267"/>
              <a:ext cx="4738637" cy="231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8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OA9: Sustainable Housing and Settlements</a:t>
              </a:r>
            </a:p>
          </p:txBody>
        </p:sp>
        <p:sp>
          <p:nvSpPr>
            <p:cNvPr id="128" name="tx129"/>
            <p:cNvSpPr/>
            <p:nvPr/>
          </p:nvSpPr>
          <p:spPr>
            <a:xfrm>
              <a:off x="278356" y="891636"/>
              <a:ext cx="1191641" cy="206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Deviation</a:t>
              </a:r>
            </a:p>
          </p:txBody>
        </p:sp>
        <p:sp>
          <p:nvSpPr>
            <p:cNvPr id="129" name="tx130"/>
            <p:cNvSpPr/>
            <p:nvPr/>
          </p:nvSpPr>
          <p:spPr>
            <a:xfrm>
              <a:off x="1541523" y="889680"/>
              <a:ext cx="1074572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between</a:t>
              </a:r>
            </a:p>
          </p:txBody>
        </p:sp>
        <p:sp>
          <p:nvSpPr>
            <p:cNvPr id="130" name="tx131"/>
            <p:cNvSpPr/>
            <p:nvPr/>
          </p:nvSpPr>
          <p:spPr>
            <a:xfrm>
              <a:off x="2687622" y="843998"/>
              <a:ext cx="1070102" cy="253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reported</a:t>
              </a:r>
            </a:p>
          </p:txBody>
        </p:sp>
        <p:sp>
          <p:nvSpPr>
            <p:cNvPr id="131" name="tx132"/>
            <p:cNvSpPr/>
            <p:nvPr/>
          </p:nvSpPr>
          <p:spPr>
            <a:xfrm>
              <a:off x="3829250" y="881857"/>
              <a:ext cx="987539" cy="21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“Actual”</a:t>
              </a:r>
            </a:p>
          </p:txBody>
        </p:sp>
        <p:sp>
          <p:nvSpPr>
            <p:cNvPr id="132" name="tx133"/>
            <p:cNvSpPr/>
            <p:nvPr/>
          </p:nvSpPr>
          <p:spPr>
            <a:xfrm>
              <a:off x="4888316" y="889680"/>
              <a:ext cx="652259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value</a:t>
              </a:r>
            </a:p>
          </p:txBody>
        </p:sp>
        <p:sp>
          <p:nvSpPr>
            <p:cNvPr id="133" name="tx134"/>
            <p:cNvSpPr/>
            <p:nvPr/>
          </p:nvSpPr>
          <p:spPr>
            <a:xfrm>
              <a:off x="5612102" y="889680"/>
              <a:ext cx="451231" cy="208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and</a:t>
              </a:r>
            </a:p>
          </p:txBody>
        </p:sp>
        <p:sp>
          <p:nvSpPr>
            <p:cNvPr id="134" name="tx135"/>
            <p:cNvSpPr/>
            <p:nvPr/>
          </p:nvSpPr>
          <p:spPr>
            <a:xfrm>
              <a:off x="6134859" y="842880"/>
              <a:ext cx="1701685" cy="254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programmatic</a:t>
              </a:r>
            </a:p>
          </p:txBody>
        </p:sp>
        <p:sp>
          <p:nvSpPr>
            <p:cNvPr id="135" name="tx136"/>
            <p:cNvSpPr/>
            <p:nvPr/>
          </p:nvSpPr>
          <p:spPr>
            <a:xfrm>
              <a:off x="7908071" y="833101"/>
              <a:ext cx="1002766" cy="264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“Target”</a:t>
              </a:r>
            </a:p>
          </p:txBody>
        </p:sp>
        <p:sp>
          <p:nvSpPr>
            <p:cNvPr id="136" name="tx137"/>
            <p:cNvSpPr/>
            <p:nvPr/>
          </p:nvSpPr>
          <p:spPr>
            <a:xfrm>
              <a:off x="8982364" y="840086"/>
              <a:ext cx="297561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137" name="tx138"/>
            <p:cNvSpPr/>
            <p:nvPr/>
          </p:nvSpPr>
          <p:spPr>
            <a:xfrm>
              <a:off x="9351452" y="840086"/>
              <a:ext cx="298538" cy="25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%)</a:t>
              </a:r>
            </a:p>
          </p:txBody>
        </p:sp>
        <p:sp>
          <p:nvSpPr>
            <p:cNvPr id="138" name="tx139"/>
            <p:cNvSpPr/>
            <p:nvPr/>
          </p:nvSpPr>
          <p:spPr>
            <a:xfrm>
              <a:off x="278356" y="272321"/>
              <a:ext cx="1573636" cy="27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</a:t>
              </a:r>
            </a:p>
          </p:txBody>
        </p:sp>
        <p:sp>
          <p:nvSpPr>
            <p:cNvPr id="139" name="tx140"/>
            <p:cNvSpPr/>
            <p:nvPr/>
          </p:nvSpPr>
          <p:spPr>
            <a:xfrm>
              <a:off x="1943650" y="267794"/>
              <a:ext cx="1671140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Indicators</a:t>
              </a:r>
            </a:p>
          </p:txBody>
        </p:sp>
        <p:sp>
          <p:nvSpPr>
            <p:cNvPr id="140" name="tx141"/>
            <p:cNvSpPr/>
            <p:nvPr/>
          </p:nvSpPr>
          <p:spPr>
            <a:xfrm>
              <a:off x="3706447" y="267794"/>
              <a:ext cx="943352" cy="283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7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141" name="tx142"/>
            <p:cNvSpPr/>
            <p:nvPr/>
          </p:nvSpPr>
          <p:spPr>
            <a:xfrm>
              <a:off x="278356" y="6402252"/>
              <a:ext cx="413260" cy="141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142" name="tx143"/>
            <p:cNvSpPr/>
            <p:nvPr/>
          </p:nvSpPr>
          <p:spPr>
            <a:xfrm>
              <a:off x="741685" y="6400688"/>
              <a:ext cx="642773" cy="143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143" name="tx144"/>
            <p:cNvSpPr/>
            <p:nvPr/>
          </p:nvSpPr>
          <p:spPr>
            <a:xfrm>
              <a:off x="1434527" y="6400590"/>
              <a:ext cx="695678" cy="143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144" name="tx145"/>
            <p:cNvSpPr/>
            <p:nvPr/>
          </p:nvSpPr>
          <p:spPr>
            <a:xfrm>
              <a:off x="2180273" y="6403817"/>
              <a:ext cx="357422" cy="140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145" name="tx146"/>
            <p:cNvSpPr/>
            <p:nvPr/>
          </p:nvSpPr>
          <p:spPr>
            <a:xfrm>
              <a:off x="2587764" y="6363625"/>
              <a:ext cx="1147467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146" name="tx147"/>
            <p:cNvSpPr/>
            <p:nvPr/>
          </p:nvSpPr>
          <p:spPr>
            <a:xfrm>
              <a:off x="3785301" y="6398536"/>
              <a:ext cx="288871" cy="145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147" name="tx148"/>
            <p:cNvSpPr/>
            <p:nvPr/>
          </p:nvSpPr>
          <p:spPr>
            <a:xfrm>
              <a:off x="4124241" y="6370275"/>
              <a:ext cx="1162331" cy="173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148" name="tx149"/>
            <p:cNvSpPr/>
            <p:nvPr/>
          </p:nvSpPr>
          <p:spPr>
            <a:xfrm>
              <a:off x="5336641" y="6363625"/>
              <a:ext cx="798553" cy="180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9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716950" y="5766299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716950" y="5051600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716950" y="4336901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716950" y="3622203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716950" y="2907504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10"/>
            <p:cNvSpPr/>
            <p:nvPr/>
          </p:nvSpPr>
          <p:spPr>
            <a:xfrm>
              <a:off x="716950" y="2192805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989062" y="4280236"/>
              <a:ext cx="1632673" cy="1050721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989062" y="5330958"/>
              <a:ext cx="1632673" cy="208543"/>
            </a:xfrm>
            <a:prstGeom prst="rect">
              <a:avLst/>
            </a:prstGeom>
            <a:solidFill>
              <a:srgbClr val="781C6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989062" y="5539501"/>
              <a:ext cx="1632673" cy="83688"/>
            </a:xfrm>
            <a:prstGeom prst="rect">
              <a:avLst/>
            </a:prstGeom>
            <a:solidFill>
              <a:srgbClr val="ED692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989062" y="5623189"/>
              <a:ext cx="1632673" cy="143109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2803144" y="3082471"/>
              <a:ext cx="1632673" cy="2193861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2803144" y="5276333"/>
              <a:ext cx="1632673" cy="115012"/>
            </a:xfrm>
            <a:prstGeom prst="rect">
              <a:avLst/>
            </a:prstGeom>
            <a:solidFill>
              <a:srgbClr val="781C6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2803144" y="5391345"/>
              <a:ext cx="1632673" cy="164968"/>
            </a:xfrm>
            <a:prstGeom prst="rect">
              <a:avLst/>
            </a:prstGeom>
            <a:solidFill>
              <a:srgbClr val="ED692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2803144" y="5556314"/>
              <a:ext cx="1632673" cy="209985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9"/>
            <p:cNvSpPr/>
            <p:nvPr/>
          </p:nvSpPr>
          <p:spPr>
            <a:xfrm>
              <a:off x="4617225" y="2302753"/>
              <a:ext cx="1632673" cy="2558039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20"/>
            <p:cNvSpPr/>
            <p:nvPr/>
          </p:nvSpPr>
          <p:spPr>
            <a:xfrm>
              <a:off x="4617225" y="4860793"/>
              <a:ext cx="1632673" cy="46541"/>
            </a:xfrm>
            <a:prstGeom prst="rect">
              <a:avLst/>
            </a:prstGeom>
            <a:solidFill>
              <a:srgbClr val="781C6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1"/>
            <p:cNvSpPr/>
            <p:nvPr/>
          </p:nvSpPr>
          <p:spPr>
            <a:xfrm>
              <a:off x="4617225" y="4907335"/>
              <a:ext cx="1632673" cy="111941"/>
            </a:xfrm>
            <a:prstGeom prst="rect">
              <a:avLst/>
            </a:prstGeom>
            <a:solidFill>
              <a:srgbClr val="ED692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4617225" y="5019276"/>
              <a:ext cx="1632673" cy="747022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3"/>
            <p:cNvSpPr/>
            <p:nvPr/>
          </p:nvSpPr>
          <p:spPr>
            <a:xfrm>
              <a:off x="6431306" y="3825119"/>
              <a:ext cx="1632673" cy="1428072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4"/>
            <p:cNvSpPr/>
            <p:nvPr/>
          </p:nvSpPr>
          <p:spPr>
            <a:xfrm>
              <a:off x="6431306" y="5253191"/>
              <a:ext cx="1632673" cy="35420"/>
            </a:xfrm>
            <a:prstGeom prst="rect">
              <a:avLst/>
            </a:prstGeom>
            <a:solidFill>
              <a:srgbClr val="781C6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5"/>
            <p:cNvSpPr/>
            <p:nvPr/>
          </p:nvSpPr>
          <p:spPr>
            <a:xfrm>
              <a:off x="6431306" y="5288611"/>
              <a:ext cx="1632673" cy="186785"/>
            </a:xfrm>
            <a:prstGeom prst="rect">
              <a:avLst/>
            </a:prstGeom>
            <a:solidFill>
              <a:srgbClr val="ED692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6"/>
            <p:cNvSpPr/>
            <p:nvPr/>
          </p:nvSpPr>
          <p:spPr>
            <a:xfrm>
              <a:off x="6431306" y="5475396"/>
              <a:ext cx="1632673" cy="290902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7"/>
            <p:cNvSpPr/>
            <p:nvPr/>
          </p:nvSpPr>
          <p:spPr>
            <a:xfrm>
              <a:off x="8245387" y="3732300"/>
              <a:ext cx="1632673" cy="1480869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8"/>
            <p:cNvSpPr/>
            <p:nvPr/>
          </p:nvSpPr>
          <p:spPr>
            <a:xfrm>
              <a:off x="8245387" y="5213170"/>
              <a:ext cx="1632673" cy="55967"/>
            </a:xfrm>
            <a:prstGeom prst="rect">
              <a:avLst/>
            </a:prstGeom>
            <a:solidFill>
              <a:srgbClr val="781C6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9"/>
            <p:cNvSpPr/>
            <p:nvPr/>
          </p:nvSpPr>
          <p:spPr>
            <a:xfrm>
              <a:off x="8245387" y="5269137"/>
              <a:ext cx="1632673" cy="75588"/>
            </a:xfrm>
            <a:prstGeom prst="rect">
              <a:avLst/>
            </a:prstGeom>
            <a:solidFill>
              <a:srgbClr val="ED692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30"/>
            <p:cNvSpPr/>
            <p:nvPr/>
          </p:nvSpPr>
          <p:spPr>
            <a:xfrm>
              <a:off x="8245387" y="5344725"/>
              <a:ext cx="1632673" cy="421573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1"/>
            <p:cNvSpPr/>
            <p:nvPr/>
          </p:nvSpPr>
          <p:spPr>
            <a:xfrm>
              <a:off x="10059468" y="3306937"/>
              <a:ext cx="1632673" cy="1921662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2"/>
            <p:cNvSpPr/>
            <p:nvPr/>
          </p:nvSpPr>
          <p:spPr>
            <a:xfrm>
              <a:off x="10059468" y="5228600"/>
              <a:ext cx="1632673" cy="21548"/>
            </a:xfrm>
            <a:prstGeom prst="rect">
              <a:avLst/>
            </a:prstGeom>
            <a:solidFill>
              <a:srgbClr val="781C6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3"/>
            <p:cNvSpPr/>
            <p:nvPr/>
          </p:nvSpPr>
          <p:spPr>
            <a:xfrm>
              <a:off x="10059468" y="5250148"/>
              <a:ext cx="1632673" cy="158321"/>
            </a:xfrm>
            <a:prstGeom prst="rect">
              <a:avLst/>
            </a:prstGeom>
            <a:solidFill>
              <a:srgbClr val="ED692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4"/>
            <p:cNvSpPr/>
            <p:nvPr/>
          </p:nvSpPr>
          <p:spPr>
            <a:xfrm>
              <a:off x="10059468" y="5408470"/>
              <a:ext cx="1632673" cy="357829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5"/>
            <p:cNvSpPr/>
            <p:nvPr/>
          </p:nvSpPr>
          <p:spPr>
            <a:xfrm>
              <a:off x="507068" y="5697093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335142" y="4983783"/>
              <a:ext cx="27932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5M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227745" y="4267696"/>
              <a:ext cx="386719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10M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227745" y="3554108"/>
              <a:ext cx="386719" cy="134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15M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227745" y="2838298"/>
              <a:ext cx="386719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20M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227745" y="2123507"/>
              <a:ext cx="386719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25M</a:t>
              </a:r>
            </a:p>
          </p:txBody>
        </p:sp>
        <p:sp>
          <p:nvSpPr>
            <p:cNvPr id="40" name="pl41"/>
            <p:cNvSpPr/>
            <p:nvPr/>
          </p:nvSpPr>
          <p:spPr>
            <a:xfrm>
              <a:off x="716950" y="5766299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2"/>
            <p:cNvSpPr/>
            <p:nvPr/>
          </p:nvSpPr>
          <p:spPr>
            <a:xfrm>
              <a:off x="1590606" y="5865822"/>
              <a:ext cx="429585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3404688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5218769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7032850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8846931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10661012" y="5865822"/>
              <a:ext cx="429585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2023</a:t>
              </a:r>
            </a:p>
          </p:txBody>
        </p:sp>
        <p:sp>
          <p:nvSpPr>
            <p:cNvPr id="47" name="rc48"/>
            <p:cNvSpPr/>
            <p:nvPr/>
          </p:nvSpPr>
          <p:spPr>
            <a:xfrm>
              <a:off x="953696" y="1404324"/>
              <a:ext cx="201455" cy="201455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9"/>
            <p:cNvSpPr/>
            <p:nvPr/>
          </p:nvSpPr>
          <p:spPr>
            <a:xfrm>
              <a:off x="2538743" y="1404324"/>
              <a:ext cx="201456" cy="201455"/>
            </a:xfrm>
            <a:prstGeom prst="rect">
              <a:avLst/>
            </a:prstGeom>
            <a:solidFill>
              <a:srgbClr val="781C6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50"/>
            <p:cNvSpPr/>
            <p:nvPr/>
          </p:nvSpPr>
          <p:spPr>
            <a:xfrm>
              <a:off x="4022258" y="1404324"/>
              <a:ext cx="201456" cy="201455"/>
            </a:xfrm>
            <a:prstGeom prst="rect">
              <a:avLst/>
            </a:prstGeom>
            <a:solidFill>
              <a:srgbClr val="ED692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1"/>
            <p:cNvSpPr/>
            <p:nvPr/>
          </p:nvSpPr>
          <p:spPr>
            <a:xfrm>
              <a:off x="6244996" y="1404324"/>
              <a:ext cx="201456" cy="201455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2"/>
            <p:cNvSpPr/>
            <p:nvPr/>
          </p:nvSpPr>
          <p:spPr>
            <a:xfrm>
              <a:off x="1278025" y="1428054"/>
              <a:ext cx="1137845" cy="150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Government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2863072" y="1425585"/>
              <a:ext cx="1036312" cy="153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Multilateral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4346587" y="1425585"/>
              <a:ext cx="1775536" cy="153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Other Public Sector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6569325" y="1427025"/>
              <a:ext cx="1275073" cy="151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Private Sector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2105123" y="729520"/>
              <a:ext cx="511263" cy="168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since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2674908" y="730663"/>
              <a:ext cx="530352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227745" y="166332"/>
              <a:ext cx="1265455" cy="284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Incoming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1568193" y="219567"/>
              <a:ext cx="1803671" cy="23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Commitment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3446856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3859005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5215836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7015528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8815220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10614912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9"/>
            <p:cNvSpPr/>
            <p:nvPr/>
          </p:nvSpPr>
          <p:spPr>
            <a:xfrm>
              <a:off x="5215836" y="2457356"/>
              <a:ext cx="291789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5215836" y="4645087"/>
              <a:ext cx="25445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5215836" y="4098154"/>
              <a:ext cx="73746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5215836" y="5192020"/>
              <a:ext cx="6321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5215836" y="3004289"/>
              <a:ext cx="138639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5215836" y="1910423"/>
              <a:ext cx="1769282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5215836" y="3551222"/>
              <a:ext cx="96247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5215836" y="1363491"/>
              <a:ext cx="6134925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7"/>
            <p:cNvSpPr/>
            <p:nvPr/>
          </p:nvSpPr>
          <p:spPr>
            <a:xfrm>
              <a:off x="3250858" y="5338103"/>
              <a:ext cx="1862492" cy="166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Government of Cyprus</a:t>
              </a:r>
            </a:p>
          </p:txBody>
        </p:sp>
        <p:sp>
          <p:nvSpPr>
            <p:cNvPr id="17" name="tx18"/>
            <p:cNvSpPr/>
            <p:nvPr/>
          </p:nvSpPr>
          <p:spPr>
            <a:xfrm>
              <a:off x="1030347" y="4789412"/>
              <a:ext cx="4083002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Commission - International Partnerships</a:t>
              </a:r>
            </a:p>
          </p:txBody>
        </p:sp>
        <p:sp>
          <p:nvSpPr>
            <p:cNvPr id="18" name="tx19"/>
            <p:cNvSpPr/>
            <p:nvPr/>
          </p:nvSpPr>
          <p:spPr>
            <a:xfrm>
              <a:off x="3373623" y="4272754"/>
              <a:ext cx="1739727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Government of Brazil</a:t>
              </a:r>
            </a:p>
          </p:txBody>
        </p:sp>
        <p:sp>
          <p:nvSpPr>
            <p:cNvPr id="19" name="tx20"/>
            <p:cNvSpPr/>
            <p:nvPr/>
          </p:nvSpPr>
          <p:spPr>
            <a:xfrm>
              <a:off x="4138266" y="3729432"/>
              <a:ext cx="975084" cy="134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 Women</a:t>
              </a:r>
            </a:p>
          </p:txBody>
        </p:sp>
        <p:sp>
          <p:nvSpPr>
            <p:cNvPr id="20" name="tx21"/>
            <p:cNvSpPr/>
            <p:nvPr/>
          </p:nvSpPr>
          <p:spPr>
            <a:xfrm>
              <a:off x="1340871" y="3139355"/>
              <a:ext cx="3772479" cy="17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International Organization for Migration (IOM)</a:t>
              </a:r>
            </a:p>
          </p:txBody>
        </p:sp>
        <p:sp>
          <p:nvSpPr>
            <p:cNvPr id="21" name="tx22"/>
            <p:cNvSpPr/>
            <p:nvPr/>
          </p:nvSpPr>
          <p:spPr>
            <a:xfrm>
              <a:off x="227745" y="2601681"/>
              <a:ext cx="4885604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Commission - Humanitarian Aid &amp; Civil Protection</a:t>
              </a:r>
            </a:p>
          </p:txBody>
        </p:sp>
        <p:sp>
          <p:nvSpPr>
            <p:cNvPr id="22" name="tx23"/>
            <p:cNvSpPr/>
            <p:nvPr/>
          </p:nvSpPr>
          <p:spPr>
            <a:xfrm>
              <a:off x="3926621" y="2085023"/>
              <a:ext cx="1186728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Private donors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4010965" y="1537998"/>
              <a:ext cx="1102385" cy="137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United States</a:t>
              </a:r>
            </a:p>
          </p:txBody>
        </p:sp>
        <p:sp>
          <p:nvSpPr>
            <p:cNvPr id="24" name="pl25"/>
            <p:cNvSpPr/>
            <p:nvPr/>
          </p:nvSpPr>
          <p:spPr>
            <a:xfrm>
              <a:off x="5215836" y="5766299"/>
              <a:ext cx="6748417" cy="0"/>
            </a:xfrm>
            <a:custGeom>
              <a:avLst/>
              <a:pathLst>
                <a:path w="6748417" h="0">
                  <a:moveTo>
                    <a:pt x="0" y="0"/>
                  </a:moveTo>
                  <a:lnTo>
                    <a:pt x="6748417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6"/>
            <p:cNvSpPr/>
            <p:nvPr/>
          </p:nvSpPr>
          <p:spPr>
            <a:xfrm>
              <a:off x="5162138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6875867" y="5865822"/>
              <a:ext cx="27932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3M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8675559" y="5867303"/>
              <a:ext cx="27932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6M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10475251" y="5867303"/>
              <a:ext cx="27932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9M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2105123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2346067" y="741064"/>
              <a:ext cx="435368" cy="157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year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2839958" y="730777"/>
              <a:ext cx="530352" cy="167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227745" y="166332"/>
              <a:ext cx="1265455" cy="284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Incoming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1568193" y="219567"/>
              <a:ext cx="1803671" cy="23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Commitment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3446856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3859005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5215836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6895554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8575272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10254990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11934708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5215836" y="2457356"/>
              <a:ext cx="877981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5215836" y="3551222"/>
              <a:ext cx="229306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5215836" y="3004289"/>
              <a:ext cx="268138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5215836" y="4098154"/>
              <a:ext cx="127827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5215836" y="4645087"/>
              <a:ext cx="80273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5215836" y="1910423"/>
              <a:ext cx="1367386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5215836" y="5192020"/>
              <a:ext cx="38663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5215836" y="1363491"/>
              <a:ext cx="6134925" cy="492239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8"/>
            <p:cNvSpPr/>
            <p:nvPr/>
          </p:nvSpPr>
          <p:spPr>
            <a:xfrm>
              <a:off x="4138266" y="5370230"/>
              <a:ext cx="975084" cy="134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 Women</a:t>
              </a:r>
            </a:p>
          </p:txBody>
        </p:sp>
        <p:sp>
          <p:nvSpPr>
            <p:cNvPr id="18" name="tx19"/>
            <p:cNvSpPr/>
            <p:nvPr/>
          </p:nvSpPr>
          <p:spPr>
            <a:xfrm>
              <a:off x="2445479" y="4787375"/>
              <a:ext cx="266787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Luxembourg Aid &amp; Development</a:t>
              </a:r>
            </a:p>
          </p:txBody>
        </p:sp>
        <p:sp>
          <p:nvSpPr>
            <p:cNvPr id="19" name="tx20"/>
            <p:cNvSpPr/>
            <p:nvPr/>
          </p:nvSpPr>
          <p:spPr>
            <a:xfrm>
              <a:off x="1340871" y="4233221"/>
              <a:ext cx="3772479" cy="17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International Organization for Migration (IOM)</a:t>
              </a:r>
            </a:p>
          </p:txBody>
        </p:sp>
        <p:sp>
          <p:nvSpPr>
            <p:cNvPr id="20" name="tx21"/>
            <p:cNvSpPr/>
            <p:nvPr/>
          </p:nvSpPr>
          <p:spPr>
            <a:xfrm>
              <a:off x="3794228" y="3696842"/>
              <a:ext cx="1319122" cy="166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Union</a:t>
              </a:r>
            </a:p>
          </p:txBody>
        </p:sp>
        <p:sp>
          <p:nvSpPr>
            <p:cNvPr id="21" name="tx22"/>
            <p:cNvSpPr/>
            <p:nvPr/>
          </p:nvSpPr>
          <p:spPr>
            <a:xfrm>
              <a:off x="3373623" y="3178888"/>
              <a:ext cx="1739727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Government of Brazil</a:t>
              </a:r>
            </a:p>
          </p:txBody>
        </p:sp>
        <p:sp>
          <p:nvSpPr>
            <p:cNvPr id="22" name="tx23"/>
            <p:cNvSpPr/>
            <p:nvPr/>
          </p:nvSpPr>
          <p:spPr>
            <a:xfrm>
              <a:off x="227745" y="2601681"/>
              <a:ext cx="4885604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Commission - Humanitarian Aid &amp; Civil Protection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3926621" y="2085023"/>
              <a:ext cx="1186728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Private donors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4010965" y="1537998"/>
              <a:ext cx="1102385" cy="137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United States</a:t>
              </a:r>
            </a:p>
          </p:txBody>
        </p:sp>
        <p:sp>
          <p:nvSpPr>
            <p:cNvPr id="25" name="pl26"/>
            <p:cNvSpPr/>
            <p:nvPr/>
          </p:nvSpPr>
          <p:spPr>
            <a:xfrm>
              <a:off x="5215836" y="5766299"/>
              <a:ext cx="6748417" cy="0"/>
            </a:xfrm>
            <a:custGeom>
              <a:avLst/>
              <a:pathLst>
                <a:path w="6748417" h="0">
                  <a:moveTo>
                    <a:pt x="0" y="0"/>
                  </a:moveTo>
                  <a:lnTo>
                    <a:pt x="6748417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7"/>
            <p:cNvSpPr/>
            <p:nvPr/>
          </p:nvSpPr>
          <p:spPr>
            <a:xfrm>
              <a:off x="5162138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6680345" y="5865822"/>
              <a:ext cx="430418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2.5M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8360063" y="5865822"/>
              <a:ext cx="430418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5.0M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10039781" y="5867303"/>
              <a:ext cx="430418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7.5M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11665801" y="5865915"/>
              <a:ext cx="537814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10.0M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2105123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2346067" y="741064"/>
              <a:ext cx="435368" cy="157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year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2839958" y="730777"/>
              <a:ext cx="530352" cy="167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227745" y="166332"/>
              <a:ext cx="1265455" cy="284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Incoming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1568193" y="219567"/>
              <a:ext cx="1803671" cy="23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Commitment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3446856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3859005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5215836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6880981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8546126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10211271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11876416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5215836" y="2817024"/>
              <a:ext cx="326009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5215836" y="3304507"/>
              <a:ext cx="151086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5215836" y="4279474"/>
              <a:ext cx="79558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5215836" y="3791991"/>
              <a:ext cx="101082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5215836" y="4766958"/>
              <a:ext cx="43544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5215836" y="2329540"/>
              <a:ext cx="1040715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5215836" y="1842057"/>
              <a:ext cx="2175568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5215836" y="5254441"/>
              <a:ext cx="34460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5215836" y="1354573"/>
              <a:ext cx="6134925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9"/>
            <p:cNvSpPr/>
            <p:nvPr/>
          </p:nvSpPr>
          <p:spPr>
            <a:xfrm>
              <a:off x="4138266" y="5405899"/>
              <a:ext cx="975084" cy="134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 Women</a:t>
              </a:r>
            </a:p>
          </p:txBody>
        </p:sp>
        <p:sp>
          <p:nvSpPr>
            <p:cNvPr id="19" name="tx20"/>
            <p:cNvSpPr/>
            <p:nvPr/>
          </p:nvSpPr>
          <p:spPr>
            <a:xfrm>
              <a:off x="2445479" y="4882494"/>
              <a:ext cx="2667871" cy="170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Luxembourg Aid &amp; Development</a:t>
              </a:r>
            </a:p>
          </p:txBody>
        </p:sp>
        <p:sp>
          <p:nvSpPr>
            <p:cNvPr id="20" name="tx21"/>
            <p:cNvSpPr/>
            <p:nvPr/>
          </p:nvSpPr>
          <p:spPr>
            <a:xfrm>
              <a:off x="3373623" y="4427322"/>
              <a:ext cx="1739727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Government of Brazil</a:t>
              </a:r>
            </a:p>
          </p:txBody>
        </p:sp>
        <p:sp>
          <p:nvSpPr>
            <p:cNvPr id="21" name="tx22"/>
            <p:cNvSpPr/>
            <p:nvPr/>
          </p:nvSpPr>
          <p:spPr>
            <a:xfrm>
              <a:off x="1340871" y="3900305"/>
              <a:ext cx="3772479" cy="17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International Organization for Migration (IOM)</a:t>
              </a:r>
            </a:p>
          </p:txBody>
        </p:sp>
        <p:sp>
          <p:nvSpPr>
            <p:cNvPr id="22" name="tx23"/>
            <p:cNvSpPr/>
            <p:nvPr/>
          </p:nvSpPr>
          <p:spPr>
            <a:xfrm>
              <a:off x="3794228" y="3423376"/>
              <a:ext cx="1319122" cy="166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Union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227745" y="2934596"/>
              <a:ext cx="4885604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Commission - Humanitarian Aid &amp; Civil Protection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2235500" y="2446372"/>
              <a:ext cx="2877849" cy="168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Ministry of Foreign Affairs of Japan</a:t>
              </a:r>
            </a:p>
          </p:txBody>
        </p:sp>
        <p:sp>
          <p:nvSpPr>
            <p:cNvPr id="25" name="tx26"/>
            <p:cNvSpPr/>
            <p:nvPr/>
          </p:nvSpPr>
          <p:spPr>
            <a:xfrm>
              <a:off x="3926621" y="1989904"/>
              <a:ext cx="1186728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Private donors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4010965" y="1502328"/>
              <a:ext cx="1102385" cy="137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United States</a:t>
              </a:r>
            </a:p>
          </p:txBody>
        </p:sp>
        <p:sp>
          <p:nvSpPr>
            <p:cNvPr id="27" name="pl28"/>
            <p:cNvSpPr/>
            <p:nvPr/>
          </p:nvSpPr>
          <p:spPr>
            <a:xfrm>
              <a:off x="5215836" y="5766299"/>
              <a:ext cx="6748417" cy="0"/>
            </a:xfrm>
            <a:custGeom>
              <a:avLst/>
              <a:pathLst>
                <a:path w="6748417" h="0">
                  <a:moveTo>
                    <a:pt x="0" y="0"/>
                  </a:moveTo>
                  <a:lnTo>
                    <a:pt x="6748417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9"/>
            <p:cNvSpPr/>
            <p:nvPr/>
          </p:nvSpPr>
          <p:spPr>
            <a:xfrm>
              <a:off x="5162138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6741320" y="5868785"/>
              <a:ext cx="279322" cy="1326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4M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8406465" y="5865822"/>
              <a:ext cx="279322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8M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10017911" y="5867303"/>
              <a:ext cx="386719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12M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11683057" y="5867026"/>
              <a:ext cx="386719" cy="134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16M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2105123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2346067" y="741064"/>
              <a:ext cx="435368" cy="157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year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2839958" y="730777"/>
              <a:ext cx="530352" cy="167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227745" y="166332"/>
              <a:ext cx="1265455" cy="284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Incoming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1568193" y="219567"/>
              <a:ext cx="1803671" cy="23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Commitment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3446856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3859005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5215836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7068941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8922047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10775152" y="1281451"/>
              <a:ext cx="0" cy="4484848"/>
            </a:xfrm>
            <a:custGeom>
              <a:avLst/>
              <a:pathLst>
                <a:path w="0" h="4484848">
                  <a:moveTo>
                    <a:pt x="0" y="44848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9"/>
            <p:cNvSpPr/>
            <p:nvPr/>
          </p:nvSpPr>
          <p:spPr>
            <a:xfrm>
              <a:off x="5215836" y="3304507"/>
              <a:ext cx="855476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5215836" y="4279474"/>
              <a:ext cx="721264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5215836" y="3791991"/>
              <a:ext cx="807638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5215836" y="2817024"/>
              <a:ext cx="899566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5215836" y="5254441"/>
              <a:ext cx="225798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5215836" y="1842057"/>
              <a:ext cx="2813306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5215836" y="2329540"/>
              <a:ext cx="1088919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5215836" y="4766958"/>
              <a:ext cx="370621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5215836" y="1354573"/>
              <a:ext cx="6134925" cy="438735"/>
            </a:xfrm>
            <a:prstGeom prst="rect">
              <a:avLst/>
            </a:prstGeom>
            <a:solidFill>
              <a:srgbClr val="0072B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8"/>
            <p:cNvSpPr/>
            <p:nvPr/>
          </p:nvSpPr>
          <p:spPr>
            <a:xfrm>
              <a:off x="1340871" y="5362756"/>
              <a:ext cx="3772479" cy="17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International Organization for Migration (IOM)</a:t>
              </a:r>
            </a:p>
          </p:txBody>
        </p:sp>
        <p:sp>
          <p:nvSpPr>
            <p:cNvPr id="18" name="tx19"/>
            <p:cNvSpPr/>
            <p:nvPr/>
          </p:nvSpPr>
          <p:spPr>
            <a:xfrm>
              <a:off x="395321" y="4875272"/>
              <a:ext cx="4718029" cy="17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United Nations Central Emergency Response Fund (CERF)</a:t>
              </a:r>
            </a:p>
          </p:txBody>
        </p:sp>
        <p:sp>
          <p:nvSpPr>
            <p:cNvPr id="19" name="tx20"/>
            <p:cNvSpPr/>
            <p:nvPr/>
          </p:nvSpPr>
          <p:spPr>
            <a:xfrm>
              <a:off x="3794228" y="4398343"/>
              <a:ext cx="1319122" cy="166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Union</a:t>
              </a:r>
            </a:p>
          </p:txBody>
        </p:sp>
        <p:sp>
          <p:nvSpPr>
            <p:cNvPr id="20" name="tx21"/>
            <p:cNvSpPr/>
            <p:nvPr/>
          </p:nvSpPr>
          <p:spPr>
            <a:xfrm>
              <a:off x="3373623" y="3939838"/>
              <a:ext cx="1739727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Government of Brazil</a:t>
              </a:r>
            </a:p>
          </p:txBody>
        </p:sp>
        <p:sp>
          <p:nvSpPr>
            <p:cNvPr id="21" name="tx22"/>
            <p:cNvSpPr/>
            <p:nvPr/>
          </p:nvSpPr>
          <p:spPr>
            <a:xfrm>
              <a:off x="227745" y="3422080"/>
              <a:ext cx="4885604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European Commission - Humanitarian Aid &amp; Civil Protection</a:t>
              </a:r>
            </a:p>
          </p:txBody>
        </p:sp>
        <p:sp>
          <p:nvSpPr>
            <p:cNvPr id="22" name="tx23"/>
            <p:cNvSpPr/>
            <p:nvPr/>
          </p:nvSpPr>
          <p:spPr>
            <a:xfrm>
              <a:off x="3475187" y="2934596"/>
              <a:ext cx="1638163" cy="168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Government of Italy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3926621" y="2477388"/>
              <a:ext cx="1186728" cy="137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Private donors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2235500" y="1958889"/>
              <a:ext cx="2877849" cy="168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Ministry of Foreign Affairs of Japan</a:t>
              </a:r>
            </a:p>
          </p:txBody>
        </p:sp>
        <p:sp>
          <p:nvSpPr>
            <p:cNvPr id="25" name="tx26"/>
            <p:cNvSpPr/>
            <p:nvPr/>
          </p:nvSpPr>
          <p:spPr>
            <a:xfrm>
              <a:off x="4010965" y="1502328"/>
              <a:ext cx="1102385" cy="137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United States</a:t>
              </a:r>
            </a:p>
          </p:txBody>
        </p:sp>
        <p:sp>
          <p:nvSpPr>
            <p:cNvPr id="26" name="pl27"/>
            <p:cNvSpPr/>
            <p:nvPr/>
          </p:nvSpPr>
          <p:spPr>
            <a:xfrm>
              <a:off x="5215836" y="5766299"/>
              <a:ext cx="6748417" cy="0"/>
            </a:xfrm>
            <a:custGeom>
              <a:avLst/>
              <a:pathLst>
                <a:path w="6748417" h="0">
                  <a:moveTo>
                    <a:pt x="0" y="0"/>
                  </a:moveTo>
                  <a:lnTo>
                    <a:pt x="6748417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8"/>
            <p:cNvSpPr/>
            <p:nvPr/>
          </p:nvSpPr>
          <p:spPr>
            <a:xfrm>
              <a:off x="5162138" y="5865915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6853732" y="5865822"/>
              <a:ext cx="430418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2.5M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8706838" y="5865822"/>
              <a:ext cx="430418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5.0M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10559943" y="5867303"/>
              <a:ext cx="430418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7.5M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2105123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2346067" y="741064"/>
              <a:ext cx="435368" cy="157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year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2839958" y="730777"/>
              <a:ext cx="530352" cy="167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227745" y="166332"/>
              <a:ext cx="1265455" cy="284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Incoming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1568193" y="219567"/>
              <a:ext cx="1803671" cy="23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Commitment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3446856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3859005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716950" y="5766299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716950" y="5051600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716950" y="4336901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716950" y="3622203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716950" y="2907504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10"/>
            <p:cNvSpPr/>
            <p:nvPr/>
          </p:nvSpPr>
          <p:spPr>
            <a:xfrm>
              <a:off x="716950" y="2192805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989062" y="4280236"/>
              <a:ext cx="1632673" cy="769106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989062" y="5049343"/>
              <a:ext cx="1632673" cy="271585"/>
            </a:xfrm>
            <a:prstGeom prst="rect">
              <a:avLst/>
            </a:prstGeom>
            <a:solidFill>
              <a:srgbClr val="BB375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989062" y="5320928"/>
              <a:ext cx="1632673" cy="445370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2803144" y="3082471"/>
              <a:ext cx="1632673" cy="1165887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2803144" y="4248359"/>
              <a:ext cx="1632673" cy="596994"/>
            </a:xfrm>
            <a:prstGeom prst="rect">
              <a:avLst/>
            </a:prstGeom>
            <a:solidFill>
              <a:srgbClr val="BB375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2803144" y="4845353"/>
              <a:ext cx="1632673" cy="920945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4617225" y="2302753"/>
              <a:ext cx="1632673" cy="1914129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4617225" y="4216883"/>
              <a:ext cx="1632673" cy="514583"/>
            </a:xfrm>
            <a:prstGeom prst="rect">
              <a:avLst/>
            </a:prstGeom>
            <a:solidFill>
              <a:srgbClr val="BB375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9"/>
            <p:cNvSpPr/>
            <p:nvPr/>
          </p:nvSpPr>
          <p:spPr>
            <a:xfrm>
              <a:off x="4617225" y="4731466"/>
              <a:ext cx="1632673" cy="1034832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20"/>
            <p:cNvSpPr/>
            <p:nvPr/>
          </p:nvSpPr>
          <p:spPr>
            <a:xfrm>
              <a:off x="6431306" y="3825119"/>
              <a:ext cx="1632673" cy="1600191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1"/>
            <p:cNvSpPr/>
            <p:nvPr/>
          </p:nvSpPr>
          <p:spPr>
            <a:xfrm>
              <a:off x="6431306" y="5425311"/>
              <a:ext cx="1632673" cy="71469"/>
            </a:xfrm>
            <a:prstGeom prst="rect">
              <a:avLst/>
            </a:prstGeom>
            <a:solidFill>
              <a:srgbClr val="BB375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6431306" y="5496780"/>
              <a:ext cx="1632673" cy="269518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3"/>
            <p:cNvSpPr/>
            <p:nvPr/>
          </p:nvSpPr>
          <p:spPr>
            <a:xfrm>
              <a:off x="8245387" y="3732300"/>
              <a:ext cx="1632673" cy="1407624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4"/>
            <p:cNvSpPr/>
            <p:nvPr/>
          </p:nvSpPr>
          <p:spPr>
            <a:xfrm>
              <a:off x="8245387" y="5139924"/>
              <a:ext cx="1632673" cy="457407"/>
            </a:xfrm>
            <a:prstGeom prst="rect">
              <a:avLst/>
            </a:prstGeom>
            <a:solidFill>
              <a:srgbClr val="BB375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5"/>
            <p:cNvSpPr/>
            <p:nvPr/>
          </p:nvSpPr>
          <p:spPr>
            <a:xfrm>
              <a:off x="8245387" y="5597331"/>
              <a:ext cx="1632673" cy="168967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6"/>
            <p:cNvSpPr/>
            <p:nvPr/>
          </p:nvSpPr>
          <p:spPr>
            <a:xfrm>
              <a:off x="10059468" y="3306937"/>
              <a:ext cx="1632673" cy="2269599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7"/>
            <p:cNvSpPr/>
            <p:nvPr/>
          </p:nvSpPr>
          <p:spPr>
            <a:xfrm>
              <a:off x="10059468" y="5576536"/>
              <a:ext cx="1632673" cy="189762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8"/>
            <p:cNvSpPr/>
            <p:nvPr/>
          </p:nvSpPr>
          <p:spPr>
            <a:xfrm>
              <a:off x="507068" y="5697093"/>
              <a:ext cx="107396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335142" y="4983783"/>
              <a:ext cx="279322" cy="134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5M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227745" y="4267696"/>
              <a:ext cx="386719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10M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227745" y="3554108"/>
              <a:ext cx="386719" cy="134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15M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227745" y="2838298"/>
              <a:ext cx="386719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20M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227745" y="2123507"/>
              <a:ext cx="386719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25M</a:t>
              </a:r>
            </a:p>
          </p:txBody>
        </p:sp>
        <p:sp>
          <p:nvSpPr>
            <p:cNvPr id="33" name="pl34"/>
            <p:cNvSpPr/>
            <p:nvPr/>
          </p:nvSpPr>
          <p:spPr>
            <a:xfrm>
              <a:off x="716950" y="5766299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5"/>
            <p:cNvSpPr/>
            <p:nvPr/>
          </p:nvSpPr>
          <p:spPr>
            <a:xfrm>
              <a:off x="1590606" y="5865822"/>
              <a:ext cx="429585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3404688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5218769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7032850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8846931" y="5865915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10661012" y="5865822"/>
              <a:ext cx="429585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2023</a:t>
              </a:r>
            </a:p>
          </p:txBody>
        </p:sp>
        <p:sp>
          <p:nvSpPr>
            <p:cNvPr id="40" name="rc41"/>
            <p:cNvSpPr/>
            <p:nvPr/>
          </p:nvSpPr>
          <p:spPr>
            <a:xfrm>
              <a:off x="953696" y="1404324"/>
              <a:ext cx="201455" cy="201455"/>
            </a:xfrm>
            <a:prstGeom prst="rect">
              <a:avLst/>
            </a:prstGeom>
            <a:solidFill>
              <a:srgbClr val="00000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2"/>
            <p:cNvSpPr/>
            <p:nvPr/>
          </p:nvSpPr>
          <p:spPr>
            <a:xfrm>
              <a:off x="2371580" y="1404324"/>
              <a:ext cx="201456" cy="201455"/>
            </a:xfrm>
            <a:prstGeom prst="rect">
              <a:avLst/>
            </a:prstGeom>
            <a:solidFill>
              <a:srgbClr val="BB375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3"/>
            <p:cNvSpPr/>
            <p:nvPr/>
          </p:nvSpPr>
          <p:spPr>
            <a:xfrm>
              <a:off x="4370884" y="1404324"/>
              <a:ext cx="201456" cy="201455"/>
            </a:xfrm>
            <a:prstGeom prst="rect">
              <a:avLst/>
            </a:prstGeom>
            <a:solidFill>
              <a:srgbClr val="FCFFA4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4"/>
            <p:cNvSpPr/>
            <p:nvPr/>
          </p:nvSpPr>
          <p:spPr>
            <a:xfrm>
              <a:off x="1278025" y="1425585"/>
              <a:ext cx="970681" cy="153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Earmarked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2695909" y="1391946"/>
              <a:ext cx="1552102" cy="186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Softly Earmarked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4695213" y="1389683"/>
              <a:ext cx="1644376" cy="189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Tightly Earmarked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227745" y="728148"/>
              <a:ext cx="962634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1248902" y="731349"/>
              <a:ext cx="182422" cy="166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1489846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2105123" y="729520"/>
              <a:ext cx="511263" cy="168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since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2674908" y="730663"/>
              <a:ext cx="530352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227745" y="219567"/>
              <a:ext cx="1803671" cy="231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Commitment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2106409" y="287616"/>
              <a:ext cx="298580" cy="16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vs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2479981" y="165869"/>
              <a:ext cx="1559714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Earmarking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4114688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4526837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227745" y="6485115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606833" y="6483835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1173704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1783860" y="6486396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2117262" y="6453511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3097064" y="6482075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3374379" y="6458952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4366343" y="6453511"/>
              <a:ext cx="653361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716950" y="5402284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716950" y="4527209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716950" y="3652134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716950" y="2777059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716950" y="1901984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  <a:lnTo>
                    <a:pt x="11247303" y="0"/>
                  </a:lnTo>
                </a:path>
              </a:pathLst>
            </a:custGeom>
            <a:ln w="13304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10"/>
            <p:cNvSpPr/>
            <p:nvPr/>
          </p:nvSpPr>
          <p:spPr>
            <a:xfrm>
              <a:off x="2014716" y="1673222"/>
              <a:ext cx="8651771" cy="3206389"/>
            </a:xfrm>
            <a:custGeom>
              <a:avLst/>
              <a:pathLst>
                <a:path w="8651771" h="3206389">
                  <a:moveTo>
                    <a:pt x="0" y="3206389"/>
                  </a:moveTo>
                  <a:lnTo>
                    <a:pt x="2162942" y="2281633"/>
                  </a:lnTo>
                  <a:lnTo>
                    <a:pt x="4325885" y="525144"/>
                  </a:lnTo>
                  <a:lnTo>
                    <a:pt x="6488828" y="0"/>
                  </a:lnTo>
                  <a:lnTo>
                    <a:pt x="8651771" y="12324"/>
                  </a:lnTo>
                </a:path>
              </a:pathLst>
            </a:custGeom>
            <a:ln w="40651" cap="flat">
              <a:solidFill>
                <a:srgbClr val="005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1"/>
            <p:cNvSpPr/>
            <p:nvPr/>
          </p:nvSpPr>
          <p:spPr>
            <a:xfrm>
              <a:off x="2014716" y="4823708"/>
              <a:ext cx="8651771" cy="767226"/>
            </a:xfrm>
            <a:custGeom>
              <a:avLst/>
              <a:pathLst>
                <a:path w="8651771" h="767226">
                  <a:moveTo>
                    <a:pt x="0" y="767226"/>
                  </a:moveTo>
                  <a:lnTo>
                    <a:pt x="2162942" y="496000"/>
                  </a:lnTo>
                  <a:lnTo>
                    <a:pt x="4325885" y="0"/>
                  </a:lnTo>
                  <a:lnTo>
                    <a:pt x="6488828" y="104632"/>
                  </a:lnTo>
                  <a:lnTo>
                    <a:pt x="8651771" y="222296"/>
                  </a:lnTo>
                </a:path>
              </a:pathLst>
            </a:custGeom>
            <a:ln w="40651" cap="flat">
              <a:solidFill>
                <a:srgbClr val="F592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2"/>
            <p:cNvSpPr/>
            <p:nvPr/>
          </p:nvSpPr>
          <p:spPr>
            <a:xfrm>
              <a:off x="227745" y="5333078"/>
              <a:ext cx="386719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10M</a:t>
              </a:r>
            </a:p>
          </p:txBody>
        </p:sp>
        <p:sp>
          <p:nvSpPr>
            <p:cNvPr id="12" name="tx13"/>
            <p:cNvSpPr/>
            <p:nvPr/>
          </p:nvSpPr>
          <p:spPr>
            <a:xfrm>
              <a:off x="227745" y="4458003"/>
              <a:ext cx="386719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20M</a:t>
              </a:r>
            </a:p>
          </p:txBody>
        </p:sp>
        <p:sp>
          <p:nvSpPr>
            <p:cNvPr id="13" name="tx14"/>
            <p:cNvSpPr/>
            <p:nvPr/>
          </p:nvSpPr>
          <p:spPr>
            <a:xfrm>
              <a:off x="227745" y="3582836"/>
              <a:ext cx="386719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30M</a:t>
              </a:r>
            </a:p>
          </p:txBody>
        </p:sp>
        <p:sp>
          <p:nvSpPr>
            <p:cNvPr id="14" name="tx15"/>
            <p:cNvSpPr/>
            <p:nvPr/>
          </p:nvSpPr>
          <p:spPr>
            <a:xfrm>
              <a:off x="227745" y="2707853"/>
              <a:ext cx="386719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40M</a:t>
              </a:r>
            </a:p>
          </p:txBody>
        </p:sp>
        <p:sp>
          <p:nvSpPr>
            <p:cNvPr id="15" name="tx16"/>
            <p:cNvSpPr/>
            <p:nvPr/>
          </p:nvSpPr>
          <p:spPr>
            <a:xfrm>
              <a:off x="227745" y="1832686"/>
              <a:ext cx="386719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50M</a:t>
              </a:r>
            </a:p>
          </p:txBody>
        </p:sp>
        <p:sp>
          <p:nvSpPr>
            <p:cNvPr id="16" name="pl17"/>
            <p:cNvSpPr/>
            <p:nvPr/>
          </p:nvSpPr>
          <p:spPr>
            <a:xfrm>
              <a:off x="716950" y="5590935"/>
              <a:ext cx="11247303" cy="0"/>
            </a:xfrm>
            <a:custGeom>
              <a:avLst/>
              <a:pathLst>
                <a:path w="11247303" h="0">
                  <a:moveTo>
                    <a:pt x="0" y="0"/>
                  </a:moveTo>
                  <a:lnTo>
                    <a:pt x="11247303" y="0"/>
                  </a:lnTo>
                </a:path>
              </a:pathLst>
            </a:custGeom>
            <a:ln w="17739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8"/>
            <p:cNvSpPr/>
            <p:nvPr/>
          </p:nvSpPr>
          <p:spPr>
            <a:xfrm>
              <a:off x="1799924" y="5690458"/>
              <a:ext cx="429585" cy="135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18" name="tx19"/>
            <p:cNvSpPr/>
            <p:nvPr/>
          </p:nvSpPr>
          <p:spPr>
            <a:xfrm>
              <a:off x="3962866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19" name="tx20"/>
            <p:cNvSpPr/>
            <p:nvPr/>
          </p:nvSpPr>
          <p:spPr>
            <a:xfrm>
              <a:off x="6125809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20" name="tx21"/>
            <p:cNvSpPr/>
            <p:nvPr/>
          </p:nvSpPr>
          <p:spPr>
            <a:xfrm>
              <a:off x="8288752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21" name="tx22"/>
            <p:cNvSpPr/>
            <p:nvPr/>
          </p:nvSpPr>
          <p:spPr>
            <a:xfrm>
              <a:off x="10451695" y="5690550"/>
              <a:ext cx="429585" cy="135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58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22" name="tx23"/>
            <p:cNvSpPr/>
            <p:nvPr/>
          </p:nvSpPr>
          <p:spPr>
            <a:xfrm>
              <a:off x="227745" y="734321"/>
              <a:ext cx="191566" cy="1637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In</a:t>
              </a:r>
            </a:p>
          </p:txBody>
        </p:sp>
        <p:sp>
          <p:nvSpPr>
            <p:cNvPr id="23" name="tx24"/>
            <p:cNvSpPr/>
            <p:nvPr/>
          </p:nvSpPr>
          <p:spPr>
            <a:xfrm>
              <a:off x="477834" y="727920"/>
              <a:ext cx="556755" cy="17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4" name="tx25"/>
            <p:cNvSpPr/>
            <p:nvPr/>
          </p:nvSpPr>
          <p:spPr>
            <a:xfrm>
              <a:off x="1093111" y="728148"/>
              <a:ext cx="902627" cy="16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recorded</a:t>
              </a:r>
            </a:p>
          </p:txBody>
        </p:sp>
        <p:sp>
          <p:nvSpPr>
            <p:cNvPr id="25" name="tx26"/>
            <p:cNvSpPr/>
            <p:nvPr/>
          </p:nvSpPr>
          <p:spPr>
            <a:xfrm>
              <a:off x="2054259" y="729520"/>
              <a:ext cx="511263" cy="168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since</a:t>
              </a:r>
            </a:p>
          </p:txBody>
        </p:sp>
        <p:sp>
          <p:nvSpPr>
            <p:cNvPr id="26" name="tx27"/>
            <p:cNvSpPr/>
            <p:nvPr/>
          </p:nvSpPr>
          <p:spPr>
            <a:xfrm>
              <a:off x="2624045" y="730663"/>
              <a:ext cx="530352" cy="167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27" name="tx28"/>
            <p:cNvSpPr/>
            <p:nvPr/>
          </p:nvSpPr>
          <p:spPr>
            <a:xfrm>
              <a:off x="227745" y="165869"/>
              <a:ext cx="994958" cy="285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568D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28" name="tx29"/>
            <p:cNvSpPr/>
            <p:nvPr/>
          </p:nvSpPr>
          <p:spPr>
            <a:xfrm>
              <a:off x="1297696" y="287616"/>
              <a:ext cx="298580" cy="16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vs</a:t>
              </a:r>
            </a:p>
          </p:txBody>
        </p:sp>
        <p:sp>
          <p:nvSpPr>
            <p:cNvPr id="29" name="tx30"/>
            <p:cNvSpPr/>
            <p:nvPr/>
          </p:nvSpPr>
          <p:spPr>
            <a:xfrm>
              <a:off x="1671269" y="169881"/>
              <a:ext cx="1674980" cy="280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F592A0">
                      <a:alpha val="100000"/>
                    </a:srgbClr>
                  </a:solidFill>
                  <a:latin typeface="Lato"/>
                  <a:cs typeface="Lato"/>
                </a:rPr>
                <a:t>Expenditure</a:t>
              </a:r>
            </a:p>
          </p:txBody>
        </p:sp>
        <p:sp>
          <p:nvSpPr>
            <p:cNvPr id="30" name="tx31"/>
            <p:cNvSpPr/>
            <p:nvPr/>
          </p:nvSpPr>
          <p:spPr>
            <a:xfrm>
              <a:off x="3421242" y="159851"/>
              <a:ext cx="33715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(in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3833390" y="159851"/>
              <a:ext cx="717826" cy="291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3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USD)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227745" y="6309751"/>
              <a:ext cx="33812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606833" y="6308471"/>
              <a:ext cx="525905" cy="117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117370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1783860" y="6311031"/>
              <a:ext cx="292436" cy="114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IATI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2117262" y="6278147"/>
              <a:ext cx="938837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(International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3097064" y="6306711"/>
              <a:ext cx="236349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Aid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3374379" y="6283588"/>
              <a:ext cx="950998" cy="14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Transparency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4366343" y="6278147"/>
              <a:ext cx="691126" cy="14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Initiative).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5098434" y="6308391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5708590" y="6278627"/>
              <a:ext cx="493501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budget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6243057" y="6307671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6391716" y="6306551"/>
              <a:ext cx="92691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needs-based.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7359597" y="6309751"/>
              <a:ext cx="102172" cy="11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7502735" y="6290869"/>
              <a:ext cx="744893" cy="1348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represents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8288593" y="6306551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8560707" y="6306551"/>
              <a:ext cx="322760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total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8924432" y="6317032"/>
              <a:ext cx="537747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amount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9503145" y="6308231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9690928" y="6315912"/>
              <a:ext cx="478619" cy="10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money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10210513" y="6306551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52" name="tx53"/>
            <p:cNvSpPr/>
            <p:nvPr/>
          </p:nvSpPr>
          <p:spPr>
            <a:xfrm>
              <a:off x="10535034" y="6306551"/>
              <a:ext cx="433014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would</a:t>
              </a:r>
            </a:p>
          </p:txBody>
        </p:sp>
        <p:sp>
          <p:nvSpPr>
            <p:cNvPr id="53" name="tx54"/>
            <p:cNvSpPr/>
            <p:nvPr/>
          </p:nvSpPr>
          <p:spPr>
            <a:xfrm>
              <a:off x="11009013" y="6306711"/>
              <a:ext cx="174101" cy="118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be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11224080" y="6280387"/>
              <a:ext cx="592314" cy="145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required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227745" y="6517439"/>
              <a:ext cx="352924" cy="83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were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621635" y="6483755"/>
              <a:ext cx="569191" cy="117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UNHCR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12317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1420855" y="6492396"/>
              <a:ext cx="357964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meet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1819784" y="6481915"/>
              <a:ext cx="155059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all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2015809" y="6483595"/>
              <a:ext cx="146818" cy="117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of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2203592" y="6481915"/>
              <a:ext cx="231148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the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2475706" y="6481915"/>
              <a:ext cx="41717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needs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2933844" y="6481915"/>
              <a:ext cx="283555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that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3258364" y="6483035"/>
              <a:ext cx="95771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it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3395101" y="6483035"/>
              <a:ext cx="107693" cy="118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is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3543760" y="6453992"/>
              <a:ext cx="530466" cy="147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seeking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4115191" y="6492396"/>
              <a:ext cx="148098" cy="108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to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4304255" y="6481915"/>
              <a:ext cx="577832" cy="11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address.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UNHCR Programme in Brazil</dc:title>
  <dc:creator/>
  <cp:keywords/>
  <dcterms:created xsi:type="dcterms:W3CDTF">2024-02-23T18:42:43Z</dcterms:created>
  <dcterms:modified xsi:type="dcterms:W3CDTF">2024-02-23T13:42:44Z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unhcrdown::pptx_slides</vt:lpwstr>
  </property>
  <property fmtid="{D5CDD505-2E9C-101B-9397-08002B2CF9AE}" pid="3" name="params">
    <vt:lpwstr/>
  </property>
  <property fmtid="{D5CDD505-2E9C-101B-9397-08002B2CF9AE}" pid="4" name="subtitle">
    <vt:lpwstr>Based on data publicly released thought he International Aid Transparency Initative</vt:lpwstr>
  </property>
</Properties>
</file>