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CAB4AE-09DC-4FDF-AF34-196E5073A5EB}">
  <a:tblStyle styleId="{9CCAB4AE-09DC-4FDF-AF34-196E5073A5EB}"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DAF1447-482D-4419-B944-DFB211788F1C}"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56935C2-2D22-4711-8EE6-0A628C95D77C}"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F5E76C0-FE82-4732-B200-84A37344027E}"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3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602945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8567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269299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30015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7517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58930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4017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5533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9854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708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48087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0074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18630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0" name="Shape 5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580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0" name="Shape 5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9495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1" name="Shape 6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95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7" name="Shape 6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02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2" name="Shape 6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79909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26964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7" name="Shape 6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91120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9" name="Shape 6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1214548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2" name="Shape 7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2944277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Shape 7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2" name="Shape 7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68472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503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3" name="Shape 8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571971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2" name="Shape 8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317536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1899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8998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0636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5439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37531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GB" sz="1000">
                <a:solidFill>
                  <a:srgbClr val="1155CC"/>
                </a:solidFill>
              </a:rPr>
              <a:t> </a:t>
            </a:r>
          </a:p>
        </p:txBody>
      </p:sp>
    </p:spTree>
    <p:extLst>
      <p:ext uri="{BB962C8B-B14F-4D97-AF65-F5344CB8AC3E}">
        <p14:creationId xmlns:p14="http://schemas.microsoft.com/office/powerpoint/2010/main" val="196842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30625" y="112649"/>
            <a:ext cx="8229600" cy="5405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130625" y="708912"/>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30625" y="112649"/>
            <a:ext cx="8229600" cy="5405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30625" y="112649"/>
            <a:ext cx="8229600" cy="5405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30625" y="112649"/>
            <a:ext cx="8229600" cy="540599"/>
          </a:xfrm>
          <a:prstGeom prst="rect">
            <a:avLst/>
          </a:prstGeom>
          <a:noFill/>
          <a:ln>
            <a:noFill/>
          </a:ln>
        </p:spPr>
        <p:txBody>
          <a:bodyPr lIns="91425" tIns="91425" rIns="91425" bIns="91425" anchor="b" anchorCtr="0"/>
          <a:lstStyle>
            <a:lvl1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1pPr>
            <a:lvl2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2pPr>
            <a:lvl3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3pPr>
            <a:lvl4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4pPr>
            <a:lvl5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5pPr>
            <a:lvl6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6pPr>
            <a:lvl7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7pPr>
            <a:lvl8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8pPr>
            <a:lvl9pPr>
              <a:spcBef>
                <a:spcPts val="0"/>
              </a:spcBef>
              <a:buClr>
                <a:srgbClr val="4A86E8"/>
              </a:buClr>
              <a:buSzPct val="100000"/>
              <a:buFont typeface="Open Sans"/>
              <a:buNone/>
              <a:defRPr sz="2400" b="1">
                <a:solidFill>
                  <a:srgbClr val="4A86E8"/>
                </a:solidFill>
                <a:latin typeface="Open Sans"/>
                <a:ea typeface="Open Sans"/>
                <a:cs typeface="Open Sans"/>
                <a:sym typeface="Open Sans"/>
              </a:defRPr>
            </a:lvl9pPr>
          </a:lstStyle>
          <a:p>
            <a:endParaRPr/>
          </a:p>
        </p:txBody>
      </p:sp>
      <p:sp>
        <p:nvSpPr>
          <p:cNvPr id="6" name="Shape 6"/>
          <p:cNvSpPr txBox="1">
            <a:spLocks noGrp="1"/>
          </p:cNvSpPr>
          <p:nvPr>
            <p:ph type="body" idx="1"/>
          </p:nvPr>
        </p:nvSpPr>
        <p:spPr>
          <a:xfrm>
            <a:off x="130625" y="708912"/>
            <a:ext cx="8229600" cy="3725699"/>
          </a:xfrm>
          <a:prstGeom prst="rect">
            <a:avLst/>
          </a:prstGeom>
          <a:noFill/>
          <a:ln>
            <a:noFill/>
          </a:ln>
        </p:spPr>
        <p:txBody>
          <a:bodyPr lIns="91425" tIns="91425" rIns="91425" bIns="91425" anchor="t" anchorCtr="0"/>
          <a:lstStyle>
            <a:lvl1pPr>
              <a:spcBef>
                <a:spcPts val="600"/>
              </a:spcBef>
              <a:buClr>
                <a:srgbClr val="666666"/>
              </a:buClr>
              <a:buSzPct val="100000"/>
              <a:buFont typeface="Open Sans"/>
              <a:defRPr sz="2400">
                <a:solidFill>
                  <a:srgbClr val="666666"/>
                </a:solidFill>
                <a:latin typeface="Open Sans"/>
                <a:ea typeface="Open Sans"/>
                <a:cs typeface="Open Sans"/>
                <a:sym typeface="Open Sans"/>
              </a:defRPr>
            </a:lvl1pPr>
            <a:lvl2pPr>
              <a:spcBef>
                <a:spcPts val="480"/>
              </a:spcBef>
              <a:buClr>
                <a:srgbClr val="666666"/>
              </a:buClr>
              <a:buSzPct val="100000"/>
              <a:buFont typeface="Open Sans"/>
              <a:defRPr sz="1800">
                <a:solidFill>
                  <a:srgbClr val="666666"/>
                </a:solidFill>
                <a:latin typeface="Open Sans"/>
                <a:ea typeface="Open Sans"/>
                <a:cs typeface="Open Sans"/>
                <a:sym typeface="Open Sans"/>
              </a:defRPr>
            </a:lvl2pPr>
            <a:lvl3pPr>
              <a:spcBef>
                <a:spcPts val="480"/>
              </a:spcBef>
              <a:buClr>
                <a:srgbClr val="666666"/>
              </a:buClr>
              <a:buFont typeface="Open Sans"/>
              <a:defRPr>
                <a:solidFill>
                  <a:srgbClr val="666666"/>
                </a:solidFill>
                <a:latin typeface="Open Sans"/>
                <a:ea typeface="Open Sans"/>
                <a:cs typeface="Open Sans"/>
                <a:sym typeface="Open Sans"/>
              </a:defRPr>
            </a:lvl3pPr>
            <a:lvl4pPr>
              <a:spcBef>
                <a:spcPts val="360"/>
              </a:spcBef>
              <a:buClr>
                <a:srgbClr val="666666"/>
              </a:buClr>
              <a:buSzPct val="100000"/>
              <a:buFont typeface="Open Sans"/>
              <a:defRPr sz="1800">
                <a:solidFill>
                  <a:srgbClr val="666666"/>
                </a:solidFill>
                <a:latin typeface="Open Sans"/>
                <a:ea typeface="Open Sans"/>
                <a:cs typeface="Open Sans"/>
                <a:sym typeface="Open Sans"/>
              </a:defRPr>
            </a:lvl4pPr>
            <a:lvl5pPr>
              <a:spcBef>
                <a:spcPts val="360"/>
              </a:spcBef>
              <a:buClr>
                <a:srgbClr val="666666"/>
              </a:buClr>
              <a:buSzPct val="100000"/>
              <a:buFont typeface="Open Sans"/>
              <a:defRPr sz="1800">
                <a:solidFill>
                  <a:srgbClr val="666666"/>
                </a:solidFill>
                <a:latin typeface="Open Sans"/>
                <a:ea typeface="Open Sans"/>
                <a:cs typeface="Open Sans"/>
                <a:sym typeface="Open Sans"/>
              </a:defRPr>
            </a:lvl5pPr>
            <a:lvl6pPr>
              <a:spcBef>
                <a:spcPts val="360"/>
              </a:spcBef>
              <a:buClr>
                <a:srgbClr val="666666"/>
              </a:buClr>
              <a:buSzPct val="100000"/>
              <a:buFont typeface="Open Sans"/>
              <a:defRPr sz="1800">
                <a:solidFill>
                  <a:srgbClr val="666666"/>
                </a:solidFill>
                <a:latin typeface="Open Sans"/>
                <a:ea typeface="Open Sans"/>
                <a:cs typeface="Open Sans"/>
                <a:sym typeface="Open Sans"/>
              </a:defRPr>
            </a:lvl6pPr>
            <a:lvl7pPr>
              <a:spcBef>
                <a:spcPts val="360"/>
              </a:spcBef>
              <a:buClr>
                <a:srgbClr val="666666"/>
              </a:buClr>
              <a:buSzPct val="100000"/>
              <a:buFont typeface="Open Sans"/>
              <a:defRPr sz="1800">
                <a:solidFill>
                  <a:srgbClr val="666666"/>
                </a:solidFill>
                <a:latin typeface="Open Sans"/>
                <a:ea typeface="Open Sans"/>
                <a:cs typeface="Open Sans"/>
                <a:sym typeface="Open Sans"/>
              </a:defRPr>
            </a:lvl7pPr>
            <a:lvl8pPr>
              <a:spcBef>
                <a:spcPts val="360"/>
              </a:spcBef>
              <a:buClr>
                <a:srgbClr val="666666"/>
              </a:buClr>
              <a:buSzPct val="100000"/>
              <a:buFont typeface="Open Sans"/>
              <a:defRPr sz="1800">
                <a:solidFill>
                  <a:srgbClr val="666666"/>
                </a:solidFill>
                <a:latin typeface="Open Sans"/>
                <a:ea typeface="Open Sans"/>
                <a:cs typeface="Open Sans"/>
                <a:sym typeface="Open Sans"/>
              </a:defRPr>
            </a:lvl8pPr>
            <a:lvl9pPr>
              <a:spcBef>
                <a:spcPts val="360"/>
              </a:spcBef>
              <a:buClr>
                <a:srgbClr val="666666"/>
              </a:buClr>
              <a:buSzPct val="100000"/>
              <a:buFont typeface="Open Sans"/>
              <a:defRPr sz="1800">
                <a:solidFill>
                  <a:srgbClr val="666666"/>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3.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4.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2.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4.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3.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1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9.png"/><Relationship Id="rId7"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20.png"/><Relationship Id="rId7"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14.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1.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notesSlide" Target="../notesSlides/notesSlide2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22.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24.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14.png"/><Relationship Id="rId2" Type="http://schemas.openxmlformats.org/officeDocument/2006/relationships/notesSlide" Target="../notesSlides/notesSlide22.xml"/><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_rels/slide23.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25.png"/><Relationship Id="rId7"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14.png"/><Relationship Id="rId4" Type="http://schemas.openxmlformats.org/officeDocument/2006/relationships/image" Target="../media/image92.png"/><Relationship Id="rId9" Type="http://schemas.openxmlformats.org/officeDocument/2006/relationships/image" Target="../media/image97.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98.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 Id="rId14" Type="http://schemas.openxmlformats.org/officeDocument/2006/relationships/image" Target="../media/image99.png"/></Relationships>
</file>

<file path=ppt/slides/_rels/slide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99.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99.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00.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99.png"/></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3" Type="http://schemas.openxmlformats.org/officeDocument/2006/relationships/image" Target="../media/image100.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9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0" y="1329875"/>
            <a:ext cx="9144000" cy="1771499"/>
          </a:xfrm>
          <a:prstGeom prst="rect">
            <a:avLst/>
          </a:prstGeom>
        </p:spPr>
        <p:txBody>
          <a:bodyPr lIns="91425" tIns="91425" rIns="91425" bIns="91425" anchor="t" anchorCtr="0">
            <a:noAutofit/>
          </a:bodyPr>
          <a:lstStyle/>
          <a:p>
            <a:pPr algn="l" rtl="0">
              <a:lnSpc>
                <a:spcPct val="115000"/>
              </a:lnSpc>
              <a:spcBef>
                <a:spcPts val="0"/>
              </a:spcBef>
              <a:buNone/>
            </a:pPr>
            <a:r>
              <a:rPr lang="en-GB" sz="3600">
                <a:solidFill>
                  <a:srgbClr val="3D619C"/>
                </a:solidFill>
              </a:rPr>
              <a:t>Vulnerability Assessment Framework</a:t>
            </a:r>
          </a:p>
          <a:p>
            <a:pPr lvl="0" algn="l" rtl="0">
              <a:lnSpc>
                <a:spcPct val="115000"/>
              </a:lnSpc>
              <a:spcBef>
                <a:spcPts val="0"/>
              </a:spcBef>
              <a:buClr>
                <a:schemeClr val="dk1"/>
              </a:buClr>
              <a:buSzPct val="45833"/>
              <a:buFont typeface="Arial"/>
              <a:buNone/>
            </a:pPr>
            <a:r>
              <a:rPr lang="en-GB" sz="2400">
                <a:solidFill>
                  <a:schemeClr val="dk2"/>
                </a:solidFill>
              </a:rPr>
              <a:t>The VAF model </a:t>
            </a:r>
          </a:p>
          <a:p>
            <a:pPr lvl="0" algn="l">
              <a:lnSpc>
                <a:spcPct val="115000"/>
              </a:lnSpc>
              <a:spcBef>
                <a:spcPts val="0"/>
              </a:spcBef>
              <a:buClr>
                <a:schemeClr val="dk1"/>
              </a:buClr>
              <a:buSzPct val="78571"/>
              <a:buFont typeface="Arial"/>
              <a:buNone/>
            </a:pPr>
            <a:r>
              <a:rPr lang="en-GB" sz="1400" b="0">
                <a:solidFill>
                  <a:schemeClr val="dk2"/>
                </a:solidFill>
              </a:rPr>
              <a:t>April 2015</a:t>
            </a:r>
          </a:p>
        </p:txBody>
      </p:sp>
      <p:pic>
        <p:nvPicPr>
          <p:cNvPr id="24" name="Shape 24"/>
          <p:cNvPicPr preferRelativeResize="0"/>
          <p:nvPr/>
        </p:nvPicPr>
        <p:blipFill>
          <a:blip r:embed="rId3">
            <a:alphaModFix/>
          </a:blip>
          <a:stretch>
            <a:fillRect/>
          </a:stretch>
        </p:blipFill>
        <p:spPr>
          <a:xfrm>
            <a:off x="152400" y="85725"/>
            <a:ext cx="314325" cy="371475"/>
          </a:xfrm>
          <a:prstGeom prst="rect">
            <a:avLst/>
          </a:prstGeom>
          <a:noFill/>
          <a:ln>
            <a:noFill/>
          </a:ln>
        </p:spPr>
      </p:pic>
      <p:pic>
        <p:nvPicPr>
          <p:cNvPr id="25" name="Shape 25"/>
          <p:cNvPicPr preferRelativeResize="0"/>
          <p:nvPr/>
        </p:nvPicPr>
        <p:blipFill>
          <a:blip r:embed="rId4">
            <a:alphaModFix/>
          </a:blip>
          <a:stretch>
            <a:fillRect/>
          </a:stretch>
        </p:blipFill>
        <p:spPr>
          <a:xfrm>
            <a:off x="756165" y="85725"/>
            <a:ext cx="314325" cy="381000"/>
          </a:xfrm>
          <a:prstGeom prst="rect">
            <a:avLst/>
          </a:prstGeom>
          <a:noFill/>
          <a:ln>
            <a:noFill/>
          </a:ln>
        </p:spPr>
      </p:pic>
      <p:pic>
        <p:nvPicPr>
          <p:cNvPr id="26" name="Shape 26"/>
          <p:cNvPicPr preferRelativeResize="0"/>
          <p:nvPr/>
        </p:nvPicPr>
        <p:blipFill>
          <a:blip r:embed="rId5">
            <a:alphaModFix/>
          </a:blip>
          <a:stretch>
            <a:fillRect/>
          </a:stretch>
        </p:blipFill>
        <p:spPr>
          <a:xfrm>
            <a:off x="2030372" y="85725"/>
            <a:ext cx="742950" cy="342900"/>
          </a:xfrm>
          <a:prstGeom prst="rect">
            <a:avLst/>
          </a:prstGeom>
          <a:noFill/>
          <a:ln>
            <a:noFill/>
          </a:ln>
        </p:spPr>
      </p:pic>
      <p:pic>
        <p:nvPicPr>
          <p:cNvPr id="27" name="Shape 27"/>
          <p:cNvPicPr preferRelativeResize="0"/>
          <p:nvPr/>
        </p:nvPicPr>
        <p:blipFill>
          <a:blip r:embed="rId6">
            <a:alphaModFix/>
          </a:blip>
          <a:stretch>
            <a:fillRect/>
          </a:stretch>
        </p:blipFill>
        <p:spPr>
          <a:xfrm>
            <a:off x="5436048" y="135100"/>
            <a:ext cx="678199" cy="244150"/>
          </a:xfrm>
          <a:prstGeom prst="rect">
            <a:avLst/>
          </a:prstGeom>
          <a:noFill/>
          <a:ln>
            <a:noFill/>
          </a:ln>
        </p:spPr>
      </p:pic>
      <p:pic>
        <p:nvPicPr>
          <p:cNvPr id="28" name="Shape 28"/>
          <p:cNvPicPr preferRelativeResize="0"/>
          <p:nvPr/>
        </p:nvPicPr>
        <p:blipFill>
          <a:blip r:embed="rId7">
            <a:alphaModFix/>
          </a:blip>
          <a:stretch>
            <a:fillRect/>
          </a:stretch>
        </p:blipFill>
        <p:spPr>
          <a:xfrm>
            <a:off x="1359931" y="85725"/>
            <a:ext cx="381000" cy="361950"/>
          </a:xfrm>
          <a:prstGeom prst="rect">
            <a:avLst/>
          </a:prstGeom>
          <a:noFill/>
          <a:ln>
            <a:noFill/>
          </a:ln>
        </p:spPr>
      </p:pic>
      <p:pic>
        <p:nvPicPr>
          <p:cNvPr id="29" name="Shape 29"/>
          <p:cNvPicPr preferRelativeResize="0"/>
          <p:nvPr/>
        </p:nvPicPr>
        <p:blipFill>
          <a:blip r:embed="rId8">
            <a:alphaModFix/>
          </a:blip>
          <a:stretch>
            <a:fillRect/>
          </a:stretch>
        </p:blipFill>
        <p:spPr>
          <a:xfrm>
            <a:off x="3497988" y="90500"/>
            <a:ext cx="381000" cy="381000"/>
          </a:xfrm>
          <a:prstGeom prst="rect">
            <a:avLst/>
          </a:prstGeom>
          <a:noFill/>
          <a:ln>
            <a:noFill/>
          </a:ln>
        </p:spPr>
      </p:pic>
      <p:pic>
        <p:nvPicPr>
          <p:cNvPr id="30" name="Shape 30"/>
          <p:cNvPicPr preferRelativeResize="0"/>
          <p:nvPr/>
        </p:nvPicPr>
        <p:blipFill>
          <a:blip r:embed="rId9">
            <a:alphaModFix/>
          </a:blip>
          <a:stretch>
            <a:fillRect/>
          </a:stretch>
        </p:blipFill>
        <p:spPr>
          <a:xfrm>
            <a:off x="2954679" y="100025"/>
            <a:ext cx="361950" cy="361950"/>
          </a:xfrm>
          <a:prstGeom prst="rect">
            <a:avLst/>
          </a:prstGeom>
          <a:noFill/>
          <a:ln>
            <a:noFill/>
          </a:ln>
        </p:spPr>
      </p:pic>
      <p:pic>
        <p:nvPicPr>
          <p:cNvPr id="31" name="Shape 31"/>
          <p:cNvPicPr preferRelativeResize="0"/>
          <p:nvPr/>
        </p:nvPicPr>
        <p:blipFill>
          <a:blip r:embed="rId10">
            <a:alphaModFix/>
          </a:blip>
          <a:stretch>
            <a:fillRect/>
          </a:stretch>
        </p:blipFill>
        <p:spPr>
          <a:xfrm>
            <a:off x="6306502" y="85725"/>
            <a:ext cx="485775" cy="361950"/>
          </a:xfrm>
          <a:prstGeom prst="rect">
            <a:avLst/>
          </a:prstGeom>
          <a:noFill/>
          <a:ln>
            <a:noFill/>
          </a:ln>
        </p:spPr>
      </p:pic>
      <p:pic>
        <p:nvPicPr>
          <p:cNvPr id="32" name="Shape 32"/>
          <p:cNvPicPr preferRelativeResize="0"/>
          <p:nvPr/>
        </p:nvPicPr>
        <p:blipFill rotWithShape="1">
          <a:blip r:embed="rId11">
            <a:alphaModFix/>
          </a:blip>
          <a:srcRect t="-18523" r="17307" b="11"/>
          <a:stretch/>
        </p:blipFill>
        <p:spPr>
          <a:xfrm>
            <a:off x="7081717" y="85725"/>
            <a:ext cx="495300" cy="371475"/>
          </a:xfrm>
          <a:prstGeom prst="rect">
            <a:avLst/>
          </a:prstGeom>
          <a:noFill/>
          <a:ln>
            <a:noFill/>
          </a:ln>
        </p:spPr>
      </p:pic>
      <p:pic>
        <p:nvPicPr>
          <p:cNvPr id="33" name="Shape 33"/>
          <p:cNvPicPr preferRelativeResize="0"/>
          <p:nvPr/>
        </p:nvPicPr>
        <p:blipFill>
          <a:blip r:embed="rId12">
            <a:alphaModFix/>
          </a:blip>
          <a:stretch>
            <a:fillRect/>
          </a:stretch>
        </p:blipFill>
        <p:spPr>
          <a:xfrm>
            <a:off x="7866449" y="85725"/>
            <a:ext cx="485774" cy="485774"/>
          </a:xfrm>
          <a:prstGeom prst="rect">
            <a:avLst/>
          </a:prstGeom>
          <a:noFill/>
          <a:ln>
            <a:noFill/>
          </a:ln>
        </p:spPr>
      </p:pic>
      <p:pic>
        <p:nvPicPr>
          <p:cNvPr id="34" name="Shape 34"/>
          <p:cNvPicPr preferRelativeResize="0"/>
          <p:nvPr/>
        </p:nvPicPr>
        <p:blipFill>
          <a:blip r:embed="rId13">
            <a:alphaModFix/>
          </a:blip>
          <a:stretch>
            <a:fillRect/>
          </a:stretch>
        </p:blipFill>
        <p:spPr>
          <a:xfrm>
            <a:off x="8575000" y="85725"/>
            <a:ext cx="390525" cy="390525"/>
          </a:xfrm>
          <a:prstGeom prst="rect">
            <a:avLst/>
          </a:prstGeom>
          <a:noFill/>
          <a:ln>
            <a:noFill/>
          </a:ln>
        </p:spPr>
      </p:pic>
      <p:sp>
        <p:nvSpPr>
          <p:cNvPr id="35" name="Shape 35"/>
          <p:cNvSpPr txBox="1"/>
          <p:nvPr/>
        </p:nvSpPr>
        <p:spPr>
          <a:xfrm>
            <a:off x="0" y="4960025"/>
            <a:ext cx="9144000" cy="183600"/>
          </a:xfrm>
          <a:prstGeom prst="rect">
            <a:avLst/>
          </a:prstGeom>
          <a:solidFill>
            <a:srgbClr val="FF0000"/>
          </a:solidFill>
          <a:ln>
            <a:noFill/>
          </a:ln>
        </p:spPr>
        <p:txBody>
          <a:bodyPr lIns="91425" tIns="91425" rIns="91425" bIns="91425" anchor="ctr" anchorCtr="0">
            <a:noAutofit/>
          </a:bodyPr>
          <a:lstStyle/>
          <a:p>
            <a:pPr lvl="0" algn="ctr" rtl="0">
              <a:spcBef>
                <a:spcPts val="0"/>
              </a:spcBef>
              <a:buNone/>
            </a:pPr>
            <a:r>
              <a:rPr lang="en-GB" sz="700" b="1">
                <a:solidFill>
                  <a:srgbClr val="FFFFFF"/>
                </a:solidFill>
                <a:latin typeface="Open Sans"/>
                <a:ea typeface="Open Sans"/>
                <a:cs typeface="Open Sans"/>
                <a:sym typeface="Open Sans"/>
              </a:rPr>
              <a:t>Important Note: This is an intermediary presentation of VAF analysis. The results and analysis displayed in this presentation should not be shared or used for any other purpose.</a:t>
            </a:r>
          </a:p>
        </p:txBody>
      </p:sp>
      <p:pic>
        <p:nvPicPr>
          <p:cNvPr id="36" name="Shape 36"/>
          <p:cNvPicPr preferRelativeResize="0"/>
          <p:nvPr/>
        </p:nvPicPr>
        <p:blipFill>
          <a:blip r:embed="rId14">
            <a:alphaModFix/>
          </a:blip>
          <a:stretch>
            <a:fillRect/>
          </a:stretch>
        </p:blipFill>
        <p:spPr>
          <a:xfrm>
            <a:off x="7236025" y="3236325"/>
            <a:ext cx="1907975" cy="1012650"/>
          </a:xfrm>
          <a:prstGeom prst="rect">
            <a:avLst/>
          </a:prstGeom>
          <a:noFill/>
          <a:ln>
            <a:noFill/>
          </a:ln>
        </p:spPr>
      </p:pic>
      <p:pic>
        <p:nvPicPr>
          <p:cNvPr id="37" name="Shape 37"/>
          <p:cNvPicPr preferRelativeResize="0"/>
          <p:nvPr/>
        </p:nvPicPr>
        <p:blipFill>
          <a:blip r:embed="rId15">
            <a:alphaModFix/>
          </a:blip>
          <a:stretch>
            <a:fillRect/>
          </a:stretch>
        </p:blipFill>
        <p:spPr>
          <a:xfrm>
            <a:off x="4072800" y="109549"/>
            <a:ext cx="1169437" cy="342900"/>
          </a:xfrm>
          <a:prstGeom prst="rect">
            <a:avLst/>
          </a:prstGeom>
          <a:noFill/>
          <a:ln>
            <a:noFill/>
          </a:ln>
        </p:spPr>
      </p:pic>
      <p:sp>
        <p:nvSpPr>
          <p:cNvPr id="38" name="Shape 38"/>
          <p:cNvSpPr txBox="1"/>
          <p:nvPr/>
        </p:nvSpPr>
        <p:spPr>
          <a:xfrm>
            <a:off x="7361875" y="4190109"/>
            <a:ext cx="1209600" cy="641099"/>
          </a:xfrm>
          <a:prstGeom prst="rect">
            <a:avLst/>
          </a:prstGeom>
          <a:noFill/>
          <a:ln>
            <a:noFill/>
          </a:ln>
        </p:spPr>
        <p:txBody>
          <a:bodyPr lIns="91425" tIns="91425" rIns="91425" bIns="91425" anchor="ctr" anchorCtr="0">
            <a:noAutofit/>
          </a:bodyPr>
          <a:lstStyle/>
          <a:p>
            <a:pPr>
              <a:spcBef>
                <a:spcPts val="0"/>
              </a:spcBef>
              <a:buNone/>
            </a:pPr>
            <a:r>
              <a:rPr lang="en-GB" sz="900">
                <a:solidFill>
                  <a:srgbClr val="3D619C"/>
                </a:solidFill>
                <a:latin typeface="Calibri"/>
                <a:ea typeface="Calibri"/>
                <a:cs typeface="Calibri"/>
                <a:sym typeface="Calibri"/>
              </a:rPr>
              <a:t>Developed under  Interagency Steering Committee oversight  by UNHCR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245"/>
        <p:cNvGrpSpPr/>
        <p:nvPr/>
      </p:nvGrpSpPr>
      <p:grpSpPr>
        <a:xfrm>
          <a:off x="0" y="0"/>
          <a:ext cx="0" cy="0"/>
          <a:chOff x="0" y="0"/>
          <a:chExt cx="0" cy="0"/>
        </a:xfrm>
      </p:grpSpPr>
      <p:graphicFrame>
        <p:nvGraphicFramePr>
          <p:cNvPr id="246" name="Shape 246"/>
          <p:cNvGraphicFramePr/>
          <p:nvPr/>
        </p:nvGraphicFramePr>
        <p:xfrm>
          <a:off x="4106393" y="412621"/>
          <a:ext cx="4898525" cy="4706960"/>
        </p:xfrm>
        <a:graphic>
          <a:graphicData uri="http://schemas.openxmlformats.org/drawingml/2006/table">
            <a:tbl>
              <a:tblPr>
                <a:noFill/>
                <a:tableStyleId>{0DAF1447-482D-4419-B944-DFB211788F1C}</a:tableStyleId>
              </a:tblPr>
              <a:tblGrid>
                <a:gridCol w="430575"/>
                <a:gridCol w="909250"/>
                <a:gridCol w="889675"/>
                <a:gridCol w="889675"/>
                <a:gridCol w="889675"/>
                <a:gridCol w="889675"/>
              </a:tblGrid>
              <a:tr h="4857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r>
                        <a:rPr lang="en-GB" sz="600" b="1">
                          <a:latin typeface="Calibri"/>
                          <a:ea typeface="Calibri"/>
                          <a:cs typeface="Calibri"/>
                          <a:sym typeface="Calibri"/>
                        </a:rPr>
                        <a:t>Predicted expenditure</a:t>
                      </a:r>
                    </a:p>
                    <a:p>
                      <a:pPr lvl="0" rtl="0">
                        <a:spcBef>
                          <a:spcPts val="0"/>
                        </a:spcBef>
                        <a:buNone/>
                      </a:pPr>
                      <a:r>
                        <a:rPr lang="en-GB" sz="1000" b="1">
                          <a:solidFill>
                            <a:srgbClr val="FFC000"/>
                          </a:solidFill>
                          <a:latin typeface="Calibri"/>
                          <a:ea typeface="Calibri"/>
                          <a:cs typeface="Calibri"/>
                          <a:sym typeface="Calibri"/>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Clr>
                          <a:schemeClr val="dk1"/>
                        </a:buClr>
                        <a:buSzPct val="183333"/>
                        <a:buFont typeface="Arial"/>
                        <a:buNone/>
                      </a:pPr>
                      <a:r>
                        <a:rPr lang="en-GB" sz="600">
                          <a:solidFill>
                            <a:srgbClr val="FFFFFF"/>
                          </a:solidFill>
                          <a:latin typeface="Calibri"/>
                          <a:ea typeface="Calibri"/>
                          <a:cs typeface="Calibri"/>
                          <a:sym typeface="Calibri"/>
                        </a:rPr>
                        <a:t>Predicted per capita</a:t>
                      </a:r>
                    </a:p>
                    <a:p>
                      <a:pPr lvl="0" rtl="0">
                        <a:spcBef>
                          <a:spcPts val="0"/>
                        </a:spcBef>
                        <a:buClr>
                          <a:schemeClr val="dk1"/>
                        </a:buClr>
                        <a:buSzPct val="183333"/>
                        <a:buFont typeface="Arial"/>
                        <a:buNone/>
                      </a:pPr>
                      <a:r>
                        <a:rPr lang="en-GB" sz="600">
                          <a:solidFill>
                            <a:srgbClr val="FFFFFF"/>
                          </a:solidFill>
                          <a:latin typeface="Calibri"/>
                          <a:ea typeface="Calibri"/>
                          <a:cs typeface="Calibri"/>
                          <a:sym typeface="Calibri"/>
                        </a:rPr>
                        <a:t>79 JOD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b="1">
                          <a:latin typeface="Calibri"/>
                          <a:ea typeface="Calibri"/>
                          <a:cs typeface="Calibri"/>
                          <a:sym typeface="Calibri"/>
                        </a:rPr>
                        <a:t>Registration state</a:t>
                      </a:r>
                    </a:p>
                    <a:p>
                      <a:pPr lvl="0" rtl="0">
                        <a:spcBef>
                          <a:spcPts val="0"/>
                        </a:spcBef>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solidFill>
                            <a:srgbClr val="666666"/>
                          </a:solidFill>
                          <a:latin typeface="Calibri"/>
                          <a:ea typeface="Calibri"/>
                          <a:cs typeface="Calibri"/>
                          <a:sym typeface="Calibri"/>
                        </a:rPr>
                        <a:t>PA registration</a:t>
                      </a:r>
                    </a:p>
                    <a:p>
                      <a:pPr lvl="0" rtl="0">
                        <a:spcBef>
                          <a:spcPts val="0"/>
                        </a:spcBef>
                        <a:buNone/>
                      </a:pPr>
                      <a:r>
                        <a:rPr lang="en-GB" sz="600">
                          <a:solidFill>
                            <a:srgbClr val="666666"/>
                          </a:solidFill>
                          <a:latin typeface="Calibri"/>
                          <a:ea typeface="Calibri"/>
                          <a:cs typeface="Calibri"/>
                          <a:sym typeface="Calibri"/>
                        </a:rPr>
                        <a:t>PA is registered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solidFill>
                            <a:srgbClr val="666666"/>
                          </a:solidFill>
                          <a:latin typeface="Calibri"/>
                          <a:ea typeface="Calibri"/>
                          <a:cs typeface="Calibri"/>
                          <a:sym typeface="Calibri"/>
                        </a:rPr>
                        <a:t>Family registration</a:t>
                      </a:r>
                    </a:p>
                    <a:p>
                      <a:pPr lvl="0" rtl="0">
                        <a:spcBef>
                          <a:spcPts val="0"/>
                        </a:spcBef>
                        <a:buNone/>
                      </a:pPr>
                      <a:r>
                        <a:rPr lang="en-GB" sz="600">
                          <a:solidFill>
                            <a:srgbClr val="666666"/>
                          </a:solidFill>
                          <a:latin typeface="Calibri"/>
                          <a:ea typeface="Calibri"/>
                          <a:cs typeface="Calibri"/>
                          <a:sym typeface="Calibri"/>
                        </a:rPr>
                        <a:t>Family member is registered</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b="1">
                          <a:latin typeface="Calibri"/>
                          <a:ea typeface="Calibri"/>
                          <a:cs typeface="Calibri"/>
                          <a:sym typeface="Calibri"/>
                        </a:rPr>
                        <a:t>Coping strategies</a:t>
                      </a:r>
                    </a:p>
                    <a:p>
                      <a:pPr lvl="0" rtl="0">
                        <a:spcBef>
                          <a:spcPts val="0"/>
                        </a:spcBef>
                        <a:buNone/>
                      </a:pPr>
                      <a:r>
                        <a:rPr lang="en-GB" sz="1000" b="1">
                          <a:solidFill>
                            <a:srgbClr val="ED7D31"/>
                          </a:solidFill>
                          <a:latin typeface="Calibri"/>
                          <a:ea typeface="Calibri"/>
                          <a:cs typeface="Calibri"/>
                          <a:sym typeface="Calibri"/>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a:solidFill>
                            <a:srgbClr val="FFFFFF"/>
                          </a:solidFill>
                          <a:latin typeface="Calibri"/>
                          <a:ea typeface="Calibri"/>
                          <a:cs typeface="Calibri"/>
                          <a:sym typeface="Calibri"/>
                        </a:rPr>
                        <a:t>1 stress strategy being implemented (Stress 2)</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r>
                        <a:rPr lang="en-GB" sz="600">
                          <a:solidFill>
                            <a:srgbClr val="FFFFFF"/>
                          </a:solidFill>
                          <a:latin typeface="Calibri"/>
                          <a:ea typeface="Calibri"/>
                          <a:cs typeface="Calibri"/>
                          <a:sym typeface="Calibri"/>
                        </a:rPr>
                        <a:t>1 emergency strategy being implemented (Em 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Dependency ratio</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solidFill>
                      <a:srgbClr val="F4CCCC"/>
                    </a:solidFill>
                  </a:tcPr>
                </a:tc>
                <a:tc>
                  <a:txBody>
                    <a:bodyPr/>
                    <a:lstStyle/>
                    <a:p>
                      <a:pPr rtl="0">
                        <a:spcBef>
                          <a:spcPts val="0"/>
                        </a:spcBef>
                        <a:buNone/>
                      </a:pPr>
                      <a:r>
                        <a:rPr lang="en-GB" sz="600">
                          <a:solidFill>
                            <a:srgbClr val="FFFFFF"/>
                          </a:solidFill>
                          <a:latin typeface="Calibri"/>
                          <a:ea typeface="Calibri"/>
                          <a:cs typeface="Calibri"/>
                          <a:sym typeface="Calibri"/>
                        </a:rPr>
                        <a:t>1 non autonomous  adult, 1 60+</a:t>
                      </a:r>
                    </a:p>
                    <a:p>
                      <a:pPr lvl="0" rtl="0">
                        <a:spcBef>
                          <a:spcPts val="0"/>
                        </a:spcBef>
                        <a:buNone/>
                      </a:pPr>
                      <a:r>
                        <a:rPr lang="en-GB" sz="600">
                          <a:solidFill>
                            <a:srgbClr val="FFFFFF"/>
                          </a:solidFill>
                          <a:latin typeface="Calibri"/>
                          <a:ea typeface="Calibri"/>
                          <a:cs typeface="Calibri"/>
                          <a:sym typeface="Calibri"/>
                        </a:rPr>
                        <a:t>Family size = 2</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Basic needs</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Coping strategies</a:t>
                      </a:r>
                    </a:p>
                    <a:p>
                      <a:pPr lvl="0" rtl="0">
                        <a:spcBef>
                          <a:spcPts val="0"/>
                        </a:spcBef>
                        <a:buNone/>
                      </a:pPr>
                      <a:r>
                        <a:rPr lang="en-GB" sz="600">
                          <a:solidFill>
                            <a:srgbClr val="666666"/>
                          </a:solidFill>
                          <a:latin typeface="Calibri"/>
                          <a:ea typeface="Calibri"/>
                          <a:cs typeface="Calibri"/>
                          <a:sym typeface="Calibri"/>
                        </a:rPr>
                        <a:t>Emergency strategies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Dependency ratio</a:t>
                      </a:r>
                    </a:p>
                    <a:p>
                      <a:pPr lvl="0" rtl="0">
                        <a:spcBef>
                          <a:spcPts val="0"/>
                        </a:spcBef>
                        <a:buNone/>
                      </a:pPr>
                      <a:r>
                        <a:rPr lang="en-GB" sz="600">
                          <a:solidFill>
                            <a:srgbClr val="666666"/>
                          </a:solidFill>
                          <a:latin typeface="Calibri"/>
                          <a:ea typeface="Calibri"/>
                          <a:cs typeface="Calibri"/>
                          <a:sym typeface="Calibri"/>
                        </a:rPr>
                        <a:t>Poor dependency</a:t>
                      </a:r>
                    </a:p>
                  </a:txBody>
                  <a:tcPr marL="91425" marR="91425" marT="91425" marB="91425">
                    <a:lnL w="9525" cap="flat">
                      <a:solidFill>
                        <a:srgbClr val="000000">
                          <a:alpha val="0"/>
                        </a:srgbClr>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Economic state</a:t>
                      </a:r>
                    </a:p>
                    <a:p>
                      <a:pPr lvl="0" rtl="0">
                        <a:spcBef>
                          <a:spcPts val="0"/>
                        </a:spcBef>
                        <a:buNone/>
                      </a:pPr>
                      <a:r>
                        <a:rPr lang="en-GB" sz="600">
                          <a:solidFill>
                            <a:srgbClr val="666666"/>
                          </a:solidFill>
                          <a:latin typeface="Calibri"/>
                          <a:ea typeface="Calibri"/>
                          <a:cs typeface="Calibri"/>
                          <a:sym typeface="Calibri"/>
                        </a:rPr>
                        <a:t>High debt per capita</a:t>
                      </a:r>
                    </a:p>
                  </a:txBody>
                  <a:tcPr marL="91425" marR="91425" marT="91425" marB="91425">
                    <a:lnL w="9525" cap="flat">
                      <a:solidFill>
                        <a:srgbClr val="FCE5CD"/>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FCE5CD"/>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b="1">
                          <a:latin typeface="Calibri"/>
                          <a:ea typeface="Calibri"/>
                          <a:cs typeface="Calibri"/>
                          <a:sym typeface="Calibri"/>
                        </a:rPr>
                        <a:t>Education</a:t>
                      </a:r>
                    </a:p>
                    <a:p>
                      <a:pPr lvl="0" rtl="0">
                        <a:spcBef>
                          <a:spcPts val="0"/>
                        </a:spcBef>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buNone/>
                      </a:pPr>
                      <a:r>
                        <a:rPr lang="en-GB" sz="600" b="1">
                          <a:solidFill>
                            <a:srgbClr val="666666"/>
                          </a:solidFill>
                          <a:latin typeface="Calibri"/>
                          <a:ea typeface="Calibri"/>
                          <a:cs typeface="Calibri"/>
                          <a:sym typeface="Calibri"/>
                        </a:rPr>
                        <a:t>Attendance risks</a:t>
                      </a:r>
                    </a:p>
                    <a:p>
                      <a:pPr lvl="0" rtl="0">
                        <a:spcBef>
                          <a:spcPts val="0"/>
                        </a:spcBef>
                        <a:buNone/>
                      </a:pPr>
                      <a:r>
                        <a:rPr lang="en-GB" sz="600">
                          <a:solidFill>
                            <a:srgbClr val="666666"/>
                          </a:solidFill>
                          <a:latin typeface="Calibri"/>
                          <a:ea typeface="Calibri"/>
                          <a:cs typeface="Calibri"/>
                          <a:sym typeface="Calibri"/>
                        </a:rPr>
                        <a:t>0 school aged children</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b="1">
                          <a:latin typeface="Calibri"/>
                          <a:ea typeface="Calibri"/>
                          <a:cs typeface="Calibri"/>
                          <a:sym typeface="Calibri"/>
                        </a:rPr>
                        <a:t>Food</a:t>
                      </a:r>
                    </a:p>
                    <a:p>
                      <a:pPr lvl="0" rtl="0">
                        <a:spcBef>
                          <a:spcPts val="0"/>
                        </a:spcBef>
                        <a:buNone/>
                      </a:pPr>
                      <a:r>
                        <a:rPr lang="en-GB" sz="1000" b="1">
                          <a:solidFill>
                            <a:srgbClr val="ED7D31"/>
                          </a:solidFill>
                          <a:latin typeface="Calibri"/>
                          <a:ea typeface="Calibri"/>
                          <a:cs typeface="Calibri"/>
                          <a:sym typeface="Calibri"/>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rtl="0">
                        <a:spcBef>
                          <a:spcPts val="0"/>
                        </a:spcBef>
                        <a:buNone/>
                      </a:pPr>
                      <a:r>
                        <a:rPr lang="en-GB" sz="600" b="1">
                          <a:solidFill>
                            <a:srgbClr val="666666"/>
                          </a:solidFill>
                          <a:latin typeface="Calibri"/>
                          <a:ea typeface="Calibri"/>
                          <a:cs typeface="Calibri"/>
                          <a:sym typeface="Calibri"/>
                        </a:rPr>
                        <a:t>Social vulnerability</a:t>
                      </a:r>
                    </a:p>
                    <a:p>
                      <a:pPr rtl="0">
                        <a:spcBef>
                          <a:spcPts val="0"/>
                        </a:spcBef>
                        <a:buNone/>
                      </a:pPr>
                      <a:r>
                        <a:rPr lang="en-GB" sz="600">
                          <a:solidFill>
                            <a:srgbClr val="666666"/>
                          </a:solidFill>
                          <a:latin typeface="Calibri"/>
                          <a:ea typeface="Calibri"/>
                          <a:cs typeface="Calibri"/>
                          <a:sym typeface="Calibri"/>
                        </a:rPr>
                        <a:t>Poor dependency</a:t>
                      </a:r>
                    </a:p>
                    <a:p>
                      <a:pPr lvl="0" rtl="0">
                        <a:spcBef>
                          <a:spcPts val="0"/>
                        </a:spcBef>
                        <a:buNone/>
                      </a:pPr>
                      <a:r>
                        <a:rPr lang="en-GB" sz="600">
                          <a:solidFill>
                            <a:srgbClr val="666666"/>
                          </a:solidFill>
                          <a:latin typeface="Calibri"/>
                          <a:ea typeface="Calibri"/>
                          <a:cs typeface="Calibri"/>
                          <a:sym typeface="Calibri"/>
                        </a:rPr>
                        <a:t>Not single headed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rtl="0">
                        <a:spcBef>
                          <a:spcPts val="0"/>
                        </a:spcBef>
                        <a:buNone/>
                      </a:pPr>
                      <a:r>
                        <a:rPr lang="en-GB" sz="600" b="1">
                          <a:solidFill>
                            <a:srgbClr val="666666"/>
                          </a:solidFill>
                          <a:latin typeface="Calibri"/>
                          <a:ea typeface="Calibri"/>
                          <a:cs typeface="Calibri"/>
                          <a:sym typeface="Calibri"/>
                        </a:rPr>
                        <a:t>CARI score</a:t>
                      </a:r>
                    </a:p>
                    <a:p>
                      <a:pPr lvl="0" rtl="0">
                        <a:spcBef>
                          <a:spcPts val="0"/>
                        </a:spcBef>
                        <a:buNone/>
                      </a:pPr>
                      <a:r>
                        <a:rPr lang="en-GB" sz="600">
                          <a:solidFill>
                            <a:srgbClr val="666666"/>
                          </a:solidFill>
                          <a:latin typeface="Calibri"/>
                          <a:ea typeface="Calibri"/>
                          <a:cs typeface="Calibri"/>
                          <a:sym typeface="Calibri"/>
                        </a:rPr>
                        <a:t>FCS = 65, 38% spent on food, Emergency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2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b="1">
                          <a:latin typeface="Calibri"/>
                          <a:ea typeface="Calibri"/>
                          <a:cs typeface="Calibri"/>
                          <a:sym typeface="Calibri"/>
                        </a:rPr>
                        <a:t>Health</a:t>
                      </a:r>
                    </a:p>
                    <a:p>
                      <a:pPr lvl="0" rtl="0">
                        <a:spcBef>
                          <a:spcPts val="0"/>
                        </a:spcBef>
                        <a:buNone/>
                      </a:pPr>
                      <a:r>
                        <a:rPr lang="en-GB" sz="1000" b="1">
                          <a:solidFill>
                            <a:srgbClr val="FF9900"/>
                          </a:solidFill>
                          <a:latin typeface="Calibri"/>
                          <a:ea typeface="Calibri"/>
                          <a:cs typeface="Calibri"/>
                          <a:sym typeface="Calibri"/>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rtl="0">
                        <a:spcBef>
                          <a:spcPts val="0"/>
                        </a:spcBef>
                        <a:buNone/>
                      </a:pPr>
                      <a:r>
                        <a:rPr lang="en-GB" sz="600" b="1">
                          <a:solidFill>
                            <a:srgbClr val="666666"/>
                          </a:solidFill>
                          <a:latin typeface="Calibri"/>
                          <a:ea typeface="Calibri"/>
                          <a:cs typeface="Calibri"/>
                          <a:sym typeface="Calibri"/>
                        </a:rPr>
                        <a:t>Access to services</a:t>
                      </a:r>
                    </a:p>
                    <a:p>
                      <a:pPr lvl="0" rtl="0">
                        <a:spcBef>
                          <a:spcPts val="0"/>
                        </a:spcBef>
                        <a:buNone/>
                      </a:pPr>
                      <a:r>
                        <a:rPr lang="en-GB" sz="600">
                          <a:solidFill>
                            <a:srgbClr val="666666"/>
                          </a:solidFill>
                          <a:latin typeface="Calibri"/>
                          <a:ea typeface="Calibri"/>
                          <a:cs typeface="Calibri"/>
                          <a:sym typeface="Calibri"/>
                        </a:rPr>
                        <a:t>No problems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buNone/>
                      </a:pPr>
                      <a:r>
                        <a:rPr lang="en-GB" sz="600" b="1">
                          <a:solidFill>
                            <a:srgbClr val="666666"/>
                          </a:solidFill>
                          <a:latin typeface="Calibri"/>
                          <a:ea typeface="Calibri"/>
                          <a:cs typeface="Calibri"/>
                          <a:sym typeface="Calibri"/>
                        </a:rPr>
                        <a:t>Family composition</a:t>
                      </a:r>
                    </a:p>
                    <a:p>
                      <a:pPr lvl="0" rtl="0">
                        <a:spcBef>
                          <a:spcPts val="0"/>
                        </a:spcBef>
                        <a:buNone/>
                      </a:pPr>
                      <a:r>
                        <a:rPr lang="en-GB" sz="600">
                          <a:solidFill>
                            <a:srgbClr val="666666"/>
                          </a:solidFill>
                          <a:latin typeface="Calibri"/>
                          <a:ea typeface="Calibri"/>
                          <a:cs typeface="Calibri"/>
                          <a:sym typeface="Calibri"/>
                        </a:rPr>
                        <a:t>1 over 60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rtl="0">
                        <a:spcBef>
                          <a:spcPts val="0"/>
                        </a:spcBef>
                        <a:buNone/>
                      </a:pPr>
                      <a:r>
                        <a:rPr lang="en-GB" sz="600" b="1">
                          <a:solidFill>
                            <a:srgbClr val="666666"/>
                          </a:solidFill>
                          <a:latin typeface="Calibri"/>
                          <a:ea typeface="Calibri"/>
                          <a:cs typeface="Calibri"/>
                          <a:sym typeface="Calibri"/>
                        </a:rPr>
                        <a:t>Existing conditions</a:t>
                      </a:r>
                    </a:p>
                    <a:p>
                      <a:pPr lvl="0" rtl="0">
                        <a:spcBef>
                          <a:spcPts val="0"/>
                        </a:spcBef>
                        <a:buNone/>
                      </a:pPr>
                      <a:r>
                        <a:rPr lang="en-GB" sz="600">
                          <a:solidFill>
                            <a:srgbClr val="666666"/>
                          </a:solidFill>
                          <a:latin typeface="Calibri"/>
                          <a:ea typeface="Calibri"/>
                          <a:cs typeface="Calibri"/>
                          <a:sym typeface="Calibri"/>
                        </a:rPr>
                        <a:t>High health expenditure (13%)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520925">
                <a:tc>
                  <a:txBody>
                    <a:bodyPr/>
                    <a:lstStyle/>
                    <a:p>
                      <a:pPr rtl="0">
                        <a:spcBef>
                          <a:spcPts val="0"/>
                        </a:spcBef>
                        <a:buNone/>
                      </a:pPr>
                      <a:endParaRPr sz="600" b="1">
                        <a:latin typeface="Calibri"/>
                        <a:ea typeface="Calibri"/>
                        <a:cs typeface="Calibri"/>
                        <a:sym typeface="Calibri"/>
                      </a:endParaRPr>
                    </a:p>
                  </a:txBody>
                  <a:tcPr marL="91425" marR="91425" marT="91425" marB="91425"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Shelter</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Housing conditions</a:t>
                      </a:r>
                    </a:p>
                    <a:p>
                      <a:pPr lvl="0" rtl="0">
                        <a:spcBef>
                          <a:spcPts val="0"/>
                        </a:spcBef>
                        <a:buNone/>
                      </a:pPr>
                      <a:r>
                        <a:rPr lang="en-GB" sz="600">
                          <a:solidFill>
                            <a:srgbClr val="666666"/>
                          </a:solidFill>
                          <a:latin typeface="Calibri"/>
                          <a:ea typeface="Calibri"/>
                          <a:cs typeface="Calibri"/>
                          <a:sym typeface="Calibri"/>
                        </a:rPr>
                        <a:t>3 signs of poor quality, Enumeratr judgement</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Security of tenancy</a:t>
                      </a:r>
                    </a:p>
                    <a:p>
                      <a:pPr lvl="0" rtl="0">
                        <a:spcBef>
                          <a:spcPts val="0"/>
                        </a:spcBef>
                        <a:buNone/>
                      </a:pPr>
                      <a:r>
                        <a:rPr lang="en-GB" sz="600">
                          <a:solidFill>
                            <a:srgbClr val="666666"/>
                          </a:solidFill>
                          <a:latin typeface="Calibri"/>
                          <a:ea typeface="Calibri"/>
                          <a:cs typeface="Calibri"/>
                          <a:sym typeface="Calibri"/>
                        </a:rPr>
                        <a:t>Has contract but high debt (775 JOD per cap)</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Family composition</a:t>
                      </a:r>
                    </a:p>
                    <a:p>
                      <a:pPr lvl="0" rtl="0">
                        <a:spcBef>
                          <a:spcPts val="0"/>
                        </a:spcBef>
                        <a:buNone/>
                      </a:pPr>
                      <a:r>
                        <a:rPr lang="en-GB" sz="600">
                          <a:solidFill>
                            <a:srgbClr val="666666"/>
                          </a:solidFill>
                          <a:latin typeface="Calibri"/>
                          <a:ea typeface="Calibri"/>
                          <a:cs typeface="Calibri"/>
                          <a:sym typeface="Calibri"/>
                        </a:rPr>
                        <a:t>Dependency ratio</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5209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solidFill>
                      <a:prstDash val="solid"/>
                      <a:round/>
                      <a:headEnd type="none" w="med" len="med"/>
                      <a:tailEnd type="none" w="med" len="med"/>
                    </a:lnB>
                    <a:solidFill>
                      <a:srgbClr val="FFF2CC"/>
                    </a:solidFill>
                  </a:tcPr>
                </a:tc>
                <a:tc>
                  <a:txBody>
                    <a:bodyPr/>
                    <a:lstStyle/>
                    <a:p>
                      <a:pPr lvl="0" rtl="0">
                        <a:spcBef>
                          <a:spcPts val="0"/>
                        </a:spcBef>
                        <a:buNone/>
                      </a:pPr>
                      <a:r>
                        <a:rPr lang="en-GB" sz="600" b="1">
                          <a:latin typeface="Calibri"/>
                          <a:ea typeface="Calibri"/>
                          <a:cs typeface="Calibri"/>
                          <a:sym typeface="Calibri"/>
                        </a:rPr>
                        <a:t>Wash</a:t>
                      </a:r>
                    </a:p>
                    <a:p>
                      <a:pPr lvl="0" rtl="0">
                        <a:spcBef>
                          <a:spcPts val="0"/>
                        </a:spcBef>
                        <a:buNone/>
                      </a:pPr>
                      <a:r>
                        <a:rPr lang="en-GB" sz="1000" b="1">
                          <a:solidFill>
                            <a:srgbClr val="FFC000"/>
                          </a:solidFill>
                          <a:latin typeface="Calibri"/>
                          <a:ea typeface="Calibri"/>
                          <a:cs typeface="Calibri"/>
                          <a:sym typeface="Calibri"/>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solidFill>
                      <a:prstDash val="solid"/>
                      <a:round/>
                      <a:headEnd type="none" w="med" len="med"/>
                      <a:tailEnd type="none" w="med" len="med"/>
                    </a:lnB>
                    <a:solidFill>
                      <a:srgbClr val="FFF2CC"/>
                    </a:solidFill>
                  </a:tcPr>
                </a:tc>
                <a:tc>
                  <a:txBody>
                    <a:bodyPr/>
                    <a:lstStyle/>
                    <a:p>
                      <a:pPr lvl="0" rtl="0">
                        <a:spcBef>
                          <a:spcPts val="0"/>
                        </a:spcBef>
                        <a:buNone/>
                      </a:pPr>
                      <a:r>
                        <a:rPr lang="en-GB" sz="600" b="1">
                          <a:solidFill>
                            <a:srgbClr val="666666"/>
                          </a:solidFill>
                          <a:latin typeface="Calibri"/>
                          <a:ea typeface="Calibri"/>
                          <a:cs typeface="Calibri"/>
                          <a:sym typeface="Calibri"/>
                        </a:rPr>
                        <a:t>Health</a:t>
                      </a:r>
                    </a:p>
                    <a:p>
                      <a:pPr lvl="0" rtl="0">
                        <a:spcBef>
                          <a:spcPts val="0"/>
                        </a:spcBef>
                        <a:buNone/>
                      </a:pPr>
                      <a:r>
                        <a:rPr lang="en-GB" sz="600">
                          <a:solidFill>
                            <a:srgbClr val="666666"/>
                          </a:solidFill>
                          <a:latin typeface="Calibri"/>
                          <a:ea typeface="Calibri"/>
                          <a:cs typeface="Calibri"/>
                          <a:sym typeface="Calibri"/>
                        </a:rPr>
                        <a:t>No issues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b="1">
                          <a:solidFill>
                            <a:srgbClr val="666666"/>
                          </a:solidFill>
                          <a:latin typeface="Calibri"/>
                          <a:ea typeface="Calibri"/>
                          <a:cs typeface="Calibri"/>
                          <a:sym typeface="Calibri"/>
                        </a:rPr>
                        <a:t>Access to latrines</a:t>
                      </a:r>
                    </a:p>
                    <a:p>
                      <a:pPr lvl="0" rtl="0">
                        <a:spcBef>
                          <a:spcPts val="0"/>
                        </a:spcBef>
                        <a:buNone/>
                      </a:pPr>
                      <a:r>
                        <a:rPr lang="en-GB" sz="600">
                          <a:solidFill>
                            <a:srgbClr val="666666"/>
                          </a:solidFill>
                          <a:latin typeface="Calibri"/>
                          <a:ea typeface="Calibri"/>
                          <a:cs typeface="Calibri"/>
                          <a:sym typeface="Calibri"/>
                        </a:rPr>
                        <a:t>Not shared and safe access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b="1">
                          <a:solidFill>
                            <a:srgbClr val="666666"/>
                          </a:solidFill>
                          <a:latin typeface="Calibri"/>
                          <a:ea typeface="Calibri"/>
                          <a:cs typeface="Calibri"/>
                          <a:sym typeface="Calibri"/>
                        </a:rPr>
                        <a:t>Access safe water</a:t>
                      </a:r>
                    </a:p>
                    <a:p>
                      <a:pPr lvl="0" rtl="0">
                        <a:spcBef>
                          <a:spcPts val="0"/>
                        </a:spcBef>
                        <a:buNone/>
                      </a:pPr>
                      <a:r>
                        <a:rPr lang="en-GB" sz="600">
                          <a:solidFill>
                            <a:srgbClr val="666666"/>
                          </a:solidFill>
                          <a:latin typeface="Calibri"/>
                          <a:ea typeface="Calibri"/>
                          <a:cs typeface="Calibri"/>
                          <a:sym typeface="Calibri"/>
                        </a:rPr>
                        <a:t>Municipality source</a:t>
                      </a:r>
                    </a:p>
                    <a:p>
                      <a:pPr lvl="0" rtl="0">
                        <a:spcBef>
                          <a:spcPts val="0"/>
                        </a:spcBef>
                        <a:buNone/>
                      </a:pPr>
                      <a:r>
                        <a:rPr lang="en-GB" sz="600">
                          <a:solidFill>
                            <a:srgbClr val="666666"/>
                          </a:solidFill>
                          <a:latin typeface="Calibri"/>
                          <a:ea typeface="Calibri"/>
                          <a:cs typeface="Calibri"/>
                          <a:sym typeface="Calibri"/>
                        </a:rPr>
                        <a:t>No instances without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b="1">
                          <a:solidFill>
                            <a:srgbClr val="666666"/>
                          </a:solidFill>
                          <a:latin typeface="Calibri"/>
                          <a:ea typeface="Calibri"/>
                          <a:cs typeface="Calibri"/>
                          <a:sym typeface="Calibri"/>
                        </a:rPr>
                        <a:t>Waste management</a:t>
                      </a:r>
                    </a:p>
                    <a:p>
                      <a:pPr lvl="0" rtl="0">
                        <a:spcBef>
                          <a:spcPts val="0"/>
                        </a:spcBef>
                        <a:buNone/>
                      </a:pPr>
                      <a:r>
                        <a:rPr lang="en-GB" sz="600">
                          <a:solidFill>
                            <a:srgbClr val="666666"/>
                          </a:solidFill>
                          <a:latin typeface="Calibri"/>
                          <a:ea typeface="Calibri"/>
                          <a:cs typeface="Calibri"/>
                          <a:sym typeface="Calibri"/>
                        </a:rPr>
                        <a:t>1 instance water</a:t>
                      </a:r>
                    </a:p>
                    <a:p>
                      <a:pPr lvl="0" rtl="0">
                        <a:spcBef>
                          <a:spcPts val="0"/>
                        </a:spcBef>
                        <a:buNone/>
                      </a:pPr>
                      <a:r>
                        <a:rPr lang="en-GB" sz="600">
                          <a:solidFill>
                            <a:srgbClr val="666666"/>
                          </a:solidFill>
                          <a:latin typeface="Calibri"/>
                          <a:ea typeface="Calibri"/>
                          <a:cs typeface="Calibri"/>
                          <a:sym typeface="Calibri"/>
                        </a:rPr>
                        <a:t>1+ instance solid</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4CCCC"/>
                    </a:solidFill>
                  </a:tcPr>
                </a:tc>
              </a:tr>
            </a:tbl>
          </a:graphicData>
        </a:graphic>
      </p:graphicFrame>
      <p:sp>
        <p:nvSpPr>
          <p:cNvPr id="247" name="Shape 247"/>
          <p:cNvSpPr/>
          <p:nvPr/>
        </p:nvSpPr>
        <p:spPr>
          <a:xfrm>
            <a:off x="148448" y="739650"/>
            <a:ext cx="3761100" cy="3761100"/>
          </a:xfrm>
          <a:prstGeom prst="blockArc">
            <a:avLst>
              <a:gd name="adj1" fmla="val 15018310"/>
              <a:gd name="adj2" fmla="val 2186875"/>
              <a:gd name="adj3" fmla="val 19025"/>
            </a:avLst>
          </a:prstGeom>
          <a:noFill/>
          <a:ln w="9525" cap="flat">
            <a:solidFill>
              <a:srgbClr val="D9D9D9"/>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8" name="Shape 248"/>
          <p:cNvSpPr/>
          <p:nvPr/>
        </p:nvSpPr>
        <p:spPr>
          <a:xfrm>
            <a:off x="855525" y="1414850"/>
            <a:ext cx="2350799" cy="2350799"/>
          </a:xfrm>
          <a:prstGeom prst="ellipse">
            <a:avLst/>
          </a:prstGeom>
          <a:solidFill>
            <a:srgbClr val="C9DAF8"/>
          </a:solidFill>
          <a:ln w="19050" cap="flat">
            <a:solidFill>
              <a:srgbClr val="0B5394"/>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9" name="Shape 249"/>
          <p:cNvSpPr/>
          <p:nvPr/>
        </p:nvSpPr>
        <p:spPr>
          <a:xfrm>
            <a:off x="1856775" y="1231425"/>
            <a:ext cx="348299" cy="348299"/>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0" name="Shape 250"/>
          <p:cNvSpPr/>
          <p:nvPr/>
        </p:nvSpPr>
        <p:spPr>
          <a:xfrm>
            <a:off x="1856775" y="3563775"/>
            <a:ext cx="348299" cy="348299"/>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1" name="Shape 251"/>
          <p:cNvSpPr/>
          <p:nvPr/>
        </p:nvSpPr>
        <p:spPr>
          <a:xfrm rot="4312637">
            <a:off x="2965070" y="2034561"/>
            <a:ext cx="348171" cy="348171"/>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2" name="Shape 252"/>
          <p:cNvSpPr/>
          <p:nvPr/>
        </p:nvSpPr>
        <p:spPr>
          <a:xfrm rot="4312637">
            <a:off x="748588" y="2760553"/>
            <a:ext cx="348171" cy="348171"/>
          </a:xfrm>
          <a:prstGeom prst="ellipse">
            <a:avLst/>
          </a:prstGeom>
          <a:solidFill>
            <a:srgbClr val="FFFFFF"/>
          </a:solidFill>
          <a:ln w="2857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3" name="Shape 253"/>
          <p:cNvSpPr/>
          <p:nvPr/>
        </p:nvSpPr>
        <p:spPr>
          <a:xfrm rot="6468629">
            <a:off x="2967175" y="2754374"/>
            <a:ext cx="348187" cy="348187"/>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4" name="Shape 254"/>
          <p:cNvSpPr/>
          <p:nvPr/>
        </p:nvSpPr>
        <p:spPr>
          <a:xfrm rot="6468629">
            <a:off x="746638" y="2040883"/>
            <a:ext cx="348187" cy="348187"/>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5" name="Shape 255"/>
          <p:cNvSpPr/>
          <p:nvPr/>
        </p:nvSpPr>
        <p:spPr>
          <a:xfrm rot="2172524">
            <a:off x="2579203" y="1489494"/>
            <a:ext cx="348383" cy="348383"/>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6" name="Shape 256"/>
          <p:cNvSpPr/>
          <p:nvPr/>
        </p:nvSpPr>
        <p:spPr>
          <a:xfrm rot="2172524">
            <a:off x="1200752" y="3370911"/>
            <a:ext cx="348383" cy="348383"/>
          </a:xfrm>
          <a:prstGeom prst="ellipse">
            <a:avLst/>
          </a:prstGeom>
          <a:solidFill>
            <a:srgbClr val="FFFFFF"/>
          </a:solidFill>
          <a:ln w="2857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7" name="Shape 257"/>
          <p:cNvSpPr/>
          <p:nvPr/>
        </p:nvSpPr>
        <p:spPr>
          <a:xfrm rot="-2180802">
            <a:off x="1136155" y="1476837"/>
            <a:ext cx="348254" cy="348254"/>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8" name="Shape 258"/>
          <p:cNvSpPr/>
          <p:nvPr/>
        </p:nvSpPr>
        <p:spPr>
          <a:xfrm rot="-2180802">
            <a:off x="2518489" y="3355403"/>
            <a:ext cx="348254" cy="348254"/>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59" name="Shape 259"/>
          <p:cNvPicPr preferRelativeResize="0"/>
          <p:nvPr/>
        </p:nvPicPr>
        <p:blipFill>
          <a:blip r:embed="rId3">
            <a:alphaModFix/>
          </a:blip>
          <a:stretch>
            <a:fillRect/>
          </a:stretch>
        </p:blipFill>
        <p:spPr>
          <a:xfrm>
            <a:off x="2535637" y="3376301"/>
            <a:ext cx="313974" cy="313974"/>
          </a:xfrm>
          <a:prstGeom prst="rect">
            <a:avLst/>
          </a:prstGeom>
          <a:noFill/>
          <a:ln>
            <a:noFill/>
          </a:ln>
        </p:spPr>
      </p:pic>
      <p:pic>
        <p:nvPicPr>
          <p:cNvPr id="260" name="Shape 260"/>
          <p:cNvPicPr preferRelativeResize="0"/>
          <p:nvPr/>
        </p:nvPicPr>
        <p:blipFill>
          <a:blip r:embed="rId4">
            <a:alphaModFix/>
          </a:blip>
          <a:stretch>
            <a:fillRect/>
          </a:stretch>
        </p:blipFill>
        <p:spPr>
          <a:xfrm>
            <a:off x="2982162" y="2052082"/>
            <a:ext cx="313974" cy="313974"/>
          </a:xfrm>
          <a:prstGeom prst="rect">
            <a:avLst/>
          </a:prstGeom>
          <a:noFill/>
          <a:ln>
            <a:noFill/>
          </a:ln>
        </p:spPr>
      </p:pic>
      <p:pic>
        <p:nvPicPr>
          <p:cNvPr id="261" name="Shape 261"/>
          <p:cNvPicPr preferRelativeResize="0"/>
          <p:nvPr/>
        </p:nvPicPr>
        <p:blipFill>
          <a:blip r:embed="rId5">
            <a:alphaModFix/>
          </a:blip>
          <a:stretch>
            <a:fillRect/>
          </a:stretch>
        </p:blipFill>
        <p:spPr>
          <a:xfrm>
            <a:off x="2984287" y="2771487"/>
            <a:ext cx="313974" cy="313974"/>
          </a:xfrm>
          <a:prstGeom prst="rect">
            <a:avLst/>
          </a:prstGeom>
          <a:noFill/>
          <a:ln>
            <a:noFill/>
          </a:ln>
        </p:spPr>
      </p:pic>
      <p:pic>
        <p:nvPicPr>
          <p:cNvPr id="262" name="Shape 262"/>
          <p:cNvPicPr preferRelativeResize="0"/>
          <p:nvPr/>
        </p:nvPicPr>
        <p:blipFill>
          <a:blip r:embed="rId6">
            <a:alphaModFix/>
          </a:blip>
          <a:stretch>
            <a:fillRect/>
          </a:stretch>
        </p:blipFill>
        <p:spPr>
          <a:xfrm>
            <a:off x="1870894" y="3580937"/>
            <a:ext cx="313974" cy="313974"/>
          </a:xfrm>
          <a:prstGeom prst="rect">
            <a:avLst/>
          </a:prstGeom>
          <a:noFill/>
          <a:ln>
            <a:noFill/>
          </a:ln>
        </p:spPr>
      </p:pic>
      <p:pic>
        <p:nvPicPr>
          <p:cNvPr id="263" name="Shape 263"/>
          <p:cNvPicPr preferRelativeResize="0"/>
          <p:nvPr/>
        </p:nvPicPr>
        <p:blipFill>
          <a:blip r:embed="rId7">
            <a:alphaModFix/>
          </a:blip>
          <a:stretch>
            <a:fillRect/>
          </a:stretch>
        </p:blipFill>
        <p:spPr>
          <a:xfrm>
            <a:off x="1217962" y="3388112"/>
            <a:ext cx="313974" cy="313974"/>
          </a:xfrm>
          <a:prstGeom prst="rect">
            <a:avLst/>
          </a:prstGeom>
          <a:noFill/>
          <a:ln>
            <a:noFill/>
          </a:ln>
        </p:spPr>
      </p:pic>
      <p:pic>
        <p:nvPicPr>
          <p:cNvPr id="264" name="Shape 264"/>
          <p:cNvPicPr preferRelativeResize="0"/>
          <p:nvPr/>
        </p:nvPicPr>
        <p:blipFill>
          <a:blip r:embed="rId8">
            <a:alphaModFix/>
          </a:blip>
          <a:stretch>
            <a:fillRect/>
          </a:stretch>
        </p:blipFill>
        <p:spPr>
          <a:xfrm>
            <a:off x="763737" y="2777662"/>
            <a:ext cx="313974" cy="313974"/>
          </a:xfrm>
          <a:prstGeom prst="rect">
            <a:avLst/>
          </a:prstGeom>
          <a:noFill/>
          <a:ln>
            <a:noFill/>
          </a:ln>
        </p:spPr>
      </p:pic>
      <p:pic>
        <p:nvPicPr>
          <p:cNvPr id="265" name="Shape 265"/>
          <p:cNvPicPr preferRelativeResize="0"/>
          <p:nvPr/>
        </p:nvPicPr>
        <p:blipFill>
          <a:blip r:embed="rId9">
            <a:alphaModFix/>
          </a:blip>
          <a:stretch>
            <a:fillRect/>
          </a:stretch>
        </p:blipFill>
        <p:spPr>
          <a:xfrm>
            <a:off x="1874850" y="1248587"/>
            <a:ext cx="313974" cy="313974"/>
          </a:xfrm>
          <a:prstGeom prst="rect">
            <a:avLst/>
          </a:prstGeom>
          <a:noFill/>
          <a:ln>
            <a:noFill/>
          </a:ln>
        </p:spPr>
      </p:pic>
      <p:pic>
        <p:nvPicPr>
          <p:cNvPr id="266" name="Shape 266"/>
          <p:cNvPicPr preferRelativeResize="0"/>
          <p:nvPr/>
        </p:nvPicPr>
        <p:blipFill>
          <a:blip r:embed="rId10">
            <a:alphaModFix/>
          </a:blip>
          <a:stretch>
            <a:fillRect/>
          </a:stretch>
        </p:blipFill>
        <p:spPr>
          <a:xfrm>
            <a:off x="2568125" y="1506687"/>
            <a:ext cx="313974" cy="313974"/>
          </a:xfrm>
          <a:prstGeom prst="rect">
            <a:avLst/>
          </a:prstGeom>
          <a:noFill/>
          <a:ln>
            <a:noFill/>
          </a:ln>
        </p:spPr>
      </p:pic>
      <p:pic>
        <p:nvPicPr>
          <p:cNvPr id="267" name="Shape 267"/>
          <p:cNvPicPr preferRelativeResize="0"/>
          <p:nvPr/>
        </p:nvPicPr>
        <p:blipFill>
          <a:blip r:embed="rId11">
            <a:alphaModFix/>
          </a:blip>
          <a:stretch>
            <a:fillRect/>
          </a:stretch>
        </p:blipFill>
        <p:spPr>
          <a:xfrm>
            <a:off x="763737" y="2057987"/>
            <a:ext cx="313974" cy="313974"/>
          </a:xfrm>
          <a:prstGeom prst="rect">
            <a:avLst/>
          </a:prstGeom>
          <a:noFill/>
          <a:ln>
            <a:noFill/>
          </a:ln>
        </p:spPr>
      </p:pic>
      <p:pic>
        <p:nvPicPr>
          <p:cNvPr id="268" name="Shape 268"/>
          <p:cNvPicPr preferRelativeResize="0"/>
          <p:nvPr/>
        </p:nvPicPr>
        <p:blipFill>
          <a:blip r:embed="rId12">
            <a:alphaModFix/>
          </a:blip>
          <a:stretch>
            <a:fillRect/>
          </a:stretch>
        </p:blipFill>
        <p:spPr>
          <a:xfrm>
            <a:off x="1153287" y="1493987"/>
            <a:ext cx="313974" cy="313974"/>
          </a:xfrm>
          <a:prstGeom prst="rect">
            <a:avLst/>
          </a:prstGeom>
          <a:noFill/>
          <a:ln>
            <a:noFill/>
          </a:ln>
        </p:spPr>
      </p:pic>
      <p:cxnSp>
        <p:nvCxnSpPr>
          <p:cNvPr id="269" name="Shape 269"/>
          <p:cNvCxnSpPr/>
          <p:nvPr/>
        </p:nvCxnSpPr>
        <p:spPr>
          <a:xfrm rot="5400000">
            <a:off x="1937137" y="1140674"/>
            <a:ext cx="181499" cy="0"/>
          </a:xfrm>
          <a:prstGeom prst="straightConnector1">
            <a:avLst/>
          </a:prstGeom>
          <a:noFill/>
          <a:ln w="9525" cap="flat">
            <a:solidFill>
              <a:srgbClr val="70AD47"/>
            </a:solidFill>
            <a:prstDash val="solid"/>
            <a:round/>
            <a:headEnd type="none" w="lg" len="lg"/>
            <a:tailEnd type="none" w="lg" len="lg"/>
          </a:ln>
        </p:spPr>
      </p:cxnSp>
      <p:cxnSp>
        <p:nvCxnSpPr>
          <p:cNvPr id="270" name="Shape 270"/>
          <p:cNvCxnSpPr/>
          <p:nvPr/>
        </p:nvCxnSpPr>
        <p:spPr>
          <a:xfrm rot="10800000">
            <a:off x="2027650" y="3913599"/>
            <a:ext cx="0" cy="195900"/>
          </a:xfrm>
          <a:prstGeom prst="straightConnector1">
            <a:avLst/>
          </a:prstGeom>
          <a:noFill/>
          <a:ln w="9525" cap="flat">
            <a:solidFill>
              <a:srgbClr val="70AD47"/>
            </a:solidFill>
            <a:prstDash val="solid"/>
            <a:round/>
            <a:headEnd type="none" w="lg" len="lg"/>
            <a:tailEnd type="none" w="lg" len="lg"/>
          </a:ln>
        </p:spPr>
      </p:cxnSp>
      <p:cxnSp>
        <p:nvCxnSpPr>
          <p:cNvPr id="271" name="Shape 271"/>
          <p:cNvCxnSpPr/>
          <p:nvPr/>
        </p:nvCxnSpPr>
        <p:spPr>
          <a:xfrm>
            <a:off x="1064600" y="1339925"/>
            <a:ext cx="130200" cy="177299"/>
          </a:xfrm>
          <a:prstGeom prst="straightConnector1">
            <a:avLst/>
          </a:prstGeom>
          <a:noFill/>
          <a:ln w="19050" cap="flat">
            <a:solidFill>
              <a:srgbClr val="FFC000"/>
            </a:solidFill>
            <a:prstDash val="solid"/>
            <a:round/>
            <a:headEnd type="none" w="lg" len="lg"/>
            <a:tailEnd type="none" w="lg" len="lg"/>
          </a:ln>
        </p:spPr>
      </p:cxnSp>
      <p:cxnSp>
        <p:nvCxnSpPr>
          <p:cNvPr id="272" name="Shape 272"/>
          <p:cNvCxnSpPr/>
          <p:nvPr/>
        </p:nvCxnSpPr>
        <p:spPr>
          <a:xfrm>
            <a:off x="2812550" y="3666600"/>
            <a:ext cx="118200" cy="153599"/>
          </a:xfrm>
          <a:prstGeom prst="straightConnector1">
            <a:avLst/>
          </a:prstGeom>
          <a:noFill/>
          <a:ln w="38100" cap="flat">
            <a:solidFill>
              <a:srgbClr val="FF0000"/>
            </a:solidFill>
            <a:prstDash val="solid"/>
            <a:round/>
            <a:headEnd type="none" w="lg" len="lg"/>
            <a:tailEnd type="none" w="lg" len="lg"/>
          </a:ln>
        </p:spPr>
      </p:cxnSp>
      <p:sp>
        <p:nvSpPr>
          <p:cNvPr id="273" name="Shape 273"/>
          <p:cNvSpPr txBox="1"/>
          <p:nvPr/>
        </p:nvSpPr>
        <p:spPr>
          <a:xfrm>
            <a:off x="1801682" y="892050"/>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cxnSp>
        <p:nvCxnSpPr>
          <p:cNvPr id="274" name="Shape 274"/>
          <p:cNvCxnSpPr/>
          <p:nvPr/>
        </p:nvCxnSpPr>
        <p:spPr>
          <a:xfrm flipH="1">
            <a:off x="2871600" y="1369450"/>
            <a:ext cx="112199" cy="153599"/>
          </a:xfrm>
          <a:prstGeom prst="straightConnector1">
            <a:avLst/>
          </a:prstGeom>
          <a:noFill/>
          <a:ln w="9525" cap="flat">
            <a:solidFill>
              <a:srgbClr val="70AD47"/>
            </a:solidFill>
            <a:prstDash val="solid"/>
            <a:round/>
            <a:headEnd type="none" w="lg" len="lg"/>
            <a:tailEnd type="none" w="lg" len="lg"/>
          </a:ln>
        </p:spPr>
      </p:cxnSp>
      <p:cxnSp>
        <p:nvCxnSpPr>
          <p:cNvPr id="275" name="Shape 275"/>
          <p:cNvCxnSpPr/>
          <p:nvPr/>
        </p:nvCxnSpPr>
        <p:spPr>
          <a:xfrm flipH="1">
            <a:off x="1173848" y="3693360"/>
            <a:ext cx="112199" cy="153599"/>
          </a:xfrm>
          <a:prstGeom prst="straightConnector1">
            <a:avLst/>
          </a:prstGeom>
          <a:noFill/>
          <a:ln w="28575" cap="flat">
            <a:solidFill>
              <a:srgbClr val="ED7D31"/>
            </a:solidFill>
            <a:prstDash val="solid"/>
            <a:round/>
            <a:headEnd type="none" w="lg" len="lg"/>
            <a:tailEnd type="none" w="lg" len="lg"/>
          </a:ln>
        </p:spPr>
      </p:cxnSp>
      <p:cxnSp>
        <p:nvCxnSpPr>
          <p:cNvPr id="276" name="Shape 276"/>
          <p:cNvCxnSpPr/>
          <p:nvPr/>
        </p:nvCxnSpPr>
        <p:spPr>
          <a:xfrm>
            <a:off x="3298250" y="2970175"/>
            <a:ext cx="193499" cy="76499"/>
          </a:xfrm>
          <a:prstGeom prst="straightConnector1">
            <a:avLst/>
          </a:prstGeom>
          <a:noFill/>
          <a:ln w="38100" cap="flat">
            <a:solidFill>
              <a:srgbClr val="FF0000"/>
            </a:solidFill>
            <a:prstDash val="solid"/>
            <a:round/>
            <a:headEnd type="none" w="lg" len="lg"/>
            <a:tailEnd type="none" w="lg" len="lg"/>
          </a:ln>
        </p:spPr>
      </p:cxnSp>
      <p:cxnSp>
        <p:nvCxnSpPr>
          <p:cNvPr id="277" name="Shape 277"/>
          <p:cNvCxnSpPr/>
          <p:nvPr/>
        </p:nvCxnSpPr>
        <p:spPr>
          <a:xfrm>
            <a:off x="570250" y="2089150"/>
            <a:ext cx="193499" cy="76499"/>
          </a:xfrm>
          <a:prstGeom prst="straightConnector1">
            <a:avLst/>
          </a:prstGeom>
          <a:noFill/>
          <a:ln w="38100" cap="flat">
            <a:solidFill>
              <a:srgbClr val="FF0000"/>
            </a:solidFill>
            <a:prstDash val="solid"/>
            <a:round/>
            <a:headEnd type="none" w="lg" len="lg"/>
            <a:tailEnd type="none" w="lg" len="lg"/>
          </a:ln>
        </p:spPr>
      </p:cxnSp>
      <p:cxnSp>
        <p:nvCxnSpPr>
          <p:cNvPr id="278" name="Shape 278"/>
          <p:cNvCxnSpPr/>
          <p:nvPr/>
        </p:nvCxnSpPr>
        <p:spPr>
          <a:xfrm flipH="1">
            <a:off x="3315816" y="2082794"/>
            <a:ext cx="164700" cy="77400"/>
          </a:xfrm>
          <a:prstGeom prst="straightConnector1">
            <a:avLst/>
          </a:prstGeom>
          <a:noFill/>
          <a:ln w="38100" cap="flat">
            <a:solidFill>
              <a:srgbClr val="FF0000"/>
            </a:solidFill>
            <a:prstDash val="solid"/>
            <a:round/>
            <a:headEnd type="none" w="lg" len="lg"/>
            <a:tailEnd type="none" w="lg" len="lg"/>
          </a:ln>
        </p:spPr>
      </p:cxnSp>
      <p:cxnSp>
        <p:nvCxnSpPr>
          <p:cNvPr id="279" name="Shape 279"/>
          <p:cNvCxnSpPr/>
          <p:nvPr/>
        </p:nvCxnSpPr>
        <p:spPr>
          <a:xfrm flipH="1">
            <a:off x="598890" y="3014219"/>
            <a:ext cx="164700" cy="77400"/>
          </a:xfrm>
          <a:prstGeom prst="straightConnector1">
            <a:avLst/>
          </a:prstGeom>
          <a:noFill/>
          <a:ln w="28575" cap="flat">
            <a:solidFill>
              <a:srgbClr val="ED7D31"/>
            </a:solidFill>
            <a:prstDash val="solid"/>
            <a:round/>
            <a:headEnd type="none" w="lg" len="lg"/>
            <a:tailEnd type="none" w="lg" len="lg"/>
          </a:ln>
        </p:spPr>
      </p:cxnSp>
      <p:sp>
        <p:nvSpPr>
          <p:cNvPr id="280" name="Shape 280"/>
          <p:cNvSpPr txBox="1"/>
          <p:nvPr/>
        </p:nvSpPr>
        <p:spPr>
          <a:xfrm>
            <a:off x="2791171" y="1198135"/>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81" name="Shape 281"/>
          <p:cNvSpPr txBox="1"/>
          <p:nvPr/>
        </p:nvSpPr>
        <p:spPr>
          <a:xfrm>
            <a:off x="3345835" y="1980869"/>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282" name="Shape 282"/>
          <p:cNvSpPr txBox="1"/>
          <p:nvPr/>
        </p:nvSpPr>
        <p:spPr>
          <a:xfrm>
            <a:off x="3341591" y="2992185"/>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283" name="Shape 283"/>
          <p:cNvSpPr txBox="1"/>
          <p:nvPr/>
        </p:nvSpPr>
        <p:spPr>
          <a:xfrm>
            <a:off x="823506" y="1174530"/>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2</a:t>
            </a:r>
          </a:p>
        </p:txBody>
      </p:sp>
      <p:sp>
        <p:nvSpPr>
          <p:cNvPr id="284" name="Shape 284"/>
          <p:cNvSpPr txBox="1"/>
          <p:nvPr/>
        </p:nvSpPr>
        <p:spPr>
          <a:xfrm>
            <a:off x="272559" y="193666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285" name="Shape 285"/>
          <p:cNvSpPr txBox="1"/>
          <p:nvPr/>
        </p:nvSpPr>
        <p:spPr>
          <a:xfrm>
            <a:off x="934521" y="381664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3</a:t>
            </a:r>
          </a:p>
        </p:txBody>
      </p:sp>
      <p:sp>
        <p:nvSpPr>
          <p:cNvPr id="286" name="Shape 286"/>
          <p:cNvSpPr txBox="1"/>
          <p:nvPr/>
        </p:nvSpPr>
        <p:spPr>
          <a:xfrm>
            <a:off x="291466" y="303247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9900"/>
                </a:solidFill>
                <a:latin typeface="Open Sans"/>
                <a:ea typeface="Open Sans"/>
                <a:cs typeface="Open Sans"/>
                <a:sym typeface="Open Sans"/>
              </a:rPr>
              <a:t>2</a:t>
            </a:r>
          </a:p>
        </p:txBody>
      </p:sp>
      <p:sp>
        <p:nvSpPr>
          <p:cNvPr id="287" name="Shape 287"/>
          <p:cNvSpPr txBox="1"/>
          <p:nvPr/>
        </p:nvSpPr>
        <p:spPr>
          <a:xfrm>
            <a:off x="1815581" y="4084769"/>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88" name="Shape 288"/>
          <p:cNvSpPr txBox="1"/>
          <p:nvPr/>
        </p:nvSpPr>
        <p:spPr>
          <a:xfrm>
            <a:off x="2761052" y="3780312"/>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289" name="Shape 289"/>
          <p:cNvSpPr txBox="1"/>
          <p:nvPr/>
        </p:nvSpPr>
        <p:spPr>
          <a:xfrm rot="1632">
            <a:off x="1314060" y="819717"/>
            <a:ext cx="631800" cy="195900"/>
          </a:xfrm>
          <a:prstGeom prst="rect">
            <a:avLst/>
          </a:prstGeom>
          <a:noFill/>
          <a:ln>
            <a:noFill/>
          </a:ln>
        </p:spPr>
        <p:txBody>
          <a:bodyPr lIns="91425" tIns="91425" rIns="91425" bIns="91425" anchor="ctr" anchorCtr="0">
            <a:noAutofit/>
          </a:bodyPr>
          <a:lstStyle/>
          <a:p>
            <a:pPr lvl="0" algn="ctr" rtl="0">
              <a:spcBef>
                <a:spcPts val="0"/>
              </a:spcBef>
              <a:buNone/>
            </a:pPr>
            <a:r>
              <a:rPr lang="en-GB" sz="600">
                <a:solidFill>
                  <a:srgbClr val="FFFFFF"/>
                </a:solidFill>
                <a:latin typeface="Calibri"/>
                <a:ea typeface="Calibri"/>
                <a:cs typeface="Calibri"/>
                <a:sym typeface="Calibri"/>
              </a:rPr>
              <a:t>Universal indicators</a:t>
            </a:r>
          </a:p>
        </p:txBody>
      </p:sp>
      <p:sp>
        <p:nvSpPr>
          <p:cNvPr id="290" name="Shape 290"/>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Case study: Profile of a highly vulnerable case</a:t>
            </a:r>
          </a:p>
        </p:txBody>
      </p:sp>
      <p:pic>
        <p:nvPicPr>
          <p:cNvPr id="291" name="Shape 291"/>
          <p:cNvPicPr preferRelativeResize="0"/>
          <p:nvPr/>
        </p:nvPicPr>
        <p:blipFill>
          <a:blip r:embed="rId3">
            <a:alphaModFix/>
          </a:blip>
          <a:stretch>
            <a:fillRect/>
          </a:stretch>
        </p:blipFill>
        <p:spPr>
          <a:xfrm>
            <a:off x="4146762" y="2244712"/>
            <a:ext cx="313974" cy="313974"/>
          </a:xfrm>
          <a:prstGeom prst="rect">
            <a:avLst/>
          </a:prstGeom>
          <a:noFill/>
          <a:ln>
            <a:noFill/>
          </a:ln>
        </p:spPr>
      </p:pic>
      <p:pic>
        <p:nvPicPr>
          <p:cNvPr id="292" name="Shape 292"/>
          <p:cNvPicPr preferRelativeResize="0"/>
          <p:nvPr/>
        </p:nvPicPr>
        <p:blipFill>
          <a:blip r:embed="rId4">
            <a:alphaModFix/>
          </a:blip>
          <a:stretch>
            <a:fillRect/>
          </a:stretch>
        </p:blipFill>
        <p:spPr>
          <a:xfrm>
            <a:off x="4146762" y="1370712"/>
            <a:ext cx="313974" cy="313974"/>
          </a:xfrm>
          <a:prstGeom prst="rect">
            <a:avLst/>
          </a:prstGeom>
          <a:noFill/>
          <a:ln>
            <a:noFill/>
          </a:ln>
        </p:spPr>
      </p:pic>
      <p:pic>
        <p:nvPicPr>
          <p:cNvPr id="293" name="Shape 293"/>
          <p:cNvPicPr preferRelativeResize="0"/>
          <p:nvPr/>
        </p:nvPicPr>
        <p:blipFill>
          <a:blip r:embed="rId5">
            <a:alphaModFix/>
          </a:blip>
          <a:stretch>
            <a:fillRect/>
          </a:stretch>
        </p:blipFill>
        <p:spPr>
          <a:xfrm>
            <a:off x="4146762" y="1807712"/>
            <a:ext cx="313974" cy="313974"/>
          </a:xfrm>
          <a:prstGeom prst="rect">
            <a:avLst/>
          </a:prstGeom>
          <a:noFill/>
          <a:ln>
            <a:noFill/>
          </a:ln>
        </p:spPr>
      </p:pic>
      <p:pic>
        <p:nvPicPr>
          <p:cNvPr id="294" name="Shape 294"/>
          <p:cNvPicPr preferRelativeResize="0"/>
          <p:nvPr/>
        </p:nvPicPr>
        <p:blipFill>
          <a:blip r:embed="rId6">
            <a:alphaModFix/>
          </a:blip>
          <a:stretch>
            <a:fillRect/>
          </a:stretch>
        </p:blipFill>
        <p:spPr>
          <a:xfrm>
            <a:off x="4146762" y="2681712"/>
            <a:ext cx="313974" cy="313974"/>
          </a:xfrm>
          <a:prstGeom prst="rect">
            <a:avLst/>
          </a:prstGeom>
          <a:noFill/>
          <a:ln>
            <a:noFill/>
          </a:ln>
        </p:spPr>
      </p:pic>
      <p:pic>
        <p:nvPicPr>
          <p:cNvPr id="295" name="Shape 295"/>
          <p:cNvPicPr preferRelativeResize="0"/>
          <p:nvPr/>
        </p:nvPicPr>
        <p:blipFill>
          <a:blip r:embed="rId7">
            <a:alphaModFix/>
          </a:blip>
          <a:stretch>
            <a:fillRect/>
          </a:stretch>
        </p:blipFill>
        <p:spPr>
          <a:xfrm>
            <a:off x="4146762" y="3118712"/>
            <a:ext cx="313974" cy="313974"/>
          </a:xfrm>
          <a:prstGeom prst="rect">
            <a:avLst/>
          </a:prstGeom>
          <a:noFill/>
          <a:ln>
            <a:noFill/>
          </a:ln>
        </p:spPr>
      </p:pic>
      <p:pic>
        <p:nvPicPr>
          <p:cNvPr id="296" name="Shape 296"/>
          <p:cNvPicPr preferRelativeResize="0"/>
          <p:nvPr/>
        </p:nvPicPr>
        <p:blipFill>
          <a:blip r:embed="rId8">
            <a:alphaModFix/>
          </a:blip>
          <a:stretch>
            <a:fillRect/>
          </a:stretch>
        </p:blipFill>
        <p:spPr>
          <a:xfrm>
            <a:off x="4146762" y="3555712"/>
            <a:ext cx="313974" cy="313974"/>
          </a:xfrm>
          <a:prstGeom prst="rect">
            <a:avLst/>
          </a:prstGeom>
          <a:noFill/>
          <a:ln>
            <a:noFill/>
          </a:ln>
        </p:spPr>
      </p:pic>
      <p:pic>
        <p:nvPicPr>
          <p:cNvPr id="297" name="Shape 297"/>
          <p:cNvPicPr preferRelativeResize="0"/>
          <p:nvPr/>
        </p:nvPicPr>
        <p:blipFill>
          <a:blip r:embed="rId9">
            <a:alphaModFix/>
          </a:blip>
          <a:stretch>
            <a:fillRect/>
          </a:stretch>
        </p:blipFill>
        <p:spPr>
          <a:xfrm>
            <a:off x="4146762" y="496712"/>
            <a:ext cx="313974" cy="313974"/>
          </a:xfrm>
          <a:prstGeom prst="rect">
            <a:avLst/>
          </a:prstGeom>
          <a:noFill/>
          <a:ln>
            <a:noFill/>
          </a:ln>
        </p:spPr>
      </p:pic>
      <p:pic>
        <p:nvPicPr>
          <p:cNvPr id="298" name="Shape 298"/>
          <p:cNvPicPr preferRelativeResize="0"/>
          <p:nvPr/>
        </p:nvPicPr>
        <p:blipFill>
          <a:blip r:embed="rId10">
            <a:alphaModFix/>
          </a:blip>
          <a:stretch>
            <a:fillRect/>
          </a:stretch>
        </p:blipFill>
        <p:spPr>
          <a:xfrm>
            <a:off x="4146762" y="933712"/>
            <a:ext cx="313974" cy="313974"/>
          </a:xfrm>
          <a:prstGeom prst="rect">
            <a:avLst/>
          </a:prstGeom>
          <a:noFill/>
          <a:ln>
            <a:noFill/>
          </a:ln>
        </p:spPr>
      </p:pic>
      <p:pic>
        <p:nvPicPr>
          <p:cNvPr id="299" name="Shape 299"/>
          <p:cNvPicPr preferRelativeResize="0"/>
          <p:nvPr/>
        </p:nvPicPr>
        <p:blipFill>
          <a:blip r:embed="rId11">
            <a:alphaModFix/>
          </a:blip>
          <a:stretch>
            <a:fillRect/>
          </a:stretch>
        </p:blipFill>
        <p:spPr>
          <a:xfrm>
            <a:off x="4146762" y="3992712"/>
            <a:ext cx="313974" cy="313974"/>
          </a:xfrm>
          <a:prstGeom prst="rect">
            <a:avLst/>
          </a:prstGeom>
          <a:noFill/>
          <a:ln>
            <a:noFill/>
          </a:ln>
        </p:spPr>
      </p:pic>
      <p:pic>
        <p:nvPicPr>
          <p:cNvPr id="300" name="Shape 300"/>
          <p:cNvPicPr preferRelativeResize="0"/>
          <p:nvPr/>
        </p:nvPicPr>
        <p:blipFill>
          <a:blip r:embed="rId12">
            <a:alphaModFix/>
          </a:blip>
          <a:stretch>
            <a:fillRect/>
          </a:stretch>
        </p:blipFill>
        <p:spPr>
          <a:xfrm>
            <a:off x="4146762" y="4429712"/>
            <a:ext cx="313974" cy="313974"/>
          </a:xfrm>
          <a:prstGeom prst="rect">
            <a:avLst/>
          </a:prstGeom>
          <a:noFill/>
          <a:ln>
            <a:noFill/>
          </a:ln>
        </p:spPr>
      </p:pic>
      <p:sp>
        <p:nvSpPr>
          <p:cNvPr id="301" name="Shape 301"/>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FFFFFF"/>
                </a:solidFill>
                <a:latin typeface="Open Sans"/>
                <a:ea typeface="Open Sans"/>
                <a:cs typeface="Open Sans"/>
                <a:sym typeface="Open Sans"/>
              </a:rPr>
              <a:t>Source data:</a:t>
            </a:r>
            <a:r>
              <a:rPr lang="en-GB" sz="600">
                <a:solidFill>
                  <a:srgbClr val="FFFFFF"/>
                </a:solidFill>
                <a:latin typeface="Open Sans"/>
                <a:ea typeface="Open Sans"/>
                <a:cs typeface="Open Sans"/>
                <a:sym typeface="Open Sans"/>
              </a:rPr>
              <a:t> VAF Model - Baseline survey, real case data</a:t>
            </a:r>
          </a:p>
        </p:txBody>
      </p:sp>
      <p:pic>
        <p:nvPicPr>
          <p:cNvPr id="302" name="Shape 302"/>
          <p:cNvPicPr preferRelativeResize="0"/>
          <p:nvPr/>
        </p:nvPicPr>
        <p:blipFill>
          <a:blip r:embed="rId13">
            <a:alphaModFix/>
          </a:blip>
          <a:stretch>
            <a:fillRect/>
          </a:stretch>
        </p:blipFill>
        <p:spPr>
          <a:xfrm>
            <a:off x="1635955" y="2179521"/>
            <a:ext cx="776599" cy="844365"/>
          </a:xfrm>
          <a:prstGeom prst="rect">
            <a:avLst/>
          </a:prstGeom>
          <a:noFill/>
          <a:ln>
            <a:noFill/>
          </a:ln>
        </p:spPr>
      </p:pic>
      <p:sp>
        <p:nvSpPr>
          <p:cNvPr id="303" name="Shape 303"/>
          <p:cNvSpPr txBox="1"/>
          <p:nvPr/>
        </p:nvSpPr>
        <p:spPr>
          <a:xfrm>
            <a:off x="1687942" y="2911896"/>
            <a:ext cx="668700" cy="179700"/>
          </a:xfrm>
          <a:prstGeom prst="rect">
            <a:avLst/>
          </a:prstGeom>
          <a:noFill/>
          <a:ln>
            <a:noFill/>
          </a:ln>
        </p:spPr>
        <p:txBody>
          <a:bodyPr lIns="91425" tIns="91425" rIns="91425" bIns="91425" anchor="ctr" anchorCtr="0">
            <a:noAutofit/>
          </a:bodyPr>
          <a:lstStyle/>
          <a:p>
            <a:pPr lvl="0" algn="ctr" rtl="0">
              <a:spcBef>
                <a:spcPts val="0"/>
              </a:spcBef>
              <a:buNone/>
            </a:pPr>
            <a:r>
              <a:rPr lang="en-GB" sz="900" b="1">
                <a:latin typeface="Calibri"/>
                <a:ea typeface="Calibri"/>
                <a:cs typeface="Calibri"/>
                <a:sym typeface="Calibri"/>
              </a:rPr>
              <a:t>Avg 2.8</a:t>
            </a:r>
          </a:p>
        </p:txBody>
      </p:sp>
      <p:pic>
        <p:nvPicPr>
          <p:cNvPr id="304" name="Shape 304"/>
          <p:cNvPicPr preferRelativeResize="0"/>
          <p:nvPr/>
        </p:nvPicPr>
        <p:blipFill rotWithShape="1">
          <a:blip r:embed="rId14">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308"/>
        <p:cNvGrpSpPr/>
        <p:nvPr/>
      </p:nvGrpSpPr>
      <p:grpSpPr>
        <a:xfrm>
          <a:off x="0" y="0"/>
          <a:ext cx="0" cy="0"/>
          <a:chOff x="0" y="0"/>
          <a:chExt cx="0" cy="0"/>
        </a:xfrm>
      </p:grpSpPr>
      <p:graphicFrame>
        <p:nvGraphicFramePr>
          <p:cNvPr id="309" name="Shape 309"/>
          <p:cNvGraphicFramePr/>
          <p:nvPr/>
        </p:nvGraphicFramePr>
        <p:xfrm>
          <a:off x="4115100" y="421325"/>
          <a:ext cx="3000000" cy="3000000"/>
        </p:xfrm>
        <a:graphic>
          <a:graphicData uri="http://schemas.openxmlformats.org/drawingml/2006/table">
            <a:tbl>
              <a:tblPr>
                <a:noFill/>
                <a:tableStyleId>{856935C2-2D22-4711-8EE6-0A628C95D77C}</a:tableStyleId>
              </a:tblPr>
              <a:tblGrid>
                <a:gridCol w="459700"/>
                <a:gridCol w="899625"/>
                <a:gridCol w="878300"/>
                <a:gridCol w="878300"/>
                <a:gridCol w="878300"/>
                <a:gridCol w="878300"/>
              </a:tblGrid>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Predicted expenditure</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Clr>
                          <a:schemeClr val="dk1"/>
                        </a:buClr>
                        <a:buSzPct val="183333"/>
                        <a:buFont typeface="Arial"/>
                        <a:buNone/>
                      </a:pPr>
                      <a:r>
                        <a:rPr lang="en-GB" sz="600">
                          <a:solidFill>
                            <a:srgbClr val="FFFFFF"/>
                          </a:solidFill>
                          <a:latin typeface="Calibri"/>
                          <a:ea typeface="Calibri"/>
                          <a:cs typeface="Calibri"/>
                          <a:sym typeface="Calibri"/>
                        </a:rPr>
                        <a:t>Predicted per capita</a:t>
                      </a:r>
                    </a:p>
                    <a:p>
                      <a:pPr lvl="0" rtl="0">
                        <a:spcBef>
                          <a:spcPts val="0"/>
                        </a:spcBef>
                        <a:buClr>
                          <a:schemeClr val="dk1"/>
                        </a:buClr>
                        <a:buSzPct val="183333"/>
                        <a:buFont typeface="Arial"/>
                        <a:buNone/>
                      </a:pPr>
                      <a:r>
                        <a:rPr lang="en-GB" sz="600">
                          <a:solidFill>
                            <a:srgbClr val="FFFFFF"/>
                          </a:solidFill>
                          <a:latin typeface="Calibri"/>
                          <a:ea typeface="Calibri"/>
                          <a:cs typeface="Calibri"/>
                          <a:sym typeface="Calibri"/>
                        </a:rPr>
                        <a:t>39 JOD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Registration state</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solidFill>
                            <a:srgbClr val="666666"/>
                          </a:solidFill>
                          <a:latin typeface="Calibri"/>
                          <a:ea typeface="Calibri"/>
                          <a:cs typeface="Calibri"/>
                          <a:sym typeface="Calibri"/>
                        </a:rPr>
                        <a:t>PA registration</a:t>
                      </a:r>
                    </a:p>
                    <a:p>
                      <a:pPr lvl="0" rtl="0">
                        <a:spcBef>
                          <a:spcPts val="0"/>
                        </a:spcBef>
                        <a:buNone/>
                      </a:pPr>
                      <a:r>
                        <a:rPr lang="en-GB" sz="600">
                          <a:solidFill>
                            <a:srgbClr val="666666"/>
                          </a:solidFill>
                          <a:latin typeface="Calibri"/>
                          <a:ea typeface="Calibri"/>
                          <a:cs typeface="Calibri"/>
                          <a:sym typeface="Calibri"/>
                        </a:rPr>
                        <a:t>PA is missing MOI</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solidFill>
                            <a:srgbClr val="666666"/>
                          </a:solidFill>
                          <a:latin typeface="Calibri"/>
                          <a:ea typeface="Calibri"/>
                          <a:cs typeface="Calibri"/>
                          <a:sym typeface="Calibri"/>
                        </a:rPr>
                        <a:t>Family registration</a:t>
                      </a:r>
                    </a:p>
                    <a:p>
                      <a:pPr lvl="0" rtl="0">
                        <a:spcBef>
                          <a:spcPts val="0"/>
                        </a:spcBef>
                        <a:buNone/>
                      </a:pPr>
                      <a:r>
                        <a:rPr lang="en-GB" sz="600">
                          <a:solidFill>
                            <a:srgbClr val="666666"/>
                          </a:solidFill>
                          <a:latin typeface="Calibri"/>
                          <a:ea typeface="Calibri"/>
                          <a:cs typeface="Calibri"/>
                          <a:sym typeface="Calibri"/>
                        </a:rPr>
                        <a:t>One family member is not registered</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Coping strategies</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a:solidFill>
                            <a:srgbClr val="FFFFFF"/>
                          </a:solidFill>
                          <a:latin typeface="Calibri"/>
                          <a:ea typeface="Calibri"/>
                          <a:cs typeface="Calibri"/>
                          <a:sym typeface="Calibri"/>
                        </a:rPr>
                        <a:t>1 stress strategy being implemented (Stress 2)</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r>
                        <a:rPr lang="en-GB" sz="600">
                          <a:solidFill>
                            <a:srgbClr val="FFFFFF"/>
                          </a:solidFill>
                          <a:latin typeface="Calibri"/>
                          <a:ea typeface="Calibri"/>
                          <a:cs typeface="Calibri"/>
                          <a:sym typeface="Calibri"/>
                        </a:rPr>
                        <a:t>1 emergency strategy being implemented (Em 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Dependency ratio</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solidFill>
                      <a:srgbClr val="F4CCCC"/>
                    </a:solidFill>
                  </a:tcPr>
                </a:tc>
                <a:tc>
                  <a:txBody>
                    <a:bodyPr/>
                    <a:lstStyle/>
                    <a:p>
                      <a:pPr lvl="0" rtl="0">
                        <a:spcBef>
                          <a:spcPts val="0"/>
                        </a:spcBef>
                        <a:buNone/>
                      </a:pPr>
                      <a:r>
                        <a:rPr lang="en-GB" sz="600">
                          <a:solidFill>
                            <a:srgbClr val="FFFFFF"/>
                          </a:solidFill>
                          <a:latin typeface="Calibri"/>
                          <a:ea typeface="Calibri"/>
                          <a:cs typeface="Calibri"/>
                          <a:sym typeface="Calibri"/>
                        </a:rPr>
                        <a:t>2 children</a:t>
                      </a:r>
                    </a:p>
                    <a:p>
                      <a:pPr lvl="0" rtl="0">
                        <a:spcBef>
                          <a:spcPts val="0"/>
                        </a:spcBef>
                        <a:buNone/>
                      </a:pPr>
                      <a:r>
                        <a:rPr lang="en-GB" sz="600">
                          <a:solidFill>
                            <a:srgbClr val="FFFFFF"/>
                          </a:solidFill>
                          <a:latin typeface="Calibri"/>
                          <a:ea typeface="Calibri"/>
                          <a:cs typeface="Calibri"/>
                          <a:sym typeface="Calibri"/>
                        </a:rPr>
                        <a:t>4 children</a:t>
                      </a:r>
                    </a:p>
                    <a:p>
                      <a:pPr lvl="0" rtl="0">
                        <a:spcBef>
                          <a:spcPts val="0"/>
                        </a:spcBef>
                        <a:buNone/>
                      </a:pPr>
                      <a:r>
                        <a:rPr lang="en-GB" sz="600">
                          <a:solidFill>
                            <a:srgbClr val="FFFFFF"/>
                          </a:solidFill>
                          <a:latin typeface="Calibri"/>
                          <a:ea typeface="Calibri"/>
                          <a:cs typeface="Calibri"/>
                          <a:sym typeface="Calibri"/>
                        </a:rPr>
                        <a:t>1 60+</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Basic needs</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solidFill>
                            <a:srgbClr val="666666"/>
                          </a:solidFill>
                          <a:latin typeface="Calibri"/>
                          <a:ea typeface="Calibri"/>
                          <a:cs typeface="Calibri"/>
                          <a:sym typeface="Calibri"/>
                        </a:rPr>
                        <a:t>Coping strategies</a:t>
                      </a:r>
                    </a:p>
                    <a:p>
                      <a:pPr lvl="0" rtl="0">
                        <a:spcBef>
                          <a:spcPts val="0"/>
                        </a:spcBef>
                        <a:buNone/>
                      </a:pPr>
                      <a:r>
                        <a:rPr lang="en-GB" sz="600">
                          <a:solidFill>
                            <a:srgbClr val="666666"/>
                          </a:solidFill>
                          <a:latin typeface="Calibri"/>
                          <a:ea typeface="Calibri"/>
                          <a:cs typeface="Calibri"/>
                          <a:sym typeface="Calibri"/>
                        </a:rPr>
                        <a:t>Emergency strategies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solidFill>
                            <a:srgbClr val="666666"/>
                          </a:solidFill>
                          <a:latin typeface="Calibri"/>
                          <a:ea typeface="Calibri"/>
                          <a:cs typeface="Calibri"/>
                          <a:sym typeface="Calibri"/>
                        </a:rPr>
                        <a:t>Dependency ratio</a:t>
                      </a:r>
                    </a:p>
                    <a:p>
                      <a:pPr lvl="0" rtl="0">
                        <a:spcBef>
                          <a:spcPts val="0"/>
                        </a:spcBef>
                        <a:buNone/>
                      </a:pPr>
                      <a:r>
                        <a:rPr lang="en-GB" sz="600">
                          <a:solidFill>
                            <a:srgbClr val="666666"/>
                          </a:solidFill>
                          <a:latin typeface="Calibri"/>
                          <a:ea typeface="Calibri"/>
                          <a:cs typeface="Calibri"/>
                          <a:sym typeface="Calibri"/>
                        </a:rPr>
                        <a:t>Poor dependency</a:t>
                      </a:r>
                    </a:p>
                  </a:txBody>
                  <a:tcPr marL="91425" marR="91425" marT="91425" marB="91425">
                    <a:lnL w="9525" cap="flat">
                      <a:solidFill>
                        <a:srgbClr val="000000">
                          <a:alpha val="0"/>
                        </a:srgbClr>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solidFill>
                            <a:srgbClr val="666666"/>
                          </a:solidFill>
                          <a:latin typeface="Calibri"/>
                          <a:ea typeface="Calibri"/>
                          <a:cs typeface="Calibri"/>
                          <a:sym typeface="Calibri"/>
                        </a:rPr>
                        <a:t>Economic state</a:t>
                      </a:r>
                    </a:p>
                    <a:p>
                      <a:pPr lvl="0" rtl="0">
                        <a:spcBef>
                          <a:spcPts val="0"/>
                        </a:spcBef>
                        <a:buNone/>
                      </a:pPr>
                      <a:r>
                        <a:rPr lang="en-GB" sz="600">
                          <a:solidFill>
                            <a:srgbClr val="666666"/>
                          </a:solidFill>
                          <a:latin typeface="Calibri"/>
                          <a:ea typeface="Calibri"/>
                          <a:cs typeface="Calibri"/>
                          <a:sym typeface="Calibri"/>
                        </a:rPr>
                        <a:t>High debt per capita</a:t>
                      </a:r>
                    </a:p>
                  </a:txBody>
                  <a:tcPr marL="91425" marR="91425" marT="91425" marB="91425">
                    <a:lnL w="9525" cap="flat">
                      <a:solidFill>
                        <a:srgbClr val="FCE5CD"/>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FCE5CD"/>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b="1">
                          <a:latin typeface="Calibri"/>
                          <a:ea typeface="Calibri"/>
                          <a:cs typeface="Calibri"/>
                          <a:sym typeface="Calibri"/>
                        </a:rPr>
                        <a:t>Education</a:t>
                      </a:r>
                    </a:p>
                    <a:p>
                      <a:pPr lvl="0" rtl="0">
                        <a:spcBef>
                          <a:spcPts val="0"/>
                        </a:spcBef>
                        <a:buNone/>
                      </a:pPr>
                      <a:r>
                        <a:rPr lang="en-GB" sz="1000" b="1">
                          <a:solidFill>
                            <a:srgbClr val="ED7D31"/>
                          </a:solidFill>
                          <a:latin typeface="Calibri"/>
                          <a:ea typeface="Calibri"/>
                          <a:cs typeface="Calibri"/>
                          <a:sym typeface="Calibri"/>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rtl="0">
                        <a:spcBef>
                          <a:spcPts val="0"/>
                        </a:spcBef>
                        <a:buNone/>
                      </a:pPr>
                      <a:r>
                        <a:rPr lang="en-GB" sz="600" b="1">
                          <a:solidFill>
                            <a:srgbClr val="666666"/>
                          </a:solidFill>
                          <a:latin typeface="Calibri"/>
                          <a:ea typeface="Calibri"/>
                          <a:cs typeface="Calibri"/>
                          <a:sym typeface="Calibri"/>
                        </a:rPr>
                        <a:t>Attendance risks</a:t>
                      </a:r>
                    </a:p>
                    <a:p>
                      <a:pPr lvl="0" rtl="0">
                        <a:spcBef>
                          <a:spcPts val="0"/>
                        </a:spcBef>
                        <a:buNone/>
                      </a:pPr>
                      <a:r>
                        <a:rPr lang="en-GB" sz="600">
                          <a:solidFill>
                            <a:srgbClr val="666666"/>
                          </a:solidFill>
                          <a:latin typeface="Calibri"/>
                          <a:ea typeface="Calibri"/>
                          <a:cs typeface="Calibri"/>
                          <a:sym typeface="Calibri"/>
                        </a:rPr>
                        <a:t>Finance main risk</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a:solidFill>
                            <a:srgbClr val="666666"/>
                          </a:solidFill>
                          <a:latin typeface="Calibri"/>
                          <a:ea typeface="Calibri"/>
                          <a:cs typeface="Calibri"/>
                          <a:sym typeface="Calibri"/>
                        </a:rPr>
                        <a:t>3 school aged children</a:t>
                      </a:r>
                    </a:p>
                    <a:p>
                      <a:pPr rtl="0">
                        <a:spcBef>
                          <a:spcPts val="0"/>
                        </a:spcBef>
                        <a:buNone/>
                      </a:pPr>
                      <a:r>
                        <a:rPr lang="en-GB" sz="600">
                          <a:solidFill>
                            <a:srgbClr val="666666"/>
                          </a:solidFill>
                          <a:latin typeface="Calibri"/>
                          <a:ea typeface="Calibri"/>
                          <a:cs typeface="Calibri"/>
                          <a:sym typeface="Calibri"/>
                        </a:rPr>
                        <a:t>2 years missed edu</a:t>
                      </a:r>
                    </a:p>
                    <a:p>
                      <a:pPr lvl="0" rtl="0">
                        <a:spcBef>
                          <a:spcPts val="0"/>
                        </a:spcBef>
                        <a:buNone/>
                      </a:pPr>
                      <a:r>
                        <a:rPr lang="en-GB" sz="600">
                          <a:solidFill>
                            <a:srgbClr val="666666"/>
                          </a:solidFill>
                          <a:latin typeface="Calibri"/>
                          <a:ea typeface="Calibri"/>
                          <a:cs typeface="Calibri"/>
                          <a:sym typeface="Calibri"/>
                        </a:rPr>
                        <a:t>2 children attending</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Food</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Social vulnerability</a:t>
                      </a:r>
                    </a:p>
                    <a:p>
                      <a:pPr lvl="0" rtl="0">
                        <a:spcBef>
                          <a:spcPts val="0"/>
                        </a:spcBef>
                        <a:buNone/>
                      </a:pPr>
                      <a:r>
                        <a:rPr lang="en-GB" sz="600">
                          <a:solidFill>
                            <a:srgbClr val="666666"/>
                          </a:solidFill>
                          <a:latin typeface="Calibri"/>
                          <a:ea typeface="Calibri"/>
                          <a:cs typeface="Calibri"/>
                          <a:sym typeface="Calibri"/>
                        </a:rPr>
                        <a:t>High dependency ratio, Single headed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CARI score</a:t>
                      </a:r>
                    </a:p>
                    <a:p>
                      <a:pPr lvl="0" rtl="0">
                        <a:spcBef>
                          <a:spcPts val="0"/>
                        </a:spcBef>
                        <a:buNone/>
                      </a:pPr>
                      <a:r>
                        <a:rPr lang="en-GB" sz="600">
                          <a:solidFill>
                            <a:schemeClr val="dk2"/>
                          </a:solidFill>
                          <a:latin typeface="Calibri"/>
                          <a:ea typeface="Calibri"/>
                          <a:cs typeface="Calibri"/>
                          <a:sym typeface="Calibri"/>
                        </a:rPr>
                        <a:t>FCS = 7, 100+% spent on food, Emergency</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Health</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Access to services</a:t>
                      </a:r>
                    </a:p>
                    <a:p>
                      <a:pPr lvl="0" rtl="0">
                        <a:spcBef>
                          <a:spcPts val="0"/>
                        </a:spcBef>
                        <a:buNone/>
                      </a:pPr>
                      <a:r>
                        <a:rPr lang="en-GB" sz="600">
                          <a:solidFill>
                            <a:srgbClr val="666666"/>
                          </a:solidFill>
                          <a:latin typeface="Calibri"/>
                          <a:ea typeface="Calibri"/>
                          <a:cs typeface="Calibri"/>
                          <a:sym typeface="Calibri"/>
                        </a:rPr>
                        <a:t>Missing MOI, not had problems accessing</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Family composition</a:t>
                      </a:r>
                    </a:p>
                    <a:p>
                      <a:pPr lvl="0" rtl="0">
                        <a:spcBef>
                          <a:spcPts val="0"/>
                        </a:spcBef>
                        <a:buNone/>
                      </a:pPr>
                      <a:r>
                        <a:rPr lang="en-GB" sz="600">
                          <a:solidFill>
                            <a:srgbClr val="666666"/>
                          </a:solidFill>
                          <a:latin typeface="Calibri"/>
                          <a:ea typeface="Calibri"/>
                          <a:cs typeface="Calibri"/>
                          <a:sym typeface="Calibri"/>
                        </a:rPr>
                        <a:t>Under 5’s and over 60s in Case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Clr>
                          <a:schemeClr val="dk1"/>
                        </a:buClr>
                        <a:buSzPct val="183333"/>
                        <a:buFont typeface="Arial"/>
                        <a:buNone/>
                      </a:pPr>
                      <a:r>
                        <a:rPr lang="en-GB" sz="600" b="1">
                          <a:solidFill>
                            <a:schemeClr val="dk2"/>
                          </a:solidFill>
                          <a:latin typeface="Calibri"/>
                          <a:ea typeface="Calibri"/>
                          <a:cs typeface="Calibri"/>
                          <a:sym typeface="Calibri"/>
                        </a:rPr>
                        <a:t>Existing conditions</a:t>
                      </a:r>
                    </a:p>
                    <a:p>
                      <a:pPr lvl="0" rtl="0">
                        <a:spcBef>
                          <a:spcPts val="0"/>
                        </a:spcBef>
                        <a:buClr>
                          <a:schemeClr val="dk1"/>
                        </a:buClr>
                        <a:buSzPct val="183333"/>
                        <a:buFont typeface="Arial"/>
                        <a:buNone/>
                      </a:pPr>
                      <a:r>
                        <a:rPr lang="en-GB" sz="600">
                          <a:solidFill>
                            <a:schemeClr val="dk2"/>
                          </a:solidFill>
                          <a:latin typeface="Calibri"/>
                          <a:ea typeface="Calibri"/>
                          <a:cs typeface="Calibri"/>
                          <a:sym typeface="Calibri"/>
                        </a:rPr>
                        <a:t>High health expenditure (13%)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b="1">
                          <a:latin typeface="Calibri"/>
                          <a:ea typeface="Calibri"/>
                          <a:cs typeface="Calibri"/>
                          <a:sym typeface="Calibri"/>
                        </a:rPr>
                        <a:t>Shelter</a:t>
                      </a:r>
                    </a:p>
                    <a:p>
                      <a:pPr lvl="0" rtl="0">
                        <a:spcBef>
                          <a:spcPts val="0"/>
                        </a:spcBef>
                        <a:buNone/>
                      </a:pPr>
                      <a:r>
                        <a:rPr lang="en-GB" sz="1000" b="1">
                          <a:solidFill>
                            <a:srgbClr val="FF0000"/>
                          </a:solidFill>
                          <a:latin typeface="Calibri"/>
                          <a:ea typeface="Calibri"/>
                          <a:cs typeface="Calibri"/>
                          <a:sym typeface="Calibri"/>
                        </a:rPr>
                        <a:t>4</a:t>
                      </a:r>
                    </a:p>
                  </a:txBody>
                  <a:tcPr marL="91425" marR="91425" marT="91425" marB="91425"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Housing conditions</a:t>
                      </a:r>
                    </a:p>
                    <a:p>
                      <a:pPr lvl="0" rtl="0">
                        <a:spcBef>
                          <a:spcPts val="0"/>
                        </a:spcBef>
                        <a:buNone/>
                      </a:pPr>
                      <a:r>
                        <a:rPr lang="en-GB" sz="600">
                          <a:solidFill>
                            <a:srgbClr val="666666"/>
                          </a:solidFill>
                          <a:latin typeface="Calibri"/>
                          <a:ea typeface="Calibri"/>
                          <a:cs typeface="Calibri"/>
                          <a:sym typeface="Calibri"/>
                        </a:rPr>
                        <a:t>Fine </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Clr>
                          <a:schemeClr val="dk1"/>
                        </a:buClr>
                        <a:buSzPct val="183333"/>
                        <a:buFont typeface="Arial"/>
                        <a:buNone/>
                      </a:pPr>
                      <a:r>
                        <a:rPr lang="en-GB" sz="600" b="1">
                          <a:solidFill>
                            <a:schemeClr val="dk2"/>
                          </a:solidFill>
                          <a:latin typeface="Calibri"/>
                          <a:ea typeface="Calibri"/>
                          <a:cs typeface="Calibri"/>
                          <a:sym typeface="Calibri"/>
                        </a:rPr>
                        <a:t>Security of tenancy</a:t>
                      </a:r>
                    </a:p>
                    <a:p>
                      <a:pPr lvl="0" rtl="0">
                        <a:spcBef>
                          <a:spcPts val="0"/>
                        </a:spcBef>
                        <a:buClr>
                          <a:schemeClr val="dk1"/>
                        </a:buClr>
                        <a:buSzPct val="183333"/>
                        <a:buFont typeface="Arial"/>
                        <a:buNone/>
                      </a:pPr>
                      <a:r>
                        <a:rPr lang="en-GB" sz="600">
                          <a:solidFill>
                            <a:schemeClr val="dk2"/>
                          </a:solidFill>
                          <a:latin typeface="Calibri"/>
                          <a:ea typeface="Calibri"/>
                          <a:cs typeface="Calibri"/>
                          <a:sym typeface="Calibri"/>
                        </a:rPr>
                        <a:t>Has contract but high debt (167 JOD per cap)</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rtl="0">
                        <a:spcBef>
                          <a:spcPts val="0"/>
                        </a:spcBef>
                        <a:buNone/>
                      </a:pPr>
                      <a:r>
                        <a:rPr lang="en-GB" sz="600" b="1">
                          <a:solidFill>
                            <a:srgbClr val="666666"/>
                          </a:solidFill>
                          <a:latin typeface="Calibri"/>
                          <a:ea typeface="Calibri"/>
                          <a:cs typeface="Calibri"/>
                          <a:sym typeface="Calibri"/>
                        </a:rPr>
                        <a:t>Family composition</a:t>
                      </a:r>
                    </a:p>
                    <a:p>
                      <a:pPr lvl="0" rtl="0">
                        <a:spcBef>
                          <a:spcPts val="0"/>
                        </a:spcBef>
                        <a:buNone/>
                      </a:pPr>
                      <a:r>
                        <a:rPr lang="en-GB" sz="600">
                          <a:solidFill>
                            <a:srgbClr val="666666"/>
                          </a:solidFill>
                          <a:latin typeface="Calibri"/>
                          <a:ea typeface="Calibri"/>
                          <a:cs typeface="Calibri"/>
                          <a:sym typeface="Calibri"/>
                        </a:rPr>
                        <a:t>Male headed house High dependency ratio</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solidFill>
                      <a:prstDash val="solid"/>
                      <a:round/>
                      <a:headEnd type="none" w="med" len="med"/>
                      <a:tailEnd type="none" w="med" len="med"/>
                    </a:lnB>
                    <a:solidFill>
                      <a:srgbClr val="FCE5CD"/>
                    </a:solidFill>
                  </a:tcPr>
                </a:tc>
                <a:tc>
                  <a:txBody>
                    <a:bodyPr/>
                    <a:lstStyle/>
                    <a:p>
                      <a:pPr lvl="0" rtl="0">
                        <a:spcBef>
                          <a:spcPts val="0"/>
                        </a:spcBef>
                        <a:buNone/>
                      </a:pPr>
                      <a:r>
                        <a:rPr lang="en-GB" sz="600" b="1">
                          <a:latin typeface="Calibri"/>
                          <a:ea typeface="Calibri"/>
                          <a:cs typeface="Calibri"/>
                          <a:sym typeface="Calibri"/>
                        </a:rPr>
                        <a:t>Wash</a:t>
                      </a:r>
                    </a:p>
                    <a:p>
                      <a:pPr lvl="0" rtl="0">
                        <a:spcBef>
                          <a:spcPts val="0"/>
                        </a:spcBef>
                        <a:buNone/>
                      </a:pPr>
                      <a:r>
                        <a:rPr lang="en-GB" sz="1000" b="1">
                          <a:solidFill>
                            <a:srgbClr val="ED7D31"/>
                          </a:solidFill>
                          <a:latin typeface="Calibri"/>
                          <a:ea typeface="Calibri"/>
                          <a:cs typeface="Calibri"/>
                          <a:sym typeface="Calibri"/>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solidFill>
                      <a:prstDash val="solid"/>
                      <a:round/>
                      <a:headEnd type="none" w="med" len="med"/>
                      <a:tailEnd type="none" w="med" len="med"/>
                    </a:lnB>
                    <a:solidFill>
                      <a:srgbClr val="FCE5CD"/>
                    </a:solidFill>
                  </a:tcPr>
                </a:tc>
                <a:tc>
                  <a:txBody>
                    <a:bodyPr/>
                    <a:lstStyle/>
                    <a:p>
                      <a:pPr lvl="0" rtl="0">
                        <a:spcBef>
                          <a:spcPts val="0"/>
                        </a:spcBef>
                        <a:buNone/>
                      </a:pPr>
                      <a:r>
                        <a:rPr lang="en-GB" sz="600" b="1">
                          <a:solidFill>
                            <a:srgbClr val="666666"/>
                          </a:solidFill>
                          <a:latin typeface="Calibri"/>
                          <a:ea typeface="Calibri"/>
                          <a:cs typeface="Calibri"/>
                          <a:sym typeface="Calibri"/>
                        </a:rPr>
                        <a:t>Health</a:t>
                      </a:r>
                    </a:p>
                    <a:p>
                      <a:pPr lvl="0" rtl="0">
                        <a:spcBef>
                          <a:spcPts val="0"/>
                        </a:spcBef>
                        <a:buNone/>
                      </a:pPr>
                      <a:r>
                        <a:rPr lang="en-GB" sz="600">
                          <a:solidFill>
                            <a:srgbClr val="666666"/>
                          </a:solidFill>
                          <a:latin typeface="Calibri"/>
                          <a:ea typeface="Calibri"/>
                          <a:cs typeface="Calibri"/>
                          <a:sym typeface="Calibri"/>
                        </a:rPr>
                        <a:t>No issues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b="1">
                          <a:solidFill>
                            <a:srgbClr val="666666"/>
                          </a:solidFill>
                          <a:latin typeface="Calibri"/>
                          <a:ea typeface="Calibri"/>
                          <a:cs typeface="Calibri"/>
                          <a:sym typeface="Calibri"/>
                        </a:rPr>
                        <a:t>Access to latrines</a:t>
                      </a:r>
                    </a:p>
                    <a:p>
                      <a:pPr lvl="0" rtl="0">
                        <a:spcBef>
                          <a:spcPts val="0"/>
                        </a:spcBef>
                        <a:buNone/>
                      </a:pPr>
                      <a:r>
                        <a:rPr lang="en-GB" sz="600">
                          <a:solidFill>
                            <a:srgbClr val="666666"/>
                          </a:solidFill>
                          <a:latin typeface="Calibri"/>
                          <a:ea typeface="Calibri"/>
                          <a:cs typeface="Calibri"/>
                          <a:sym typeface="Calibri"/>
                        </a:rPr>
                        <a:t>Not shared and safe access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b="1">
                          <a:solidFill>
                            <a:srgbClr val="666666"/>
                          </a:solidFill>
                          <a:latin typeface="Calibri"/>
                          <a:ea typeface="Calibri"/>
                          <a:cs typeface="Calibri"/>
                          <a:sym typeface="Calibri"/>
                        </a:rPr>
                        <a:t>Access safe water</a:t>
                      </a:r>
                    </a:p>
                    <a:p>
                      <a:pPr lvl="0" rtl="0">
                        <a:spcBef>
                          <a:spcPts val="0"/>
                        </a:spcBef>
                        <a:buNone/>
                      </a:pPr>
                      <a:r>
                        <a:rPr lang="en-GB" sz="600">
                          <a:solidFill>
                            <a:srgbClr val="666666"/>
                          </a:solidFill>
                          <a:latin typeface="Calibri"/>
                          <a:ea typeface="Calibri"/>
                          <a:cs typeface="Calibri"/>
                          <a:sym typeface="Calibri"/>
                        </a:rPr>
                        <a:t>Municipality source</a:t>
                      </a:r>
                    </a:p>
                    <a:p>
                      <a:pPr lvl="0" rtl="0">
                        <a:spcBef>
                          <a:spcPts val="0"/>
                        </a:spcBef>
                        <a:buNone/>
                      </a:pPr>
                      <a:r>
                        <a:rPr lang="en-GB" sz="600">
                          <a:solidFill>
                            <a:srgbClr val="666666"/>
                          </a:solidFill>
                          <a:latin typeface="Calibri"/>
                          <a:ea typeface="Calibri"/>
                          <a:cs typeface="Calibri"/>
                          <a:sym typeface="Calibri"/>
                        </a:rPr>
                        <a:t>No instances without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b="1">
                          <a:solidFill>
                            <a:srgbClr val="666666"/>
                          </a:solidFill>
                          <a:latin typeface="Calibri"/>
                          <a:ea typeface="Calibri"/>
                          <a:cs typeface="Calibri"/>
                          <a:sym typeface="Calibri"/>
                        </a:rPr>
                        <a:t>Waste management</a:t>
                      </a:r>
                    </a:p>
                    <a:p>
                      <a:pPr lvl="0" rtl="0">
                        <a:spcBef>
                          <a:spcPts val="0"/>
                        </a:spcBef>
                        <a:buNone/>
                      </a:pPr>
                      <a:r>
                        <a:rPr lang="en-GB" sz="600">
                          <a:solidFill>
                            <a:srgbClr val="666666"/>
                          </a:solidFill>
                          <a:latin typeface="Calibri"/>
                          <a:ea typeface="Calibri"/>
                          <a:cs typeface="Calibri"/>
                          <a:sym typeface="Calibri"/>
                        </a:rPr>
                        <a:t>0 instance water</a:t>
                      </a:r>
                    </a:p>
                    <a:p>
                      <a:pPr lvl="0" rtl="0">
                        <a:spcBef>
                          <a:spcPts val="0"/>
                        </a:spcBef>
                        <a:buNone/>
                      </a:pPr>
                      <a:r>
                        <a:rPr lang="en-GB" sz="600">
                          <a:solidFill>
                            <a:srgbClr val="666666"/>
                          </a:solidFill>
                          <a:latin typeface="Calibri"/>
                          <a:ea typeface="Calibri"/>
                          <a:cs typeface="Calibri"/>
                          <a:sym typeface="Calibri"/>
                        </a:rPr>
                        <a:t>1 instance solid</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FF2CC"/>
                    </a:solidFill>
                  </a:tcPr>
                </a:tc>
              </a:tr>
            </a:tbl>
          </a:graphicData>
        </a:graphic>
      </p:graphicFrame>
      <p:sp>
        <p:nvSpPr>
          <p:cNvPr id="310" name="Shape 310"/>
          <p:cNvSpPr/>
          <p:nvPr/>
        </p:nvSpPr>
        <p:spPr>
          <a:xfrm>
            <a:off x="148448" y="739650"/>
            <a:ext cx="3761100" cy="3761100"/>
          </a:xfrm>
          <a:prstGeom prst="blockArc">
            <a:avLst>
              <a:gd name="adj1" fmla="val 15018310"/>
              <a:gd name="adj2" fmla="val 2186875"/>
              <a:gd name="adj3" fmla="val 19025"/>
            </a:avLst>
          </a:prstGeom>
          <a:noFill/>
          <a:ln w="9525" cap="flat">
            <a:solidFill>
              <a:srgbClr val="D9D9D9"/>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1" name="Shape 311"/>
          <p:cNvSpPr/>
          <p:nvPr/>
        </p:nvSpPr>
        <p:spPr>
          <a:xfrm>
            <a:off x="855525" y="1414850"/>
            <a:ext cx="2350799" cy="2350799"/>
          </a:xfrm>
          <a:prstGeom prst="ellipse">
            <a:avLst/>
          </a:prstGeom>
          <a:solidFill>
            <a:srgbClr val="C9DAF8"/>
          </a:solidFill>
          <a:ln w="19050" cap="flat">
            <a:solidFill>
              <a:srgbClr val="0B5394"/>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2" name="Shape 312"/>
          <p:cNvSpPr/>
          <p:nvPr/>
        </p:nvSpPr>
        <p:spPr>
          <a:xfrm>
            <a:off x="1856775" y="1231425"/>
            <a:ext cx="348299" cy="348299"/>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3" name="Shape 313"/>
          <p:cNvSpPr/>
          <p:nvPr/>
        </p:nvSpPr>
        <p:spPr>
          <a:xfrm>
            <a:off x="1856775" y="3563775"/>
            <a:ext cx="348299" cy="348299"/>
          </a:xfrm>
          <a:prstGeom prst="ellipse">
            <a:avLst/>
          </a:prstGeom>
          <a:solidFill>
            <a:srgbClr val="FFFFFF"/>
          </a:solidFill>
          <a:ln w="2857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4" name="Shape 314"/>
          <p:cNvSpPr/>
          <p:nvPr/>
        </p:nvSpPr>
        <p:spPr>
          <a:xfrm rot="4312637">
            <a:off x="2965070" y="2034561"/>
            <a:ext cx="348171" cy="348171"/>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5" name="Shape 315"/>
          <p:cNvSpPr/>
          <p:nvPr/>
        </p:nvSpPr>
        <p:spPr>
          <a:xfrm rot="4312637">
            <a:off x="748588" y="2760553"/>
            <a:ext cx="348171" cy="348171"/>
          </a:xfrm>
          <a:prstGeom prst="ellipse">
            <a:avLst/>
          </a:prstGeom>
          <a:solidFill>
            <a:srgbClr val="FFFFFF"/>
          </a:solidFill>
          <a:ln w="3810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6" name="Shape 316"/>
          <p:cNvSpPr/>
          <p:nvPr/>
        </p:nvSpPr>
        <p:spPr>
          <a:xfrm rot="6468629">
            <a:off x="2967175" y="2754374"/>
            <a:ext cx="348187" cy="348187"/>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7" name="Shape 317"/>
          <p:cNvSpPr/>
          <p:nvPr/>
        </p:nvSpPr>
        <p:spPr>
          <a:xfrm rot="6468629">
            <a:off x="746638" y="2040883"/>
            <a:ext cx="348187" cy="348187"/>
          </a:xfrm>
          <a:prstGeom prst="ellipse">
            <a:avLst/>
          </a:prstGeom>
          <a:solidFill>
            <a:srgbClr val="FFFFFF"/>
          </a:solidFill>
          <a:ln w="2857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8" name="Shape 318"/>
          <p:cNvSpPr/>
          <p:nvPr/>
        </p:nvSpPr>
        <p:spPr>
          <a:xfrm rot="2172524">
            <a:off x="2579203" y="1489494"/>
            <a:ext cx="348383" cy="348383"/>
          </a:xfrm>
          <a:prstGeom prst="ellipse">
            <a:avLst/>
          </a:prstGeom>
          <a:solidFill>
            <a:srgbClr val="FFFFFF"/>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9" name="Shape 319"/>
          <p:cNvSpPr/>
          <p:nvPr/>
        </p:nvSpPr>
        <p:spPr>
          <a:xfrm rot="2172524">
            <a:off x="1200752" y="3370911"/>
            <a:ext cx="348383" cy="348383"/>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0" name="Shape 320"/>
          <p:cNvSpPr/>
          <p:nvPr/>
        </p:nvSpPr>
        <p:spPr>
          <a:xfrm rot="-2180802">
            <a:off x="1136155" y="1476837"/>
            <a:ext cx="348254" cy="348254"/>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1" name="Shape 321"/>
          <p:cNvSpPr/>
          <p:nvPr/>
        </p:nvSpPr>
        <p:spPr>
          <a:xfrm rot="-2180802">
            <a:off x="2518489" y="3355403"/>
            <a:ext cx="348254" cy="348254"/>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22" name="Shape 322"/>
          <p:cNvPicPr preferRelativeResize="0"/>
          <p:nvPr/>
        </p:nvPicPr>
        <p:blipFill>
          <a:blip r:embed="rId3">
            <a:alphaModFix/>
          </a:blip>
          <a:stretch>
            <a:fillRect/>
          </a:stretch>
        </p:blipFill>
        <p:spPr>
          <a:xfrm>
            <a:off x="2535637" y="3376301"/>
            <a:ext cx="313974" cy="313974"/>
          </a:xfrm>
          <a:prstGeom prst="rect">
            <a:avLst/>
          </a:prstGeom>
          <a:noFill/>
          <a:ln>
            <a:noFill/>
          </a:ln>
        </p:spPr>
      </p:pic>
      <p:pic>
        <p:nvPicPr>
          <p:cNvPr id="323" name="Shape 323"/>
          <p:cNvPicPr preferRelativeResize="0"/>
          <p:nvPr/>
        </p:nvPicPr>
        <p:blipFill>
          <a:blip r:embed="rId4">
            <a:alphaModFix/>
          </a:blip>
          <a:stretch>
            <a:fillRect/>
          </a:stretch>
        </p:blipFill>
        <p:spPr>
          <a:xfrm>
            <a:off x="2982162" y="2052082"/>
            <a:ext cx="313974" cy="313974"/>
          </a:xfrm>
          <a:prstGeom prst="rect">
            <a:avLst/>
          </a:prstGeom>
          <a:noFill/>
          <a:ln>
            <a:noFill/>
          </a:ln>
        </p:spPr>
      </p:pic>
      <p:pic>
        <p:nvPicPr>
          <p:cNvPr id="324" name="Shape 324"/>
          <p:cNvPicPr preferRelativeResize="0"/>
          <p:nvPr/>
        </p:nvPicPr>
        <p:blipFill>
          <a:blip r:embed="rId5">
            <a:alphaModFix/>
          </a:blip>
          <a:stretch>
            <a:fillRect/>
          </a:stretch>
        </p:blipFill>
        <p:spPr>
          <a:xfrm>
            <a:off x="2984287" y="2771487"/>
            <a:ext cx="313974" cy="313974"/>
          </a:xfrm>
          <a:prstGeom prst="rect">
            <a:avLst/>
          </a:prstGeom>
          <a:noFill/>
          <a:ln>
            <a:noFill/>
          </a:ln>
        </p:spPr>
      </p:pic>
      <p:pic>
        <p:nvPicPr>
          <p:cNvPr id="325" name="Shape 325"/>
          <p:cNvPicPr preferRelativeResize="0"/>
          <p:nvPr/>
        </p:nvPicPr>
        <p:blipFill>
          <a:blip r:embed="rId6">
            <a:alphaModFix/>
          </a:blip>
          <a:stretch>
            <a:fillRect/>
          </a:stretch>
        </p:blipFill>
        <p:spPr>
          <a:xfrm>
            <a:off x="1870894" y="3580937"/>
            <a:ext cx="313974" cy="313974"/>
          </a:xfrm>
          <a:prstGeom prst="rect">
            <a:avLst/>
          </a:prstGeom>
          <a:noFill/>
          <a:ln>
            <a:noFill/>
          </a:ln>
        </p:spPr>
      </p:pic>
      <p:pic>
        <p:nvPicPr>
          <p:cNvPr id="326" name="Shape 326"/>
          <p:cNvPicPr preferRelativeResize="0"/>
          <p:nvPr/>
        </p:nvPicPr>
        <p:blipFill>
          <a:blip r:embed="rId7">
            <a:alphaModFix/>
          </a:blip>
          <a:stretch>
            <a:fillRect/>
          </a:stretch>
        </p:blipFill>
        <p:spPr>
          <a:xfrm>
            <a:off x="1217962" y="3388112"/>
            <a:ext cx="313974" cy="313974"/>
          </a:xfrm>
          <a:prstGeom prst="rect">
            <a:avLst/>
          </a:prstGeom>
          <a:noFill/>
          <a:ln>
            <a:noFill/>
          </a:ln>
        </p:spPr>
      </p:pic>
      <p:pic>
        <p:nvPicPr>
          <p:cNvPr id="327" name="Shape 327"/>
          <p:cNvPicPr preferRelativeResize="0"/>
          <p:nvPr/>
        </p:nvPicPr>
        <p:blipFill>
          <a:blip r:embed="rId8">
            <a:alphaModFix/>
          </a:blip>
          <a:stretch>
            <a:fillRect/>
          </a:stretch>
        </p:blipFill>
        <p:spPr>
          <a:xfrm>
            <a:off x="763737" y="2777662"/>
            <a:ext cx="313974" cy="313974"/>
          </a:xfrm>
          <a:prstGeom prst="rect">
            <a:avLst/>
          </a:prstGeom>
          <a:noFill/>
          <a:ln>
            <a:noFill/>
          </a:ln>
        </p:spPr>
      </p:pic>
      <p:pic>
        <p:nvPicPr>
          <p:cNvPr id="328" name="Shape 328"/>
          <p:cNvPicPr preferRelativeResize="0"/>
          <p:nvPr/>
        </p:nvPicPr>
        <p:blipFill>
          <a:blip r:embed="rId9">
            <a:alphaModFix/>
          </a:blip>
          <a:stretch>
            <a:fillRect/>
          </a:stretch>
        </p:blipFill>
        <p:spPr>
          <a:xfrm>
            <a:off x="1874850" y="1248587"/>
            <a:ext cx="313974" cy="313974"/>
          </a:xfrm>
          <a:prstGeom prst="rect">
            <a:avLst/>
          </a:prstGeom>
          <a:noFill/>
          <a:ln>
            <a:noFill/>
          </a:ln>
        </p:spPr>
      </p:pic>
      <p:pic>
        <p:nvPicPr>
          <p:cNvPr id="329" name="Shape 329"/>
          <p:cNvPicPr preferRelativeResize="0"/>
          <p:nvPr/>
        </p:nvPicPr>
        <p:blipFill>
          <a:blip r:embed="rId10">
            <a:alphaModFix/>
          </a:blip>
          <a:stretch>
            <a:fillRect/>
          </a:stretch>
        </p:blipFill>
        <p:spPr>
          <a:xfrm>
            <a:off x="2568125" y="1506687"/>
            <a:ext cx="313974" cy="313974"/>
          </a:xfrm>
          <a:prstGeom prst="rect">
            <a:avLst/>
          </a:prstGeom>
          <a:noFill/>
          <a:ln>
            <a:noFill/>
          </a:ln>
        </p:spPr>
      </p:pic>
      <p:pic>
        <p:nvPicPr>
          <p:cNvPr id="330" name="Shape 330"/>
          <p:cNvPicPr preferRelativeResize="0"/>
          <p:nvPr/>
        </p:nvPicPr>
        <p:blipFill>
          <a:blip r:embed="rId11">
            <a:alphaModFix/>
          </a:blip>
          <a:stretch>
            <a:fillRect/>
          </a:stretch>
        </p:blipFill>
        <p:spPr>
          <a:xfrm>
            <a:off x="763737" y="2057987"/>
            <a:ext cx="313974" cy="313974"/>
          </a:xfrm>
          <a:prstGeom prst="rect">
            <a:avLst/>
          </a:prstGeom>
          <a:noFill/>
          <a:ln>
            <a:noFill/>
          </a:ln>
        </p:spPr>
      </p:pic>
      <p:pic>
        <p:nvPicPr>
          <p:cNvPr id="331" name="Shape 331"/>
          <p:cNvPicPr preferRelativeResize="0"/>
          <p:nvPr/>
        </p:nvPicPr>
        <p:blipFill>
          <a:blip r:embed="rId12">
            <a:alphaModFix/>
          </a:blip>
          <a:stretch>
            <a:fillRect/>
          </a:stretch>
        </p:blipFill>
        <p:spPr>
          <a:xfrm>
            <a:off x="1153287" y="1493987"/>
            <a:ext cx="313974" cy="313974"/>
          </a:xfrm>
          <a:prstGeom prst="rect">
            <a:avLst/>
          </a:prstGeom>
          <a:noFill/>
          <a:ln>
            <a:noFill/>
          </a:ln>
        </p:spPr>
      </p:pic>
      <p:cxnSp>
        <p:nvCxnSpPr>
          <p:cNvPr id="332" name="Shape 332"/>
          <p:cNvCxnSpPr/>
          <p:nvPr/>
        </p:nvCxnSpPr>
        <p:spPr>
          <a:xfrm rot="5400000">
            <a:off x="1937137" y="1140674"/>
            <a:ext cx="181499" cy="0"/>
          </a:xfrm>
          <a:prstGeom prst="straightConnector1">
            <a:avLst/>
          </a:prstGeom>
          <a:noFill/>
          <a:ln w="38100" cap="flat">
            <a:solidFill>
              <a:srgbClr val="FF0000"/>
            </a:solidFill>
            <a:prstDash val="solid"/>
            <a:round/>
            <a:headEnd type="none" w="lg" len="lg"/>
            <a:tailEnd type="none" w="lg" len="lg"/>
          </a:ln>
        </p:spPr>
      </p:cxnSp>
      <p:cxnSp>
        <p:nvCxnSpPr>
          <p:cNvPr id="333" name="Shape 333"/>
          <p:cNvCxnSpPr/>
          <p:nvPr/>
        </p:nvCxnSpPr>
        <p:spPr>
          <a:xfrm rot="10800000">
            <a:off x="2027650" y="3913599"/>
            <a:ext cx="0" cy="195900"/>
          </a:xfrm>
          <a:prstGeom prst="straightConnector1">
            <a:avLst/>
          </a:prstGeom>
          <a:noFill/>
          <a:ln w="28575" cap="flat">
            <a:solidFill>
              <a:srgbClr val="ED7D31"/>
            </a:solidFill>
            <a:prstDash val="solid"/>
            <a:round/>
            <a:headEnd type="none" w="lg" len="lg"/>
            <a:tailEnd type="none" w="lg" len="lg"/>
          </a:ln>
        </p:spPr>
      </p:cxnSp>
      <p:cxnSp>
        <p:nvCxnSpPr>
          <p:cNvPr id="334" name="Shape 334"/>
          <p:cNvCxnSpPr/>
          <p:nvPr/>
        </p:nvCxnSpPr>
        <p:spPr>
          <a:xfrm>
            <a:off x="1064600" y="1339925"/>
            <a:ext cx="130200" cy="177299"/>
          </a:xfrm>
          <a:prstGeom prst="straightConnector1">
            <a:avLst/>
          </a:prstGeom>
          <a:noFill/>
          <a:ln w="19050" cap="flat">
            <a:solidFill>
              <a:srgbClr val="FFC000"/>
            </a:solidFill>
            <a:prstDash val="solid"/>
            <a:round/>
            <a:headEnd type="none" w="lg" len="lg"/>
            <a:tailEnd type="none" w="lg" len="lg"/>
          </a:ln>
        </p:spPr>
      </p:cxnSp>
      <p:cxnSp>
        <p:nvCxnSpPr>
          <p:cNvPr id="335" name="Shape 335"/>
          <p:cNvCxnSpPr/>
          <p:nvPr/>
        </p:nvCxnSpPr>
        <p:spPr>
          <a:xfrm>
            <a:off x="2812550" y="3666600"/>
            <a:ext cx="118200" cy="153599"/>
          </a:xfrm>
          <a:prstGeom prst="straightConnector1">
            <a:avLst/>
          </a:prstGeom>
          <a:noFill/>
          <a:ln w="38100" cap="flat">
            <a:solidFill>
              <a:srgbClr val="FF0000"/>
            </a:solidFill>
            <a:prstDash val="solid"/>
            <a:round/>
            <a:headEnd type="none" w="lg" len="lg"/>
            <a:tailEnd type="none" w="lg" len="lg"/>
          </a:ln>
        </p:spPr>
      </p:cxnSp>
      <p:sp>
        <p:nvSpPr>
          <p:cNvPr id="336" name="Shape 336"/>
          <p:cNvSpPr txBox="1"/>
          <p:nvPr/>
        </p:nvSpPr>
        <p:spPr>
          <a:xfrm>
            <a:off x="1801682" y="883317"/>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cxnSp>
        <p:nvCxnSpPr>
          <p:cNvPr id="337" name="Shape 337"/>
          <p:cNvCxnSpPr/>
          <p:nvPr/>
        </p:nvCxnSpPr>
        <p:spPr>
          <a:xfrm flipH="1">
            <a:off x="2871600" y="1369450"/>
            <a:ext cx="112199" cy="153599"/>
          </a:xfrm>
          <a:prstGeom prst="straightConnector1">
            <a:avLst/>
          </a:prstGeom>
          <a:noFill/>
          <a:ln w="19050" cap="flat">
            <a:solidFill>
              <a:srgbClr val="FF0000"/>
            </a:solidFill>
            <a:prstDash val="solid"/>
            <a:round/>
            <a:headEnd type="none" w="lg" len="lg"/>
            <a:tailEnd type="none" w="lg" len="lg"/>
          </a:ln>
        </p:spPr>
      </p:cxnSp>
      <p:cxnSp>
        <p:nvCxnSpPr>
          <p:cNvPr id="338" name="Shape 338"/>
          <p:cNvCxnSpPr/>
          <p:nvPr/>
        </p:nvCxnSpPr>
        <p:spPr>
          <a:xfrm flipH="1">
            <a:off x="1173848" y="3693360"/>
            <a:ext cx="112199" cy="153599"/>
          </a:xfrm>
          <a:prstGeom prst="straightConnector1">
            <a:avLst/>
          </a:prstGeom>
          <a:noFill/>
          <a:ln w="38100" cap="flat">
            <a:solidFill>
              <a:srgbClr val="FF0000"/>
            </a:solidFill>
            <a:prstDash val="solid"/>
            <a:round/>
            <a:headEnd type="none" w="lg" len="lg"/>
            <a:tailEnd type="none" w="lg" len="lg"/>
          </a:ln>
        </p:spPr>
      </p:cxnSp>
      <p:cxnSp>
        <p:nvCxnSpPr>
          <p:cNvPr id="339" name="Shape 339"/>
          <p:cNvCxnSpPr/>
          <p:nvPr/>
        </p:nvCxnSpPr>
        <p:spPr>
          <a:xfrm>
            <a:off x="3298250" y="2970175"/>
            <a:ext cx="193499" cy="76499"/>
          </a:xfrm>
          <a:prstGeom prst="straightConnector1">
            <a:avLst/>
          </a:prstGeom>
          <a:noFill/>
          <a:ln w="38100" cap="flat">
            <a:solidFill>
              <a:srgbClr val="FF0000"/>
            </a:solidFill>
            <a:prstDash val="solid"/>
            <a:round/>
            <a:headEnd type="none" w="lg" len="lg"/>
            <a:tailEnd type="none" w="lg" len="lg"/>
          </a:ln>
        </p:spPr>
      </p:cxnSp>
      <p:cxnSp>
        <p:nvCxnSpPr>
          <p:cNvPr id="340" name="Shape 340"/>
          <p:cNvCxnSpPr/>
          <p:nvPr/>
        </p:nvCxnSpPr>
        <p:spPr>
          <a:xfrm>
            <a:off x="570250" y="2089150"/>
            <a:ext cx="193499" cy="76499"/>
          </a:xfrm>
          <a:prstGeom prst="straightConnector1">
            <a:avLst/>
          </a:prstGeom>
          <a:noFill/>
          <a:ln w="28575" cap="flat">
            <a:solidFill>
              <a:srgbClr val="ED7D31"/>
            </a:solidFill>
            <a:prstDash val="solid"/>
            <a:round/>
            <a:headEnd type="none" w="lg" len="lg"/>
            <a:tailEnd type="none" w="lg" len="lg"/>
          </a:ln>
        </p:spPr>
      </p:cxnSp>
      <p:cxnSp>
        <p:nvCxnSpPr>
          <p:cNvPr id="341" name="Shape 341"/>
          <p:cNvCxnSpPr/>
          <p:nvPr/>
        </p:nvCxnSpPr>
        <p:spPr>
          <a:xfrm flipH="1">
            <a:off x="3315816" y="2082794"/>
            <a:ext cx="164700" cy="77400"/>
          </a:xfrm>
          <a:prstGeom prst="straightConnector1">
            <a:avLst/>
          </a:prstGeom>
          <a:noFill/>
          <a:ln w="38100" cap="flat">
            <a:solidFill>
              <a:srgbClr val="FF0000"/>
            </a:solidFill>
            <a:prstDash val="solid"/>
            <a:round/>
            <a:headEnd type="none" w="lg" len="lg"/>
            <a:tailEnd type="none" w="lg" len="lg"/>
          </a:ln>
        </p:spPr>
      </p:cxnSp>
      <p:cxnSp>
        <p:nvCxnSpPr>
          <p:cNvPr id="342" name="Shape 342"/>
          <p:cNvCxnSpPr/>
          <p:nvPr/>
        </p:nvCxnSpPr>
        <p:spPr>
          <a:xfrm flipH="1">
            <a:off x="598890" y="3014219"/>
            <a:ext cx="164700" cy="77400"/>
          </a:xfrm>
          <a:prstGeom prst="straightConnector1">
            <a:avLst/>
          </a:prstGeom>
          <a:noFill/>
          <a:ln w="38100" cap="flat">
            <a:solidFill>
              <a:srgbClr val="ED7D31"/>
            </a:solidFill>
            <a:prstDash val="solid"/>
            <a:round/>
            <a:headEnd type="none" w="lg" len="lg"/>
            <a:tailEnd type="none" w="lg" len="lg"/>
          </a:ln>
        </p:spPr>
      </p:cxnSp>
      <p:sp>
        <p:nvSpPr>
          <p:cNvPr id="343" name="Shape 343"/>
          <p:cNvSpPr txBox="1"/>
          <p:nvPr/>
        </p:nvSpPr>
        <p:spPr>
          <a:xfrm>
            <a:off x="2791171" y="1198135"/>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344" name="Shape 344"/>
          <p:cNvSpPr txBox="1"/>
          <p:nvPr/>
        </p:nvSpPr>
        <p:spPr>
          <a:xfrm>
            <a:off x="3404591" y="1966180"/>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345" name="Shape 345"/>
          <p:cNvSpPr txBox="1"/>
          <p:nvPr/>
        </p:nvSpPr>
        <p:spPr>
          <a:xfrm>
            <a:off x="3356078" y="3014219"/>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346" name="Shape 346"/>
          <p:cNvSpPr txBox="1"/>
          <p:nvPr/>
        </p:nvSpPr>
        <p:spPr>
          <a:xfrm>
            <a:off x="813587" y="1187629"/>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2</a:t>
            </a:r>
          </a:p>
        </p:txBody>
      </p:sp>
      <p:sp>
        <p:nvSpPr>
          <p:cNvPr id="347" name="Shape 347"/>
          <p:cNvSpPr txBox="1"/>
          <p:nvPr/>
        </p:nvSpPr>
        <p:spPr>
          <a:xfrm>
            <a:off x="272559" y="193666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9900"/>
                </a:solidFill>
                <a:latin typeface="Open Sans"/>
                <a:ea typeface="Open Sans"/>
                <a:cs typeface="Open Sans"/>
                <a:sym typeface="Open Sans"/>
              </a:rPr>
              <a:t>3</a:t>
            </a:r>
          </a:p>
        </p:txBody>
      </p:sp>
      <p:sp>
        <p:nvSpPr>
          <p:cNvPr id="348" name="Shape 348"/>
          <p:cNvSpPr txBox="1"/>
          <p:nvPr/>
        </p:nvSpPr>
        <p:spPr>
          <a:xfrm>
            <a:off x="925990" y="3823985"/>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4</a:t>
            </a:r>
          </a:p>
        </p:txBody>
      </p:sp>
      <p:sp>
        <p:nvSpPr>
          <p:cNvPr id="349" name="Shape 349"/>
          <p:cNvSpPr txBox="1"/>
          <p:nvPr/>
        </p:nvSpPr>
        <p:spPr>
          <a:xfrm>
            <a:off x="274000" y="303247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9900"/>
                </a:solidFill>
                <a:latin typeface="Open Sans"/>
                <a:ea typeface="Open Sans"/>
                <a:cs typeface="Open Sans"/>
                <a:sym typeface="Open Sans"/>
              </a:rPr>
              <a:t>3</a:t>
            </a:r>
          </a:p>
        </p:txBody>
      </p:sp>
      <p:sp>
        <p:nvSpPr>
          <p:cNvPr id="350" name="Shape 350"/>
          <p:cNvSpPr txBox="1"/>
          <p:nvPr/>
        </p:nvSpPr>
        <p:spPr>
          <a:xfrm>
            <a:off x="1824111" y="408179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3</a:t>
            </a:r>
          </a:p>
        </p:txBody>
      </p:sp>
      <p:sp>
        <p:nvSpPr>
          <p:cNvPr id="351" name="Shape 351"/>
          <p:cNvSpPr txBox="1"/>
          <p:nvPr/>
        </p:nvSpPr>
        <p:spPr>
          <a:xfrm>
            <a:off x="2734854" y="378904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4</a:t>
            </a:r>
          </a:p>
        </p:txBody>
      </p:sp>
      <p:sp>
        <p:nvSpPr>
          <p:cNvPr id="352" name="Shape 352"/>
          <p:cNvSpPr txBox="1"/>
          <p:nvPr/>
        </p:nvSpPr>
        <p:spPr>
          <a:xfrm rot="1632">
            <a:off x="1314060" y="819717"/>
            <a:ext cx="631800" cy="195900"/>
          </a:xfrm>
          <a:prstGeom prst="rect">
            <a:avLst/>
          </a:prstGeom>
          <a:noFill/>
          <a:ln>
            <a:noFill/>
          </a:ln>
        </p:spPr>
        <p:txBody>
          <a:bodyPr lIns="91425" tIns="91425" rIns="91425" bIns="91425" anchor="ctr" anchorCtr="0">
            <a:noAutofit/>
          </a:bodyPr>
          <a:lstStyle/>
          <a:p>
            <a:pPr lvl="0" algn="ctr" rtl="0">
              <a:spcBef>
                <a:spcPts val="0"/>
              </a:spcBef>
              <a:buNone/>
            </a:pPr>
            <a:r>
              <a:rPr lang="en-GB" sz="600">
                <a:solidFill>
                  <a:srgbClr val="FFFFFF"/>
                </a:solidFill>
                <a:latin typeface="Calibri"/>
                <a:ea typeface="Calibri"/>
                <a:cs typeface="Calibri"/>
                <a:sym typeface="Calibri"/>
              </a:rPr>
              <a:t>Universal indicators</a:t>
            </a:r>
          </a:p>
        </p:txBody>
      </p:sp>
      <p:sp>
        <p:nvSpPr>
          <p:cNvPr id="353" name="Shape 353"/>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Case study: Profile of a severely vulnerable case</a:t>
            </a:r>
          </a:p>
        </p:txBody>
      </p:sp>
      <p:pic>
        <p:nvPicPr>
          <p:cNvPr id="354" name="Shape 354"/>
          <p:cNvPicPr preferRelativeResize="0"/>
          <p:nvPr/>
        </p:nvPicPr>
        <p:blipFill>
          <a:blip r:embed="rId3">
            <a:alphaModFix/>
          </a:blip>
          <a:stretch>
            <a:fillRect/>
          </a:stretch>
        </p:blipFill>
        <p:spPr>
          <a:xfrm>
            <a:off x="4146762" y="2244712"/>
            <a:ext cx="313974" cy="313974"/>
          </a:xfrm>
          <a:prstGeom prst="rect">
            <a:avLst/>
          </a:prstGeom>
          <a:noFill/>
          <a:ln>
            <a:noFill/>
          </a:ln>
        </p:spPr>
      </p:pic>
      <p:pic>
        <p:nvPicPr>
          <p:cNvPr id="355" name="Shape 355"/>
          <p:cNvPicPr preferRelativeResize="0"/>
          <p:nvPr/>
        </p:nvPicPr>
        <p:blipFill>
          <a:blip r:embed="rId4">
            <a:alphaModFix/>
          </a:blip>
          <a:stretch>
            <a:fillRect/>
          </a:stretch>
        </p:blipFill>
        <p:spPr>
          <a:xfrm>
            <a:off x="4146762" y="1370712"/>
            <a:ext cx="313974" cy="313974"/>
          </a:xfrm>
          <a:prstGeom prst="rect">
            <a:avLst/>
          </a:prstGeom>
          <a:noFill/>
          <a:ln>
            <a:noFill/>
          </a:ln>
        </p:spPr>
      </p:pic>
      <p:pic>
        <p:nvPicPr>
          <p:cNvPr id="356" name="Shape 356"/>
          <p:cNvPicPr preferRelativeResize="0"/>
          <p:nvPr/>
        </p:nvPicPr>
        <p:blipFill>
          <a:blip r:embed="rId5">
            <a:alphaModFix/>
          </a:blip>
          <a:stretch>
            <a:fillRect/>
          </a:stretch>
        </p:blipFill>
        <p:spPr>
          <a:xfrm>
            <a:off x="4146762" y="1807712"/>
            <a:ext cx="313974" cy="313974"/>
          </a:xfrm>
          <a:prstGeom prst="rect">
            <a:avLst/>
          </a:prstGeom>
          <a:noFill/>
          <a:ln>
            <a:noFill/>
          </a:ln>
        </p:spPr>
      </p:pic>
      <p:pic>
        <p:nvPicPr>
          <p:cNvPr id="357" name="Shape 357"/>
          <p:cNvPicPr preferRelativeResize="0"/>
          <p:nvPr/>
        </p:nvPicPr>
        <p:blipFill>
          <a:blip r:embed="rId6">
            <a:alphaModFix/>
          </a:blip>
          <a:stretch>
            <a:fillRect/>
          </a:stretch>
        </p:blipFill>
        <p:spPr>
          <a:xfrm>
            <a:off x="4146762" y="2681712"/>
            <a:ext cx="313974" cy="313974"/>
          </a:xfrm>
          <a:prstGeom prst="rect">
            <a:avLst/>
          </a:prstGeom>
          <a:noFill/>
          <a:ln>
            <a:noFill/>
          </a:ln>
        </p:spPr>
      </p:pic>
      <p:pic>
        <p:nvPicPr>
          <p:cNvPr id="358" name="Shape 358"/>
          <p:cNvPicPr preferRelativeResize="0"/>
          <p:nvPr/>
        </p:nvPicPr>
        <p:blipFill>
          <a:blip r:embed="rId7">
            <a:alphaModFix/>
          </a:blip>
          <a:stretch>
            <a:fillRect/>
          </a:stretch>
        </p:blipFill>
        <p:spPr>
          <a:xfrm>
            <a:off x="4146762" y="3118712"/>
            <a:ext cx="313974" cy="313974"/>
          </a:xfrm>
          <a:prstGeom prst="rect">
            <a:avLst/>
          </a:prstGeom>
          <a:noFill/>
          <a:ln>
            <a:noFill/>
          </a:ln>
        </p:spPr>
      </p:pic>
      <p:pic>
        <p:nvPicPr>
          <p:cNvPr id="359" name="Shape 359"/>
          <p:cNvPicPr preferRelativeResize="0"/>
          <p:nvPr/>
        </p:nvPicPr>
        <p:blipFill>
          <a:blip r:embed="rId8">
            <a:alphaModFix/>
          </a:blip>
          <a:stretch>
            <a:fillRect/>
          </a:stretch>
        </p:blipFill>
        <p:spPr>
          <a:xfrm>
            <a:off x="4146762" y="3555712"/>
            <a:ext cx="313974" cy="313974"/>
          </a:xfrm>
          <a:prstGeom prst="rect">
            <a:avLst/>
          </a:prstGeom>
          <a:noFill/>
          <a:ln>
            <a:noFill/>
          </a:ln>
        </p:spPr>
      </p:pic>
      <p:pic>
        <p:nvPicPr>
          <p:cNvPr id="360" name="Shape 360"/>
          <p:cNvPicPr preferRelativeResize="0"/>
          <p:nvPr/>
        </p:nvPicPr>
        <p:blipFill>
          <a:blip r:embed="rId9">
            <a:alphaModFix/>
          </a:blip>
          <a:stretch>
            <a:fillRect/>
          </a:stretch>
        </p:blipFill>
        <p:spPr>
          <a:xfrm>
            <a:off x="4146762" y="496712"/>
            <a:ext cx="313974" cy="313974"/>
          </a:xfrm>
          <a:prstGeom prst="rect">
            <a:avLst/>
          </a:prstGeom>
          <a:noFill/>
          <a:ln>
            <a:noFill/>
          </a:ln>
        </p:spPr>
      </p:pic>
      <p:pic>
        <p:nvPicPr>
          <p:cNvPr id="361" name="Shape 361"/>
          <p:cNvPicPr preferRelativeResize="0"/>
          <p:nvPr/>
        </p:nvPicPr>
        <p:blipFill>
          <a:blip r:embed="rId10">
            <a:alphaModFix/>
          </a:blip>
          <a:stretch>
            <a:fillRect/>
          </a:stretch>
        </p:blipFill>
        <p:spPr>
          <a:xfrm>
            <a:off x="4146762" y="933712"/>
            <a:ext cx="313974" cy="313974"/>
          </a:xfrm>
          <a:prstGeom prst="rect">
            <a:avLst/>
          </a:prstGeom>
          <a:noFill/>
          <a:ln>
            <a:noFill/>
          </a:ln>
        </p:spPr>
      </p:pic>
      <p:pic>
        <p:nvPicPr>
          <p:cNvPr id="362" name="Shape 362"/>
          <p:cNvPicPr preferRelativeResize="0"/>
          <p:nvPr/>
        </p:nvPicPr>
        <p:blipFill>
          <a:blip r:embed="rId11">
            <a:alphaModFix/>
          </a:blip>
          <a:stretch>
            <a:fillRect/>
          </a:stretch>
        </p:blipFill>
        <p:spPr>
          <a:xfrm>
            <a:off x="4146762" y="3992712"/>
            <a:ext cx="313974" cy="313974"/>
          </a:xfrm>
          <a:prstGeom prst="rect">
            <a:avLst/>
          </a:prstGeom>
          <a:noFill/>
          <a:ln>
            <a:noFill/>
          </a:ln>
        </p:spPr>
      </p:pic>
      <p:pic>
        <p:nvPicPr>
          <p:cNvPr id="363" name="Shape 363"/>
          <p:cNvPicPr preferRelativeResize="0"/>
          <p:nvPr/>
        </p:nvPicPr>
        <p:blipFill>
          <a:blip r:embed="rId12">
            <a:alphaModFix/>
          </a:blip>
          <a:stretch>
            <a:fillRect/>
          </a:stretch>
        </p:blipFill>
        <p:spPr>
          <a:xfrm>
            <a:off x="4146762" y="4429712"/>
            <a:ext cx="313974" cy="313974"/>
          </a:xfrm>
          <a:prstGeom prst="rect">
            <a:avLst/>
          </a:prstGeom>
          <a:noFill/>
          <a:ln>
            <a:noFill/>
          </a:ln>
        </p:spPr>
      </p:pic>
      <p:sp>
        <p:nvSpPr>
          <p:cNvPr id="364" name="Shape 364"/>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FFFFFF"/>
                </a:solidFill>
                <a:latin typeface="Open Sans"/>
                <a:ea typeface="Open Sans"/>
                <a:cs typeface="Open Sans"/>
                <a:sym typeface="Open Sans"/>
              </a:rPr>
              <a:t>Source data:</a:t>
            </a:r>
            <a:r>
              <a:rPr lang="en-GB" sz="600">
                <a:solidFill>
                  <a:srgbClr val="FFFFFF"/>
                </a:solidFill>
                <a:latin typeface="Open Sans"/>
                <a:ea typeface="Open Sans"/>
                <a:cs typeface="Open Sans"/>
                <a:sym typeface="Open Sans"/>
              </a:rPr>
              <a:t> VAF Model - Baseline survey, real case data</a:t>
            </a:r>
          </a:p>
        </p:txBody>
      </p:sp>
      <p:pic>
        <p:nvPicPr>
          <p:cNvPr id="365" name="Shape 365"/>
          <p:cNvPicPr preferRelativeResize="0"/>
          <p:nvPr/>
        </p:nvPicPr>
        <p:blipFill>
          <a:blip r:embed="rId13">
            <a:alphaModFix/>
          </a:blip>
          <a:stretch>
            <a:fillRect/>
          </a:stretch>
        </p:blipFill>
        <p:spPr>
          <a:xfrm>
            <a:off x="1635955" y="2179521"/>
            <a:ext cx="776599" cy="844365"/>
          </a:xfrm>
          <a:prstGeom prst="rect">
            <a:avLst/>
          </a:prstGeom>
          <a:noFill/>
          <a:ln>
            <a:noFill/>
          </a:ln>
        </p:spPr>
      </p:pic>
      <p:sp>
        <p:nvSpPr>
          <p:cNvPr id="366" name="Shape 366"/>
          <p:cNvSpPr txBox="1"/>
          <p:nvPr/>
        </p:nvSpPr>
        <p:spPr>
          <a:xfrm>
            <a:off x="1687942" y="2911896"/>
            <a:ext cx="668700" cy="179700"/>
          </a:xfrm>
          <a:prstGeom prst="rect">
            <a:avLst/>
          </a:prstGeom>
          <a:noFill/>
          <a:ln>
            <a:noFill/>
          </a:ln>
        </p:spPr>
        <p:txBody>
          <a:bodyPr lIns="91425" tIns="91425" rIns="91425" bIns="91425" anchor="ctr" anchorCtr="0">
            <a:noAutofit/>
          </a:bodyPr>
          <a:lstStyle/>
          <a:p>
            <a:pPr lvl="0" algn="ctr" rtl="0">
              <a:spcBef>
                <a:spcPts val="0"/>
              </a:spcBef>
              <a:buNone/>
            </a:pPr>
            <a:r>
              <a:rPr lang="en-GB" sz="900" b="1">
                <a:latin typeface="Calibri"/>
                <a:ea typeface="Calibri"/>
                <a:cs typeface="Calibri"/>
                <a:sym typeface="Calibri"/>
              </a:rPr>
              <a:t>Avg 3.5</a:t>
            </a:r>
          </a:p>
        </p:txBody>
      </p:sp>
      <p:pic>
        <p:nvPicPr>
          <p:cNvPr id="367" name="Shape 367"/>
          <p:cNvPicPr preferRelativeResize="0"/>
          <p:nvPr/>
        </p:nvPicPr>
        <p:blipFill rotWithShape="1">
          <a:blip r:embed="rId14">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371"/>
        <p:cNvGrpSpPr/>
        <p:nvPr/>
      </p:nvGrpSpPr>
      <p:grpSpPr>
        <a:xfrm>
          <a:off x="0" y="0"/>
          <a:ext cx="0" cy="0"/>
          <a:chOff x="0" y="0"/>
          <a:chExt cx="0" cy="0"/>
        </a:xfrm>
      </p:grpSpPr>
      <p:sp>
        <p:nvSpPr>
          <p:cNvPr id="372" name="Shape 372"/>
          <p:cNvSpPr txBox="1"/>
          <p:nvPr/>
        </p:nvSpPr>
        <p:spPr>
          <a:xfrm>
            <a:off x="499150" y="2141100"/>
            <a:ext cx="5880300" cy="861299"/>
          </a:xfrm>
          <a:prstGeom prst="rect">
            <a:avLst/>
          </a:prstGeom>
          <a:noFill/>
          <a:ln>
            <a:noFill/>
          </a:ln>
        </p:spPr>
        <p:txBody>
          <a:bodyPr lIns="91425" tIns="91425" rIns="91425" bIns="91425" anchor="ctr" anchorCtr="0">
            <a:noAutofit/>
          </a:bodyPr>
          <a:lstStyle/>
          <a:p>
            <a:pPr lvl="0" rtl="0">
              <a:spcBef>
                <a:spcPts val="0"/>
              </a:spcBef>
              <a:buNone/>
            </a:pPr>
            <a:r>
              <a:rPr lang="en-GB" sz="3000">
                <a:solidFill>
                  <a:srgbClr val="FFFFFF"/>
                </a:solidFill>
                <a:latin typeface="Calibri"/>
                <a:ea typeface="Calibri"/>
                <a:cs typeface="Calibri"/>
                <a:sym typeface="Calibri"/>
              </a:rPr>
              <a:t>Review of the sector models</a:t>
            </a:r>
          </a:p>
        </p:txBody>
      </p:sp>
      <p:sp>
        <p:nvSpPr>
          <p:cNvPr id="373" name="Shape 373"/>
          <p:cNvSpPr txBox="1"/>
          <p:nvPr/>
        </p:nvSpPr>
        <p:spPr>
          <a:xfrm>
            <a:off x="499150" y="2530100"/>
            <a:ext cx="6729899" cy="861299"/>
          </a:xfrm>
          <a:prstGeom prst="rect">
            <a:avLst/>
          </a:prstGeom>
          <a:noFill/>
          <a:ln>
            <a:noFill/>
          </a:ln>
        </p:spPr>
        <p:txBody>
          <a:bodyPr lIns="91425" tIns="91425" rIns="91425" bIns="91425" anchor="ctr" anchorCtr="0">
            <a:noAutofit/>
          </a:bodyPr>
          <a:lstStyle/>
          <a:p>
            <a:pPr lvl="0" rtl="0">
              <a:spcBef>
                <a:spcPts val="0"/>
              </a:spcBef>
              <a:buNone/>
            </a:pPr>
            <a:r>
              <a:rPr lang="en-GB" sz="1800">
                <a:solidFill>
                  <a:srgbClr val="B7B7B7"/>
                </a:solidFill>
                <a:latin typeface="Calibri"/>
                <a:ea typeface="Calibri"/>
                <a:cs typeface="Calibri"/>
                <a:sym typeface="Calibri"/>
              </a:rPr>
              <a:t>150 variables were used to create 79 new indicators of vulnerability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377"/>
        <p:cNvGrpSpPr/>
        <p:nvPr/>
      </p:nvGrpSpPr>
      <p:grpSpPr>
        <a:xfrm>
          <a:off x="0" y="0"/>
          <a:ext cx="0" cy="0"/>
          <a:chOff x="0" y="0"/>
          <a:chExt cx="0" cy="0"/>
        </a:xfrm>
      </p:grpSpPr>
      <p:sp>
        <p:nvSpPr>
          <p:cNvPr id="378" name="Shape 378"/>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solidFill>
                <a:srgbClr val="FFFFFF"/>
              </a:solidFill>
            </a:endParaRPr>
          </a:p>
        </p:txBody>
      </p:sp>
      <p:sp>
        <p:nvSpPr>
          <p:cNvPr id="379" name="Shape 379"/>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380" name="Shape 380"/>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Predicted welfare</a:t>
            </a:r>
          </a:p>
        </p:txBody>
      </p:sp>
      <p:sp>
        <p:nvSpPr>
          <p:cNvPr id="381" name="Shape 381"/>
          <p:cNvSpPr/>
          <p:nvPr/>
        </p:nvSpPr>
        <p:spPr>
          <a:xfrm>
            <a:off x="3411050" y="2216075"/>
            <a:ext cx="4746300" cy="16460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58% of cases which represent 79% of the population are living below the Jordan poverty line of 68 JOD per month</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Only 4% of cases are rated as having low vulnerability</a:t>
            </a:r>
          </a:p>
        </p:txBody>
      </p:sp>
      <p:sp>
        <p:nvSpPr>
          <p:cNvPr id="382" name="Shape 382"/>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383" name="Shape 383"/>
          <p:cNvSpPr/>
          <p:nvPr/>
        </p:nvSpPr>
        <p:spPr>
          <a:xfrm>
            <a:off x="1282400" y="9600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+ 150 JOD</a:t>
            </a:r>
          </a:p>
          <a:p>
            <a:pPr lvl="0" algn="l" rtl="0">
              <a:lnSpc>
                <a:spcPct val="150000"/>
              </a:lnSpc>
              <a:spcBef>
                <a:spcPts val="0"/>
              </a:spcBef>
              <a:buNone/>
            </a:pPr>
            <a:endParaRPr sz="1000">
              <a:solidFill>
                <a:srgbClr val="70AD47"/>
              </a:solidFill>
              <a:latin typeface="Calibri"/>
              <a:ea typeface="Calibri"/>
              <a:cs typeface="Calibri"/>
              <a:sym typeface="Calibri"/>
            </a:endParaRPr>
          </a:p>
        </p:txBody>
      </p:sp>
      <p:sp>
        <p:nvSpPr>
          <p:cNvPr id="384" name="Shape 384"/>
          <p:cNvSpPr/>
          <p:nvPr/>
        </p:nvSpPr>
        <p:spPr>
          <a:xfrm>
            <a:off x="6890625" y="9600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- 41 JOD</a:t>
            </a:r>
          </a:p>
        </p:txBody>
      </p:sp>
      <p:cxnSp>
        <p:nvCxnSpPr>
          <p:cNvPr id="385" name="Shape 385"/>
          <p:cNvCxnSpPr/>
          <p:nvPr/>
        </p:nvCxnSpPr>
        <p:spPr>
          <a:xfrm>
            <a:off x="2826500" y="1143699"/>
            <a:ext cx="4061699" cy="0"/>
          </a:xfrm>
          <a:prstGeom prst="straightConnector1">
            <a:avLst/>
          </a:prstGeom>
          <a:noFill/>
          <a:ln w="19050" cap="flat">
            <a:solidFill>
              <a:srgbClr val="999999"/>
            </a:solidFill>
            <a:prstDash val="solid"/>
            <a:round/>
            <a:headEnd type="triangle" w="lg" len="lg"/>
            <a:tailEnd type="triangle" w="lg" len="lg"/>
          </a:ln>
        </p:spPr>
      </p:cxnSp>
      <p:sp>
        <p:nvSpPr>
          <p:cNvPr id="386" name="Shape 386"/>
          <p:cNvSpPr/>
          <p:nvPr/>
        </p:nvSpPr>
        <p:spPr>
          <a:xfrm>
            <a:off x="3806893" y="9600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Predicted expenditure</a:t>
            </a:r>
          </a:p>
          <a:p>
            <a:pPr lvl="0" algn="ctr" rtl="0">
              <a:lnSpc>
                <a:spcPct val="150000"/>
              </a:lnSpc>
              <a:spcBef>
                <a:spcPts val="0"/>
              </a:spcBef>
              <a:buNone/>
            </a:pPr>
            <a:endParaRPr sz="1000">
              <a:solidFill>
                <a:srgbClr val="3D619C"/>
              </a:solidFill>
              <a:latin typeface="Calibri"/>
              <a:ea typeface="Calibri"/>
              <a:cs typeface="Calibri"/>
              <a:sym typeface="Calibri"/>
            </a:endParaRPr>
          </a:p>
        </p:txBody>
      </p:sp>
      <p:pic>
        <p:nvPicPr>
          <p:cNvPr id="387" name="Shape 387"/>
          <p:cNvPicPr preferRelativeResize="0"/>
          <p:nvPr/>
        </p:nvPicPr>
        <p:blipFill>
          <a:blip r:embed="rId3">
            <a:alphaModFix/>
          </a:blip>
          <a:stretch>
            <a:fillRect/>
          </a:stretch>
        </p:blipFill>
        <p:spPr>
          <a:xfrm>
            <a:off x="949125" y="900950"/>
            <a:ext cx="572750" cy="572750"/>
          </a:xfrm>
          <a:prstGeom prst="rect">
            <a:avLst/>
          </a:prstGeom>
          <a:noFill/>
          <a:ln>
            <a:noFill/>
          </a:ln>
        </p:spPr>
      </p:pic>
      <p:pic>
        <p:nvPicPr>
          <p:cNvPr id="388" name="Shape 388"/>
          <p:cNvPicPr preferRelativeResize="0"/>
          <p:nvPr/>
        </p:nvPicPr>
        <p:blipFill>
          <a:blip r:embed="rId4">
            <a:alphaModFix/>
          </a:blip>
          <a:stretch>
            <a:fillRect/>
          </a:stretch>
        </p:blipFill>
        <p:spPr>
          <a:xfrm>
            <a:off x="697270" y="2188225"/>
            <a:ext cx="1926050" cy="1413725"/>
          </a:xfrm>
          <a:prstGeom prst="rect">
            <a:avLst/>
          </a:prstGeom>
          <a:noFill/>
          <a:ln>
            <a:noFill/>
          </a:ln>
        </p:spPr>
      </p:pic>
      <p:pic>
        <p:nvPicPr>
          <p:cNvPr id="389" name="Shape 389"/>
          <p:cNvPicPr preferRelativeResize="0"/>
          <p:nvPr/>
        </p:nvPicPr>
        <p:blipFill>
          <a:blip r:embed="rId5">
            <a:alphaModFix/>
          </a:blip>
          <a:stretch>
            <a:fillRect/>
          </a:stretch>
        </p:blipFill>
        <p:spPr>
          <a:xfrm>
            <a:off x="276592" y="4192182"/>
            <a:ext cx="1132250" cy="838703"/>
          </a:xfrm>
          <a:prstGeom prst="rect">
            <a:avLst/>
          </a:prstGeom>
          <a:noFill/>
          <a:ln>
            <a:noFill/>
          </a:ln>
        </p:spPr>
      </p:pic>
      <p:pic>
        <p:nvPicPr>
          <p:cNvPr id="390" name="Shape 390"/>
          <p:cNvPicPr preferRelativeResize="0"/>
          <p:nvPr/>
        </p:nvPicPr>
        <p:blipFill>
          <a:blip r:embed="rId6">
            <a:alphaModFix/>
          </a:blip>
          <a:stretch>
            <a:fillRect/>
          </a:stretch>
        </p:blipFill>
        <p:spPr>
          <a:xfrm>
            <a:off x="1774232" y="4190276"/>
            <a:ext cx="1132250" cy="842516"/>
          </a:xfrm>
          <a:prstGeom prst="rect">
            <a:avLst/>
          </a:prstGeom>
          <a:noFill/>
          <a:ln>
            <a:noFill/>
          </a:ln>
        </p:spPr>
      </p:pic>
      <p:pic>
        <p:nvPicPr>
          <p:cNvPr id="391" name="Shape 391"/>
          <p:cNvPicPr preferRelativeResize="0"/>
          <p:nvPr/>
        </p:nvPicPr>
        <p:blipFill>
          <a:blip r:embed="rId7">
            <a:alphaModFix/>
          </a:blip>
          <a:stretch>
            <a:fillRect/>
          </a:stretch>
        </p:blipFill>
        <p:spPr>
          <a:xfrm>
            <a:off x="3271872" y="4190276"/>
            <a:ext cx="1132250" cy="842516"/>
          </a:xfrm>
          <a:prstGeom prst="rect">
            <a:avLst/>
          </a:prstGeom>
          <a:noFill/>
          <a:ln>
            <a:noFill/>
          </a:ln>
        </p:spPr>
      </p:pic>
      <p:pic>
        <p:nvPicPr>
          <p:cNvPr id="392" name="Shape 392"/>
          <p:cNvPicPr preferRelativeResize="0"/>
          <p:nvPr/>
        </p:nvPicPr>
        <p:blipFill>
          <a:blip r:embed="rId8">
            <a:alphaModFix/>
          </a:blip>
          <a:stretch>
            <a:fillRect/>
          </a:stretch>
        </p:blipFill>
        <p:spPr>
          <a:xfrm>
            <a:off x="4769512" y="4190276"/>
            <a:ext cx="1132250" cy="842516"/>
          </a:xfrm>
          <a:prstGeom prst="rect">
            <a:avLst/>
          </a:prstGeom>
          <a:noFill/>
          <a:ln>
            <a:noFill/>
          </a:ln>
        </p:spPr>
      </p:pic>
      <p:pic>
        <p:nvPicPr>
          <p:cNvPr id="393" name="Shape 393"/>
          <p:cNvPicPr preferRelativeResize="0"/>
          <p:nvPr/>
        </p:nvPicPr>
        <p:blipFill>
          <a:blip r:embed="rId9">
            <a:alphaModFix/>
          </a:blip>
          <a:stretch>
            <a:fillRect/>
          </a:stretch>
        </p:blipFill>
        <p:spPr>
          <a:xfrm>
            <a:off x="6267152" y="4190276"/>
            <a:ext cx="1132250" cy="842516"/>
          </a:xfrm>
          <a:prstGeom prst="rect">
            <a:avLst/>
          </a:prstGeom>
          <a:noFill/>
          <a:ln>
            <a:noFill/>
          </a:ln>
        </p:spPr>
      </p:pic>
      <p:pic>
        <p:nvPicPr>
          <p:cNvPr id="394" name="Shape 394"/>
          <p:cNvPicPr preferRelativeResize="0"/>
          <p:nvPr/>
        </p:nvPicPr>
        <p:blipFill>
          <a:blip r:embed="rId10">
            <a:alphaModFix/>
          </a:blip>
          <a:stretch>
            <a:fillRect/>
          </a:stretch>
        </p:blipFill>
        <p:spPr>
          <a:xfrm>
            <a:off x="7764792" y="4190276"/>
            <a:ext cx="1132250" cy="842516"/>
          </a:xfrm>
          <a:prstGeom prst="rect">
            <a:avLst/>
          </a:prstGeom>
          <a:noFill/>
          <a:ln>
            <a:noFill/>
          </a:ln>
        </p:spPr>
      </p:pic>
      <p:sp>
        <p:nvSpPr>
          <p:cNvPr id="395" name="Shape 395"/>
          <p:cNvSpPr/>
          <p:nvPr/>
        </p:nvSpPr>
        <p:spPr>
          <a:xfrm>
            <a:off x="188305" y="3916540"/>
            <a:ext cx="4746300" cy="293099"/>
          </a:xfrm>
          <a:prstGeom prst="rect">
            <a:avLst/>
          </a:prstGeom>
          <a:noFill/>
          <a:ln>
            <a:noFill/>
          </a:ln>
        </p:spPr>
        <p:txBody>
          <a:bodyPr lIns="91425" tIns="91425" rIns="91425" bIns="91425" anchor="t" anchorCtr="0">
            <a:noAutofit/>
          </a:bodyPr>
          <a:lstStyle/>
          <a:p>
            <a:pPr lvl="0" rtl="0">
              <a:spcBef>
                <a:spcPts val="0"/>
              </a:spcBef>
              <a:buNone/>
            </a:pPr>
            <a:r>
              <a:rPr lang="en-GB" sz="1000">
                <a:solidFill>
                  <a:srgbClr val="FFFFFF"/>
                </a:solidFill>
                <a:latin typeface="Calibri"/>
                <a:ea typeface="Calibri"/>
                <a:cs typeface="Calibri"/>
                <a:sym typeface="Calibri"/>
              </a:rPr>
              <a:t>Average characteristics that different vulnerability ratings display</a:t>
            </a:r>
          </a:p>
        </p:txBody>
      </p:sp>
      <p:cxnSp>
        <p:nvCxnSpPr>
          <p:cNvPr id="396" name="Shape 396"/>
          <p:cNvCxnSpPr/>
          <p:nvPr/>
        </p:nvCxnSpPr>
        <p:spPr>
          <a:xfrm>
            <a:off x="3607850" y="4097843"/>
            <a:ext cx="5283300" cy="0"/>
          </a:xfrm>
          <a:prstGeom prst="straightConnector1">
            <a:avLst/>
          </a:prstGeom>
          <a:noFill/>
          <a:ln w="9525" cap="flat">
            <a:solidFill>
              <a:srgbClr val="CCCCCC"/>
            </a:solidFill>
            <a:prstDash val="solid"/>
            <a:round/>
            <a:headEnd type="none" w="lg" len="lg"/>
            <a:tailEnd type="none" w="lg" len="lg"/>
          </a:ln>
        </p:spPr>
      </p:cxnSp>
      <p:sp>
        <p:nvSpPr>
          <p:cNvPr id="397" name="Shape 397"/>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a:spcBef>
                <a:spcPts val="0"/>
              </a:spcBef>
              <a:buNone/>
            </a:pPr>
            <a:r>
              <a:rPr lang="en-GB" sz="700">
                <a:solidFill>
                  <a:srgbClr val="FFFFFF"/>
                </a:solidFill>
                <a:latin typeface="Calibri"/>
                <a:ea typeface="Calibri"/>
                <a:cs typeface="Calibri"/>
                <a:sym typeface="Calibri"/>
              </a:rPr>
              <a:t>* Percentage of population</a:t>
            </a:r>
          </a:p>
        </p:txBody>
      </p:sp>
      <p:pic>
        <p:nvPicPr>
          <p:cNvPr id="398" name="Shape 398"/>
          <p:cNvPicPr preferRelativeResize="0"/>
          <p:nvPr/>
        </p:nvPicPr>
        <p:blipFill rotWithShape="1">
          <a:blip r:embed="rId11">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02"/>
        <p:cNvGrpSpPr/>
        <p:nvPr/>
      </p:nvGrpSpPr>
      <p:grpSpPr>
        <a:xfrm>
          <a:off x="0" y="0"/>
          <a:ext cx="0" cy="0"/>
          <a:chOff x="0" y="0"/>
          <a:chExt cx="0" cy="0"/>
        </a:xfrm>
      </p:grpSpPr>
      <p:sp>
        <p:nvSpPr>
          <p:cNvPr id="403" name="Shape 403"/>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solidFill>
                <a:srgbClr val="FFFFFF"/>
              </a:solidFill>
            </a:endParaRPr>
          </a:p>
        </p:txBody>
      </p:sp>
      <p:sp>
        <p:nvSpPr>
          <p:cNvPr id="404" name="Shape 40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Registration status</a:t>
            </a:r>
          </a:p>
        </p:txBody>
      </p:sp>
      <p:sp>
        <p:nvSpPr>
          <p:cNvPr id="405" name="Shape 405"/>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92% of the population are at low to moderately at risk</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Although there are instances of the PA missing documents, which is a critical risk, the numbers are low at 5%</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The greatest risk has been identified as family members missing MOI documents and since this is required for access to Health services it has significant implications for family member’s health vulnerability</a:t>
            </a:r>
          </a:p>
        </p:txBody>
      </p:sp>
      <p:sp>
        <p:nvSpPr>
          <p:cNvPr id="406" name="Shape 406"/>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407" name="Shape 407"/>
          <p:cNvSpPr/>
          <p:nvPr/>
        </p:nvSpPr>
        <p:spPr>
          <a:xfrm>
            <a:off x="1282400" y="8838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Fully registered</a:t>
            </a:r>
          </a:p>
          <a:p>
            <a:pPr lvl="0" algn="r" rtl="0">
              <a:lnSpc>
                <a:spcPct val="150000"/>
              </a:lnSpc>
              <a:spcBef>
                <a:spcPts val="0"/>
              </a:spcBef>
              <a:buNone/>
            </a:pPr>
            <a:r>
              <a:rPr lang="en-GB" sz="1000">
                <a:solidFill>
                  <a:srgbClr val="70AD47"/>
                </a:solidFill>
                <a:latin typeface="Calibri"/>
                <a:ea typeface="Calibri"/>
                <a:cs typeface="Calibri"/>
                <a:sym typeface="Calibri"/>
              </a:rPr>
              <a:t>Fully registered</a:t>
            </a: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408" name="Shape 408"/>
          <p:cNvSpPr/>
          <p:nvPr/>
        </p:nvSpPr>
        <p:spPr>
          <a:xfrm>
            <a:off x="6890625" y="8838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Missing registrations</a:t>
            </a:r>
          </a:p>
          <a:p>
            <a:pPr lvl="0" rtl="0">
              <a:lnSpc>
                <a:spcPct val="150000"/>
              </a:lnSpc>
              <a:spcBef>
                <a:spcPts val="0"/>
              </a:spcBef>
              <a:buNone/>
            </a:pPr>
            <a:r>
              <a:rPr lang="en-GB" sz="1000">
                <a:solidFill>
                  <a:srgbClr val="FF0000"/>
                </a:solidFill>
                <a:latin typeface="Calibri"/>
                <a:ea typeface="Calibri"/>
                <a:cs typeface="Calibri"/>
                <a:sym typeface="Calibri"/>
              </a:rPr>
              <a:t>Missing registrations</a:t>
            </a:r>
          </a:p>
        </p:txBody>
      </p:sp>
      <p:cxnSp>
        <p:nvCxnSpPr>
          <p:cNvPr id="409" name="Shape 409"/>
          <p:cNvCxnSpPr/>
          <p:nvPr/>
        </p:nvCxnSpPr>
        <p:spPr>
          <a:xfrm>
            <a:off x="2826500" y="10674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410" name="Shape 410"/>
          <p:cNvCxnSpPr/>
          <p:nvPr/>
        </p:nvCxnSpPr>
        <p:spPr>
          <a:xfrm>
            <a:off x="2826500" y="1292607"/>
            <a:ext cx="4061699" cy="0"/>
          </a:xfrm>
          <a:prstGeom prst="straightConnector1">
            <a:avLst/>
          </a:prstGeom>
          <a:noFill/>
          <a:ln w="19050" cap="flat">
            <a:solidFill>
              <a:srgbClr val="999999"/>
            </a:solidFill>
            <a:prstDash val="solid"/>
            <a:round/>
            <a:headEnd type="triangle" w="lg" len="lg"/>
            <a:tailEnd type="triangle" w="lg" len="lg"/>
          </a:ln>
        </p:spPr>
      </p:cxnSp>
      <p:sp>
        <p:nvSpPr>
          <p:cNvPr id="411" name="Shape 411"/>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412" name="Shape 412"/>
          <p:cNvSpPr/>
          <p:nvPr/>
        </p:nvSpPr>
        <p:spPr>
          <a:xfrm>
            <a:off x="3806893" y="8838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PA</a:t>
            </a:r>
          </a:p>
          <a:p>
            <a:pPr lvl="0" algn="ctr" rtl="0">
              <a:lnSpc>
                <a:spcPct val="150000"/>
              </a:lnSpc>
              <a:spcBef>
                <a:spcPts val="0"/>
              </a:spcBef>
              <a:buNone/>
            </a:pPr>
            <a:r>
              <a:rPr lang="en-GB" sz="1000">
                <a:solidFill>
                  <a:srgbClr val="FFFFFF"/>
                </a:solidFill>
                <a:latin typeface="Calibri"/>
                <a:ea typeface="Calibri"/>
                <a:cs typeface="Calibri"/>
                <a:sym typeface="Calibri"/>
              </a:rPr>
              <a:t>Rest of family</a:t>
            </a:r>
          </a:p>
          <a:p>
            <a:pPr lvl="0" algn="ctr" rtl="0">
              <a:lnSpc>
                <a:spcPct val="150000"/>
              </a:lnSpc>
              <a:spcBef>
                <a:spcPts val="0"/>
              </a:spcBef>
              <a:buNone/>
            </a:pPr>
            <a:endParaRPr sz="1000">
              <a:solidFill>
                <a:srgbClr val="FFFFFF"/>
              </a:solidFill>
              <a:latin typeface="Calibri"/>
              <a:ea typeface="Calibri"/>
              <a:cs typeface="Calibri"/>
              <a:sym typeface="Calibri"/>
            </a:endParaRPr>
          </a:p>
        </p:txBody>
      </p:sp>
      <p:pic>
        <p:nvPicPr>
          <p:cNvPr id="413" name="Shape 413"/>
          <p:cNvPicPr preferRelativeResize="0"/>
          <p:nvPr/>
        </p:nvPicPr>
        <p:blipFill>
          <a:blip r:embed="rId3">
            <a:alphaModFix/>
          </a:blip>
          <a:stretch>
            <a:fillRect/>
          </a:stretch>
        </p:blipFill>
        <p:spPr>
          <a:xfrm>
            <a:off x="913750" y="865575"/>
            <a:ext cx="643500" cy="643500"/>
          </a:xfrm>
          <a:prstGeom prst="rect">
            <a:avLst/>
          </a:prstGeom>
          <a:noFill/>
          <a:ln>
            <a:noFill/>
          </a:ln>
        </p:spPr>
      </p:pic>
      <p:pic>
        <p:nvPicPr>
          <p:cNvPr id="414" name="Shape 414"/>
          <p:cNvPicPr preferRelativeResize="0"/>
          <p:nvPr/>
        </p:nvPicPr>
        <p:blipFill>
          <a:blip r:embed="rId4">
            <a:alphaModFix/>
          </a:blip>
          <a:stretch>
            <a:fillRect/>
          </a:stretch>
        </p:blipFill>
        <p:spPr>
          <a:xfrm>
            <a:off x="694878" y="2188228"/>
            <a:ext cx="1908489" cy="1413724"/>
          </a:xfrm>
          <a:prstGeom prst="rect">
            <a:avLst/>
          </a:prstGeom>
          <a:noFill/>
          <a:ln>
            <a:noFill/>
          </a:ln>
        </p:spPr>
      </p:pic>
      <p:sp>
        <p:nvSpPr>
          <p:cNvPr id="415" name="Shape 415"/>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416" name="Shape 416"/>
          <p:cNvPicPr preferRelativeResize="0"/>
          <p:nvPr/>
        </p:nvPicPr>
        <p:blipFill>
          <a:blip r:embed="rId5">
            <a:alphaModFix/>
          </a:blip>
          <a:stretch>
            <a:fillRect/>
          </a:stretch>
        </p:blipFill>
        <p:spPr>
          <a:xfrm>
            <a:off x="276453" y="4193667"/>
            <a:ext cx="1085869" cy="804343"/>
          </a:xfrm>
          <a:prstGeom prst="rect">
            <a:avLst/>
          </a:prstGeom>
          <a:noFill/>
          <a:ln>
            <a:noFill/>
          </a:ln>
        </p:spPr>
      </p:pic>
      <p:pic>
        <p:nvPicPr>
          <p:cNvPr id="417" name="Shape 417"/>
          <p:cNvPicPr preferRelativeResize="0"/>
          <p:nvPr/>
        </p:nvPicPr>
        <p:blipFill>
          <a:blip r:embed="rId6">
            <a:alphaModFix/>
          </a:blip>
          <a:stretch>
            <a:fillRect/>
          </a:stretch>
        </p:blipFill>
        <p:spPr>
          <a:xfrm>
            <a:off x="1749978" y="4193667"/>
            <a:ext cx="1085869" cy="804343"/>
          </a:xfrm>
          <a:prstGeom prst="rect">
            <a:avLst/>
          </a:prstGeom>
          <a:noFill/>
          <a:ln>
            <a:noFill/>
          </a:ln>
        </p:spPr>
      </p:pic>
      <p:pic>
        <p:nvPicPr>
          <p:cNvPr id="418" name="Shape 418"/>
          <p:cNvPicPr preferRelativeResize="0"/>
          <p:nvPr/>
        </p:nvPicPr>
        <p:blipFill>
          <a:blip r:embed="rId7">
            <a:alphaModFix/>
          </a:blip>
          <a:stretch>
            <a:fillRect/>
          </a:stretch>
        </p:blipFill>
        <p:spPr>
          <a:xfrm>
            <a:off x="3223504" y="4193667"/>
            <a:ext cx="1089525" cy="804343"/>
          </a:xfrm>
          <a:prstGeom prst="rect">
            <a:avLst/>
          </a:prstGeom>
          <a:noFill/>
          <a:ln>
            <a:noFill/>
          </a:ln>
        </p:spPr>
      </p:pic>
      <p:pic>
        <p:nvPicPr>
          <p:cNvPr id="419" name="Shape 419"/>
          <p:cNvPicPr preferRelativeResize="0"/>
          <p:nvPr/>
        </p:nvPicPr>
        <p:blipFill>
          <a:blip r:embed="rId8">
            <a:alphaModFix/>
          </a:blip>
          <a:stretch>
            <a:fillRect/>
          </a:stretch>
        </p:blipFill>
        <p:spPr>
          <a:xfrm>
            <a:off x="4700686" y="4193667"/>
            <a:ext cx="1085869" cy="807999"/>
          </a:xfrm>
          <a:prstGeom prst="rect">
            <a:avLst/>
          </a:prstGeom>
          <a:noFill/>
          <a:ln>
            <a:noFill/>
          </a:ln>
        </p:spPr>
      </p:pic>
      <p:pic>
        <p:nvPicPr>
          <p:cNvPr id="420" name="Shape 420"/>
          <p:cNvPicPr preferRelativeResize="0"/>
          <p:nvPr/>
        </p:nvPicPr>
        <p:blipFill>
          <a:blip r:embed="rId9">
            <a:alphaModFix/>
          </a:blip>
          <a:stretch>
            <a:fillRect/>
          </a:stretch>
        </p:blipFill>
        <p:spPr>
          <a:xfrm>
            <a:off x="6174211" y="4193667"/>
            <a:ext cx="1085869" cy="807999"/>
          </a:xfrm>
          <a:prstGeom prst="rect">
            <a:avLst/>
          </a:prstGeom>
          <a:noFill/>
          <a:ln>
            <a:noFill/>
          </a:ln>
        </p:spPr>
      </p:pic>
      <p:pic>
        <p:nvPicPr>
          <p:cNvPr id="421" name="Shape 421"/>
          <p:cNvPicPr preferRelativeResize="0"/>
          <p:nvPr/>
        </p:nvPicPr>
        <p:blipFill>
          <a:blip r:embed="rId10">
            <a:alphaModFix/>
          </a:blip>
          <a:stretch>
            <a:fillRect/>
          </a:stretch>
        </p:blipFill>
        <p:spPr>
          <a:xfrm>
            <a:off x="7647737" y="4193667"/>
            <a:ext cx="1089525" cy="807999"/>
          </a:xfrm>
          <a:prstGeom prst="rect">
            <a:avLst/>
          </a:prstGeom>
          <a:noFill/>
          <a:ln>
            <a:noFill/>
          </a:ln>
        </p:spPr>
      </p:pic>
      <p:pic>
        <p:nvPicPr>
          <p:cNvPr id="422" name="Shape 422"/>
          <p:cNvPicPr preferRelativeResize="0"/>
          <p:nvPr/>
        </p:nvPicPr>
        <p:blipFill rotWithShape="1">
          <a:blip r:embed="rId11">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26"/>
        <p:cNvGrpSpPr/>
        <p:nvPr/>
      </p:nvGrpSpPr>
      <p:grpSpPr>
        <a:xfrm>
          <a:off x="0" y="0"/>
          <a:ext cx="0" cy="0"/>
          <a:chOff x="0" y="0"/>
          <a:chExt cx="0" cy="0"/>
        </a:xfrm>
      </p:grpSpPr>
      <p:sp>
        <p:nvSpPr>
          <p:cNvPr id="427" name="Shape 427"/>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28" name="Shape 428"/>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Dependency ratio</a:t>
            </a:r>
          </a:p>
        </p:txBody>
      </p:sp>
      <p:sp>
        <p:nvSpPr>
          <p:cNvPr id="429" name="Shape 429"/>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430" name="Shape 430"/>
          <p:cNvSpPr/>
          <p:nvPr/>
        </p:nvSpPr>
        <p:spPr>
          <a:xfrm>
            <a:off x="1282400" y="933802"/>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0.6 Dependents to non-dependents</a:t>
            </a:r>
          </a:p>
          <a:p>
            <a:pPr lvl="0" algn="l" rtl="0">
              <a:lnSpc>
                <a:spcPct val="150000"/>
              </a:lnSpc>
              <a:spcBef>
                <a:spcPts val="0"/>
              </a:spcBef>
              <a:buNone/>
            </a:pPr>
            <a:endParaRPr sz="1000">
              <a:solidFill>
                <a:srgbClr val="70AD47"/>
              </a:solidFill>
              <a:latin typeface="Calibri"/>
              <a:ea typeface="Calibri"/>
              <a:cs typeface="Calibri"/>
              <a:sym typeface="Calibri"/>
            </a:endParaRP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431" name="Shape 431"/>
          <p:cNvSpPr/>
          <p:nvPr/>
        </p:nvSpPr>
        <p:spPr>
          <a:xfrm>
            <a:off x="6890625" y="933802"/>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1.8 dependents to non-dependents</a:t>
            </a:r>
          </a:p>
        </p:txBody>
      </p:sp>
      <p:cxnSp>
        <p:nvCxnSpPr>
          <p:cNvPr id="432" name="Shape 432"/>
          <p:cNvCxnSpPr/>
          <p:nvPr/>
        </p:nvCxnSpPr>
        <p:spPr>
          <a:xfrm>
            <a:off x="2826500" y="1219899"/>
            <a:ext cx="4061699" cy="0"/>
          </a:xfrm>
          <a:prstGeom prst="straightConnector1">
            <a:avLst/>
          </a:prstGeom>
          <a:noFill/>
          <a:ln w="19050" cap="flat">
            <a:solidFill>
              <a:srgbClr val="999999"/>
            </a:solidFill>
            <a:prstDash val="solid"/>
            <a:round/>
            <a:headEnd type="triangle" w="lg" len="lg"/>
            <a:tailEnd type="triangle" w="lg" len="lg"/>
          </a:ln>
        </p:spPr>
      </p:cxnSp>
      <p:sp>
        <p:nvSpPr>
          <p:cNvPr id="433" name="Shape 433"/>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pic>
        <p:nvPicPr>
          <p:cNvPr id="434" name="Shape 434"/>
          <p:cNvPicPr preferRelativeResize="0"/>
          <p:nvPr/>
        </p:nvPicPr>
        <p:blipFill>
          <a:blip r:embed="rId3">
            <a:alphaModFix/>
          </a:blip>
          <a:stretch>
            <a:fillRect/>
          </a:stretch>
        </p:blipFill>
        <p:spPr>
          <a:xfrm>
            <a:off x="929137" y="872059"/>
            <a:ext cx="613449" cy="613475"/>
          </a:xfrm>
          <a:prstGeom prst="rect">
            <a:avLst/>
          </a:prstGeom>
          <a:noFill/>
          <a:ln>
            <a:noFill/>
          </a:ln>
        </p:spPr>
      </p:pic>
      <p:sp>
        <p:nvSpPr>
          <p:cNvPr id="435" name="Shape 435"/>
          <p:cNvSpPr/>
          <p:nvPr/>
        </p:nvSpPr>
        <p:spPr>
          <a:xfrm>
            <a:off x="3806900" y="1041429"/>
            <a:ext cx="2100899" cy="3918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Ratio</a:t>
            </a:r>
          </a:p>
          <a:p>
            <a:pPr lvl="0" algn="ctr" rtl="0">
              <a:lnSpc>
                <a:spcPct val="150000"/>
              </a:lnSpc>
              <a:spcBef>
                <a:spcPts val="0"/>
              </a:spcBef>
              <a:buNone/>
            </a:pPr>
            <a:endParaRPr sz="1000">
              <a:solidFill>
                <a:srgbClr val="FFFFFF"/>
              </a:solidFill>
              <a:latin typeface="Calibri"/>
              <a:ea typeface="Calibri"/>
              <a:cs typeface="Calibri"/>
              <a:sym typeface="Calibri"/>
            </a:endParaRPr>
          </a:p>
        </p:txBody>
      </p:sp>
      <p:sp>
        <p:nvSpPr>
          <p:cNvPr id="436" name="Shape 436"/>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67% of cases or 82% of population have a high dependency ratio of nearly two dependants to one non-dependant</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A quarter of cases have more non-dependents to dependents</a:t>
            </a:r>
          </a:p>
        </p:txBody>
      </p:sp>
      <p:pic>
        <p:nvPicPr>
          <p:cNvPr id="437" name="Shape 437"/>
          <p:cNvPicPr preferRelativeResize="0"/>
          <p:nvPr/>
        </p:nvPicPr>
        <p:blipFill>
          <a:blip r:embed="rId4">
            <a:alphaModFix/>
          </a:blip>
          <a:stretch>
            <a:fillRect/>
          </a:stretch>
        </p:blipFill>
        <p:spPr>
          <a:xfrm>
            <a:off x="700552" y="2188225"/>
            <a:ext cx="1895428" cy="1404025"/>
          </a:xfrm>
          <a:prstGeom prst="rect">
            <a:avLst/>
          </a:prstGeom>
          <a:noFill/>
          <a:ln>
            <a:noFill/>
          </a:ln>
        </p:spPr>
      </p:pic>
      <p:sp>
        <p:nvSpPr>
          <p:cNvPr id="438" name="Shape 438"/>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439" name="Shape 439"/>
          <p:cNvPicPr preferRelativeResize="0"/>
          <p:nvPr/>
        </p:nvPicPr>
        <p:blipFill rotWithShape="1">
          <a:blip r:embed="rId5">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43"/>
        <p:cNvGrpSpPr/>
        <p:nvPr/>
      </p:nvGrpSpPr>
      <p:grpSpPr>
        <a:xfrm>
          <a:off x="0" y="0"/>
          <a:ext cx="0" cy="0"/>
          <a:chOff x="0" y="0"/>
          <a:chExt cx="0" cy="0"/>
        </a:xfrm>
      </p:grpSpPr>
      <p:sp>
        <p:nvSpPr>
          <p:cNvPr id="444" name="Shape 444"/>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5" name="Shape 445"/>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Coping strategies</a:t>
            </a:r>
          </a:p>
        </p:txBody>
      </p:sp>
      <p:sp>
        <p:nvSpPr>
          <p:cNvPr id="446" name="Shape 446"/>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cxnSp>
        <p:nvCxnSpPr>
          <p:cNvPr id="447" name="Shape 447"/>
          <p:cNvCxnSpPr/>
          <p:nvPr/>
        </p:nvCxnSpPr>
        <p:spPr>
          <a:xfrm>
            <a:off x="2826500" y="1194575"/>
            <a:ext cx="4061699" cy="0"/>
          </a:xfrm>
          <a:prstGeom prst="straightConnector1">
            <a:avLst/>
          </a:prstGeom>
          <a:noFill/>
          <a:ln w="19050" cap="flat">
            <a:solidFill>
              <a:srgbClr val="999999"/>
            </a:solidFill>
            <a:prstDash val="solid"/>
            <a:round/>
            <a:headEnd type="triangle" w="lg" len="lg"/>
            <a:tailEnd type="triangle" w="lg" len="lg"/>
          </a:ln>
        </p:spPr>
      </p:cxnSp>
      <p:sp>
        <p:nvSpPr>
          <p:cNvPr id="448" name="Shape 448"/>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449" name="Shape 449"/>
          <p:cNvSpPr/>
          <p:nvPr/>
        </p:nvSpPr>
        <p:spPr>
          <a:xfrm>
            <a:off x="3806893" y="785768"/>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endParaRPr sz="1000">
              <a:solidFill>
                <a:srgbClr val="FFFFFF"/>
              </a:solidFill>
              <a:latin typeface="Calibri"/>
              <a:ea typeface="Calibri"/>
              <a:cs typeface="Calibri"/>
              <a:sym typeface="Calibri"/>
            </a:endParaRPr>
          </a:p>
          <a:p>
            <a:pPr lvl="0" algn="ctr" rtl="0">
              <a:lnSpc>
                <a:spcPct val="150000"/>
              </a:lnSpc>
              <a:spcBef>
                <a:spcPts val="0"/>
              </a:spcBef>
              <a:buNone/>
            </a:pPr>
            <a:r>
              <a:rPr lang="en-GB" sz="1000">
                <a:solidFill>
                  <a:srgbClr val="FFFFFF"/>
                </a:solidFill>
                <a:latin typeface="Calibri"/>
                <a:ea typeface="Calibri"/>
                <a:cs typeface="Calibri"/>
                <a:sym typeface="Calibri"/>
              </a:rPr>
              <a:t>Strategies employed</a:t>
            </a:r>
          </a:p>
          <a:p>
            <a:pPr lvl="0" algn="ctr" rtl="0">
              <a:lnSpc>
                <a:spcPct val="150000"/>
              </a:lnSpc>
              <a:spcBef>
                <a:spcPts val="0"/>
              </a:spcBef>
              <a:buNone/>
            </a:pPr>
            <a:endParaRPr sz="1000">
              <a:solidFill>
                <a:srgbClr val="FFFFFF"/>
              </a:solidFill>
              <a:latin typeface="Calibri"/>
              <a:ea typeface="Calibri"/>
              <a:cs typeface="Calibri"/>
              <a:sym typeface="Calibri"/>
            </a:endParaRPr>
          </a:p>
        </p:txBody>
      </p:sp>
      <p:pic>
        <p:nvPicPr>
          <p:cNvPr id="450" name="Shape 450"/>
          <p:cNvPicPr preferRelativeResize="0"/>
          <p:nvPr/>
        </p:nvPicPr>
        <p:blipFill>
          <a:blip r:embed="rId3">
            <a:alphaModFix/>
          </a:blip>
          <a:stretch>
            <a:fillRect/>
          </a:stretch>
        </p:blipFill>
        <p:spPr>
          <a:xfrm>
            <a:off x="905437" y="857262"/>
            <a:ext cx="660124" cy="660124"/>
          </a:xfrm>
          <a:prstGeom prst="rect">
            <a:avLst/>
          </a:prstGeom>
          <a:noFill/>
          <a:ln>
            <a:noFill/>
          </a:ln>
        </p:spPr>
      </p:pic>
      <p:sp>
        <p:nvSpPr>
          <p:cNvPr id="451" name="Shape 451"/>
          <p:cNvSpPr/>
          <p:nvPr/>
        </p:nvSpPr>
        <p:spPr>
          <a:xfrm>
            <a:off x="6890625" y="785768"/>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endParaRPr sz="1000">
              <a:solidFill>
                <a:srgbClr val="FF0000"/>
              </a:solidFill>
              <a:latin typeface="Calibri"/>
              <a:ea typeface="Calibri"/>
              <a:cs typeface="Calibri"/>
              <a:sym typeface="Calibri"/>
            </a:endParaRPr>
          </a:p>
          <a:p>
            <a:pPr lvl="0" rtl="0">
              <a:lnSpc>
                <a:spcPct val="150000"/>
              </a:lnSpc>
              <a:spcBef>
                <a:spcPts val="0"/>
              </a:spcBef>
              <a:buNone/>
            </a:pPr>
            <a:r>
              <a:rPr lang="en-GB" sz="1000">
                <a:solidFill>
                  <a:srgbClr val="FF0000"/>
                </a:solidFill>
                <a:latin typeface="Calibri"/>
                <a:ea typeface="Calibri"/>
                <a:cs typeface="Calibri"/>
                <a:sym typeface="Calibri"/>
              </a:rPr>
              <a:t>Emergency strategies</a:t>
            </a:r>
          </a:p>
        </p:txBody>
      </p:sp>
      <p:sp>
        <p:nvSpPr>
          <p:cNvPr id="452" name="Shape 452"/>
          <p:cNvSpPr/>
          <p:nvPr/>
        </p:nvSpPr>
        <p:spPr>
          <a:xfrm>
            <a:off x="1282400" y="785768"/>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endParaRPr sz="1000">
              <a:solidFill>
                <a:srgbClr val="70AD47"/>
              </a:solidFill>
              <a:latin typeface="Calibri"/>
              <a:ea typeface="Calibri"/>
              <a:cs typeface="Calibri"/>
              <a:sym typeface="Calibri"/>
            </a:endParaRPr>
          </a:p>
          <a:p>
            <a:pPr lvl="0" algn="r" rtl="0">
              <a:lnSpc>
                <a:spcPct val="150000"/>
              </a:lnSpc>
              <a:spcBef>
                <a:spcPts val="0"/>
              </a:spcBef>
              <a:buNone/>
            </a:pPr>
            <a:r>
              <a:rPr lang="en-GB" sz="1000">
                <a:solidFill>
                  <a:srgbClr val="70AD47"/>
                </a:solidFill>
                <a:latin typeface="Calibri"/>
                <a:ea typeface="Calibri"/>
                <a:cs typeface="Calibri"/>
                <a:sym typeface="Calibri"/>
              </a:rPr>
              <a:t>No strategies</a:t>
            </a: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453" name="Shape 453"/>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65% percent of cases are rated as high or severely vulnerable which represents 79% of the population</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A further 9% of cases are rated as highly vulnerable</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11% of cases are not implementing any coping strategies</a:t>
            </a:r>
          </a:p>
        </p:txBody>
      </p:sp>
      <p:sp>
        <p:nvSpPr>
          <p:cNvPr id="454" name="Shape 454"/>
          <p:cNvSpPr/>
          <p:nvPr/>
        </p:nvSpPr>
        <p:spPr>
          <a:xfrm>
            <a:off x="4674108" y="4477698"/>
            <a:ext cx="2106599" cy="614699"/>
          </a:xfrm>
          <a:prstGeom prst="rect">
            <a:avLst/>
          </a:prstGeom>
          <a:solidFill>
            <a:srgbClr val="ED7D31"/>
          </a:solidFill>
          <a:ln w="9525" cap="flat">
            <a:solidFill>
              <a:srgbClr val="ED7D3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GB" sz="1000">
                <a:solidFill>
                  <a:srgbClr val="FFFFFF"/>
                </a:solidFill>
                <a:latin typeface="Calibri"/>
                <a:ea typeface="Calibri"/>
                <a:cs typeface="Calibri"/>
                <a:sym typeface="Calibri"/>
              </a:rPr>
              <a:t>Crisis coping strategies</a:t>
            </a:r>
          </a:p>
          <a:p>
            <a:pPr marL="0" marR="0" lvl="0" indent="0" algn="l" rtl="0">
              <a:lnSpc>
                <a:spcPct val="100000"/>
              </a:lnSpc>
              <a:spcBef>
                <a:spcPts val="0"/>
              </a:spcBef>
              <a:spcAft>
                <a:spcPts val="0"/>
              </a:spcAft>
              <a:buNone/>
            </a:pPr>
            <a:r>
              <a:rPr lang="en-GB" sz="800">
                <a:solidFill>
                  <a:srgbClr val="FFFFFF"/>
                </a:solidFill>
                <a:latin typeface="Calibri"/>
                <a:ea typeface="Calibri"/>
                <a:cs typeface="Calibri"/>
                <a:sym typeface="Calibri"/>
              </a:rPr>
              <a:t>(Case has sold productive assets or reduced essential non-food expenditure)</a:t>
            </a:r>
          </a:p>
        </p:txBody>
      </p:sp>
      <p:sp>
        <p:nvSpPr>
          <p:cNvPr id="455" name="Shape 455"/>
          <p:cNvSpPr/>
          <p:nvPr/>
        </p:nvSpPr>
        <p:spPr>
          <a:xfrm>
            <a:off x="2375366" y="4477713"/>
            <a:ext cx="2106599" cy="614699"/>
          </a:xfrm>
          <a:prstGeom prst="rect">
            <a:avLst/>
          </a:prstGeom>
          <a:solidFill>
            <a:srgbClr val="FFC000"/>
          </a:solidFill>
          <a:ln w="9525" cap="flat">
            <a:solidFill>
              <a:srgbClr val="FFC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GB" sz="1000">
                <a:solidFill>
                  <a:srgbClr val="FFFFFF"/>
                </a:solidFill>
                <a:latin typeface="Calibri"/>
                <a:ea typeface="Calibri"/>
                <a:cs typeface="Calibri"/>
                <a:sym typeface="Calibri"/>
              </a:rPr>
              <a:t>Stress coping strategies</a:t>
            </a:r>
          </a:p>
          <a:p>
            <a:pPr marL="0" marR="0" lvl="0" indent="0" algn="l" rtl="0">
              <a:lnSpc>
                <a:spcPct val="100000"/>
              </a:lnSpc>
              <a:spcBef>
                <a:spcPts val="0"/>
              </a:spcBef>
              <a:spcAft>
                <a:spcPts val="0"/>
              </a:spcAft>
              <a:buNone/>
            </a:pPr>
            <a:r>
              <a:rPr lang="en-GB" sz="800">
                <a:solidFill>
                  <a:srgbClr val="FFFFFF"/>
                </a:solidFill>
                <a:latin typeface="Calibri"/>
                <a:ea typeface="Calibri"/>
                <a:cs typeface="Calibri"/>
                <a:sym typeface="Calibri"/>
              </a:rPr>
              <a:t>(Case has spent savings, sold household goods or bought food on credit)</a:t>
            </a:r>
          </a:p>
        </p:txBody>
      </p:sp>
      <p:sp>
        <p:nvSpPr>
          <p:cNvPr id="456" name="Shape 456"/>
          <p:cNvSpPr/>
          <p:nvPr/>
        </p:nvSpPr>
        <p:spPr>
          <a:xfrm>
            <a:off x="6972850" y="4477706"/>
            <a:ext cx="2106599" cy="614699"/>
          </a:xfrm>
          <a:prstGeom prst="rect">
            <a:avLst/>
          </a:prstGeom>
          <a:solidFill>
            <a:srgbClr val="FF0000"/>
          </a:solidFill>
          <a:ln w="9525" cap="flat">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GB" sz="1000">
                <a:solidFill>
                  <a:srgbClr val="FFFFFF"/>
                </a:solidFill>
                <a:latin typeface="Calibri"/>
                <a:ea typeface="Calibri"/>
                <a:cs typeface="Calibri"/>
                <a:sym typeface="Calibri"/>
              </a:rPr>
              <a:t>Emergency coping strategies</a:t>
            </a:r>
          </a:p>
          <a:p>
            <a:pPr marL="0" marR="0" lvl="0" indent="0" algn="l" rtl="0">
              <a:lnSpc>
                <a:spcPct val="100000"/>
              </a:lnSpc>
              <a:spcBef>
                <a:spcPts val="0"/>
              </a:spcBef>
              <a:spcAft>
                <a:spcPts val="0"/>
              </a:spcAft>
              <a:buNone/>
            </a:pPr>
            <a:r>
              <a:rPr lang="en-GB" sz="800">
                <a:solidFill>
                  <a:srgbClr val="FFFFFF"/>
                </a:solidFill>
                <a:latin typeface="Calibri"/>
                <a:ea typeface="Calibri"/>
                <a:cs typeface="Calibri"/>
                <a:sym typeface="Calibri"/>
              </a:rPr>
              <a:t>(Case has sent adults or children household members to beg or to other high risk / illegal / socially degrading jobs)</a:t>
            </a:r>
          </a:p>
        </p:txBody>
      </p:sp>
      <p:sp>
        <p:nvSpPr>
          <p:cNvPr id="457" name="Shape 457"/>
          <p:cNvSpPr/>
          <p:nvPr/>
        </p:nvSpPr>
        <p:spPr>
          <a:xfrm>
            <a:off x="76625" y="4477705"/>
            <a:ext cx="2106599" cy="614699"/>
          </a:xfrm>
          <a:prstGeom prst="rect">
            <a:avLst/>
          </a:prstGeom>
          <a:solidFill>
            <a:srgbClr val="70AD47"/>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GB" sz="1000">
                <a:solidFill>
                  <a:srgbClr val="FFFFFF"/>
                </a:solidFill>
                <a:latin typeface="Calibri"/>
                <a:ea typeface="Calibri"/>
                <a:cs typeface="Calibri"/>
                <a:sym typeface="Calibri"/>
              </a:rPr>
              <a:t>No coping strategies</a:t>
            </a:r>
          </a:p>
        </p:txBody>
      </p:sp>
      <p:pic>
        <p:nvPicPr>
          <p:cNvPr id="458" name="Shape 458"/>
          <p:cNvPicPr preferRelativeResize="0"/>
          <p:nvPr/>
        </p:nvPicPr>
        <p:blipFill>
          <a:blip r:embed="rId4">
            <a:alphaModFix/>
          </a:blip>
          <a:stretch>
            <a:fillRect/>
          </a:stretch>
        </p:blipFill>
        <p:spPr>
          <a:xfrm>
            <a:off x="706025" y="2188225"/>
            <a:ext cx="1908546" cy="1413724"/>
          </a:xfrm>
          <a:prstGeom prst="rect">
            <a:avLst/>
          </a:prstGeom>
          <a:noFill/>
          <a:ln>
            <a:noFill/>
          </a:ln>
        </p:spPr>
      </p:pic>
      <p:sp>
        <p:nvSpPr>
          <p:cNvPr id="459" name="Shape 459"/>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460" name="Shape 460"/>
          <p:cNvPicPr preferRelativeResize="0"/>
          <p:nvPr/>
        </p:nvPicPr>
        <p:blipFill rotWithShape="1">
          <a:blip r:embed="rId5">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64"/>
        <p:cNvGrpSpPr/>
        <p:nvPr/>
      </p:nvGrpSpPr>
      <p:grpSpPr>
        <a:xfrm>
          <a:off x="0" y="0"/>
          <a:ext cx="0" cy="0"/>
          <a:chOff x="0" y="0"/>
          <a:chExt cx="0" cy="0"/>
        </a:xfrm>
      </p:grpSpPr>
      <p:sp>
        <p:nvSpPr>
          <p:cNvPr id="465" name="Shape 465"/>
          <p:cNvSpPr txBox="1"/>
          <p:nvPr/>
        </p:nvSpPr>
        <p:spPr>
          <a:xfrm>
            <a:off x="499150" y="2141100"/>
            <a:ext cx="4332300" cy="861299"/>
          </a:xfrm>
          <a:prstGeom prst="rect">
            <a:avLst/>
          </a:prstGeom>
          <a:noFill/>
          <a:ln>
            <a:noFill/>
          </a:ln>
        </p:spPr>
        <p:txBody>
          <a:bodyPr lIns="91425" tIns="91425" rIns="91425" bIns="91425" anchor="ctr" anchorCtr="0">
            <a:noAutofit/>
          </a:bodyPr>
          <a:lstStyle/>
          <a:p>
            <a:pPr>
              <a:spcBef>
                <a:spcPts val="0"/>
              </a:spcBef>
              <a:buNone/>
            </a:pPr>
            <a:r>
              <a:rPr lang="en-GB" sz="3000">
                <a:solidFill>
                  <a:srgbClr val="FFFFFF"/>
                </a:solidFill>
                <a:latin typeface="Calibri"/>
                <a:ea typeface="Calibri"/>
                <a:cs typeface="Calibri"/>
                <a:sym typeface="Calibri"/>
              </a:rPr>
              <a:t>Sector vulnerability ratings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69"/>
        <p:cNvGrpSpPr/>
        <p:nvPr/>
      </p:nvGrpSpPr>
      <p:grpSpPr>
        <a:xfrm>
          <a:off x="0" y="0"/>
          <a:ext cx="0" cy="0"/>
          <a:chOff x="0" y="0"/>
          <a:chExt cx="0" cy="0"/>
        </a:xfrm>
      </p:grpSpPr>
      <p:sp>
        <p:nvSpPr>
          <p:cNvPr id="470" name="Shape 470"/>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1" name="Shape 471"/>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472" name="Shape 472"/>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Basic needs</a:t>
            </a:r>
          </a:p>
        </p:txBody>
      </p:sp>
      <p:sp>
        <p:nvSpPr>
          <p:cNvPr id="473" name="Shape 473"/>
          <p:cNvSpPr/>
          <p:nvPr/>
        </p:nvSpPr>
        <p:spPr>
          <a:xfrm>
            <a:off x="1282400" y="8076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Not adopting</a:t>
            </a:r>
          </a:p>
          <a:p>
            <a:pPr lvl="0" algn="r" rtl="0">
              <a:lnSpc>
                <a:spcPct val="150000"/>
              </a:lnSpc>
              <a:spcBef>
                <a:spcPts val="0"/>
              </a:spcBef>
              <a:buNone/>
            </a:pPr>
            <a:r>
              <a:rPr lang="en-GB" sz="1000">
                <a:solidFill>
                  <a:srgbClr val="70AD47"/>
                </a:solidFill>
                <a:latin typeface="Calibri"/>
                <a:ea typeface="Calibri"/>
                <a:cs typeface="Calibri"/>
                <a:sym typeface="Calibri"/>
              </a:rPr>
              <a:t>0.6 : 1</a:t>
            </a:r>
          </a:p>
          <a:p>
            <a:pPr lvl="0" algn="r" rtl="0">
              <a:lnSpc>
                <a:spcPct val="150000"/>
              </a:lnSpc>
              <a:spcBef>
                <a:spcPts val="0"/>
              </a:spcBef>
              <a:buNone/>
            </a:pPr>
            <a:r>
              <a:rPr lang="en-GB" sz="1000">
                <a:solidFill>
                  <a:srgbClr val="70AD47"/>
                </a:solidFill>
                <a:latin typeface="Calibri"/>
                <a:ea typeface="Calibri"/>
                <a:cs typeface="Calibri"/>
                <a:sym typeface="Calibri"/>
              </a:rPr>
              <a:t>Greater expenditure</a:t>
            </a:r>
          </a:p>
          <a:p>
            <a:pPr lvl="0" algn="r" rtl="0">
              <a:lnSpc>
                <a:spcPct val="150000"/>
              </a:lnSpc>
              <a:spcBef>
                <a:spcPts val="0"/>
              </a:spcBef>
              <a:buNone/>
            </a:pPr>
            <a:endParaRPr sz="1000">
              <a:solidFill>
                <a:srgbClr val="70AD47"/>
              </a:solidFill>
              <a:latin typeface="Calibri"/>
              <a:ea typeface="Calibri"/>
              <a:cs typeface="Calibri"/>
              <a:sym typeface="Calibri"/>
            </a:endParaRP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474" name="Shape 474"/>
          <p:cNvSpPr/>
          <p:nvPr/>
        </p:nvSpPr>
        <p:spPr>
          <a:xfrm>
            <a:off x="6890625" y="8076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Emergency strategies</a:t>
            </a:r>
          </a:p>
          <a:p>
            <a:pPr lvl="0" rtl="0">
              <a:lnSpc>
                <a:spcPct val="150000"/>
              </a:lnSpc>
              <a:spcBef>
                <a:spcPts val="0"/>
              </a:spcBef>
              <a:buNone/>
            </a:pPr>
            <a:r>
              <a:rPr lang="en-GB" sz="1000">
                <a:solidFill>
                  <a:srgbClr val="FF0000"/>
                </a:solidFill>
                <a:latin typeface="Calibri"/>
                <a:ea typeface="Calibri"/>
                <a:cs typeface="Calibri"/>
                <a:sym typeface="Calibri"/>
              </a:rPr>
              <a:t>1.8 : 1</a:t>
            </a:r>
          </a:p>
          <a:p>
            <a:pPr lvl="0" rtl="0">
              <a:lnSpc>
                <a:spcPct val="150000"/>
              </a:lnSpc>
              <a:spcBef>
                <a:spcPts val="0"/>
              </a:spcBef>
              <a:buNone/>
            </a:pPr>
            <a:r>
              <a:rPr lang="en-GB" sz="1000">
                <a:solidFill>
                  <a:srgbClr val="FF0000"/>
                </a:solidFill>
                <a:latin typeface="Calibri"/>
                <a:ea typeface="Calibri"/>
                <a:cs typeface="Calibri"/>
                <a:sym typeface="Calibri"/>
              </a:rPr>
              <a:t>Greater debt</a:t>
            </a:r>
          </a:p>
          <a:p>
            <a:pPr lvl="0" rtl="0">
              <a:lnSpc>
                <a:spcPct val="150000"/>
              </a:lnSpc>
              <a:spcBef>
                <a:spcPts val="0"/>
              </a:spcBef>
              <a:buNone/>
            </a:pPr>
            <a:endParaRPr sz="1000">
              <a:solidFill>
                <a:srgbClr val="FF0000"/>
              </a:solidFill>
              <a:latin typeface="Calibri"/>
              <a:ea typeface="Calibri"/>
              <a:cs typeface="Calibri"/>
              <a:sym typeface="Calibri"/>
            </a:endParaRPr>
          </a:p>
          <a:p>
            <a:pPr lvl="0" rtl="0">
              <a:lnSpc>
                <a:spcPct val="150000"/>
              </a:lnSpc>
              <a:spcBef>
                <a:spcPts val="0"/>
              </a:spcBef>
              <a:buNone/>
            </a:pPr>
            <a:endParaRPr sz="1000">
              <a:solidFill>
                <a:srgbClr val="FF0000"/>
              </a:solidFill>
              <a:latin typeface="Calibri"/>
              <a:ea typeface="Calibri"/>
              <a:cs typeface="Calibri"/>
              <a:sym typeface="Calibri"/>
            </a:endParaRPr>
          </a:p>
        </p:txBody>
      </p:sp>
      <p:cxnSp>
        <p:nvCxnSpPr>
          <p:cNvPr id="475" name="Shape 475"/>
          <p:cNvCxnSpPr/>
          <p:nvPr/>
        </p:nvCxnSpPr>
        <p:spPr>
          <a:xfrm>
            <a:off x="2826500" y="9912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476" name="Shape 476"/>
          <p:cNvCxnSpPr/>
          <p:nvPr/>
        </p:nvCxnSpPr>
        <p:spPr>
          <a:xfrm>
            <a:off x="2826500" y="1216407"/>
            <a:ext cx="4061699" cy="0"/>
          </a:xfrm>
          <a:prstGeom prst="straightConnector1">
            <a:avLst/>
          </a:prstGeom>
          <a:noFill/>
          <a:ln w="19050" cap="flat">
            <a:solidFill>
              <a:srgbClr val="999999"/>
            </a:solidFill>
            <a:prstDash val="solid"/>
            <a:round/>
            <a:headEnd type="triangle" w="lg" len="lg"/>
            <a:tailEnd type="triangle" w="lg" len="lg"/>
          </a:ln>
        </p:spPr>
      </p:cxnSp>
      <p:cxnSp>
        <p:nvCxnSpPr>
          <p:cNvPr id="477" name="Shape 477"/>
          <p:cNvCxnSpPr/>
          <p:nvPr/>
        </p:nvCxnSpPr>
        <p:spPr>
          <a:xfrm>
            <a:off x="2826500" y="1441515"/>
            <a:ext cx="4061699" cy="0"/>
          </a:xfrm>
          <a:prstGeom prst="straightConnector1">
            <a:avLst/>
          </a:prstGeom>
          <a:noFill/>
          <a:ln w="19050" cap="flat">
            <a:solidFill>
              <a:srgbClr val="999999"/>
            </a:solidFill>
            <a:prstDash val="solid"/>
            <a:round/>
            <a:headEnd type="triangle" w="lg" len="lg"/>
            <a:tailEnd type="triangle" w="lg" len="lg"/>
          </a:ln>
        </p:spPr>
      </p:cxnSp>
      <p:sp>
        <p:nvSpPr>
          <p:cNvPr id="478" name="Shape 478"/>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479" name="Shape 479"/>
          <p:cNvSpPr/>
          <p:nvPr/>
        </p:nvSpPr>
        <p:spPr>
          <a:xfrm>
            <a:off x="3806893" y="8076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Coping strategies</a:t>
            </a:r>
          </a:p>
          <a:p>
            <a:pPr lvl="0" algn="ctr" rtl="0">
              <a:lnSpc>
                <a:spcPct val="150000"/>
              </a:lnSpc>
              <a:spcBef>
                <a:spcPts val="0"/>
              </a:spcBef>
              <a:buNone/>
            </a:pPr>
            <a:r>
              <a:rPr lang="en-GB" sz="1000">
                <a:solidFill>
                  <a:srgbClr val="FFFFFF"/>
                </a:solidFill>
                <a:latin typeface="Calibri"/>
                <a:ea typeface="Calibri"/>
                <a:cs typeface="Calibri"/>
                <a:sym typeface="Calibri"/>
              </a:rPr>
              <a:t>Dependency ratio</a:t>
            </a:r>
          </a:p>
          <a:p>
            <a:pPr lvl="0" algn="ctr" rtl="0">
              <a:lnSpc>
                <a:spcPct val="150000"/>
              </a:lnSpc>
              <a:spcBef>
                <a:spcPts val="0"/>
              </a:spcBef>
              <a:buNone/>
            </a:pPr>
            <a:r>
              <a:rPr lang="en-GB" sz="1000">
                <a:solidFill>
                  <a:srgbClr val="FFFFFF"/>
                </a:solidFill>
                <a:latin typeface="Calibri"/>
                <a:ea typeface="Calibri"/>
                <a:cs typeface="Calibri"/>
                <a:sym typeface="Calibri"/>
              </a:rPr>
              <a:t>Economic state</a:t>
            </a:r>
          </a:p>
          <a:p>
            <a:pPr lvl="0" algn="ctr" rtl="0">
              <a:lnSpc>
                <a:spcPct val="150000"/>
              </a:lnSpc>
              <a:spcBef>
                <a:spcPts val="0"/>
              </a:spcBef>
              <a:buNone/>
            </a:pPr>
            <a:endParaRPr sz="1000">
              <a:solidFill>
                <a:srgbClr val="FFFFFF"/>
              </a:solidFill>
              <a:latin typeface="Calibri"/>
              <a:ea typeface="Calibri"/>
              <a:cs typeface="Calibri"/>
              <a:sym typeface="Calibri"/>
            </a:endParaRPr>
          </a:p>
          <a:p>
            <a:pPr lvl="0" algn="ctr" rtl="0">
              <a:lnSpc>
                <a:spcPct val="150000"/>
              </a:lnSpc>
              <a:spcBef>
                <a:spcPts val="0"/>
              </a:spcBef>
              <a:buNone/>
            </a:pPr>
            <a:endParaRPr sz="1000">
              <a:solidFill>
                <a:srgbClr val="FFFFFF"/>
              </a:solidFill>
              <a:latin typeface="Calibri"/>
              <a:ea typeface="Calibri"/>
              <a:cs typeface="Calibri"/>
              <a:sym typeface="Calibri"/>
            </a:endParaRPr>
          </a:p>
        </p:txBody>
      </p:sp>
      <p:pic>
        <p:nvPicPr>
          <p:cNvPr id="480" name="Shape 480"/>
          <p:cNvPicPr preferRelativeResize="0"/>
          <p:nvPr/>
        </p:nvPicPr>
        <p:blipFill>
          <a:blip r:embed="rId3">
            <a:alphaModFix/>
          </a:blip>
          <a:stretch>
            <a:fillRect/>
          </a:stretch>
        </p:blipFill>
        <p:spPr>
          <a:xfrm>
            <a:off x="942950" y="894775"/>
            <a:ext cx="585099" cy="585099"/>
          </a:xfrm>
          <a:prstGeom prst="rect">
            <a:avLst/>
          </a:prstGeom>
          <a:noFill/>
          <a:ln>
            <a:noFill/>
          </a:ln>
        </p:spPr>
      </p:pic>
      <p:sp>
        <p:nvSpPr>
          <p:cNvPr id="481" name="Shape 481"/>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The 79% of cases rated as high or severely vulnerable represent 91% of the population</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Many cases are implementing emergency coping strategies and have high levels of dependency</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Financial burden is created by debt being larger than expenditure</a:t>
            </a:r>
          </a:p>
        </p:txBody>
      </p:sp>
      <p:pic>
        <p:nvPicPr>
          <p:cNvPr id="482" name="Shape 482"/>
          <p:cNvPicPr preferRelativeResize="0"/>
          <p:nvPr/>
        </p:nvPicPr>
        <p:blipFill>
          <a:blip r:embed="rId4">
            <a:alphaModFix/>
          </a:blip>
          <a:stretch>
            <a:fillRect/>
          </a:stretch>
        </p:blipFill>
        <p:spPr>
          <a:xfrm>
            <a:off x="1612892" y="4067030"/>
            <a:ext cx="1168025" cy="869125"/>
          </a:xfrm>
          <a:prstGeom prst="rect">
            <a:avLst/>
          </a:prstGeom>
          <a:noFill/>
          <a:ln>
            <a:noFill/>
          </a:ln>
        </p:spPr>
      </p:pic>
      <p:pic>
        <p:nvPicPr>
          <p:cNvPr id="483" name="Shape 483"/>
          <p:cNvPicPr preferRelativeResize="0"/>
          <p:nvPr/>
        </p:nvPicPr>
        <p:blipFill>
          <a:blip r:embed="rId5">
            <a:alphaModFix/>
          </a:blip>
          <a:stretch>
            <a:fillRect/>
          </a:stretch>
        </p:blipFill>
        <p:spPr>
          <a:xfrm>
            <a:off x="3623867" y="4067030"/>
            <a:ext cx="1168025" cy="869125"/>
          </a:xfrm>
          <a:prstGeom prst="rect">
            <a:avLst/>
          </a:prstGeom>
          <a:noFill/>
          <a:ln>
            <a:noFill/>
          </a:ln>
        </p:spPr>
      </p:pic>
      <p:pic>
        <p:nvPicPr>
          <p:cNvPr id="484" name="Shape 484"/>
          <p:cNvPicPr preferRelativeResize="0"/>
          <p:nvPr/>
        </p:nvPicPr>
        <p:blipFill>
          <a:blip r:embed="rId6">
            <a:alphaModFix/>
          </a:blip>
          <a:stretch>
            <a:fillRect/>
          </a:stretch>
        </p:blipFill>
        <p:spPr>
          <a:xfrm>
            <a:off x="5634842" y="4069008"/>
            <a:ext cx="1168025" cy="865192"/>
          </a:xfrm>
          <a:prstGeom prst="rect">
            <a:avLst/>
          </a:prstGeom>
          <a:noFill/>
          <a:ln>
            <a:noFill/>
          </a:ln>
        </p:spPr>
      </p:pic>
      <p:sp>
        <p:nvSpPr>
          <p:cNvPr id="485" name="Shape 485"/>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486" name="Shape 486"/>
          <p:cNvPicPr preferRelativeResize="0"/>
          <p:nvPr/>
        </p:nvPicPr>
        <p:blipFill>
          <a:blip r:embed="rId7">
            <a:alphaModFix/>
          </a:blip>
          <a:stretch>
            <a:fillRect/>
          </a:stretch>
        </p:blipFill>
        <p:spPr>
          <a:xfrm>
            <a:off x="706029" y="2186229"/>
            <a:ext cx="1899917" cy="1413724"/>
          </a:xfrm>
          <a:prstGeom prst="rect">
            <a:avLst/>
          </a:prstGeom>
          <a:noFill/>
          <a:ln>
            <a:noFill/>
          </a:ln>
        </p:spPr>
      </p:pic>
      <p:pic>
        <p:nvPicPr>
          <p:cNvPr id="487" name="Shape 487"/>
          <p:cNvPicPr preferRelativeResize="0"/>
          <p:nvPr/>
        </p:nvPicPr>
        <p:blipFill rotWithShape="1">
          <a:blip r:embed="rId8">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91"/>
        <p:cNvGrpSpPr/>
        <p:nvPr/>
      </p:nvGrpSpPr>
      <p:grpSpPr>
        <a:xfrm>
          <a:off x="0" y="0"/>
          <a:ext cx="0" cy="0"/>
          <a:chOff x="0" y="0"/>
          <a:chExt cx="0" cy="0"/>
        </a:xfrm>
      </p:grpSpPr>
      <p:sp>
        <p:nvSpPr>
          <p:cNvPr id="492" name="Shape 492"/>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3" name="Shape 493"/>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494" name="Shape 49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Education</a:t>
            </a:r>
          </a:p>
        </p:txBody>
      </p:sp>
      <p:sp>
        <p:nvSpPr>
          <p:cNvPr id="495" name="Shape 495"/>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496" name="Shape 496"/>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16% of cases are rated as high or severely vulnerable which represents 30% of the population</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School attendance is high and there are low levels of missed education</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19% of cases need to put two or more children through school</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It is the financial situation for most cases which is the biggest risk factor for missing school</a:t>
            </a:r>
          </a:p>
        </p:txBody>
      </p:sp>
      <p:pic>
        <p:nvPicPr>
          <p:cNvPr id="497" name="Shape 497"/>
          <p:cNvPicPr preferRelativeResize="0"/>
          <p:nvPr/>
        </p:nvPicPr>
        <p:blipFill>
          <a:blip r:embed="rId3">
            <a:alphaModFix/>
          </a:blip>
          <a:stretch>
            <a:fillRect/>
          </a:stretch>
        </p:blipFill>
        <p:spPr>
          <a:xfrm>
            <a:off x="979350" y="960250"/>
            <a:ext cx="512299" cy="512299"/>
          </a:xfrm>
          <a:prstGeom prst="rect">
            <a:avLst/>
          </a:prstGeom>
          <a:noFill/>
          <a:ln>
            <a:noFill/>
          </a:ln>
        </p:spPr>
      </p:pic>
      <p:sp>
        <p:nvSpPr>
          <p:cNvPr id="498" name="Shape 498"/>
          <p:cNvSpPr/>
          <p:nvPr/>
        </p:nvSpPr>
        <p:spPr>
          <a:xfrm>
            <a:off x="1282400" y="6552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0 or 1</a:t>
            </a:r>
          </a:p>
          <a:p>
            <a:pPr lvl="0" algn="r" rtl="0">
              <a:lnSpc>
                <a:spcPct val="150000"/>
              </a:lnSpc>
              <a:spcBef>
                <a:spcPts val="0"/>
              </a:spcBef>
              <a:buNone/>
            </a:pPr>
            <a:r>
              <a:rPr lang="en-GB" sz="1000">
                <a:solidFill>
                  <a:srgbClr val="70AD47"/>
                </a:solidFill>
                <a:latin typeface="Calibri"/>
                <a:ea typeface="Calibri"/>
                <a:cs typeface="Calibri"/>
                <a:sym typeface="Calibri"/>
              </a:rPr>
              <a:t>100%</a:t>
            </a:r>
          </a:p>
          <a:p>
            <a:pPr lvl="0" algn="r" rtl="0">
              <a:lnSpc>
                <a:spcPct val="150000"/>
              </a:lnSpc>
              <a:spcBef>
                <a:spcPts val="0"/>
              </a:spcBef>
              <a:buNone/>
            </a:pPr>
            <a:r>
              <a:rPr lang="en-GB" sz="1000">
                <a:solidFill>
                  <a:srgbClr val="70AD47"/>
                </a:solidFill>
                <a:latin typeface="Calibri"/>
                <a:ea typeface="Calibri"/>
                <a:cs typeface="Calibri"/>
                <a:sym typeface="Calibri"/>
              </a:rPr>
              <a:t>0</a:t>
            </a:r>
          </a:p>
          <a:p>
            <a:pPr lvl="0" algn="r" rtl="0">
              <a:lnSpc>
                <a:spcPct val="150000"/>
              </a:lnSpc>
              <a:spcBef>
                <a:spcPts val="0"/>
              </a:spcBef>
              <a:buNone/>
            </a:pPr>
            <a:r>
              <a:rPr lang="en-GB" sz="1000">
                <a:solidFill>
                  <a:srgbClr val="70AD47"/>
                </a:solidFill>
                <a:latin typeface="Calibri"/>
                <a:ea typeface="Calibri"/>
                <a:cs typeface="Calibri"/>
                <a:sym typeface="Calibri"/>
              </a:rPr>
              <a:t>None</a:t>
            </a: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499" name="Shape 499"/>
          <p:cNvSpPr/>
          <p:nvPr/>
        </p:nvSpPr>
        <p:spPr>
          <a:xfrm>
            <a:off x="6890625" y="6552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&gt; 3</a:t>
            </a:r>
          </a:p>
          <a:p>
            <a:pPr lvl="0" rtl="0">
              <a:lnSpc>
                <a:spcPct val="150000"/>
              </a:lnSpc>
              <a:spcBef>
                <a:spcPts val="0"/>
              </a:spcBef>
              <a:buNone/>
            </a:pPr>
            <a:r>
              <a:rPr lang="en-GB" sz="1000">
                <a:solidFill>
                  <a:srgbClr val="FF0000"/>
                </a:solidFill>
                <a:latin typeface="Calibri"/>
                <a:ea typeface="Calibri"/>
                <a:cs typeface="Calibri"/>
                <a:sym typeface="Calibri"/>
              </a:rPr>
              <a:t>&lt; 50%</a:t>
            </a:r>
          </a:p>
          <a:p>
            <a:pPr lvl="0" rtl="0">
              <a:lnSpc>
                <a:spcPct val="150000"/>
              </a:lnSpc>
              <a:spcBef>
                <a:spcPts val="0"/>
              </a:spcBef>
              <a:buNone/>
            </a:pPr>
            <a:r>
              <a:rPr lang="en-GB" sz="1000">
                <a:solidFill>
                  <a:srgbClr val="FF0000"/>
                </a:solidFill>
                <a:latin typeface="Calibri"/>
                <a:ea typeface="Calibri"/>
                <a:cs typeface="Calibri"/>
                <a:sym typeface="Calibri"/>
              </a:rPr>
              <a:t>3+ years</a:t>
            </a:r>
          </a:p>
          <a:p>
            <a:pPr lvl="0" rtl="0">
              <a:lnSpc>
                <a:spcPct val="150000"/>
              </a:lnSpc>
              <a:spcBef>
                <a:spcPts val="0"/>
              </a:spcBef>
              <a:buNone/>
            </a:pPr>
            <a:r>
              <a:rPr lang="en-GB" sz="800">
                <a:solidFill>
                  <a:srgbClr val="FF0000"/>
                </a:solidFill>
                <a:latin typeface="Calibri"/>
                <a:ea typeface="Calibri"/>
                <a:cs typeface="Calibri"/>
                <a:sym typeface="Calibri"/>
              </a:rPr>
              <a:t>Physical, Social / Economic</a:t>
            </a:r>
          </a:p>
          <a:p>
            <a:pPr lvl="0" rtl="0">
              <a:lnSpc>
                <a:spcPct val="150000"/>
              </a:lnSpc>
              <a:spcBef>
                <a:spcPts val="0"/>
              </a:spcBef>
              <a:buNone/>
            </a:pPr>
            <a:endParaRPr sz="1000">
              <a:solidFill>
                <a:srgbClr val="FF0000"/>
              </a:solidFill>
              <a:latin typeface="Calibri"/>
              <a:ea typeface="Calibri"/>
              <a:cs typeface="Calibri"/>
              <a:sym typeface="Calibri"/>
            </a:endParaRPr>
          </a:p>
        </p:txBody>
      </p:sp>
      <p:cxnSp>
        <p:nvCxnSpPr>
          <p:cNvPr id="500" name="Shape 500"/>
          <p:cNvCxnSpPr/>
          <p:nvPr/>
        </p:nvCxnSpPr>
        <p:spPr>
          <a:xfrm>
            <a:off x="2826500" y="8388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501" name="Shape 501"/>
          <p:cNvCxnSpPr/>
          <p:nvPr/>
        </p:nvCxnSpPr>
        <p:spPr>
          <a:xfrm>
            <a:off x="2826500" y="1064007"/>
            <a:ext cx="4061699" cy="0"/>
          </a:xfrm>
          <a:prstGeom prst="straightConnector1">
            <a:avLst/>
          </a:prstGeom>
          <a:noFill/>
          <a:ln w="19050" cap="flat">
            <a:solidFill>
              <a:srgbClr val="999999"/>
            </a:solidFill>
            <a:prstDash val="solid"/>
            <a:round/>
            <a:headEnd type="triangle" w="lg" len="lg"/>
            <a:tailEnd type="triangle" w="lg" len="lg"/>
          </a:ln>
        </p:spPr>
      </p:cxnSp>
      <p:cxnSp>
        <p:nvCxnSpPr>
          <p:cNvPr id="502" name="Shape 502"/>
          <p:cNvCxnSpPr/>
          <p:nvPr/>
        </p:nvCxnSpPr>
        <p:spPr>
          <a:xfrm>
            <a:off x="2826500" y="1289115"/>
            <a:ext cx="4061699" cy="0"/>
          </a:xfrm>
          <a:prstGeom prst="straightConnector1">
            <a:avLst/>
          </a:prstGeom>
          <a:noFill/>
          <a:ln w="19050" cap="flat">
            <a:solidFill>
              <a:srgbClr val="999999"/>
            </a:solidFill>
            <a:prstDash val="solid"/>
            <a:round/>
            <a:headEnd type="triangle" w="lg" len="lg"/>
            <a:tailEnd type="triangle" w="lg" len="lg"/>
          </a:ln>
        </p:spPr>
      </p:cxnSp>
      <p:cxnSp>
        <p:nvCxnSpPr>
          <p:cNvPr id="503" name="Shape 503"/>
          <p:cNvCxnSpPr/>
          <p:nvPr/>
        </p:nvCxnSpPr>
        <p:spPr>
          <a:xfrm>
            <a:off x="2826500" y="1514224"/>
            <a:ext cx="4061699" cy="0"/>
          </a:xfrm>
          <a:prstGeom prst="straightConnector1">
            <a:avLst/>
          </a:prstGeom>
          <a:noFill/>
          <a:ln w="19050" cap="flat">
            <a:solidFill>
              <a:srgbClr val="999999"/>
            </a:solidFill>
            <a:prstDash val="solid"/>
            <a:round/>
            <a:headEnd type="triangle" w="lg" len="lg"/>
            <a:tailEnd type="triangle" w="lg" len="lg"/>
          </a:ln>
        </p:spPr>
      </p:cxnSp>
      <p:sp>
        <p:nvSpPr>
          <p:cNvPr id="504" name="Shape 504"/>
          <p:cNvSpPr/>
          <p:nvPr/>
        </p:nvSpPr>
        <p:spPr>
          <a:xfrm>
            <a:off x="3806893" y="6552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No. of school aged children</a:t>
            </a:r>
          </a:p>
          <a:p>
            <a:pPr lvl="0" algn="ctr" rtl="0">
              <a:lnSpc>
                <a:spcPct val="150000"/>
              </a:lnSpc>
              <a:spcBef>
                <a:spcPts val="0"/>
              </a:spcBef>
              <a:buNone/>
            </a:pPr>
            <a:r>
              <a:rPr lang="en-GB" sz="1000">
                <a:solidFill>
                  <a:srgbClr val="FFFFFF"/>
                </a:solidFill>
                <a:latin typeface="Calibri"/>
                <a:ea typeface="Calibri"/>
                <a:cs typeface="Calibri"/>
                <a:sym typeface="Calibri"/>
              </a:rPr>
              <a:t>Percentage attending school</a:t>
            </a:r>
          </a:p>
          <a:p>
            <a:pPr lvl="0" algn="ctr" rtl="0">
              <a:lnSpc>
                <a:spcPct val="150000"/>
              </a:lnSpc>
              <a:spcBef>
                <a:spcPts val="0"/>
              </a:spcBef>
              <a:buNone/>
            </a:pPr>
            <a:r>
              <a:rPr lang="en-GB" sz="1000">
                <a:solidFill>
                  <a:srgbClr val="FFFFFF"/>
                </a:solidFill>
                <a:latin typeface="Calibri"/>
                <a:ea typeface="Calibri"/>
                <a:cs typeface="Calibri"/>
                <a:sym typeface="Calibri"/>
              </a:rPr>
              <a:t>Missed years of education</a:t>
            </a:r>
          </a:p>
          <a:p>
            <a:pPr lvl="0" algn="ctr" rtl="0">
              <a:lnSpc>
                <a:spcPct val="150000"/>
              </a:lnSpc>
              <a:spcBef>
                <a:spcPts val="0"/>
              </a:spcBef>
              <a:buNone/>
            </a:pPr>
            <a:r>
              <a:rPr lang="en-GB" sz="1000">
                <a:solidFill>
                  <a:srgbClr val="FFFFFF"/>
                </a:solidFill>
                <a:latin typeface="Calibri"/>
                <a:ea typeface="Calibri"/>
                <a:cs typeface="Calibri"/>
                <a:sym typeface="Calibri"/>
              </a:rPr>
              <a:t>Risk factors for non-attendance</a:t>
            </a:r>
          </a:p>
          <a:p>
            <a:pPr lvl="0" algn="ctr" rtl="0">
              <a:lnSpc>
                <a:spcPct val="150000"/>
              </a:lnSpc>
              <a:spcBef>
                <a:spcPts val="0"/>
              </a:spcBef>
              <a:buNone/>
            </a:pPr>
            <a:endParaRPr sz="1000">
              <a:solidFill>
                <a:srgbClr val="FFFFFF"/>
              </a:solidFill>
              <a:latin typeface="Calibri"/>
              <a:ea typeface="Calibri"/>
              <a:cs typeface="Calibri"/>
              <a:sym typeface="Calibri"/>
            </a:endParaRPr>
          </a:p>
        </p:txBody>
      </p:sp>
      <p:pic>
        <p:nvPicPr>
          <p:cNvPr id="505" name="Shape 505"/>
          <p:cNvPicPr preferRelativeResize="0"/>
          <p:nvPr/>
        </p:nvPicPr>
        <p:blipFill>
          <a:blip r:embed="rId4">
            <a:alphaModFix/>
          </a:blip>
          <a:stretch>
            <a:fillRect/>
          </a:stretch>
        </p:blipFill>
        <p:spPr>
          <a:xfrm>
            <a:off x="705700" y="2188450"/>
            <a:ext cx="1899877" cy="1413724"/>
          </a:xfrm>
          <a:prstGeom prst="rect">
            <a:avLst/>
          </a:prstGeom>
          <a:noFill/>
          <a:ln>
            <a:noFill/>
          </a:ln>
        </p:spPr>
      </p:pic>
      <p:sp>
        <p:nvSpPr>
          <p:cNvPr id="506" name="Shape 506"/>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507" name="Shape 507"/>
          <p:cNvPicPr preferRelativeResize="0"/>
          <p:nvPr/>
        </p:nvPicPr>
        <p:blipFill>
          <a:blip r:embed="rId5">
            <a:alphaModFix/>
          </a:blip>
          <a:stretch>
            <a:fillRect/>
          </a:stretch>
        </p:blipFill>
        <p:spPr>
          <a:xfrm>
            <a:off x="2986587" y="4197229"/>
            <a:ext cx="1132264" cy="842524"/>
          </a:xfrm>
          <a:prstGeom prst="rect">
            <a:avLst/>
          </a:prstGeom>
          <a:noFill/>
          <a:ln>
            <a:noFill/>
          </a:ln>
        </p:spPr>
      </p:pic>
      <p:pic>
        <p:nvPicPr>
          <p:cNvPr id="508" name="Shape 508"/>
          <p:cNvPicPr preferRelativeResize="0"/>
          <p:nvPr/>
        </p:nvPicPr>
        <p:blipFill>
          <a:blip r:embed="rId6">
            <a:alphaModFix/>
          </a:blip>
          <a:stretch>
            <a:fillRect/>
          </a:stretch>
        </p:blipFill>
        <p:spPr>
          <a:xfrm>
            <a:off x="6938750" y="4197229"/>
            <a:ext cx="1136076" cy="842524"/>
          </a:xfrm>
          <a:prstGeom prst="rect">
            <a:avLst/>
          </a:prstGeom>
          <a:noFill/>
          <a:ln>
            <a:noFill/>
          </a:ln>
        </p:spPr>
      </p:pic>
      <p:pic>
        <p:nvPicPr>
          <p:cNvPr id="509" name="Shape 509"/>
          <p:cNvPicPr preferRelativeResize="0"/>
          <p:nvPr/>
        </p:nvPicPr>
        <p:blipFill>
          <a:blip r:embed="rId7">
            <a:alphaModFix/>
          </a:blip>
          <a:stretch>
            <a:fillRect/>
          </a:stretch>
        </p:blipFill>
        <p:spPr>
          <a:xfrm>
            <a:off x="4962668" y="4197229"/>
            <a:ext cx="1132264" cy="842524"/>
          </a:xfrm>
          <a:prstGeom prst="rect">
            <a:avLst/>
          </a:prstGeom>
          <a:noFill/>
          <a:ln>
            <a:noFill/>
          </a:ln>
        </p:spPr>
      </p:pic>
      <p:pic>
        <p:nvPicPr>
          <p:cNvPr id="510" name="Shape 510"/>
          <p:cNvPicPr preferRelativeResize="0"/>
          <p:nvPr/>
        </p:nvPicPr>
        <p:blipFill>
          <a:blip r:embed="rId8">
            <a:alphaModFix/>
          </a:blip>
          <a:stretch>
            <a:fillRect/>
          </a:stretch>
        </p:blipFill>
        <p:spPr>
          <a:xfrm>
            <a:off x="1010506" y="4197229"/>
            <a:ext cx="1132264" cy="838712"/>
          </a:xfrm>
          <a:prstGeom prst="rect">
            <a:avLst/>
          </a:prstGeom>
          <a:noFill/>
          <a:ln>
            <a:noFill/>
          </a:ln>
        </p:spPr>
      </p:pic>
      <p:pic>
        <p:nvPicPr>
          <p:cNvPr id="511" name="Shape 511"/>
          <p:cNvPicPr preferRelativeResize="0"/>
          <p:nvPr/>
        </p:nvPicPr>
        <p:blipFill rotWithShape="1">
          <a:blip r:embed="rId9">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130625" y="708912"/>
            <a:ext cx="8229600" cy="3725699"/>
          </a:xfrm>
          <a:prstGeom prst="rect">
            <a:avLst/>
          </a:prstGeom>
        </p:spPr>
        <p:txBody>
          <a:bodyPr lIns="91425" tIns="91425" rIns="91425" bIns="91425" anchor="t" anchorCtr="0">
            <a:noAutofit/>
          </a:bodyPr>
          <a:lstStyle/>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The initial findings and analysis of the VAF baseline survey </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The composition of the vulnerability assessments</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The number of cases and the total number of individuals at risk for each sector</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Highlighted areas where sectors may want to revise their models</a:t>
            </a:r>
          </a:p>
          <a:p>
            <a:pPr>
              <a:lnSpc>
                <a:spcPct val="100000"/>
              </a:lnSpc>
              <a:spcBef>
                <a:spcPts val="0"/>
              </a:spcBef>
              <a:buNone/>
            </a:pPr>
            <a:endParaRPr sz="1400">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In this presentation</a:t>
            </a:r>
          </a:p>
        </p:txBody>
      </p:sp>
      <p:pic>
        <p:nvPicPr>
          <p:cNvPr id="45" name="Shape 45"/>
          <p:cNvPicPr preferRelativeResize="0"/>
          <p:nvPr/>
        </p:nvPicPr>
        <p:blipFill rotWithShape="1">
          <a:blip r:embed="rId3">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515"/>
        <p:cNvGrpSpPr/>
        <p:nvPr/>
      </p:nvGrpSpPr>
      <p:grpSpPr>
        <a:xfrm>
          <a:off x="0" y="0"/>
          <a:ext cx="0" cy="0"/>
          <a:chOff x="0" y="0"/>
          <a:chExt cx="0" cy="0"/>
        </a:xfrm>
      </p:grpSpPr>
      <p:sp>
        <p:nvSpPr>
          <p:cNvPr id="516" name="Shape 516"/>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517" name="Shape 517"/>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8" name="Shape 518"/>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Food</a:t>
            </a:r>
          </a:p>
        </p:txBody>
      </p:sp>
      <p:pic>
        <p:nvPicPr>
          <p:cNvPr id="519" name="Shape 519"/>
          <p:cNvPicPr preferRelativeResize="0"/>
          <p:nvPr/>
        </p:nvPicPr>
        <p:blipFill>
          <a:blip r:embed="rId3">
            <a:alphaModFix/>
          </a:blip>
          <a:stretch>
            <a:fillRect/>
          </a:stretch>
        </p:blipFill>
        <p:spPr>
          <a:xfrm>
            <a:off x="938210" y="881635"/>
            <a:ext cx="576499" cy="576499"/>
          </a:xfrm>
          <a:prstGeom prst="rect">
            <a:avLst/>
          </a:prstGeom>
          <a:noFill/>
          <a:ln>
            <a:noFill/>
          </a:ln>
        </p:spPr>
      </p:pic>
      <p:sp>
        <p:nvSpPr>
          <p:cNvPr id="520" name="Shape 520"/>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77% of cases rated as high or severely vulnerable which represent 86% of population</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Nearly all cases have a positive CARI rating meaning that cases have a balanced diet and food does not represent a large proportion of expenditure</a:t>
            </a:r>
          </a:p>
          <a:p>
            <a:pPr lvl="0" rtl="0">
              <a:spcBef>
                <a:spcPts val="0"/>
              </a:spcBef>
              <a:buNone/>
            </a:pPr>
            <a:endParaRPr sz="1000">
              <a:solidFill>
                <a:srgbClr val="FFFFFF"/>
              </a:solidFill>
              <a:latin typeface="Calibri"/>
              <a:ea typeface="Calibri"/>
              <a:cs typeface="Calibri"/>
              <a:sym typeface="Calibri"/>
            </a:endParaRPr>
          </a:p>
          <a:p>
            <a:pPr marL="457200" lvl="0" indent="-292100" rtl="0">
              <a:spcBef>
                <a:spcPts val="0"/>
              </a:spcBef>
              <a:buClr>
                <a:srgbClr val="FFFFFF"/>
              </a:buClr>
              <a:buSzPct val="100000"/>
              <a:buFont typeface="Calibri"/>
              <a:buChar char="●"/>
            </a:pPr>
            <a:r>
              <a:rPr lang="en-GB" sz="1000">
                <a:solidFill>
                  <a:srgbClr val="FFFFFF"/>
                </a:solidFill>
                <a:latin typeface="Calibri"/>
                <a:ea typeface="Calibri"/>
                <a:cs typeface="Calibri"/>
                <a:sym typeface="Calibri"/>
              </a:rPr>
              <a:t>However there are other social vulnerability factors which indicate that three quarters of cases are highly vulnerable. 51% of cases are single headed and there is a high average dependency ratio.</a:t>
            </a:r>
          </a:p>
        </p:txBody>
      </p:sp>
      <p:sp>
        <p:nvSpPr>
          <p:cNvPr id="521" name="Shape 521"/>
          <p:cNvSpPr/>
          <p:nvPr/>
        </p:nvSpPr>
        <p:spPr>
          <a:xfrm>
            <a:off x="1282400" y="6552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Low</a:t>
            </a:r>
          </a:p>
          <a:p>
            <a:pPr lvl="0" algn="r" rtl="0">
              <a:lnSpc>
                <a:spcPct val="150000"/>
              </a:lnSpc>
              <a:spcBef>
                <a:spcPts val="0"/>
              </a:spcBef>
              <a:buNone/>
            </a:pPr>
            <a:r>
              <a:rPr lang="en-GB" sz="1000">
                <a:solidFill>
                  <a:srgbClr val="70AD47"/>
                </a:solidFill>
                <a:latin typeface="Calibri"/>
                <a:ea typeface="Calibri"/>
                <a:cs typeface="Calibri"/>
                <a:sym typeface="Calibri"/>
              </a:rPr>
              <a:t>Multi</a:t>
            </a:r>
          </a:p>
          <a:p>
            <a:pPr lvl="0" algn="r" rtl="0">
              <a:lnSpc>
                <a:spcPct val="150000"/>
              </a:lnSpc>
              <a:spcBef>
                <a:spcPts val="0"/>
              </a:spcBef>
              <a:buNone/>
            </a:pPr>
            <a:r>
              <a:rPr lang="en-GB" sz="1000">
                <a:solidFill>
                  <a:srgbClr val="70AD47"/>
                </a:solidFill>
                <a:latin typeface="Calibri"/>
                <a:ea typeface="Calibri"/>
                <a:cs typeface="Calibri"/>
                <a:sym typeface="Calibri"/>
              </a:rPr>
              <a:t>High FCS score</a:t>
            </a:r>
          </a:p>
          <a:p>
            <a:pPr lvl="0" algn="r" rtl="0">
              <a:lnSpc>
                <a:spcPct val="150000"/>
              </a:lnSpc>
              <a:spcBef>
                <a:spcPts val="0"/>
              </a:spcBef>
              <a:buNone/>
            </a:pPr>
            <a:r>
              <a:rPr lang="en-GB" sz="1000">
                <a:solidFill>
                  <a:srgbClr val="70AD47"/>
                </a:solidFill>
                <a:latin typeface="Calibri"/>
                <a:ea typeface="Calibri"/>
                <a:cs typeface="Calibri"/>
                <a:sym typeface="Calibri"/>
              </a:rPr>
              <a:t>&lt; 25%</a:t>
            </a: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522" name="Shape 522"/>
          <p:cNvSpPr/>
          <p:nvPr/>
        </p:nvSpPr>
        <p:spPr>
          <a:xfrm>
            <a:off x="6890625" y="6552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High</a:t>
            </a:r>
          </a:p>
          <a:p>
            <a:pPr lvl="0" rtl="0">
              <a:lnSpc>
                <a:spcPct val="150000"/>
              </a:lnSpc>
              <a:spcBef>
                <a:spcPts val="0"/>
              </a:spcBef>
              <a:buNone/>
            </a:pPr>
            <a:r>
              <a:rPr lang="en-GB" sz="1000">
                <a:solidFill>
                  <a:srgbClr val="FF0000"/>
                </a:solidFill>
                <a:latin typeface="Calibri"/>
                <a:ea typeface="Calibri"/>
                <a:cs typeface="Calibri"/>
                <a:sym typeface="Calibri"/>
              </a:rPr>
              <a:t>Single</a:t>
            </a:r>
          </a:p>
          <a:p>
            <a:pPr lvl="0" rtl="0">
              <a:lnSpc>
                <a:spcPct val="150000"/>
              </a:lnSpc>
              <a:spcBef>
                <a:spcPts val="0"/>
              </a:spcBef>
              <a:buNone/>
            </a:pPr>
            <a:r>
              <a:rPr lang="en-GB" sz="1000">
                <a:solidFill>
                  <a:srgbClr val="FF0000"/>
                </a:solidFill>
                <a:latin typeface="Calibri"/>
                <a:ea typeface="Calibri"/>
                <a:cs typeface="Calibri"/>
                <a:sym typeface="Calibri"/>
              </a:rPr>
              <a:t>Low FCS score</a:t>
            </a:r>
          </a:p>
          <a:p>
            <a:pPr lvl="0" rtl="0">
              <a:lnSpc>
                <a:spcPct val="150000"/>
              </a:lnSpc>
              <a:spcBef>
                <a:spcPts val="0"/>
              </a:spcBef>
              <a:buNone/>
            </a:pPr>
            <a:r>
              <a:rPr lang="en-GB" sz="1000">
                <a:solidFill>
                  <a:srgbClr val="FF0000"/>
                </a:solidFill>
                <a:latin typeface="Calibri"/>
                <a:ea typeface="Calibri"/>
                <a:cs typeface="Calibri"/>
                <a:sym typeface="Calibri"/>
              </a:rPr>
              <a:t>Majority</a:t>
            </a:r>
          </a:p>
          <a:p>
            <a:pPr lvl="0" rtl="0">
              <a:lnSpc>
                <a:spcPct val="150000"/>
              </a:lnSpc>
              <a:spcBef>
                <a:spcPts val="0"/>
              </a:spcBef>
              <a:buNone/>
            </a:pPr>
            <a:endParaRPr sz="1000">
              <a:solidFill>
                <a:srgbClr val="FF0000"/>
              </a:solidFill>
              <a:latin typeface="Calibri"/>
              <a:ea typeface="Calibri"/>
              <a:cs typeface="Calibri"/>
              <a:sym typeface="Calibri"/>
            </a:endParaRPr>
          </a:p>
        </p:txBody>
      </p:sp>
      <p:cxnSp>
        <p:nvCxnSpPr>
          <p:cNvPr id="523" name="Shape 523"/>
          <p:cNvCxnSpPr/>
          <p:nvPr/>
        </p:nvCxnSpPr>
        <p:spPr>
          <a:xfrm>
            <a:off x="2826500" y="8388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524" name="Shape 524"/>
          <p:cNvCxnSpPr/>
          <p:nvPr/>
        </p:nvCxnSpPr>
        <p:spPr>
          <a:xfrm>
            <a:off x="2826500" y="1064007"/>
            <a:ext cx="4061699" cy="0"/>
          </a:xfrm>
          <a:prstGeom prst="straightConnector1">
            <a:avLst/>
          </a:prstGeom>
          <a:noFill/>
          <a:ln w="19050" cap="flat">
            <a:solidFill>
              <a:srgbClr val="999999"/>
            </a:solidFill>
            <a:prstDash val="solid"/>
            <a:round/>
            <a:headEnd type="triangle" w="lg" len="lg"/>
            <a:tailEnd type="triangle" w="lg" len="lg"/>
          </a:ln>
        </p:spPr>
      </p:cxnSp>
      <p:cxnSp>
        <p:nvCxnSpPr>
          <p:cNvPr id="525" name="Shape 525"/>
          <p:cNvCxnSpPr/>
          <p:nvPr/>
        </p:nvCxnSpPr>
        <p:spPr>
          <a:xfrm>
            <a:off x="2826500" y="1289115"/>
            <a:ext cx="4061699" cy="0"/>
          </a:xfrm>
          <a:prstGeom prst="straightConnector1">
            <a:avLst/>
          </a:prstGeom>
          <a:noFill/>
          <a:ln w="19050" cap="flat">
            <a:solidFill>
              <a:srgbClr val="999999"/>
            </a:solidFill>
            <a:prstDash val="solid"/>
            <a:round/>
            <a:headEnd type="triangle" w="lg" len="lg"/>
            <a:tailEnd type="triangle" w="lg" len="lg"/>
          </a:ln>
        </p:spPr>
      </p:cxnSp>
      <p:cxnSp>
        <p:nvCxnSpPr>
          <p:cNvPr id="526" name="Shape 526"/>
          <p:cNvCxnSpPr/>
          <p:nvPr/>
        </p:nvCxnSpPr>
        <p:spPr>
          <a:xfrm>
            <a:off x="2826500" y="1514224"/>
            <a:ext cx="4061699" cy="0"/>
          </a:xfrm>
          <a:prstGeom prst="straightConnector1">
            <a:avLst/>
          </a:prstGeom>
          <a:noFill/>
          <a:ln w="19050" cap="flat">
            <a:solidFill>
              <a:srgbClr val="999999"/>
            </a:solidFill>
            <a:prstDash val="solid"/>
            <a:round/>
            <a:headEnd type="triangle" w="lg" len="lg"/>
            <a:tailEnd type="triangle" w="lg" len="lg"/>
          </a:ln>
        </p:spPr>
      </p:cxnSp>
      <p:sp>
        <p:nvSpPr>
          <p:cNvPr id="527" name="Shape 527"/>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528" name="Shape 528"/>
          <p:cNvSpPr/>
          <p:nvPr/>
        </p:nvSpPr>
        <p:spPr>
          <a:xfrm>
            <a:off x="3806893" y="6552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Dependency ratio</a:t>
            </a:r>
          </a:p>
          <a:p>
            <a:pPr lvl="0" algn="ctr" rtl="0">
              <a:lnSpc>
                <a:spcPct val="150000"/>
              </a:lnSpc>
              <a:spcBef>
                <a:spcPts val="0"/>
              </a:spcBef>
              <a:buNone/>
            </a:pPr>
            <a:r>
              <a:rPr lang="en-GB" sz="1000">
                <a:solidFill>
                  <a:srgbClr val="FFFFFF"/>
                </a:solidFill>
                <a:latin typeface="Calibri"/>
                <a:ea typeface="Calibri"/>
                <a:cs typeface="Calibri"/>
                <a:sym typeface="Calibri"/>
              </a:rPr>
              <a:t>Head of household</a:t>
            </a:r>
          </a:p>
          <a:p>
            <a:pPr lvl="0" algn="ctr" rtl="0">
              <a:lnSpc>
                <a:spcPct val="150000"/>
              </a:lnSpc>
              <a:spcBef>
                <a:spcPts val="0"/>
              </a:spcBef>
              <a:buNone/>
            </a:pPr>
            <a:r>
              <a:rPr lang="en-GB" sz="1000">
                <a:solidFill>
                  <a:srgbClr val="FFFFFF"/>
                </a:solidFill>
                <a:latin typeface="Calibri"/>
                <a:ea typeface="Calibri"/>
                <a:cs typeface="Calibri"/>
                <a:sym typeface="Calibri"/>
              </a:rPr>
              <a:t>Nutritious diet</a:t>
            </a:r>
          </a:p>
          <a:p>
            <a:pPr lvl="0" algn="ctr" rtl="0">
              <a:lnSpc>
                <a:spcPct val="150000"/>
              </a:lnSpc>
              <a:spcBef>
                <a:spcPts val="0"/>
              </a:spcBef>
              <a:buNone/>
            </a:pPr>
            <a:r>
              <a:rPr lang="en-GB" sz="1000">
                <a:solidFill>
                  <a:srgbClr val="FFFFFF"/>
                </a:solidFill>
                <a:latin typeface="Calibri"/>
                <a:ea typeface="Calibri"/>
                <a:cs typeface="Calibri"/>
                <a:sym typeface="Calibri"/>
              </a:rPr>
              <a:t>Proportion of budget is spent on food</a:t>
            </a:r>
          </a:p>
          <a:p>
            <a:pPr lvl="0" algn="ctr" rtl="0">
              <a:lnSpc>
                <a:spcPct val="150000"/>
              </a:lnSpc>
              <a:spcBef>
                <a:spcPts val="0"/>
              </a:spcBef>
              <a:buNone/>
            </a:pPr>
            <a:endParaRPr sz="1000">
              <a:solidFill>
                <a:srgbClr val="FFFFFF"/>
              </a:solidFill>
              <a:latin typeface="Calibri"/>
              <a:ea typeface="Calibri"/>
              <a:cs typeface="Calibri"/>
              <a:sym typeface="Calibri"/>
            </a:endParaRPr>
          </a:p>
        </p:txBody>
      </p:sp>
      <p:pic>
        <p:nvPicPr>
          <p:cNvPr id="529" name="Shape 529"/>
          <p:cNvPicPr preferRelativeResize="0"/>
          <p:nvPr/>
        </p:nvPicPr>
        <p:blipFill>
          <a:blip r:embed="rId4">
            <a:alphaModFix/>
          </a:blip>
          <a:stretch>
            <a:fillRect/>
          </a:stretch>
        </p:blipFill>
        <p:spPr>
          <a:xfrm>
            <a:off x="2100382" y="4208585"/>
            <a:ext cx="1083650" cy="799988"/>
          </a:xfrm>
          <a:prstGeom prst="rect">
            <a:avLst/>
          </a:prstGeom>
          <a:noFill/>
          <a:ln>
            <a:noFill/>
          </a:ln>
        </p:spPr>
      </p:pic>
      <p:pic>
        <p:nvPicPr>
          <p:cNvPr id="530" name="Shape 530"/>
          <p:cNvPicPr preferRelativeResize="0"/>
          <p:nvPr/>
        </p:nvPicPr>
        <p:blipFill>
          <a:blip r:embed="rId5">
            <a:alphaModFix/>
          </a:blip>
          <a:stretch>
            <a:fillRect/>
          </a:stretch>
        </p:blipFill>
        <p:spPr>
          <a:xfrm>
            <a:off x="4733546" y="4206767"/>
            <a:ext cx="1080013" cy="803625"/>
          </a:xfrm>
          <a:prstGeom prst="rect">
            <a:avLst/>
          </a:prstGeom>
          <a:noFill/>
          <a:ln>
            <a:noFill/>
          </a:ln>
        </p:spPr>
      </p:pic>
      <p:pic>
        <p:nvPicPr>
          <p:cNvPr id="531" name="Shape 531"/>
          <p:cNvPicPr preferRelativeResize="0"/>
          <p:nvPr/>
        </p:nvPicPr>
        <p:blipFill>
          <a:blip r:embed="rId6">
            <a:alphaModFix/>
          </a:blip>
          <a:stretch>
            <a:fillRect/>
          </a:stretch>
        </p:blipFill>
        <p:spPr>
          <a:xfrm>
            <a:off x="6048310" y="4206767"/>
            <a:ext cx="1080013" cy="803625"/>
          </a:xfrm>
          <a:prstGeom prst="rect">
            <a:avLst/>
          </a:prstGeom>
          <a:noFill/>
          <a:ln>
            <a:noFill/>
          </a:ln>
        </p:spPr>
      </p:pic>
      <p:pic>
        <p:nvPicPr>
          <p:cNvPr id="532" name="Shape 532"/>
          <p:cNvPicPr preferRelativeResize="0"/>
          <p:nvPr/>
        </p:nvPicPr>
        <p:blipFill>
          <a:blip r:embed="rId7">
            <a:alphaModFix/>
          </a:blip>
          <a:stretch>
            <a:fillRect/>
          </a:stretch>
        </p:blipFill>
        <p:spPr>
          <a:xfrm>
            <a:off x="7363075" y="4206767"/>
            <a:ext cx="1083650" cy="803625"/>
          </a:xfrm>
          <a:prstGeom prst="rect">
            <a:avLst/>
          </a:prstGeom>
          <a:noFill/>
          <a:ln>
            <a:noFill/>
          </a:ln>
        </p:spPr>
      </p:pic>
      <p:sp>
        <p:nvSpPr>
          <p:cNvPr id="533" name="Shape 533"/>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534" name="Shape 534"/>
          <p:cNvPicPr preferRelativeResize="0"/>
          <p:nvPr/>
        </p:nvPicPr>
        <p:blipFill>
          <a:blip r:embed="rId8">
            <a:alphaModFix/>
          </a:blip>
          <a:stretch>
            <a:fillRect/>
          </a:stretch>
        </p:blipFill>
        <p:spPr>
          <a:xfrm>
            <a:off x="3418782" y="4208585"/>
            <a:ext cx="1080013" cy="799988"/>
          </a:xfrm>
          <a:prstGeom prst="rect">
            <a:avLst/>
          </a:prstGeom>
          <a:noFill/>
          <a:ln>
            <a:noFill/>
          </a:ln>
        </p:spPr>
      </p:pic>
      <p:pic>
        <p:nvPicPr>
          <p:cNvPr id="535" name="Shape 535"/>
          <p:cNvPicPr preferRelativeResize="0"/>
          <p:nvPr/>
        </p:nvPicPr>
        <p:blipFill>
          <a:blip r:embed="rId9">
            <a:alphaModFix/>
          </a:blip>
          <a:stretch>
            <a:fillRect/>
          </a:stretch>
        </p:blipFill>
        <p:spPr>
          <a:xfrm>
            <a:off x="785618" y="4208585"/>
            <a:ext cx="1080013" cy="799988"/>
          </a:xfrm>
          <a:prstGeom prst="rect">
            <a:avLst/>
          </a:prstGeom>
          <a:noFill/>
          <a:ln>
            <a:noFill/>
          </a:ln>
        </p:spPr>
      </p:pic>
      <p:pic>
        <p:nvPicPr>
          <p:cNvPr id="536" name="Shape 536"/>
          <p:cNvPicPr preferRelativeResize="0"/>
          <p:nvPr/>
        </p:nvPicPr>
        <p:blipFill>
          <a:blip r:embed="rId10">
            <a:alphaModFix/>
          </a:blip>
          <a:stretch>
            <a:fillRect/>
          </a:stretch>
        </p:blipFill>
        <p:spPr>
          <a:xfrm>
            <a:off x="695505" y="2178501"/>
            <a:ext cx="1899874" cy="1407270"/>
          </a:xfrm>
          <a:prstGeom prst="rect">
            <a:avLst/>
          </a:prstGeom>
          <a:noFill/>
          <a:ln>
            <a:noFill/>
          </a:ln>
        </p:spPr>
      </p:pic>
      <p:pic>
        <p:nvPicPr>
          <p:cNvPr id="537" name="Shape 537"/>
          <p:cNvPicPr preferRelativeResize="0"/>
          <p:nvPr/>
        </p:nvPicPr>
        <p:blipFill rotWithShape="1">
          <a:blip r:embed="rId11">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541"/>
        <p:cNvGrpSpPr/>
        <p:nvPr/>
      </p:nvGrpSpPr>
      <p:grpSpPr>
        <a:xfrm>
          <a:off x="0" y="0"/>
          <a:ext cx="0" cy="0"/>
          <a:chOff x="0" y="0"/>
          <a:chExt cx="0" cy="0"/>
        </a:xfrm>
      </p:grpSpPr>
      <p:sp>
        <p:nvSpPr>
          <p:cNvPr id="542" name="Shape 542"/>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43" name="Shape 543"/>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544" name="Shape 54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Health</a:t>
            </a:r>
          </a:p>
        </p:txBody>
      </p:sp>
      <p:sp>
        <p:nvSpPr>
          <p:cNvPr id="545" name="Shape 545"/>
          <p:cNvSpPr/>
          <p:nvPr/>
        </p:nvSpPr>
        <p:spPr>
          <a:xfrm>
            <a:off x="1123433" y="820698"/>
            <a:ext cx="1710600" cy="1097100"/>
          </a:xfrm>
          <a:prstGeom prst="rect">
            <a:avLst/>
          </a:prstGeom>
          <a:noFill/>
          <a:ln>
            <a:noFill/>
          </a:ln>
        </p:spPr>
        <p:txBody>
          <a:bodyPr lIns="91425" tIns="91425" rIns="91425" bIns="91425" anchor="t" anchorCtr="0">
            <a:noAutofit/>
          </a:bodyPr>
          <a:lstStyle/>
          <a:p>
            <a:pPr algn="r" rtl="0">
              <a:lnSpc>
                <a:spcPct val="150000"/>
              </a:lnSpc>
              <a:spcBef>
                <a:spcPts val="0"/>
              </a:spcBef>
              <a:buNone/>
            </a:pPr>
            <a:r>
              <a:rPr lang="en-GB" sz="800">
                <a:solidFill>
                  <a:srgbClr val="70AD47"/>
                </a:solidFill>
                <a:latin typeface="Calibri"/>
                <a:ea typeface="Calibri"/>
                <a:cs typeface="Calibri"/>
                <a:sym typeface="Calibri"/>
              </a:rPr>
              <a:t>Complete registration &amp; vaccination</a:t>
            </a:r>
          </a:p>
          <a:p>
            <a:pPr lvl="0" algn="r" rtl="0">
              <a:lnSpc>
                <a:spcPct val="150000"/>
              </a:lnSpc>
              <a:spcBef>
                <a:spcPts val="0"/>
              </a:spcBef>
              <a:buNone/>
            </a:pPr>
            <a:r>
              <a:rPr lang="en-GB" sz="1000">
                <a:solidFill>
                  <a:srgbClr val="70AD47"/>
                </a:solidFill>
                <a:latin typeface="Calibri"/>
                <a:ea typeface="Calibri"/>
                <a:cs typeface="Calibri"/>
                <a:sym typeface="Calibri"/>
              </a:rPr>
              <a:t>No under 5s or over 60’s</a:t>
            </a:r>
          </a:p>
          <a:p>
            <a:pPr lvl="0" algn="r" rtl="0">
              <a:lnSpc>
                <a:spcPct val="150000"/>
              </a:lnSpc>
              <a:spcBef>
                <a:spcPts val="0"/>
              </a:spcBef>
              <a:buNone/>
            </a:pPr>
            <a:r>
              <a:rPr lang="en-GB" sz="1000">
                <a:solidFill>
                  <a:srgbClr val="70AD47"/>
                </a:solidFill>
                <a:latin typeface="Calibri"/>
                <a:ea typeface="Calibri"/>
                <a:cs typeface="Calibri"/>
                <a:sym typeface="Calibri"/>
              </a:rPr>
              <a:t>No existing conditions</a:t>
            </a:r>
          </a:p>
          <a:p>
            <a:pPr lvl="0" algn="r" rtl="0">
              <a:lnSpc>
                <a:spcPct val="150000"/>
              </a:lnSpc>
              <a:spcBef>
                <a:spcPts val="0"/>
              </a:spcBef>
              <a:buNone/>
            </a:pPr>
            <a:endParaRPr sz="1000">
              <a:solidFill>
                <a:srgbClr val="70AD47"/>
              </a:solidFill>
              <a:latin typeface="Calibri"/>
              <a:ea typeface="Calibri"/>
              <a:cs typeface="Calibri"/>
              <a:sym typeface="Calibri"/>
            </a:endParaRP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546" name="Shape 546"/>
          <p:cNvSpPr/>
          <p:nvPr/>
        </p:nvSpPr>
        <p:spPr>
          <a:xfrm>
            <a:off x="6890625" y="807600"/>
            <a:ext cx="19089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Incomplete reg. or vaccinations</a:t>
            </a:r>
          </a:p>
          <a:p>
            <a:pPr lvl="0" rtl="0">
              <a:lnSpc>
                <a:spcPct val="150000"/>
              </a:lnSpc>
              <a:spcBef>
                <a:spcPts val="0"/>
              </a:spcBef>
              <a:buNone/>
            </a:pPr>
            <a:r>
              <a:rPr lang="en-GB" sz="1000">
                <a:solidFill>
                  <a:srgbClr val="FF0000"/>
                </a:solidFill>
                <a:latin typeface="Calibri"/>
                <a:ea typeface="Calibri"/>
                <a:cs typeface="Calibri"/>
                <a:sym typeface="Calibri"/>
              </a:rPr>
              <a:t>3+ under 5’s and over 60’s</a:t>
            </a:r>
          </a:p>
          <a:p>
            <a:pPr lvl="0" rtl="0">
              <a:lnSpc>
                <a:spcPct val="150000"/>
              </a:lnSpc>
              <a:spcBef>
                <a:spcPts val="0"/>
              </a:spcBef>
              <a:buNone/>
            </a:pPr>
            <a:r>
              <a:rPr lang="en-GB" sz="1000">
                <a:solidFill>
                  <a:srgbClr val="FF0000"/>
                </a:solidFill>
                <a:latin typeface="Calibri"/>
                <a:ea typeface="Calibri"/>
                <a:cs typeface="Calibri"/>
                <a:sym typeface="Calibri"/>
              </a:rPr>
              <a:t>Yes and negatively impacting life</a:t>
            </a:r>
          </a:p>
        </p:txBody>
      </p:sp>
      <p:cxnSp>
        <p:nvCxnSpPr>
          <p:cNvPr id="547" name="Shape 547"/>
          <p:cNvCxnSpPr/>
          <p:nvPr/>
        </p:nvCxnSpPr>
        <p:spPr>
          <a:xfrm>
            <a:off x="2826500" y="9912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548" name="Shape 548"/>
          <p:cNvCxnSpPr/>
          <p:nvPr/>
        </p:nvCxnSpPr>
        <p:spPr>
          <a:xfrm>
            <a:off x="2826500" y="1216407"/>
            <a:ext cx="4061699" cy="0"/>
          </a:xfrm>
          <a:prstGeom prst="straightConnector1">
            <a:avLst/>
          </a:prstGeom>
          <a:noFill/>
          <a:ln w="19050" cap="flat">
            <a:solidFill>
              <a:srgbClr val="999999"/>
            </a:solidFill>
            <a:prstDash val="solid"/>
            <a:round/>
            <a:headEnd type="triangle" w="lg" len="lg"/>
            <a:tailEnd type="triangle" w="lg" len="lg"/>
          </a:ln>
        </p:spPr>
      </p:cxnSp>
      <p:cxnSp>
        <p:nvCxnSpPr>
          <p:cNvPr id="549" name="Shape 549"/>
          <p:cNvCxnSpPr/>
          <p:nvPr/>
        </p:nvCxnSpPr>
        <p:spPr>
          <a:xfrm>
            <a:off x="2826500" y="1441515"/>
            <a:ext cx="4061699" cy="0"/>
          </a:xfrm>
          <a:prstGeom prst="straightConnector1">
            <a:avLst/>
          </a:prstGeom>
          <a:noFill/>
          <a:ln w="19050" cap="flat">
            <a:solidFill>
              <a:srgbClr val="999999"/>
            </a:solidFill>
            <a:prstDash val="solid"/>
            <a:round/>
            <a:headEnd type="triangle" w="lg" len="lg"/>
            <a:tailEnd type="triangle" w="lg" len="lg"/>
          </a:ln>
        </p:spPr>
      </p:cxnSp>
      <p:sp>
        <p:nvSpPr>
          <p:cNvPr id="550" name="Shape 550"/>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551" name="Shape 551"/>
          <p:cNvSpPr/>
          <p:nvPr/>
        </p:nvSpPr>
        <p:spPr>
          <a:xfrm>
            <a:off x="3806893" y="8076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Access to services</a:t>
            </a:r>
          </a:p>
          <a:p>
            <a:pPr lvl="0" algn="ctr" rtl="0">
              <a:lnSpc>
                <a:spcPct val="150000"/>
              </a:lnSpc>
              <a:spcBef>
                <a:spcPts val="0"/>
              </a:spcBef>
              <a:buNone/>
            </a:pPr>
            <a:r>
              <a:rPr lang="en-GB" sz="1000">
                <a:solidFill>
                  <a:srgbClr val="FFFFFF"/>
                </a:solidFill>
                <a:latin typeface="Calibri"/>
                <a:ea typeface="Calibri"/>
                <a:cs typeface="Calibri"/>
                <a:sym typeface="Calibri"/>
              </a:rPr>
              <a:t>Family composition</a:t>
            </a:r>
          </a:p>
          <a:p>
            <a:pPr lvl="0" algn="ctr" rtl="0">
              <a:lnSpc>
                <a:spcPct val="150000"/>
              </a:lnSpc>
              <a:spcBef>
                <a:spcPts val="0"/>
              </a:spcBef>
              <a:buNone/>
            </a:pPr>
            <a:r>
              <a:rPr lang="en-GB" sz="1000">
                <a:solidFill>
                  <a:srgbClr val="FFFFFF"/>
                </a:solidFill>
                <a:latin typeface="Calibri"/>
                <a:ea typeface="Calibri"/>
                <a:cs typeface="Calibri"/>
                <a:sym typeface="Calibri"/>
              </a:rPr>
              <a:t>Existing conditions</a:t>
            </a:r>
          </a:p>
          <a:p>
            <a:pPr lvl="0" algn="ctr" rtl="0">
              <a:lnSpc>
                <a:spcPct val="150000"/>
              </a:lnSpc>
              <a:spcBef>
                <a:spcPts val="0"/>
              </a:spcBef>
              <a:buNone/>
            </a:pPr>
            <a:endParaRPr sz="1000">
              <a:solidFill>
                <a:srgbClr val="FFFFFF"/>
              </a:solidFill>
              <a:latin typeface="Calibri"/>
              <a:ea typeface="Calibri"/>
              <a:cs typeface="Calibri"/>
              <a:sym typeface="Calibri"/>
            </a:endParaRPr>
          </a:p>
          <a:p>
            <a:pPr lvl="0" algn="ctr" rtl="0">
              <a:lnSpc>
                <a:spcPct val="150000"/>
              </a:lnSpc>
              <a:spcBef>
                <a:spcPts val="0"/>
              </a:spcBef>
              <a:buNone/>
            </a:pPr>
            <a:endParaRPr sz="1000">
              <a:solidFill>
                <a:srgbClr val="FFFFFF"/>
              </a:solidFill>
              <a:latin typeface="Calibri"/>
              <a:ea typeface="Calibri"/>
              <a:cs typeface="Calibri"/>
              <a:sym typeface="Calibri"/>
            </a:endParaRPr>
          </a:p>
        </p:txBody>
      </p:sp>
      <p:sp>
        <p:nvSpPr>
          <p:cNvPr id="552" name="Shape 552"/>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20% of cases are rated as high or severely vulnerable which represent 24% of population</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Access to medical services has been good however nearly all children are missing either polio or measles vaccinations, or both</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There are high numbers of under-fives and over sixties in the cases which helps create a high dependency ratio</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Overall there are low instances of disabilities or chronic illnesses negatively effecting work or daily life and most cases spend less than 5% on health</a:t>
            </a:r>
          </a:p>
        </p:txBody>
      </p:sp>
      <p:pic>
        <p:nvPicPr>
          <p:cNvPr id="553" name="Shape 553"/>
          <p:cNvPicPr preferRelativeResize="0"/>
          <p:nvPr/>
        </p:nvPicPr>
        <p:blipFill>
          <a:blip r:embed="rId3">
            <a:alphaModFix/>
          </a:blip>
          <a:stretch>
            <a:fillRect/>
          </a:stretch>
        </p:blipFill>
        <p:spPr>
          <a:xfrm>
            <a:off x="954625" y="935525"/>
            <a:ext cx="561749" cy="561749"/>
          </a:xfrm>
          <a:prstGeom prst="rect">
            <a:avLst/>
          </a:prstGeom>
          <a:noFill/>
          <a:ln>
            <a:noFill/>
          </a:ln>
        </p:spPr>
      </p:pic>
      <p:pic>
        <p:nvPicPr>
          <p:cNvPr id="554" name="Shape 554"/>
          <p:cNvPicPr preferRelativeResize="0"/>
          <p:nvPr/>
        </p:nvPicPr>
        <p:blipFill>
          <a:blip r:embed="rId4">
            <a:alphaModFix/>
          </a:blip>
          <a:stretch>
            <a:fillRect/>
          </a:stretch>
        </p:blipFill>
        <p:spPr>
          <a:xfrm>
            <a:off x="182650" y="4430858"/>
            <a:ext cx="792334" cy="586907"/>
          </a:xfrm>
          <a:prstGeom prst="rect">
            <a:avLst/>
          </a:prstGeom>
          <a:noFill/>
          <a:ln>
            <a:noFill/>
          </a:ln>
        </p:spPr>
      </p:pic>
      <p:pic>
        <p:nvPicPr>
          <p:cNvPr id="555" name="Shape 555"/>
          <p:cNvPicPr preferRelativeResize="0"/>
          <p:nvPr/>
        </p:nvPicPr>
        <p:blipFill>
          <a:blip r:embed="rId5">
            <a:alphaModFix/>
          </a:blip>
          <a:stretch>
            <a:fillRect/>
          </a:stretch>
        </p:blipFill>
        <p:spPr>
          <a:xfrm>
            <a:off x="985511" y="4430858"/>
            <a:ext cx="792334" cy="586907"/>
          </a:xfrm>
          <a:prstGeom prst="rect">
            <a:avLst/>
          </a:prstGeom>
          <a:noFill/>
          <a:ln>
            <a:noFill/>
          </a:ln>
        </p:spPr>
      </p:pic>
      <p:pic>
        <p:nvPicPr>
          <p:cNvPr id="556" name="Shape 556"/>
          <p:cNvPicPr preferRelativeResize="0"/>
          <p:nvPr/>
        </p:nvPicPr>
        <p:blipFill>
          <a:blip r:embed="rId6">
            <a:alphaModFix/>
          </a:blip>
          <a:stretch>
            <a:fillRect/>
          </a:stretch>
        </p:blipFill>
        <p:spPr>
          <a:xfrm>
            <a:off x="1788373" y="4430858"/>
            <a:ext cx="795002" cy="586907"/>
          </a:xfrm>
          <a:prstGeom prst="rect">
            <a:avLst/>
          </a:prstGeom>
          <a:noFill/>
          <a:ln>
            <a:noFill/>
          </a:ln>
        </p:spPr>
      </p:pic>
      <p:pic>
        <p:nvPicPr>
          <p:cNvPr id="557" name="Shape 557"/>
          <p:cNvPicPr preferRelativeResize="0"/>
          <p:nvPr/>
        </p:nvPicPr>
        <p:blipFill>
          <a:blip r:embed="rId7">
            <a:alphaModFix/>
          </a:blip>
          <a:stretch>
            <a:fillRect/>
          </a:stretch>
        </p:blipFill>
        <p:spPr>
          <a:xfrm>
            <a:off x="2593902" y="4430858"/>
            <a:ext cx="792334" cy="586907"/>
          </a:xfrm>
          <a:prstGeom prst="rect">
            <a:avLst/>
          </a:prstGeom>
          <a:noFill/>
          <a:ln>
            <a:noFill/>
          </a:ln>
        </p:spPr>
      </p:pic>
      <p:pic>
        <p:nvPicPr>
          <p:cNvPr id="558" name="Shape 558"/>
          <p:cNvPicPr preferRelativeResize="0"/>
          <p:nvPr/>
        </p:nvPicPr>
        <p:blipFill>
          <a:blip r:embed="rId8">
            <a:alphaModFix/>
          </a:blip>
          <a:stretch>
            <a:fillRect/>
          </a:stretch>
        </p:blipFill>
        <p:spPr>
          <a:xfrm>
            <a:off x="3396764" y="4429525"/>
            <a:ext cx="792334" cy="589574"/>
          </a:xfrm>
          <a:prstGeom prst="rect">
            <a:avLst/>
          </a:prstGeom>
          <a:noFill/>
          <a:ln>
            <a:noFill/>
          </a:ln>
        </p:spPr>
      </p:pic>
      <p:pic>
        <p:nvPicPr>
          <p:cNvPr id="559" name="Shape 559"/>
          <p:cNvPicPr preferRelativeResize="0"/>
          <p:nvPr/>
        </p:nvPicPr>
        <p:blipFill>
          <a:blip r:embed="rId9">
            <a:alphaModFix/>
          </a:blip>
          <a:stretch>
            <a:fillRect/>
          </a:stretch>
        </p:blipFill>
        <p:spPr>
          <a:xfrm>
            <a:off x="4199625" y="4429525"/>
            <a:ext cx="792334" cy="589574"/>
          </a:xfrm>
          <a:prstGeom prst="rect">
            <a:avLst/>
          </a:prstGeom>
          <a:noFill/>
          <a:ln>
            <a:noFill/>
          </a:ln>
        </p:spPr>
      </p:pic>
      <p:pic>
        <p:nvPicPr>
          <p:cNvPr id="560" name="Shape 560"/>
          <p:cNvPicPr preferRelativeResize="0"/>
          <p:nvPr/>
        </p:nvPicPr>
        <p:blipFill>
          <a:blip r:embed="rId10">
            <a:alphaModFix/>
          </a:blip>
          <a:stretch>
            <a:fillRect/>
          </a:stretch>
        </p:blipFill>
        <p:spPr>
          <a:xfrm>
            <a:off x="5805338" y="4430858"/>
            <a:ext cx="792334" cy="586907"/>
          </a:xfrm>
          <a:prstGeom prst="rect">
            <a:avLst/>
          </a:prstGeom>
          <a:noFill/>
          <a:ln>
            <a:noFill/>
          </a:ln>
        </p:spPr>
      </p:pic>
      <p:pic>
        <p:nvPicPr>
          <p:cNvPr id="561" name="Shape 561"/>
          <p:cNvPicPr preferRelativeResize="0"/>
          <p:nvPr/>
        </p:nvPicPr>
        <p:blipFill>
          <a:blip r:embed="rId11">
            <a:alphaModFix/>
          </a:blip>
          <a:stretch>
            <a:fillRect/>
          </a:stretch>
        </p:blipFill>
        <p:spPr>
          <a:xfrm>
            <a:off x="6608200" y="4430858"/>
            <a:ext cx="792334" cy="586907"/>
          </a:xfrm>
          <a:prstGeom prst="rect">
            <a:avLst/>
          </a:prstGeom>
          <a:noFill/>
          <a:ln>
            <a:noFill/>
          </a:ln>
        </p:spPr>
      </p:pic>
      <p:pic>
        <p:nvPicPr>
          <p:cNvPr id="562" name="Shape 562"/>
          <p:cNvPicPr preferRelativeResize="0"/>
          <p:nvPr/>
        </p:nvPicPr>
        <p:blipFill>
          <a:blip r:embed="rId12">
            <a:alphaModFix/>
          </a:blip>
          <a:stretch>
            <a:fillRect/>
          </a:stretch>
        </p:blipFill>
        <p:spPr>
          <a:xfrm>
            <a:off x="7411061" y="4430858"/>
            <a:ext cx="795002" cy="586907"/>
          </a:xfrm>
          <a:prstGeom prst="rect">
            <a:avLst/>
          </a:prstGeom>
          <a:noFill/>
          <a:ln>
            <a:noFill/>
          </a:ln>
        </p:spPr>
      </p:pic>
      <p:pic>
        <p:nvPicPr>
          <p:cNvPr id="563" name="Shape 563"/>
          <p:cNvPicPr preferRelativeResize="0"/>
          <p:nvPr/>
        </p:nvPicPr>
        <p:blipFill>
          <a:blip r:embed="rId13">
            <a:alphaModFix/>
          </a:blip>
          <a:stretch>
            <a:fillRect/>
          </a:stretch>
        </p:blipFill>
        <p:spPr>
          <a:xfrm>
            <a:off x="8216590" y="4430858"/>
            <a:ext cx="792334" cy="586907"/>
          </a:xfrm>
          <a:prstGeom prst="rect">
            <a:avLst/>
          </a:prstGeom>
          <a:noFill/>
          <a:ln>
            <a:noFill/>
          </a:ln>
        </p:spPr>
      </p:pic>
      <p:sp>
        <p:nvSpPr>
          <p:cNvPr id="564" name="Shape 564"/>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565" name="Shape 565"/>
          <p:cNvPicPr preferRelativeResize="0"/>
          <p:nvPr/>
        </p:nvPicPr>
        <p:blipFill>
          <a:blip r:embed="rId14">
            <a:alphaModFix/>
          </a:blip>
          <a:stretch>
            <a:fillRect/>
          </a:stretch>
        </p:blipFill>
        <p:spPr>
          <a:xfrm>
            <a:off x="697267" y="2178497"/>
            <a:ext cx="1899874" cy="1407276"/>
          </a:xfrm>
          <a:prstGeom prst="rect">
            <a:avLst/>
          </a:prstGeom>
          <a:noFill/>
          <a:ln>
            <a:noFill/>
          </a:ln>
        </p:spPr>
      </p:pic>
      <p:pic>
        <p:nvPicPr>
          <p:cNvPr id="566" name="Shape 566"/>
          <p:cNvPicPr preferRelativeResize="0"/>
          <p:nvPr/>
        </p:nvPicPr>
        <p:blipFill>
          <a:blip r:embed="rId15">
            <a:alphaModFix/>
          </a:blip>
          <a:stretch>
            <a:fillRect/>
          </a:stretch>
        </p:blipFill>
        <p:spPr>
          <a:xfrm>
            <a:off x="5002486" y="4430512"/>
            <a:ext cx="792324" cy="587604"/>
          </a:xfrm>
          <a:prstGeom prst="rect">
            <a:avLst/>
          </a:prstGeom>
          <a:noFill/>
          <a:ln>
            <a:noFill/>
          </a:ln>
        </p:spPr>
      </p:pic>
      <p:pic>
        <p:nvPicPr>
          <p:cNvPr id="567" name="Shape 567"/>
          <p:cNvPicPr preferRelativeResize="0"/>
          <p:nvPr/>
        </p:nvPicPr>
        <p:blipFill rotWithShape="1">
          <a:blip r:embed="rId16">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571"/>
        <p:cNvGrpSpPr/>
        <p:nvPr/>
      </p:nvGrpSpPr>
      <p:grpSpPr>
        <a:xfrm>
          <a:off x="0" y="0"/>
          <a:ext cx="0" cy="0"/>
          <a:chOff x="0" y="0"/>
          <a:chExt cx="0" cy="0"/>
        </a:xfrm>
      </p:grpSpPr>
      <p:sp>
        <p:nvSpPr>
          <p:cNvPr id="572" name="Shape 572"/>
          <p:cNvSpPr/>
          <p:nvPr/>
        </p:nvSpPr>
        <p:spPr>
          <a:xfrm>
            <a:off x="697275" y="482675"/>
            <a:ext cx="7460100" cy="1269600"/>
          </a:xfrm>
          <a:prstGeom prst="roundRect">
            <a:avLst>
              <a:gd name="adj" fmla="val 16667"/>
            </a:avLst>
          </a:prstGeom>
          <a:no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3" name="Shape 573"/>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574" name="Shape 57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Shelter</a:t>
            </a:r>
          </a:p>
        </p:txBody>
      </p:sp>
      <p:sp>
        <p:nvSpPr>
          <p:cNvPr id="575" name="Shape 575"/>
          <p:cNvSpPr/>
          <p:nvPr/>
        </p:nvSpPr>
        <p:spPr>
          <a:xfrm>
            <a:off x="1282400" y="8076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Fine</a:t>
            </a:r>
          </a:p>
          <a:p>
            <a:pPr lvl="0" algn="r" rtl="0">
              <a:lnSpc>
                <a:spcPct val="150000"/>
              </a:lnSpc>
              <a:spcBef>
                <a:spcPts val="0"/>
              </a:spcBef>
              <a:buNone/>
            </a:pPr>
            <a:r>
              <a:rPr lang="en-GB" sz="1000">
                <a:solidFill>
                  <a:srgbClr val="70AD47"/>
                </a:solidFill>
                <a:latin typeface="Calibri"/>
                <a:ea typeface="Calibri"/>
                <a:cs typeface="Calibri"/>
                <a:sym typeface="Calibri"/>
              </a:rPr>
              <a:t>No debt, with contract</a:t>
            </a:r>
          </a:p>
          <a:p>
            <a:pPr lvl="0" algn="r" rtl="0">
              <a:lnSpc>
                <a:spcPct val="150000"/>
              </a:lnSpc>
              <a:spcBef>
                <a:spcPts val="0"/>
              </a:spcBef>
              <a:buNone/>
            </a:pPr>
            <a:r>
              <a:rPr lang="en-GB" sz="1000">
                <a:solidFill>
                  <a:srgbClr val="70AD47"/>
                </a:solidFill>
                <a:latin typeface="Calibri"/>
                <a:ea typeface="Calibri"/>
                <a:cs typeface="Calibri"/>
                <a:sym typeface="Calibri"/>
              </a:rPr>
              <a:t>Low dependency</a:t>
            </a:r>
          </a:p>
          <a:p>
            <a:pPr lvl="0" algn="r" rtl="0">
              <a:lnSpc>
                <a:spcPct val="150000"/>
              </a:lnSpc>
              <a:spcBef>
                <a:spcPts val="0"/>
              </a:spcBef>
              <a:buNone/>
            </a:pPr>
            <a:endParaRPr sz="1000">
              <a:solidFill>
                <a:srgbClr val="70AD47"/>
              </a:solidFill>
              <a:latin typeface="Calibri"/>
              <a:ea typeface="Calibri"/>
              <a:cs typeface="Calibri"/>
              <a:sym typeface="Calibri"/>
            </a:endParaRPr>
          </a:p>
          <a:p>
            <a:pPr lvl="0" algn="r" rtl="0">
              <a:lnSpc>
                <a:spcPct val="150000"/>
              </a:lnSpc>
              <a:spcBef>
                <a:spcPts val="0"/>
              </a:spcBef>
              <a:buNone/>
            </a:pPr>
            <a:endParaRPr sz="1000">
              <a:solidFill>
                <a:srgbClr val="70AD47"/>
              </a:solidFill>
              <a:latin typeface="Calibri"/>
              <a:ea typeface="Calibri"/>
              <a:cs typeface="Calibri"/>
              <a:sym typeface="Calibri"/>
            </a:endParaRPr>
          </a:p>
        </p:txBody>
      </p:sp>
      <p:sp>
        <p:nvSpPr>
          <p:cNvPr id="576" name="Shape 576"/>
          <p:cNvSpPr/>
          <p:nvPr/>
        </p:nvSpPr>
        <p:spPr>
          <a:xfrm>
            <a:off x="6890625" y="8076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Poor</a:t>
            </a:r>
          </a:p>
          <a:p>
            <a:pPr lvl="0" rtl="0">
              <a:lnSpc>
                <a:spcPct val="150000"/>
              </a:lnSpc>
              <a:spcBef>
                <a:spcPts val="0"/>
              </a:spcBef>
              <a:buNone/>
            </a:pPr>
            <a:r>
              <a:rPr lang="en-GB" sz="1000">
                <a:solidFill>
                  <a:srgbClr val="FF0000"/>
                </a:solidFill>
                <a:latin typeface="Calibri"/>
                <a:ea typeface="Calibri"/>
                <a:cs typeface="Calibri"/>
                <a:sym typeface="Calibri"/>
              </a:rPr>
              <a:t>High debt, no contract</a:t>
            </a:r>
          </a:p>
          <a:p>
            <a:pPr lvl="0" rtl="0">
              <a:lnSpc>
                <a:spcPct val="150000"/>
              </a:lnSpc>
              <a:spcBef>
                <a:spcPts val="0"/>
              </a:spcBef>
              <a:buNone/>
            </a:pPr>
            <a:r>
              <a:rPr lang="en-GB" sz="1000">
                <a:solidFill>
                  <a:srgbClr val="FF0000"/>
                </a:solidFill>
                <a:latin typeface="Calibri"/>
                <a:ea typeface="Calibri"/>
                <a:cs typeface="Calibri"/>
                <a:sym typeface="Calibri"/>
              </a:rPr>
              <a:t>High dependency</a:t>
            </a:r>
          </a:p>
          <a:p>
            <a:pPr lvl="0" rtl="0">
              <a:lnSpc>
                <a:spcPct val="150000"/>
              </a:lnSpc>
              <a:spcBef>
                <a:spcPts val="0"/>
              </a:spcBef>
              <a:buNone/>
            </a:pPr>
            <a:endParaRPr sz="1000">
              <a:solidFill>
                <a:srgbClr val="FF0000"/>
              </a:solidFill>
              <a:latin typeface="Calibri"/>
              <a:ea typeface="Calibri"/>
              <a:cs typeface="Calibri"/>
              <a:sym typeface="Calibri"/>
            </a:endParaRPr>
          </a:p>
          <a:p>
            <a:pPr lvl="0" rtl="0">
              <a:lnSpc>
                <a:spcPct val="150000"/>
              </a:lnSpc>
              <a:spcBef>
                <a:spcPts val="0"/>
              </a:spcBef>
              <a:buNone/>
            </a:pPr>
            <a:endParaRPr sz="1000">
              <a:solidFill>
                <a:srgbClr val="FF0000"/>
              </a:solidFill>
              <a:latin typeface="Calibri"/>
              <a:ea typeface="Calibri"/>
              <a:cs typeface="Calibri"/>
              <a:sym typeface="Calibri"/>
            </a:endParaRPr>
          </a:p>
        </p:txBody>
      </p:sp>
      <p:cxnSp>
        <p:nvCxnSpPr>
          <p:cNvPr id="577" name="Shape 577"/>
          <p:cNvCxnSpPr/>
          <p:nvPr/>
        </p:nvCxnSpPr>
        <p:spPr>
          <a:xfrm>
            <a:off x="2826500" y="9912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578" name="Shape 578"/>
          <p:cNvCxnSpPr/>
          <p:nvPr/>
        </p:nvCxnSpPr>
        <p:spPr>
          <a:xfrm>
            <a:off x="2826500" y="1216407"/>
            <a:ext cx="4061699" cy="0"/>
          </a:xfrm>
          <a:prstGeom prst="straightConnector1">
            <a:avLst/>
          </a:prstGeom>
          <a:noFill/>
          <a:ln w="19050" cap="flat">
            <a:solidFill>
              <a:srgbClr val="999999"/>
            </a:solidFill>
            <a:prstDash val="solid"/>
            <a:round/>
            <a:headEnd type="triangle" w="lg" len="lg"/>
            <a:tailEnd type="triangle" w="lg" len="lg"/>
          </a:ln>
        </p:spPr>
      </p:cxnSp>
      <p:cxnSp>
        <p:nvCxnSpPr>
          <p:cNvPr id="579" name="Shape 579"/>
          <p:cNvCxnSpPr/>
          <p:nvPr/>
        </p:nvCxnSpPr>
        <p:spPr>
          <a:xfrm>
            <a:off x="2826500" y="1441515"/>
            <a:ext cx="4061699" cy="0"/>
          </a:xfrm>
          <a:prstGeom prst="straightConnector1">
            <a:avLst/>
          </a:prstGeom>
          <a:noFill/>
          <a:ln w="19050" cap="flat">
            <a:solidFill>
              <a:srgbClr val="999999"/>
            </a:solidFill>
            <a:prstDash val="solid"/>
            <a:round/>
            <a:headEnd type="triangle" w="lg" len="lg"/>
            <a:tailEnd type="triangle" w="lg" len="lg"/>
          </a:ln>
        </p:spPr>
      </p:cxnSp>
      <p:sp>
        <p:nvSpPr>
          <p:cNvPr id="580" name="Shape 580"/>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581" name="Shape 581"/>
          <p:cNvSpPr/>
          <p:nvPr/>
        </p:nvSpPr>
        <p:spPr>
          <a:xfrm>
            <a:off x="3806893" y="8076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Housing conditions</a:t>
            </a:r>
          </a:p>
          <a:p>
            <a:pPr lvl="0" algn="ctr" rtl="0">
              <a:lnSpc>
                <a:spcPct val="150000"/>
              </a:lnSpc>
              <a:spcBef>
                <a:spcPts val="0"/>
              </a:spcBef>
              <a:buNone/>
            </a:pPr>
            <a:r>
              <a:rPr lang="en-GB" sz="1000">
                <a:solidFill>
                  <a:srgbClr val="FFFFFF"/>
                </a:solidFill>
                <a:latin typeface="Calibri"/>
                <a:ea typeface="Calibri"/>
                <a:cs typeface="Calibri"/>
                <a:sym typeface="Calibri"/>
              </a:rPr>
              <a:t>Security of tenure</a:t>
            </a:r>
          </a:p>
          <a:p>
            <a:pPr lvl="0" algn="ctr" rtl="0">
              <a:lnSpc>
                <a:spcPct val="150000"/>
              </a:lnSpc>
              <a:spcBef>
                <a:spcPts val="0"/>
              </a:spcBef>
              <a:buNone/>
            </a:pPr>
            <a:r>
              <a:rPr lang="en-GB" sz="1000">
                <a:solidFill>
                  <a:srgbClr val="FFFFFF"/>
                </a:solidFill>
                <a:latin typeface="Calibri"/>
                <a:ea typeface="Calibri"/>
                <a:cs typeface="Calibri"/>
                <a:sym typeface="Calibri"/>
              </a:rPr>
              <a:t>Family composition</a:t>
            </a:r>
          </a:p>
          <a:p>
            <a:pPr lvl="0" algn="ctr" rtl="0">
              <a:lnSpc>
                <a:spcPct val="150000"/>
              </a:lnSpc>
              <a:spcBef>
                <a:spcPts val="0"/>
              </a:spcBef>
              <a:buNone/>
            </a:pPr>
            <a:endParaRPr sz="1000">
              <a:solidFill>
                <a:srgbClr val="FFFFFF"/>
              </a:solidFill>
              <a:latin typeface="Calibri"/>
              <a:ea typeface="Calibri"/>
              <a:cs typeface="Calibri"/>
              <a:sym typeface="Calibri"/>
            </a:endParaRPr>
          </a:p>
          <a:p>
            <a:pPr lvl="0" algn="ctr" rtl="0">
              <a:lnSpc>
                <a:spcPct val="150000"/>
              </a:lnSpc>
              <a:spcBef>
                <a:spcPts val="0"/>
              </a:spcBef>
              <a:buNone/>
            </a:pPr>
            <a:endParaRPr sz="1000">
              <a:solidFill>
                <a:srgbClr val="FFFFFF"/>
              </a:solidFill>
              <a:latin typeface="Calibri"/>
              <a:ea typeface="Calibri"/>
              <a:cs typeface="Calibri"/>
              <a:sym typeface="Calibri"/>
            </a:endParaRPr>
          </a:p>
        </p:txBody>
      </p:sp>
      <p:sp>
        <p:nvSpPr>
          <p:cNvPr id="582" name="Shape 582"/>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67% of the cases are rated as high or severely vulnerable which represent 83% of population</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Three quarters of cases are at rated as highly vulnerable</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House crowding and the quality of dwelling impact the overall housing conditions</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There are many under 5’s and over 60’s as head of household and there are high dependency levels</a:t>
            </a:r>
          </a:p>
          <a:p>
            <a:pPr marR="0" lvl="0" algn="l" rtl="0">
              <a:lnSpc>
                <a:spcPct val="100000"/>
              </a:lnSpc>
              <a:spcBef>
                <a:spcPts val="0"/>
              </a:spcBef>
              <a:spcAft>
                <a:spcPts val="0"/>
              </a:spcAft>
              <a:buNone/>
            </a:pPr>
            <a:endParaRPr sz="1000">
              <a:solidFill>
                <a:srgbClr val="FFFFFF"/>
              </a:solidFill>
              <a:latin typeface="Calibri"/>
              <a:ea typeface="Calibri"/>
              <a:cs typeface="Calibri"/>
              <a:sym typeface="Calibri"/>
            </a:endParaRP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While all cases are living in permanent accommodation there exist high levels of debt and instances without tenancy agreements.</a:t>
            </a:r>
          </a:p>
        </p:txBody>
      </p:sp>
      <p:pic>
        <p:nvPicPr>
          <p:cNvPr id="583" name="Shape 583"/>
          <p:cNvPicPr preferRelativeResize="0"/>
          <p:nvPr/>
        </p:nvPicPr>
        <p:blipFill>
          <a:blip r:embed="rId3">
            <a:alphaModFix/>
          </a:blip>
          <a:stretch>
            <a:fillRect/>
          </a:stretch>
        </p:blipFill>
        <p:spPr>
          <a:xfrm>
            <a:off x="1015900" y="944075"/>
            <a:ext cx="439199" cy="439199"/>
          </a:xfrm>
          <a:prstGeom prst="rect">
            <a:avLst/>
          </a:prstGeom>
          <a:noFill/>
          <a:ln>
            <a:noFill/>
          </a:ln>
        </p:spPr>
      </p:pic>
      <p:pic>
        <p:nvPicPr>
          <p:cNvPr id="584" name="Shape 584"/>
          <p:cNvPicPr preferRelativeResize="0"/>
          <p:nvPr/>
        </p:nvPicPr>
        <p:blipFill>
          <a:blip r:embed="rId4">
            <a:alphaModFix/>
          </a:blip>
          <a:stretch>
            <a:fillRect/>
          </a:stretch>
        </p:blipFill>
        <p:spPr>
          <a:xfrm>
            <a:off x="204404" y="4590814"/>
            <a:ext cx="677206" cy="501644"/>
          </a:xfrm>
          <a:prstGeom prst="rect">
            <a:avLst/>
          </a:prstGeom>
          <a:noFill/>
          <a:ln>
            <a:noFill/>
          </a:ln>
        </p:spPr>
      </p:pic>
      <p:pic>
        <p:nvPicPr>
          <p:cNvPr id="585" name="Shape 585"/>
          <p:cNvPicPr preferRelativeResize="0"/>
          <p:nvPr/>
        </p:nvPicPr>
        <p:blipFill>
          <a:blip r:embed="rId5">
            <a:alphaModFix/>
          </a:blip>
          <a:stretch>
            <a:fillRect/>
          </a:stretch>
        </p:blipFill>
        <p:spPr>
          <a:xfrm>
            <a:off x="939665" y="4590814"/>
            <a:ext cx="677206" cy="501644"/>
          </a:xfrm>
          <a:prstGeom prst="rect">
            <a:avLst/>
          </a:prstGeom>
          <a:noFill/>
          <a:ln>
            <a:noFill/>
          </a:ln>
        </p:spPr>
      </p:pic>
      <p:pic>
        <p:nvPicPr>
          <p:cNvPr id="586" name="Shape 586"/>
          <p:cNvPicPr preferRelativeResize="0"/>
          <p:nvPr/>
        </p:nvPicPr>
        <p:blipFill>
          <a:blip r:embed="rId6">
            <a:alphaModFix/>
          </a:blip>
          <a:stretch>
            <a:fillRect/>
          </a:stretch>
        </p:blipFill>
        <p:spPr>
          <a:xfrm>
            <a:off x="1674926" y="4590814"/>
            <a:ext cx="679486" cy="501644"/>
          </a:xfrm>
          <a:prstGeom prst="rect">
            <a:avLst/>
          </a:prstGeom>
          <a:noFill/>
          <a:ln>
            <a:noFill/>
          </a:ln>
        </p:spPr>
      </p:pic>
      <p:pic>
        <p:nvPicPr>
          <p:cNvPr id="587" name="Shape 587"/>
          <p:cNvPicPr preferRelativeResize="0"/>
          <p:nvPr/>
        </p:nvPicPr>
        <p:blipFill>
          <a:blip r:embed="rId7">
            <a:alphaModFix/>
          </a:blip>
          <a:stretch>
            <a:fillRect/>
          </a:stretch>
        </p:blipFill>
        <p:spPr>
          <a:xfrm>
            <a:off x="2412467" y="4590814"/>
            <a:ext cx="677206" cy="501644"/>
          </a:xfrm>
          <a:prstGeom prst="rect">
            <a:avLst/>
          </a:prstGeom>
          <a:noFill/>
          <a:ln>
            <a:noFill/>
          </a:ln>
        </p:spPr>
      </p:pic>
      <p:pic>
        <p:nvPicPr>
          <p:cNvPr id="588" name="Shape 588"/>
          <p:cNvPicPr preferRelativeResize="0"/>
          <p:nvPr/>
        </p:nvPicPr>
        <p:blipFill>
          <a:blip r:embed="rId8">
            <a:alphaModFix/>
          </a:blip>
          <a:stretch>
            <a:fillRect/>
          </a:stretch>
        </p:blipFill>
        <p:spPr>
          <a:xfrm>
            <a:off x="3147727" y="4589674"/>
            <a:ext cx="677206" cy="503924"/>
          </a:xfrm>
          <a:prstGeom prst="rect">
            <a:avLst/>
          </a:prstGeom>
          <a:noFill/>
          <a:ln>
            <a:noFill/>
          </a:ln>
        </p:spPr>
      </p:pic>
      <p:pic>
        <p:nvPicPr>
          <p:cNvPr id="589" name="Shape 589"/>
          <p:cNvPicPr preferRelativeResize="0"/>
          <p:nvPr/>
        </p:nvPicPr>
        <p:blipFill>
          <a:blip r:embed="rId9">
            <a:alphaModFix/>
          </a:blip>
          <a:stretch>
            <a:fillRect/>
          </a:stretch>
        </p:blipFill>
        <p:spPr>
          <a:xfrm>
            <a:off x="3882988" y="4589674"/>
            <a:ext cx="679486" cy="503924"/>
          </a:xfrm>
          <a:prstGeom prst="rect">
            <a:avLst/>
          </a:prstGeom>
          <a:noFill/>
          <a:ln>
            <a:noFill/>
          </a:ln>
        </p:spPr>
      </p:pic>
      <p:pic>
        <p:nvPicPr>
          <p:cNvPr id="590" name="Shape 590"/>
          <p:cNvPicPr preferRelativeResize="0"/>
          <p:nvPr/>
        </p:nvPicPr>
        <p:blipFill>
          <a:blip r:embed="rId10">
            <a:alphaModFix/>
          </a:blip>
          <a:stretch>
            <a:fillRect/>
          </a:stretch>
        </p:blipFill>
        <p:spPr>
          <a:xfrm>
            <a:off x="4620529" y="4590814"/>
            <a:ext cx="677206" cy="501644"/>
          </a:xfrm>
          <a:prstGeom prst="rect">
            <a:avLst/>
          </a:prstGeom>
          <a:noFill/>
          <a:ln>
            <a:noFill/>
          </a:ln>
        </p:spPr>
      </p:pic>
      <p:pic>
        <p:nvPicPr>
          <p:cNvPr id="591" name="Shape 591"/>
          <p:cNvPicPr preferRelativeResize="0"/>
          <p:nvPr/>
        </p:nvPicPr>
        <p:blipFill>
          <a:blip r:embed="rId11">
            <a:alphaModFix/>
          </a:blip>
          <a:stretch>
            <a:fillRect/>
          </a:stretch>
        </p:blipFill>
        <p:spPr>
          <a:xfrm>
            <a:off x="5355789" y="4590814"/>
            <a:ext cx="677206" cy="501644"/>
          </a:xfrm>
          <a:prstGeom prst="rect">
            <a:avLst/>
          </a:prstGeom>
          <a:noFill/>
          <a:ln>
            <a:noFill/>
          </a:ln>
        </p:spPr>
      </p:pic>
      <p:pic>
        <p:nvPicPr>
          <p:cNvPr id="592" name="Shape 592"/>
          <p:cNvPicPr preferRelativeResize="0"/>
          <p:nvPr/>
        </p:nvPicPr>
        <p:blipFill>
          <a:blip r:embed="rId12">
            <a:alphaModFix/>
          </a:blip>
          <a:stretch>
            <a:fillRect/>
          </a:stretch>
        </p:blipFill>
        <p:spPr>
          <a:xfrm>
            <a:off x="6091050" y="4590814"/>
            <a:ext cx="679486" cy="501644"/>
          </a:xfrm>
          <a:prstGeom prst="rect">
            <a:avLst/>
          </a:prstGeom>
          <a:noFill/>
          <a:ln>
            <a:noFill/>
          </a:ln>
        </p:spPr>
      </p:pic>
      <p:pic>
        <p:nvPicPr>
          <p:cNvPr id="593" name="Shape 593"/>
          <p:cNvPicPr preferRelativeResize="0"/>
          <p:nvPr/>
        </p:nvPicPr>
        <p:blipFill>
          <a:blip r:embed="rId13">
            <a:alphaModFix/>
          </a:blip>
          <a:stretch>
            <a:fillRect/>
          </a:stretch>
        </p:blipFill>
        <p:spPr>
          <a:xfrm>
            <a:off x="6828591" y="4590814"/>
            <a:ext cx="677206" cy="501644"/>
          </a:xfrm>
          <a:prstGeom prst="rect">
            <a:avLst/>
          </a:prstGeom>
          <a:noFill/>
          <a:ln>
            <a:noFill/>
          </a:ln>
        </p:spPr>
      </p:pic>
      <p:pic>
        <p:nvPicPr>
          <p:cNvPr id="594" name="Shape 594"/>
          <p:cNvPicPr preferRelativeResize="0"/>
          <p:nvPr/>
        </p:nvPicPr>
        <p:blipFill>
          <a:blip r:embed="rId14">
            <a:alphaModFix/>
          </a:blip>
          <a:stretch>
            <a:fillRect/>
          </a:stretch>
        </p:blipFill>
        <p:spPr>
          <a:xfrm>
            <a:off x="7563852" y="4589674"/>
            <a:ext cx="677206" cy="503924"/>
          </a:xfrm>
          <a:prstGeom prst="rect">
            <a:avLst/>
          </a:prstGeom>
          <a:noFill/>
          <a:ln>
            <a:noFill/>
          </a:ln>
        </p:spPr>
      </p:pic>
      <p:pic>
        <p:nvPicPr>
          <p:cNvPr id="595" name="Shape 595"/>
          <p:cNvPicPr preferRelativeResize="0"/>
          <p:nvPr/>
        </p:nvPicPr>
        <p:blipFill>
          <a:blip r:embed="rId15">
            <a:alphaModFix/>
          </a:blip>
          <a:stretch>
            <a:fillRect/>
          </a:stretch>
        </p:blipFill>
        <p:spPr>
          <a:xfrm>
            <a:off x="8299112" y="4589674"/>
            <a:ext cx="679486" cy="503924"/>
          </a:xfrm>
          <a:prstGeom prst="rect">
            <a:avLst/>
          </a:prstGeom>
          <a:noFill/>
          <a:ln>
            <a:noFill/>
          </a:ln>
        </p:spPr>
      </p:pic>
      <p:sp>
        <p:nvSpPr>
          <p:cNvPr id="596" name="Shape 596"/>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597" name="Shape 597"/>
          <p:cNvPicPr preferRelativeResize="0"/>
          <p:nvPr/>
        </p:nvPicPr>
        <p:blipFill>
          <a:blip r:embed="rId16">
            <a:alphaModFix/>
          </a:blip>
          <a:stretch>
            <a:fillRect/>
          </a:stretch>
        </p:blipFill>
        <p:spPr>
          <a:xfrm>
            <a:off x="697287" y="2178514"/>
            <a:ext cx="1899874" cy="1407330"/>
          </a:xfrm>
          <a:prstGeom prst="rect">
            <a:avLst/>
          </a:prstGeom>
          <a:noFill/>
          <a:ln>
            <a:noFill/>
          </a:ln>
        </p:spPr>
      </p:pic>
      <p:pic>
        <p:nvPicPr>
          <p:cNvPr id="598" name="Shape 598"/>
          <p:cNvPicPr preferRelativeResize="0"/>
          <p:nvPr/>
        </p:nvPicPr>
        <p:blipFill rotWithShape="1">
          <a:blip r:embed="rId17">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602"/>
        <p:cNvGrpSpPr/>
        <p:nvPr/>
      </p:nvGrpSpPr>
      <p:grpSpPr>
        <a:xfrm>
          <a:off x="0" y="0"/>
          <a:ext cx="0" cy="0"/>
          <a:chOff x="0" y="0"/>
          <a:chExt cx="0" cy="0"/>
        </a:xfrm>
      </p:grpSpPr>
      <p:cxnSp>
        <p:nvCxnSpPr>
          <p:cNvPr id="603" name="Shape 603"/>
          <p:cNvCxnSpPr/>
          <p:nvPr/>
        </p:nvCxnSpPr>
        <p:spPr>
          <a:xfrm>
            <a:off x="2826500" y="1752299"/>
            <a:ext cx="4061699" cy="0"/>
          </a:xfrm>
          <a:prstGeom prst="straightConnector1">
            <a:avLst/>
          </a:prstGeom>
          <a:noFill/>
          <a:ln w="19050" cap="flat">
            <a:solidFill>
              <a:srgbClr val="999999"/>
            </a:solidFill>
            <a:prstDash val="solid"/>
            <a:round/>
            <a:headEnd type="triangle" w="lg" len="lg"/>
            <a:tailEnd type="triangle" w="lg" len="lg"/>
          </a:ln>
        </p:spPr>
      </p:cxnSp>
      <p:sp>
        <p:nvSpPr>
          <p:cNvPr id="604" name="Shape 604"/>
          <p:cNvSpPr/>
          <p:nvPr/>
        </p:nvSpPr>
        <p:spPr>
          <a:xfrm>
            <a:off x="697275" y="482675"/>
            <a:ext cx="7460100" cy="1480200"/>
          </a:xfrm>
          <a:prstGeom prst="roundRect">
            <a:avLst>
              <a:gd name="adj" fmla="val 16667"/>
            </a:avLst>
          </a:prstGeom>
          <a:noFill/>
          <a:ln w="19050" cap="flat">
            <a:solidFill>
              <a:srgbClr val="3D619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5" name="Shape 605"/>
          <p:cNvSpPr/>
          <p:nvPr/>
        </p:nvSpPr>
        <p:spPr>
          <a:xfrm>
            <a:off x="858099" y="809925"/>
            <a:ext cx="754799" cy="754799"/>
          </a:xfrm>
          <a:prstGeom prst="ellipse">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606" name="Shape 606"/>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WASH</a:t>
            </a:r>
          </a:p>
        </p:txBody>
      </p:sp>
      <p:sp>
        <p:nvSpPr>
          <p:cNvPr id="607" name="Shape 607"/>
          <p:cNvSpPr txBox="1"/>
          <p:nvPr/>
        </p:nvSpPr>
        <p:spPr>
          <a:xfrm>
            <a:off x="732200" y="470785"/>
            <a:ext cx="2512799" cy="293099"/>
          </a:xfrm>
          <a:prstGeom prst="rect">
            <a:avLst/>
          </a:prstGeom>
          <a:noFill/>
          <a:ln>
            <a:noFill/>
          </a:ln>
        </p:spPr>
        <p:txBody>
          <a:bodyPr lIns="91425" tIns="91425" rIns="91425" bIns="91425" anchor="ctr" anchorCtr="0">
            <a:noAutofit/>
          </a:bodyPr>
          <a:lstStyle/>
          <a:p>
            <a:pPr lvl="0" rtl="0">
              <a:spcBef>
                <a:spcPts val="0"/>
              </a:spcBef>
              <a:buNone/>
            </a:pPr>
            <a:r>
              <a:rPr lang="en-GB" sz="1200">
                <a:solidFill>
                  <a:srgbClr val="FFFFFF"/>
                </a:solidFill>
                <a:latin typeface="Calibri"/>
                <a:ea typeface="Calibri"/>
                <a:cs typeface="Calibri"/>
                <a:sym typeface="Calibri"/>
              </a:rPr>
              <a:t>Vulnerability characteristics</a:t>
            </a:r>
          </a:p>
        </p:txBody>
      </p:sp>
      <p:sp>
        <p:nvSpPr>
          <p:cNvPr id="608" name="Shape 608"/>
          <p:cNvSpPr/>
          <p:nvPr/>
        </p:nvSpPr>
        <p:spPr>
          <a:xfrm>
            <a:off x="3411052" y="2216075"/>
            <a:ext cx="4746300" cy="2373599"/>
          </a:xfrm>
          <a:prstGeom prst="rect">
            <a:avLst/>
          </a:prstGeom>
          <a:noFill/>
          <a:ln>
            <a:noFill/>
          </a:ln>
        </p:spPr>
        <p:txBody>
          <a:bodyPr lIns="91425" tIns="91425" rIns="91425" bIns="91425" anchor="t" anchorCtr="0">
            <a:noAutofit/>
          </a:bodyPr>
          <a:lstStyle/>
          <a:p>
            <a:pPr lvl="0" rtl="0">
              <a:spcBef>
                <a:spcPts val="0"/>
              </a:spcBef>
              <a:buNone/>
            </a:pPr>
            <a:r>
              <a:rPr lang="en-GB" sz="1200">
                <a:solidFill>
                  <a:srgbClr val="FFFFFF"/>
                </a:solidFill>
                <a:latin typeface="Calibri"/>
                <a:ea typeface="Calibri"/>
                <a:cs typeface="Calibri"/>
                <a:sym typeface="Calibri"/>
              </a:rPr>
              <a:t>Observations</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18% of cases are rated as high or severely vulnerable which represent 19% of the population</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There is a low rate of WASH related issues</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Despite a large number of cases sharing latrines there is a good perceived sense of security</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The supply of water is mostly provided by the municipality and has been reliable</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Waste management, particularly from solids have experience problems in the last year</a:t>
            </a:r>
          </a:p>
          <a:p>
            <a:pPr marL="457200" marR="0" lvl="0" indent="-292100" algn="l" rtl="0">
              <a:lnSpc>
                <a:spcPct val="100000"/>
              </a:lnSpc>
              <a:spcBef>
                <a:spcPts val="0"/>
              </a:spcBef>
              <a:spcAft>
                <a:spcPts val="0"/>
              </a:spcAft>
              <a:buClr>
                <a:srgbClr val="FFFFFF"/>
              </a:buClr>
              <a:buSzPct val="100000"/>
              <a:buFont typeface="Calibri"/>
              <a:buChar char="●"/>
            </a:pPr>
            <a:r>
              <a:rPr lang="en-GB" sz="1000">
                <a:solidFill>
                  <a:srgbClr val="FFFFFF"/>
                </a:solidFill>
                <a:latin typeface="Calibri"/>
                <a:ea typeface="Calibri"/>
                <a:cs typeface="Calibri"/>
                <a:sym typeface="Calibri"/>
              </a:rPr>
              <a:t>Although WASH makes up a small percentage of expenditure many cases are implementing emergency coping strategies</a:t>
            </a:r>
          </a:p>
        </p:txBody>
      </p:sp>
      <p:sp>
        <p:nvSpPr>
          <p:cNvPr id="609" name="Shape 609"/>
          <p:cNvSpPr/>
          <p:nvPr/>
        </p:nvSpPr>
        <p:spPr>
          <a:xfrm>
            <a:off x="6890625" y="655200"/>
            <a:ext cx="1556100" cy="10971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000">
                <a:solidFill>
                  <a:srgbClr val="FF0000"/>
                </a:solidFill>
                <a:latin typeface="Calibri"/>
                <a:ea typeface="Calibri"/>
                <a:cs typeface="Calibri"/>
                <a:sym typeface="Calibri"/>
              </a:rPr>
              <a:t>Many incidents</a:t>
            </a:r>
          </a:p>
          <a:p>
            <a:pPr lvl="0" rtl="0">
              <a:lnSpc>
                <a:spcPct val="150000"/>
              </a:lnSpc>
              <a:spcBef>
                <a:spcPts val="0"/>
              </a:spcBef>
              <a:buNone/>
            </a:pPr>
            <a:r>
              <a:rPr lang="en-GB" sz="1000">
                <a:solidFill>
                  <a:srgbClr val="FF0000"/>
                </a:solidFill>
                <a:latin typeface="Calibri"/>
                <a:ea typeface="Calibri"/>
                <a:cs typeface="Calibri"/>
                <a:sym typeface="Calibri"/>
              </a:rPr>
              <a:t>Shared and unsafe</a:t>
            </a:r>
          </a:p>
          <a:p>
            <a:pPr lvl="0" rtl="0">
              <a:lnSpc>
                <a:spcPct val="150000"/>
              </a:lnSpc>
              <a:spcBef>
                <a:spcPts val="0"/>
              </a:spcBef>
              <a:buNone/>
            </a:pPr>
            <a:r>
              <a:rPr lang="en-GB" sz="1000">
                <a:solidFill>
                  <a:srgbClr val="FF0000"/>
                </a:solidFill>
                <a:latin typeface="Calibri"/>
                <a:ea typeface="Calibri"/>
                <a:cs typeface="Calibri"/>
                <a:sym typeface="Calibri"/>
              </a:rPr>
              <a:t>Inconsistent and expensive</a:t>
            </a:r>
          </a:p>
          <a:p>
            <a:pPr rtl="0">
              <a:lnSpc>
                <a:spcPct val="150000"/>
              </a:lnSpc>
              <a:spcBef>
                <a:spcPts val="0"/>
              </a:spcBef>
              <a:buNone/>
            </a:pPr>
            <a:r>
              <a:rPr lang="en-GB" sz="1000">
                <a:solidFill>
                  <a:srgbClr val="FF0000"/>
                </a:solidFill>
                <a:latin typeface="Calibri"/>
                <a:ea typeface="Calibri"/>
                <a:cs typeface="Calibri"/>
                <a:sym typeface="Calibri"/>
              </a:rPr>
              <a:t>Regular problems</a:t>
            </a:r>
          </a:p>
          <a:p>
            <a:pPr lvl="0" rtl="0">
              <a:lnSpc>
                <a:spcPct val="150000"/>
              </a:lnSpc>
              <a:spcBef>
                <a:spcPts val="0"/>
              </a:spcBef>
              <a:buNone/>
            </a:pPr>
            <a:r>
              <a:rPr lang="en-GB" sz="1000">
                <a:solidFill>
                  <a:srgbClr val="FF0000"/>
                </a:solidFill>
                <a:latin typeface="Calibri"/>
                <a:ea typeface="Calibri"/>
                <a:cs typeface="Calibri"/>
                <a:sym typeface="Calibri"/>
              </a:rPr>
              <a:t>High WASH expenditure</a:t>
            </a:r>
          </a:p>
          <a:p>
            <a:pPr lvl="0" rtl="0">
              <a:lnSpc>
                <a:spcPct val="150000"/>
              </a:lnSpc>
              <a:spcBef>
                <a:spcPts val="0"/>
              </a:spcBef>
              <a:buNone/>
            </a:pPr>
            <a:endParaRPr sz="1000">
              <a:solidFill>
                <a:srgbClr val="FF0000"/>
              </a:solidFill>
              <a:latin typeface="Calibri"/>
              <a:ea typeface="Calibri"/>
              <a:cs typeface="Calibri"/>
              <a:sym typeface="Calibri"/>
            </a:endParaRPr>
          </a:p>
        </p:txBody>
      </p:sp>
      <p:cxnSp>
        <p:nvCxnSpPr>
          <p:cNvPr id="610" name="Shape 610"/>
          <p:cNvCxnSpPr/>
          <p:nvPr/>
        </p:nvCxnSpPr>
        <p:spPr>
          <a:xfrm>
            <a:off x="2826500" y="838899"/>
            <a:ext cx="4061699" cy="0"/>
          </a:xfrm>
          <a:prstGeom prst="straightConnector1">
            <a:avLst/>
          </a:prstGeom>
          <a:noFill/>
          <a:ln w="19050" cap="flat">
            <a:solidFill>
              <a:srgbClr val="999999"/>
            </a:solidFill>
            <a:prstDash val="solid"/>
            <a:round/>
            <a:headEnd type="triangle" w="lg" len="lg"/>
            <a:tailEnd type="triangle" w="lg" len="lg"/>
          </a:ln>
        </p:spPr>
      </p:cxnSp>
      <p:cxnSp>
        <p:nvCxnSpPr>
          <p:cNvPr id="611" name="Shape 611"/>
          <p:cNvCxnSpPr/>
          <p:nvPr/>
        </p:nvCxnSpPr>
        <p:spPr>
          <a:xfrm>
            <a:off x="2826500" y="1064007"/>
            <a:ext cx="4061699" cy="0"/>
          </a:xfrm>
          <a:prstGeom prst="straightConnector1">
            <a:avLst/>
          </a:prstGeom>
          <a:noFill/>
          <a:ln w="19050" cap="flat">
            <a:solidFill>
              <a:srgbClr val="999999"/>
            </a:solidFill>
            <a:prstDash val="solid"/>
            <a:round/>
            <a:headEnd type="triangle" w="lg" len="lg"/>
            <a:tailEnd type="triangle" w="lg" len="lg"/>
          </a:ln>
        </p:spPr>
      </p:cxnSp>
      <p:cxnSp>
        <p:nvCxnSpPr>
          <p:cNvPr id="612" name="Shape 612"/>
          <p:cNvCxnSpPr/>
          <p:nvPr/>
        </p:nvCxnSpPr>
        <p:spPr>
          <a:xfrm>
            <a:off x="2826500" y="1289115"/>
            <a:ext cx="4061699" cy="0"/>
          </a:xfrm>
          <a:prstGeom prst="straightConnector1">
            <a:avLst/>
          </a:prstGeom>
          <a:noFill/>
          <a:ln w="19050" cap="flat">
            <a:solidFill>
              <a:srgbClr val="999999"/>
            </a:solidFill>
            <a:prstDash val="solid"/>
            <a:round/>
            <a:headEnd type="triangle" w="lg" len="lg"/>
            <a:tailEnd type="triangle" w="lg" len="lg"/>
          </a:ln>
        </p:spPr>
      </p:cxnSp>
      <p:cxnSp>
        <p:nvCxnSpPr>
          <p:cNvPr id="613" name="Shape 613"/>
          <p:cNvCxnSpPr/>
          <p:nvPr/>
        </p:nvCxnSpPr>
        <p:spPr>
          <a:xfrm>
            <a:off x="2826500" y="1514224"/>
            <a:ext cx="4061699" cy="0"/>
          </a:xfrm>
          <a:prstGeom prst="straightConnector1">
            <a:avLst/>
          </a:prstGeom>
          <a:noFill/>
          <a:ln w="19050" cap="flat">
            <a:solidFill>
              <a:srgbClr val="999999"/>
            </a:solidFill>
            <a:prstDash val="solid"/>
            <a:round/>
            <a:headEnd type="triangle" w="lg" len="lg"/>
            <a:tailEnd type="triangle" w="lg" len="lg"/>
          </a:ln>
        </p:spPr>
      </p:cxnSp>
      <p:sp>
        <p:nvSpPr>
          <p:cNvPr id="614" name="Shape 614"/>
          <p:cNvSpPr/>
          <p:nvPr/>
        </p:nvSpPr>
        <p:spPr>
          <a:xfrm>
            <a:off x="3806893" y="655200"/>
            <a:ext cx="2100899" cy="1097100"/>
          </a:xfrm>
          <a:prstGeom prst="rect">
            <a:avLst/>
          </a:prstGeom>
          <a:noFill/>
          <a:ln>
            <a:noFill/>
          </a:ln>
        </p:spPr>
        <p:txBody>
          <a:bodyPr lIns="91425" tIns="91425" rIns="91425" bIns="91425" anchor="t" anchorCtr="0">
            <a:noAutofit/>
          </a:bodyPr>
          <a:lstStyle/>
          <a:p>
            <a:pPr lvl="0" algn="ctr" rtl="0">
              <a:lnSpc>
                <a:spcPct val="150000"/>
              </a:lnSpc>
              <a:spcBef>
                <a:spcPts val="0"/>
              </a:spcBef>
              <a:buNone/>
            </a:pPr>
            <a:r>
              <a:rPr lang="en-GB" sz="1000">
                <a:solidFill>
                  <a:srgbClr val="FFFFFF"/>
                </a:solidFill>
                <a:latin typeface="Calibri"/>
                <a:ea typeface="Calibri"/>
                <a:cs typeface="Calibri"/>
                <a:sym typeface="Calibri"/>
              </a:rPr>
              <a:t>WASH related illnesses</a:t>
            </a:r>
          </a:p>
          <a:p>
            <a:pPr lvl="0" algn="ctr" rtl="0">
              <a:lnSpc>
                <a:spcPct val="150000"/>
              </a:lnSpc>
              <a:spcBef>
                <a:spcPts val="0"/>
              </a:spcBef>
              <a:buNone/>
            </a:pPr>
            <a:r>
              <a:rPr lang="en-GB" sz="1000">
                <a:solidFill>
                  <a:srgbClr val="FFFFFF"/>
                </a:solidFill>
                <a:latin typeface="Calibri"/>
                <a:ea typeface="Calibri"/>
                <a:cs typeface="Calibri"/>
                <a:sym typeface="Calibri"/>
              </a:rPr>
              <a:t>Access to facilities</a:t>
            </a:r>
          </a:p>
          <a:p>
            <a:pPr lvl="0" algn="ctr" rtl="0">
              <a:lnSpc>
                <a:spcPct val="150000"/>
              </a:lnSpc>
              <a:spcBef>
                <a:spcPts val="0"/>
              </a:spcBef>
              <a:buNone/>
            </a:pPr>
            <a:r>
              <a:rPr lang="en-GB" sz="1000">
                <a:solidFill>
                  <a:srgbClr val="FFFFFF"/>
                </a:solidFill>
                <a:latin typeface="Calibri"/>
                <a:ea typeface="Calibri"/>
                <a:cs typeface="Calibri"/>
                <a:sym typeface="Calibri"/>
              </a:rPr>
              <a:t>Access to safe drinking water</a:t>
            </a:r>
          </a:p>
          <a:p>
            <a:pPr algn="ctr" rtl="0">
              <a:lnSpc>
                <a:spcPct val="150000"/>
              </a:lnSpc>
              <a:spcBef>
                <a:spcPts val="0"/>
              </a:spcBef>
              <a:buNone/>
            </a:pPr>
            <a:r>
              <a:rPr lang="en-GB" sz="1000">
                <a:solidFill>
                  <a:srgbClr val="FFFFFF"/>
                </a:solidFill>
                <a:latin typeface="Calibri"/>
                <a:ea typeface="Calibri"/>
                <a:cs typeface="Calibri"/>
                <a:sym typeface="Calibri"/>
              </a:rPr>
              <a:t>Waste management</a:t>
            </a:r>
          </a:p>
          <a:p>
            <a:pPr lvl="0" algn="ctr" rtl="0">
              <a:lnSpc>
                <a:spcPct val="150000"/>
              </a:lnSpc>
              <a:spcBef>
                <a:spcPts val="0"/>
              </a:spcBef>
              <a:buNone/>
            </a:pPr>
            <a:r>
              <a:rPr lang="en-GB" sz="1000">
                <a:solidFill>
                  <a:srgbClr val="FFFFFF"/>
                </a:solidFill>
                <a:latin typeface="Calibri"/>
                <a:ea typeface="Calibri"/>
                <a:cs typeface="Calibri"/>
                <a:sym typeface="Calibri"/>
              </a:rPr>
              <a:t>WASH Coping strategies</a:t>
            </a:r>
          </a:p>
          <a:p>
            <a:pPr lvl="0" algn="ctr" rtl="0">
              <a:lnSpc>
                <a:spcPct val="150000"/>
              </a:lnSpc>
              <a:spcBef>
                <a:spcPts val="0"/>
              </a:spcBef>
              <a:buNone/>
            </a:pPr>
            <a:endParaRPr sz="1000">
              <a:solidFill>
                <a:srgbClr val="FFFFFF"/>
              </a:solidFill>
              <a:latin typeface="Calibri"/>
              <a:ea typeface="Calibri"/>
              <a:cs typeface="Calibri"/>
              <a:sym typeface="Calibri"/>
            </a:endParaRPr>
          </a:p>
        </p:txBody>
      </p:sp>
      <p:pic>
        <p:nvPicPr>
          <p:cNvPr id="615" name="Shape 615"/>
          <p:cNvPicPr preferRelativeResize="0"/>
          <p:nvPr/>
        </p:nvPicPr>
        <p:blipFill>
          <a:blip r:embed="rId3">
            <a:alphaModFix/>
          </a:blip>
          <a:stretch>
            <a:fillRect/>
          </a:stretch>
        </p:blipFill>
        <p:spPr>
          <a:xfrm>
            <a:off x="967725" y="919550"/>
            <a:ext cx="535549" cy="535549"/>
          </a:xfrm>
          <a:prstGeom prst="rect">
            <a:avLst/>
          </a:prstGeom>
          <a:noFill/>
          <a:ln>
            <a:noFill/>
          </a:ln>
        </p:spPr>
      </p:pic>
      <p:sp>
        <p:nvSpPr>
          <p:cNvPr id="616" name="Shape 616"/>
          <p:cNvSpPr/>
          <p:nvPr/>
        </p:nvSpPr>
        <p:spPr>
          <a:xfrm>
            <a:off x="1282400" y="655200"/>
            <a:ext cx="1556100" cy="1097100"/>
          </a:xfrm>
          <a:prstGeom prst="rect">
            <a:avLst/>
          </a:prstGeom>
          <a:noFill/>
          <a:ln>
            <a:noFill/>
          </a:ln>
        </p:spPr>
        <p:txBody>
          <a:bodyPr lIns="91425" tIns="91425" rIns="91425" bIns="91425" anchor="t" anchorCtr="0">
            <a:noAutofit/>
          </a:bodyPr>
          <a:lstStyle/>
          <a:p>
            <a:pPr lvl="0" algn="r" rtl="0">
              <a:lnSpc>
                <a:spcPct val="150000"/>
              </a:lnSpc>
              <a:spcBef>
                <a:spcPts val="0"/>
              </a:spcBef>
              <a:buNone/>
            </a:pPr>
            <a:r>
              <a:rPr lang="en-GB" sz="1000">
                <a:solidFill>
                  <a:srgbClr val="70AD47"/>
                </a:solidFill>
                <a:latin typeface="Calibri"/>
                <a:ea typeface="Calibri"/>
                <a:cs typeface="Calibri"/>
                <a:sym typeface="Calibri"/>
              </a:rPr>
              <a:t>No incidents</a:t>
            </a:r>
          </a:p>
          <a:p>
            <a:pPr lvl="0" algn="r" rtl="0">
              <a:lnSpc>
                <a:spcPct val="150000"/>
              </a:lnSpc>
              <a:spcBef>
                <a:spcPts val="0"/>
              </a:spcBef>
              <a:buNone/>
            </a:pPr>
            <a:r>
              <a:rPr lang="en-GB" sz="1000">
                <a:solidFill>
                  <a:srgbClr val="70AD47"/>
                </a:solidFill>
                <a:latin typeface="Calibri"/>
                <a:ea typeface="Calibri"/>
                <a:cs typeface="Calibri"/>
                <a:sym typeface="Calibri"/>
              </a:rPr>
              <a:t>Exclusive safe use</a:t>
            </a:r>
          </a:p>
          <a:p>
            <a:pPr lvl="0" algn="r" rtl="0">
              <a:lnSpc>
                <a:spcPct val="150000"/>
              </a:lnSpc>
              <a:spcBef>
                <a:spcPts val="0"/>
              </a:spcBef>
              <a:buNone/>
            </a:pPr>
            <a:r>
              <a:rPr lang="en-GB" sz="1000">
                <a:solidFill>
                  <a:srgbClr val="70AD47"/>
                </a:solidFill>
                <a:latin typeface="Calibri"/>
                <a:ea typeface="Calibri"/>
                <a:cs typeface="Calibri"/>
                <a:sym typeface="Calibri"/>
              </a:rPr>
              <a:t>Pipe and consistent</a:t>
            </a:r>
          </a:p>
          <a:p>
            <a:pPr algn="r" rtl="0">
              <a:lnSpc>
                <a:spcPct val="150000"/>
              </a:lnSpc>
              <a:spcBef>
                <a:spcPts val="0"/>
              </a:spcBef>
              <a:buNone/>
            </a:pPr>
            <a:r>
              <a:rPr lang="en-GB" sz="1000">
                <a:solidFill>
                  <a:srgbClr val="70AD47"/>
                </a:solidFill>
                <a:latin typeface="Calibri"/>
                <a:ea typeface="Calibri"/>
                <a:cs typeface="Calibri"/>
                <a:sym typeface="Calibri"/>
              </a:rPr>
              <a:t>No incidents</a:t>
            </a:r>
          </a:p>
          <a:p>
            <a:pPr lvl="0" algn="r" rtl="0">
              <a:lnSpc>
                <a:spcPct val="150000"/>
              </a:lnSpc>
              <a:spcBef>
                <a:spcPts val="0"/>
              </a:spcBef>
              <a:buNone/>
            </a:pPr>
            <a:r>
              <a:rPr lang="en-GB" sz="1000">
                <a:solidFill>
                  <a:srgbClr val="70AD47"/>
                </a:solidFill>
                <a:latin typeface="Calibri"/>
                <a:ea typeface="Calibri"/>
                <a:cs typeface="Calibri"/>
                <a:sym typeface="Calibri"/>
              </a:rPr>
              <a:t>Low wash expenditure</a:t>
            </a:r>
          </a:p>
          <a:p>
            <a:pPr lvl="0" algn="r" rtl="0">
              <a:lnSpc>
                <a:spcPct val="150000"/>
              </a:lnSpc>
              <a:spcBef>
                <a:spcPts val="0"/>
              </a:spcBef>
              <a:buNone/>
            </a:pPr>
            <a:endParaRPr sz="1000">
              <a:solidFill>
                <a:srgbClr val="70AD47"/>
              </a:solidFill>
              <a:latin typeface="Calibri"/>
              <a:ea typeface="Calibri"/>
              <a:cs typeface="Calibri"/>
              <a:sym typeface="Calibri"/>
            </a:endParaRPr>
          </a:p>
        </p:txBody>
      </p:sp>
      <p:pic>
        <p:nvPicPr>
          <p:cNvPr id="617" name="Shape 617"/>
          <p:cNvPicPr preferRelativeResize="0"/>
          <p:nvPr/>
        </p:nvPicPr>
        <p:blipFill>
          <a:blip r:embed="rId4">
            <a:alphaModFix/>
          </a:blip>
          <a:stretch>
            <a:fillRect/>
          </a:stretch>
        </p:blipFill>
        <p:spPr>
          <a:xfrm>
            <a:off x="688428" y="4273653"/>
            <a:ext cx="1094153" cy="713546"/>
          </a:xfrm>
          <a:prstGeom prst="rect">
            <a:avLst/>
          </a:prstGeom>
          <a:noFill/>
          <a:ln>
            <a:noFill/>
          </a:ln>
        </p:spPr>
      </p:pic>
      <p:pic>
        <p:nvPicPr>
          <p:cNvPr id="618" name="Shape 618"/>
          <p:cNvPicPr preferRelativeResize="0"/>
          <p:nvPr/>
        </p:nvPicPr>
        <p:blipFill>
          <a:blip r:embed="rId5">
            <a:alphaModFix/>
          </a:blip>
          <a:stretch>
            <a:fillRect/>
          </a:stretch>
        </p:blipFill>
        <p:spPr>
          <a:xfrm>
            <a:off x="2357752" y="4272023"/>
            <a:ext cx="1094153" cy="716789"/>
          </a:xfrm>
          <a:prstGeom prst="rect">
            <a:avLst/>
          </a:prstGeom>
          <a:noFill/>
          <a:ln>
            <a:noFill/>
          </a:ln>
        </p:spPr>
      </p:pic>
      <p:pic>
        <p:nvPicPr>
          <p:cNvPr id="619" name="Shape 619"/>
          <p:cNvPicPr preferRelativeResize="0"/>
          <p:nvPr/>
        </p:nvPicPr>
        <p:blipFill>
          <a:blip r:embed="rId6">
            <a:alphaModFix/>
          </a:blip>
          <a:stretch>
            <a:fillRect/>
          </a:stretch>
        </p:blipFill>
        <p:spPr>
          <a:xfrm>
            <a:off x="4027076" y="4273646"/>
            <a:ext cx="1094153" cy="713546"/>
          </a:xfrm>
          <a:prstGeom prst="rect">
            <a:avLst/>
          </a:prstGeom>
          <a:noFill/>
          <a:ln>
            <a:noFill/>
          </a:ln>
        </p:spPr>
      </p:pic>
      <p:pic>
        <p:nvPicPr>
          <p:cNvPr id="620" name="Shape 620"/>
          <p:cNvPicPr preferRelativeResize="0"/>
          <p:nvPr/>
        </p:nvPicPr>
        <p:blipFill>
          <a:blip r:embed="rId7">
            <a:alphaModFix/>
          </a:blip>
          <a:stretch>
            <a:fillRect/>
          </a:stretch>
        </p:blipFill>
        <p:spPr>
          <a:xfrm>
            <a:off x="5696400" y="4272033"/>
            <a:ext cx="1094153" cy="716789"/>
          </a:xfrm>
          <a:prstGeom prst="rect">
            <a:avLst/>
          </a:prstGeom>
          <a:noFill/>
          <a:ln>
            <a:noFill/>
          </a:ln>
        </p:spPr>
      </p:pic>
      <p:pic>
        <p:nvPicPr>
          <p:cNvPr id="621" name="Shape 621"/>
          <p:cNvPicPr preferRelativeResize="0"/>
          <p:nvPr/>
        </p:nvPicPr>
        <p:blipFill>
          <a:blip r:embed="rId8">
            <a:alphaModFix/>
          </a:blip>
          <a:stretch>
            <a:fillRect/>
          </a:stretch>
        </p:blipFill>
        <p:spPr>
          <a:xfrm>
            <a:off x="705700" y="2188450"/>
            <a:ext cx="1899874" cy="1405824"/>
          </a:xfrm>
          <a:prstGeom prst="rect">
            <a:avLst/>
          </a:prstGeom>
          <a:noFill/>
          <a:ln>
            <a:noFill/>
          </a:ln>
        </p:spPr>
      </p:pic>
      <p:sp>
        <p:nvSpPr>
          <p:cNvPr id="622" name="Shape 622"/>
          <p:cNvSpPr txBox="1"/>
          <p:nvPr/>
        </p:nvSpPr>
        <p:spPr>
          <a:xfrm>
            <a:off x="603825" y="3592250"/>
            <a:ext cx="2019600" cy="158700"/>
          </a:xfrm>
          <a:prstGeom prst="rect">
            <a:avLst/>
          </a:prstGeom>
          <a:noFill/>
          <a:ln>
            <a:noFill/>
          </a:ln>
        </p:spPr>
        <p:txBody>
          <a:bodyPr lIns="91425" tIns="91425" rIns="91425" bIns="91425" anchor="ctr" anchorCtr="0">
            <a:noAutofit/>
          </a:bodyPr>
          <a:lstStyle/>
          <a:p>
            <a:pPr lvl="0" rtl="0">
              <a:spcBef>
                <a:spcPts val="0"/>
              </a:spcBef>
              <a:buNone/>
            </a:pPr>
            <a:r>
              <a:rPr lang="en-GB" sz="700">
                <a:solidFill>
                  <a:srgbClr val="FFFFFF"/>
                </a:solidFill>
                <a:latin typeface="Calibri"/>
                <a:ea typeface="Calibri"/>
                <a:cs typeface="Calibri"/>
                <a:sym typeface="Calibri"/>
              </a:rPr>
              <a:t>* Percentage of population</a:t>
            </a:r>
          </a:p>
        </p:txBody>
      </p:sp>
      <p:pic>
        <p:nvPicPr>
          <p:cNvPr id="623" name="Shape 623"/>
          <p:cNvPicPr preferRelativeResize="0"/>
          <p:nvPr/>
        </p:nvPicPr>
        <p:blipFill>
          <a:blip r:embed="rId9">
            <a:alphaModFix/>
          </a:blip>
          <a:stretch>
            <a:fillRect/>
          </a:stretch>
        </p:blipFill>
        <p:spPr>
          <a:xfrm>
            <a:off x="7365725" y="4272025"/>
            <a:ext cx="1099131" cy="716800"/>
          </a:xfrm>
          <a:prstGeom prst="rect">
            <a:avLst/>
          </a:prstGeom>
          <a:noFill/>
          <a:ln>
            <a:noFill/>
          </a:ln>
        </p:spPr>
      </p:pic>
      <p:pic>
        <p:nvPicPr>
          <p:cNvPr id="624" name="Shape 624"/>
          <p:cNvPicPr preferRelativeResize="0"/>
          <p:nvPr/>
        </p:nvPicPr>
        <p:blipFill rotWithShape="1">
          <a:blip r:embed="rId10">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628"/>
        <p:cNvGrpSpPr/>
        <p:nvPr/>
      </p:nvGrpSpPr>
      <p:grpSpPr>
        <a:xfrm>
          <a:off x="0" y="0"/>
          <a:ext cx="0" cy="0"/>
          <a:chOff x="0" y="0"/>
          <a:chExt cx="0" cy="0"/>
        </a:xfrm>
      </p:grpSpPr>
      <p:pic>
        <p:nvPicPr>
          <p:cNvPr id="629" name="Shape 629"/>
          <p:cNvPicPr preferRelativeResize="0"/>
          <p:nvPr/>
        </p:nvPicPr>
        <p:blipFill>
          <a:blip r:embed="rId3">
            <a:alphaModFix/>
          </a:blip>
          <a:stretch>
            <a:fillRect/>
          </a:stretch>
        </p:blipFill>
        <p:spPr>
          <a:xfrm>
            <a:off x="3626450" y="2098975"/>
            <a:ext cx="1891099" cy="94554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633"/>
        <p:cNvGrpSpPr/>
        <p:nvPr/>
      </p:nvGrpSpPr>
      <p:grpSpPr>
        <a:xfrm>
          <a:off x="0" y="0"/>
          <a:ext cx="0" cy="0"/>
          <a:chOff x="0" y="0"/>
          <a:chExt cx="0" cy="0"/>
        </a:xfrm>
      </p:grpSpPr>
      <p:sp>
        <p:nvSpPr>
          <p:cNvPr id="634" name="Shape 634"/>
          <p:cNvSpPr txBox="1"/>
          <p:nvPr/>
        </p:nvSpPr>
        <p:spPr>
          <a:xfrm>
            <a:off x="499150" y="2141100"/>
            <a:ext cx="4332300" cy="861299"/>
          </a:xfrm>
          <a:prstGeom prst="rect">
            <a:avLst/>
          </a:prstGeom>
          <a:noFill/>
          <a:ln>
            <a:noFill/>
          </a:ln>
        </p:spPr>
        <p:txBody>
          <a:bodyPr lIns="91425" tIns="91425" rIns="91425" bIns="91425" anchor="ctr" anchorCtr="0">
            <a:noAutofit/>
          </a:bodyPr>
          <a:lstStyle/>
          <a:p>
            <a:pPr lvl="0" rtl="0">
              <a:spcBef>
                <a:spcPts val="0"/>
              </a:spcBef>
              <a:buNone/>
            </a:pPr>
            <a:r>
              <a:rPr lang="en-GB" sz="3000">
                <a:solidFill>
                  <a:srgbClr val="FFFFFF"/>
                </a:solidFill>
                <a:latin typeface="Calibri"/>
                <a:ea typeface="Calibri"/>
                <a:cs typeface="Calibri"/>
                <a:sym typeface="Calibri"/>
              </a:rPr>
              <a:t>These slides are not in use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Shape 639"/>
          <p:cNvPicPr preferRelativeResize="0"/>
          <p:nvPr/>
        </p:nvPicPr>
        <p:blipFill>
          <a:blip r:embed="rId3">
            <a:alphaModFix/>
          </a:blip>
          <a:stretch>
            <a:fillRect/>
          </a:stretch>
        </p:blipFill>
        <p:spPr>
          <a:xfrm>
            <a:off x="4690076" y="1074262"/>
            <a:ext cx="313974" cy="313974"/>
          </a:xfrm>
          <a:prstGeom prst="rect">
            <a:avLst/>
          </a:prstGeom>
          <a:noFill/>
          <a:ln>
            <a:noFill/>
          </a:ln>
        </p:spPr>
      </p:pic>
      <p:pic>
        <p:nvPicPr>
          <p:cNvPr id="640" name="Shape 640"/>
          <p:cNvPicPr preferRelativeResize="0"/>
          <p:nvPr/>
        </p:nvPicPr>
        <p:blipFill>
          <a:blip r:embed="rId4">
            <a:alphaModFix/>
          </a:blip>
          <a:stretch>
            <a:fillRect/>
          </a:stretch>
        </p:blipFill>
        <p:spPr>
          <a:xfrm>
            <a:off x="1173691" y="1074262"/>
            <a:ext cx="313974" cy="313974"/>
          </a:xfrm>
          <a:prstGeom prst="rect">
            <a:avLst/>
          </a:prstGeom>
          <a:noFill/>
          <a:ln>
            <a:noFill/>
          </a:ln>
        </p:spPr>
      </p:pic>
      <p:pic>
        <p:nvPicPr>
          <p:cNvPr id="641" name="Shape 641"/>
          <p:cNvPicPr preferRelativeResize="0"/>
          <p:nvPr/>
        </p:nvPicPr>
        <p:blipFill>
          <a:blip r:embed="rId5">
            <a:alphaModFix/>
          </a:blip>
          <a:stretch>
            <a:fillRect/>
          </a:stretch>
        </p:blipFill>
        <p:spPr>
          <a:xfrm>
            <a:off x="4187735" y="1074262"/>
            <a:ext cx="313974" cy="313974"/>
          </a:xfrm>
          <a:prstGeom prst="rect">
            <a:avLst/>
          </a:prstGeom>
          <a:noFill/>
          <a:ln>
            <a:noFill/>
          </a:ln>
        </p:spPr>
      </p:pic>
      <p:pic>
        <p:nvPicPr>
          <p:cNvPr id="642" name="Shape 642"/>
          <p:cNvPicPr preferRelativeResize="0"/>
          <p:nvPr/>
        </p:nvPicPr>
        <p:blipFill>
          <a:blip r:embed="rId6">
            <a:alphaModFix/>
          </a:blip>
          <a:stretch>
            <a:fillRect/>
          </a:stretch>
        </p:blipFill>
        <p:spPr>
          <a:xfrm>
            <a:off x="3685394" y="1074262"/>
            <a:ext cx="313974" cy="313974"/>
          </a:xfrm>
          <a:prstGeom prst="rect">
            <a:avLst/>
          </a:prstGeom>
          <a:noFill/>
          <a:ln>
            <a:noFill/>
          </a:ln>
        </p:spPr>
      </p:pic>
      <p:pic>
        <p:nvPicPr>
          <p:cNvPr id="643" name="Shape 643"/>
          <p:cNvPicPr preferRelativeResize="0"/>
          <p:nvPr/>
        </p:nvPicPr>
        <p:blipFill>
          <a:blip r:embed="rId7">
            <a:alphaModFix/>
          </a:blip>
          <a:stretch>
            <a:fillRect/>
          </a:stretch>
        </p:blipFill>
        <p:spPr>
          <a:xfrm>
            <a:off x="3183054" y="1074262"/>
            <a:ext cx="313974" cy="313974"/>
          </a:xfrm>
          <a:prstGeom prst="rect">
            <a:avLst/>
          </a:prstGeom>
          <a:noFill/>
          <a:ln>
            <a:noFill/>
          </a:ln>
        </p:spPr>
      </p:pic>
      <p:pic>
        <p:nvPicPr>
          <p:cNvPr id="644" name="Shape 644"/>
          <p:cNvPicPr preferRelativeResize="0"/>
          <p:nvPr/>
        </p:nvPicPr>
        <p:blipFill>
          <a:blip r:embed="rId8">
            <a:alphaModFix/>
          </a:blip>
          <a:stretch>
            <a:fillRect/>
          </a:stretch>
        </p:blipFill>
        <p:spPr>
          <a:xfrm>
            <a:off x="169009" y="1074262"/>
            <a:ext cx="313974" cy="313974"/>
          </a:xfrm>
          <a:prstGeom prst="rect">
            <a:avLst/>
          </a:prstGeom>
          <a:noFill/>
          <a:ln>
            <a:noFill/>
          </a:ln>
        </p:spPr>
      </p:pic>
      <p:pic>
        <p:nvPicPr>
          <p:cNvPr id="645" name="Shape 645"/>
          <p:cNvPicPr preferRelativeResize="0"/>
          <p:nvPr/>
        </p:nvPicPr>
        <p:blipFill>
          <a:blip r:embed="rId9">
            <a:alphaModFix/>
          </a:blip>
          <a:stretch>
            <a:fillRect/>
          </a:stretch>
        </p:blipFill>
        <p:spPr>
          <a:xfrm>
            <a:off x="671350" y="1074262"/>
            <a:ext cx="313974" cy="313974"/>
          </a:xfrm>
          <a:prstGeom prst="rect">
            <a:avLst/>
          </a:prstGeom>
          <a:noFill/>
          <a:ln>
            <a:noFill/>
          </a:ln>
        </p:spPr>
      </p:pic>
      <p:pic>
        <p:nvPicPr>
          <p:cNvPr id="646" name="Shape 646"/>
          <p:cNvPicPr preferRelativeResize="0"/>
          <p:nvPr/>
        </p:nvPicPr>
        <p:blipFill>
          <a:blip r:embed="rId10">
            <a:alphaModFix/>
          </a:blip>
          <a:stretch>
            <a:fillRect/>
          </a:stretch>
        </p:blipFill>
        <p:spPr>
          <a:xfrm>
            <a:off x="2178372" y="1074262"/>
            <a:ext cx="313974" cy="313974"/>
          </a:xfrm>
          <a:prstGeom prst="rect">
            <a:avLst/>
          </a:prstGeom>
          <a:noFill/>
          <a:ln>
            <a:noFill/>
          </a:ln>
        </p:spPr>
      </p:pic>
      <p:pic>
        <p:nvPicPr>
          <p:cNvPr id="647" name="Shape 647"/>
          <p:cNvPicPr preferRelativeResize="0"/>
          <p:nvPr/>
        </p:nvPicPr>
        <p:blipFill>
          <a:blip r:embed="rId11">
            <a:alphaModFix/>
          </a:blip>
          <a:stretch>
            <a:fillRect/>
          </a:stretch>
        </p:blipFill>
        <p:spPr>
          <a:xfrm>
            <a:off x="2680713" y="1074262"/>
            <a:ext cx="313974" cy="313974"/>
          </a:xfrm>
          <a:prstGeom prst="rect">
            <a:avLst/>
          </a:prstGeom>
          <a:noFill/>
          <a:ln>
            <a:noFill/>
          </a:ln>
        </p:spPr>
      </p:pic>
      <p:pic>
        <p:nvPicPr>
          <p:cNvPr id="648" name="Shape 648"/>
          <p:cNvPicPr preferRelativeResize="0"/>
          <p:nvPr/>
        </p:nvPicPr>
        <p:blipFill>
          <a:blip r:embed="rId12">
            <a:alphaModFix/>
          </a:blip>
          <a:stretch>
            <a:fillRect/>
          </a:stretch>
        </p:blipFill>
        <p:spPr>
          <a:xfrm>
            <a:off x="1676032" y="1074262"/>
            <a:ext cx="313974" cy="313974"/>
          </a:xfrm>
          <a:prstGeom prst="rect">
            <a:avLst/>
          </a:prstGeom>
          <a:noFill/>
          <a:ln>
            <a:noFill/>
          </a:ln>
        </p:spPr>
      </p:pic>
      <p:sp>
        <p:nvSpPr>
          <p:cNvPr id="649" name="Shape 649"/>
          <p:cNvSpPr txBox="1"/>
          <p:nvPr/>
        </p:nvSpPr>
        <p:spPr>
          <a:xfrm>
            <a:off x="117675" y="740337"/>
            <a:ext cx="2282700" cy="215700"/>
          </a:xfrm>
          <a:prstGeom prst="rect">
            <a:avLst/>
          </a:prstGeom>
          <a:noFill/>
          <a:ln>
            <a:noFill/>
          </a:ln>
        </p:spPr>
        <p:txBody>
          <a:bodyPr lIns="91425" tIns="91425" rIns="91425" bIns="91425" anchor="ctr" anchorCtr="0">
            <a:noAutofit/>
          </a:bodyPr>
          <a:lstStyle/>
          <a:p>
            <a:pPr lvl="0" rtl="0">
              <a:spcBef>
                <a:spcPts val="0"/>
              </a:spcBef>
              <a:buNone/>
            </a:pPr>
            <a:r>
              <a:rPr lang="en-GB" sz="1000" b="1">
                <a:solidFill>
                  <a:srgbClr val="666666"/>
                </a:solidFill>
                <a:latin typeface="Open Sans"/>
                <a:ea typeface="Open Sans"/>
                <a:cs typeface="Open Sans"/>
                <a:sym typeface="Open Sans"/>
              </a:rPr>
              <a:t>Sector icons</a:t>
            </a:r>
          </a:p>
        </p:txBody>
      </p:sp>
      <p:sp>
        <p:nvSpPr>
          <p:cNvPr id="650" name="Shape 650"/>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t>VAF style guide</a:t>
            </a:r>
          </a:p>
        </p:txBody>
      </p:sp>
      <p:pic>
        <p:nvPicPr>
          <p:cNvPr id="651" name="Shape 651"/>
          <p:cNvPicPr preferRelativeResize="0"/>
          <p:nvPr/>
        </p:nvPicPr>
        <p:blipFill>
          <a:blip r:embed="rId13">
            <a:alphaModFix/>
          </a:blip>
          <a:stretch>
            <a:fillRect/>
          </a:stretch>
        </p:blipFill>
        <p:spPr>
          <a:xfrm>
            <a:off x="117675" y="1725525"/>
            <a:ext cx="928800" cy="464400"/>
          </a:xfrm>
          <a:prstGeom prst="rect">
            <a:avLst/>
          </a:prstGeom>
          <a:noFill/>
          <a:ln>
            <a:noFill/>
          </a:ln>
        </p:spPr>
      </p:pic>
      <p:sp>
        <p:nvSpPr>
          <p:cNvPr id="652" name="Shape 652"/>
          <p:cNvSpPr txBox="1"/>
          <p:nvPr/>
        </p:nvSpPr>
        <p:spPr>
          <a:xfrm>
            <a:off x="117675" y="1506437"/>
            <a:ext cx="2282700" cy="215700"/>
          </a:xfrm>
          <a:prstGeom prst="rect">
            <a:avLst/>
          </a:prstGeom>
          <a:noFill/>
          <a:ln>
            <a:noFill/>
          </a:ln>
        </p:spPr>
        <p:txBody>
          <a:bodyPr lIns="91425" tIns="91425" rIns="91425" bIns="91425" anchor="ctr" anchorCtr="0">
            <a:noAutofit/>
          </a:bodyPr>
          <a:lstStyle/>
          <a:p>
            <a:pPr lvl="0" rtl="0">
              <a:spcBef>
                <a:spcPts val="0"/>
              </a:spcBef>
              <a:buNone/>
            </a:pPr>
            <a:r>
              <a:rPr lang="en-GB" sz="1000" b="1">
                <a:solidFill>
                  <a:srgbClr val="666666"/>
                </a:solidFill>
                <a:latin typeface="Open Sans"/>
                <a:ea typeface="Open Sans"/>
                <a:cs typeface="Open Sans"/>
                <a:sym typeface="Open Sans"/>
              </a:rPr>
              <a:t>VAF Logo</a:t>
            </a:r>
          </a:p>
        </p:txBody>
      </p:sp>
      <p:sp>
        <p:nvSpPr>
          <p:cNvPr id="653" name="Shape 653"/>
          <p:cNvSpPr txBox="1"/>
          <p:nvPr/>
        </p:nvSpPr>
        <p:spPr>
          <a:xfrm>
            <a:off x="117675" y="2272537"/>
            <a:ext cx="2282700" cy="215700"/>
          </a:xfrm>
          <a:prstGeom prst="rect">
            <a:avLst/>
          </a:prstGeom>
          <a:noFill/>
          <a:ln>
            <a:noFill/>
          </a:ln>
        </p:spPr>
        <p:txBody>
          <a:bodyPr lIns="91425" tIns="91425" rIns="91425" bIns="91425" anchor="ctr" anchorCtr="0">
            <a:noAutofit/>
          </a:bodyPr>
          <a:lstStyle/>
          <a:p>
            <a:pPr lvl="0" rtl="0">
              <a:spcBef>
                <a:spcPts val="0"/>
              </a:spcBef>
              <a:buNone/>
            </a:pPr>
            <a:r>
              <a:rPr lang="en-GB" sz="1000" b="1">
                <a:solidFill>
                  <a:srgbClr val="666666"/>
                </a:solidFill>
                <a:latin typeface="Open Sans"/>
                <a:ea typeface="Open Sans"/>
                <a:cs typeface="Open Sans"/>
                <a:sym typeface="Open Sans"/>
              </a:rPr>
              <a:t>VAF colours</a:t>
            </a:r>
          </a:p>
        </p:txBody>
      </p:sp>
      <p:sp>
        <p:nvSpPr>
          <p:cNvPr id="654" name="Shape 654"/>
          <p:cNvSpPr txBox="1"/>
          <p:nvPr/>
        </p:nvSpPr>
        <p:spPr>
          <a:xfrm>
            <a:off x="955300" y="2590499"/>
            <a:ext cx="748200" cy="499800"/>
          </a:xfrm>
          <a:prstGeom prst="rect">
            <a:avLst/>
          </a:prstGeom>
          <a:noFill/>
          <a:ln>
            <a:noFill/>
          </a:ln>
        </p:spPr>
        <p:txBody>
          <a:bodyPr lIns="91425" tIns="91425" rIns="91425" bIns="91425" anchor="ctr" anchorCtr="0">
            <a:noAutofit/>
          </a:bodyPr>
          <a:lstStyle/>
          <a:p>
            <a:pPr lvl="0" rtl="0">
              <a:spcBef>
                <a:spcPts val="0"/>
              </a:spcBef>
              <a:buNone/>
            </a:pPr>
            <a:r>
              <a:rPr lang="en-GB" sz="800">
                <a:solidFill>
                  <a:srgbClr val="70AD47"/>
                </a:solidFill>
                <a:latin typeface="Open Sans"/>
                <a:ea typeface="Open Sans"/>
                <a:cs typeface="Open Sans"/>
                <a:sym typeface="Open Sans"/>
              </a:rPr>
              <a:t>112,173,71</a:t>
            </a:r>
          </a:p>
          <a:p>
            <a:pPr lvl="0" rtl="0">
              <a:spcBef>
                <a:spcPts val="0"/>
              </a:spcBef>
              <a:buNone/>
            </a:pPr>
            <a:r>
              <a:rPr lang="en-GB" sz="800">
                <a:solidFill>
                  <a:srgbClr val="FFC000"/>
                </a:solidFill>
                <a:latin typeface="Open Sans"/>
                <a:ea typeface="Open Sans"/>
                <a:cs typeface="Open Sans"/>
                <a:sym typeface="Open Sans"/>
              </a:rPr>
              <a:t>255,192,0</a:t>
            </a:r>
          </a:p>
          <a:p>
            <a:pPr lvl="0" rtl="0">
              <a:spcBef>
                <a:spcPts val="0"/>
              </a:spcBef>
              <a:buNone/>
            </a:pPr>
            <a:r>
              <a:rPr lang="en-GB" sz="800">
                <a:solidFill>
                  <a:srgbClr val="ED7D31"/>
                </a:solidFill>
                <a:latin typeface="Open Sans"/>
                <a:ea typeface="Open Sans"/>
                <a:cs typeface="Open Sans"/>
                <a:sym typeface="Open Sans"/>
              </a:rPr>
              <a:t>237,125,49</a:t>
            </a:r>
          </a:p>
          <a:p>
            <a:pPr lvl="0" rtl="0">
              <a:spcBef>
                <a:spcPts val="0"/>
              </a:spcBef>
              <a:buNone/>
            </a:pPr>
            <a:r>
              <a:rPr lang="en-GB" sz="800">
                <a:solidFill>
                  <a:srgbClr val="FF0000"/>
                </a:solidFill>
                <a:latin typeface="Open Sans"/>
                <a:ea typeface="Open Sans"/>
                <a:cs typeface="Open Sans"/>
                <a:sym typeface="Open Sans"/>
              </a:rPr>
              <a:t>255,0,0</a:t>
            </a:r>
          </a:p>
        </p:txBody>
      </p:sp>
      <p:sp>
        <p:nvSpPr>
          <p:cNvPr id="655" name="Shape 655"/>
          <p:cNvSpPr txBox="1"/>
          <p:nvPr/>
        </p:nvSpPr>
        <p:spPr>
          <a:xfrm>
            <a:off x="169000" y="2590499"/>
            <a:ext cx="786300" cy="499800"/>
          </a:xfrm>
          <a:prstGeom prst="rect">
            <a:avLst/>
          </a:prstGeom>
          <a:noFill/>
          <a:ln>
            <a:noFill/>
          </a:ln>
        </p:spPr>
        <p:txBody>
          <a:bodyPr lIns="91425" tIns="91425" rIns="91425" bIns="91425" anchor="ctr" anchorCtr="0">
            <a:noAutofit/>
          </a:bodyPr>
          <a:lstStyle/>
          <a:p>
            <a:pPr lvl="0" rtl="0">
              <a:spcBef>
                <a:spcPts val="0"/>
              </a:spcBef>
              <a:buNone/>
            </a:pPr>
            <a:r>
              <a:rPr lang="en-GB" sz="800" b="1">
                <a:solidFill>
                  <a:srgbClr val="70AD47"/>
                </a:solidFill>
                <a:latin typeface="Open Sans"/>
                <a:ea typeface="Open Sans"/>
                <a:cs typeface="Open Sans"/>
                <a:sym typeface="Open Sans"/>
              </a:rPr>
              <a:t>Low:</a:t>
            </a:r>
          </a:p>
          <a:p>
            <a:pPr lvl="0" rtl="0">
              <a:spcBef>
                <a:spcPts val="0"/>
              </a:spcBef>
              <a:buNone/>
            </a:pPr>
            <a:r>
              <a:rPr lang="en-GB" sz="800" b="1">
                <a:solidFill>
                  <a:srgbClr val="FFC000"/>
                </a:solidFill>
                <a:latin typeface="Open Sans"/>
                <a:ea typeface="Open Sans"/>
                <a:cs typeface="Open Sans"/>
                <a:sym typeface="Open Sans"/>
              </a:rPr>
              <a:t>Moderate:</a:t>
            </a:r>
          </a:p>
          <a:p>
            <a:pPr lvl="0" rtl="0">
              <a:spcBef>
                <a:spcPts val="0"/>
              </a:spcBef>
              <a:buNone/>
            </a:pPr>
            <a:r>
              <a:rPr lang="en-GB" sz="800" b="1">
                <a:solidFill>
                  <a:srgbClr val="ED7D31"/>
                </a:solidFill>
                <a:latin typeface="Open Sans"/>
                <a:ea typeface="Open Sans"/>
                <a:cs typeface="Open Sans"/>
                <a:sym typeface="Open Sans"/>
              </a:rPr>
              <a:t>High:</a:t>
            </a:r>
          </a:p>
          <a:p>
            <a:pPr lvl="0" rtl="0">
              <a:spcBef>
                <a:spcPts val="0"/>
              </a:spcBef>
              <a:buNone/>
            </a:pPr>
            <a:r>
              <a:rPr lang="en-GB" sz="800" b="1">
                <a:solidFill>
                  <a:srgbClr val="FF0000"/>
                </a:solidFill>
                <a:latin typeface="Open Sans"/>
                <a:ea typeface="Open Sans"/>
                <a:cs typeface="Open Sans"/>
                <a:sym typeface="Open Sans"/>
              </a:rPr>
              <a:t>Severe:</a:t>
            </a:r>
          </a:p>
        </p:txBody>
      </p:sp>
      <p:sp>
        <p:nvSpPr>
          <p:cNvPr id="656" name="Shape 656"/>
          <p:cNvSpPr txBox="1"/>
          <p:nvPr/>
        </p:nvSpPr>
        <p:spPr>
          <a:xfrm>
            <a:off x="1703400" y="2590499"/>
            <a:ext cx="748200" cy="499800"/>
          </a:xfrm>
          <a:prstGeom prst="rect">
            <a:avLst/>
          </a:prstGeom>
          <a:noFill/>
          <a:ln>
            <a:noFill/>
          </a:ln>
        </p:spPr>
        <p:txBody>
          <a:bodyPr lIns="91425" tIns="91425" rIns="91425" bIns="91425" anchor="ctr" anchorCtr="0">
            <a:noAutofit/>
          </a:bodyPr>
          <a:lstStyle/>
          <a:p>
            <a:pPr lvl="0" rtl="0">
              <a:spcBef>
                <a:spcPts val="0"/>
              </a:spcBef>
              <a:buNone/>
            </a:pPr>
            <a:r>
              <a:rPr lang="en-GB" sz="800">
                <a:solidFill>
                  <a:srgbClr val="70AD47"/>
                </a:solidFill>
                <a:latin typeface="Open Sans"/>
                <a:ea typeface="Open Sans"/>
                <a:cs typeface="Open Sans"/>
                <a:sym typeface="Open Sans"/>
              </a:rPr>
              <a:t>70AD47</a:t>
            </a:r>
          </a:p>
          <a:p>
            <a:pPr lvl="0" rtl="0">
              <a:spcBef>
                <a:spcPts val="0"/>
              </a:spcBef>
              <a:buNone/>
            </a:pPr>
            <a:r>
              <a:rPr lang="en-GB" sz="800">
                <a:solidFill>
                  <a:srgbClr val="FFC000"/>
                </a:solidFill>
                <a:latin typeface="Open Sans"/>
                <a:ea typeface="Open Sans"/>
                <a:cs typeface="Open Sans"/>
                <a:sym typeface="Open Sans"/>
              </a:rPr>
              <a:t>FFC000</a:t>
            </a:r>
          </a:p>
          <a:p>
            <a:pPr lvl="0" rtl="0">
              <a:spcBef>
                <a:spcPts val="0"/>
              </a:spcBef>
              <a:buNone/>
            </a:pPr>
            <a:r>
              <a:rPr lang="en-GB" sz="800">
                <a:solidFill>
                  <a:srgbClr val="ED7D31"/>
                </a:solidFill>
                <a:latin typeface="Open Sans"/>
                <a:ea typeface="Open Sans"/>
                <a:cs typeface="Open Sans"/>
                <a:sym typeface="Open Sans"/>
              </a:rPr>
              <a:t>ED7D31</a:t>
            </a:r>
          </a:p>
          <a:p>
            <a:pPr lvl="0" rtl="0">
              <a:spcBef>
                <a:spcPts val="0"/>
              </a:spcBef>
              <a:buNone/>
            </a:pPr>
            <a:r>
              <a:rPr lang="en-GB" sz="800">
                <a:solidFill>
                  <a:srgbClr val="FF0000"/>
                </a:solidFill>
                <a:latin typeface="Open Sans"/>
                <a:ea typeface="Open Sans"/>
                <a:cs typeface="Open Sans"/>
                <a:sym typeface="Open Sans"/>
              </a:rPr>
              <a:t>FF0000</a:t>
            </a:r>
          </a:p>
        </p:txBody>
      </p:sp>
      <p:sp>
        <p:nvSpPr>
          <p:cNvPr id="657" name="Shape 657"/>
          <p:cNvSpPr txBox="1"/>
          <p:nvPr/>
        </p:nvSpPr>
        <p:spPr>
          <a:xfrm>
            <a:off x="855478" y="2433296"/>
            <a:ext cx="748200" cy="215700"/>
          </a:xfrm>
          <a:prstGeom prst="rect">
            <a:avLst/>
          </a:prstGeom>
          <a:noFill/>
          <a:ln>
            <a:noFill/>
          </a:ln>
        </p:spPr>
        <p:txBody>
          <a:bodyPr lIns="91425" tIns="91425" rIns="91425" bIns="91425" anchor="ctr" anchorCtr="0">
            <a:noAutofit/>
          </a:bodyPr>
          <a:lstStyle/>
          <a:p>
            <a:pPr lvl="0" algn="ctr" rtl="0">
              <a:spcBef>
                <a:spcPts val="0"/>
              </a:spcBef>
              <a:buNone/>
            </a:pPr>
            <a:r>
              <a:rPr lang="en-GB" sz="800" b="1">
                <a:solidFill>
                  <a:srgbClr val="666666"/>
                </a:solidFill>
                <a:latin typeface="Open Sans"/>
                <a:ea typeface="Open Sans"/>
                <a:cs typeface="Open Sans"/>
                <a:sym typeface="Open Sans"/>
              </a:rPr>
              <a:t>RGB</a:t>
            </a:r>
          </a:p>
        </p:txBody>
      </p:sp>
      <p:sp>
        <p:nvSpPr>
          <p:cNvPr id="658" name="Shape 658"/>
          <p:cNvSpPr txBox="1"/>
          <p:nvPr/>
        </p:nvSpPr>
        <p:spPr>
          <a:xfrm>
            <a:off x="1603578" y="2433296"/>
            <a:ext cx="748200" cy="215700"/>
          </a:xfrm>
          <a:prstGeom prst="rect">
            <a:avLst/>
          </a:prstGeom>
          <a:noFill/>
          <a:ln>
            <a:noFill/>
          </a:ln>
        </p:spPr>
        <p:txBody>
          <a:bodyPr lIns="91425" tIns="91425" rIns="91425" bIns="91425" anchor="ctr" anchorCtr="0">
            <a:noAutofit/>
          </a:bodyPr>
          <a:lstStyle/>
          <a:p>
            <a:pPr lvl="0" algn="ctr" rtl="0">
              <a:spcBef>
                <a:spcPts val="0"/>
              </a:spcBef>
              <a:buNone/>
            </a:pPr>
            <a:r>
              <a:rPr lang="en-GB" sz="800" b="1">
                <a:solidFill>
                  <a:srgbClr val="666666"/>
                </a:solidFill>
                <a:latin typeface="Open Sans"/>
                <a:ea typeface="Open Sans"/>
                <a:cs typeface="Open Sans"/>
                <a:sym typeface="Open Sans"/>
              </a:rPr>
              <a:t>HEX</a:t>
            </a:r>
          </a:p>
        </p:txBody>
      </p:sp>
      <p:sp>
        <p:nvSpPr>
          <p:cNvPr id="659" name="Shape 659"/>
          <p:cNvSpPr txBox="1"/>
          <p:nvPr/>
        </p:nvSpPr>
        <p:spPr>
          <a:xfrm>
            <a:off x="117675" y="3192537"/>
            <a:ext cx="2282700" cy="215700"/>
          </a:xfrm>
          <a:prstGeom prst="rect">
            <a:avLst/>
          </a:prstGeom>
          <a:noFill/>
          <a:ln>
            <a:noFill/>
          </a:ln>
        </p:spPr>
        <p:txBody>
          <a:bodyPr lIns="91425" tIns="91425" rIns="91425" bIns="91425" anchor="ctr" anchorCtr="0">
            <a:noAutofit/>
          </a:bodyPr>
          <a:lstStyle/>
          <a:p>
            <a:pPr lvl="0" rtl="0">
              <a:spcBef>
                <a:spcPts val="0"/>
              </a:spcBef>
              <a:buNone/>
            </a:pPr>
            <a:r>
              <a:rPr lang="en-GB" sz="1000" b="1">
                <a:solidFill>
                  <a:srgbClr val="666666"/>
                </a:solidFill>
                <a:latin typeface="Open Sans"/>
                <a:ea typeface="Open Sans"/>
                <a:cs typeface="Open Sans"/>
                <a:sym typeface="Open Sans"/>
              </a:rPr>
              <a:t>Nomenclature</a:t>
            </a:r>
          </a:p>
        </p:txBody>
      </p:sp>
      <p:sp>
        <p:nvSpPr>
          <p:cNvPr id="660" name="Shape 660"/>
          <p:cNvSpPr txBox="1"/>
          <p:nvPr/>
        </p:nvSpPr>
        <p:spPr>
          <a:xfrm>
            <a:off x="117675" y="3408250"/>
            <a:ext cx="1151399" cy="215700"/>
          </a:xfrm>
          <a:prstGeom prst="rect">
            <a:avLst/>
          </a:prstGeom>
          <a:noFill/>
          <a:ln>
            <a:noFill/>
          </a:ln>
        </p:spPr>
        <p:txBody>
          <a:bodyPr lIns="91425" tIns="91425" rIns="91425" bIns="91425" anchor="ctr" anchorCtr="0">
            <a:noAutofit/>
          </a:bodyPr>
          <a:lstStyle/>
          <a:p>
            <a:pPr lvl="0" rtl="0">
              <a:spcBef>
                <a:spcPts val="0"/>
              </a:spcBef>
              <a:buNone/>
            </a:pPr>
            <a:r>
              <a:rPr lang="en-GB" sz="800" strike="sngStrike">
                <a:solidFill>
                  <a:srgbClr val="FF0000"/>
                </a:solidFill>
                <a:latin typeface="Open Sans"/>
                <a:ea typeface="Open Sans"/>
                <a:cs typeface="Open Sans"/>
                <a:sym typeface="Open Sans"/>
              </a:rPr>
              <a:t>Score</a:t>
            </a:r>
          </a:p>
        </p:txBody>
      </p:sp>
      <p:sp>
        <p:nvSpPr>
          <p:cNvPr id="661" name="Shape 661"/>
          <p:cNvSpPr txBox="1"/>
          <p:nvPr/>
        </p:nvSpPr>
        <p:spPr>
          <a:xfrm>
            <a:off x="1269075" y="3408250"/>
            <a:ext cx="1151399" cy="215700"/>
          </a:xfrm>
          <a:prstGeom prst="rect">
            <a:avLst/>
          </a:prstGeom>
          <a:noFill/>
          <a:ln>
            <a:noFill/>
          </a:ln>
        </p:spPr>
        <p:txBody>
          <a:bodyPr lIns="91425" tIns="91425" rIns="91425" bIns="91425" anchor="ctr" anchorCtr="0">
            <a:noAutofit/>
          </a:bodyPr>
          <a:lstStyle/>
          <a:p>
            <a:pPr lvl="0" rtl="0">
              <a:spcBef>
                <a:spcPts val="0"/>
              </a:spcBef>
              <a:buNone/>
            </a:pPr>
            <a:r>
              <a:rPr lang="en-GB" sz="800">
                <a:solidFill>
                  <a:srgbClr val="70AD47"/>
                </a:solidFill>
                <a:latin typeface="Open Sans"/>
                <a:ea typeface="Open Sans"/>
                <a:cs typeface="Open Sans"/>
                <a:sym typeface="Open Sans"/>
              </a:rPr>
              <a:t>Rating</a:t>
            </a:r>
          </a:p>
        </p:txBody>
      </p:sp>
      <p:sp>
        <p:nvSpPr>
          <p:cNvPr id="662" name="Shape 662"/>
          <p:cNvSpPr txBox="1"/>
          <p:nvPr/>
        </p:nvSpPr>
        <p:spPr>
          <a:xfrm>
            <a:off x="117675" y="3869012"/>
            <a:ext cx="2282700" cy="215700"/>
          </a:xfrm>
          <a:prstGeom prst="rect">
            <a:avLst/>
          </a:prstGeom>
          <a:noFill/>
          <a:ln>
            <a:noFill/>
          </a:ln>
        </p:spPr>
        <p:txBody>
          <a:bodyPr lIns="91425" tIns="91425" rIns="91425" bIns="91425" anchor="ctr" anchorCtr="0">
            <a:noAutofit/>
          </a:bodyPr>
          <a:lstStyle/>
          <a:p>
            <a:pPr lvl="0" rtl="0">
              <a:spcBef>
                <a:spcPts val="0"/>
              </a:spcBef>
              <a:buNone/>
            </a:pPr>
            <a:r>
              <a:rPr lang="en-GB" sz="1000" b="1">
                <a:solidFill>
                  <a:srgbClr val="666666"/>
                </a:solidFill>
                <a:latin typeface="Open Sans"/>
                <a:ea typeface="Open Sans"/>
                <a:cs typeface="Open Sans"/>
                <a:sym typeface="Open Sans"/>
              </a:rPr>
              <a:t>Steering committee logos</a:t>
            </a:r>
          </a:p>
        </p:txBody>
      </p:sp>
      <p:pic>
        <p:nvPicPr>
          <p:cNvPr id="663" name="Shape 663"/>
          <p:cNvPicPr preferRelativeResize="0"/>
          <p:nvPr/>
        </p:nvPicPr>
        <p:blipFill>
          <a:blip r:embed="rId14">
            <a:alphaModFix/>
          </a:blip>
          <a:stretch>
            <a:fillRect/>
          </a:stretch>
        </p:blipFill>
        <p:spPr>
          <a:xfrm>
            <a:off x="8597025" y="0"/>
            <a:ext cx="470775" cy="470775"/>
          </a:xfrm>
          <a:prstGeom prst="rect">
            <a:avLst/>
          </a:prstGeom>
          <a:noFill/>
          <a:ln>
            <a:noFill/>
          </a:ln>
        </p:spPr>
      </p:pic>
      <p:sp>
        <p:nvSpPr>
          <p:cNvPr id="664" name="Shape 664"/>
          <p:cNvSpPr txBox="1"/>
          <p:nvPr/>
        </p:nvSpPr>
        <p:spPr>
          <a:xfrm>
            <a:off x="2551325" y="2590500"/>
            <a:ext cx="703500" cy="499800"/>
          </a:xfrm>
          <a:prstGeom prst="rect">
            <a:avLst/>
          </a:prstGeom>
          <a:noFill/>
          <a:ln>
            <a:noFill/>
          </a:ln>
        </p:spPr>
        <p:txBody>
          <a:bodyPr lIns="91425" tIns="91425" rIns="91425" bIns="91425" anchor="t" anchorCtr="0">
            <a:noAutofit/>
          </a:bodyPr>
          <a:lstStyle/>
          <a:p>
            <a:pPr>
              <a:spcBef>
                <a:spcPts val="0"/>
              </a:spcBef>
              <a:buNone/>
            </a:pPr>
            <a:r>
              <a:rPr lang="en-GB" sz="800">
                <a:solidFill>
                  <a:srgbClr val="3D619C"/>
                </a:solidFill>
                <a:latin typeface="Calibri"/>
                <a:ea typeface="Calibri"/>
                <a:cs typeface="Calibri"/>
                <a:sym typeface="Calibri"/>
              </a:rPr>
              <a:t>3D619C</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2899948" y="996748"/>
            <a:ext cx="3149999" cy="3149999"/>
          </a:xfrm>
          <a:prstGeom prst="ellipse">
            <a:avLst/>
          </a:prstGeom>
          <a:solidFill>
            <a:srgbClr val="F4CCCC"/>
          </a:solidFill>
          <a:ln w="9525"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0" name="Shape 670"/>
          <p:cNvSpPr/>
          <p:nvPr/>
        </p:nvSpPr>
        <p:spPr>
          <a:xfrm>
            <a:off x="3069898" y="1166698"/>
            <a:ext cx="2810099" cy="2810099"/>
          </a:xfrm>
          <a:prstGeom prst="ellipse">
            <a:avLst/>
          </a:prstGeom>
          <a:solidFill>
            <a:srgbClr val="FCE5CD"/>
          </a:solidFill>
          <a:ln w="952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1" name="Shape 671"/>
          <p:cNvSpPr/>
          <p:nvPr/>
        </p:nvSpPr>
        <p:spPr>
          <a:xfrm>
            <a:off x="3248698" y="1345498"/>
            <a:ext cx="2452499" cy="2452499"/>
          </a:xfrm>
          <a:prstGeom prst="ellipse">
            <a:avLst/>
          </a:prstGeom>
          <a:solidFill>
            <a:srgbClr val="FFF2CC"/>
          </a:solidFill>
          <a:ln w="9525"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2" name="Shape 672"/>
          <p:cNvSpPr/>
          <p:nvPr/>
        </p:nvSpPr>
        <p:spPr>
          <a:xfrm>
            <a:off x="3418948" y="1515748"/>
            <a:ext cx="2111999" cy="2111999"/>
          </a:xfrm>
          <a:prstGeom prst="ellipse">
            <a:avLst/>
          </a:prstGeom>
          <a:solidFill>
            <a:srgbClr val="D9EAD3"/>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3" name="Shape 673"/>
          <p:cNvSpPr/>
          <p:nvPr/>
        </p:nvSpPr>
        <p:spPr>
          <a:xfrm>
            <a:off x="3594298" y="1691098"/>
            <a:ext cx="1761300" cy="1761300"/>
          </a:xfrm>
          <a:prstGeom prst="ellipse">
            <a:avLst/>
          </a:prstGeom>
          <a:solidFill>
            <a:srgbClr val="FFFF00">
              <a:alpha val="61320"/>
            </a:srgbClr>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4" name="Shape 674"/>
          <p:cNvSpPr/>
          <p:nvPr/>
        </p:nvSpPr>
        <p:spPr>
          <a:xfrm rot="4335367">
            <a:off x="3247878" y="1344630"/>
            <a:ext cx="2454042" cy="2454042"/>
          </a:xfrm>
          <a:prstGeom prst="pie">
            <a:avLst>
              <a:gd name="adj1" fmla="val 14044783"/>
              <a:gd name="adj2" fmla="val 16200000"/>
            </a:avLst>
          </a:prstGeom>
          <a:solidFill>
            <a:srgbClr val="FFF2CC"/>
          </a:solidFill>
          <a:ln w="9525"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5" name="Shape 675"/>
          <p:cNvSpPr/>
          <p:nvPr/>
        </p:nvSpPr>
        <p:spPr>
          <a:xfrm rot="2195399">
            <a:off x="3423427" y="1513645"/>
            <a:ext cx="2100205" cy="2100205"/>
          </a:xfrm>
          <a:prstGeom prst="pie">
            <a:avLst>
              <a:gd name="adj1" fmla="val 14044783"/>
              <a:gd name="adj2" fmla="val 16200000"/>
            </a:avLst>
          </a:prstGeom>
          <a:solidFill>
            <a:srgbClr val="D9EAD3"/>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6" name="Shape 676"/>
          <p:cNvSpPr txBox="1"/>
          <p:nvPr/>
        </p:nvSpPr>
        <p:spPr>
          <a:xfrm>
            <a:off x="0" y="4966200"/>
            <a:ext cx="8282399" cy="177299"/>
          </a:xfrm>
          <a:prstGeom prst="rect">
            <a:avLst/>
          </a:prstGeom>
          <a:noFill/>
          <a:ln>
            <a:noFill/>
          </a:ln>
        </p:spPr>
        <p:txBody>
          <a:bodyPr lIns="91425" tIns="91425" rIns="91425" bIns="91425" anchor="ctr" anchorCtr="0">
            <a:noAutofit/>
          </a:bodyPr>
          <a:lstStyle/>
          <a:p>
            <a:pPr lvl="0" rtl="0">
              <a:spcBef>
                <a:spcPts val="0"/>
              </a:spcBef>
              <a:buNone/>
            </a:pPr>
            <a:r>
              <a:rPr lang="en-GB" sz="800" b="1">
                <a:solidFill>
                  <a:srgbClr val="666666"/>
                </a:solidFill>
                <a:latin typeface="Open Sans"/>
                <a:ea typeface="Open Sans"/>
                <a:cs typeface="Open Sans"/>
                <a:sym typeface="Open Sans"/>
              </a:rPr>
              <a:t>Source data:</a:t>
            </a:r>
            <a:r>
              <a:rPr lang="en-GB" sz="800">
                <a:solidFill>
                  <a:srgbClr val="666666"/>
                </a:solidFill>
                <a:latin typeface="Open Sans"/>
                <a:ea typeface="Open Sans"/>
                <a:cs typeface="Open Sans"/>
                <a:sym typeface="Open Sans"/>
              </a:rPr>
              <a:t> VAF Model, Case number ____, Date of last visit __/02/2015</a:t>
            </a:r>
          </a:p>
        </p:txBody>
      </p:sp>
      <p:sp>
        <p:nvSpPr>
          <p:cNvPr id="677" name="Shape 677"/>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t>Case level vulnerability profile</a:t>
            </a:r>
          </a:p>
        </p:txBody>
      </p:sp>
      <p:pic>
        <p:nvPicPr>
          <p:cNvPr id="678" name="Shape 678"/>
          <p:cNvPicPr preferRelativeResize="0"/>
          <p:nvPr/>
        </p:nvPicPr>
        <p:blipFill>
          <a:blip r:embed="rId3">
            <a:alphaModFix/>
          </a:blip>
          <a:stretch>
            <a:fillRect/>
          </a:stretch>
        </p:blipFill>
        <p:spPr>
          <a:xfrm>
            <a:off x="8548000" y="0"/>
            <a:ext cx="595999" cy="595999"/>
          </a:xfrm>
          <a:prstGeom prst="rect">
            <a:avLst/>
          </a:prstGeom>
          <a:noFill/>
          <a:ln>
            <a:noFill/>
          </a:ln>
        </p:spPr>
      </p:pic>
      <p:sp>
        <p:nvSpPr>
          <p:cNvPr id="679" name="Shape 679"/>
          <p:cNvSpPr/>
          <p:nvPr/>
        </p:nvSpPr>
        <p:spPr>
          <a:xfrm rot="14678">
            <a:off x="3245338" y="1342213"/>
            <a:ext cx="2459122" cy="2459122"/>
          </a:xfrm>
          <a:prstGeom prst="pie">
            <a:avLst>
              <a:gd name="adj1" fmla="val 14044783"/>
              <a:gd name="adj2" fmla="val 16200000"/>
            </a:avLst>
          </a:prstGeom>
          <a:solidFill>
            <a:srgbClr val="FFF2CC"/>
          </a:solidFill>
          <a:ln w="9525"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0" name="Shape 680"/>
          <p:cNvSpPr/>
          <p:nvPr/>
        </p:nvSpPr>
        <p:spPr>
          <a:xfrm rot="-2163024">
            <a:off x="3076001" y="1172676"/>
            <a:ext cx="2798146" cy="2798146"/>
          </a:xfrm>
          <a:prstGeom prst="pie">
            <a:avLst>
              <a:gd name="adj1" fmla="val 14044783"/>
              <a:gd name="adj2" fmla="val 16200000"/>
            </a:avLst>
          </a:prstGeom>
          <a:solidFill>
            <a:srgbClr val="000000">
              <a:alpha val="0"/>
            </a:srgbClr>
          </a:solidFill>
          <a:ln w="952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1" name="Shape 681"/>
          <p:cNvSpPr/>
          <p:nvPr/>
        </p:nvSpPr>
        <p:spPr>
          <a:xfrm rot="-4319632">
            <a:off x="2915838" y="1012638"/>
            <a:ext cx="3118219" cy="3118219"/>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2" name="Shape 682"/>
          <p:cNvSpPr/>
          <p:nvPr/>
        </p:nvSpPr>
        <p:spPr>
          <a:xfrm rot="-6485262">
            <a:off x="3418334" y="1515134"/>
            <a:ext cx="2113230" cy="2113230"/>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3" name="Shape 683"/>
          <p:cNvSpPr/>
          <p:nvPr/>
        </p:nvSpPr>
        <p:spPr>
          <a:xfrm rot="-8631670">
            <a:off x="3068890" y="1165816"/>
            <a:ext cx="2812068" cy="2812068"/>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4" name="Shape 684"/>
          <p:cNvSpPr/>
          <p:nvPr/>
        </p:nvSpPr>
        <p:spPr>
          <a:xfrm rot="10800000">
            <a:off x="3248700" y="1345500"/>
            <a:ext cx="2452499" cy="2452499"/>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5" name="Shape 685"/>
          <p:cNvSpPr/>
          <p:nvPr/>
        </p:nvSpPr>
        <p:spPr>
          <a:xfrm rot="8637276">
            <a:off x="3071834" y="1168684"/>
            <a:ext cx="2806130" cy="2806130"/>
          </a:xfrm>
          <a:prstGeom prst="pie">
            <a:avLst>
              <a:gd name="adj1" fmla="val 14044783"/>
              <a:gd name="adj2" fmla="val 16200000"/>
            </a:avLst>
          </a:prstGeom>
          <a:solidFill>
            <a:srgbClr val="FCE5CD"/>
          </a:solidFill>
          <a:ln w="9525"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6" name="Shape 686"/>
          <p:cNvSpPr/>
          <p:nvPr/>
        </p:nvSpPr>
        <p:spPr>
          <a:xfrm rot="6486324">
            <a:off x="3419407" y="1516257"/>
            <a:ext cx="2111234" cy="2111234"/>
          </a:xfrm>
          <a:prstGeom prst="pie">
            <a:avLst>
              <a:gd name="adj1" fmla="val 14044783"/>
              <a:gd name="adj2" fmla="val 16200000"/>
            </a:avLst>
          </a:prstGeom>
          <a:solidFill>
            <a:srgbClr val="D9EAD3"/>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p:nvPr/>
        </p:nvSpPr>
        <p:spPr>
          <a:xfrm rot="4335218">
            <a:off x="362859" y="1012608"/>
            <a:ext cx="3118072" cy="3118072"/>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2" name="Shape 692"/>
          <p:cNvSpPr/>
          <p:nvPr/>
        </p:nvSpPr>
        <p:spPr>
          <a:xfrm rot="2195521">
            <a:off x="796209" y="1445855"/>
            <a:ext cx="2251586" cy="2251586"/>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3" name="Shape 693"/>
          <p:cNvSpPr txBox="1"/>
          <p:nvPr/>
        </p:nvSpPr>
        <p:spPr>
          <a:xfrm>
            <a:off x="0" y="4966200"/>
            <a:ext cx="8282399" cy="177299"/>
          </a:xfrm>
          <a:prstGeom prst="rect">
            <a:avLst/>
          </a:prstGeom>
          <a:noFill/>
          <a:ln>
            <a:noFill/>
          </a:ln>
        </p:spPr>
        <p:txBody>
          <a:bodyPr lIns="91425" tIns="91425" rIns="91425" bIns="91425" anchor="ctr" anchorCtr="0">
            <a:noAutofit/>
          </a:bodyPr>
          <a:lstStyle/>
          <a:p>
            <a:pPr lvl="0" rtl="0">
              <a:spcBef>
                <a:spcPts val="0"/>
              </a:spcBef>
              <a:buNone/>
            </a:pPr>
            <a:r>
              <a:rPr lang="en-GB" sz="800" b="1">
                <a:solidFill>
                  <a:srgbClr val="666666"/>
                </a:solidFill>
                <a:latin typeface="Open Sans"/>
                <a:ea typeface="Open Sans"/>
                <a:cs typeface="Open Sans"/>
                <a:sym typeface="Open Sans"/>
              </a:rPr>
              <a:t>Source data:</a:t>
            </a:r>
            <a:r>
              <a:rPr lang="en-GB" sz="800">
                <a:solidFill>
                  <a:srgbClr val="666666"/>
                </a:solidFill>
                <a:latin typeface="Open Sans"/>
                <a:ea typeface="Open Sans"/>
                <a:cs typeface="Open Sans"/>
                <a:sym typeface="Open Sans"/>
              </a:rPr>
              <a:t> VAF Model, Case number ____, Date of last visit __/02/2015</a:t>
            </a:r>
          </a:p>
        </p:txBody>
      </p:sp>
      <p:sp>
        <p:nvSpPr>
          <p:cNvPr id="694" name="Shape 69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t>Case level vulnerability profile</a:t>
            </a:r>
          </a:p>
        </p:txBody>
      </p:sp>
      <p:pic>
        <p:nvPicPr>
          <p:cNvPr id="695" name="Shape 695"/>
          <p:cNvPicPr preferRelativeResize="0"/>
          <p:nvPr/>
        </p:nvPicPr>
        <p:blipFill>
          <a:blip r:embed="rId3">
            <a:alphaModFix/>
          </a:blip>
          <a:stretch>
            <a:fillRect/>
          </a:stretch>
        </p:blipFill>
        <p:spPr>
          <a:xfrm>
            <a:off x="4146762" y="2244712"/>
            <a:ext cx="313974" cy="313974"/>
          </a:xfrm>
          <a:prstGeom prst="rect">
            <a:avLst/>
          </a:prstGeom>
          <a:noFill/>
          <a:ln>
            <a:noFill/>
          </a:ln>
        </p:spPr>
      </p:pic>
      <p:pic>
        <p:nvPicPr>
          <p:cNvPr id="696" name="Shape 696"/>
          <p:cNvPicPr preferRelativeResize="0"/>
          <p:nvPr/>
        </p:nvPicPr>
        <p:blipFill>
          <a:blip r:embed="rId4">
            <a:alphaModFix/>
          </a:blip>
          <a:stretch>
            <a:fillRect/>
          </a:stretch>
        </p:blipFill>
        <p:spPr>
          <a:xfrm>
            <a:off x="4146762" y="1370712"/>
            <a:ext cx="313974" cy="313974"/>
          </a:xfrm>
          <a:prstGeom prst="rect">
            <a:avLst/>
          </a:prstGeom>
          <a:noFill/>
          <a:ln>
            <a:noFill/>
          </a:ln>
        </p:spPr>
      </p:pic>
      <p:pic>
        <p:nvPicPr>
          <p:cNvPr id="697" name="Shape 697"/>
          <p:cNvPicPr preferRelativeResize="0"/>
          <p:nvPr/>
        </p:nvPicPr>
        <p:blipFill>
          <a:blip r:embed="rId5">
            <a:alphaModFix/>
          </a:blip>
          <a:stretch>
            <a:fillRect/>
          </a:stretch>
        </p:blipFill>
        <p:spPr>
          <a:xfrm>
            <a:off x="4146762" y="1807712"/>
            <a:ext cx="313974" cy="313974"/>
          </a:xfrm>
          <a:prstGeom prst="rect">
            <a:avLst/>
          </a:prstGeom>
          <a:noFill/>
          <a:ln>
            <a:noFill/>
          </a:ln>
        </p:spPr>
      </p:pic>
      <p:pic>
        <p:nvPicPr>
          <p:cNvPr id="698" name="Shape 698"/>
          <p:cNvPicPr preferRelativeResize="0"/>
          <p:nvPr/>
        </p:nvPicPr>
        <p:blipFill>
          <a:blip r:embed="rId6">
            <a:alphaModFix/>
          </a:blip>
          <a:stretch>
            <a:fillRect/>
          </a:stretch>
        </p:blipFill>
        <p:spPr>
          <a:xfrm>
            <a:off x="4146762" y="2681712"/>
            <a:ext cx="313974" cy="313974"/>
          </a:xfrm>
          <a:prstGeom prst="rect">
            <a:avLst/>
          </a:prstGeom>
          <a:noFill/>
          <a:ln>
            <a:noFill/>
          </a:ln>
        </p:spPr>
      </p:pic>
      <p:pic>
        <p:nvPicPr>
          <p:cNvPr id="699" name="Shape 699"/>
          <p:cNvPicPr preferRelativeResize="0"/>
          <p:nvPr/>
        </p:nvPicPr>
        <p:blipFill>
          <a:blip r:embed="rId7">
            <a:alphaModFix/>
          </a:blip>
          <a:stretch>
            <a:fillRect/>
          </a:stretch>
        </p:blipFill>
        <p:spPr>
          <a:xfrm>
            <a:off x="4146762" y="3118712"/>
            <a:ext cx="313974" cy="313974"/>
          </a:xfrm>
          <a:prstGeom prst="rect">
            <a:avLst/>
          </a:prstGeom>
          <a:noFill/>
          <a:ln>
            <a:noFill/>
          </a:ln>
        </p:spPr>
      </p:pic>
      <p:pic>
        <p:nvPicPr>
          <p:cNvPr id="700" name="Shape 700"/>
          <p:cNvPicPr preferRelativeResize="0"/>
          <p:nvPr/>
        </p:nvPicPr>
        <p:blipFill>
          <a:blip r:embed="rId8">
            <a:alphaModFix/>
          </a:blip>
          <a:stretch>
            <a:fillRect/>
          </a:stretch>
        </p:blipFill>
        <p:spPr>
          <a:xfrm>
            <a:off x="4146762" y="3555712"/>
            <a:ext cx="313974" cy="313974"/>
          </a:xfrm>
          <a:prstGeom prst="rect">
            <a:avLst/>
          </a:prstGeom>
          <a:noFill/>
          <a:ln>
            <a:noFill/>
          </a:ln>
        </p:spPr>
      </p:pic>
      <p:pic>
        <p:nvPicPr>
          <p:cNvPr id="701" name="Shape 701"/>
          <p:cNvPicPr preferRelativeResize="0"/>
          <p:nvPr/>
        </p:nvPicPr>
        <p:blipFill>
          <a:blip r:embed="rId9">
            <a:alphaModFix/>
          </a:blip>
          <a:stretch>
            <a:fillRect/>
          </a:stretch>
        </p:blipFill>
        <p:spPr>
          <a:xfrm>
            <a:off x="4146762" y="496712"/>
            <a:ext cx="313974" cy="313974"/>
          </a:xfrm>
          <a:prstGeom prst="rect">
            <a:avLst/>
          </a:prstGeom>
          <a:noFill/>
          <a:ln>
            <a:noFill/>
          </a:ln>
        </p:spPr>
      </p:pic>
      <p:pic>
        <p:nvPicPr>
          <p:cNvPr id="702" name="Shape 702"/>
          <p:cNvPicPr preferRelativeResize="0"/>
          <p:nvPr/>
        </p:nvPicPr>
        <p:blipFill>
          <a:blip r:embed="rId10">
            <a:alphaModFix/>
          </a:blip>
          <a:stretch>
            <a:fillRect/>
          </a:stretch>
        </p:blipFill>
        <p:spPr>
          <a:xfrm>
            <a:off x="4146762" y="933712"/>
            <a:ext cx="313974" cy="313974"/>
          </a:xfrm>
          <a:prstGeom prst="rect">
            <a:avLst/>
          </a:prstGeom>
          <a:noFill/>
          <a:ln>
            <a:noFill/>
          </a:ln>
        </p:spPr>
      </p:pic>
      <p:pic>
        <p:nvPicPr>
          <p:cNvPr id="703" name="Shape 703"/>
          <p:cNvPicPr preferRelativeResize="0"/>
          <p:nvPr/>
        </p:nvPicPr>
        <p:blipFill>
          <a:blip r:embed="rId11">
            <a:alphaModFix/>
          </a:blip>
          <a:stretch>
            <a:fillRect/>
          </a:stretch>
        </p:blipFill>
        <p:spPr>
          <a:xfrm>
            <a:off x="4146762" y="3992712"/>
            <a:ext cx="313974" cy="313974"/>
          </a:xfrm>
          <a:prstGeom prst="rect">
            <a:avLst/>
          </a:prstGeom>
          <a:noFill/>
          <a:ln>
            <a:noFill/>
          </a:ln>
        </p:spPr>
      </p:pic>
      <p:pic>
        <p:nvPicPr>
          <p:cNvPr id="704" name="Shape 704"/>
          <p:cNvPicPr preferRelativeResize="0"/>
          <p:nvPr/>
        </p:nvPicPr>
        <p:blipFill>
          <a:blip r:embed="rId12">
            <a:alphaModFix/>
          </a:blip>
          <a:stretch>
            <a:fillRect/>
          </a:stretch>
        </p:blipFill>
        <p:spPr>
          <a:xfrm>
            <a:off x="4146762" y="4429712"/>
            <a:ext cx="313974" cy="313974"/>
          </a:xfrm>
          <a:prstGeom prst="rect">
            <a:avLst/>
          </a:prstGeom>
          <a:noFill/>
          <a:ln>
            <a:noFill/>
          </a:ln>
        </p:spPr>
      </p:pic>
      <p:graphicFrame>
        <p:nvGraphicFramePr>
          <p:cNvPr id="705" name="Shape 705"/>
          <p:cNvGraphicFramePr/>
          <p:nvPr/>
        </p:nvGraphicFramePr>
        <p:xfrm>
          <a:off x="4637650" y="421325"/>
          <a:ext cx="3000000" cy="3000000"/>
        </p:xfrm>
        <a:graphic>
          <a:graphicData uri="http://schemas.openxmlformats.org/drawingml/2006/table">
            <a:tbl>
              <a:tblPr>
                <a:noFill/>
                <a:tableStyleId>{1F5E76C0-FE82-4732-B200-84A37344027E}</a:tableStyleId>
              </a:tblPr>
              <a:tblGrid>
                <a:gridCol w="891975"/>
                <a:gridCol w="891975"/>
                <a:gridCol w="891975"/>
                <a:gridCol w="891975"/>
                <a:gridCol w="891975"/>
              </a:tblGrid>
              <a:tr h="437825">
                <a:tc>
                  <a:txBody>
                    <a:bodyPr/>
                    <a:lstStyle/>
                    <a:p>
                      <a:pPr lvl="0" rtl="0">
                        <a:spcBef>
                          <a:spcPts val="0"/>
                        </a:spcBef>
                        <a:buNone/>
                      </a:pPr>
                      <a:r>
                        <a:rPr lang="en-GB" sz="600" b="1">
                          <a:latin typeface="Calibri"/>
                          <a:ea typeface="Calibri"/>
                          <a:cs typeface="Calibri"/>
                          <a:sym typeface="Calibri"/>
                        </a:rPr>
                        <a:t>Predicted expenditure</a:t>
                      </a:r>
                    </a:p>
                    <a:p>
                      <a:pPr lvl="0" rtl="0">
                        <a:spcBef>
                          <a:spcPts val="0"/>
                        </a:spcBef>
                        <a:buNone/>
                      </a:pPr>
                      <a:r>
                        <a:rPr lang="en-GB" sz="1000" b="1">
                          <a:solidFill>
                            <a:srgbClr val="70AD47"/>
                          </a:solidFill>
                          <a:latin typeface="Open Sans"/>
                          <a:ea typeface="Open Sans"/>
                          <a:cs typeface="Open Sans"/>
                          <a:sym typeface="Open Sans"/>
                        </a:rPr>
                        <a:t>0.80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Registration state</a:t>
                      </a:r>
                    </a:p>
                    <a:p>
                      <a:pPr lvl="0" rtl="0">
                        <a:spcBef>
                          <a:spcPts val="0"/>
                        </a:spcBef>
                        <a:buNone/>
                      </a:pPr>
                      <a:r>
                        <a:rPr lang="en-GB" sz="1000" b="1">
                          <a:solidFill>
                            <a:srgbClr val="70AD47"/>
                          </a:solidFill>
                          <a:latin typeface="Open Sans"/>
                          <a:ea typeface="Open Sans"/>
                          <a:cs typeface="Open Sans"/>
                          <a:sym typeface="Open Sans"/>
                        </a:rPr>
                        <a:t>0.70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PA registration</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Family registration</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Coping strategies</a:t>
                      </a:r>
                    </a:p>
                    <a:p>
                      <a:pPr lvl="0" rtl="0">
                        <a:spcBef>
                          <a:spcPts val="0"/>
                        </a:spcBef>
                        <a:buNone/>
                      </a:pPr>
                      <a:r>
                        <a:rPr lang="en-GB" sz="1000" b="1">
                          <a:solidFill>
                            <a:srgbClr val="70AD47"/>
                          </a:solidFill>
                          <a:latin typeface="Open Sans"/>
                          <a:ea typeface="Open Sans"/>
                          <a:cs typeface="Open Sans"/>
                          <a:sym typeface="Open Sans"/>
                        </a:rPr>
                        <a:t>0.80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Dependency ratio</a:t>
                      </a:r>
                    </a:p>
                    <a:p>
                      <a:pPr lvl="0" rtl="0">
                        <a:spcBef>
                          <a:spcPts val="0"/>
                        </a:spcBef>
                        <a:buNone/>
                      </a:pPr>
                      <a:r>
                        <a:rPr lang="en-GB" sz="1000" b="1">
                          <a:solidFill>
                            <a:srgbClr val="FF0000"/>
                          </a:solidFill>
                          <a:latin typeface="Open Sans"/>
                          <a:ea typeface="Open Sans"/>
                          <a:cs typeface="Open Sans"/>
                          <a:sym typeface="Open Sans"/>
                        </a:rPr>
                        <a:t>3.00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Basic needs</a:t>
                      </a:r>
                    </a:p>
                    <a:p>
                      <a:pPr lvl="0" rtl="0">
                        <a:spcBef>
                          <a:spcPts val="0"/>
                        </a:spcBef>
                        <a:buNone/>
                      </a:pPr>
                      <a:r>
                        <a:rPr lang="en-GB" sz="1000" b="1">
                          <a:solidFill>
                            <a:srgbClr val="ED7D31"/>
                          </a:solidFill>
                          <a:latin typeface="Open Sans"/>
                          <a:ea typeface="Open Sans"/>
                          <a:cs typeface="Open Sans"/>
                          <a:sym typeface="Open Sans"/>
                        </a:rPr>
                        <a:t>2.70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a:latin typeface="Open Sans"/>
                          <a:ea typeface="Open Sans"/>
                          <a:cs typeface="Open Sans"/>
                          <a:sym typeface="Open Sans"/>
                        </a:rPr>
                        <a:t>Coping strategies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r>
                        <a:rPr lang="en-GB" sz="600">
                          <a:latin typeface="Open Sans"/>
                          <a:ea typeface="Open Sans"/>
                          <a:cs typeface="Open Sans"/>
                          <a:sym typeface="Open Sans"/>
                        </a:rPr>
                        <a:t>Dependency ratio</a:t>
                      </a:r>
                    </a:p>
                  </a:txBody>
                  <a:tcPr marL="91425" marR="91425" marT="91425" marB="91425">
                    <a:lnL w="9525" cap="flat">
                      <a:solidFill>
                        <a:srgbClr val="000000">
                          <a:alpha val="0"/>
                        </a:srgbClr>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a:latin typeface="Open Sans"/>
                          <a:ea typeface="Open Sans"/>
                          <a:cs typeface="Open Sans"/>
                          <a:sym typeface="Open Sans"/>
                        </a:rPr>
                        <a:t>Economic state</a:t>
                      </a:r>
                    </a:p>
                  </a:txBody>
                  <a:tcPr marL="91425" marR="91425" marT="91425" marB="91425">
                    <a:lnL w="9525" cap="flat">
                      <a:solidFill>
                        <a:srgbClr val="FCE5CD"/>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FCE5CD"/>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Education</a:t>
                      </a:r>
                    </a:p>
                    <a:p>
                      <a:pPr lvl="0" rtl="0">
                        <a:spcBef>
                          <a:spcPts val="0"/>
                        </a:spcBef>
                        <a:buNone/>
                      </a:pPr>
                      <a:r>
                        <a:rPr lang="en-GB" sz="1000" b="1">
                          <a:solidFill>
                            <a:srgbClr val="FFC000"/>
                          </a:solidFill>
                          <a:latin typeface="Open Sans"/>
                          <a:ea typeface="Open Sans"/>
                          <a:cs typeface="Open Sans"/>
                          <a:sym typeface="Open Sans"/>
                        </a:rPr>
                        <a:t>1.60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r>
                        <a:rPr lang="en-GB" sz="600">
                          <a:latin typeface="Open Sans"/>
                          <a:ea typeface="Open Sans"/>
                          <a:cs typeface="Open Sans"/>
                          <a:sym typeface="Open Sans"/>
                        </a:rPr>
                        <a:t>Attendance risks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r>
                        <a:rPr lang="en-GB" sz="600">
                          <a:latin typeface="Open Sans"/>
                          <a:ea typeface="Open Sans"/>
                          <a:cs typeface="Open Sans"/>
                          <a:sym typeface="Open Sans"/>
                        </a:rPr>
                        <a:t>Distance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CE5CD"/>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Food</a:t>
                      </a:r>
                    </a:p>
                    <a:p>
                      <a:pPr lvl="0" rtl="0">
                        <a:spcBef>
                          <a:spcPts val="0"/>
                        </a:spcBef>
                        <a:buNone/>
                      </a:pPr>
                      <a:r>
                        <a:rPr lang="en-GB" sz="1000" b="1">
                          <a:solidFill>
                            <a:srgbClr val="70AD47"/>
                          </a:solidFill>
                          <a:latin typeface="Open Sans"/>
                          <a:ea typeface="Open Sans"/>
                          <a:cs typeface="Open Sans"/>
                          <a:sym typeface="Open Sans"/>
                        </a:rPr>
                        <a:t>0.50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Social vulnerability</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CARI score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Health</a:t>
                      </a:r>
                    </a:p>
                    <a:p>
                      <a:pPr lvl="0" rtl="0">
                        <a:spcBef>
                          <a:spcPts val="0"/>
                        </a:spcBef>
                        <a:buNone/>
                      </a:pPr>
                      <a:r>
                        <a:rPr lang="en-GB" sz="1000" b="1">
                          <a:solidFill>
                            <a:srgbClr val="70AD47"/>
                          </a:solidFill>
                          <a:latin typeface="Open Sans"/>
                          <a:ea typeface="Open Sans"/>
                          <a:cs typeface="Open Sans"/>
                          <a:sym typeface="Open Sans"/>
                        </a:rPr>
                        <a:t>0.60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Access to services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Family composition</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Existing conditions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Shelter</a:t>
                      </a:r>
                    </a:p>
                    <a:p>
                      <a:pPr lvl="0" rtl="0">
                        <a:spcBef>
                          <a:spcPts val="0"/>
                        </a:spcBef>
                        <a:buNone/>
                      </a:pPr>
                      <a:r>
                        <a:rPr lang="en-GB" sz="1000" b="1">
                          <a:solidFill>
                            <a:srgbClr val="FF0000"/>
                          </a:solidFill>
                          <a:latin typeface="Open Sans"/>
                          <a:ea typeface="Open Sans"/>
                          <a:cs typeface="Open Sans"/>
                          <a:sym typeface="Open Sans"/>
                        </a:rPr>
                        <a:t>3.20</a:t>
                      </a:r>
                    </a:p>
                  </a:txBody>
                  <a:tcPr marL="91425" marR="91425" marT="91425" marB="91425" anchor="ctr">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a:latin typeface="Open Sans"/>
                          <a:ea typeface="Open Sans"/>
                          <a:cs typeface="Open Sans"/>
                          <a:sym typeface="Open Sans"/>
                        </a:rPr>
                        <a:t>Housing conditions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r>
                        <a:rPr lang="en-GB" sz="600">
                          <a:latin typeface="Open Sans"/>
                          <a:ea typeface="Open Sans"/>
                          <a:cs typeface="Open Sans"/>
                          <a:sym typeface="Open Sans"/>
                        </a:rPr>
                        <a:t>Security of tenancy</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buNone/>
                      </a:pPr>
                      <a:r>
                        <a:rPr lang="en-GB" sz="600">
                          <a:latin typeface="Open Sans"/>
                          <a:ea typeface="Open Sans"/>
                          <a:cs typeface="Open Sans"/>
                          <a:sym typeface="Open Sans"/>
                        </a:rPr>
                        <a:t>Family composition</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buNone/>
                      </a:pPr>
                      <a:endParaRPr sz="600">
                        <a:latin typeface="Open Sans"/>
                        <a:ea typeface="Open Sans"/>
                        <a:cs typeface="Open Sans"/>
                        <a:sym typeface="Open Sans"/>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37825">
                <a:tc>
                  <a:txBody>
                    <a:bodyPr/>
                    <a:lstStyle/>
                    <a:p>
                      <a:pPr lvl="0" rtl="0">
                        <a:spcBef>
                          <a:spcPts val="0"/>
                        </a:spcBef>
                        <a:buNone/>
                      </a:pPr>
                      <a:r>
                        <a:rPr lang="en-GB" sz="600" b="1">
                          <a:latin typeface="Open Sans"/>
                          <a:ea typeface="Open Sans"/>
                          <a:cs typeface="Open Sans"/>
                          <a:sym typeface="Open Sans"/>
                        </a:rPr>
                        <a:t>Wash</a:t>
                      </a:r>
                    </a:p>
                    <a:p>
                      <a:pPr lvl="0" rtl="0">
                        <a:spcBef>
                          <a:spcPts val="0"/>
                        </a:spcBef>
                        <a:buNone/>
                      </a:pPr>
                      <a:r>
                        <a:rPr lang="en-GB" sz="1000" b="1">
                          <a:solidFill>
                            <a:srgbClr val="FF0000"/>
                          </a:solidFill>
                          <a:latin typeface="Open Sans"/>
                          <a:ea typeface="Open Sans"/>
                          <a:cs typeface="Open Sans"/>
                          <a:sym typeface="Open Sans"/>
                        </a:rPr>
                        <a:t>3.80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4CCCC"/>
                    </a:solidFill>
                  </a:tcPr>
                </a:tc>
                <a:tc>
                  <a:txBody>
                    <a:bodyPr/>
                    <a:lstStyle/>
                    <a:p>
                      <a:pPr lvl="0" rtl="0">
                        <a:spcBef>
                          <a:spcPts val="0"/>
                        </a:spcBef>
                        <a:buNone/>
                      </a:pPr>
                      <a:r>
                        <a:rPr lang="en-GB" sz="600">
                          <a:latin typeface="Open Sans"/>
                          <a:ea typeface="Open Sans"/>
                          <a:cs typeface="Open Sans"/>
                          <a:sym typeface="Open Sans"/>
                        </a:rPr>
                        <a:t>Health</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lvl="0" rtl="0">
                        <a:spcBef>
                          <a:spcPts val="0"/>
                        </a:spcBef>
                        <a:buNone/>
                      </a:pPr>
                      <a:r>
                        <a:rPr lang="en-GB" sz="600">
                          <a:latin typeface="Open Sans"/>
                          <a:ea typeface="Open Sans"/>
                          <a:cs typeface="Open Sans"/>
                          <a:sym typeface="Open Sans"/>
                        </a:rPr>
                        <a:t>Access to latrines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CE5CD"/>
                    </a:solidFill>
                  </a:tcPr>
                </a:tc>
                <a:tc>
                  <a:txBody>
                    <a:bodyPr/>
                    <a:lstStyle/>
                    <a:p>
                      <a:pPr lvl="0" rtl="0">
                        <a:spcBef>
                          <a:spcPts val="0"/>
                        </a:spcBef>
                        <a:buNone/>
                      </a:pPr>
                      <a:r>
                        <a:rPr lang="en-GB" sz="600">
                          <a:latin typeface="Open Sans"/>
                          <a:ea typeface="Open Sans"/>
                          <a:cs typeface="Open Sans"/>
                          <a:sym typeface="Open Sans"/>
                        </a:rPr>
                        <a:t>Access safe water</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4CCCC"/>
                    </a:solidFill>
                  </a:tcPr>
                </a:tc>
                <a:tc>
                  <a:txBody>
                    <a:bodyPr/>
                    <a:lstStyle/>
                    <a:p>
                      <a:pPr lvl="0" rtl="0">
                        <a:spcBef>
                          <a:spcPts val="0"/>
                        </a:spcBef>
                        <a:buNone/>
                      </a:pPr>
                      <a:r>
                        <a:rPr lang="en-GB" sz="600">
                          <a:latin typeface="Open Sans"/>
                          <a:ea typeface="Open Sans"/>
                          <a:cs typeface="Open Sans"/>
                          <a:sym typeface="Open Sans"/>
                        </a:rPr>
                        <a:t>Wastewater</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4CCCC"/>
                    </a:solidFill>
                  </a:tcPr>
                </a:tc>
              </a:tr>
            </a:tbl>
          </a:graphicData>
        </a:graphic>
      </p:graphicFrame>
      <p:pic>
        <p:nvPicPr>
          <p:cNvPr id="706" name="Shape 706"/>
          <p:cNvPicPr preferRelativeResize="0"/>
          <p:nvPr/>
        </p:nvPicPr>
        <p:blipFill>
          <a:blip r:embed="rId13">
            <a:alphaModFix/>
          </a:blip>
          <a:stretch>
            <a:fillRect/>
          </a:stretch>
        </p:blipFill>
        <p:spPr>
          <a:xfrm>
            <a:off x="8548000" y="0"/>
            <a:ext cx="595999" cy="595999"/>
          </a:xfrm>
          <a:prstGeom prst="rect">
            <a:avLst/>
          </a:prstGeom>
          <a:noFill/>
          <a:ln>
            <a:noFill/>
          </a:ln>
        </p:spPr>
      </p:pic>
      <p:sp>
        <p:nvSpPr>
          <p:cNvPr id="707" name="Shape 707"/>
          <p:cNvSpPr/>
          <p:nvPr/>
        </p:nvSpPr>
        <p:spPr>
          <a:xfrm rot="14552">
            <a:off x="362871" y="1012592"/>
            <a:ext cx="3118227" cy="3118227"/>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8" name="Shape 708"/>
          <p:cNvSpPr/>
          <p:nvPr/>
        </p:nvSpPr>
        <p:spPr>
          <a:xfrm rot="-2162979">
            <a:off x="362833" y="1012564"/>
            <a:ext cx="3118339" cy="3118339"/>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9" name="Shape 709"/>
          <p:cNvSpPr/>
          <p:nvPr/>
        </p:nvSpPr>
        <p:spPr>
          <a:xfrm rot="-4319632">
            <a:off x="362787" y="1012601"/>
            <a:ext cx="3118219" cy="3118219"/>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0" name="Shape 710"/>
          <p:cNvSpPr/>
          <p:nvPr/>
        </p:nvSpPr>
        <p:spPr>
          <a:xfrm rot="-6485282">
            <a:off x="362756" y="1012736"/>
            <a:ext cx="3118094" cy="3118094"/>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1" name="Shape 711"/>
          <p:cNvSpPr/>
          <p:nvPr/>
        </p:nvSpPr>
        <p:spPr>
          <a:xfrm rot="-8631597">
            <a:off x="362739" y="1012641"/>
            <a:ext cx="3118212" cy="3118212"/>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2" name="Shape 712"/>
          <p:cNvSpPr/>
          <p:nvPr/>
        </p:nvSpPr>
        <p:spPr>
          <a:xfrm rot="10800000">
            <a:off x="362800" y="1012648"/>
            <a:ext cx="3118199" cy="3118199"/>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3" name="Shape 713"/>
          <p:cNvSpPr/>
          <p:nvPr/>
        </p:nvSpPr>
        <p:spPr>
          <a:xfrm rot="8637287">
            <a:off x="362852" y="1012620"/>
            <a:ext cx="3118162" cy="3118162"/>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4" name="Shape 714"/>
          <p:cNvSpPr/>
          <p:nvPr/>
        </p:nvSpPr>
        <p:spPr>
          <a:xfrm rot="6486642">
            <a:off x="362789" y="1012590"/>
            <a:ext cx="3118182" cy="3118182"/>
          </a:xfrm>
          <a:prstGeom prst="pie">
            <a:avLst>
              <a:gd name="adj1" fmla="val 14044783"/>
              <a:gd name="adj2" fmla="val 16200000"/>
            </a:avLst>
          </a:prstGeom>
          <a:solidFill>
            <a:schemeClr val="lt2"/>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5" name="Shape 715"/>
          <p:cNvSpPr/>
          <p:nvPr/>
        </p:nvSpPr>
        <p:spPr>
          <a:xfrm>
            <a:off x="343975" y="1012650"/>
            <a:ext cx="3149999" cy="3149999"/>
          </a:xfrm>
          <a:prstGeom prst="ellipse">
            <a:avLst/>
          </a:prstGeom>
          <a:solidFill>
            <a:srgbClr val="FFFF00">
              <a:alpha val="61320"/>
            </a:srgb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6" name="Shape 716"/>
          <p:cNvSpPr/>
          <p:nvPr/>
        </p:nvSpPr>
        <p:spPr>
          <a:xfrm>
            <a:off x="1038275" y="1706950"/>
            <a:ext cx="1761300" cy="1761300"/>
          </a:xfrm>
          <a:prstGeom prst="ellipse">
            <a:avLst/>
          </a:prstGeom>
          <a:solidFill>
            <a:srgbClr val="FFFF00">
              <a:alpha val="61320"/>
            </a:srgb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7" name="Shape 717"/>
          <p:cNvSpPr/>
          <p:nvPr/>
        </p:nvSpPr>
        <p:spPr>
          <a:xfrm>
            <a:off x="692675" y="1361350"/>
            <a:ext cx="2452499" cy="2452499"/>
          </a:xfrm>
          <a:prstGeom prst="ellipse">
            <a:avLst/>
          </a:prstGeom>
          <a:solidFill>
            <a:srgbClr val="FFFF00">
              <a:alpha val="61320"/>
            </a:srgb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8" name="Shape 718"/>
          <p:cNvSpPr/>
          <p:nvPr/>
        </p:nvSpPr>
        <p:spPr>
          <a:xfrm>
            <a:off x="513800" y="1182475"/>
            <a:ext cx="2810099" cy="2810099"/>
          </a:xfrm>
          <a:prstGeom prst="ellipse">
            <a:avLst/>
          </a:prstGeom>
          <a:solidFill>
            <a:srgbClr val="FFFF00">
              <a:alpha val="61320"/>
            </a:srgb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9" name="Shape 719"/>
          <p:cNvSpPr/>
          <p:nvPr/>
        </p:nvSpPr>
        <p:spPr>
          <a:xfrm>
            <a:off x="862875" y="1531550"/>
            <a:ext cx="2111999" cy="2111999"/>
          </a:xfrm>
          <a:prstGeom prst="ellipse">
            <a:avLst/>
          </a:prstGeom>
          <a:solidFill>
            <a:srgbClr val="FFFF00">
              <a:alpha val="61320"/>
            </a:srgb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p:nvPr/>
        </p:nvSpPr>
        <p:spPr>
          <a:xfrm rot="4335367">
            <a:off x="809121" y="1367194"/>
            <a:ext cx="2454042" cy="2454042"/>
          </a:xfrm>
          <a:prstGeom prst="pie">
            <a:avLst>
              <a:gd name="adj1" fmla="val 14044783"/>
              <a:gd name="adj2" fmla="val 16200000"/>
            </a:avLst>
          </a:prstGeom>
          <a:solidFill>
            <a:srgbClr val="FFF2CC"/>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5" name="Shape 725"/>
          <p:cNvSpPr/>
          <p:nvPr/>
        </p:nvSpPr>
        <p:spPr>
          <a:xfrm rot="-8631580">
            <a:off x="811074" y="1369301"/>
            <a:ext cx="2450298" cy="2450298"/>
          </a:xfrm>
          <a:prstGeom prst="pie">
            <a:avLst>
              <a:gd name="adj1" fmla="val 14044783"/>
              <a:gd name="adj2" fmla="val 16200000"/>
            </a:avLst>
          </a:prstGeom>
          <a:solidFill>
            <a:srgbClr val="FFF2CC"/>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6" name="Shape 726"/>
          <p:cNvSpPr/>
          <p:nvPr/>
        </p:nvSpPr>
        <p:spPr>
          <a:xfrm rot="-6485178">
            <a:off x="653953" y="1205428"/>
            <a:ext cx="2790793" cy="2790793"/>
          </a:xfrm>
          <a:prstGeom prst="pie">
            <a:avLst>
              <a:gd name="adj1" fmla="val 14044783"/>
              <a:gd name="adj2" fmla="val 16200000"/>
            </a:avLst>
          </a:prstGeom>
          <a:solidFill>
            <a:srgbClr val="FCE5CD"/>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7" name="Shape 727"/>
          <p:cNvSpPr/>
          <p:nvPr/>
        </p:nvSpPr>
        <p:spPr>
          <a:xfrm rot="14819">
            <a:off x="644211" y="1202511"/>
            <a:ext cx="2783725" cy="2783725"/>
          </a:xfrm>
          <a:prstGeom prst="pie">
            <a:avLst>
              <a:gd name="adj1" fmla="val 14044783"/>
              <a:gd name="adj2" fmla="val 16200000"/>
            </a:avLst>
          </a:prstGeom>
          <a:solidFill>
            <a:srgbClr val="FCE5CD"/>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8" name="Shape 728"/>
          <p:cNvSpPr/>
          <p:nvPr/>
        </p:nvSpPr>
        <p:spPr>
          <a:xfrm rot="-4319530">
            <a:off x="642738" y="1200837"/>
            <a:ext cx="2787024" cy="2787024"/>
          </a:xfrm>
          <a:prstGeom prst="pie">
            <a:avLst>
              <a:gd name="adj1" fmla="val 14044783"/>
              <a:gd name="adj2" fmla="val 16200000"/>
            </a:avLst>
          </a:prstGeom>
          <a:solidFill>
            <a:srgbClr val="FCE5CD"/>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9" name="Shape 729"/>
          <p:cNvSpPr/>
          <p:nvPr/>
        </p:nvSpPr>
        <p:spPr>
          <a:xfrm rot="6486329">
            <a:off x="485434" y="1043586"/>
            <a:ext cx="3101676" cy="3101676"/>
          </a:xfrm>
          <a:prstGeom prst="pie">
            <a:avLst>
              <a:gd name="adj1" fmla="val 14044783"/>
              <a:gd name="adj2" fmla="val 16200000"/>
            </a:avLst>
          </a:prstGeom>
          <a:solidFill>
            <a:srgbClr val="F4CCCC"/>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0" name="Shape 730"/>
          <p:cNvSpPr/>
          <p:nvPr/>
        </p:nvSpPr>
        <p:spPr>
          <a:xfrm rot="10800000">
            <a:off x="493587" y="1051737"/>
            <a:ext cx="3085199" cy="3085199"/>
          </a:xfrm>
          <a:prstGeom prst="pie">
            <a:avLst>
              <a:gd name="adj1" fmla="val 14044783"/>
              <a:gd name="adj2" fmla="val 16200000"/>
            </a:avLst>
          </a:prstGeom>
          <a:solidFill>
            <a:srgbClr val="F4CCCC"/>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1" name="Shape 731"/>
          <p:cNvSpPr/>
          <p:nvPr/>
        </p:nvSpPr>
        <p:spPr>
          <a:xfrm rot="-2162918">
            <a:off x="491672" y="1049696"/>
            <a:ext cx="3089357" cy="3089357"/>
          </a:xfrm>
          <a:prstGeom prst="pie">
            <a:avLst>
              <a:gd name="adj1" fmla="val 14044783"/>
              <a:gd name="adj2" fmla="val 16200000"/>
            </a:avLst>
          </a:prstGeom>
          <a:solidFill>
            <a:srgbClr val="F4CCCC"/>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2" name="Shape 732"/>
          <p:cNvSpPr/>
          <p:nvPr/>
        </p:nvSpPr>
        <p:spPr>
          <a:xfrm rot="8637253">
            <a:off x="490650" y="1048775"/>
            <a:ext cx="3091099" cy="3091099"/>
          </a:xfrm>
          <a:prstGeom prst="pie">
            <a:avLst>
              <a:gd name="adj1" fmla="val 14044783"/>
              <a:gd name="adj2" fmla="val 16200000"/>
            </a:avLst>
          </a:prstGeom>
          <a:solidFill>
            <a:srgbClr val="F4CCCC"/>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3" name="Shape 733"/>
          <p:cNvSpPr/>
          <p:nvPr/>
        </p:nvSpPr>
        <p:spPr>
          <a:xfrm rot="2195548">
            <a:off x="522892" y="1074572"/>
            <a:ext cx="3023555" cy="3023555"/>
          </a:xfrm>
          <a:prstGeom prst="pie">
            <a:avLst>
              <a:gd name="adj1" fmla="val 14044783"/>
              <a:gd name="adj2" fmla="val 16200000"/>
            </a:avLst>
          </a:prstGeom>
          <a:solidFill>
            <a:srgbClr val="F4CCCC"/>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4" name="Shape 734"/>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t>Vulnerability in the East of Jordan</a:t>
            </a:r>
          </a:p>
        </p:txBody>
      </p:sp>
      <p:sp>
        <p:nvSpPr>
          <p:cNvPr id="735" name="Shape 735"/>
          <p:cNvSpPr/>
          <p:nvPr/>
        </p:nvSpPr>
        <p:spPr>
          <a:xfrm>
            <a:off x="1526450" y="2123966"/>
            <a:ext cx="1016699" cy="1016699"/>
          </a:xfrm>
          <a:prstGeom prst="ellipse">
            <a:avLst/>
          </a:prstGeom>
          <a:solidFill>
            <a:srgbClr val="FFFFFF"/>
          </a:solidFill>
          <a:ln>
            <a:noFill/>
          </a:ln>
        </p:spPr>
        <p:txBody>
          <a:bodyPr lIns="91425" tIns="91425" rIns="91425" bIns="91425" anchor="ctr" anchorCtr="0">
            <a:noAutofit/>
          </a:bodyPr>
          <a:lstStyle/>
          <a:p>
            <a:pPr>
              <a:spcBef>
                <a:spcPts val="0"/>
              </a:spcBef>
              <a:buNone/>
            </a:pPr>
            <a:endParaRPr/>
          </a:p>
        </p:txBody>
      </p:sp>
      <p:pic>
        <p:nvPicPr>
          <p:cNvPr id="736" name="Shape 736"/>
          <p:cNvPicPr preferRelativeResize="0"/>
          <p:nvPr/>
        </p:nvPicPr>
        <p:blipFill>
          <a:blip r:embed="rId3">
            <a:alphaModFix/>
          </a:blip>
          <a:stretch>
            <a:fillRect/>
          </a:stretch>
        </p:blipFill>
        <p:spPr>
          <a:xfrm>
            <a:off x="2131849" y="3106588"/>
            <a:ext cx="167173" cy="167175"/>
          </a:xfrm>
          <a:prstGeom prst="rect">
            <a:avLst/>
          </a:prstGeom>
          <a:noFill/>
          <a:ln>
            <a:noFill/>
          </a:ln>
        </p:spPr>
      </p:pic>
      <p:pic>
        <p:nvPicPr>
          <p:cNvPr id="737" name="Shape 737"/>
          <p:cNvPicPr preferRelativeResize="0"/>
          <p:nvPr/>
        </p:nvPicPr>
        <p:blipFill>
          <a:blip r:embed="rId4">
            <a:alphaModFix/>
          </a:blip>
          <a:stretch>
            <a:fillRect/>
          </a:stretch>
        </p:blipFill>
        <p:spPr>
          <a:xfrm>
            <a:off x="2571469" y="2506265"/>
            <a:ext cx="167173" cy="167175"/>
          </a:xfrm>
          <a:prstGeom prst="rect">
            <a:avLst/>
          </a:prstGeom>
          <a:noFill/>
          <a:ln>
            <a:noFill/>
          </a:ln>
        </p:spPr>
      </p:pic>
      <p:pic>
        <p:nvPicPr>
          <p:cNvPr id="738" name="Shape 738"/>
          <p:cNvPicPr preferRelativeResize="0"/>
          <p:nvPr/>
        </p:nvPicPr>
        <p:blipFill>
          <a:blip r:embed="rId5">
            <a:alphaModFix/>
          </a:blip>
          <a:stretch>
            <a:fillRect/>
          </a:stretch>
        </p:blipFill>
        <p:spPr>
          <a:xfrm>
            <a:off x="2456844" y="2871758"/>
            <a:ext cx="167173" cy="167175"/>
          </a:xfrm>
          <a:prstGeom prst="rect">
            <a:avLst/>
          </a:prstGeom>
          <a:noFill/>
          <a:ln>
            <a:noFill/>
          </a:ln>
        </p:spPr>
      </p:pic>
      <p:pic>
        <p:nvPicPr>
          <p:cNvPr id="739" name="Shape 739"/>
          <p:cNvPicPr preferRelativeResize="0"/>
          <p:nvPr/>
        </p:nvPicPr>
        <p:blipFill>
          <a:blip r:embed="rId6">
            <a:alphaModFix/>
          </a:blip>
          <a:stretch>
            <a:fillRect/>
          </a:stretch>
        </p:blipFill>
        <p:spPr>
          <a:xfrm>
            <a:off x="1761534" y="3103542"/>
            <a:ext cx="167173" cy="167175"/>
          </a:xfrm>
          <a:prstGeom prst="rect">
            <a:avLst/>
          </a:prstGeom>
          <a:noFill/>
          <a:ln>
            <a:noFill/>
          </a:ln>
        </p:spPr>
      </p:pic>
      <p:pic>
        <p:nvPicPr>
          <p:cNvPr id="740" name="Shape 740"/>
          <p:cNvPicPr preferRelativeResize="0"/>
          <p:nvPr/>
        </p:nvPicPr>
        <p:blipFill>
          <a:blip r:embed="rId7">
            <a:alphaModFix/>
          </a:blip>
          <a:stretch>
            <a:fillRect/>
          </a:stretch>
        </p:blipFill>
        <p:spPr>
          <a:xfrm>
            <a:off x="1461138" y="2900655"/>
            <a:ext cx="167173" cy="167175"/>
          </a:xfrm>
          <a:prstGeom prst="rect">
            <a:avLst/>
          </a:prstGeom>
          <a:noFill/>
          <a:ln>
            <a:noFill/>
          </a:ln>
        </p:spPr>
      </p:pic>
      <p:pic>
        <p:nvPicPr>
          <p:cNvPr id="741" name="Shape 741"/>
          <p:cNvPicPr preferRelativeResize="0"/>
          <p:nvPr/>
        </p:nvPicPr>
        <p:blipFill>
          <a:blip r:embed="rId8">
            <a:alphaModFix/>
          </a:blip>
          <a:stretch>
            <a:fillRect/>
          </a:stretch>
        </p:blipFill>
        <p:spPr>
          <a:xfrm>
            <a:off x="1328768" y="2517752"/>
            <a:ext cx="167173" cy="167175"/>
          </a:xfrm>
          <a:prstGeom prst="rect">
            <a:avLst/>
          </a:prstGeom>
          <a:noFill/>
          <a:ln>
            <a:noFill/>
          </a:ln>
        </p:spPr>
      </p:pic>
      <p:pic>
        <p:nvPicPr>
          <p:cNvPr id="742" name="Shape 742"/>
          <p:cNvPicPr preferRelativeResize="0"/>
          <p:nvPr/>
        </p:nvPicPr>
        <p:blipFill>
          <a:blip r:embed="rId9">
            <a:alphaModFix/>
          </a:blip>
          <a:stretch>
            <a:fillRect/>
          </a:stretch>
        </p:blipFill>
        <p:spPr>
          <a:xfrm>
            <a:off x="2138660" y="1920338"/>
            <a:ext cx="167173" cy="167175"/>
          </a:xfrm>
          <a:prstGeom prst="rect">
            <a:avLst/>
          </a:prstGeom>
          <a:noFill/>
          <a:ln>
            <a:noFill/>
          </a:ln>
        </p:spPr>
      </p:pic>
      <p:pic>
        <p:nvPicPr>
          <p:cNvPr id="743" name="Shape 743"/>
          <p:cNvPicPr preferRelativeResize="0"/>
          <p:nvPr/>
        </p:nvPicPr>
        <p:blipFill>
          <a:blip r:embed="rId10">
            <a:alphaModFix/>
          </a:blip>
          <a:stretch>
            <a:fillRect/>
          </a:stretch>
        </p:blipFill>
        <p:spPr>
          <a:xfrm>
            <a:off x="2449034" y="2162845"/>
            <a:ext cx="167173" cy="167175"/>
          </a:xfrm>
          <a:prstGeom prst="rect">
            <a:avLst/>
          </a:prstGeom>
          <a:noFill/>
          <a:ln>
            <a:noFill/>
          </a:ln>
        </p:spPr>
      </p:pic>
      <p:pic>
        <p:nvPicPr>
          <p:cNvPr id="744" name="Shape 744"/>
          <p:cNvPicPr preferRelativeResize="0"/>
          <p:nvPr/>
        </p:nvPicPr>
        <p:blipFill>
          <a:blip r:embed="rId11">
            <a:alphaModFix/>
          </a:blip>
          <a:stretch>
            <a:fillRect/>
          </a:stretch>
        </p:blipFill>
        <p:spPr>
          <a:xfrm>
            <a:off x="1732948" y="1928845"/>
            <a:ext cx="167173" cy="167175"/>
          </a:xfrm>
          <a:prstGeom prst="rect">
            <a:avLst/>
          </a:prstGeom>
          <a:noFill/>
          <a:ln>
            <a:noFill/>
          </a:ln>
        </p:spPr>
      </p:pic>
      <p:pic>
        <p:nvPicPr>
          <p:cNvPr id="745" name="Shape 745"/>
          <p:cNvPicPr preferRelativeResize="0"/>
          <p:nvPr/>
        </p:nvPicPr>
        <p:blipFill>
          <a:blip r:embed="rId12">
            <a:alphaModFix/>
          </a:blip>
          <a:stretch>
            <a:fillRect/>
          </a:stretch>
        </p:blipFill>
        <p:spPr>
          <a:xfrm>
            <a:off x="1444515" y="2152463"/>
            <a:ext cx="167173" cy="167175"/>
          </a:xfrm>
          <a:prstGeom prst="rect">
            <a:avLst/>
          </a:prstGeom>
          <a:noFill/>
          <a:ln>
            <a:noFill/>
          </a:ln>
        </p:spPr>
      </p:pic>
      <p:sp>
        <p:nvSpPr>
          <p:cNvPr id="746" name="Shape 746"/>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666666"/>
                </a:solidFill>
                <a:latin typeface="Open Sans"/>
                <a:ea typeface="Open Sans"/>
                <a:cs typeface="Open Sans"/>
                <a:sym typeface="Open Sans"/>
              </a:rPr>
              <a:t>Source data:</a:t>
            </a:r>
            <a:r>
              <a:rPr lang="en-GB" sz="600">
                <a:solidFill>
                  <a:srgbClr val="666666"/>
                </a:solidFill>
                <a:latin typeface="Open Sans"/>
                <a:ea typeface="Open Sans"/>
                <a:cs typeface="Open Sans"/>
                <a:sym typeface="Open Sans"/>
              </a:rPr>
              <a:t> VAF Model</a:t>
            </a:r>
            <a:r>
              <a:rPr lang="en-GB" sz="600">
                <a:solidFill>
                  <a:schemeClr val="dk2"/>
                </a:solidFill>
                <a:latin typeface="Open Sans"/>
                <a:ea typeface="Open Sans"/>
                <a:cs typeface="Open Sans"/>
                <a:sym typeface="Open Sans"/>
              </a:rPr>
              <a:t> - Baseline survey</a:t>
            </a:r>
            <a:r>
              <a:rPr lang="en-GB" sz="600">
                <a:solidFill>
                  <a:srgbClr val="666666"/>
                </a:solidFill>
                <a:latin typeface="Open Sans"/>
                <a:ea typeface="Open Sans"/>
                <a:cs typeface="Open Sans"/>
                <a:sym typeface="Open Sans"/>
              </a:rPr>
              <a:t>, Case number ____, Date of last visit __/02/2015</a:t>
            </a:r>
          </a:p>
        </p:txBody>
      </p:sp>
      <p:pic>
        <p:nvPicPr>
          <p:cNvPr id="747" name="Shape 747"/>
          <p:cNvPicPr preferRelativeResize="0"/>
          <p:nvPr/>
        </p:nvPicPr>
        <p:blipFill>
          <a:blip r:embed="rId13">
            <a:alphaModFix/>
          </a:blip>
          <a:stretch>
            <a:fillRect/>
          </a:stretch>
        </p:blipFill>
        <p:spPr>
          <a:xfrm>
            <a:off x="8597025" y="0"/>
            <a:ext cx="470775" cy="470775"/>
          </a:xfrm>
          <a:prstGeom prst="rect">
            <a:avLst/>
          </a:prstGeom>
          <a:noFill/>
          <a:ln>
            <a:noFill/>
          </a:ln>
        </p:spPr>
      </p:pic>
      <p:sp>
        <p:nvSpPr>
          <p:cNvPr id="748" name="Shape 748"/>
          <p:cNvSpPr txBox="1"/>
          <p:nvPr/>
        </p:nvSpPr>
        <p:spPr>
          <a:xfrm>
            <a:off x="4768925" y="959300"/>
            <a:ext cx="3089699" cy="3478500"/>
          </a:xfrm>
          <a:prstGeom prst="rect">
            <a:avLst/>
          </a:prstGeom>
          <a:noFill/>
          <a:ln>
            <a:noFill/>
          </a:ln>
        </p:spPr>
        <p:txBody>
          <a:bodyPr lIns="91425" tIns="91425" rIns="91425" bIns="91425" anchor="t" anchorCtr="0">
            <a:noAutofit/>
          </a:bodyPr>
          <a:lstStyle/>
          <a:p>
            <a:pPr lvl="0" rtl="0">
              <a:spcBef>
                <a:spcPts val="0"/>
              </a:spcBef>
              <a:buNone/>
            </a:pPr>
            <a:r>
              <a:rPr lang="en-GB">
                <a:solidFill>
                  <a:srgbClr val="666666"/>
                </a:solidFill>
                <a:latin typeface="Calibri"/>
                <a:ea typeface="Calibri"/>
                <a:cs typeface="Calibri"/>
                <a:sym typeface="Calibri"/>
              </a:rPr>
              <a:t>The average vulnerability of East Jordan is </a:t>
            </a:r>
            <a:r>
              <a:rPr lang="en-GB" b="1">
                <a:solidFill>
                  <a:srgbClr val="ED7D31"/>
                </a:solidFill>
                <a:latin typeface="Calibri"/>
                <a:ea typeface="Calibri"/>
                <a:cs typeface="Calibri"/>
                <a:sym typeface="Calibri"/>
              </a:rPr>
              <a:t>2.83</a:t>
            </a:r>
            <a:r>
              <a:rPr lang="en-GB">
                <a:solidFill>
                  <a:srgbClr val="666666"/>
                </a:solidFill>
                <a:latin typeface="Calibri"/>
                <a:ea typeface="Calibri"/>
                <a:cs typeface="Calibri"/>
                <a:sym typeface="Calibri"/>
              </a:rPr>
              <a:t> out of 4</a:t>
            </a:r>
          </a:p>
          <a:p>
            <a:pPr lvl="0" rtl="0">
              <a:spcBef>
                <a:spcPts val="0"/>
              </a:spcBef>
              <a:buNone/>
            </a:pPr>
            <a:endParaRPr>
              <a:solidFill>
                <a:srgbClr val="666666"/>
              </a:solidFill>
              <a:latin typeface="Calibri"/>
              <a:ea typeface="Calibri"/>
              <a:cs typeface="Calibri"/>
              <a:sym typeface="Calibri"/>
            </a:endParaRPr>
          </a:p>
          <a:p>
            <a:pPr lvl="0" rtl="0">
              <a:spcBef>
                <a:spcPts val="0"/>
              </a:spcBef>
              <a:buNone/>
            </a:pPr>
            <a:r>
              <a:rPr lang="en-GB">
                <a:solidFill>
                  <a:srgbClr val="666666"/>
                </a:solidFill>
                <a:latin typeface="Calibri"/>
                <a:ea typeface="Calibri"/>
                <a:cs typeface="Calibri"/>
                <a:sym typeface="Calibri"/>
              </a:rPr>
              <a:t>East Jordan is therefore rated as being </a:t>
            </a:r>
            <a:r>
              <a:rPr lang="en-GB" b="1">
                <a:solidFill>
                  <a:srgbClr val="ED7D31"/>
                </a:solidFill>
                <a:latin typeface="Calibri"/>
                <a:ea typeface="Calibri"/>
                <a:cs typeface="Calibri"/>
                <a:sym typeface="Calibri"/>
              </a:rPr>
              <a:t>Highly</a:t>
            </a:r>
            <a:r>
              <a:rPr lang="en-GB">
                <a:solidFill>
                  <a:srgbClr val="666666"/>
                </a:solidFill>
                <a:latin typeface="Calibri"/>
                <a:ea typeface="Calibri"/>
                <a:cs typeface="Calibri"/>
                <a:sym typeface="Calibri"/>
              </a:rPr>
              <a:t> vulnerable</a:t>
            </a:r>
          </a:p>
        </p:txBody>
      </p:sp>
      <p:sp>
        <p:nvSpPr>
          <p:cNvPr id="749" name="Shape 749"/>
          <p:cNvSpPr txBox="1"/>
          <p:nvPr/>
        </p:nvSpPr>
        <p:spPr>
          <a:xfrm>
            <a:off x="1454922" y="2388130"/>
            <a:ext cx="1175399" cy="439200"/>
          </a:xfrm>
          <a:prstGeom prst="rect">
            <a:avLst/>
          </a:prstGeom>
          <a:noFill/>
          <a:ln>
            <a:noFill/>
          </a:ln>
        </p:spPr>
        <p:txBody>
          <a:bodyPr lIns="91425" tIns="91425" rIns="91425" bIns="91425" anchor="ctr" anchorCtr="0">
            <a:noAutofit/>
          </a:bodyPr>
          <a:lstStyle/>
          <a:p>
            <a:pPr lvl="0" algn="ctr" rtl="0">
              <a:spcBef>
                <a:spcPts val="0"/>
              </a:spcBef>
              <a:buNone/>
            </a:pPr>
            <a:r>
              <a:rPr lang="en-GB" sz="1200" b="1"/>
              <a:t>East Jordan</a:t>
            </a:r>
          </a:p>
          <a:p>
            <a:pPr lvl="0" algn="ctr" rtl="0">
              <a:spcBef>
                <a:spcPts val="0"/>
              </a:spcBef>
              <a:buNone/>
            </a:pPr>
            <a:r>
              <a:rPr lang="en-GB" sz="900">
                <a:solidFill>
                  <a:srgbClr val="666666"/>
                </a:solidFill>
              </a:rPr>
              <a:t>(Mafraq &amp; Azraq)</a:t>
            </a:r>
          </a:p>
        </p:txBody>
      </p:sp>
      <p:sp>
        <p:nvSpPr>
          <p:cNvPr id="750" name="Shape 750"/>
          <p:cNvSpPr txBox="1"/>
          <p:nvPr/>
        </p:nvSpPr>
        <p:spPr>
          <a:xfrm rot="1131406">
            <a:off x="2261086" y="1137951"/>
            <a:ext cx="438113" cy="181581"/>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3.07</a:t>
            </a:r>
          </a:p>
        </p:txBody>
      </p:sp>
      <p:sp>
        <p:nvSpPr>
          <p:cNvPr id="751" name="Shape 751"/>
          <p:cNvSpPr txBox="1"/>
          <p:nvPr/>
        </p:nvSpPr>
        <p:spPr>
          <a:xfrm rot="3322458">
            <a:off x="2740058" y="1820077"/>
            <a:ext cx="438216" cy="181502"/>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1.76</a:t>
            </a:r>
          </a:p>
        </p:txBody>
      </p:sp>
      <p:sp>
        <p:nvSpPr>
          <p:cNvPr id="752" name="Shape 752"/>
          <p:cNvSpPr txBox="1"/>
          <p:nvPr/>
        </p:nvSpPr>
        <p:spPr>
          <a:xfrm rot="5404709">
            <a:off x="3249554" y="2541573"/>
            <a:ext cx="4380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3.60</a:t>
            </a:r>
          </a:p>
        </p:txBody>
      </p:sp>
      <p:sp>
        <p:nvSpPr>
          <p:cNvPr id="753" name="Shape 753"/>
          <p:cNvSpPr txBox="1"/>
          <p:nvPr/>
        </p:nvSpPr>
        <p:spPr>
          <a:xfrm rot="-3011064">
            <a:off x="2971896" y="3349808"/>
            <a:ext cx="439000" cy="181492"/>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3.63</a:t>
            </a:r>
          </a:p>
        </p:txBody>
      </p:sp>
      <p:sp>
        <p:nvSpPr>
          <p:cNvPr id="754" name="Shape 754"/>
          <p:cNvSpPr txBox="1"/>
          <p:nvPr/>
        </p:nvSpPr>
        <p:spPr>
          <a:xfrm rot="-3345234">
            <a:off x="678152" y="1638052"/>
            <a:ext cx="411551" cy="181642"/>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3.37</a:t>
            </a:r>
          </a:p>
        </p:txBody>
      </p:sp>
      <p:sp>
        <p:nvSpPr>
          <p:cNvPr id="755" name="Shape 755"/>
          <p:cNvSpPr txBox="1"/>
          <p:nvPr/>
        </p:nvSpPr>
        <p:spPr>
          <a:xfrm rot="3305611">
            <a:off x="785398" y="3273945"/>
            <a:ext cx="411541" cy="181771"/>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2.81</a:t>
            </a:r>
          </a:p>
        </p:txBody>
      </p:sp>
      <p:sp>
        <p:nvSpPr>
          <p:cNvPr id="756" name="Shape 756"/>
          <p:cNvSpPr txBox="1"/>
          <p:nvPr/>
        </p:nvSpPr>
        <p:spPr>
          <a:xfrm rot="-5394988">
            <a:off x="552536" y="2503463"/>
            <a:ext cx="4116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2.24</a:t>
            </a:r>
          </a:p>
        </p:txBody>
      </p:sp>
      <p:sp>
        <p:nvSpPr>
          <p:cNvPr id="757" name="Shape 757"/>
          <p:cNvSpPr txBox="1"/>
          <p:nvPr/>
        </p:nvSpPr>
        <p:spPr>
          <a:xfrm rot="1133040">
            <a:off x="1462698" y="3574476"/>
            <a:ext cx="411551" cy="181581"/>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1.95</a:t>
            </a:r>
          </a:p>
        </p:txBody>
      </p:sp>
      <p:sp>
        <p:nvSpPr>
          <p:cNvPr id="758" name="Shape 758"/>
          <p:cNvSpPr txBox="1"/>
          <p:nvPr/>
        </p:nvSpPr>
        <p:spPr>
          <a:xfrm rot="-1085492">
            <a:off x="2308075" y="3885907"/>
            <a:ext cx="411546" cy="18157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3.55</a:t>
            </a:r>
          </a:p>
        </p:txBody>
      </p:sp>
      <p:sp>
        <p:nvSpPr>
          <p:cNvPr id="759" name="Shape 759"/>
          <p:cNvSpPr txBox="1"/>
          <p:nvPr/>
        </p:nvSpPr>
        <p:spPr>
          <a:xfrm rot="-1161060">
            <a:off x="1412474" y="1264111"/>
            <a:ext cx="439106" cy="181603"/>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2.28</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30625" y="708912"/>
            <a:ext cx="8229600" cy="3725699"/>
          </a:xfrm>
          <a:prstGeom prst="rect">
            <a:avLst/>
          </a:prstGeom>
        </p:spPr>
        <p:txBody>
          <a:bodyPr lIns="91425" tIns="91425" rIns="91425" bIns="91425" anchor="t" anchorCtr="0">
            <a:noAutofit/>
          </a:bodyPr>
          <a:lstStyle/>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Each sector will review their model and adjustments may be made to their algorithms</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Once finalised, the VAF baseline data will be reanalysed and a report comparing the results of the VAF baseline data and the ongoing VAF home visits will be released</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VAF multi-sectoral validation visits will be conducted</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The MOU for VAF partners will be finalised</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The VAF data collection and transfer SOPs will be finalised</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A VAF Partner brochure/manual will be designed </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The VAF excel dashboard will be coded in RAIS - including VAF monthly static reports</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All VAF technical documentation will be uploaded to a module in RAIS</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VAF will be rolled out (early May)</a:t>
            </a:r>
          </a:p>
          <a:p>
            <a:pPr marL="457200" lvl="0" indent="-317500" rtl="0">
              <a:lnSpc>
                <a:spcPct val="100000"/>
              </a:lnSpc>
              <a:spcBef>
                <a:spcPts val="0"/>
              </a:spcBef>
              <a:spcAft>
                <a:spcPts val="1000"/>
              </a:spcAft>
              <a:buClr>
                <a:srgbClr val="FFFFFF"/>
              </a:buClr>
              <a:buSzPct val="100000"/>
              <a:buFont typeface="Calibri"/>
              <a:buAutoNum type="arabicPeriod"/>
            </a:pPr>
            <a:r>
              <a:rPr lang="en-GB" sz="1400">
                <a:solidFill>
                  <a:srgbClr val="FFFFFF"/>
                </a:solidFill>
                <a:latin typeface="Calibri"/>
                <a:ea typeface="Calibri"/>
                <a:cs typeface="Calibri"/>
                <a:sym typeface="Calibri"/>
              </a:rPr>
              <a:t>VAF training - skills transfer</a:t>
            </a:r>
          </a:p>
        </p:txBody>
      </p:sp>
      <p:sp>
        <p:nvSpPr>
          <p:cNvPr id="51" name="Shape 51"/>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Following this presentation - VAF next few months</a:t>
            </a:r>
          </a:p>
        </p:txBody>
      </p:sp>
      <p:pic>
        <p:nvPicPr>
          <p:cNvPr id="52" name="Shape 52"/>
          <p:cNvPicPr preferRelativeResize="0"/>
          <p:nvPr/>
        </p:nvPicPr>
        <p:blipFill rotWithShape="1">
          <a:blip r:embed="rId3">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Shape 764"/>
          <p:cNvSpPr/>
          <p:nvPr/>
        </p:nvSpPr>
        <p:spPr>
          <a:xfrm>
            <a:off x="148448" y="739650"/>
            <a:ext cx="3761100" cy="3761100"/>
          </a:xfrm>
          <a:prstGeom prst="blockArc">
            <a:avLst>
              <a:gd name="adj1" fmla="val 15018310"/>
              <a:gd name="adj2" fmla="val 2186875"/>
              <a:gd name="adj3" fmla="val 19025"/>
            </a:avLst>
          </a:prstGeom>
          <a:noFill/>
          <a:ln w="9525" cap="flat">
            <a:solidFill>
              <a:srgbClr val="D9D9D9"/>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5" name="Shape 765"/>
          <p:cNvSpPr/>
          <p:nvPr/>
        </p:nvSpPr>
        <p:spPr>
          <a:xfrm>
            <a:off x="855525" y="1414850"/>
            <a:ext cx="2350799" cy="2350799"/>
          </a:xfrm>
          <a:prstGeom prst="ellipse">
            <a:avLst/>
          </a:prstGeom>
          <a:solidFill>
            <a:srgbClr val="C9DAF8"/>
          </a:solidFill>
          <a:ln w="19050" cap="flat">
            <a:solidFill>
              <a:srgbClr val="0B5394"/>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6" name="Shape 766"/>
          <p:cNvSpPr/>
          <p:nvPr/>
        </p:nvSpPr>
        <p:spPr>
          <a:xfrm>
            <a:off x="1856775" y="1231425"/>
            <a:ext cx="348299" cy="348299"/>
          </a:xfrm>
          <a:prstGeom prst="ellipse">
            <a:avLst/>
          </a:prstGeom>
          <a:solidFill>
            <a:srgbClr val="FFFFFF"/>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7" name="Shape 767"/>
          <p:cNvSpPr/>
          <p:nvPr/>
        </p:nvSpPr>
        <p:spPr>
          <a:xfrm>
            <a:off x="1856775" y="3563775"/>
            <a:ext cx="348299" cy="348299"/>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8" name="Shape 768"/>
          <p:cNvSpPr/>
          <p:nvPr/>
        </p:nvSpPr>
        <p:spPr>
          <a:xfrm rot="4312637">
            <a:off x="2965070" y="2034561"/>
            <a:ext cx="348171" cy="348171"/>
          </a:xfrm>
          <a:prstGeom prst="ellipse">
            <a:avLst/>
          </a:prstGeom>
          <a:solidFill>
            <a:srgbClr val="FFFFFF"/>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9" name="Shape 769"/>
          <p:cNvSpPr/>
          <p:nvPr/>
        </p:nvSpPr>
        <p:spPr>
          <a:xfrm rot="4312637">
            <a:off x="748588" y="2760553"/>
            <a:ext cx="348171" cy="348171"/>
          </a:xfrm>
          <a:prstGeom prst="ellipse">
            <a:avLst/>
          </a:prstGeom>
          <a:solidFill>
            <a:srgbClr val="FFFFFF"/>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0" name="Shape 770"/>
          <p:cNvSpPr/>
          <p:nvPr/>
        </p:nvSpPr>
        <p:spPr>
          <a:xfrm rot="6468629">
            <a:off x="2967175" y="2754374"/>
            <a:ext cx="348187" cy="348187"/>
          </a:xfrm>
          <a:prstGeom prst="ellipse">
            <a:avLst/>
          </a:prstGeom>
          <a:solidFill>
            <a:srgbClr val="FFFFFF"/>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1" name="Shape 771"/>
          <p:cNvSpPr/>
          <p:nvPr/>
        </p:nvSpPr>
        <p:spPr>
          <a:xfrm rot="6468629">
            <a:off x="746638" y="2040883"/>
            <a:ext cx="348187" cy="348187"/>
          </a:xfrm>
          <a:prstGeom prst="ellipse">
            <a:avLst/>
          </a:prstGeom>
          <a:solidFill>
            <a:srgbClr val="FFFFFF"/>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2" name="Shape 772"/>
          <p:cNvSpPr/>
          <p:nvPr/>
        </p:nvSpPr>
        <p:spPr>
          <a:xfrm rot="2172524">
            <a:off x="2579203" y="1489494"/>
            <a:ext cx="348383" cy="348383"/>
          </a:xfrm>
          <a:prstGeom prst="ellipse">
            <a:avLst/>
          </a:prstGeom>
          <a:solidFill>
            <a:srgbClr val="FFFFFF"/>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3" name="Shape 773"/>
          <p:cNvSpPr/>
          <p:nvPr/>
        </p:nvSpPr>
        <p:spPr>
          <a:xfrm rot="2172524">
            <a:off x="1200752" y="3370911"/>
            <a:ext cx="348383" cy="348383"/>
          </a:xfrm>
          <a:prstGeom prst="ellipse">
            <a:avLst/>
          </a:prstGeom>
          <a:solidFill>
            <a:srgbClr val="FFFFFF"/>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4" name="Shape 774"/>
          <p:cNvSpPr/>
          <p:nvPr/>
        </p:nvSpPr>
        <p:spPr>
          <a:xfrm rot="-2180802">
            <a:off x="1136155" y="1476837"/>
            <a:ext cx="348254" cy="348254"/>
          </a:xfrm>
          <a:prstGeom prst="ellipse">
            <a:avLst/>
          </a:prstGeom>
          <a:solidFill>
            <a:srgbClr val="FFFFFF"/>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5" name="Shape 775"/>
          <p:cNvSpPr/>
          <p:nvPr/>
        </p:nvSpPr>
        <p:spPr>
          <a:xfrm rot="-2180802">
            <a:off x="2518489" y="3355403"/>
            <a:ext cx="348254" cy="348254"/>
          </a:xfrm>
          <a:prstGeom prst="ellipse">
            <a:avLst/>
          </a:prstGeom>
          <a:solidFill>
            <a:srgbClr val="FFFFFF"/>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776" name="Shape 776"/>
          <p:cNvPicPr preferRelativeResize="0"/>
          <p:nvPr/>
        </p:nvPicPr>
        <p:blipFill>
          <a:blip r:embed="rId3">
            <a:alphaModFix/>
          </a:blip>
          <a:stretch>
            <a:fillRect/>
          </a:stretch>
        </p:blipFill>
        <p:spPr>
          <a:xfrm>
            <a:off x="2535637" y="3376301"/>
            <a:ext cx="313974" cy="313974"/>
          </a:xfrm>
          <a:prstGeom prst="rect">
            <a:avLst/>
          </a:prstGeom>
          <a:noFill/>
          <a:ln>
            <a:noFill/>
          </a:ln>
        </p:spPr>
      </p:pic>
      <p:pic>
        <p:nvPicPr>
          <p:cNvPr id="777" name="Shape 777"/>
          <p:cNvPicPr preferRelativeResize="0"/>
          <p:nvPr/>
        </p:nvPicPr>
        <p:blipFill>
          <a:blip r:embed="rId4">
            <a:alphaModFix/>
          </a:blip>
          <a:stretch>
            <a:fillRect/>
          </a:stretch>
        </p:blipFill>
        <p:spPr>
          <a:xfrm>
            <a:off x="2982162" y="2052082"/>
            <a:ext cx="313974" cy="313974"/>
          </a:xfrm>
          <a:prstGeom prst="rect">
            <a:avLst/>
          </a:prstGeom>
          <a:noFill/>
          <a:ln>
            <a:noFill/>
          </a:ln>
        </p:spPr>
      </p:pic>
      <p:pic>
        <p:nvPicPr>
          <p:cNvPr id="778" name="Shape 778"/>
          <p:cNvPicPr preferRelativeResize="0"/>
          <p:nvPr/>
        </p:nvPicPr>
        <p:blipFill>
          <a:blip r:embed="rId5">
            <a:alphaModFix/>
          </a:blip>
          <a:stretch>
            <a:fillRect/>
          </a:stretch>
        </p:blipFill>
        <p:spPr>
          <a:xfrm>
            <a:off x="2984287" y="2771487"/>
            <a:ext cx="313974" cy="313974"/>
          </a:xfrm>
          <a:prstGeom prst="rect">
            <a:avLst/>
          </a:prstGeom>
          <a:noFill/>
          <a:ln>
            <a:noFill/>
          </a:ln>
        </p:spPr>
      </p:pic>
      <p:pic>
        <p:nvPicPr>
          <p:cNvPr id="779" name="Shape 779"/>
          <p:cNvPicPr preferRelativeResize="0"/>
          <p:nvPr/>
        </p:nvPicPr>
        <p:blipFill>
          <a:blip r:embed="rId6">
            <a:alphaModFix/>
          </a:blip>
          <a:stretch>
            <a:fillRect/>
          </a:stretch>
        </p:blipFill>
        <p:spPr>
          <a:xfrm>
            <a:off x="1870894" y="3580937"/>
            <a:ext cx="313974" cy="313974"/>
          </a:xfrm>
          <a:prstGeom prst="rect">
            <a:avLst/>
          </a:prstGeom>
          <a:noFill/>
          <a:ln>
            <a:noFill/>
          </a:ln>
        </p:spPr>
      </p:pic>
      <p:pic>
        <p:nvPicPr>
          <p:cNvPr id="780" name="Shape 780"/>
          <p:cNvPicPr preferRelativeResize="0"/>
          <p:nvPr/>
        </p:nvPicPr>
        <p:blipFill>
          <a:blip r:embed="rId7">
            <a:alphaModFix/>
          </a:blip>
          <a:stretch>
            <a:fillRect/>
          </a:stretch>
        </p:blipFill>
        <p:spPr>
          <a:xfrm>
            <a:off x="1217962" y="3388112"/>
            <a:ext cx="313974" cy="313974"/>
          </a:xfrm>
          <a:prstGeom prst="rect">
            <a:avLst/>
          </a:prstGeom>
          <a:noFill/>
          <a:ln>
            <a:noFill/>
          </a:ln>
        </p:spPr>
      </p:pic>
      <p:pic>
        <p:nvPicPr>
          <p:cNvPr id="781" name="Shape 781"/>
          <p:cNvPicPr preferRelativeResize="0"/>
          <p:nvPr/>
        </p:nvPicPr>
        <p:blipFill>
          <a:blip r:embed="rId8">
            <a:alphaModFix/>
          </a:blip>
          <a:stretch>
            <a:fillRect/>
          </a:stretch>
        </p:blipFill>
        <p:spPr>
          <a:xfrm>
            <a:off x="763737" y="2777662"/>
            <a:ext cx="313974" cy="313974"/>
          </a:xfrm>
          <a:prstGeom prst="rect">
            <a:avLst/>
          </a:prstGeom>
          <a:noFill/>
          <a:ln>
            <a:noFill/>
          </a:ln>
        </p:spPr>
      </p:pic>
      <p:pic>
        <p:nvPicPr>
          <p:cNvPr id="782" name="Shape 782"/>
          <p:cNvPicPr preferRelativeResize="0"/>
          <p:nvPr/>
        </p:nvPicPr>
        <p:blipFill>
          <a:blip r:embed="rId9">
            <a:alphaModFix/>
          </a:blip>
          <a:stretch>
            <a:fillRect/>
          </a:stretch>
        </p:blipFill>
        <p:spPr>
          <a:xfrm>
            <a:off x="1874850" y="1248587"/>
            <a:ext cx="313974" cy="313974"/>
          </a:xfrm>
          <a:prstGeom prst="rect">
            <a:avLst/>
          </a:prstGeom>
          <a:noFill/>
          <a:ln>
            <a:noFill/>
          </a:ln>
        </p:spPr>
      </p:pic>
      <p:pic>
        <p:nvPicPr>
          <p:cNvPr id="783" name="Shape 783"/>
          <p:cNvPicPr preferRelativeResize="0"/>
          <p:nvPr/>
        </p:nvPicPr>
        <p:blipFill>
          <a:blip r:embed="rId10">
            <a:alphaModFix/>
          </a:blip>
          <a:stretch>
            <a:fillRect/>
          </a:stretch>
        </p:blipFill>
        <p:spPr>
          <a:xfrm>
            <a:off x="2568125" y="1506687"/>
            <a:ext cx="313974" cy="313974"/>
          </a:xfrm>
          <a:prstGeom prst="rect">
            <a:avLst/>
          </a:prstGeom>
          <a:noFill/>
          <a:ln>
            <a:noFill/>
          </a:ln>
        </p:spPr>
      </p:pic>
      <p:pic>
        <p:nvPicPr>
          <p:cNvPr id="784" name="Shape 784"/>
          <p:cNvPicPr preferRelativeResize="0"/>
          <p:nvPr/>
        </p:nvPicPr>
        <p:blipFill>
          <a:blip r:embed="rId11">
            <a:alphaModFix/>
          </a:blip>
          <a:stretch>
            <a:fillRect/>
          </a:stretch>
        </p:blipFill>
        <p:spPr>
          <a:xfrm>
            <a:off x="763737" y="2057987"/>
            <a:ext cx="313974" cy="313974"/>
          </a:xfrm>
          <a:prstGeom prst="rect">
            <a:avLst/>
          </a:prstGeom>
          <a:noFill/>
          <a:ln>
            <a:noFill/>
          </a:ln>
        </p:spPr>
      </p:pic>
      <p:pic>
        <p:nvPicPr>
          <p:cNvPr id="785" name="Shape 785"/>
          <p:cNvPicPr preferRelativeResize="0"/>
          <p:nvPr/>
        </p:nvPicPr>
        <p:blipFill>
          <a:blip r:embed="rId12">
            <a:alphaModFix/>
          </a:blip>
          <a:stretch>
            <a:fillRect/>
          </a:stretch>
        </p:blipFill>
        <p:spPr>
          <a:xfrm>
            <a:off x="1153287" y="1493987"/>
            <a:ext cx="313974" cy="313974"/>
          </a:xfrm>
          <a:prstGeom prst="rect">
            <a:avLst/>
          </a:prstGeom>
          <a:noFill/>
          <a:ln>
            <a:noFill/>
          </a:ln>
        </p:spPr>
      </p:pic>
      <p:sp>
        <p:nvSpPr>
          <p:cNvPr id="786" name="Shape 786"/>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666666"/>
                </a:solidFill>
                <a:latin typeface="Open Sans"/>
                <a:ea typeface="Open Sans"/>
                <a:cs typeface="Open Sans"/>
                <a:sym typeface="Open Sans"/>
              </a:rPr>
              <a:t>Source data:</a:t>
            </a:r>
            <a:r>
              <a:rPr lang="en-GB" sz="600">
                <a:solidFill>
                  <a:srgbClr val="666666"/>
                </a:solidFill>
                <a:latin typeface="Open Sans"/>
                <a:ea typeface="Open Sans"/>
                <a:cs typeface="Open Sans"/>
                <a:sym typeface="Open Sans"/>
              </a:rPr>
              <a:t> VAF Model</a:t>
            </a:r>
            <a:r>
              <a:rPr lang="en-GB" sz="600">
                <a:solidFill>
                  <a:schemeClr val="dk2"/>
                </a:solidFill>
                <a:latin typeface="Open Sans"/>
                <a:ea typeface="Open Sans"/>
                <a:cs typeface="Open Sans"/>
                <a:sym typeface="Open Sans"/>
              </a:rPr>
              <a:t> - Baseline survey</a:t>
            </a:r>
            <a:r>
              <a:rPr lang="en-GB" sz="600">
                <a:solidFill>
                  <a:srgbClr val="666666"/>
                </a:solidFill>
                <a:latin typeface="Open Sans"/>
                <a:ea typeface="Open Sans"/>
                <a:cs typeface="Open Sans"/>
                <a:sym typeface="Open Sans"/>
              </a:rPr>
              <a:t>, Case number ____, Date of last visit __/02/2015</a:t>
            </a:r>
          </a:p>
        </p:txBody>
      </p:sp>
      <p:pic>
        <p:nvPicPr>
          <p:cNvPr id="787" name="Shape 787"/>
          <p:cNvPicPr preferRelativeResize="0"/>
          <p:nvPr/>
        </p:nvPicPr>
        <p:blipFill>
          <a:blip r:embed="rId13">
            <a:alphaModFix/>
          </a:blip>
          <a:stretch>
            <a:fillRect/>
          </a:stretch>
        </p:blipFill>
        <p:spPr>
          <a:xfrm>
            <a:off x="1612049" y="2133350"/>
            <a:ext cx="840450" cy="913775"/>
          </a:xfrm>
          <a:prstGeom prst="rect">
            <a:avLst/>
          </a:prstGeom>
          <a:noFill/>
          <a:ln>
            <a:noFill/>
          </a:ln>
        </p:spPr>
      </p:pic>
      <p:cxnSp>
        <p:nvCxnSpPr>
          <p:cNvPr id="788" name="Shape 788"/>
          <p:cNvCxnSpPr/>
          <p:nvPr/>
        </p:nvCxnSpPr>
        <p:spPr>
          <a:xfrm rot="5400000">
            <a:off x="1937137" y="1140674"/>
            <a:ext cx="181499" cy="0"/>
          </a:xfrm>
          <a:prstGeom prst="straightConnector1">
            <a:avLst/>
          </a:prstGeom>
          <a:noFill/>
          <a:ln w="19050" cap="flat">
            <a:solidFill>
              <a:srgbClr val="70AD47"/>
            </a:solidFill>
            <a:prstDash val="solid"/>
            <a:round/>
            <a:headEnd type="none" w="lg" len="lg"/>
            <a:tailEnd type="none" w="lg" len="lg"/>
          </a:ln>
        </p:spPr>
      </p:cxnSp>
      <p:cxnSp>
        <p:nvCxnSpPr>
          <p:cNvPr id="789" name="Shape 789"/>
          <p:cNvCxnSpPr/>
          <p:nvPr/>
        </p:nvCxnSpPr>
        <p:spPr>
          <a:xfrm rot="10800000">
            <a:off x="2027650" y="3913599"/>
            <a:ext cx="0" cy="195900"/>
          </a:xfrm>
          <a:prstGeom prst="straightConnector1">
            <a:avLst/>
          </a:prstGeom>
          <a:noFill/>
          <a:ln w="19050" cap="flat">
            <a:solidFill>
              <a:srgbClr val="FFC000"/>
            </a:solidFill>
            <a:prstDash val="solid"/>
            <a:round/>
            <a:headEnd type="none" w="lg" len="lg"/>
            <a:tailEnd type="none" w="lg" len="lg"/>
          </a:ln>
        </p:spPr>
      </p:cxnSp>
      <p:cxnSp>
        <p:nvCxnSpPr>
          <p:cNvPr id="790" name="Shape 790"/>
          <p:cNvCxnSpPr/>
          <p:nvPr/>
        </p:nvCxnSpPr>
        <p:spPr>
          <a:xfrm>
            <a:off x="1064600" y="1339925"/>
            <a:ext cx="130200" cy="177299"/>
          </a:xfrm>
          <a:prstGeom prst="straightConnector1">
            <a:avLst/>
          </a:prstGeom>
          <a:noFill/>
          <a:ln w="19050" cap="flat">
            <a:solidFill>
              <a:srgbClr val="FF0000"/>
            </a:solidFill>
            <a:prstDash val="solid"/>
            <a:round/>
            <a:headEnd type="none" w="lg" len="lg"/>
            <a:tailEnd type="none" w="lg" len="lg"/>
          </a:ln>
        </p:spPr>
      </p:cxnSp>
      <p:cxnSp>
        <p:nvCxnSpPr>
          <p:cNvPr id="791" name="Shape 791"/>
          <p:cNvCxnSpPr/>
          <p:nvPr/>
        </p:nvCxnSpPr>
        <p:spPr>
          <a:xfrm>
            <a:off x="2812550" y="3666600"/>
            <a:ext cx="118200" cy="153599"/>
          </a:xfrm>
          <a:prstGeom prst="straightConnector1">
            <a:avLst/>
          </a:prstGeom>
          <a:noFill/>
          <a:ln w="19050" cap="flat">
            <a:solidFill>
              <a:srgbClr val="ED7D31"/>
            </a:solidFill>
            <a:prstDash val="solid"/>
            <a:round/>
            <a:headEnd type="none" w="lg" len="lg"/>
            <a:tailEnd type="none" w="lg" len="lg"/>
          </a:ln>
        </p:spPr>
      </p:cxnSp>
      <p:sp>
        <p:nvSpPr>
          <p:cNvPr id="792" name="Shape 792"/>
          <p:cNvSpPr txBox="1"/>
          <p:nvPr/>
        </p:nvSpPr>
        <p:spPr>
          <a:xfrm>
            <a:off x="1801682" y="892050"/>
            <a:ext cx="437999" cy="181499"/>
          </a:xfrm>
          <a:prstGeom prst="rect">
            <a:avLst/>
          </a:prstGeom>
          <a:noFill/>
          <a:ln>
            <a:noFill/>
          </a:ln>
        </p:spPr>
        <p:txBody>
          <a:bodyPr lIns="91425" tIns="91425" rIns="91425" bIns="91425" anchor="ctr" anchorCtr="0">
            <a:noAutofit/>
          </a:bodyPr>
          <a:lstStyle/>
          <a:p>
            <a:pPr algn="ctr">
              <a:spcBef>
                <a:spcPts val="0"/>
              </a:spcBef>
              <a:buNone/>
            </a:pPr>
            <a:r>
              <a:rPr lang="en-GB" sz="900" b="1">
                <a:solidFill>
                  <a:srgbClr val="70AD47"/>
                </a:solidFill>
                <a:latin typeface="Open Sans"/>
                <a:ea typeface="Open Sans"/>
                <a:cs typeface="Open Sans"/>
                <a:sym typeface="Open Sans"/>
              </a:rPr>
              <a:t>0.80</a:t>
            </a:r>
          </a:p>
        </p:txBody>
      </p:sp>
      <p:cxnSp>
        <p:nvCxnSpPr>
          <p:cNvPr id="793" name="Shape 793"/>
          <p:cNvCxnSpPr/>
          <p:nvPr/>
        </p:nvCxnSpPr>
        <p:spPr>
          <a:xfrm flipH="1">
            <a:off x="2871600" y="1369450"/>
            <a:ext cx="112199" cy="153599"/>
          </a:xfrm>
          <a:prstGeom prst="straightConnector1">
            <a:avLst/>
          </a:prstGeom>
          <a:noFill/>
          <a:ln w="19050" cap="flat">
            <a:solidFill>
              <a:srgbClr val="70AD47"/>
            </a:solidFill>
            <a:prstDash val="solid"/>
            <a:round/>
            <a:headEnd type="none" w="lg" len="lg"/>
            <a:tailEnd type="none" w="lg" len="lg"/>
          </a:ln>
        </p:spPr>
      </p:cxnSp>
      <p:cxnSp>
        <p:nvCxnSpPr>
          <p:cNvPr id="794" name="Shape 794"/>
          <p:cNvCxnSpPr/>
          <p:nvPr/>
        </p:nvCxnSpPr>
        <p:spPr>
          <a:xfrm flipH="1">
            <a:off x="1165123" y="3702085"/>
            <a:ext cx="112199" cy="153599"/>
          </a:xfrm>
          <a:prstGeom prst="straightConnector1">
            <a:avLst/>
          </a:prstGeom>
          <a:noFill/>
          <a:ln w="19050" cap="flat">
            <a:solidFill>
              <a:srgbClr val="70AD47"/>
            </a:solidFill>
            <a:prstDash val="solid"/>
            <a:round/>
            <a:headEnd type="none" w="lg" len="lg"/>
            <a:tailEnd type="none" w="lg" len="lg"/>
          </a:ln>
        </p:spPr>
      </p:cxnSp>
      <p:cxnSp>
        <p:nvCxnSpPr>
          <p:cNvPr id="795" name="Shape 795"/>
          <p:cNvCxnSpPr/>
          <p:nvPr/>
        </p:nvCxnSpPr>
        <p:spPr>
          <a:xfrm>
            <a:off x="3298250" y="2970175"/>
            <a:ext cx="193499" cy="76499"/>
          </a:xfrm>
          <a:prstGeom prst="straightConnector1">
            <a:avLst/>
          </a:prstGeom>
          <a:noFill/>
          <a:ln w="19050" cap="flat">
            <a:solidFill>
              <a:srgbClr val="FF0000"/>
            </a:solidFill>
            <a:prstDash val="solid"/>
            <a:round/>
            <a:headEnd type="none" w="lg" len="lg"/>
            <a:tailEnd type="none" w="lg" len="lg"/>
          </a:ln>
        </p:spPr>
      </p:cxnSp>
      <p:cxnSp>
        <p:nvCxnSpPr>
          <p:cNvPr id="796" name="Shape 796"/>
          <p:cNvCxnSpPr/>
          <p:nvPr/>
        </p:nvCxnSpPr>
        <p:spPr>
          <a:xfrm>
            <a:off x="570250" y="2089150"/>
            <a:ext cx="193499" cy="76499"/>
          </a:xfrm>
          <a:prstGeom prst="straightConnector1">
            <a:avLst/>
          </a:prstGeom>
          <a:noFill/>
          <a:ln w="19050" cap="flat">
            <a:solidFill>
              <a:srgbClr val="FF0000"/>
            </a:solidFill>
            <a:prstDash val="solid"/>
            <a:round/>
            <a:headEnd type="none" w="lg" len="lg"/>
            <a:tailEnd type="none" w="lg" len="lg"/>
          </a:ln>
        </p:spPr>
      </p:cxnSp>
      <p:cxnSp>
        <p:nvCxnSpPr>
          <p:cNvPr id="797" name="Shape 797"/>
          <p:cNvCxnSpPr/>
          <p:nvPr/>
        </p:nvCxnSpPr>
        <p:spPr>
          <a:xfrm flipH="1">
            <a:off x="3315816" y="2082794"/>
            <a:ext cx="164700" cy="77400"/>
          </a:xfrm>
          <a:prstGeom prst="straightConnector1">
            <a:avLst/>
          </a:prstGeom>
          <a:noFill/>
          <a:ln w="19050" cap="flat">
            <a:solidFill>
              <a:srgbClr val="70AD47"/>
            </a:solidFill>
            <a:prstDash val="solid"/>
            <a:round/>
            <a:headEnd type="none" w="lg" len="lg"/>
            <a:tailEnd type="none" w="lg" len="lg"/>
          </a:ln>
        </p:spPr>
      </p:cxnSp>
      <p:cxnSp>
        <p:nvCxnSpPr>
          <p:cNvPr id="798" name="Shape 798"/>
          <p:cNvCxnSpPr/>
          <p:nvPr/>
        </p:nvCxnSpPr>
        <p:spPr>
          <a:xfrm flipH="1">
            <a:off x="598890" y="3014219"/>
            <a:ext cx="164700" cy="77400"/>
          </a:xfrm>
          <a:prstGeom prst="straightConnector1">
            <a:avLst/>
          </a:prstGeom>
          <a:noFill/>
          <a:ln w="19050" cap="flat">
            <a:solidFill>
              <a:srgbClr val="70AD47"/>
            </a:solidFill>
            <a:prstDash val="solid"/>
            <a:round/>
            <a:headEnd type="none" w="lg" len="lg"/>
            <a:tailEnd type="none" w="lg" len="lg"/>
          </a:ln>
        </p:spPr>
      </p:cxnSp>
      <p:sp>
        <p:nvSpPr>
          <p:cNvPr id="799" name="Shape 799"/>
          <p:cNvSpPr txBox="1"/>
          <p:nvPr/>
        </p:nvSpPr>
        <p:spPr>
          <a:xfrm>
            <a:off x="2791171" y="1198135"/>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0.70</a:t>
            </a:r>
          </a:p>
        </p:txBody>
      </p:sp>
      <p:sp>
        <p:nvSpPr>
          <p:cNvPr id="800" name="Shape 800"/>
          <p:cNvSpPr txBox="1"/>
          <p:nvPr/>
        </p:nvSpPr>
        <p:spPr>
          <a:xfrm>
            <a:off x="3404591" y="1966180"/>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0.80</a:t>
            </a:r>
          </a:p>
        </p:txBody>
      </p:sp>
      <p:sp>
        <p:nvSpPr>
          <p:cNvPr id="801" name="Shape 801"/>
          <p:cNvSpPr txBox="1"/>
          <p:nvPr/>
        </p:nvSpPr>
        <p:spPr>
          <a:xfrm>
            <a:off x="3356078" y="3014219"/>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3.63</a:t>
            </a:r>
          </a:p>
        </p:txBody>
      </p:sp>
      <p:sp>
        <p:nvSpPr>
          <p:cNvPr id="802" name="Shape 802"/>
          <p:cNvSpPr txBox="1"/>
          <p:nvPr/>
        </p:nvSpPr>
        <p:spPr>
          <a:xfrm>
            <a:off x="852884" y="1174530"/>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3.80</a:t>
            </a:r>
          </a:p>
        </p:txBody>
      </p:sp>
      <p:sp>
        <p:nvSpPr>
          <p:cNvPr id="803" name="Shape 803"/>
          <p:cNvSpPr txBox="1"/>
          <p:nvPr/>
        </p:nvSpPr>
        <p:spPr>
          <a:xfrm>
            <a:off x="272559" y="193666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3.20</a:t>
            </a:r>
          </a:p>
        </p:txBody>
      </p:sp>
      <p:sp>
        <p:nvSpPr>
          <p:cNvPr id="804" name="Shape 804"/>
          <p:cNvSpPr txBox="1"/>
          <p:nvPr/>
        </p:nvSpPr>
        <p:spPr>
          <a:xfrm>
            <a:off x="956554" y="3823985"/>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0.50</a:t>
            </a:r>
          </a:p>
        </p:txBody>
      </p:sp>
      <p:sp>
        <p:nvSpPr>
          <p:cNvPr id="805" name="Shape 805"/>
          <p:cNvSpPr txBox="1"/>
          <p:nvPr/>
        </p:nvSpPr>
        <p:spPr>
          <a:xfrm>
            <a:off x="274000" y="303247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0.60</a:t>
            </a:r>
          </a:p>
        </p:txBody>
      </p:sp>
      <p:sp>
        <p:nvSpPr>
          <p:cNvPr id="806" name="Shape 806"/>
          <p:cNvSpPr txBox="1"/>
          <p:nvPr/>
        </p:nvSpPr>
        <p:spPr>
          <a:xfrm>
            <a:off x="1811013" y="4077425"/>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1.60</a:t>
            </a:r>
          </a:p>
        </p:txBody>
      </p:sp>
      <p:sp>
        <p:nvSpPr>
          <p:cNvPr id="807" name="Shape 807"/>
          <p:cNvSpPr txBox="1"/>
          <p:nvPr/>
        </p:nvSpPr>
        <p:spPr>
          <a:xfrm>
            <a:off x="2734854" y="378904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2.70</a:t>
            </a:r>
          </a:p>
        </p:txBody>
      </p:sp>
      <p:sp>
        <p:nvSpPr>
          <p:cNvPr id="808" name="Shape 808"/>
          <p:cNvSpPr txBox="1"/>
          <p:nvPr/>
        </p:nvSpPr>
        <p:spPr>
          <a:xfrm>
            <a:off x="1313994" y="819707"/>
            <a:ext cx="631800" cy="195900"/>
          </a:xfrm>
          <a:prstGeom prst="rect">
            <a:avLst/>
          </a:prstGeom>
          <a:noFill/>
          <a:ln>
            <a:noFill/>
          </a:ln>
        </p:spPr>
        <p:txBody>
          <a:bodyPr lIns="91425" tIns="91425" rIns="91425" bIns="91425" anchor="ctr" anchorCtr="0">
            <a:noAutofit/>
          </a:bodyPr>
          <a:lstStyle/>
          <a:p>
            <a:pPr algn="ctr">
              <a:spcBef>
                <a:spcPts val="0"/>
              </a:spcBef>
              <a:buNone/>
            </a:pPr>
            <a:r>
              <a:rPr lang="en-GB" sz="600">
                <a:solidFill>
                  <a:srgbClr val="999999"/>
                </a:solidFill>
                <a:latin typeface="Calibri"/>
                <a:ea typeface="Calibri"/>
                <a:cs typeface="Calibri"/>
                <a:sym typeface="Calibri"/>
              </a:rPr>
              <a:t>Universal indicators</a:t>
            </a:r>
          </a:p>
        </p:txBody>
      </p:sp>
      <p:sp>
        <p:nvSpPr>
          <p:cNvPr id="809" name="Shape 809"/>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t>Case level vulnerability profile</a:t>
            </a:r>
          </a:p>
        </p:txBody>
      </p:sp>
      <p:pic>
        <p:nvPicPr>
          <p:cNvPr id="810" name="Shape 810"/>
          <p:cNvPicPr preferRelativeResize="0"/>
          <p:nvPr/>
        </p:nvPicPr>
        <p:blipFill>
          <a:blip r:embed="rId14">
            <a:alphaModFix/>
          </a:blip>
          <a:stretch>
            <a:fillRect/>
          </a:stretch>
        </p:blipFill>
        <p:spPr>
          <a:xfrm>
            <a:off x="8597025" y="0"/>
            <a:ext cx="470775" cy="4707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Shape 815"/>
          <p:cNvSpPr/>
          <p:nvPr/>
        </p:nvSpPr>
        <p:spPr>
          <a:xfrm rot="2195399">
            <a:off x="984670" y="1536208"/>
            <a:ext cx="2100205" cy="2100205"/>
          </a:xfrm>
          <a:prstGeom prst="pie">
            <a:avLst>
              <a:gd name="adj1" fmla="val 14044783"/>
              <a:gd name="adj2" fmla="val 16200000"/>
            </a:avLst>
          </a:prstGeom>
          <a:solidFill>
            <a:srgbClr val="000000">
              <a:alpha val="0"/>
            </a:srgbClr>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6" name="Shape 816"/>
          <p:cNvSpPr/>
          <p:nvPr/>
        </p:nvSpPr>
        <p:spPr>
          <a:xfrm rot="-6485262">
            <a:off x="979577" y="1537698"/>
            <a:ext cx="2113230" cy="2113230"/>
          </a:xfrm>
          <a:prstGeom prst="pie">
            <a:avLst>
              <a:gd name="adj1" fmla="val 14044783"/>
              <a:gd name="adj2" fmla="val 16200000"/>
            </a:avLst>
          </a:prstGeom>
          <a:solidFill>
            <a:srgbClr val="000000">
              <a:alpha val="0"/>
            </a:srgbClr>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7" name="Shape 817"/>
          <p:cNvSpPr/>
          <p:nvPr/>
        </p:nvSpPr>
        <p:spPr>
          <a:xfrm rot="6486324">
            <a:off x="980650" y="1538821"/>
            <a:ext cx="2111234" cy="2111234"/>
          </a:xfrm>
          <a:prstGeom prst="pie">
            <a:avLst>
              <a:gd name="adj1" fmla="val 14044783"/>
              <a:gd name="adj2" fmla="val 16200000"/>
            </a:avLst>
          </a:prstGeom>
          <a:solidFill>
            <a:srgbClr val="000000">
              <a:alpha val="0"/>
            </a:srgbClr>
          </a:solidFill>
          <a:ln w="19050"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8" name="Shape 818"/>
          <p:cNvSpPr/>
          <p:nvPr/>
        </p:nvSpPr>
        <p:spPr>
          <a:xfrm rot="4335367">
            <a:off x="809121" y="1367194"/>
            <a:ext cx="2454042" cy="2454042"/>
          </a:xfrm>
          <a:prstGeom prst="pie">
            <a:avLst>
              <a:gd name="adj1" fmla="val 14044783"/>
              <a:gd name="adj2" fmla="val 16200000"/>
            </a:avLst>
          </a:prstGeom>
          <a:solidFill>
            <a:srgbClr val="000000">
              <a:alpha val="0"/>
            </a:srgbClr>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9" name="Shape 819"/>
          <p:cNvSpPr/>
          <p:nvPr/>
        </p:nvSpPr>
        <p:spPr>
          <a:xfrm rot="14678">
            <a:off x="806581" y="1364776"/>
            <a:ext cx="2459122" cy="2459122"/>
          </a:xfrm>
          <a:prstGeom prst="pie">
            <a:avLst>
              <a:gd name="adj1" fmla="val 14044783"/>
              <a:gd name="adj2" fmla="val 16200000"/>
            </a:avLst>
          </a:prstGeom>
          <a:solidFill>
            <a:srgbClr val="000000">
              <a:alpha val="0"/>
            </a:srgbClr>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0" name="Shape 820"/>
          <p:cNvSpPr/>
          <p:nvPr/>
        </p:nvSpPr>
        <p:spPr>
          <a:xfrm rot="10800000">
            <a:off x="809943" y="1368063"/>
            <a:ext cx="2452499" cy="2452499"/>
          </a:xfrm>
          <a:prstGeom prst="pie">
            <a:avLst>
              <a:gd name="adj1" fmla="val 14044783"/>
              <a:gd name="adj2" fmla="val 16200000"/>
            </a:avLst>
          </a:prstGeom>
          <a:solidFill>
            <a:srgbClr val="000000">
              <a:alpha val="0"/>
            </a:srgbClr>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1" name="Shape 821"/>
          <p:cNvSpPr/>
          <p:nvPr/>
        </p:nvSpPr>
        <p:spPr>
          <a:xfrm rot="-2163024">
            <a:off x="637245" y="1195240"/>
            <a:ext cx="2798146" cy="2798146"/>
          </a:xfrm>
          <a:prstGeom prst="pie">
            <a:avLst>
              <a:gd name="adj1" fmla="val 14044783"/>
              <a:gd name="adj2" fmla="val 16200000"/>
            </a:avLst>
          </a:prstGeom>
          <a:solidFill>
            <a:srgbClr val="000000">
              <a:alpha val="0"/>
            </a:srgbClr>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2" name="Shape 822"/>
          <p:cNvSpPr/>
          <p:nvPr/>
        </p:nvSpPr>
        <p:spPr>
          <a:xfrm rot="-4319632">
            <a:off x="477081" y="1035201"/>
            <a:ext cx="3118219" cy="3118219"/>
          </a:xfrm>
          <a:prstGeom prst="pie">
            <a:avLst>
              <a:gd name="adj1" fmla="val 14044783"/>
              <a:gd name="adj2" fmla="val 16200000"/>
            </a:avLst>
          </a:prstGeom>
          <a:solidFill>
            <a:srgbClr val="FFFFFF"/>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3" name="Shape 823"/>
          <p:cNvSpPr/>
          <p:nvPr/>
        </p:nvSpPr>
        <p:spPr>
          <a:xfrm rot="-8631670">
            <a:off x="630133" y="1188379"/>
            <a:ext cx="2812068" cy="2812068"/>
          </a:xfrm>
          <a:prstGeom prst="pie">
            <a:avLst>
              <a:gd name="adj1" fmla="val 14044783"/>
              <a:gd name="adj2" fmla="val 16200000"/>
            </a:avLst>
          </a:prstGeom>
          <a:solidFill>
            <a:srgbClr val="FFFFFF"/>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4" name="Shape 824"/>
          <p:cNvSpPr/>
          <p:nvPr/>
        </p:nvSpPr>
        <p:spPr>
          <a:xfrm rot="8637276">
            <a:off x="633077" y="1191248"/>
            <a:ext cx="2806130" cy="2806130"/>
          </a:xfrm>
          <a:prstGeom prst="pie">
            <a:avLst>
              <a:gd name="adj1" fmla="val 14044783"/>
              <a:gd name="adj2" fmla="val 16200000"/>
            </a:avLst>
          </a:prstGeom>
          <a:solidFill>
            <a:srgbClr val="FFFFFF"/>
          </a:solidFill>
          <a:ln w="19050"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5" name="Shape 825"/>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t>Case level vulnerability profile</a:t>
            </a:r>
          </a:p>
        </p:txBody>
      </p:sp>
      <p:sp>
        <p:nvSpPr>
          <p:cNvPr id="826" name="Shape 826"/>
          <p:cNvSpPr/>
          <p:nvPr/>
        </p:nvSpPr>
        <p:spPr>
          <a:xfrm>
            <a:off x="1526450" y="2123966"/>
            <a:ext cx="1016699" cy="1016699"/>
          </a:xfrm>
          <a:prstGeom prst="ellipse">
            <a:avLst/>
          </a:prstGeom>
          <a:solidFill>
            <a:srgbClr val="FFFFFF"/>
          </a:solidFill>
          <a:ln>
            <a:noFill/>
          </a:ln>
        </p:spPr>
        <p:txBody>
          <a:bodyPr lIns="91425" tIns="91425" rIns="91425" bIns="91425" anchor="ctr" anchorCtr="0">
            <a:noAutofit/>
          </a:bodyPr>
          <a:lstStyle/>
          <a:p>
            <a:pPr>
              <a:spcBef>
                <a:spcPts val="0"/>
              </a:spcBef>
              <a:buNone/>
            </a:pPr>
            <a:endParaRPr/>
          </a:p>
        </p:txBody>
      </p:sp>
      <p:pic>
        <p:nvPicPr>
          <p:cNvPr id="827" name="Shape 827"/>
          <p:cNvPicPr preferRelativeResize="0"/>
          <p:nvPr/>
        </p:nvPicPr>
        <p:blipFill>
          <a:blip r:embed="rId3">
            <a:alphaModFix/>
          </a:blip>
          <a:stretch>
            <a:fillRect/>
          </a:stretch>
        </p:blipFill>
        <p:spPr>
          <a:xfrm>
            <a:off x="1614543" y="2137554"/>
            <a:ext cx="840450" cy="913775"/>
          </a:xfrm>
          <a:prstGeom prst="rect">
            <a:avLst/>
          </a:prstGeom>
          <a:noFill/>
          <a:ln>
            <a:noFill/>
          </a:ln>
        </p:spPr>
      </p:pic>
      <p:pic>
        <p:nvPicPr>
          <p:cNvPr id="828" name="Shape 828"/>
          <p:cNvPicPr preferRelativeResize="0"/>
          <p:nvPr/>
        </p:nvPicPr>
        <p:blipFill>
          <a:blip r:embed="rId4">
            <a:alphaModFix/>
          </a:blip>
          <a:stretch>
            <a:fillRect/>
          </a:stretch>
        </p:blipFill>
        <p:spPr>
          <a:xfrm>
            <a:off x="2131849" y="3106588"/>
            <a:ext cx="167173" cy="167175"/>
          </a:xfrm>
          <a:prstGeom prst="rect">
            <a:avLst/>
          </a:prstGeom>
          <a:noFill/>
          <a:ln>
            <a:noFill/>
          </a:ln>
        </p:spPr>
      </p:pic>
      <p:pic>
        <p:nvPicPr>
          <p:cNvPr id="829" name="Shape 829"/>
          <p:cNvPicPr preferRelativeResize="0"/>
          <p:nvPr/>
        </p:nvPicPr>
        <p:blipFill>
          <a:blip r:embed="rId5">
            <a:alphaModFix/>
          </a:blip>
          <a:stretch>
            <a:fillRect/>
          </a:stretch>
        </p:blipFill>
        <p:spPr>
          <a:xfrm>
            <a:off x="2571469" y="2506265"/>
            <a:ext cx="167173" cy="167175"/>
          </a:xfrm>
          <a:prstGeom prst="rect">
            <a:avLst/>
          </a:prstGeom>
          <a:noFill/>
          <a:ln>
            <a:noFill/>
          </a:ln>
        </p:spPr>
      </p:pic>
      <p:pic>
        <p:nvPicPr>
          <p:cNvPr id="830" name="Shape 830"/>
          <p:cNvPicPr preferRelativeResize="0"/>
          <p:nvPr/>
        </p:nvPicPr>
        <p:blipFill>
          <a:blip r:embed="rId6">
            <a:alphaModFix/>
          </a:blip>
          <a:stretch>
            <a:fillRect/>
          </a:stretch>
        </p:blipFill>
        <p:spPr>
          <a:xfrm>
            <a:off x="2456844" y="2871758"/>
            <a:ext cx="167173" cy="167175"/>
          </a:xfrm>
          <a:prstGeom prst="rect">
            <a:avLst/>
          </a:prstGeom>
          <a:noFill/>
          <a:ln>
            <a:noFill/>
          </a:ln>
        </p:spPr>
      </p:pic>
      <p:pic>
        <p:nvPicPr>
          <p:cNvPr id="831" name="Shape 831"/>
          <p:cNvPicPr preferRelativeResize="0"/>
          <p:nvPr/>
        </p:nvPicPr>
        <p:blipFill>
          <a:blip r:embed="rId7">
            <a:alphaModFix/>
          </a:blip>
          <a:stretch>
            <a:fillRect/>
          </a:stretch>
        </p:blipFill>
        <p:spPr>
          <a:xfrm>
            <a:off x="1761534" y="3103542"/>
            <a:ext cx="167173" cy="167175"/>
          </a:xfrm>
          <a:prstGeom prst="rect">
            <a:avLst/>
          </a:prstGeom>
          <a:noFill/>
          <a:ln>
            <a:noFill/>
          </a:ln>
        </p:spPr>
      </p:pic>
      <p:pic>
        <p:nvPicPr>
          <p:cNvPr id="832" name="Shape 832"/>
          <p:cNvPicPr preferRelativeResize="0"/>
          <p:nvPr/>
        </p:nvPicPr>
        <p:blipFill>
          <a:blip r:embed="rId8">
            <a:alphaModFix/>
          </a:blip>
          <a:stretch>
            <a:fillRect/>
          </a:stretch>
        </p:blipFill>
        <p:spPr>
          <a:xfrm>
            <a:off x="1461138" y="2900655"/>
            <a:ext cx="167173" cy="167175"/>
          </a:xfrm>
          <a:prstGeom prst="rect">
            <a:avLst/>
          </a:prstGeom>
          <a:noFill/>
          <a:ln>
            <a:noFill/>
          </a:ln>
        </p:spPr>
      </p:pic>
      <p:pic>
        <p:nvPicPr>
          <p:cNvPr id="833" name="Shape 833"/>
          <p:cNvPicPr preferRelativeResize="0"/>
          <p:nvPr/>
        </p:nvPicPr>
        <p:blipFill>
          <a:blip r:embed="rId9">
            <a:alphaModFix/>
          </a:blip>
          <a:stretch>
            <a:fillRect/>
          </a:stretch>
        </p:blipFill>
        <p:spPr>
          <a:xfrm>
            <a:off x="1328768" y="2517752"/>
            <a:ext cx="167173" cy="167175"/>
          </a:xfrm>
          <a:prstGeom prst="rect">
            <a:avLst/>
          </a:prstGeom>
          <a:noFill/>
          <a:ln>
            <a:noFill/>
          </a:ln>
        </p:spPr>
      </p:pic>
      <p:pic>
        <p:nvPicPr>
          <p:cNvPr id="834" name="Shape 834"/>
          <p:cNvPicPr preferRelativeResize="0"/>
          <p:nvPr/>
        </p:nvPicPr>
        <p:blipFill>
          <a:blip r:embed="rId10">
            <a:alphaModFix/>
          </a:blip>
          <a:stretch>
            <a:fillRect/>
          </a:stretch>
        </p:blipFill>
        <p:spPr>
          <a:xfrm>
            <a:off x="2138660" y="1920338"/>
            <a:ext cx="167173" cy="167175"/>
          </a:xfrm>
          <a:prstGeom prst="rect">
            <a:avLst/>
          </a:prstGeom>
          <a:noFill/>
          <a:ln>
            <a:noFill/>
          </a:ln>
        </p:spPr>
      </p:pic>
      <p:pic>
        <p:nvPicPr>
          <p:cNvPr id="835" name="Shape 835"/>
          <p:cNvPicPr preferRelativeResize="0"/>
          <p:nvPr/>
        </p:nvPicPr>
        <p:blipFill>
          <a:blip r:embed="rId11">
            <a:alphaModFix/>
          </a:blip>
          <a:stretch>
            <a:fillRect/>
          </a:stretch>
        </p:blipFill>
        <p:spPr>
          <a:xfrm>
            <a:off x="2449034" y="2162845"/>
            <a:ext cx="167173" cy="167175"/>
          </a:xfrm>
          <a:prstGeom prst="rect">
            <a:avLst/>
          </a:prstGeom>
          <a:noFill/>
          <a:ln>
            <a:noFill/>
          </a:ln>
        </p:spPr>
      </p:pic>
      <p:pic>
        <p:nvPicPr>
          <p:cNvPr id="836" name="Shape 836"/>
          <p:cNvPicPr preferRelativeResize="0"/>
          <p:nvPr/>
        </p:nvPicPr>
        <p:blipFill>
          <a:blip r:embed="rId12">
            <a:alphaModFix/>
          </a:blip>
          <a:stretch>
            <a:fillRect/>
          </a:stretch>
        </p:blipFill>
        <p:spPr>
          <a:xfrm>
            <a:off x="1732948" y="1928845"/>
            <a:ext cx="167173" cy="167175"/>
          </a:xfrm>
          <a:prstGeom prst="rect">
            <a:avLst/>
          </a:prstGeom>
          <a:noFill/>
          <a:ln>
            <a:noFill/>
          </a:ln>
        </p:spPr>
      </p:pic>
      <p:pic>
        <p:nvPicPr>
          <p:cNvPr id="837" name="Shape 837"/>
          <p:cNvPicPr preferRelativeResize="0"/>
          <p:nvPr/>
        </p:nvPicPr>
        <p:blipFill>
          <a:blip r:embed="rId13">
            <a:alphaModFix/>
          </a:blip>
          <a:stretch>
            <a:fillRect/>
          </a:stretch>
        </p:blipFill>
        <p:spPr>
          <a:xfrm>
            <a:off x="1444515" y="2152463"/>
            <a:ext cx="167173" cy="167175"/>
          </a:xfrm>
          <a:prstGeom prst="rect">
            <a:avLst/>
          </a:prstGeom>
          <a:noFill/>
          <a:ln>
            <a:noFill/>
          </a:ln>
        </p:spPr>
      </p:pic>
      <p:sp>
        <p:nvSpPr>
          <p:cNvPr id="838" name="Shape 838"/>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666666"/>
                </a:solidFill>
                <a:latin typeface="Open Sans"/>
                <a:ea typeface="Open Sans"/>
                <a:cs typeface="Open Sans"/>
                <a:sym typeface="Open Sans"/>
              </a:rPr>
              <a:t>Source data:</a:t>
            </a:r>
            <a:r>
              <a:rPr lang="en-GB" sz="600">
                <a:solidFill>
                  <a:srgbClr val="666666"/>
                </a:solidFill>
                <a:latin typeface="Open Sans"/>
                <a:ea typeface="Open Sans"/>
                <a:cs typeface="Open Sans"/>
                <a:sym typeface="Open Sans"/>
              </a:rPr>
              <a:t> VAF Model</a:t>
            </a:r>
            <a:r>
              <a:rPr lang="en-GB" sz="600">
                <a:solidFill>
                  <a:schemeClr val="dk2"/>
                </a:solidFill>
                <a:latin typeface="Open Sans"/>
                <a:ea typeface="Open Sans"/>
                <a:cs typeface="Open Sans"/>
                <a:sym typeface="Open Sans"/>
              </a:rPr>
              <a:t> - Baseline survey</a:t>
            </a:r>
            <a:r>
              <a:rPr lang="en-GB" sz="600">
                <a:solidFill>
                  <a:srgbClr val="666666"/>
                </a:solidFill>
                <a:latin typeface="Open Sans"/>
                <a:ea typeface="Open Sans"/>
                <a:cs typeface="Open Sans"/>
                <a:sym typeface="Open Sans"/>
              </a:rPr>
              <a:t>, Case number ____, Date of last visit __/02/2015</a:t>
            </a:r>
          </a:p>
        </p:txBody>
      </p:sp>
      <p:pic>
        <p:nvPicPr>
          <p:cNvPr id="839" name="Shape 839"/>
          <p:cNvPicPr preferRelativeResize="0"/>
          <p:nvPr/>
        </p:nvPicPr>
        <p:blipFill>
          <a:blip r:embed="rId14">
            <a:alphaModFix/>
          </a:blip>
          <a:stretch>
            <a:fillRect/>
          </a:stretch>
        </p:blipFill>
        <p:spPr>
          <a:xfrm>
            <a:off x="8597025" y="0"/>
            <a:ext cx="470775" cy="4707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56"/>
        <p:cNvGrpSpPr/>
        <p:nvPr/>
      </p:nvGrpSpPr>
      <p:grpSpPr>
        <a:xfrm>
          <a:off x="0" y="0"/>
          <a:ext cx="0" cy="0"/>
          <a:chOff x="0" y="0"/>
          <a:chExt cx="0" cy="0"/>
        </a:xfrm>
      </p:grpSpPr>
      <p:sp>
        <p:nvSpPr>
          <p:cNvPr id="57" name="Shape 57"/>
          <p:cNvSpPr txBox="1"/>
          <p:nvPr/>
        </p:nvSpPr>
        <p:spPr>
          <a:xfrm>
            <a:off x="499150" y="2141100"/>
            <a:ext cx="5880300" cy="861299"/>
          </a:xfrm>
          <a:prstGeom prst="rect">
            <a:avLst/>
          </a:prstGeom>
          <a:noFill/>
          <a:ln>
            <a:noFill/>
          </a:ln>
        </p:spPr>
        <p:txBody>
          <a:bodyPr lIns="91425" tIns="91425" rIns="91425" bIns="91425" anchor="ctr" anchorCtr="0">
            <a:noAutofit/>
          </a:bodyPr>
          <a:lstStyle/>
          <a:p>
            <a:pPr lvl="0" rtl="0">
              <a:spcBef>
                <a:spcPts val="0"/>
              </a:spcBef>
              <a:buNone/>
            </a:pPr>
            <a:r>
              <a:rPr lang="en-GB" sz="3000">
                <a:solidFill>
                  <a:srgbClr val="FFFFFF"/>
                </a:solidFill>
                <a:latin typeface="Calibri"/>
                <a:ea typeface="Calibri"/>
                <a:cs typeface="Calibri"/>
                <a:sym typeface="Calibri"/>
              </a:rPr>
              <a:t>Initial findings of the VAF survey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79% of the population are living below the poverty line</a:t>
            </a:r>
          </a:p>
        </p:txBody>
      </p:sp>
      <p:sp>
        <p:nvSpPr>
          <p:cNvPr id="63" name="Shape 63"/>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FFFFFF"/>
                </a:solidFill>
                <a:latin typeface="Open Sans"/>
                <a:ea typeface="Open Sans"/>
                <a:cs typeface="Open Sans"/>
                <a:sym typeface="Open Sans"/>
              </a:rPr>
              <a:t>Source data:</a:t>
            </a:r>
            <a:r>
              <a:rPr lang="en-GB" sz="600">
                <a:solidFill>
                  <a:srgbClr val="FFFFFF"/>
                </a:solidFill>
                <a:latin typeface="Open Sans"/>
                <a:ea typeface="Open Sans"/>
                <a:cs typeface="Open Sans"/>
                <a:sym typeface="Open Sans"/>
              </a:rPr>
              <a:t> VAF Model - Baseline survey, All data, 2,161 cases, Date of last visit: Jan - March 2015</a:t>
            </a:r>
          </a:p>
        </p:txBody>
      </p:sp>
      <p:pic>
        <p:nvPicPr>
          <p:cNvPr id="64" name="Shape 64"/>
          <p:cNvPicPr preferRelativeResize="0"/>
          <p:nvPr/>
        </p:nvPicPr>
        <p:blipFill>
          <a:blip r:embed="rId3">
            <a:alphaModFix/>
          </a:blip>
          <a:stretch>
            <a:fillRect/>
          </a:stretch>
        </p:blipFill>
        <p:spPr>
          <a:xfrm>
            <a:off x="1965400" y="805900"/>
            <a:ext cx="5134599" cy="2526749"/>
          </a:xfrm>
          <a:prstGeom prst="rect">
            <a:avLst/>
          </a:prstGeom>
          <a:noFill/>
          <a:ln>
            <a:noFill/>
          </a:ln>
        </p:spPr>
      </p:pic>
      <p:cxnSp>
        <p:nvCxnSpPr>
          <p:cNvPr id="65" name="Shape 65"/>
          <p:cNvCxnSpPr/>
          <p:nvPr/>
        </p:nvCxnSpPr>
        <p:spPr>
          <a:xfrm>
            <a:off x="4714475" y="971548"/>
            <a:ext cx="0" cy="1973699"/>
          </a:xfrm>
          <a:prstGeom prst="straightConnector1">
            <a:avLst/>
          </a:prstGeom>
          <a:noFill/>
          <a:ln w="19050" cap="flat">
            <a:solidFill>
              <a:srgbClr val="FF0000"/>
            </a:solidFill>
            <a:prstDash val="dash"/>
            <a:round/>
            <a:headEnd type="none" w="lg" len="lg"/>
            <a:tailEnd type="none" w="lg" len="lg"/>
          </a:ln>
        </p:spPr>
      </p:cxnSp>
      <p:sp>
        <p:nvSpPr>
          <p:cNvPr id="66" name="Shape 66"/>
          <p:cNvSpPr txBox="1"/>
          <p:nvPr/>
        </p:nvSpPr>
        <p:spPr>
          <a:xfrm>
            <a:off x="4743050" y="895350"/>
            <a:ext cx="2514899" cy="439200"/>
          </a:xfrm>
          <a:prstGeom prst="rect">
            <a:avLst/>
          </a:prstGeom>
          <a:noFill/>
          <a:ln>
            <a:noFill/>
          </a:ln>
        </p:spPr>
        <p:txBody>
          <a:bodyPr lIns="91425" tIns="91425" rIns="91425" bIns="91425" anchor="t" anchorCtr="0">
            <a:noAutofit/>
          </a:bodyPr>
          <a:lstStyle/>
          <a:p>
            <a:pPr rtl="0">
              <a:spcBef>
                <a:spcPts val="0"/>
              </a:spcBef>
              <a:buNone/>
            </a:pPr>
            <a:r>
              <a:rPr lang="en-GB" sz="900">
                <a:solidFill>
                  <a:srgbClr val="FF0000"/>
                </a:solidFill>
                <a:latin typeface="Calibri"/>
                <a:ea typeface="Calibri"/>
                <a:cs typeface="Calibri"/>
                <a:sym typeface="Calibri"/>
              </a:rPr>
              <a:t>68 JOD</a:t>
            </a:r>
          </a:p>
          <a:p>
            <a:pPr>
              <a:spcBef>
                <a:spcPts val="0"/>
              </a:spcBef>
              <a:buNone/>
            </a:pPr>
            <a:r>
              <a:rPr lang="en-GB" sz="900">
                <a:solidFill>
                  <a:srgbClr val="FF0000"/>
                </a:solidFill>
                <a:latin typeface="Calibri"/>
                <a:ea typeface="Calibri"/>
                <a:cs typeface="Calibri"/>
                <a:sym typeface="Calibri"/>
              </a:rPr>
              <a:t>Jordan poverty line</a:t>
            </a:r>
          </a:p>
        </p:txBody>
      </p:sp>
      <p:sp>
        <p:nvSpPr>
          <p:cNvPr id="67" name="Shape 67"/>
          <p:cNvSpPr txBox="1"/>
          <p:nvPr/>
        </p:nvSpPr>
        <p:spPr>
          <a:xfrm>
            <a:off x="1245425" y="3399225"/>
            <a:ext cx="6938100" cy="1248899"/>
          </a:xfrm>
          <a:prstGeom prst="rect">
            <a:avLst/>
          </a:prstGeom>
          <a:noFill/>
          <a:ln>
            <a:noFill/>
          </a:ln>
        </p:spPr>
        <p:txBody>
          <a:bodyPr lIns="91425" tIns="91425" rIns="91425" bIns="91425" anchor="t" anchorCtr="0">
            <a:noAutofit/>
          </a:bodyPr>
          <a:lstStyle/>
          <a:p>
            <a:pPr marL="457200" lvl="0" indent="-304800" rtl="0">
              <a:lnSpc>
                <a:spcPct val="150000"/>
              </a:lnSpc>
              <a:spcBef>
                <a:spcPts val="0"/>
              </a:spcBef>
              <a:buClr>
                <a:srgbClr val="FFFFFF"/>
              </a:buClr>
              <a:buSzPct val="100000"/>
              <a:buFont typeface="Calibri"/>
              <a:buChar char="●"/>
            </a:pPr>
            <a:r>
              <a:rPr lang="en-GB" sz="1200" dirty="0">
                <a:solidFill>
                  <a:srgbClr val="FFFFFF"/>
                </a:solidFill>
                <a:latin typeface="Calibri"/>
                <a:ea typeface="Calibri"/>
                <a:cs typeface="Calibri"/>
                <a:sym typeface="Calibri"/>
              </a:rPr>
              <a:t>Based on the VAF predicted welfare model</a:t>
            </a:r>
          </a:p>
          <a:p>
            <a:pPr marL="457200" lvl="0" indent="-304800" rtl="0">
              <a:lnSpc>
                <a:spcPct val="150000"/>
              </a:lnSpc>
              <a:spcBef>
                <a:spcPts val="0"/>
              </a:spcBef>
              <a:buClr>
                <a:srgbClr val="FFFFFF"/>
              </a:buClr>
              <a:buSzPct val="100000"/>
              <a:buFont typeface="Calibri"/>
              <a:buChar char="●"/>
            </a:pPr>
            <a:r>
              <a:rPr lang="en-GB" sz="1200" dirty="0">
                <a:solidFill>
                  <a:srgbClr val="FFFFFF"/>
                </a:solidFill>
                <a:latin typeface="Calibri"/>
                <a:ea typeface="Calibri"/>
                <a:cs typeface="Calibri"/>
                <a:sym typeface="Calibri"/>
              </a:rPr>
              <a:t>Predicted welfare is used instead of declared expenditure to:</a:t>
            </a:r>
          </a:p>
          <a:p>
            <a:pPr marL="914400" lvl="1" indent="-304800" rtl="0">
              <a:lnSpc>
                <a:spcPct val="150000"/>
              </a:lnSpc>
              <a:spcBef>
                <a:spcPts val="0"/>
              </a:spcBef>
              <a:buClr>
                <a:srgbClr val="FFFFFF"/>
              </a:buClr>
              <a:buSzPct val="100000"/>
              <a:buFont typeface="Calibri"/>
              <a:buChar char="○"/>
            </a:pPr>
            <a:r>
              <a:rPr lang="en-GB" sz="1200" dirty="0">
                <a:solidFill>
                  <a:srgbClr val="FFFFFF"/>
                </a:solidFill>
                <a:latin typeface="Calibri"/>
                <a:ea typeface="Calibri"/>
                <a:cs typeface="Calibri"/>
                <a:sym typeface="Calibri"/>
              </a:rPr>
              <a:t>Predict for households that cannot declare expenditure</a:t>
            </a:r>
          </a:p>
          <a:p>
            <a:pPr marL="914400" lvl="1" indent="-304800">
              <a:lnSpc>
                <a:spcPct val="150000"/>
              </a:lnSpc>
              <a:spcBef>
                <a:spcPts val="0"/>
              </a:spcBef>
              <a:buClr>
                <a:srgbClr val="FFFFFF"/>
              </a:buClr>
              <a:buSzPct val="100000"/>
              <a:buFont typeface="Calibri"/>
              <a:buChar char="○"/>
            </a:pPr>
            <a:r>
              <a:rPr lang="en-GB" sz="1200" dirty="0">
                <a:solidFill>
                  <a:srgbClr val="FFFFFF"/>
                </a:solidFill>
                <a:latin typeface="Calibri"/>
                <a:ea typeface="Calibri"/>
                <a:cs typeface="Calibri"/>
                <a:sym typeface="Calibri"/>
              </a:rPr>
              <a:t>Adjust for significant over and under reporting</a:t>
            </a:r>
          </a:p>
        </p:txBody>
      </p:sp>
      <p:pic>
        <p:nvPicPr>
          <p:cNvPr id="68" name="Shape 68"/>
          <p:cNvPicPr preferRelativeResize="0"/>
          <p:nvPr/>
        </p:nvPicPr>
        <p:blipFill rotWithShape="1">
          <a:blip r:embed="rId4">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East Jordan is the most vulnerable region</a:t>
            </a:r>
          </a:p>
        </p:txBody>
      </p:sp>
      <p:sp>
        <p:nvSpPr>
          <p:cNvPr id="74" name="Shape 74"/>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FFFFFF"/>
                </a:solidFill>
                <a:latin typeface="Open Sans"/>
                <a:ea typeface="Open Sans"/>
                <a:cs typeface="Open Sans"/>
                <a:sym typeface="Open Sans"/>
              </a:rPr>
              <a:t>Source data:</a:t>
            </a:r>
            <a:r>
              <a:rPr lang="en-GB" sz="600">
                <a:solidFill>
                  <a:srgbClr val="FFFFFF"/>
                </a:solidFill>
                <a:latin typeface="Open Sans"/>
                <a:ea typeface="Open Sans"/>
                <a:cs typeface="Open Sans"/>
                <a:sym typeface="Open Sans"/>
              </a:rPr>
              <a:t> VAF Model - Baseline survey, East region, 340 cases, Date of last visit: Jan - March 2015</a:t>
            </a:r>
          </a:p>
        </p:txBody>
      </p:sp>
      <p:sp>
        <p:nvSpPr>
          <p:cNvPr id="75" name="Shape 75"/>
          <p:cNvSpPr/>
          <p:nvPr/>
        </p:nvSpPr>
        <p:spPr>
          <a:xfrm>
            <a:off x="148448" y="739650"/>
            <a:ext cx="3761100" cy="3761100"/>
          </a:xfrm>
          <a:prstGeom prst="blockArc">
            <a:avLst>
              <a:gd name="adj1" fmla="val 15018310"/>
              <a:gd name="adj2" fmla="val 2186875"/>
              <a:gd name="adj3" fmla="val 19025"/>
            </a:avLst>
          </a:prstGeom>
          <a:noFill/>
          <a:ln w="9525" cap="flat">
            <a:solidFill>
              <a:srgbClr val="D9D9D9"/>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Shape 76"/>
          <p:cNvSpPr/>
          <p:nvPr/>
        </p:nvSpPr>
        <p:spPr>
          <a:xfrm>
            <a:off x="855525" y="1414850"/>
            <a:ext cx="2350799" cy="2350799"/>
          </a:xfrm>
          <a:prstGeom prst="ellipse">
            <a:avLst/>
          </a:prstGeom>
          <a:solidFill>
            <a:srgbClr val="C9DAF8"/>
          </a:solidFill>
          <a:ln w="19050" cap="flat">
            <a:solidFill>
              <a:srgbClr val="0B5394"/>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a:off x="1856775" y="1231425"/>
            <a:ext cx="348299" cy="348299"/>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8" name="Shape 78"/>
          <p:cNvSpPr/>
          <p:nvPr/>
        </p:nvSpPr>
        <p:spPr>
          <a:xfrm>
            <a:off x="1856775" y="3563775"/>
            <a:ext cx="348299" cy="348299"/>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 name="Shape 79"/>
          <p:cNvSpPr/>
          <p:nvPr/>
        </p:nvSpPr>
        <p:spPr>
          <a:xfrm rot="4312637">
            <a:off x="2965070" y="2034561"/>
            <a:ext cx="348171" cy="348171"/>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 name="Shape 80"/>
          <p:cNvSpPr/>
          <p:nvPr/>
        </p:nvSpPr>
        <p:spPr>
          <a:xfrm rot="4312637">
            <a:off x="748588" y="2760553"/>
            <a:ext cx="348171" cy="348171"/>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 name="Shape 81"/>
          <p:cNvSpPr/>
          <p:nvPr/>
        </p:nvSpPr>
        <p:spPr>
          <a:xfrm rot="6468629">
            <a:off x="2967175" y="2754374"/>
            <a:ext cx="348187" cy="348187"/>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 name="Shape 82"/>
          <p:cNvSpPr/>
          <p:nvPr/>
        </p:nvSpPr>
        <p:spPr>
          <a:xfrm rot="6468629">
            <a:off x="746638" y="2040883"/>
            <a:ext cx="348187" cy="348187"/>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83"/>
          <p:cNvSpPr/>
          <p:nvPr/>
        </p:nvSpPr>
        <p:spPr>
          <a:xfrm rot="2172524">
            <a:off x="2579203" y="1489494"/>
            <a:ext cx="348383" cy="348383"/>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4" name="Shape 84"/>
          <p:cNvSpPr/>
          <p:nvPr/>
        </p:nvSpPr>
        <p:spPr>
          <a:xfrm rot="2172524">
            <a:off x="1200752" y="3370911"/>
            <a:ext cx="348383" cy="348383"/>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85"/>
          <p:cNvSpPr/>
          <p:nvPr/>
        </p:nvSpPr>
        <p:spPr>
          <a:xfrm rot="-2180802">
            <a:off x="1136155" y="1476837"/>
            <a:ext cx="348254" cy="348254"/>
          </a:xfrm>
          <a:prstGeom prst="ellipse">
            <a:avLst/>
          </a:prstGeom>
          <a:solidFill>
            <a:srgbClr val="FFFFFF"/>
          </a:solidFill>
          <a:ln w="28575" cap="flat">
            <a:solidFill>
              <a:srgbClr val="ED7D3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Shape 86"/>
          <p:cNvSpPr/>
          <p:nvPr/>
        </p:nvSpPr>
        <p:spPr>
          <a:xfrm rot="-2180802">
            <a:off x="2518489" y="3355403"/>
            <a:ext cx="348254" cy="348254"/>
          </a:xfrm>
          <a:prstGeom prst="ellipse">
            <a:avLst/>
          </a:prstGeom>
          <a:solidFill>
            <a:srgbClr val="FFFFFF"/>
          </a:solidFill>
          <a:ln w="3810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87" name="Shape 87"/>
          <p:cNvPicPr preferRelativeResize="0"/>
          <p:nvPr/>
        </p:nvPicPr>
        <p:blipFill>
          <a:blip r:embed="rId3">
            <a:alphaModFix/>
          </a:blip>
          <a:stretch>
            <a:fillRect/>
          </a:stretch>
        </p:blipFill>
        <p:spPr>
          <a:xfrm>
            <a:off x="2535637" y="3376301"/>
            <a:ext cx="313974" cy="313974"/>
          </a:xfrm>
          <a:prstGeom prst="rect">
            <a:avLst/>
          </a:prstGeom>
          <a:noFill/>
          <a:ln>
            <a:noFill/>
          </a:ln>
        </p:spPr>
      </p:pic>
      <p:pic>
        <p:nvPicPr>
          <p:cNvPr id="88" name="Shape 88"/>
          <p:cNvPicPr preferRelativeResize="0"/>
          <p:nvPr/>
        </p:nvPicPr>
        <p:blipFill>
          <a:blip r:embed="rId4">
            <a:alphaModFix/>
          </a:blip>
          <a:stretch>
            <a:fillRect/>
          </a:stretch>
        </p:blipFill>
        <p:spPr>
          <a:xfrm>
            <a:off x="2982162" y="2052082"/>
            <a:ext cx="313974" cy="313974"/>
          </a:xfrm>
          <a:prstGeom prst="rect">
            <a:avLst/>
          </a:prstGeom>
          <a:noFill/>
          <a:ln>
            <a:noFill/>
          </a:ln>
        </p:spPr>
      </p:pic>
      <p:pic>
        <p:nvPicPr>
          <p:cNvPr id="89" name="Shape 89"/>
          <p:cNvPicPr preferRelativeResize="0"/>
          <p:nvPr/>
        </p:nvPicPr>
        <p:blipFill>
          <a:blip r:embed="rId5">
            <a:alphaModFix/>
          </a:blip>
          <a:stretch>
            <a:fillRect/>
          </a:stretch>
        </p:blipFill>
        <p:spPr>
          <a:xfrm>
            <a:off x="2984287" y="2771487"/>
            <a:ext cx="313974" cy="313974"/>
          </a:xfrm>
          <a:prstGeom prst="rect">
            <a:avLst/>
          </a:prstGeom>
          <a:noFill/>
          <a:ln>
            <a:noFill/>
          </a:ln>
        </p:spPr>
      </p:pic>
      <p:pic>
        <p:nvPicPr>
          <p:cNvPr id="90" name="Shape 90"/>
          <p:cNvPicPr preferRelativeResize="0"/>
          <p:nvPr/>
        </p:nvPicPr>
        <p:blipFill>
          <a:blip r:embed="rId6">
            <a:alphaModFix/>
          </a:blip>
          <a:stretch>
            <a:fillRect/>
          </a:stretch>
        </p:blipFill>
        <p:spPr>
          <a:xfrm>
            <a:off x="1870894" y="3580937"/>
            <a:ext cx="313974" cy="313974"/>
          </a:xfrm>
          <a:prstGeom prst="rect">
            <a:avLst/>
          </a:prstGeom>
          <a:noFill/>
          <a:ln>
            <a:noFill/>
          </a:ln>
        </p:spPr>
      </p:pic>
      <p:pic>
        <p:nvPicPr>
          <p:cNvPr id="91" name="Shape 91"/>
          <p:cNvPicPr preferRelativeResize="0"/>
          <p:nvPr/>
        </p:nvPicPr>
        <p:blipFill>
          <a:blip r:embed="rId7">
            <a:alphaModFix/>
          </a:blip>
          <a:stretch>
            <a:fillRect/>
          </a:stretch>
        </p:blipFill>
        <p:spPr>
          <a:xfrm>
            <a:off x="1217962" y="3388112"/>
            <a:ext cx="313974" cy="313974"/>
          </a:xfrm>
          <a:prstGeom prst="rect">
            <a:avLst/>
          </a:prstGeom>
          <a:noFill/>
          <a:ln>
            <a:noFill/>
          </a:ln>
        </p:spPr>
      </p:pic>
      <p:pic>
        <p:nvPicPr>
          <p:cNvPr id="92" name="Shape 92"/>
          <p:cNvPicPr preferRelativeResize="0"/>
          <p:nvPr/>
        </p:nvPicPr>
        <p:blipFill>
          <a:blip r:embed="rId8">
            <a:alphaModFix/>
          </a:blip>
          <a:stretch>
            <a:fillRect/>
          </a:stretch>
        </p:blipFill>
        <p:spPr>
          <a:xfrm>
            <a:off x="763737" y="2777662"/>
            <a:ext cx="313974" cy="313974"/>
          </a:xfrm>
          <a:prstGeom prst="rect">
            <a:avLst/>
          </a:prstGeom>
          <a:noFill/>
          <a:ln>
            <a:noFill/>
          </a:ln>
        </p:spPr>
      </p:pic>
      <p:pic>
        <p:nvPicPr>
          <p:cNvPr id="93" name="Shape 93"/>
          <p:cNvPicPr preferRelativeResize="0"/>
          <p:nvPr/>
        </p:nvPicPr>
        <p:blipFill>
          <a:blip r:embed="rId9">
            <a:alphaModFix/>
          </a:blip>
          <a:stretch>
            <a:fillRect/>
          </a:stretch>
        </p:blipFill>
        <p:spPr>
          <a:xfrm>
            <a:off x="1874850" y="1248587"/>
            <a:ext cx="313974" cy="313974"/>
          </a:xfrm>
          <a:prstGeom prst="rect">
            <a:avLst/>
          </a:prstGeom>
          <a:noFill/>
          <a:ln>
            <a:noFill/>
          </a:ln>
        </p:spPr>
      </p:pic>
      <p:pic>
        <p:nvPicPr>
          <p:cNvPr id="94" name="Shape 94"/>
          <p:cNvPicPr preferRelativeResize="0"/>
          <p:nvPr/>
        </p:nvPicPr>
        <p:blipFill>
          <a:blip r:embed="rId10">
            <a:alphaModFix/>
          </a:blip>
          <a:stretch>
            <a:fillRect/>
          </a:stretch>
        </p:blipFill>
        <p:spPr>
          <a:xfrm>
            <a:off x="2568125" y="1506687"/>
            <a:ext cx="313974" cy="313974"/>
          </a:xfrm>
          <a:prstGeom prst="rect">
            <a:avLst/>
          </a:prstGeom>
          <a:noFill/>
          <a:ln>
            <a:noFill/>
          </a:ln>
        </p:spPr>
      </p:pic>
      <p:pic>
        <p:nvPicPr>
          <p:cNvPr id="95" name="Shape 95"/>
          <p:cNvPicPr preferRelativeResize="0"/>
          <p:nvPr/>
        </p:nvPicPr>
        <p:blipFill>
          <a:blip r:embed="rId11">
            <a:alphaModFix/>
          </a:blip>
          <a:stretch>
            <a:fillRect/>
          </a:stretch>
        </p:blipFill>
        <p:spPr>
          <a:xfrm>
            <a:off x="763737" y="2057987"/>
            <a:ext cx="313974" cy="313974"/>
          </a:xfrm>
          <a:prstGeom prst="rect">
            <a:avLst/>
          </a:prstGeom>
          <a:noFill/>
          <a:ln>
            <a:noFill/>
          </a:ln>
        </p:spPr>
      </p:pic>
      <p:pic>
        <p:nvPicPr>
          <p:cNvPr id="96" name="Shape 96"/>
          <p:cNvPicPr preferRelativeResize="0"/>
          <p:nvPr/>
        </p:nvPicPr>
        <p:blipFill>
          <a:blip r:embed="rId12">
            <a:alphaModFix/>
          </a:blip>
          <a:stretch>
            <a:fillRect/>
          </a:stretch>
        </p:blipFill>
        <p:spPr>
          <a:xfrm>
            <a:off x="1153287" y="1493987"/>
            <a:ext cx="313974" cy="313974"/>
          </a:xfrm>
          <a:prstGeom prst="rect">
            <a:avLst/>
          </a:prstGeom>
          <a:noFill/>
          <a:ln>
            <a:noFill/>
          </a:ln>
        </p:spPr>
      </p:pic>
      <p:cxnSp>
        <p:nvCxnSpPr>
          <p:cNvPr id="97" name="Shape 97"/>
          <p:cNvCxnSpPr/>
          <p:nvPr/>
        </p:nvCxnSpPr>
        <p:spPr>
          <a:xfrm rot="5400000">
            <a:off x="1937137" y="1140674"/>
            <a:ext cx="181499" cy="0"/>
          </a:xfrm>
          <a:prstGeom prst="straightConnector1">
            <a:avLst/>
          </a:prstGeom>
          <a:noFill/>
          <a:ln w="38100" cap="flat">
            <a:solidFill>
              <a:srgbClr val="FF0000"/>
            </a:solidFill>
            <a:prstDash val="solid"/>
            <a:round/>
            <a:headEnd type="none" w="lg" len="lg"/>
            <a:tailEnd type="none" w="lg" len="lg"/>
          </a:ln>
        </p:spPr>
      </p:cxnSp>
      <p:cxnSp>
        <p:nvCxnSpPr>
          <p:cNvPr id="98" name="Shape 98"/>
          <p:cNvCxnSpPr/>
          <p:nvPr/>
        </p:nvCxnSpPr>
        <p:spPr>
          <a:xfrm rot="10800000">
            <a:off x="2027650" y="3913599"/>
            <a:ext cx="0" cy="195900"/>
          </a:xfrm>
          <a:prstGeom prst="straightConnector1">
            <a:avLst/>
          </a:prstGeom>
          <a:noFill/>
          <a:ln w="19050" cap="flat">
            <a:solidFill>
              <a:srgbClr val="FFC000"/>
            </a:solidFill>
            <a:prstDash val="solid"/>
            <a:round/>
            <a:headEnd type="none" w="lg" len="lg"/>
            <a:tailEnd type="none" w="lg" len="lg"/>
          </a:ln>
        </p:spPr>
      </p:cxnSp>
      <p:cxnSp>
        <p:nvCxnSpPr>
          <p:cNvPr id="99" name="Shape 99"/>
          <p:cNvCxnSpPr/>
          <p:nvPr/>
        </p:nvCxnSpPr>
        <p:spPr>
          <a:xfrm>
            <a:off x="1064600" y="1339925"/>
            <a:ext cx="130200" cy="177299"/>
          </a:xfrm>
          <a:prstGeom prst="straightConnector1">
            <a:avLst/>
          </a:prstGeom>
          <a:noFill/>
          <a:ln w="28575" cap="flat">
            <a:solidFill>
              <a:srgbClr val="ED7D31"/>
            </a:solidFill>
            <a:prstDash val="solid"/>
            <a:round/>
            <a:headEnd type="none" w="lg" len="lg"/>
            <a:tailEnd type="none" w="lg" len="lg"/>
          </a:ln>
        </p:spPr>
      </p:cxnSp>
      <p:cxnSp>
        <p:nvCxnSpPr>
          <p:cNvPr id="100" name="Shape 100"/>
          <p:cNvCxnSpPr/>
          <p:nvPr/>
        </p:nvCxnSpPr>
        <p:spPr>
          <a:xfrm>
            <a:off x="2812550" y="3666600"/>
            <a:ext cx="118200" cy="153599"/>
          </a:xfrm>
          <a:prstGeom prst="straightConnector1">
            <a:avLst/>
          </a:prstGeom>
          <a:noFill/>
          <a:ln w="38100" cap="flat">
            <a:solidFill>
              <a:srgbClr val="FF0000"/>
            </a:solidFill>
            <a:prstDash val="solid"/>
            <a:round/>
            <a:headEnd type="none" w="lg" len="lg"/>
            <a:tailEnd type="none" w="lg" len="lg"/>
          </a:ln>
        </p:spPr>
      </p:cxnSp>
      <p:sp>
        <p:nvSpPr>
          <p:cNvPr id="101" name="Shape 101"/>
          <p:cNvSpPr txBox="1"/>
          <p:nvPr/>
        </p:nvSpPr>
        <p:spPr>
          <a:xfrm>
            <a:off x="1801682" y="892050"/>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3.07</a:t>
            </a:r>
          </a:p>
        </p:txBody>
      </p:sp>
      <p:cxnSp>
        <p:nvCxnSpPr>
          <p:cNvPr id="102" name="Shape 102"/>
          <p:cNvCxnSpPr/>
          <p:nvPr/>
        </p:nvCxnSpPr>
        <p:spPr>
          <a:xfrm flipH="1">
            <a:off x="2871600" y="1369450"/>
            <a:ext cx="112199" cy="153599"/>
          </a:xfrm>
          <a:prstGeom prst="straightConnector1">
            <a:avLst/>
          </a:prstGeom>
          <a:noFill/>
          <a:ln w="19050" cap="flat">
            <a:solidFill>
              <a:srgbClr val="FFC000"/>
            </a:solidFill>
            <a:prstDash val="solid"/>
            <a:round/>
            <a:headEnd type="none" w="lg" len="lg"/>
            <a:tailEnd type="none" w="lg" len="lg"/>
          </a:ln>
        </p:spPr>
      </p:cxnSp>
      <p:cxnSp>
        <p:nvCxnSpPr>
          <p:cNvPr id="103" name="Shape 103"/>
          <p:cNvCxnSpPr/>
          <p:nvPr/>
        </p:nvCxnSpPr>
        <p:spPr>
          <a:xfrm flipH="1">
            <a:off x="1173848" y="3693360"/>
            <a:ext cx="112199" cy="153599"/>
          </a:xfrm>
          <a:prstGeom prst="straightConnector1">
            <a:avLst/>
          </a:prstGeom>
          <a:noFill/>
          <a:ln w="38100" cap="flat">
            <a:solidFill>
              <a:srgbClr val="FF0000"/>
            </a:solidFill>
            <a:prstDash val="solid"/>
            <a:round/>
            <a:headEnd type="none" w="lg" len="lg"/>
            <a:tailEnd type="none" w="lg" len="lg"/>
          </a:ln>
        </p:spPr>
      </p:cxnSp>
      <p:cxnSp>
        <p:nvCxnSpPr>
          <p:cNvPr id="104" name="Shape 104"/>
          <p:cNvCxnSpPr/>
          <p:nvPr/>
        </p:nvCxnSpPr>
        <p:spPr>
          <a:xfrm>
            <a:off x="3298250" y="2970175"/>
            <a:ext cx="193499" cy="76499"/>
          </a:xfrm>
          <a:prstGeom prst="straightConnector1">
            <a:avLst/>
          </a:prstGeom>
          <a:noFill/>
          <a:ln w="38100" cap="flat">
            <a:solidFill>
              <a:srgbClr val="FF0000"/>
            </a:solidFill>
            <a:prstDash val="solid"/>
            <a:round/>
            <a:headEnd type="none" w="lg" len="lg"/>
            <a:tailEnd type="none" w="lg" len="lg"/>
          </a:ln>
        </p:spPr>
      </p:cxnSp>
      <p:cxnSp>
        <p:nvCxnSpPr>
          <p:cNvPr id="105" name="Shape 105"/>
          <p:cNvCxnSpPr/>
          <p:nvPr/>
        </p:nvCxnSpPr>
        <p:spPr>
          <a:xfrm>
            <a:off x="570250" y="2089150"/>
            <a:ext cx="193499" cy="76499"/>
          </a:xfrm>
          <a:prstGeom prst="straightConnector1">
            <a:avLst/>
          </a:prstGeom>
          <a:noFill/>
          <a:ln w="38100" cap="flat">
            <a:solidFill>
              <a:srgbClr val="FF0000"/>
            </a:solidFill>
            <a:prstDash val="solid"/>
            <a:round/>
            <a:headEnd type="none" w="lg" len="lg"/>
            <a:tailEnd type="none" w="lg" len="lg"/>
          </a:ln>
        </p:spPr>
      </p:cxnSp>
      <p:cxnSp>
        <p:nvCxnSpPr>
          <p:cNvPr id="106" name="Shape 106"/>
          <p:cNvCxnSpPr/>
          <p:nvPr/>
        </p:nvCxnSpPr>
        <p:spPr>
          <a:xfrm flipH="1">
            <a:off x="3315816" y="2082794"/>
            <a:ext cx="164700" cy="77400"/>
          </a:xfrm>
          <a:prstGeom prst="straightConnector1">
            <a:avLst/>
          </a:prstGeom>
          <a:noFill/>
          <a:ln w="38100" cap="flat">
            <a:solidFill>
              <a:srgbClr val="FF0000"/>
            </a:solidFill>
            <a:prstDash val="solid"/>
            <a:round/>
            <a:headEnd type="none" w="lg" len="lg"/>
            <a:tailEnd type="none" w="lg" len="lg"/>
          </a:ln>
        </p:spPr>
      </p:cxnSp>
      <p:cxnSp>
        <p:nvCxnSpPr>
          <p:cNvPr id="107" name="Shape 107"/>
          <p:cNvCxnSpPr/>
          <p:nvPr/>
        </p:nvCxnSpPr>
        <p:spPr>
          <a:xfrm flipH="1">
            <a:off x="598890" y="3014219"/>
            <a:ext cx="164700" cy="77400"/>
          </a:xfrm>
          <a:prstGeom prst="straightConnector1">
            <a:avLst/>
          </a:prstGeom>
          <a:noFill/>
          <a:ln w="19050" cap="flat">
            <a:solidFill>
              <a:srgbClr val="FFC000"/>
            </a:solidFill>
            <a:prstDash val="solid"/>
            <a:round/>
            <a:headEnd type="none" w="lg" len="lg"/>
            <a:tailEnd type="none" w="lg" len="lg"/>
          </a:ln>
        </p:spPr>
      </p:cxnSp>
      <p:sp>
        <p:nvSpPr>
          <p:cNvPr id="108" name="Shape 108"/>
          <p:cNvSpPr txBox="1"/>
          <p:nvPr/>
        </p:nvSpPr>
        <p:spPr>
          <a:xfrm>
            <a:off x="2791171" y="1198135"/>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1.41</a:t>
            </a:r>
          </a:p>
        </p:txBody>
      </p:sp>
      <p:sp>
        <p:nvSpPr>
          <p:cNvPr id="109" name="Shape 109"/>
          <p:cNvSpPr txBox="1"/>
          <p:nvPr/>
        </p:nvSpPr>
        <p:spPr>
          <a:xfrm>
            <a:off x="3404591" y="1966180"/>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3.60</a:t>
            </a:r>
          </a:p>
        </p:txBody>
      </p:sp>
      <p:sp>
        <p:nvSpPr>
          <p:cNvPr id="110" name="Shape 110"/>
          <p:cNvSpPr txBox="1"/>
          <p:nvPr/>
        </p:nvSpPr>
        <p:spPr>
          <a:xfrm>
            <a:off x="3356078" y="3014219"/>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3.29</a:t>
            </a:r>
          </a:p>
        </p:txBody>
      </p:sp>
      <p:sp>
        <p:nvSpPr>
          <p:cNvPr id="111" name="Shape 111"/>
          <p:cNvSpPr txBox="1"/>
          <p:nvPr/>
        </p:nvSpPr>
        <p:spPr>
          <a:xfrm>
            <a:off x="852884" y="1174530"/>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2.28</a:t>
            </a:r>
          </a:p>
        </p:txBody>
      </p:sp>
      <p:sp>
        <p:nvSpPr>
          <p:cNvPr id="112" name="Shape 112"/>
          <p:cNvSpPr txBox="1"/>
          <p:nvPr/>
        </p:nvSpPr>
        <p:spPr>
          <a:xfrm>
            <a:off x="272559" y="193666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3.36</a:t>
            </a:r>
          </a:p>
        </p:txBody>
      </p:sp>
      <p:sp>
        <p:nvSpPr>
          <p:cNvPr id="113" name="Shape 113"/>
          <p:cNvSpPr txBox="1"/>
          <p:nvPr/>
        </p:nvSpPr>
        <p:spPr>
          <a:xfrm>
            <a:off x="956554" y="3823985"/>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3.03</a:t>
            </a:r>
          </a:p>
        </p:txBody>
      </p:sp>
      <p:sp>
        <p:nvSpPr>
          <p:cNvPr id="114" name="Shape 114"/>
          <p:cNvSpPr txBox="1"/>
          <p:nvPr/>
        </p:nvSpPr>
        <p:spPr>
          <a:xfrm>
            <a:off x="274000" y="303247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ED7D31"/>
                </a:solidFill>
                <a:latin typeface="Open Sans"/>
                <a:ea typeface="Open Sans"/>
                <a:cs typeface="Open Sans"/>
                <a:sym typeface="Open Sans"/>
              </a:rPr>
              <a:t>1.65</a:t>
            </a:r>
          </a:p>
        </p:txBody>
      </p:sp>
      <p:sp>
        <p:nvSpPr>
          <p:cNvPr id="115" name="Shape 115"/>
          <p:cNvSpPr txBox="1"/>
          <p:nvPr/>
        </p:nvSpPr>
        <p:spPr>
          <a:xfrm>
            <a:off x="1811013" y="4077425"/>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1.95</a:t>
            </a:r>
          </a:p>
        </p:txBody>
      </p:sp>
      <p:sp>
        <p:nvSpPr>
          <p:cNvPr id="116" name="Shape 116"/>
          <p:cNvSpPr txBox="1"/>
          <p:nvPr/>
        </p:nvSpPr>
        <p:spPr>
          <a:xfrm>
            <a:off x="2734854" y="378904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0000"/>
                </a:solidFill>
                <a:latin typeface="Open Sans"/>
                <a:ea typeface="Open Sans"/>
                <a:cs typeface="Open Sans"/>
                <a:sym typeface="Open Sans"/>
              </a:rPr>
              <a:t>3.47</a:t>
            </a:r>
          </a:p>
        </p:txBody>
      </p:sp>
      <p:sp>
        <p:nvSpPr>
          <p:cNvPr id="117" name="Shape 117"/>
          <p:cNvSpPr txBox="1"/>
          <p:nvPr/>
        </p:nvSpPr>
        <p:spPr>
          <a:xfrm rot="1632">
            <a:off x="1314060" y="819717"/>
            <a:ext cx="631800" cy="195900"/>
          </a:xfrm>
          <a:prstGeom prst="rect">
            <a:avLst/>
          </a:prstGeom>
          <a:noFill/>
          <a:ln>
            <a:noFill/>
          </a:ln>
        </p:spPr>
        <p:txBody>
          <a:bodyPr lIns="91425" tIns="91425" rIns="91425" bIns="91425" anchor="ctr" anchorCtr="0">
            <a:noAutofit/>
          </a:bodyPr>
          <a:lstStyle/>
          <a:p>
            <a:pPr lvl="0" algn="ctr" rtl="0">
              <a:spcBef>
                <a:spcPts val="0"/>
              </a:spcBef>
              <a:buNone/>
            </a:pPr>
            <a:r>
              <a:rPr lang="en-GB" sz="600">
                <a:solidFill>
                  <a:srgbClr val="FFFFFF"/>
                </a:solidFill>
                <a:latin typeface="Calibri"/>
                <a:ea typeface="Calibri"/>
                <a:cs typeface="Calibri"/>
                <a:sym typeface="Calibri"/>
              </a:rPr>
              <a:t>Universal indicators</a:t>
            </a:r>
          </a:p>
        </p:txBody>
      </p:sp>
      <p:sp>
        <p:nvSpPr>
          <p:cNvPr id="118" name="Shape 118"/>
          <p:cNvSpPr txBox="1"/>
          <p:nvPr/>
        </p:nvSpPr>
        <p:spPr>
          <a:xfrm>
            <a:off x="4768925" y="959300"/>
            <a:ext cx="3089699" cy="3478500"/>
          </a:xfrm>
          <a:prstGeom prst="rect">
            <a:avLst/>
          </a:prstGeom>
          <a:noFill/>
          <a:ln>
            <a:noFill/>
          </a:ln>
        </p:spPr>
        <p:txBody>
          <a:bodyPr lIns="91425" tIns="91425" rIns="91425" bIns="91425" anchor="t" anchorCtr="0">
            <a:noAutofit/>
          </a:bodyPr>
          <a:lstStyle/>
          <a:p>
            <a:pPr rtl="0">
              <a:spcBef>
                <a:spcPts val="0"/>
              </a:spcBef>
              <a:buNone/>
            </a:pPr>
            <a:r>
              <a:rPr lang="en-GB">
                <a:solidFill>
                  <a:srgbClr val="FFFFFF"/>
                </a:solidFill>
                <a:latin typeface="Calibri"/>
                <a:ea typeface="Calibri"/>
                <a:cs typeface="Calibri"/>
                <a:sym typeface="Calibri"/>
              </a:rPr>
              <a:t>6 out of 10 indicators are rated as </a:t>
            </a:r>
            <a:r>
              <a:rPr lang="en-GB" b="1">
                <a:solidFill>
                  <a:srgbClr val="FF0000"/>
                </a:solidFill>
                <a:latin typeface="Calibri"/>
                <a:ea typeface="Calibri"/>
                <a:cs typeface="Calibri"/>
                <a:sym typeface="Calibri"/>
              </a:rPr>
              <a:t>Severely</a:t>
            </a:r>
            <a:r>
              <a:rPr lang="en-GB" b="1">
                <a:solidFill>
                  <a:srgbClr val="FFFFFF"/>
                </a:solidFill>
                <a:latin typeface="Calibri"/>
                <a:ea typeface="Calibri"/>
                <a:cs typeface="Calibri"/>
                <a:sym typeface="Calibri"/>
              </a:rPr>
              <a:t> </a:t>
            </a:r>
            <a:r>
              <a:rPr lang="en-GB">
                <a:solidFill>
                  <a:srgbClr val="FFFFFF"/>
                </a:solidFill>
                <a:latin typeface="Calibri"/>
                <a:ea typeface="Calibri"/>
                <a:cs typeface="Calibri"/>
                <a:sym typeface="Calibri"/>
              </a:rPr>
              <a:t>vulnerable</a:t>
            </a:r>
          </a:p>
          <a:p>
            <a:pPr rtl="0">
              <a:spcBef>
                <a:spcPts val="0"/>
              </a:spcBef>
              <a:buNone/>
            </a:pPr>
            <a:endParaRPr>
              <a:solidFill>
                <a:srgbClr val="FFFFFF"/>
              </a:solidFill>
              <a:latin typeface="Calibri"/>
              <a:ea typeface="Calibri"/>
              <a:cs typeface="Calibri"/>
              <a:sym typeface="Calibri"/>
            </a:endParaRPr>
          </a:p>
          <a:p>
            <a:pPr rtl="0">
              <a:spcBef>
                <a:spcPts val="0"/>
              </a:spcBef>
              <a:buNone/>
            </a:pPr>
            <a:r>
              <a:rPr lang="en-GB">
                <a:solidFill>
                  <a:srgbClr val="FFFFFF"/>
                </a:solidFill>
                <a:latin typeface="Calibri"/>
                <a:ea typeface="Calibri"/>
                <a:cs typeface="Calibri"/>
                <a:sym typeface="Calibri"/>
              </a:rPr>
              <a:t>The average vulnerability of East Jordan is </a:t>
            </a:r>
            <a:r>
              <a:rPr lang="en-GB" b="1">
                <a:solidFill>
                  <a:srgbClr val="ED7D31"/>
                </a:solidFill>
                <a:latin typeface="Calibri"/>
                <a:ea typeface="Calibri"/>
                <a:cs typeface="Calibri"/>
                <a:sym typeface="Calibri"/>
              </a:rPr>
              <a:t>2.71</a:t>
            </a:r>
            <a:r>
              <a:rPr lang="en-GB">
                <a:solidFill>
                  <a:srgbClr val="FFFFFF"/>
                </a:solidFill>
                <a:latin typeface="Calibri"/>
                <a:ea typeface="Calibri"/>
                <a:cs typeface="Calibri"/>
                <a:sym typeface="Calibri"/>
              </a:rPr>
              <a:t> out of 4</a:t>
            </a:r>
          </a:p>
          <a:p>
            <a:pPr rtl="0">
              <a:spcBef>
                <a:spcPts val="0"/>
              </a:spcBef>
              <a:buNone/>
            </a:pPr>
            <a:endParaRPr>
              <a:solidFill>
                <a:srgbClr val="FFFFFF"/>
              </a:solidFill>
              <a:latin typeface="Calibri"/>
              <a:ea typeface="Calibri"/>
              <a:cs typeface="Calibri"/>
              <a:sym typeface="Calibri"/>
            </a:endParaRPr>
          </a:p>
          <a:p>
            <a:pPr>
              <a:spcBef>
                <a:spcPts val="0"/>
              </a:spcBef>
              <a:buNone/>
            </a:pPr>
            <a:r>
              <a:rPr lang="en-GB">
                <a:solidFill>
                  <a:srgbClr val="FFFFFF"/>
                </a:solidFill>
                <a:latin typeface="Calibri"/>
                <a:ea typeface="Calibri"/>
                <a:cs typeface="Calibri"/>
                <a:sym typeface="Calibri"/>
              </a:rPr>
              <a:t>East Jordan is therefore rated as being </a:t>
            </a:r>
            <a:r>
              <a:rPr lang="en-GB" b="1">
                <a:solidFill>
                  <a:srgbClr val="ED7D31"/>
                </a:solidFill>
                <a:latin typeface="Calibri"/>
                <a:ea typeface="Calibri"/>
                <a:cs typeface="Calibri"/>
                <a:sym typeface="Calibri"/>
              </a:rPr>
              <a:t>Highly</a:t>
            </a:r>
            <a:r>
              <a:rPr lang="en-GB">
                <a:solidFill>
                  <a:srgbClr val="FFFFFF"/>
                </a:solidFill>
                <a:latin typeface="Calibri"/>
                <a:ea typeface="Calibri"/>
                <a:cs typeface="Calibri"/>
                <a:sym typeface="Calibri"/>
              </a:rPr>
              <a:t> vulnerable</a:t>
            </a:r>
          </a:p>
        </p:txBody>
      </p:sp>
      <p:sp>
        <p:nvSpPr>
          <p:cNvPr id="119" name="Shape 119"/>
          <p:cNvSpPr txBox="1"/>
          <p:nvPr/>
        </p:nvSpPr>
        <p:spPr>
          <a:xfrm>
            <a:off x="1474312" y="2370650"/>
            <a:ext cx="1175399" cy="439200"/>
          </a:xfrm>
          <a:prstGeom prst="rect">
            <a:avLst/>
          </a:prstGeom>
          <a:noFill/>
          <a:ln>
            <a:noFill/>
          </a:ln>
        </p:spPr>
        <p:txBody>
          <a:bodyPr lIns="91425" tIns="91425" rIns="91425" bIns="91425" anchor="ctr" anchorCtr="0">
            <a:noAutofit/>
          </a:bodyPr>
          <a:lstStyle/>
          <a:p>
            <a:pPr algn="ctr" rtl="0">
              <a:spcBef>
                <a:spcPts val="0"/>
              </a:spcBef>
              <a:buNone/>
            </a:pPr>
            <a:r>
              <a:rPr lang="en-GB" sz="1200" b="1"/>
              <a:t>East Jordan</a:t>
            </a:r>
          </a:p>
          <a:p>
            <a:pPr algn="ctr">
              <a:spcBef>
                <a:spcPts val="0"/>
              </a:spcBef>
              <a:buNone/>
            </a:pPr>
            <a:r>
              <a:rPr lang="en-GB" sz="900">
                <a:solidFill>
                  <a:srgbClr val="666666"/>
                </a:solidFill>
              </a:rPr>
              <a:t>(Mafraq &amp; Azraq)</a:t>
            </a:r>
          </a:p>
        </p:txBody>
      </p:sp>
      <p:pic>
        <p:nvPicPr>
          <p:cNvPr id="120" name="Shape 120"/>
          <p:cNvPicPr preferRelativeResize="0"/>
          <p:nvPr/>
        </p:nvPicPr>
        <p:blipFill rotWithShape="1">
          <a:blip r:embed="rId13">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124"/>
        <p:cNvGrpSpPr/>
        <p:nvPr/>
      </p:nvGrpSpPr>
      <p:grpSpPr>
        <a:xfrm>
          <a:off x="0" y="0"/>
          <a:ext cx="0" cy="0"/>
          <a:chOff x="0" y="0"/>
          <a:chExt cx="0" cy="0"/>
        </a:xfrm>
      </p:grpSpPr>
      <p:pic>
        <p:nvPicPr>
          <p:cNvPr id="125" name="Shape 125"/>
          <p:cNvPicPr preferRelativeResize="0"/>
          <p:nvPr/>
        </p:nvPicPr>
        <p:blipFill>
          <a:blip r:embed="rId3">
            <a:alphaModFix/>
          </a:blip>
          <a:stretch>
            <a:fillRect/>
          </a:stretch>
        </p:blipFill>
        <p:spPr>
          <a:xfrm>
            <a:off x="2855850" y="1599725"/>
            <a:ext cx="5444338" cy="2565674"/>
          </a:xfrm>
          <a:prstGeom prst="rect">
            <a:avLst/>
          </a:prstGeom>
          <a:noFill/>
          <a:ln>
            <a:noFill/>
          </a:ln>
        </p:spPr>
      </p:pic>
      <p:sp>
        <p:nvSpPr>
          <p:cNvPr id="126" name="Shape 126"/>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However there is little difference across the regions</a:t>
            </a:r>
          </a:p>
        </p:txBody>
      </p:sp>
      <p:sp>
        <p:nvSpPr>
          <p:cNvPr id="127" name="Shape 127"/>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FFFFFF"/>
                </a:solidFill>
                <a:latin typeface="Open Sans"/>
                <a:ea typeface="Open Sans"/>
                <a:cs typeface="Open Sans"/>
                <a:sym typeface="Open Sans"/>
              </a:rPr>
              <a:t>Source data:</a:t>
            </a:r>
            <a:r>
              <a:rPr lang="en-GB" sz="600">
                <a:solidFill>
                  <a:srgbClr val="FFFFFF"/>
                </a:solidFill>
                <a:latin typeface="Open Sans"/>
                <a:ea typeface="Open Sans"/>
                <a:cs typeface="Open Sans"/>
                <a:sym typeface="Open Sans"/>
              </a:rPr>
              <a:t> VAF Model - Baseline survey, All region segments, 1,424 cases, Date of last visit: Jan - March 2015</a:t>
            </a:r>
          </a:p>
        </p:txBody>
      </p:sp>
      <p:sp>
        <p:nvSpPr>
          <p:cNvPr id="128" name="Shape 128"/>
          <p:cNvSpPr/>
          <p:nvPr/>
        </p:nvSpPr>
        <p:spPr>
          <a:xfrm>
            <a:off x="3170662" y="2174339"/>
            <a:ext cx="196499" cy="196499"/>
          </a:xfrm>
          <a:prstGeom prst="ellipse">
            <a:avLst/>
          </a:prstGeom>
          <a:no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 name="Shape 129"/>
          <p:cNvSpPr/>
          <p:nvPr/>
        </p:nvSpPr>
        <p:spPr>
          <a:xfrm>
            <a:off x="3685117" y="2222402"/>
            <a:ext cx="196499" cy="196499"/>
          </a:xfrm>
          <a:prstGeom prst="ellipse">
            <a:avLst/>
          </a:prstGeom>
          <a:no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 name="Shape 130"/>
          <p:cNvSpPr/>
          <p:nvPr/>
        </p:nvSpPr>
        <p:spPr>
          <a:xfrm>
            <a:off x="4199605" y="2269943"/>
            <a:ext cx="196499" cy="196499"/>
          </a:xfrm>
          <a:prstGeom prst="ellipse">
            <a:avLst/>
          </a:prstGeom>
          <a:no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 name="Shape 131"/>
          <p:cNvSpPr/>
          <p:nvPr/>
        </p:nvSpPr>
        <p:spPr>
          <a:xfrm>
            <a:off x="5221811" y="2410167"/>
            <a:ext cx="196499" cy="196499"/>
          </a:xfrm>
          <a:prstGeom prst="ellipse">
            <a:avLst/>
          </a:prstGeom>
          <a:no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 name="Shape 132"/>
          <p:cNvSpPr txBox="1"/>
          <p:nvPr/>
        </p:nvSpPr>
        <p:spPr>
          <a:xfrm>
            <a:off x="5891375" y="1370300"/>
            <a:ext cx="2391300" cy="593399"/>
          </a:xfrm>
          <a:prstGeom prst="rect">
            <a:avLst/>
          </a:prstGeom>
          <a:solidFill>
            <a:srgbClr val="F3F3F3"/>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sz="1000">
                <a:solidFill>
                  <a:srgbClr val="666666"/>
                </a:solidFill>
                <a:latin typeface="Calibri"/>
                <a:ea typeface="Calibri"/>
                <a:cs typeface="Calibri"/>
                <a:sym typeface="Calibri"/>
              </a:rPr>
              <a:t>The east is more vulnerable by a large margin for Basic needs, Coping strategies, Shelter and Predicted welfare</a:t>
            </a:r>
          </a:p>
        </p:txBody>
      </p:sp>
      <p:cxnSp>
        <p:nvCxnSpPr>
          <p:cNvPr id="133" name="Shape 133"/>
          <p:cNvCxnSpPr>
            <a:stCxn id="128" idx="7"/>
            <a:endCxn id="132" idx="1"/>
          </p:cNvCxnSpPr>
          <p:nvPr/>
        </p:nvCxnSpPr>
        <p:spPr>
          <a:xfrm rot="10800000" flipH="1">
            <a:off x="3338385" y="1667016"/>
            <a:ext cx="2553000" cy="536100"/>
          </a:xfrm>
          <a:prstGeom prst="straightConnector1">
            <a:avLst/>
          </a:prstGeom>
          <a:noFill/>
          <a:ln w="9525" cap="flat">
            <a:solidFill>
              <a:srgbClr val="70AD47"/>
            </a:solidFill>
            <a:prstDash val="solid"/>
            <a:round/>
            <a:headEnd type="none" w="lg" len="lg"/>
            <a:tailEnd type="none" w="lg" len="lg"/>
          </a:ln>
        </p:spPr>
      </p:cxnSp>
      <p:cxnSp>
        <p:nvCxnSpPr>
          <p:cNvPr id="134" name="Shape 134"/>
          <p:cNvCxnSpPr>
            <a:stCxn id="129" idx="7"/>
            <a:endCxn id="132" idx="1"/>
          </p:cNvCxnSpPr>
          <p:nvPr/>
        </p:nvCxnSpPr>
        <p:spPr>
          <a:xfrm rot="10800000" flipH="1">
            <a:off x="3852840" y="1667079"/>
            <a:ext cx="2038500" cy="584100"/>
          </a:xfrm>
          <a:prstGeom prst="straightConnector1">
            <a:avLst/>
          </a:prstGeom>
          <a:noFill/>
          <a:ln w="9525" cap="flat">
            <a:solidFill>
              <a:srgbClr val="70AD47"/>
            </a:solidFill>
            <a:prstDash val="solid"/>
            <a:round/>
            <a:headEnd type="none" w="lg" len="lg"/>
            <a:tailEnd type="none" w="lg" len="lg"/>
          </a:ln>
        </p:spPr>
      </p:cxnSp>
      <p:cxnSp>
        <p:nvCxnSpPr>
          <p:cNvPr id="135" name="Shape 135"/>
          <p:cNvCxnSpPr>
            <a:stCxn id="130" idx="0"/>
            <a:endCxn id="132" idx="1"/>
          </p:cNvCxnSpPr>
          <p:nvPr/>
        </p:nvCxnSpPr>
        <p:spPr>
          <a:xfrm rot="10800000" flipH="1">
            <a:off x="4297855" y="1666943"/>
            <a:ext cx="1593600" cy="603000"/>
          </a:xfrm>
          <a:prstGeom prst="straightConnector1">
            <a:avLst/>
          </a:prstGeom>
          <a:noFill/>
          <a:ln w="9525" cap="flat">
            <a:solidFill>
              <a:srgbClr val="70AD47"/>
            </a:solidFill>
            <a:prstDash val="solid"/>
            <a:round/>
            <a:headEnd type="none" w="lg" len="lg"/>
            <a:tailEnd type="none" w="lg" len="lg"/>
          </a:ln>
        </p:spPr>
      </p:cxnSp>
      <p:cxnSp>
        <p:nvCxnSpPr>
          <p:cNvPr id="136" name="Shape 136"/>
          <p:cNvCxnSpPr>
            <a:stCxn id="131" idx="0"/>
            <a:endCxn id="132" idx="1"/>
          </p:cNvCxnSpPr>
          <p:nvPr/>
        </p:nvCxnSpPr>
        <p:spPr>
          <a:xfrm rot="10800000" flipH="1">
            <a:off x="5320061" y="1667067"/>
            <a:ext cx="571200" cy="743100"/>
          </a:xfrm>
          <a:prstGeom prst="straightConnector1">
            <a:avLst/>
          </a:prstGeom>
          <a:noFill/>
          <a:ln w="9525" cap="flat">
            <a:solidFill>
              <a:srgbClr val="70AD47"/>
            </a:solidFill>
            <a:prstDash val="solid"/>
            <a:round/>
            <a:headEnd type="none" w="lg" len="lg"/>
            <a:tailEnd type="none" w="lg" len="lg"/>
          </a:ln>
        </p:spPr>
      </p:cxnSp>
      <p:pic>
        <p:nvPicPr>
          <p:cNvPr id="137" name="Shape 137"/>
          <p:cNvPicPr preferRelativeResize="0"/>
          <p:nvPr/>
        </p:nvPicPr>
        <p:blipFill>
          <a:blip r:embed="rId4">
            <a:alphaModFix/>
          </a:blip>
          <a:stretch>
            <a:fillRect/>
          </a:stretch>
        </p:blipFill>
        <p:spPr>
          <a:xfrm>
            <a:off x="314400" y="1608450"/>
            <a:ext cx="2326806" cy="2556949"/>
          </a:xfrm>
          <a:prstGeom prst="rect">
            <a:avLst/>
          </a:prstGeom>
          <a:noFill/>
          <a:ln>
            <a:noFill/>
          </a:ln>
        </p:spPr>
      </p:pic>
      <p:sp>
        <p:nvSpPr>
          <p:cNvPr id="138" name="Shape 138"/>
          <p:cNvSpPr/>
          <p:nvPr/>
        </p:nvSpPr>
        <p:spPr>
          <a:xfrm>
            <a:off x="5732260" y="2397068"/>
            <a:ext cx="196499" cy="196499"/>
          </a:xfrm>
          <a:prstGeom prst="ellipse">
            <a:avLst/>
          </a:prstGeom>
          <a:no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39" name="Shape 139"/>
          <p:cNvCxnSpPr>
            <a:stCxn id="138" idx="0"/>
            <a:endCxn id="132" idx="1"/>
          </p:cNvCxnSpPr>
          <p:nvPr/>
        </p:nvCxnSpPr>
        <p:spPr>
          <a:xfrm rot="10800000" flipH="1">
            <a:off x="5830510" y="1666868"/>
            <a:ext cx="60900" cy="730200"/>
          </a:xfrm>
          <a:prstGeom prst="straightConnector1">
            <a:avLst/>
          </a:prstGeom>
          <a:noFill/>
          <a:ln w="9525" cap="flat">
            <a:solidFill>
              <a:srgbClr val="70AD47"/>
            </a:solidFill>
            <a:prstDash val="solid"/>
            <a:round/>
            <a:headEnd type="none" w="lg" len="lg"/>
            <a:tailEnd type="none" w="lg" len="lg"/>
          </a:ln>
        </p:spPr>
      </p:cxnSp>
      <p:pic>
        <p:nvPicPr>
          <p:cNvPr id="140" name="Shape 140"/>
          <p:cNvPicPr preferRelativeResize="0"/>
          <p:nvPr/>
        </p:nvPicPr>
        <p:blipFill rotWithShape="1">
          <a:blip r:embed="rId5">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2919600" y="1602006"/>
            <a:ext cx="5449424" cy="2565649"/>
          </a:xfrm>
          <a:prstGeom prst="rect">
            <a:avLst/>
          </a:prstGeom>
          <a:noFill/>
          <a:ln>
            <a:noFill/>
          </a:ln>
        </p:spPr>
      </p:pic>
      <p:pic>
        <p:nvPicPr>
          <p:cNvPr id="146" name="Shape 146"/>
          <p:cNvPicPr preferRelativeResize="0"/>
          <p:nvPr/>
        </p:nvPicPr>
        <p:blipFill>
          <a:blip r:embed="rId4">
            <a:alphaModFix/>
          </a:blip>
          <a:stretch>
            <a:fillRect/>
          </a:stretch>
        </p:blipFill>
        <p:spPr>
          <a:xfrm>
            <a:off x="308164" y="1584558"/>
            <a:ext cx="2360275" cy="2593725"/>
          </a:xfrm>
          <a:prstGeom prst="rect">
            <a:avLst/>
          </a:prstGeom>
          <a:noFill/>
          <a:ln>
            <a:noFill/>
          </a:ln>
        </p:spPr>
      </p:pic>
      <p:sp>
        <p:nvSpPr>
          <p:cNvPr id="147" name="Shape 147"/>
          <p:cNvSpPr txBox="1">
            <a:spLocks noGrp="1"/>
          </p:cNvSpPr>
          <p:nvPr>
            <p:ph type="title"/>
          </p:nvPr>
        </p:nvSpPr>
        <p:spPr>
          <a:xfrm>
            <a:off x="-1675" y="-17875"/>
            <a:ext cx="8467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Male headed cases are marginally more vulnerable than female headed cases</a:t>
            </a:r>
          </a:p>
        </p:txBody>
      </p:sp>
      <p:sp>
        <p:nvSpPr>
          <p:cNvPr id="148" name="Shape 148"/>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666666"/>
                </a:solidFill>
                <a:latin typeface="Open Sans"/>
                <a:ea typeface="Open Sans"/>
                <a:cs typeface="Open Sans"/>
                <a:sym typeface="Open Sans"/>
              </a:rPr>
              <a:t>Source data:</a:t>
            </a:r>
            <a:r>
              <a:rPr lang="en-GB" sz="600">
                <a:solidFill>
                  <a:srgbClr val="666666"/>
                </a:solidFill>
                <a:latin typeface="Open Sans"/>
                <a:ea typeface="Open Sans"/>
                <a:cs typeface="Open Sans"/>
                <a:sym typeface="Open Sans"/>
              </a:rPr>
              <a:t> VAF Model</a:t>
            </a:r>
            <a:r>
              <a:rPr lang="en-GB" sz="600">
                <a:solidFill>
                  <a:schemeClr val="dk2"/>
                </a:solidFill>
                <a:latin typeface="Open Sans"/>
                <a:ea typeface="Open Sans"/>
                <a:cs typeface="Open Sans"/>
                <a:sym typeface="Open Sans"/>
              </a:rPr>
              <a:t> - Baseline survey</a:t>
            </a:r>
            <a:r>
              <a:rPr lang="en-GB" sz="600">
                <a:solidFill>
                  <a:srgbClr val="666666"/>
                </a:solidFill>
                <a:latin typeface="Open Sans"/>
                <a:ea typeface="Open Sans"/>
                <a:cs typeface="Open Sans"/>
                <a:sym typeface="Open Sans"/>
              </a:rPr>
              <a:t>, Male &amp; Female segments, 737 cases, Date of last visit: Jan - March 2015</a:t>
            </a:r>
          </a:p>
        </p:txBody>
      </p:sp>
      <p:pic>
        <p:nvPicPr>
          <p:cNvPr id="149" name="Shape 149"/>
          <p:cNvPicPr preferRelativeResize="0"/>
          <p:nvPr/>
        </p:nvPicPr>
        <p:blipFill>
          <a:blip r:embed="rId5">
            <a:alphaModFix/>
          </a:blip>
          <a:stretch>
            <a:fillRect/>
          </a:stretch>
        </p:blipFill>
        <p:spPr>
          <a:xfrm>
            <a:off x="770465" y="3195985"/>
            <a:ext cx="518731" cy="518770"/>
          </a:xfrm>
          <a:prstGeom prst="rect">
            <a:avLst/>
          </a:prstGeom>
          <a:noFill/>
          <a:ln>
            <a:noFill/>
          </a:ln>
        </p:spPr>
      </p:pic>
      <p:pic>
        <p:nvPicPr>
          <p:cNvPr id="150" name="Shape 150"/>
          <p:cNvPicPr preferRelativeResize="0"/>
          <p:nvPr/>
        </p:nvPicPr>
        <p:blipFill>
          <a:blip r:embed="rId6">
            <a:alphaModFix/>
          </a:blip>
          <a:stretch>
            <a:fillRect/>
          </a:stretch>
        </p:blipFill>
        <p:spPr>
          <a:xfrm>
            <a:off x="1774877" y="3195980"/>
            <a:ext cx="518731" cy="518770"/>
          </a:xfrm>
          <a:prstGeom prst="rect">
            <a:avLst/>
          </a:prstGeom>
          <a:noFill/>
          <a:ln>
            <a:noFill/>
          </a:ln>
        </p:spPr>
      </p:pic>
      <p:sp>
        <p:nvSpPr>
          <p:cNvPr id="151" name="Shape 151"/>
          <p:cNvSpPr/>
          <p:nvPr/>
        </p:nvSpPr>
        <p:spPr>
          <a:xfrm>
            <a:off x="4653246" y="2193832"/>
            <a:ext cx="302099" cy="302099"/>
          </a:xfrm>
          <a:prstGeom prst="ellipse">
            <a:avLst/>
          </a:prstGeom>
          <a:no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txBox="1"/>
          <p:nvPr/>
        </p:nvSpPr>
        <p:spPr>
          <a:xfrm>
            <a:off x="6503000" y="1291050"/>
            <a:ext cx="1845899" cy="593399"/>
          </a:xfrm>
          <a:prstGeom prst="rect">
            <a:avLst/>
          </a:prstGeom>
          <a:solidFill>
            <a:srgbClr val="F3F3F3"/>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sz="1000">
                <a:solidFill>
                  <a:srgbClr val="666666"/>
                </a:solidFill>
                <a:latin typeface="Calibri"/>
                <a:ea typeface="Calibri"/>
                <a:cs typeface="Calibri"/>
                <a:sym typeface="Calibri"/>
              </a:rPr>
              <a:t>Dependency ratio is the only indicator where female headed cases are more vulnerable than male headed cases</a:t>
            </a:r>
          </a:p>
        </p:txBody>
      </p:sp>
      <p:cxnSp>
        <p:nvCxnSpPr>
          <p:cNvPr id="153" name="Shape 153"/>
          <p:cNvCxnSpPr>
            <a:stCxn id="151" idx="7"/>
            <a:endCxn id="152" idx="1"/>
          </p:cNvCxnSpPr>
          <p:nvPr/>
        </p:nvCxnSpPr>
        <p:spPr>
          <a:xfrm rot="10800000" flipH="1">
            <a:off x="4911104" y="1587674"/>
            <a:ext cx="1591800" cy="650400"/>
          </a:xfrm>
          <a:prstGeom prst="straightConnector1">
            <a:avLst/>
          </a:prstGeom>
          <a:noFill/>
          <a:ln w="9525" cap="flat">
            <a:solidFill>
              <a:srgbClr val="70AD47"/>
            </a:solidFill>
            <a:prstDash val="solid"/>
            <a:round/>
            <a:headEnd type="none" w="lg" len="lg"/>
            <a:tailEnd type="none" w="lg" len="lg"/>
          </a:ln>
        </p:spPr>
      </p:cxnSp>
      <p:pic>
        <p:nvPicPr>
          <p:cNvPr id="154" name="Shape 154"/>
          <p:cNvPicPr preferRelativeResize="0"/>
          <p:nvPr/>
        </p:nvPicPr>
        <p:blipFill>
          <a:blip r:embed="rId6">
            <a:alphaModFix/>
          </a:blip>
          <a:stretch>
            <a:fillRect/>
          </a:stretch>
        </p:blipFill>
        <p:spPr>
          <a:xfrm>
            <a:off x="3365828" y="3431120"/>
            <a:ext cx="254837" cy="254847"/>
          </a:xfrm>
          <a:prstGeom prst="rect">
            <a:avLst/>
          </a:prstGeom>
          <a:noFill/>
          <a:ln>
            <a:noFill/>
          </a:ln>
        </p:spPr>
      </p:pic>
      <p:pic>
        <p:nvPicPr>
          <p:cNvPr id="155" name="Shape 155"/>
          <p:cNvPicPr preferRelativeResize="0"/>
          <p:nvPr/>
        </p:nvPicPr>
        <p:blipFill>
          <a:blip r:embed="rId5">
            <a:alphaModFix/>
          </a:blip>
          <a:stretch>
            <a:fillRect/>
          </a:stretch>
        </p:blipFill>
        <p:spPr>
          <a:xfrm>
            <a:off x="3162560" y="3431120"/>
            <a:ext cx="254837" cy="254847"/>
          </a:xfrm>
          <a:prstGeom prst="rect">
            <a:avLst/>
          </a:prstGeom>
          <a:noFill/>
          <a:ln>
            <a:noFill/>
          </a:ln>
        </p:spPr>
      </p:pic>
      <p:pic>
        <p:nvPicPr>
          <p:cNvPr id="156" name="Shape 156"/>
          <p:cNvPicPr preferRelativeResize="0"/>
          <p:nvPr/>
        </p:nvPicPr>
        <p:blipFill>
          <a:blip r:embed="rId6">
            <a:alphaModFix/>
          </a:blip>
          <a:stretch>
            <a:fillRect/>
          </a:stretch>
        </p:blipFill>
        <p:spPr>
          <a:xfrm>
            <a:off x="3875360" y="3431120"/>
            <a:ext cx="254837" cy="254847"/>
          </a:xfrm>
          <a:prstGeom prst="rect">
            <a:avLst/>
          </a:prstGeom>
          <a:noFill/>
          <a:ln>
            <a:noFill/>
          </a:ln>
        </p:spPr>
      </p:pic>
      <p:pic>
        <p:nvPicPr>
          <p:cNvPr id="157" name="Shape 157"/>
          <p:cNvPicPr preferRelativeResize="0"/>
          <p:nvPr/>
        </p:nvPicPr>
        <p:blipFill>
          <a:blip r:embed="rId5">
            <a:alphaModFix/>
          </a:blip>
          <a:stretch>
            <a:fillRect/>
          </a:stretch>
        </p:blipFill>
        <p:spPr>
          <a:xfrm>
            <a:off x="3672092" y="3431120"/>
            <a:ext cx="254837" cy="254847"/>
          </a:xfrm>
          <a:prstGeom prst="rect">
            <a:avLst/>
          </a:prstGeom>
          <a:noFill/>
          <a:ln>
            <a:noFill/>
          </a:ln>
        </p:spPr>
      </p:pic>
      <p:pic>
        <p:nvPicPr>
          <p:cNvPr id="158" name="Shape 158"/>
          <p:cNvPicPr preferRelativeResize="0"/>
          <p:nvPr/>
        </p:nvPicPr>
        <p:blipFill>
          <a:blip r:embed="rId5">
            <a:alphaModFix/>
          </a:blip>
          <a:stretch>
            <a:fillRect/>
          </a:stretch>
        </p:blipFill>
        <p:spPr>
          <a:xfrm>
            <a:off x="4180055" y="3431120"/>
            <a:ext cx="254837" cy="254847"/>
          </a:xfrm>
          <a:prstGeom prst="rect">
            <a:avLst/>
          </a:prstGeom>
          <a:noFill/>
          <a:ln>
            <a:noFill/>
          </a:ln>
        </p:spPr>
      </p:pic>
      <p:pic>
        <p:nvPicPr>
          <p:cNvPr id="159" name="Shape 159"/>
          <p:cNvPicPr preferRelativeResize="0"/>
          <p:nvPr/>
        </p:nvPicPr>
        <p:blipFill>
          <a:blip r:embed="rId6">
            <a:alphaModFix/>
          </a:blip>
          <a:stretch>
            <a:fillRect/>
          </a:stretch>
        </p:blipFill>
        <p:spPr>
          <a:xfrm>
            <a:off x="4390667" y="3431120"/>
            <a:ext cx="254837" cy="254847"/>
          </a:xfrm>
          <a:prstGeom prst="rect">
            <a:avLst/>
          </a:prstGeom>
          <a:noFill/>
          <a:ln>
            <a:noFill/>
          </a:ln>
        </p:spPr>
      </p:pic>
      <p:pic>
        <p:nvPicPr>
          <p:cNvPr id="160" name="Shape 160"/>
          <p:cNvPicPr preferRelativeResize="0"/>
          <p:nvPr/>
        </p:nvPicPr>
        <p:blipFill>
          <a:blip r:embed="rId5">
            <a:alphaModFix/>
          </a:blip>
          <a:stretch>
            <a:fillRect/>
          </a:stretch>
        </p:blipFill>
        <p:spPr>
          <a:xfrm>
            <a:off x="4683806" y="3431120"/>
            <a:ext cx="254837" cy="254847"/>
          </a:xfrm>
          <a:prstGeom prst="rect">
            <a:avLst/>
          </a:prstGeom>
          <a:noFill/>
          <a:ln>
            <a:noFill/>
          </a:ln>
        </p:spPr>
      </p:pic>
      <p:pic>
        <p:nvPicPr>
          <p:cNvPr id="161" name="Shape 161"/>
          <p:cNvPicPr preferRelativeResize="0"/>
          <p:nvPr/>
        </p:nvPicPr>
        <p:blipFill>
          <a:blip r:embed="rId6">
            <a:alphaModFix/>
          </a:blip>
          <a:stretch>
            <a:fillRect/>
          </a:stretch>
        </p:blipFill>
        <p:spPr>
          <a:xfrm>
            <a:off x="4901764" y="3431120"/>
            <a:ext cx="254837" cy="254847"/>
          </a:xfrm>
          <a:prstGeom prst="rect">
            <a:avLst/>
          </a:prstGeom>
          <a:noFill/>
          <a:ln>
            <a:noFill/>
          </a:ln>
        </p:spPr>
      </p:pic>
      <p:pic>
        <p:nvPicPr>
          <p:cNvPr id="162" name="Shape 162"/>
          <p:cNvPicPr preferRelativeResize="0"/>
          <p:nvPr/>
        </p:nvPicPr>
        <p:blipFill>
          <a:blip r:embed="rId5">
            <a:alphaModFix/>
          </a:blip>
          <a:stretch>
            <a:fillRect/>
          </a:stretch>
        </p:blipFill>
        <p:spPr>
          <a:xfrm>
            <a:off x="5197644" y="3431120"/>
            <a:ext cx="254837" cy="254847"/>
          </a:xfrm>
          <a:prstGeom prst="rect">
            <a:avLst/>
          </a:prstGeom>
          <a:noFill/>
          <a:ln>
            <a:noFill/>
          </a:ln>
        </p:spPr>
      </p:pic>
      <p:pic>
        <p:nvPicPr>
          <p:cNvPr id="163" name="Shape 163"/>
          <p:cNvPicPr preferRelativeResize="0"/>
          <p:nvPr/>
        </p:nvPicPr>
        <p:blipFill>
          <a:blip r:embed="rId6">
            <a:alphaModFix/>
          </a:blip>
          <a:stretch>
            <a:fillRect/>
          </a:stretch>
        </p:blipFill>
        <p:spPr>
          <a:xfrm>
            <a:off x="5405503" y="3431120"/>
            <a:ext cx="254837" cy="254847"/>
          </a:xfrm>
          <a:prstGeom prst="rect">
            <a:avLst/>
          </a:prstGeom>
          <a:noFill/>
          <a:ln>
            <a:noFill/>
          </a:ln>
        </p:spPr>
      </p:pic>
      <p:pic>
        <p:nvPicPr>
          <p:cNvPr id="164" name="Shape 164"/>
          <p:cNvPicPr preferRelativeResize="0"/>
          <p:nvPr/>
        </p:nvPicPr>
        <p:blipFill>
          <a:blip r:embed="rId5">
            <a:alphaModFix/>
          </a:blip>
          <a:stretch>
            <a:fillRect/>
          </a:stretch>
        </p:blipFill>
        <p:spPr>
          <a:xfrm>
            <a:off x="5704510" y="3431120"/>
            <a:ext cx="254837" cy="254847"/>
          </a:xfrm>
          <a:prstGeom prst="rect">
            <a:avLst/>
          </a:prstGeom>
          <a:noFill/>
          <a:ln>
            <a:noFill/>
          </a:ln>
        </p:spPr>
      </p:pic>
      <p:pic>
        <p:nvPicPr>
          <p:cNvPr id="165" name="Shape 165"/>
          <p:cNvPicPr preferRelativeResize="0"/>
          <p:nvPr/>
        </p:nvPicPr>
        <p:blipFill>
          <a:blip r:embed="rId6">
            <a:alphaModFix/>
          </a:blip>
          <a:stretch>
            <a:fillRect/>
          </a:stretch>
        </p:blipFill>
        <p:spPr>
          <a:xfrm>
            <a:off x="5915123" y="3431120"/>
            <a:ext cx="254837" cy="254847"/>
          </a:xfrm>
          <a:prstGeom prst="rect">
            <a:avLst/>
          </a:prstGeom>
          <a:noFill/>
          <a:ln>
            <a:noFill/>
          </a:ln>
        </p:spPr>
      </p:pic>
      <p:pic>
        <p:nvPicPr>
          <p:cNvPr id="166" name="Shape 166"/>
          <p:cNvPicPr preferRelativeResize="0"/>
          <p:nvPr/>
        </p:nvPicPr>
        <p:blipFill>
          <a:blip r:embed="rId5">
            <a:alphaModFix/>
          </a:blip>
          <a:stretch>
            <a:fillRect/>
          </a:stretch>
        </p:blipFill>
        <p:spPr>
          <a:xfrm>
            <a:off x="6216978" y="3431120"/>
            <a:ext cx="254837" cy="254847"/>
          </a:xfrm>
          <a:prstGeom prst="rect">
            <a:avLst/>
          </a:prstGeom>
          <a:noFill/>
          <a:ln>
            <a:noFill/>
          </a:ln>
        </p:spPr>
      </p:pic>
      <p:pic>
        <p:nvPicPr>
          <p:cNvPr id="167" name="Shape 167"/>
          <p:cNvPicPr preferRelativeResize="0"/>
          <p:nvPr/>
        </p:nvPicPr>
        <p:blipFill>
          <a:blip r:embed="rId6">
            <a:alphaModFix/>
          </a:blip>
          <a:stretch>
            <a:fillRect/>
          </a:stretch>
        </p:blipFill>
        <p:spPr>
          <a:xfrm>
            <a:off x="6427591" y="3431120"/>
            <a:ext cx="254837" cy="254847"/>
          </a:xfrm>
          <a:prstGeom prst="rect">
            <a:avLst/>
          </a:prstGeom>
          <a:noFill/>
          <a:ln>
            <a:noFill/>
          </a:ln>
        </p:spPr>
      </p:pic>
      <p:pic>
        <p:nvPicPr>
          <p:cNvPr id="168" name="Shape 168"/>
          <p:cNvPicPr preferRelativeResize="0"/>
          <p:nvPr/>
        </p:nvPicPr>
        <p:blipFill>
          <a:blip r:embed="rId5">
            <a:alphaModFix/>
          </a:blip>
          <a:stretch>
            <a:fillRect/>
          </a:stretch>
        </p:blipFill>
        <p:spPr>
          <a:xfrm>
            <a:off x="6729433" y="3431120"/>
            <a:ext cx="254837" cy="254847"/>
          </a:xfrm>
          <a:prstGeom prst="rect">
            <a:avLst/>
          </a:prstGeom>
          <a:noFill/>
          <a:ln>
            <a:noFill/>
          </a:ln>
        </p:spPr>
      </p:pic>
      <p:pic>
        <p:nvPicPr>
          <p:cNvPr id="169" name="Shape 169"/>
          <p:cNvPicPr preferRelativeResize="0"/>
          <p:nvPr/>
        </p:nvPicPr>
        <p:blipFill>
          <a:blip r:embed="rId6">
            <a:alphaModFix/>
          </a:blip>
          <a:stretch>
            <a:fillRect/>
          </a:stretch>
        </p:blipFill>
        <p:spPr>
          <a:xfrm>
            <a:off x="6940046" y="3431120"/>
            <a:ext cx="254837" cy="254847"/>
          </a:xfrm>
          <a:prstGeom prst="rect">
            <a:avLst/>
          </a:prstGeom>
          <a:noFill/>
          <a:ln>
            <a:noFill/>
          </a:ln>
        </p:spPr>
      </p:pic>
      <p:pic>
        <p:nvPicPr>
          <p:cNvPr id="170" name="Shape 170"/>
          <p:cNvPicPr preferRelativeResize="0"/>
          <p:nvPr/>
        </p:nvPicPr>
        <p:blipFill>
          <a:blip r:embed="rId5">
            <a:alphaModFix/>
          </a:blip>
          <a:stretch>
            <a:fillRect/>
          </a:stretch>
        </p:blipFill>
        <p:spPr>
          <a:xfrm>
            <a:off x="7236312" y="3431120"/>
            <a:ext cx="254837" cy="254847"/>
          </a:xfrm>
          <a:prstGeom prst="rect">
            <a:avLst/>
          </a:prstGeom>
          <a:noFill/>
          <a:ln>
            <a:noFill/>
          </a:ln>
        </p:spPr>
      </p:pic>
      <p:pic>
        <p:nvPicPr>
          <p:cNvPr id="171" name="Shape 171"/>
          <p:cNvPicPr preferRelativeResize="0"/>
          <p:nvPr/>
        </p:nvPicPr>
        <p:blipFill>
          <a:blip r:embed="rId6">
            <a:alphaModFix/>
          </a:blip>
          <a:stretch>
            <a:fillRect/>
          </a:stretch>
        </p:blipFill>
        <p:spPr>
          <a:xfrm>
            <a:off x="7442334" y="3431120"/>
            <a:ext cx="254837" cy="254847"/>
          </a:xfrm>
          <a:prstGeom prst="rect">
            <a:avLst/>
          </a:prstGeom>
          <a:noFill/>
          <a:ln>
            <a:noFill/>
          </a:ln>
        </p:spPr>
      </p:pic>
      <p:pic>
        <p:nvPicPr>
          <p:cNvPr id="172" name="Shape 172"/>
          <p:cNvPicPr preferRelativeResize="0"/>
          <p:nvPr/>
        </p:nvPicPr>
        <p:blipFill>
          <a:blip r:embed="rId5">
            <a:alphaModFix/>
          </a:blip>
          <a:stretch>
            <a:fillRect/>
          </a:stretch>
        </p:blipFill>
        <p:spPr>
          <a:xfrm>
            <a:off x="7754907" y="3431120"/>
            <a:ext cx="254837" cy="254847"/>
          </a:xfrm>
          <a:prstGeom prst="rect">
            <a:avLst/>
          </a:prstGeom>
          <a:noFill/>
          <a:ln>
            <a:noFill/>
          </a:ln>
        </p:spPr>
      </p:pic>
      <p:pic>
        <p:nvPicPr>
          <p:cNvPr id="173" name="Shape 173"/>
          <p:cNvPicPr preferRelativeResize="0"/>
          <p:nvPr/>
        </p:nvPicPr>
        <p:blipFill>
          <a:blip r:embed="rId6">
            <a:alphaModFix/>
          </a:blip>
          <a:stretch>
            <a:fillRect/>
          </a:stretch>
        </p:blipFill>
        <p:spPr>
          <a:xfrm>
            <a:off x="7960928" y="3431120"/>
            <a:ext cx="254837" cy="254847"/>
          </a:xfrm>
          <a:prstGeom prst="rect">
            <a:avLst/>
          </a:prstGeom>
          <a:noFill/>
          <a:ln>
            <a:noFill/>
          </a:ln>
        </p:spPr>
      </p:pic>
      <p:sp>
        <p:nvSpPr>
          <p:cNvPr id="174" name="Shape 174"/>
          <p:cNvSpPr txBox="1"/>
          <p:nvPr/>
        </p:nvSpPr>
        <p:spPr>
          <a:xfrm>
            <a:off x="1329846" y="2217365"/>
            <a:ext cx="397499" cy="255000"/>
          </a:xfrm>
          <a:prstGeom prst="rect">
            <a:avLst/>
          </a:prstGeom>
          <a:solidFill>
            <a:srgbClr val="F3F3F3"/>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000">
                <a:solidFill>
                  <a:srgbClr val="666666"/>
                </a:solidFill>
                <a:latin typeface="Calibri"/>
                <a:ea typeface="Calibri"/>
                <a:cs typeface="Calibri"/>
                <a:sym typeface="Calibri"/>
              </a:rPr>
              <a:t>5%</a:t>
            </a:r>
          </a:p>
        </p:txBody>
      </p:sp>
      <p:cxnSp>
        <p:nvCxnSpPr>
          <p:cNvPr id="175" name="Shape 175"/>
          <p:cNvCxnSpPr/>
          <p:nvPr/>
        </p:nvCxnSpPr>
        <p:spPr>
          <a:xfrm>
            <a:off x="1414292" y="2620661"/>
            <a:ext cx="227700" cy="0"/>
          </a:xfrm>
          <a:prstGeom prst="straightConnector1">
            <a:avLst/>
          </a:prstGeom>
          <a:noFill/>
          <a:ln w="9525" cap="flat">
            <a:solidFill>
              <a:srgbClr val="70AD47"/>
            </a:solidFill>
            <a:prstDash val="solid"/>
            <a:round/>
            <a:headEnd type="none" w="lg" len="lg"/>
            <a:tailEnd type="none" w="lg" len="lg"/>
          </a:ln>
        </p:spPr>
      </p:cxnSp>
      <p:cxnSp>
        <p:nvCxnSpPr>
          <p:cNvPr id="176" name="Shape 176"/>
          <p:cNvCxnSpPr/>
          <p:nvPr/>
        </p:nvCxnSpPr>
        <p:spPr>
          <a:xfrm>
            <a:off x="1414292" y="2574776"/>
            <a:ext cx="227700" cy="0"/>
          </a:xfrm>
          <a:prstGeom prst="straightConnector1">
            <a:avLst/>
          </a:prstGeom>
          <a:noFill/>
          <a:ln w="9525" cap="flat">
            <a:solidFill>
              <a:srgbClr val="70AD47"/>
            </a:solidFill>
            <a:prstDash val="solid"/>
            <a:round/>
            <a:headEnd type="none" w="lg" len="lg"/>
            <a:tailEnd type="none" w="lg" len="lg"/>
          </a:ln>
        </p:spPr>
      </p:cxnSp>
      <p:cxnSp>
        <p:nvCxnSpPr>
          <p:cNvPr id="177" name="Shape 177"/>
          <p:cNvCxnSpPr/>
          <p:nvPr/>
        </p:nvCxnSpPr>
        <p:spPr>
          <a:xfrm rot="10800000">
            <a:off x="1531817" y="2569211"/>
            <a:ext cx="0" cy="58800"/>
          </a:xfrm>
          <a:prstGeom prst="straightConnector1">
            <a:avLst/>
          </a:prstGeom>
          <a:noFill/>
          <a:ln w="9525" cap="flat">
            <a:solidFill>
              <a:srgbClr val="70AD47"/>
            </a:solidFill>
            <a:prstDash val="solid"/>
            <a:round/>
            <a:headEnd type="none" w="lg" len="lg"/>
            <a:tailEnd type="none" w="lg" len="lg"/>
          </a:ln>
        </p:spPr>
      </p:cxnSp>
      <p:pic>
        <p:nvPicPr>
          <p:cNvPr id="178" name="Shape 178"/>
          <p:cNvPicPr preferRelativeResize="0"/>
          <p:nvPr/>
        </p:nvPicPr>
        <p:blipFill rotWithShape="1">
          <a:blip r:embed="rId7">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619C"/>
        </a:solidFill>
        <a:effectLst/>
      </p:bgPr>
    </p:bg>
    <p:spTree>
      <p:nvGrpSpPr>
        <p:cNvPr id="1" name="Shape 182"/>
        <p:cNvGrpSpPr/>
        <p:nvPr/>
      </p:nvGrpSpPr>
      <p:grpSpPr>
        <a:xfrm>
          <a:off x="0" y="0"/>
          <a:ext cx="0" cy="0"/>
          <a:chOff x="0" y="0"/>
          <a:chExt cx="0" cy="0"/>
        </a:xfrm>
      </p:grpSpPr>
      <p:graphicFrame>
        <p:nvGraphicFramePr>
          <p:cNvPr id="183" name="Shape 183"/>
          <p:cNvGraphicFramePr/>
          <p:nvPr/>
        </p:nvGraphicFramePr>
        <p:xfrm>
          <a:off x="4106375" y="395215"/>
          <a:ext cx="4837725" cy="4511560"/>
        </p:xfrm>
        <a:graphic>
          <a:graphicData uri="http://schemas.openxmlformats.org/drawingml/2006/table">
            <a:tbl>
              <a:tblPr>
                <a:noFill/>
                <a:tableStyleId>{9CCAB4AE-09DC-4FDF-AF34-196E5073A5EB}</a:tableStyleId>
              </a:tblPr>
              <a:tblGrid>
                <a:gridCol w="408850"/>
                <a:gridCol w="896225"/>
                <a:gridCol w="931050"/>
                <a:gridCol w="852700"/>
                <a:gridCol w="852675"/>
                <a:gridCol w="896225"/>
              </a:tblGrid>
              <a:tr h="408900">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Predicted expenditure</a:t>
                      </a:r>
                    </a:p>
                    <a:p>
                      <a:pPr lvl="0" rtl="0">
                        <a:spcBef>
                          <a:spcPts val="0"/>
                        </a:spcBef>
                        <a:spcAft>
                          <a:spcPts val="0"/>
                        </a:spcAft>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a:solidFill>
                            <a:srgbClr val="FFFFFF"/>
                          </a:solidFill>
                          <a:latin typeface="Calibri"/>
                          <a:ea typeface="Calibri"/>
                          <a:cs typeface="Calibri"/>
                          <a:sym typeface="Calibri"/>
                        </a:rPr>
                        <a:t>Predicted per capita</a:t>
                      </a:r>
                    </a:p>
                    <a:p>
                      <a:pPr lvl="0" rtl="0">
                        <a:spcBef>
                          <a:spcPts val="0"/>
                        </a:spcBef>
                        <a:spcAft>
                          <a:spcPts val="0"/>
                        </a:spcAft>
                        <a:buNone/>
                      </a:pPr>
                      <a:r>
                        <a:rPr lang="en-GB" sz="600">
                          <a:solidFill>
                            <a:srgbClr val="FFFFFF"/>
                          </a:solidFill>
                          <a:latin typeface="Calibri"/>
                          <a:ea typeface="Calibri"/>
                          <a:cs typeface="Calibri"/>
                          <a:sym typeface="Calibri"/>
                        </a:rPr>
                        <a:t>387 JOD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4A86E8"/>
                      </a:solidFill>
                      <a:prstDash val="dot"/>
                      <a:round/>
                      <a:headEnd type="none" w="med" len="med"/>
                      <a:tailEnd type="none" w="med" len="med"/>
                    </a:lnB>
                  </a:tcPr>
                </a:tc>
              </a:tr>
              <a:tr h="408900">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Registration state</a:t>
                      </a:r>
                    </a:p>
                    <a:p>
                      <a:pPr lvl="0" rtl="0">
                        <a:spcBef>
                          <a:spcPts val="0"/>
                        </a:spcBef>
                        <a:spcAft>
                          <a:spcPts val="0"/>
                        </a:spcAft>
                        <a:buNone/>
                      </a:pPr>
                      <a:r>
                        <a:rPr lang="en-GB" sz="1000" b="1">
                          <a:solidFill>
                            <a:srgbClr val="70AD47"/>
                          </a:solidFill>
                          <a:latin typeface="Calibri"/>
                          <a:ea typeface="Calibri"/>
                          <a:cs typeface="Calibri"/>
                          <a:sym typeface="Calibri"/>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PA registration</a:t>
                      </a:r>
                    </a:p>
                    <a:p>
                      <a:pPr lvl="0" rtl="0">
                        <a:spcBef>
                          <a:spcPts val="0"/>
                        </a:spcBef>
                        <a:spcAft>
                          <a:spcPts val="0"/>
                        </a:spcAft>
                        <a:buNone/>
                      </a:pPr>
                      <a:r>
                        <a:rPr lang="en-GB" sz="600">
                          <a:solidFill>
                            <a:srgbClr val="666666"/>
                          </a:solidFill>
                          <a:latin typeface="Calibri"/>
                          <a:ea typeface="Calibri"/>
                          <a:cs typeface="Calibri"/>
                          <a:sym typeface="Calibri"/>
                        </a:rPr>
                        <a:t>PA is registered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Family registration</a:t>
                      </a:r>
                    </a:p>
                    <a:p>
                      <a:pPr lvl="0" rtl="0">
                        <a:spcBef>
                          <a:spcPts val="0"/>
                        </a:spcBef>
                        <a:spcAft>
                          <a:spcPts val="0"/>
                        </a:spcAft>
                        <a:buNone/>
                      </a:pPr>
                      <a:r>
                        <a:rPr lang="en-GB" sz="600">
                          <a:solidFill>
                            <a:srgbClr val="666666"/>
                          </a:solidFill>
                          <a:latin typeface="Calibri"/>
                          <a:ea typeface="Calibri"/>
                          <a:cs typeface="Calibri"/>
                          <a:sym typeface="Calibri"/>
                        </a:rPr>
                        <a:t>n/a</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08900">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Coping strategies</a:t>
                      </a:r>
                    </a:p>
                    <a:p>
                      <a:pPr lvl="0" rtl="0">
                        <a:spcBef>
                          <a:spcPts val="0"/>
                        </a:spcBef>
                        <a:spcAft>
                          <a:spcPts val="0"/>
                        </a:spcAft>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a:solidFill>
                            <a:srgbClr val="FFFFFF"/>
                          </a:solidFill>
                          <a:latin typeface="Calibri"/>
                          <a:ea typeface="Calibri"/>
                          <a:cs typeface="Calibri"/>
                          <a:sym typeface="Calibri"/>
                        </a:rPr>
                        <a:t>No coping strategies being used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4507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solidFill>
                      <a:srgbClr val="FFF2CC"/>
                    </a:solidFill>
                  </a:tcPr>
                </a:tc>
                <a:tc>
                  <a:txBody>
                    <a:bodyPr/>
                    <a:lstStyle/>
                    <a:p>
                      <a:pPr lvl="0" rtl="0">
                        <a:spcBef>
                          <a:spcPts val="0"/>
                        </a:spcBef>
                        <a:spcAft>
                          <a:spcPts val="0"/>
                        </a:spcAft>
                        <a:buNone/>
                      </a:pPr>
                      <a:r>
                        <a:rPr lang="en-GB" sz="600" b="1">
                          <a:latin typeface="Calibri"/>
                          <a:ea typeface="Calibri"/>
                          <a:cs typeface="Calibri"/>
                          <a:sym typeface="Calibri"/>
                        </a:rPr>
                        <a:t>Dependency ratio</a:t>
                      </a:r>
                    </a:p>
                    <a:p>
                      <a:pPr lvl="0" rtl="0">
                        <a:spcBef>
                          <a:spcPts val="0"/>
                        </a:spcBef>
                        <a:spcAft>
                          <a:spcPts val="0"/>
                        </a:spcAft>
                        <a:buNone/>
                      </a:pPr>
                      <a:r>
                        <a:rPr lang="en-GB" sz="1000" b="1">
                          <a:solidFill>
                            <a:srgbClr val="FFC000"/>
                          </a:solidFill>
                          <a:latin typeface="Calibri"/>
                          <a:ea typeface="Calibri"/>
                          <a:cs typeface="Calibri"/>
                          <a:sym typeface="Calibri"/>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solidFill>
                      <a:srgbClr val="FFF2CC"/>
                    </a:solidFill>
                  </a:tcPr>
                </a:tc>
                <a:tc>
                  <a:txBody>
                    <a:bodyPr/>
                    <a:lstStyle/>
                    <a:p>
                      <a:pPr rtl="0">
                        <a:spcBef>
                          <a:spcPts val="0"/>
                        </a:spcBef>
                        <a:spcAft>
                          <a:spcPts val="0"/>
                        </a:spcAft>
                        <a:buNone/>
                      </a:pPr>
                      <a:r>
                        <a:rPr lang="en-GB" sz="600">
                          <a:solidFill>
                            <a:srgbClr val="FFFFFF"/>
                          </a:solidFill>
                          <a:latin typeface="Calibri"/>
                          <a:ea typeface="Calibri"/>
                          <a:cs typeface="Calibri"/>
                          <a:sym typeface="Calibri"/>
                        </a:rPr>
                        <a:t>1 non-autonomous adult, 1 dependent</a:t>
                      </a:r>
                    </a:p>
                    <a:p>
                      <a:pPr lvl="0" rtl="0">
                        <a:spcBef>
                          <a:spcPts val="0"/>
                        </a:spcBef>
                        <a:spcAft>
                          <a:spcPts val="0"/>
                        </a:spcAft>
                        <a:buNone/>
                      </a:pPr>
                      <a:r>
                        <a:rPr lang="en-GB" sz="600">
                          <a:solidFill>
                            <a:srgbClr val="FFFFFF"/>
                          </a:solidFill>
                          <a:latin typeface="Calibri"/>
                          <a:ea typeface="Calibri"/>
                          <a:cs typeface="Calibri"/>
                          <a:sym typeface="Calibri"/>
                        </a:rPr>
                        <a:t>Family size 1 or 2</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spcAft>
                          <a:spcPts val="0"/>
                        </a:spcAft>
                        <a:buNone/>
                      </a:pPr>
                      <a:r>
                        <a:rPr lang="en-GB" sz="600">
                          <a:solidFill>
                            <a:srgbClr val="FFFFFF"/>
                          </a:solidFill>
                          <a:latin typeface="Calibri"/>
                          <a:ea typeface="Calibri"/>
                          <a:cs typeface="Calibri"/>
                          <a:sym typeface="Calibri"/>
                        </a:rPr>
                        <a:t>*There is inconsistency with PG &amp; HV family size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c>
                  <a:txBody>
                    <a:bodyPr/>
                    <a:lstStyle/>
                    <a:p>
                      <a:pPr lvl="0" rtl="0">
                        <a:spcBef>
                          <a:spcPts val="0"/>
                        </a:spcBef>
                        <a:spcAft>
                          <a:spcPts val="0"/>
                        </a:spcAft>
                        <a:buNone/>
                      </a:pPr>
                      <a:endParaRPr sz="600">
                        <a:solidFill>
                          <a:srgbClr val="FFFFFF"/>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solid"/>
                      <a:round/>
                      <a:headEnd type="none" w="med" len="med"/>
                      <a:tailEnd type="none" w="med" len="med"/>
                    </a:lnB>
                  </a:tcPr>
                </a:tc>
              </a:tr>
              <a:tr h="44507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Basic needs</a:t>
                      </a:r>
                    </a:p>
                    <a:p>
                      <a:pPr lvl="0" rtl="0">
                        <a:spcBef>
                          <a:spcPts val="0"/>
                        </a:spcBef>
                        <a:spcAft>
                          <a:spcPts val="0"/>
                        </a:spcAft>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Coping strategies</a:t>
                      </a:r>
                    </a:p>
                    <a:p>
                      <a:pPr lvl="0" rtl="0">
                        <a:spcBef>
                          <a:spcPts val="0"/>
                        </a:spcBef>
                        <a:spcAft>
                          <a:spcPts val="0"/>
                        </a:spcAft>
                        <a:buNone/>
                      </a:pPr>
                      <a:r>
                        <a:rPr lang="en-GB" sz="600">
                          <a:solidFill>
                            <a:srgbClr val="666666"/>
                          </a:solidFill>
                          <a:latin typeface="Calibri"/>
                          <a:ea typeface="Calibri"/>
                          <a:cs typeface="Calibri"/>
                          <a:sym typeface="Calibri"/>
                        </a:rPr>
                        <a:t>No coping strategies being used</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Dependency ratio</a:t>
                      </a:r>
                    </a:p>
                    <a:p>
                      <a:pPr lvl="0" rtl="0">
                        <a:spcBef>
                          <a:spcPts val="0"/>
                        </a:spcBef>
                        <a:spcAft>
                          <a:spcPts val="0"/>
                        </a:spcAft>
                        <a:buNone/>
                      </a:pPr>
                      <a:r>
                        <a:rPr lang="en-GB" sz="600">
                          <a:solidFill>
                            <a:schemeClr val="dk2"/>
                          </a:solidFill>
                          <a:latin typeface="Calibri"/>
                          <a:ea typeface="Calibri"/>
                          <a:cs typeface="Calibri"/>
                          <a:sym typeface="Calibri"/>
                        </a:rPr>
                        <a:t>1 non-autonomous adult, 1 dependent</a:t>
                      </a:r>
                    </a:p>
                  </a:txBody>
                  <a:tcPr marL="91425" marR="91425" marT="91425" marB="91425">
                    <a:lnL w="9525" cap="flat">
                      <a:solidFill>
                        <a:srgbClr val="000000">
                          <a:alpha val="0"/>
                        </a:srgbClr>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Economic state</a:t>
                      </a:r>
                    </a:p>
                    <a:p>
                      <a:pPr rtl="0">
                        <a:spcBef>
                          <a:spcPts val="0"/>
                        </a:spcBef>
                        <a:spcAft>
                          <a:spcPts val="0"/>
                        </a:spcAft>
                        <a:buNone/>
                      </a:pPr>
                      <a:r>
                        <a:rPr lang="en-GB" sz="600">
                          <a:solidFill>
                            <a:srgbClr val="666666"/>
                          </a:solidFill>
                          <a:latin typeface="Calibri"/>
                          <a:ea typeface="Calibri"/>
                          <a:cs typeface="Calibri"/>
                          <a:sym typeface="Calibri"/>
                        </a:rPr>
                        <a:t>No debt</a:t>
                      </a:r>
                    </a:p>
                    <a:p>
                      <a:pPr lvl="0" rtl="0">
                        <a:spcBef>
                          <a:spcPts val="0"/>
                        </a:spcBef>
                        <a:spcAft>
                          <a:spcPts val="0"/>
                        </a:spcAft>
                        <a:buNone/>
                      </a:pPr>
                      <a:r>
                        <a:rPr lang="en-GB" sz="600">
                          <a:solidFill>
                            <a:srgbClr val="666666"/>
                          </a:solidFill>
                          <a:latin typeface="Calibri"/>
                          <a:ea typeface="Calibri"/>
                          <a:cs typeface="Calibri"/>
                          <a:sym typeface="Calibri"/>
                        </a:rPr>
                        <a:t>194 JOD per month</a:t>
                      </a:r>
                    </a:p>
                  </a:txBody>
                  <a:tcPr marL="91425" marR="91425" marT="91425" marB="91425">
                    <a:lnL w="9525" cap="flat">
                      <a:solidFill>
                        <a:srgbClr val="FCE5CD"/>
                      </a:solidFill>
                      <a:prstDash val="solid"/>
                      <a:round/>
                      <a:headEnd type="none" w="med" len="med"/>
                      <a:tailEnd type="none" w="med" len="med"/>
                    </a:lnL>
                    <a:lnR w="9525" cap="flat">
                      <a:solidFill>
                        <a:srgbClr val="FCE5CD"/>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FCE5CD"/>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solid"/>
                      <a:round/>
                      <a:headEnd type="none" w="med" len="med"/>
                      <a:tailEnd type="none" w="med" len="med"/>
                    </a:lnT>
                    <a:lnB w="9525" cap="flat">
                      <a:solidFill>
                        <a:srgbClr val="4A86E8"/>
                      </a:solidFill>
                      <a:prstDash val="dot"/>
                      <a:round/>
                      <a:headEnd type="none" w="med" len="med"/>
                      <a:tailEnd type="none" w="med" len="med"/>
                    </a:lnB>
                  </a:tcPr>
                </a:tc>
              </a:tr>
              <a:tr h="408900">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Education</a:t>
                      </a:r>
                    </a:p>
                    <a:p>
                      <a:pPr lvl="0" rtl="0">
                        <a:spcBef>
                          <a:spcPts val="0"/>
                        </a:spcBef>
                        <a:spcAft>
                          <a:spcPts val="0"/>
                        </a:spcAft>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Attendance risks</a:t>
                      </a:r>
                    </a:p>
                    <a:p>
                      <a:pPr lvl="0" rtl="0">
                        <a:spcBef>
                          <a:spcPts val="0"/>
                        </a:spcBef>
                        <a:spcAft>
                          <a:spcPts val="0"/>
                        </a:spcAft>
                        <a:buNone/>
                      </a:pPr>
                      <a:r>
                        <a:rPr lang="en-GB" sz="600">
                          <a:solidFill>
                            <a:srgbClr val="666666"/>
                          </a:solidFill>
                          <a:latin typeface="Calibri"/>
                          <a:ea typeface="Calibri"/>
                          <a:cs typeface="Calibri"/>
                          <a:sym typeface="Calibri"/>
                        </a:rPr>
                        <a:t>0 school aged children</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4507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spcAft>
                          <a:spcPts val="0"/>
                        </a:spcAft>
                        <a:buNone/>
                      </a:pPr>
                      <a:r>
                        <a:rPr lang="en-GB" sz="600" b="1">
                          <a:latin typeface="Calibri"/>
                          <a:ea typeface="Calibri"/>
                          <a:cs typeface="Calibri"/>
                          <a:sym typeface="Calibri"/>
                        </a:rPr>
                        <a:t>Food</a:t>
                      </a:r>
                    </a:p>
                    <a:p>
                      <a:pPr lvl="0" rtl="0">
                        <a:spcBef>
                          <a:spcPts val="0"/>
                        </a:spcBef>
                        <a:spcAft>
                          <a:spcPts val="0"/>
                        </a:spcAft>
                        <a:buNone/>
                      </a:pPr>
                      <a:r>
                        <a:rPr lang="en-GB" sz="1000" b="1">
                          <a:solidFill>
                            <a:srgbClr val="FFC000"/>
                          </a:solidFill>
                          <a:latin typeface="Calibri"/>
                          <a:ea typeface="Calibri"/>
                          <a:cs typeface="Calibri"/>
                          <a:sym typeface="Calibri"/>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Social vulnerability</a:t>
                      </a:r>
                    </a:p>
                    <a:p>
                      <a:pPr rtl="0">
                        <a:spcBef>
                          <a:spcPts val="0"/>
                        </a:spcBef>
                        <a:spcAft>
                          <a:spcPts val="0"/>
                        </a:spcAft>
                        <a:buNone/>
                      </a:pPr>
                      <a:r>
                        <a:rPr lang="en-GB" sz="600">
                          <a:solidFill>
                            <a:srgbClr val="666666"/>
                          </a:solidFill>
                          <a:latin typeface="Calibri"/>
                          <a:ea typeface="Calibri"/>
                          <a:cs typeface="Calibri"/>
                          <a:sym typeface="Calibri"/>
                        </a:rPr>
                        <a:t>Dual headed house</a:t>
                      </a:r>
                    </a:p>
                    <a:p>
                      <a:pPr lvl="0" rtl="0">
                        <a:spcBef>
                          <a:spcPts val="0"/>
                        </a:spcBef>
                        <a:spcAft>
                          <a:spcPts val="0"/>
                        </a:spcAft>
                        <a:buNone/>
                      </a:pPr>
                      <a:r>
                        <a:rPr lang="en-GB" sz="600">
                          <a:solidFill>
                            <a:srgbClr val="666666"/>
                          </a:solidFill>
                          <a:latin typeface="Calibri"/>
                          <a:ea typeface="Calibri"/>
                          <a:cs typeface="Calibri"/>
                          <a:sym typeface="Calibri"/>
                        </a:rPr>
                        <a:t>1:1 dependency ratio</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CARI score</a:t>
                      </a:r>
                    </a:p>
                    <a:p>
                      <a:pPr rtl="0">
                        <a:spcBef>
                          <a:spcPts val="0"/>
                        </a:spcBef>
                        <a:spcAft>
                          <a:spcPts val="0"/>
                        </a:spcAft>
                        <a:buNone/>
                      </a:pPr>
                      <a:r>
                        <a:rPr lang="en-GB" sz="600">
                          <a:solidFill>
                            <a:srgbClr val="666666"/>
                          </a:solidFill>
                          <a:latin typeface="Calibri"/>
                          <a:ea typeface="Calibri"/>
                          <a:cs typeface="Calibri"/>
                          <a:sym typeface="Calibri"/>
                        </a:rPr>
                        <a:t>FCS = 65</a:t>
                      </a:r>
                    </a:p>
                    <a:p>
                      <a:pPr lvl="0" rtl="0">
                        <a:spcBef>
                          <a:spcPts val="0"/>
                        </a:spcBef>
                        <a:spcAft>
                          <a:spcPts val="0"/>
                        </a:spcAft>
                        <a:buNone/>
                      </a:pPr>
                      <a:r>
                        <a:rPr lang="en-GB" sz="600">
                          <a:solidFill>
                            <a:srgbClr val="666666"/>
                          </a:solidFill>
                          <a:latin typeface="Calibri"/>
                          <a:ea typeface="Calibri"/>
                          <a:cs typeface="Calibri"/>
                          <a:sym typeface="Calibri"/>
                        </a:rPr>
                        <a:t>39% spent on food</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45075">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Health</a:t>
                      </a:r>
                    </a:p>
                    <a:p>
                      <a:pPr lvl="0" rtl="0">
                        <a:spcBef>
                          <a:spcPts val="0"/>
                        </a:spcBef>
                        <a:spcAft>
                          <a:spcPts val="0"/>
                        </a:spcAft>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Access to services</a:t>
                      </a:r>
                    </a:p>
                    <a:p>
                      <a:pPr lvl="0" rtl="0">
                        <a:spcBef>
                          <a:spcPts val="0"/>
                        </a:spcBef>
                        <a:spcAft>
                          <a:spcPts val="0"/>
                        </a:spcAft>
                        <a:buNone/>
                      </a:pPr>
                      <a:r>
                        <a:rPr lang="en-GB" sz="600">
                          <a:solidFill>
                            <a:srgbClr val="666666"/>
                          </a:solidFill>
                          <a:latin typeface="Calibri"/>
                          <a:ea typeface="Calibri"/>
                          <a:cs typeface="Calibri"/>
                          <a:sym typeface="Calibri"/>
                        </a:rPr>
                        <a:t>No problems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Family composition</a:t>
                      </a:r>
                    </a:p>
                    <a:p>
                      <a:pPr lvl="0" rtl="0">
                        <a:spcBef>
                          <a:spcPts val="0"/>
                        </a:spcBef>
                        <a:spcAft>
                          <a:spcPts val="0"/>
                        </a:spcAft>
                        <a:buNone/>
                      </a:pPr>
                      <a:r>
                        <a:rPr lang="en-GB" sz="600">
                          <a:solidFill>
                            <a:srgbClr val="666666"/>
                          </a:solidFill>
                          <a:latin typeface="Calibri"/>
                          <a:ea typeface="Calibri"/>
                          <a:cs typeface="Calibri"/>
                          <a:sym typeface="Calibri"/>
                        </a:rPr>
                        <a:t>No 60+ or &lt; 5s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Existing conditions</a:t>
                      </a:r>
                    </a:p>
                    <a:p>
                      <a:pPr rtl="0">
                        <a:spcBef>
                          <a:spcPts val="0"/>
                        </a:spcBef>
                        <a:spcAft>
                          <a:spcPts val="0"/>
                        </a:spcAft>
                        <a:buNone/>
                      </a:pPr>
                      <a:r>
                        <a:rPr lang="en-GB" sz="600">
                          <a:solidFill>
                            <a:srgbClr val="666666"/>
                          </a:solidFill>
                          <a:latin typeface="Calibri"/>
                          <a:ea typeface="Calibri"/>
                          <a:cs typeface="Calibri"/>
                          <a:sym typeface="Calibri"/>
                        </a:rPr>
                        <a:t>No conditions </a:t>
                      </a:r>
                    </a:p>
                    <a:p>
                      <a:pPr lvl="0" rtl="0">
                        <a:spcBef>
                          <a:spcPts val="0"/>
                        </a:spcBef>
                        <a:spcAft>
                          <a:spcPts val="0"/>
                        </a:spcAft>
                        <a:buNone/>
                      </a:pPr>
                      <a:r>
                        <a:rPr lang="en-GB" sz="600">
                          <a:solidFill>
                            <a:srgbClr val="666666"/>
                          </a:solidFill>
                          <a:latin typeface="Calibri"/>
                          <a:ea typeface="Calibri"/>
                          <a:cs typeface="Calibri"/>
                          <a:sym typeface="Calibri"/>
                        </a:rPr>
                        <a:t>0 health expenditure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445075">
                <a:tc>
                  <a:txBody>
                    <a:bodyPr/>
                    <a:lstStyle/>
                    <a:p>
                      <a:pPr rtl="0">
                        <a:spcBef>
                          <a:spcPts val="0"/>
                        </a:spcBef>
                        <a:buNone/>
                      </a:pPr>
                      <a:endParaRPr sz="600" b="1">
                        <a:latin typeface="Calibri"/>
                        <a:ea typeface="Calibri"/>
                        <a:cs typeface="Calibri"/>
                        <a:sym typeface="Calibri"/>
                      </a:endParaRPr>
                    </a:p>
                  </a:txBody>
                  <a:tcPr marL="91425" marR="91425" marT="91425" marB="91425"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lvl="0" rtl="0">
                        <a:spcBef>
                          <a:spcPts val="0"/>
                        </a:spcBef>
                        <a:spcAft>
                          <a:spcPts val="0"/>
                        </a:spcAft>
                        <a:buNone/>
                      </a:pPr>
                      <a:r>
                        <a:rPr lang="en-GB" sz="600" b="1">
                          <a:latin typeface="Calibri"/>
                          <a:ea typeface="Calibri"/>
                          <a:cs typeface="Calibri"/>
                          <a:sym typeface="Calibri"/>
                        </a:rPr>
                        <a:t>Shelter</a:t>
                      </a:r>
                    </a:p>
                    <a:p>
                      <a:pPr lvl="0" rtl="0">
                        <a:spcBef>
                          <a:spcPts val="0"/>
                        </a:spcBef>
                        <a:spcAft>
                          <a:spcPts val="0"/>
                        </a:spcAft>
                        <a:buNone/>
                      </a:pPr>
                      <a:r>
                        <a:rPr lang="en-GB" sz="1000" b="1">
                          <a:solidFill>
                            <a:srgbClr val="FFC000"/>
                          </a:solidFill>
                          <a:latin typeface="Calibri"/>
                          <a:ea typeface="Calibri"/>
                          <a:cs typeface="Calibri"/>
                          <a:sym typeface="Calibri"/>
                        </a:rPr>
                        <a:t>2</a:t>
                      </a:r>
                    </a:p>
                  </a:txBody>
                  <a:tcPr marL="91425" marR="91425" marT="91425" marB="91425"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Housing conditions</a:t>
                      </a:r>
                    </a:p>
                    <a:p>
                      <a:pPr lvl="0" rtl="0">
                        <a:spcBef>
                          <a:spcPts val="0"/>
                        </a:spcBef>
                        <a:spcAft>
                          <a:spcPts val="0"/>
                        </a:spcAft>
                        <a:buNone/>
                      </a:pPr>
                      <a:r>
                        <a:rPr lang="en-GB" sz="600">
                          <a:solidFill>
                            <a:srgbClr val="666666"/>
                          </a:solidFill>
                          <a:latin typeface="Calibri"/>
                          <a:ea typeface="Calibri"/>
                          <a:cs typeface="Calibri"/>
                          <a:sym typeface="Calibri"/>
                        </a:rPr>
                        <a:t>Missing 1 essential item</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FF2CC"/>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Security of tenancy</a:t>
                      </a:r>
                    </a:p>
                    <a:p>
                      <a:pPr lvl="0" rtl="0">
                        <a:spcBef>
                          <a:spcPts val="0"/>
                        </a:spcBef>
                        <a:spcAft>
                          <a:spcPts val="0"/>
                        </a:spcAft>
                        <a:buNone/>
                      </a:pPr>
                      <a:r>
                        <a:rPr lang="en-GB" sz="600">
                          <a:solidFill>
                            <a:srgbClr val="666666"/>
                          </a:solidFill>
                          <a:latin typeface="Calibri"/>
                          <a:ea typeface="Calibri"/>
                          <a:cs typeface="Calibri"/>
                          <a:sym typeface="Calibri"/>
                        </a:rPr>
                        <a:t>No debt, has contract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Family composition</a:t>
                      </a:r>
                    </a:p>
                    <a:p>
                      <a:pPr lvl="0" rtl="0">
                        <a:spcBef>
                          <a:spcPts val="0"/>
                        </a:spcBef>
                        <a:spcAft>
                          <a:spcPts val="0"/>
                        </a:spcAft>
                        <a:buNone/>
                      </a:pPr>
                      <a:r>
                        <a:rPr lang="en-GB" sz="600">
                          <a:solidFill>
                            <a:srgbClr val="666666"/>
                          </a:solidFill>
                          <a:latin typeface="Calibri"/>
                          <a:ea typeface="Calibri"/>
                          <a:cs typeface="Calibri"/>
                          <a:sym typeface="Calibri"/>
                        </a:rPr>
                        <a:t>Non autonomous adult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solidFill>
                      <a:srgbClr val="F4CCCC"/>
                    </a:solidFill>
                  </a:tcPr>
                </a:tc>
                <a:tc>
                  <a:txBody>
                    <a:bodyPr/>
                    <a:lstStyle/>
                    <a:p>
                      <a:pPr lvl="0" rtl="0">
                        <a:spcBef>
                          <a:spcPts val="0"/>
                        </a:spcBef>
                        <a:spcAft>
                          <a:spcPts val="0"/>
                        </a:spcAft>
                        <a:buNone/>
                      </a:pPr>
                      <a:endParaRPr sz="600">
                        <a:solidFill>
                          <a:srgbClr val="666666"/>
                        </a:solidFill>
                        <a:latin typeface="Calibri"/>
                        <a:ea typeface="Calibri"/>
                        <a:cs typeface="Calibri"/>
                        <a:sym typeface="Calibri"/>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4A86E8"/>
                      </a:solidFill>
                      <a:prstDash val="dot"/>
                      <a:round/>
                      <a:headEnd type="none" w="med" len="med"/>
                      <a:tailEnd type="none" w="med" len="med"/>
                    </a:lnB>
                  </a:tcPr>
                </a:tc>
              </a:tr>
              <a:tr h="518950">
                <a:tc>
                  <a:txBody>
                    <a:bodyPr/>
                    <a:lstStyle/>
                    <a:p>
                      <a:pPr rtl="0">
                        <a:spcBef>
                          <a:spcPts val="0"/>
                        </a:spcBef>
                        <a:buNone/>
                      </a:pPr>
                      <a:endParaRPr sz="600" b="1">
                        <a:latin typeface="Calibri"/>
                        <a:ea typeface="Calibri"/>
                        <a:cs typeface="Calibri"/>
                        <a:sym typeface="Calibri"/>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solidFill>
                      <a:prstDash val="solid"/>
                      <a:round/>
                      <a:headEnd type="none" w="med" len="med"/>
                      <a:tailEnd type="none" w="med" len="med"/>
                    </a:lnB>
                    <a:solidFill>
                      <a:srgbClr val="D9EAD3"/>
                    </a:solidFill>
                  </a:tcPr>
                </a:tc>
                <a:tc>
                  <a:txBody>
                    <a:bodyPr/>
                    <a:lstStyle/>
                    <a:p>
                      <a:pPr lvl="0" rtl="0">
                        <a:spcBef>
                          <a:spcPts val="0"/>
                        </a:spcBef>
                        <a:spcAft>
                          <a:spcPts val="0"/>
                        </a:spcAft>
                        <a:buNone/>
                      </a:pPr>
                      <a:r>
                        <a:rPr lang="en-GB" sz="600" b="1">
                          <a:latin typeface="Calibri"/>
                          <a:ea typeface="Calibri"/>
                          <a:cs typeface="Calibri"/>
                          <a:sym typeface="Calibri"/>
                        </a:rPr>
                        <a:t>Wash</a:t>
                      </a:r>
                    </a:p>
                    <a:p>
                      <a:pPr lvl="0" rtl="0">
                        <a:spcBef>
                          <a:spcPts val="0"/>
                        </a:spcBef>
                        <a:spcAft>
                          <a:spcPts val="0"/>
                        </a:spcAft>
                        <a:buNone/>
                      </a:pPr>
                      <a:r>
                        <a:rPr lang="en-GB" sz="1000" b="1">
                          <a:solidFill>
                            <a:srgbClr val="70AD47"/>
                          </a:solidFill>
                          <a:latin typeface="Calibri"/>
                          <a:ea typeface="Calibri"/>
                          <a:cs typeface="Calibri"/>
                          <a:sym typeface="Calibri"/>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solidFill>
                      <a:prstDash val="solid"/>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Health</a:t>
                      </a:r>
                    </a:p>
                    <a:p>
                      <a:pPr lvl="0" rtl="0">
                        <a:spcBef>
                          <a:spcPts val="0"/>
                        </a:spcBef>
                        <a:spcAft>
                          <a:spcPts val="0"/>
                        </a:spcAft>
                        <a:buNone/>
                      </a:pPr>
                      <a:r>
                        <a:rPr lang="en-GB" sz="600">
                          <a:solidFill>
                            <a:srgbClr val="666666"/>
                          </a:solidFill>
                          <a:latin typeface="Calibri"/>
                          <a:ea typeface="Calibri"/>
                          <a:cs typeface="Calibri"/>
                          <a:sym typeface="Calibri"/>
                        </a:rPr>
                        <a:t>No issues</a:t>
                      </a:r>
                    </a:p>
                  </a:txBody>
                  <a:tcPr marL="91425" marR="91425" marT="91425" marB="91425">
                    <a:lnL w="9525" cap="flat">
                      <a:solidFill>
                        <a:srgbClr val="000000"/>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Access to latrines</a:t>
                      </a:r>
                    </a:p>
                    <a:p>
                      <a:pPr lvl="0" rtl="0">
                        <a:spcBef>
                          <a:spcPts val="0"/>
                        </a:spcBef>
                        <a:spcAft>
                          <a:spcPts val="0"/>
                        </a:spcAft>
                        <a:buNone/>
                      </a:pPr>
                      <a:r>
                        <a:rPr lang="en-GB" sz="600">
                          <a:solidFill>
                            <a:srgbClr val="666666"/>
                          </a:solidFill>
                          <a:latin typeface="Calibri"/>
                          <a:ea typeface="Calibri"/>
                          <a:cs typeface="Calibri"/>
                          <a:sym typeface="Calibri"/>
                        </a:rPr>
                        <a:t>Not shared and safe access</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D9EAD3"/>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Access safe water</a:t>
                      </a:r>
                    </a:p>
                    <a:p>
                      <a:pPr rtl="0">
                        <a:spcBef>
                          <a:spcPts val="0"/>
                        </a:spcBef>
                        <a:spcAft>
                          <a:spcPts val="0"/>
                        </a:spcAft>
                        <a:buNone/>
                      </a:pPr>
                      <a:r>
                        <a:rPr lang="en-GB" sz="600">
                          <a:solidFill>
                            <a:srgbClr val="666666"/>
                          </a:solidFill>
                          <a:latin typeface="Calibri"/>
                          <a:ea typeface="Calibri"/>
                          <a:cs typeface="Calibri"/>
                          <a:sym typeface="Calibri"/>
                        </a:rPr>
                        <a:t>Municipality source</a:t>
                      </a:r>
                    </a:p>
                    <a:p>
                      <a:pPr lvl="0" rtl="0">
                        <a:spcBef>
                          <a:spcPts val="0"/>
                        </a:spcBef>
                        <a:spcAft>
                          <a:spcPts val="0"/>
                        </a:spcAft>
                        <a:buNone/>
                      </a:pPr>
                      <a:r>
                        <a:rPr lang="en-GB" sz="600">
                          <a:solidFill>
                            <a:srgbClr val="666666"/>
                          </a:solidFill>
                          <a:latin typeface="Calibri"/>
                          <a:ea typeface="Calibri"/>
                          <a:cs typeface="Calibri"/>
                          <a:sym typeface="Calibri"/>
                        </a:rPr>
                        <a:t>instances without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FF2CC"/>
                    </a:solidFill>
                  </a:tcPr>
                </a:tc>
                <a:tc>
                  <a:txBody>
                    <a:bodyPr/>
                    <a:lstStyle/>
                    <a:p>
                      <a:pPr rtl="0">
                        <a:spcBef>
                          <a:spcPts val="0"/>
                        </a:spcBef>
                        <a:spcAft>
                          <a:spcPts val="0"/>
                        </a:spcAft>
                        <a:buNone/>
                      </a:pPr>
                      <a:r>
                        <a:rPr lang="en-GB" sz="600" b="1">
                          <a:solidFill>
                            <a:srgbClr val="666666"/>
                          </a:solidFill>
                          <a:latin typeface="Calibri"/>
                          <a:ea typeface="Calibri"/>
                          <a:cs typeface="Calibri"/>
                          <a:sym typeface="Calibri"/>
                        </a:rPr>
                        <a:t>Waste management</a:t>
                      </a:r>
                    </a:p>
                    <a:p>
                      <a:pPr rtl="0">
                        <a:spcBef>
                          <a:spcPts val="0"/>
                        </a:spcBef>
                        <a:spcAft>
                          <a:spcPts val="0"/>
                        </a:spcAft>
                        <a:buNone/>
                      </a:pPr>
                      <a:r>
                        <a:rPr lang="en-GB" sz="600">
                          <a:solidFill>
                            <a:srgbClr val="666666"/>
                          </a:solidFill>
                          <a:latin typeface="Calibri"/>
                          <a:ea typeface="Calibri"/>
                          <a:cs typeface="Calibri"/>
                          <a:sym typeface="Calibri"/>
                        </a:rPr>
                        <a:t>1 instance water</a:t>
                      </a:r>
                    </a:p>
                    <a:p>
                      <a:pPr lvl="0" rtl="0">
                        <a:spcBef>
                          <a:spcPts val="0"/>
                        </a:spcBef>
                        <a:spcAft>
                          <a:spcPts val="0"/>
                        </a:spcAft>
                        <a:buNone/>
                      </a:pPr>
                      <a:r>
                        <a:rPr lang="en-GB" sz="600">
                          <a:solidFill>
                            <a:srgbClr val="666666"/>
                          </a:solidFill>
                          <a:latin typeface="Calibri"/>
                          <a:ea typeface="Calibri"/>
                          <a:cs typeface="Calibri"/>
                          <a:sym typeface="Calibri"/>
                        </a:rPr>
                        <a:t>1 instance solid</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4A86E8"/>
                      </a:solidFill>
                      <a:prstDash val="dot"/>
                      <a:round/>
                      <a:headEnd type="none" w="med" len="med"/>
                      <a:tailEnd type="none" w="med" len="med"/>
                    </a:lnT>
                    <a:lnB w="9525" cap="flat">
                      <a:solidFill>
                        <a:srgbClr val="000000">
                          <a:alpha val="0"/>
                        </a:srgbClr>
                      </a:solidFill>
                      <a:prstDash val="solid"/>
                      <a:round/>
                      <a:headEnd type="none" w="med" len="med"/>
                      <a:tailEnd type="none" w="med" len="med"/>
                    </a:lnB>
                    <a:solidFill>
                      <a:srgbClr val="FFF2CC"/>
                    </a:solidFill>
                  </a:tcPr>
                </a:tc>
              </a:tr>
            </a:tbl>
          </a:graphicData>
        </a:graphic>
      </p:graphicFrame>
      <p:sp>
        <p:nvSpPr>
          <p:cNvPr id="184" name="Shape 184"/>
          <p:cNvSpPr/>
          <p:nvPr/>
        </p:nvSpPr>
        <p:spPr>
          <a:xfrm>
            <a:off x="148448" y="739650"/>
            <a:ext cx="3761100" cy="3761100"/>
          </a:xfrm>
          <a:prstGeom prst="blockArc">
            <a:avLst>
              <a:gd name="adj1" fmla="val 15018310"/>
              <a:gd name="adj2" fmla="val 2186875"/>
              <a:gd name="adj3" fmla="val 19025"/>
            </a:avLst>
          </a:prstGeom>
          <a:noFill/>
          <a:ln w="9525" cap="flat">
            <a:solidFill>
              <a:srgbClr val="D9D9D9"/>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5" name="Shape 185"/>
          <p:cNvSpPr/>
          <p:nvPr/>
        </p:nvSpPr>
        <p:spPr>
          <a:xfrm>
            <a:off x="855525" y="1414850"/>
            <a:ext cx="2350799" cy="2350799"/>
          </a:xfrm>
          <a:prstGeom prst="ellipse">
            <a:avLst/>
          </a:prstGeom>
          <a:solidFill>
            <a:srgbClr val="C9DAF8"/>
          </a:solidFill>
          <a:ln w="19050" cap="flat">
            <a:solidFill>
              <a:srgbClr val="0B5394"/>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6" name="Shape 186"/>
          <p:cNvSpPr/>
          <p:nvPr/>
        </p:nvSpPr>
        <p:spPr>
          <a:xfrm>
            <a:off x="1856775" y="1231425"/>
            <a:ext cx="348299" cy="348299"/>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7" name="Shape 187"/>
          <p:cNvSpPr/>
          <p:nvPr/>
        </p:nvSpPr>
        <p:spPr>
          <a:xfrm>
            <a:off x="1856775" y="3563775"/>
            <a:ext cx="348299" cy="348299"/>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8" name="Shape 188"/>
          <p:cNvSpPr/>
          <p:nvPr/>
        </p:nvSpPr>
        <p:spPr>
          <a:xfrm rot="4312637">
            <a:off x="2965070" y="2034561"/>
            <a:ext cx="348171" cy="348171"/>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9" name="Shape 189"/>
          <p:cNvSpPr/>
          <p:nvPr/>
        </p:nvSpPr>
        <p:spPr>
          <a:xfrm rot="4312637">
            <a:off x="748588" y="2760553"/>
            <a:ext cx="348171" cy="348171"/>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0" name="Shape 190"/>
          <p:cNvSpPr/>
          <p:nvPr/>
        </p:nvSpPr>
        <p:spPr>
          <a:xfrm rot="6468629">
            <a:off x="2967175" y="2754374"/>
            <a:ext cx="348187" cy="348187"/>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1" name="Shape 191"/>
          <p:cNvSpPr/>
          <p:nvPr/>
        </p:nvSpPr>
        <p:spPr>
          <a:xfrm rot="6468629">
            <a:off x="746638" y="2040883"/>
            <a:ext cx="348187" cy="348187"/>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2" name="Shape 192"/>
          <p:cNvSpPr/>
          <p:nvPr/>
        </p:nvSpPr>
        <p:spPr>
          <a:xfrm rot="2172524">
            <a:off x="2579203" y="1489494"/>
            <a:ext cx="348383" cy="348383"/>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3" name="Shape 193"/>
          <p:cNvSpPr/>
          <p:nvPr/>
        </p:nvSpPr>
        <p:spPr>
          <a:xfrm rot="2172524">
            <a:off x="1200752" y="3370911"/>
            <a:ext cx="348383" cy="348383"/>
          </a:xfrm>
          <a:prstGeom prst="ellipse">
            <a:avLst/>
          </a:prstGeom>
          <a:solidFill>
            <a:srgbClr val="FFFFFF"/>
          </a:solidFill>
          <a:ln w="19050" cap="flat">
            <a:solidFill>
              <a:srgbClr val="FFC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4" name="Shape 194"/>
          <p:cNvSpPr/>
          <p:nvPr/>
        </p:nvSpPr>
        <p:spPr>
          <a:xfrm rot="-2180802">
            <a:off x="1136155" y="1476837"/>
            <a:ext cx="348254" cy="348254"/>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rot="-2180802">
            <a:off x="2518489" y="3355403"/>
            <a:ext cx="348254" cy="348254"/>
          </a:xfrm>
          <a:prstGeom prst="ellipse">
            <a:avLst/>
          </a:prstGeom>
          <a:solidFill>
            <a:srgbClr val="FFFFFF"/>
          </a:solidFill>
          <a:ln w="9525" cap="flat">
            <a:solidFill>
              <a:srgbClr val="70AD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96" name="Shape 196"/>
          <p:cNvPicPr preferRelativeResize="0"/>
          <p:nvPr/>
        </p:nvPicPr>
        <p:blipFill>
          <a:blip r:embed="rId3">
            <a:alphaModFix/>
          </a:blip>
          <a:stretch>
            <a:fillRect/>
          </a:stretch>
        </p:blipFill>
        <p:spPr>
          <a:xfrm>
            <a:off x="2535637" y="3376301"/>
            <a:ext cx="313974" cy="313974"/>
          </a:xfrm>
          <a:prstGeom prst="rect">
            <a:avLst/>
          </a:prstGeom>
          <a:noFill/>
          <a:ln>
            <a:noFill/>
          </a:ln>
        </p:spPr>
      </p:pic>
      <p:pic>
        <p:nvPicPr>
          <p:cNvPr id="197" name="Shape 197"/>
          <p:cNvPicPr preferRelativeResize="0"/>
          <p:nvPr/>
        </p:nvPicPr>
        <p:blipFill>
          <a:blip r:embed="rId4">
            <a:alphaModFix/>
          </a:blip>
          <a:stretch>
            <a:fillRect/>
          </a:stretch>
        </p:blipFill>
        <p:spPr>
          <a:xfrm>
            <a:off x="2982162" y="2052082"/>
            <a:ext cx="313974" cy="313974"/>
          </a:xfrm>
          <a:prstGeom prst="rect">
            <a:avLst/>
          </a:prstGeom>
          <a:noFill/>
          <a:ln>
            <a:noFill/>
          </a:ln>
        </p:spPr>
      </p:pic>
      <p:pic>
        <p:nvPicPr>
          <p:cNvPr id="198" name="Shape 198"/>
          <p:cNvPicPr preferRelativeResize="0"/>
          <p:nvPr/>
        </p:nvPicPr>
        <p:blipFill>
          <a:blip r:embed="rId5">
            <a:alphaModFix/>
          </a:blip>
          <a:stretch>
            <a:fillRect/>
          </a:stretch>
        </p:blipFill>
        <p:spPr>
          <a:xfrm>
            <a:off x="2984287" y="2771487"/>
            <a:ext cx="313974" cy="313974"/>
          </a:xfrm>
          <a:prstGeom prst="rect">
            <a:avLst/>
          </a:prstGeom>
          <a:noFill/>
          <a:ln>
            <a:noFill/>
          </a:ln>
        </p:spPr>
      </p:pic>
      <p:pic>
        <p:nvPicPr>
          <p:cNvPr id="199" name="Shape 199"/>
          <p:cNvPicPr preferRelativeResize="0"/>
          <p:nvPr/>
        </p:nvPicPr>
        <p:blipFill>
          <a:blip r:embed="rId6">
            <a:alphaModFix/>
          </a:blip>
          <a:stretch>
            <a:fillRect/>
          </a:stretch>
        </p:blipFill>
        <p:spPr>
          <a:xfrm>
            <a:off x="1870894" y="3580937"/>
            <a:ext cx="313974" cy="313974"/>
          </a:xfrm>
          <a:prstGeom prst="rect">
            <a:avLst/>
          </a:prstGeom>
          <a:noFill/>
          <a:ln>
            <a:noFill/>
          </a:ln>
        </p:spPr>
      </p:pic>
      <p:pic>
        <p:nvPicPr>
          <p:cNvPr id="200" name="Shape 200"/>
          <p:cNvPicPr preferRelativeResize="0"/>
          <p:nvPr/>
        </p:nvPicPr>
        <p:blipFill>
          <a:blip r:embed="rId7">
            <a:alphaModFix/>
          </a:blip>
          <a:stretch>
            <a:fillRect/>
          </a:stretch>
        </p:blipFill>
        <p:spPr>
          <a:xfrm>
            <a:off x="1217962" y="3388112"/>
            <a:ext cx="313974" cy="313974"/>
          </a:xfrm>
          <a:prstGeom prst="rect">
            <a:avLst/>
          </a:prstGeom>
          <a:noFill/>
          <a:ln>
            <a:noFill/>
          </a:ln>
        </p:spPr>
      </p:pic>
      <p:pic>
        <p:nvPicPr>
          <p:cNvPr id="201" name="Shape 201"/>
          <p:cNvPicPr preferRelativeResize="0"/>
          <p:nvPr/>
        </p:nvPicPr>
        <p:blipFill>
          <a:blip r:embed="rId8">
            <a:alphaModFix/>
          </a:blip>
          <a:stretch>
            <a:fillRect/>
          </a:stretch>
        </p:blipFill>
        <p:spPr>
          <a:xfrm>
            <a:off x="763737" y="2777662"/>
            <a:ext cx="313974" cy="313974"/>
          </a:xfrm>
          <a:prstGeom prst="rect">
            <a:avLst/>
          </a:prstGeom>
          <a:noFill/>
          <a:ln>
            <a:noFill/>
          </a:ln>
        </p:spPr>
      </p:pic>
      <p:pic>
        <p:nvPicPr>
          <p:cNvPr id="202" name="Shape 202"/>
          <p:cNvPicPr preferRelativeResize="0"/>
          <p:nvPr/>
        </p:nvPicPr>
        <p:blipFill>
          <a:blip r:embed="rId9">
            <a:alphaModFix/>
          </a:blip>
          <a:stretch>
            <a:fillRect/>
          </a:stretch>
        </p:blipFill>
        <p:spPr>
          <a:xfrm>
            <a:off x="1874850" y="1248587"/>
            <a:ext cx="313974" cy="313974"/>
          </a:xfrm>
          <a:prstGeom prst="rect">
            <a:avLst/>
          </a:prstGeom>
          <a:noFill/>
          <a:ln>
            <a:noFill/>
          </a:ln>
        </p:spPr>
      </p:pic>
      <p:pic>
        <p:nvPicPr>
          <p:cNvPr id="203" name="Shape 203"/>
          <p:cNvPicPr preferRelativeResize="0"/>
          <p:nvPr/>
        </p:nvPicPr>
        <p:blipFill>
          <a:blip r:embed="rId10">
            <a:alphaModFix/>
          </a:blip>
          <a:stretch>
            <a:fillRect/>
          </a:stretch>
        </p:blipFill>
        <p:spPr>
          <a:xfrm>
            <a:off x="2568125" y="1506687"/>
            <a:ext cx="313974" cy="313974"/>
          </a:xfrm>
          <a:prstGeom prst="rect">
            <a:avLst/>
          </a:prstGeom>
          <a:noFill/>
          <a:ln>
            <a:noFill/>
          </a:ln>
        </p:spPr>
      </p:pic>
      <p:pic>
        <p:nvPicPr>
          <p:cNvPr id="204" name="Shape 204"/>
          <p:cNvPicPr preferRelativeResize="0"/>
          <p:nvPr/>
        </p:nvPicPr>
        <p:blipFill>
          <a:blip r:embed="rId11">
            <a:alphaModFix/>
          </a:blip>
          <a:stretch>
            <a:fillRect/>
          </a:stretch>
        </p:blipFill>
        <p:spPr>
          <a:xfrm>
            <a:off x="763737" y="2057987"/>
            <a:ext cx="313974" cy="313974"/>
          </a:xfrm>
          <a:prstGeom prst="rect">
            <a:avLst/>
          </a:prstGeom>
          <a:noFill/>
          <a:ln>
            <a:noFill/>
          </a:ln>
        </p:spPr>
      </p:pic>
      <p:pic>
        <p:nvPicPr>
          <p:cNvPr id="205" name="Shape 205"/>
          <p:cNvPicPr preferRelativeResize="0"/>
          <p:nvPr/>
        </p:nvPicPr>
        <p:blipFill>
          <a:blip r:embed="rId12">
            <a:alphaModFix/>
          </a:blip>
          <a:stretch>
            <a:fillRect/>
          </a:stretch>
        </p:blipFill>
        <p:spPr>
          <a:xfrm>
            <a:off x="1153287" y="1493987"/>
            <a:ext cx="313974" cy="313974"/>
          </a:xfrm>
          <a:prstGeom prst="rect">
            <a:avLst/>
          </a:prstGeom>
          <a:noFill/>
          <a:ln>
            <a:noFill/>
          </a:ln>
        </p:spPr>
      </p:pic>
      <p:cxnSp>
        <p:nvCxnSpPr>
          <p:cNvPr id="206" name="Shape 206"/>
          <p:cNvCxnSpPr/>
          <p:nvPr/>
        </p:nvCxnSpPr>
        <p:spPr>
          <a:xfrm rot="5400000">
            <a:off x="1937137" y="1140674"/>
            <a:ext cx="181499" cy="0"/>
          </a:xfrm>
          <a:prstGeom prst="straightConnector1">
            <a:avLst/>
          </a:prstGeom>
          <a:noFill/>
          <a:ln w="9525" cap="flat">
            <a:solidFill>
              <a:srgbClr val="70AD47"/>
            </a:solidFill>
            <a:prstDash val="solid"/>
            <a:round/>
            <a:headEnd type="none" w="lg" len="lg"/>
            <a:tailEnd type="none" w="lg" len="lg"/>
          </a:ln>
        </p:spPr>
      </p:cxnSp>
      <p:cxnSp>
        <p:nvCxnSpPr>
          <p:cNvPr id="207" name="Shape 207"/>
          <p:cNvCxnSpPr/>
          <p:nvPr/>
        </p:nvCxnSpPr>
        <p:spPr>
          <a:xfrm rot="10800000">
            <a:off x="2027650" y="3913599"/>
            <a:ext cx="0" cy="195900"/>
          </a:xfrm>
          <a:prstGeom prst="straightConnector1">
            <a:avLst/>
          </a:prstGeom>
          <a:noFill/>
          <a:ln w="9525" cap="flat">
            <a:solidFill>
              <a:srgbClr val="70AD47"/>
            </a:solidFill>
            <a:prstDash val="solid"/>
            <a:round/>
            <a:headEnd type="none" w="lg" len="lg"/>
            <a:tailEnd type="none" w="lg" len="lg"/>
          </a:ln>
        </p:spPr>
      </p:cxnSp>
      <p:cxnSp>
        <p:nvCxnSpPr>
          <p:cNvPr id="208" name="Shape 208"/>
          <p:cNvCxnSpPr/>
          <p:nvPr/>
        </p:nvCxnSpPr>
        <p:spPr>
          <a:xfrm>
            <a:off x="1064600" y="1339925"/>
            <a:ext cx="130200" cy="177299"/>
          </a:xfrm>
          <a:prstGeom prst="straightConnector1">
            <a:avLst/>
          </a:prstGeom>
          <a:noFill/>
          <a:ln w="9525" cap="flat">
            <a:solidFill>
              <a:srgbClr val="70AD47"/>
            </a:solidFill>
            <a:prstDash val="solid"/>
            <a:round/>
            <a:headEnd type="none" w="lg" len="lg"/>
            <a:tailEnd type="none" w="lg" len="lg"/>
          </a:ln>
        </p:spPr>
      </p:cxnSp>
      <p:cxnSp>
        <p:nvCxnSpPr>
          <p:cNvPr id="209" name="Shape 209"/>
          <p:cNvCxnSpPr/>
          <p:nvPr/>
        </p:nvCxnSpPr>
        <p:spPr>
          <a:xfrm>
            <a:off x="2812550" y="3666600"/>
            <a:ext cx="118200" cy="153599"/>
          </a:xfrm>
          <a:prstGeom prst="straightConnector1">
            <a:avLst/>
          </a:prstGeom>
          <a:noFill/>
          <a:ln w="9525" cap="flat">
            <a:solidFill>
              <a:srgbClr val="70AD47"/>
            </a:solidFill>
            <a:prstDash val="solid"/>
            <a:round/>
            <a:headEnd type="none" w="lg" len="lg"/>
            <a:tailEnd type="none" w="lg" len="lg"/>
          </a:ln>
        </p:spPr>
      </p:cxnSp>
      <p:sp>
        <p:nvSpPr>
          <p:cNvPr id="210" name="Shape 210"/>
          <p:cNvSpPr txBox="1"/>
          <p:nvPr/>
        </p:nvSpPr>
        <p:spPr>
          <a:xfrm>
            <a:off x="1801682" y="892050"/>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cxnSp>
        <p:nvCxnSpPr>
          <p:cNvPr id="211" name="Shape 211"/>
          <p:cNvCxnSpPr/>
          <p:nvPr/>
        </p:nvCxnSpPr>
        <p:spPr>
          <a:xfrm flipH="1">
            <a:off x="2871600" y="1369450"/>
            <a:ext cx="112199" cy="153599"/>
          </a:xfrm>
          <a:prstGeom prst="straightConnector1">
            <a:avLst/>
          </a:prstGeom>
          <a:noFill/>
          <a:ln w="9525" cap="flat">
            <a:solidFill>
              <a:srgbClr val="70AD47"/>
            </a:solidFill>
            <a:prstDash val="solid"/>
            <a:round/>
            <a:headEnd type="none" w="lg" len="lg"/>
            <a:tailEnd type="none" w="lg" len="lg"/>
          </a:ln>
        </p:spPr>
      </p:cxnSp>
      <p:cxnSp>
        <p:nvCxnSpPr>
          <p:cNvPr id="212" name="Shape 212"/>
          <p:cNvCxnSpPr/>
          <p:nvPr/>
        </p:nvCxnSpPr>
        <p:spPr>
          <a:xfrm flipH="1">
            <a:off x="1173848" y="3693360"/>
            <a:ext cx="112199" cy="153599"/>
          </a:xfrm>
          <a:prstGeom prst="straightConnector1">
            <a:avLst/>
          </a:prstGeom>
          <a:noFill/>
          <a:ln w="19050" cap="flat">
            <a:solidFill>
              <a:srgbClr val="FFC000"/>
            </a:solidFill>
            <a:prstDash val="solid"/>
            <a:round/>
            <a:headEnd type="none" w="lg" len="lg"/>
            <a:tailEnd type="none" w="lg" len="lg"/>
          </a:ln>
        </p:spPr>
      </p:cxnSp>
      <p:cxnSp>
        <p:nvCxnSpPr>
          <p:cNvPr id="213" name="Shape 213"/>
          <p:cNvCxnSpPr/>
          <p:nvPr/>
        </p:nvCxnSpPr>
        <p:spPr>
          <a:xfrm>
            <a:off x="3298250" y="2970175"/>
            <a:ext cx="193499" cy="76499"/>
          </a:xfrm>
          <a:prstGeom prst="straightConnector1">
            <a:avLst/>
          </a:prstGeom>
          <a:noFill/>
          <a:ln w="19050" cap="flat">
            <a:solidFill>
              <a:srgbClr val="FFC000"/>
            </a:solidFill>
            <a:prstDash val="solid"/>
            <a:round/>
            <a:headEnd type="none" w="lg" len="lg"/>
            <a:tailEnd type="none" w="lg" len="lg"/>
          </a:ln>
        </p:spPr>
      </p:cxnSp>
      <p:cxnSp>
        <p:nvCxnSpPr>
          <p:cNvPr id="214" name="Shape 214"/>
          <p:cNvCxnSpPr/>
          <p:nvPr/>
        </p:nvCxnSpPr>
        <p:spPr>
          <a:xfrm>
            <a:off x="570250" y="2089150"/>
            <a:ext cx="193499" cy="76499"/>
          </a:xfrm>
          <a:prstGeom prst="straightConnector1">
            <a:avLst/>
          </a:prstGeom>
          <a:noFill/>
          <a:ln w="19050" cap="flat">
            <a:solidFill>
              <a:srgbClr val="FFC000"/>
            </a:solidFill>
            <a:prstDash val="solid"/>
            <a:round/>
            <a:headEnd type="none" w="lg" len="lg"/>
            <a:tailEnd type="none" w="lg" len="lg"/>
          </a:ln>
        </p:spPr>
      </p:cxnSp>
      <p:cxnSp>
        <p:nvCxnSpPr>
          <p:cNvPr id="215" name="Shape 215"/>
          <p:cNvCxnSpPr/>
          <p:nvPr/>
        </p:nvCxnSpPr>
        <p:spPr>
          <a:xfrm flipH="1">
            <a:off x="3315816" y="2082794"/>
            <a:ext cx="164700" cy="77400"/>
          </a:xfrm>
          <a:prstGeom prst="straightConnector1">
            <a:avLst/>
          </a:prstGeom>
          <a:noFill/>
          <a:ln w="9525" cap="flat">
            <a:solidFill>
              <a:srgbClr val="70AD47"/>
            </a:solidFill>
            <a:prstDash val="solid"/>
            <a:round/>
            <a:headEnd type="none" w="lg" len="lg"/>
            <a:tailEnd type="none" w="lg" len="lg"/>
          </a:ln>
        </p:spPr>
      </p:cxnSp>
      <p:cxnSp>
        <p:nvCxnSpPr>
          <p:cNvPr id="216" name="Shape 216"/>
          <p:cNvCxnSpPr/>
          <p:nvPr/>
        </p:nvCxnSpPr>
        <p:spPr>
          <a:xfrm flipH="1">
            <a:off x="598890" y="3014219"/>
            <a:ext cx="164700" cy="77400"/>
          </a:xfrm>
          <a:prstGeom prst="straightConnector1">
            <a:avLst/>
          </a:prstGeom>
          <a:noFill/>
          <a:ln w="9525" cap="flat">
            <a:solidFill>
              <a:srgbClr val="70AD47"/>
            </a:solidFill>
            <a:prstDash val="solid"/>
            <a:round/>
            <a:headEnd type="none" w="lg" len="lg"/>
            <a:tailEnd type="none" w="lg" len="lg"/>
          </a:ln>
        </p:spPr>
      </p:cxnSp>
      <p:sp>
        <p:nvSpPr>
          <p:cNvPr id="217" name="Shape 217"/>
          <p:cNvSpPr txBox="1"/>
          <p:nvPr/>
        </p:nvSpPr>
        <p:spPr>
          <a:xfrm>
            <a:off x="2791171" y="1198135"/>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1</a:t>
            </a:r>
          </a:p>
        </p:txBody>
      </p:sp>
      <p:sp>
        <p:nvSpPr>
          <p:cNvPr id="218" name="Shape 218"/>
          <p:cNvSpPr txBox="1"/>
          <p:nvPr/>
        </p:nvSpPr>
        <p:spPr>
          <a:xfrm>
            <a:off x="3345835" y="1980869"/>
            <a:ext cx="4379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19" name="Shape 219"/>
          <p:cNvSpPr txBox="1"/>
          <p:nvPr/>
        </p:nvSpPr>
        <p:spPr>
          <a:xfrm>
            <a:off x="3363423" y="2992185"/>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2</a:t>
            </a:r>
          </a:p>
        </p:txBody>
      </p:sp>
      <p:sp>
        <p:nvSpPr>
          <p:cNvPr id="220" name="Shape 220"/>
          <p:cNvSpPr txBox="1"/>
          <p:nvPr/>
        </p:nvSpPr>
        <p:spPr>
          <a:xfrm>
            <a:off x="823506" y="1174530"/>
            <a:ext cx="439200"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21" name="Shape 221"/>
          <p:cNvSpPr txBox="1"/>
          <p:nvPr/>
        </p:nvSpPr>
        <p:spPr>
          <a:xfrm>
            <a:off x="272559" y="193666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2</a:t>
            </a:r>
          </a:p>
        </p:txBody>
      </p:sp>
      <p:sp>
        <p:nvSpPr>
          <p:cNvPr id="222" name="Shape 222"/>
          <p:cNvSpPr txBox="1"/>
          <p:nvPr/>
        </p:nvSpPr>
        <p:spPr>
          <a:xfrm>
            <a:off x="934521" y="381664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FFC000"/>
                </a:solidFill>
                <a:latin typeface="Open Sans"/>
                <a:ea typeface="Open Sans"/>
                <a:cs typeface="Open Sans"/>
                <a:sym typeface="Open Sans"/>
              </a:rPr>
              <a:t>2</a:t>
            </a:r>
          </a:p>
        </p:txBody>
      </p:sp>
      <p:sp>
        <p:nvSpPr>
          <p:cNvPr id="223" name="Shape 223"/>
          <p:cNvSpPr txBox="1"/>
          <p:nvPr/>
        </p:nvSpPr>
        <p:spPr>
          <a:xfrm>
            <a:off x="274000" y="3032471"/>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24" name="Shape 224"/>
          <p:cNvSpPr txBox="1"/>
          <p:nvPr/>
        </p:nvSpPr>
        <p:spPr>
          <a:xfrm>
            <a:off x="1833046" y="4084769"/>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25" name="Shape 225"/>
          <p:cNvSpPr txBox="1"/>
          <p:nvPr/>
        </p:nvSpPr>
        <p:spPr>
          <a:xfrm>
            <a:off x="2734854" y="3789044"/>
            <a:ext cx="411599" cy="181499"/>
          </a:xfrm>
          <a:prstGeom prst="rect">
            <a:avLst/>
          </a:prstGeom>
          <a:noFill/>
          <a:ln>
            <a:noFill/>
          </a:ln>
        </p:spPr>
        <p:txBody>
          <a:bodyPr lIns="91425" tIns="91425" rIns="91425" bIns="91425" anchor="ctr" anchorCtr="0">
            <a:noAutofit/>
          </a:bodyPr>
          <a:lstStyle/>
          <a:p>
            <a:pPr lvl="0" algn="ctr" rtl="0">
              <a:spcBef>
                <a:spcPts val="0"/>
              </a:spcBef>
              <a:buNone/>
            </a:pPr>
            <a:r>
              <a:rPr lang="en-GB" sz="900" b="1">
                <a:solidFill>
                  <a:srgbClr val="70AD47"/>
                </a:solidFill>
                <a:latin typeface="Open Sans"/>
                <a:ea typeface="Open Sans"/>
                <a:cs typeface="Open Sans"/>
                <a:sym typeface="Open Sans"/>
              </a:rPr>
              <a:t>1</a:t>
            </a:r>
          </a:p>
        </p:txBody>
      </p:sp>
      <p:sp>
        <p:nvSpPr>
          <p:cNvPr id="226" name="Shape 226"/>
          <p:cNvSpPr txBox="1"/>
          <p:nvPr/>
        </p:nvSpPr>
        <p:spPr>
          <a:xfrm rot="1632">
            <a:off x="1314060" y="819717"/>
            <a:ext cx="631800" cy="195900"/>
          </a:xfrm>
          <a:prstGeom prst="rect">
            <a:avLst/>
          </a:prstGeom>
          <a:noFill/>
          <a:ln>
            <a:noFill/>
          </a:ln>
        </p:spPr>
        <p:txBody>
          <a:bodyPr lIns="91425" tIns="91425" rIns="91425" bIns="91425" anchor="ctr" anchorCtr="0">
            <a:noAutofit/>
          </a:bodyPr>
          <a:lstStyle/>
          <a:p>
            <a:pPr lvl="0" algn="ctr" rtl="0">
              <a:spcBef>
                <a:spcPts val="0"/>
              </a:spcBef>
              <a:buNone/>
            </a:pPr>
            <a:r>
              <a:rPr lang="en-GB" sz="600">
                <a:solidFill>
                  <a:srgbClr val="FFFFFF"/>
                </a:solidFill>
                <a:latin typeface="Calibri"/>
                <a:ea typeface="Calibri"/>
                <a:cs typeface="Calibri"/>
                <a:sym typeface="Calibri"/>
              </a:rPr>
              <a:t>Universal indicators</a:t>
            </a:r>
          </a:p>
        </p:txBody>
      </p:sp>
      <p:sp>
        <p:nvSpPr>
          <p:cNvPr id="227" name="Shape 227"/>
          <p:cNvSpPr txBox="1">
            <a:spLocks noGrp="1"/>
          </p:cNvSpPr>
          <p:nvPr>
            <p:ph type="title"/>
          </p:nvPr>
        </p:nvSpPr>
        <p:spPr>
          <a:xfrm>
            <a:off x="-1675" y="-17875"/>
            <a:ext cx="5998200" cy="439200"/>
          </a:xfrm>
          <a:prstGeom prst="rect">
            <a:avLst/>
          </a:prstGeom>
        </p:spPr>
        <p:txBody>
          <a:bodyPr lIns="91425" tIns="91425" rIns="91425" bIns="91425" anchor="t" anchorCtr="0">
            <a:noAutofit/>
          </a:bodyPr>
          <a:lstStyle/>
          <a:p>
            <a:pPr lvl="0" rtl="0">
              <a:spcBef>
                <a:spcPts val="0"/>
              </a:spcBef>
              <a:buNone/>
            </a:pPr>
            <a:r>
              <a:rPr lang="en-GB" sz="1800" b="0">
                <a:solidFill>
                  <a:srgbClr val="FFFFFF"/>
                </a:solidFill>
              </a:rPr>
              <a:t>Case study: Profile of a moderately vulnerable case</a:t>
            </a:r>
          </a:p>
        </p:txBody>
      </p:sp>
      <p:pic>
        <p:nvPicPr>
          <p:cNvPr id="228" name="Shape 228"/>
          <p:cNvPicPr preferRelativeResize="0"/>
          <p:nvPr/>
        </p:nvPicPr>
        <p:blipFill>
          <a:blip r:embed="rId3">
            <a:alphaModFix/>
          </a:blip>
          <a:stretch>
            <a:fillRect/>
          </a:stretch>
        </p:blipFill>
        <p:spPr>
          <a:xfrm>
            <a:off x="4146762" y="2244712"/>
            <a:ext cx="313974" cy="313974"/>
          </a:xfrm>
          <a:prstGeom prst="rect">
            <a:avLst/>
          </a:prstGeom>
          <a:noFill/>
          <a:ln>
            <a:noFill/>
          </a:ln>
        </p:spPr>
      </p:pic>
      <p:pic>
        <p:nvPicPr>
          <p:cNvPr id="229" name="Shape 229"/>
          <p:cNvPicPr preferRelativeResize="0"/>
          <p:nvPr/>
        </p:nvPicPr>
        <p:blipFill>
          <a:blip r:embed="rId4">
            <a:alphaModFix/>
          </a:blip>
          <a:stretch>
            <a:fillRect/>
          </a:stretch>
        </p:blipFill>
        <p:spPr>
          <a:xfrm>
            <a:off x="4146762" y="1370712"/>
            <a:ext cx="313974" cy="313974"/>
          </a:xfrm>
          <a:prstGeom prst="rect">
            <a:avLst/>
          </a:prstGeom>
          <a:noFill/>
          <a:ln>
            <a:noFill/>
          </a:ln>
        </p:spPr>
      </p:pic>
      <p:pic>
        <p:nvPicPr>
          <p:cNvPr id="230" name="Shape 230"/>
          <p:cNvPicPr preferRelativeResize="0"/>
          <p:nvPr/>
        </p:nvPicPr>
        <p:blipFill>
          <a:blip r:embed="rId5">
            <a:alphaModFix/>
          </a:blip>
          <a:stretch>
            <a:fillRect/>
          </a:stretch>
        </p:blipFill>
        <p:spPr>
          <a:xfrm>
            <a:off x="4146762" y="1807712"/>
            <a:ext cx="313974" cy="313974"/>
          </a:xfrm>
          <a:prstGeom prst="rect">
            <a:avLst/>
          </a:prstGeom>
          <a:noFill/>
          <a:ln>
            <a:noFill/>
          </a:ln>
        </p:spPr>
      </p:pic>
      <p:pic>
        <p:nvPicPr>
          <p:cNvPr id="231" name="Shape 231"/>
          <p:cNvPicPr preferRelativeResize="0"/>
          <p:nvPr/>
        </p:nvPicPr>
        <p:blipFill>
          <a:blip r:embed="rId6">
            <a:alphaModFix/>
          </a:blip>
          <a:stretch>
            <a:fillRect/>
          </a:stretch>
        </p:blipFill>
        <p:spPr>
          <a:xfrm>
            <a:off x="4146762" y="2681712"/>
            <a:ext cx="313974" cy="313974"/>
          </a:xfrm>
          <a:prstGeom prst="rect">
            <a:avLst/>
          </a:prstGeom>
          <a:noFill/>
          <a:ln>
            <a:noFill/>
          </a:ln>
        </p:spPr>
      </p:pic>
      <p:pic>
        <p:nvPicPr>
          <p:cNvPr id="232" name="Shape 232"/>
          <p:cNvPicPr preferRelativeResize="0"/>
          <p:nvPr/>
        </p:nvPicPr>
        <p:blipFill>
          <a:blip r:embed="rId7">
            <a:alphaModFix/>
          </a:blip>
          <a:stretch>
            <a:fillRect/>
          </a:stretch>
        </p:blipFill>
        <p:spPr>
          <a:xfrm>
            <a:off x="4146762" y="3118712"/>
            <a:ext cx="313974" cy="313974"/>
          </a:xfrm>
          <a:prstGeom prst="rect">
            <a:avLst/>
          </a:prstGeom>
          <a:noFill/>
          <a:ln>
            <a:noFill/>
          </a:ln>
        </p:spPr>
      </p:pic>
      <p:pic>
        <p:nvPicPr>
          <p:cNvPr id="233" name="Shape 233"/>
          <p:cNvPicPr preferRelativeResize="0"/>
          <p:nvPr/>
        </p:nvPicPr>
        <p:blipFill>
          <a:blip r:embed="rId8">
            <a:alphaModFix/>
          </a:blip>
          <a:stretch>
            <a:fillRect/>
          </a:stretch>
        </p:blipFill>
        <p:spPr>
          <a:xfrm>
            <a:off x="4146762" y="3555712"/>
            <a:ext cx="313974" cy="313974"/>
          </a:xfrm>
          <a:prstGeom prst="rect">
            <a:avLst/>
          </a:prstGeom>
          <a:noFill/>
          <a:ln>
            <a:noFill/>
          </a:ln>
        </p:spPr>
      </p:pic>
      <p:pic>
        <p:nvPicPr>
          <p:cNvPr id="234" name="Shape 234"/>
          <p:cNvPicPr preferRelativeResize="0"/>
          <p:nvPr/>
        </p:nvPicPr>
        <p:blipFill>
          <a:blip r:embed="rId9">
            <a:alphaModFix/>
          </a:blip>
          <a:stretch>
            <a:fillRect/>
          </a:stretch>
        </p:blipFill>
        <p:spPr>
          <a:xfrm>
            <a:off x="4146762" y="496712"/>
            <a:ext cx="313974" cy="313974"/>
          </a:xfrm>
          <a:prstGeom prst="rect">
            <a:avLst/>
          </a:prstGeom>
          <a:noFill/>
          <a:ln>
            <a:noFill/>
          </a:ln>
        </p:spPr>
      </p:pic>
      <p:pic>
        <p:nvPicPr>
          <p:cNvPr id="235" name="Shape 235"/>
          <p:cNvPicPr preferRelativeResize="0"/>
          <p:nvPr/>
        </p:nvPicPr>
        <p:blipFill>
          <a:blip r:embed="rId10">
            <a:alphaModFix/>
          </a:blip>
          <a:stretch>
            <a:fillRect/>
          </a:stretch>
        </p:blipFill>
        <p:spPr>
          <a:xfrm>
            <a:off x="4146762" y="933712"/>
            <a:ext cx="313974" cy="313974"/>
          </a:xfrm>
          <a:prstGeom prst="rect">
            <a:avLst/>
          </a:prstGeom>
          <a:noFill/>
          <a:ln>
            <a:noFill/>
          </a:ln>
        </p:spPr>
      </p:pic>
      <p:pic>
        <p:nvPicPr>
          <p:cNvPr id="236" name="Shape 236"/>
          <p:cNvPicPr preferRelativeResize="0"/>
          <p:nvPr/>
        </p:nvPicPr>
        <p:blipFill>
          <a:blip r:embed="rId11">
            <a:alphaModFix/>
          </a:blip>
          <a:stretch>
            <a:fillRect/>
          </a:stretch>
        </p:blipFill>
        <p:spPr>
          <a:xfrm>
            <a:off x="4146762" y="3992712"/>
            <a:ext cx="313974" cy="313974"/>
          </a:xfrm>
          <a:prstGeom prst="rect">
            <a:avLst/>
          </a:prstGeom>
          <a:noFill/>
          <a:ln>
            <a:noFill/>
          </a:ln>
        </p:spPr>
      </p:pic>
      <p:pic>
        <p:nvPicPr>
          <p:cNvPr id="237" name="Shape 237"/>
          <p:cNvPicPr preferRelativeResize="0"/>
          <p:nvPr/>
        </p:nvPicPr>
        <p:blipFill>
          <a:blip r:embed="rId12">
            <a:alphaModFix/>
          </a:blip>
          <a:stretch>
            <a:fillRect/>
          </a:stretch>
        </p:blipFill>
        <p:spPr>
          <a:xfrm>
            <a:off x="4146762" y="4429712"/>
            <a:ext cx="313974" cy="313974"/>
          </a:xfrm>
          <a:prstGeom prst="rect">
            <a:avLst/>
          </a:prstGeom>
          <a:noFill/>
          <a:ln>
            <a:noFill/>
          </a:ln>
        </p:spPr>
      </p:pic>
      <p:sp>
        <p:nvSpPr>
          <p:cNvPr id="238" name="Shape 238"/>
          <p:cNvSpPr txBox="1"/>
          <p:nvPr/>
        </p:nvSpPr>
        <p:spPr>
          <a:xfrm>
            <a:off x="0" y="5010875"/>
            <a:ext cx="8282399" cy="132599"/>
          </a:xfrm>
          <a:prstGeom prst="rect">
            <a:avLst/>
          </a:prstGeom>
          <a:noFill/>
          <a:ln>
            <a:noFill/>
          </a:ln>
        </p:spPr>
        <p:txBody>
          <a:bodyPr lIns="91425" tIns="91425" rIns="91425" bIns="91425" anchor="ctr" anchorCtr="0">
            <a:noAutofit/>
          </a:bodyPr>
          <a:lstStyle/>
          <a:p>
            <a:pPr lvl="0" rtl="0">
              <a:spcBef>
                <a:spcPts val="0"/>
              </a:spcBef>
              <a:buNone/>
            </a:pPr>
            <a:r>
              <a:rPr lang="en-GB" sz="600" b="1">
                <a:solidFill>
                  <a:srgbClr val="FFFFFF"/>
                </a:solidFill>
                <a:latin typeface="Open Sans"/>
                <a:ea typeface="Open Sans"/>
                <a:cs typeface="Open Sans"/>
                <a:sym typeface="Open Sans"/>
              </a:rPr>
              <a:t>Source data:</a:t>
            </a:r>
            <a:r>
              <a:rPr lang="en-GB" sz="600">
                <a:solidFill>
                  <a:srgbClr val="FFFFFF"/>
                </a:solidFill>
                <a:latin typeface="Open Sans"/>
                <a:ea typeface="Open Sans"/>
                <a:cs typeface="Open Sans"/>
                <a:sym typeface="Open Sans"/>
              </a:rPr>
              <a:t> VAF Model - Baseline survey, real case data</a:t>
            </a:r>
          </a:p>
        </p:txBody>
      </p:sp>
      <p:pic>
        <p:nvPicPr>
          <p:cNvPr id="239" name="Shape 239"/>
          <p:cNvPicPr preferRelativeResize="0"/>
          <p:nvPr/>
        </p:nvPicPr>
        <p:blipFill>
          <a:blip r:embed="rId13">
            <a:alphaModFix/>
          </a:blip>
          <a:stretch>
            <a:fillRect/>
          </a:stretch>
        </p:blipFill>
        <p:spPr>
          <a:xfrm>
            <a:off x="1635955" y="2179521"/>
            <a:ext cx="776599" cy="844365"/>
          </a:xfrm>
          <a:prstGeom prst="rect">
            <a:avLst/>
          </a:prstGeom>
          <a:noFill/>
          <a:ln>
            <a:noFill/>
          </a:ln>
        </p:spPr>
      </p:pic>
      <p:sp>
        <p:nvSpPr>
          <p:cNvPr id="240" name="Shape 240"/>
          <p:cNvSpPr txBox="1"/>
          <p:nvPr/>
        </p:nvSpPr>
        <p:spPr>
          <a:xfrm>
            <a:off x="1687942" y="2911896"/>
            <a:ext cx="668700" cy="179700"/>
          </a:xfrm>
          <a:prstGeom prst="rect">
            <a:avLst/>
          </a:prstGeom>
          <a:noFill/>
          <a:ln>
            <a:noFill/>
          </a:ln>
        </p:spPr>
        <p:txBody>
          <a:bodyPr lIns="91425" tIns="91425" rIns="91425" bIns="91425" anchor="ctr" anchorCtr="0">
            <a:noAutofit/>
          </a:bodyPr>
          <a:lstStyle/>
          <a:p>
            <a:pPr algn="ctr">
              <a:spcBef>
                <a:spcPts val="0"/>
              </a:spcBef>
              <a:buNone/>
            </a:pPr>
            <a:r>
              <a:rPr lang="en-GB" sz="900" b="1">
                <a:latin typeface="Calibri"/>
                <a:ea typeface="Calibri"/>
                <a:cs typeface="Calibri"/>
                <a:sym typeface="Calibri"/>
              </a:rPr>
              <a:t>Avg 1.3</a:t>
            </a:r>
          </a:p>
        </p:txBody>
      </p:sp>
      <p:pic>
        <p:nvPicPr>
          <p:cNvPr id="241" name="Shape 241"/>
          <p:cNvPicPr preferRelativeResize="0"/>
          <p:nvPr/>
        </p:nvPicPr>
        <p:blipFill rotWithShape="1">
          <a:blip r:embed="rId14">
            <a:alphaModFix/>
          </a:blip>
          <a:srcRect l="7060" t="8184" r="51935" b="10136"/>
          <a:stretch/>
        </p:blipFill>
        <p:spPr>
          <a:xfrm>
            <a:off x="8422850" y="0"/>
            <a:ext cx="470774" cy="46886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_UNCHR Style mas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2401</Words>
  <Application>Microsoft Office PowerPoint</Application>
  <PresentationFormat>On-screen Show (16:9)</PresentationFormat>
  <Paragraphs>597</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Open Sans</vt:lpstr>
      <vt:lpstr>_UNCHR Style master</vt:lpstr>
      <vt:lpstr>Vulnerability Assessment Framework The VAF model  April 2015</vt:lpstr>
      <vt:lpstr>In this presentation</vt:lpstr>
      <vt:lpstr>Following this presentation - VAF next few months</vt:lpstr>
      <vt:lpstr>PowerPoint Presentation</vt:lpstr>
      <vt:lpstr>79% of the population are living below the poverty line</vt:lpstr>
      <vt:lpstr>East Jordan is the most vulnerable region</vt:lpstr>
      <vt:lpstr>However there is little difference across the regions</vt:lpstr>
      <vt:lpstr>Male headed cases are marginally more vulnerable than female headed cases</vt:lpstr>
      <vt:lpstr>Case study: Profile of a moderately vulnerable case</vt:lpstr>
      <vt:lpstr>Case study: Profile of a highly vulnerable case</vt:lpstr>
      <vt:lpstr>Case study: Profile of a severely vulnerable case</vt:lpstr>
      <vt:lpstr>PowerPoint Presentation</vt:lpstr>
      <vt:lpstr>Predicted welfare</vt:lpstr>
      <vt:lpstr>Registration status</vt:lpstr>
      <vt:lpstr>Dependency ratio</vt:lpstr>
      <vt:lpstr>Coping strategies</vt:lpstr>
      <vt:lpstr>PowerPoint Presentation</vt:lpstr>
      <vt:lpstr>Basic needs</vt:lpstr>
      <vt:lpstr>Education</vt:lpstr>
      <vt:lpstr>Food</vt:lpstr>
      <vt:lpstr>Health</vt:lpstr>
      <vt:lpstr>Shelter</vt:lpstr>
      <vt:lpstr>WASH</vt:lpstr>
      <vt:lpstr>PowerPoint Presentation</vt:lpstr>
      <vt:lpstr>PowerPoint Presentation</vt:lpstr>
      <vt:lpstr>VAF style guide</vt:lpstr>
      <vt:lpstr>Case level vulnerability profile</vt:lpstr>
      <vt:lpstr>Case level vulnerability profile</vt:lpstr>
      <vt:lpstr>Vulnerability in the East of Jordan</vt:lpstr>
      <vt:lpstr>Case level vulnerability profile</vt:lpstr>
      <vt:lpstr>Case level vulnerability profile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Assessment Framework The VAF model  April 2015</dc:title>
  <dc:creator>Kate Washington</dc:creator>
  <cp:lastModifiedBy>Edouard Legoupil</cp:lastModifiedBy>
  <cp:revision>2</cp:revision>
  <dcterms:modified xsi:type="dcterms:W3CDTF">2015-04-09T08:20:06Z</dcterms:modified>
</cp:coreProperties>
</file>