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9" r:id="rId4"/>
    <p:sldId id="257" r:id="rId5"/>
    <p:sldId id="258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78" r:id="rId14"/>
    <p:sldId id="265" r:id="rId15"/>
    <p:sldId id="266" r:id="rId16"/>
    <p:sldId id="267" r:id="rId17"/>
    <p:sldId id="268" r:id="rId18"/>
    <p:sldId id="269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201247\Dropbox\Documents\00-UNHCR2015\2-Welfare\Tables%20and%20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b201247\Dropbox\Documents\00-UNHCR2015\2-Welfare\Tables%20and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Measures!$G$3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Measures!$H$2:$J$2</c:f>
              <c:strCache>
                <c:ptCount val="3"/>
                <c:pt idx="0">
                  <c:v>Income per capita</c:v>
                </c:pt>
                <c:pt idx="1">
                  <c:v>Expenditure per capita</c:v>
                </c:pt>
                <c:pt idx="2">
                  <c:v>Expenditure per capita net of UNHCR assistance</c:v>
                </c:pt>
              </c:strCache>
            </c:strRef>
          </c:cat>
          <c:val>
            <c:numRef>
              <c:f>Measures!$H$3:$J$3</c:f>
              <c:numCache>
                <c:formatCode>0.0</c:formatCode>
                <c:ptCount val="3"/>
                <c:pt idx="0">
                  <c:v>16.07793218061596</c:v>
                </c:pt>
                <c:pt idx="1">
                  <c:v>16.07793218061596</c:v>
                </c:pt>
                <c:pt idx="2">
                  <c:v>16.07793218061596</c:v>
                </c:pt>
              </c:numCache>
            </c:numRef>
          </c:val>
        </c:ser>
        <c:ser>
          <c:idx val="1"/>
          <c:order val="1"/>
          <c:tx>
            <c:strRef>
              <c:f>Measures!$G$4</c:f>
              <c:strCache>
                <c:ptCount val="1"/>
                <c:pt idx="0">
                  <c:v>Zeroes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Measures!$H$2:$J$2</c:f>
              <c:strCache>
                <c:ptCount val="3"/>
                <c:pt idx="0">
                  <c:v>Income per capita</c:v>
                </c:pt>
                <c:pt idx="1">
                  <c:v>Expenditure per capita</c:v>
                </c:pt>
                <c:pt idx="2">
                  <c:v>Expenditure per capita net of UNHCR assistance</c:v>
                </c:pt>
              </c:strCache>
            </c:strRef>
          </c:cat>
          <c:val>
            <c:numRef>
              <c:f>Measures!$H$4:$J$4</c:f>
              <c:numCache>
                <c:formatCode>0.0</c:formatCode>
                <c:ptCount val="3"/>
                <c:pt idx="0">
                  <c:v>39.21360630812206</c:v>
                </c:pt>
                <c:pt idx="1">
                  <c:v>0</c:v>
                </c:pt>
                <c:pt idx="2">
                  <c:v>2.0932781726247303</c:v>
                </c:pt>
              </c:numCache>
            </c:numRef>
          </c:val>
        </c:ser>
        <c:ser>
          <c:idx val="2"/>
          <c:order val="2"/>
          <c:tx>
            <c:strRef>
              <c:f>Measures!$G$5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Measures!$H$2:$J$2</c:f>
              <c:strCache>
                <c:ptCount val="3"/>
                <c:pt idx="0">
                  <c:v>Income per capita</c:v>
                </c:pt>
                <c:pt idx="1">
                  <c:v>Expenditure per capita</c:v>
                </c:pt>
                <c:pt idx="2">
                  <c:v>Expenditure per capita net of UNHCR assistance</c:v>
                </c:pt>
              </c:strCache>
            </c:strRef>
          </c:cat>
          <c:val>
            <c:numRef>
              <c:f>Measures!$H$5:$J$5</c:f>
              <c:numCache>
                <c:formatCode>0.0</c:formatCode>
                <c:ptCount val="3"/>
                <c:pt idx="0">
                  <c:v>44.708461511261973</c:v>
                </c:pt>
                <c:pt idx="1">
                  <c:v>83.92206781938404</c:v>
                </c:pt>
                <c:pt idx="2">
                  <c:v>81.828789646759304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3437144"/>
        <c:axId val="90061832"/>
      </c:barChart>
      <c:catAx>
        <c:axId val="14343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61832"/>
        <c:crosses val="autoZero"/>
        <c:auto val="1"/>
        <c:lblAlgn val="ctr"/>
        <c:lblOffset val="100"/>
        <c:noMultiLvlLbl val="0"/>
      </c:catAx>
      <c:valAx>
        <c:axId val="9006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3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Dummies!$I$4:$J$17</c:f>
              <c:multiLvlStrCache>
                <c:ptCount val="14"/>
                <c:lvl>
                  <c:pt idx="0">
                    <c:v>Male</c:v>
                  </c:pt>
                  <c:pt idx="1">
                    <c:v>Female</c:v>
                  </c:pt>
                  <c:pt idx="2">
                    <c:v>1/11/2013-24/2/2014</c:v>
                  </c:pt>
                  <c:pt idx="3">
                    <c:v>25/2/2014-1/10/2014</c:v>
                  </c:pt>
                  <c:pt idx="4">
                    <c:v>Non Muslim</c:v>
                  </c:pt>
                  <c:pt idx="5">
                    <c:v>Muslim</c:v>
                  </c:pt>
                  <c:pt idx="6">
                    <c:v>Non Arab</c:v>
                  </c:pt>
                  <c:pt idx="7">
                    <c:v>Arab</c:v>
                  </c:pt>
                  <c:pt idx="8">
                    <c:v>Edu 8 years of less</c:v>
                  </c:pt>
                  <c:pt idx="9">
                    <c:v>Edu less than 8 years</c:v>
                  </c:pt>
                  <c:pt idx="10">
                    <c:v>Blue Collars</c:v>
                  </c:pt>
                  <c:pt idx="11">
                    <c:v>White Collars</c:v>
                  </c:pt>
                  <c:pt idx="12">
                    <c:v>Low Skills</c:v>
                  </c:pt>
                  <c:pt idx="13">
                    <c:v>High Skills</c:v>
                  </c:pt>
                </c:lvl>
                <c:lvl>
                  <c:pt idx="0">
                    <c:v>gender</c:v>
                  </c:pt>
                  <c:pt idx="2">
                    <c:v>time</c:v>
                  </c:pt>
                  <c:pt idx="4">
                    <c:v>religion</c:v>
                  </c:pt>
                  <c:pt idx="6">
                    <c:v>ethnic</c:v>
                  </c:pt>
                  <c:pt idx="8">
                    <c:v>educat</c:v>
                  </c:pt>
                  <c:pt idx="10">
                    <c:v>occup</c:v>
                  </c:pt>
                  <c:pt idx="12">
                    <c:v>skills</c:v>
                  </c:pt>
                </c:lvl>
              </c:multiLvlStrCache>
            </c:multiLvlStrRef>
          </c:cat>
          <c:val>
            <c:numRef>
              <c:f>Dummies!$K$4:$K$17</c:f>
              <c:numCache>
                <c:formatCode>0.0</c:formatCode>
                <c:ptCount val="14"/>
                <c:pt idx="0">
                  <c:v>69.818900034898306</c:v>
                </c:pt>
                <c:pt idx="1">
                  <c:v>66.754165715590048</c:v>
                </c:pt>
                <c:pt idx="2">
                  <c:v>65.693841618213085</c:v>
                </c:pt>
                <c:pt idx="3">
                  <c:v>72.938897821955848</c:v>
                </c:pt>
                <c:pt idx="4">
                  <c:v>22.760290556900724</c:v>
                </c:pt>
                <c:pt idx="5">
                  <c:v>69.108587421320536</c:v>
                </c:pt>
                <c:pt idx="6">
                  <c:v>51.567944250871079</c:v>
                </c:pt>
                <c:pt idx="7">
                  <c:v>69.142392553758171</c:v>
                </c:pt>
                <c:pt idx="8">
                  <c:v>72.417964896606918</c:v>
                </c:pt>
                <c:pt idx="9">
                  <c:v>64.411610290257258</c:v>
                </c:pt>
                <c:pt idx="10">
                  <c:v>74.381840291852455</c:v>
                </c:pt>
                <c:pt idx="11">
                  <c:v>65.356265356265354</c:v>
                </c:pt>
                <c:pt idx="12">
                  <c:v>68.872959397237338</c:v>
                </c:pt>
                <c:pt idx="13">
                  <c:v>61.568748552458885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416256"/>
        <c:axId val="143891464"/>
      </c:barChart>
      <c:catAx>
        <c:axId val="144416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1464"/>
        <c:crosses val="autoZero"/>
        <c:auto val="1"/>
        <c:lblAlgn val="ctr"/>
        <c:lblOffset val="100"/>
        <c:noMultiLvlLbl val="0"/>
      </c:catAx>
      <c:valAx>
        <c:axId val="143891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1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A0B7-CA64-46EA-A864-726963D0B861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7547-8945-4AB2-A608-90D8016C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Welfare of Syrian Refugees in Jordan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Paolo Verme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Entry and Legality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14" y="2167324"/>
            <a:ext cx="9876986" cy="28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and Marital Status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03" y="1828781"/>
            <a:ext cx="7630222" cy="44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Size and Number of Children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0" y="1850814"/>
            <a:ext cx="10064011" cy="37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and PA Characteristics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251081"/>
              </p:ext>
            </p:extLst>
          </p:nvPr>
        </p:nvGraphicFramePr>
        <p:xfrm>
          <a:off x="2169319" y="1811671"/>
          <a:ext cx="7459423" cy="493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24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 and Education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02" y="2011064"/>
            <a:ext cx="9755586" cy="35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 School Age in and out of School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31" y="1861830"/>
            <a:ext cx="9520330" cy="43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of Rooms and Rental Contract Duration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60" y="2338592"/>
            <a:ext cx="8037780" cy="30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Work and Non School Attendance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11" y="2177330"/>
            <a:ext cx="8340342" cy="40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PA and Number of Illiterates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96" y="1777686"/>
            <a:ext cx="6551226" cy="47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Drivers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136" y="1825625"/>
            <a:ext cx="9304663" cy="4351338"/>
          </a:xfrm>
        </p:spPr>
        <p:txBody>
          <a:bodyPr/>
          <a:lstStyle/>
          <a:p>
            <a:r>
              <a:rPr lang="en-US" dirty="0" smtClean="0"/>
              <a:t>Poverty Measures</a:t>
            </a:r>
          </a:p>
          <a:p>
            <a:endParaRPr lang="en-US" dirty="0" smtClean="0"/>
          </a:p>
          <a:p>
            <a:r>
              <a:rPr lang="en-US" dirty="0" smtClean="0"/>
              <a:t>Poverty Profile</a:t>
            </a:r>
          </a:p>
          <a:p>
            <a:endParaRPr lang="en-US" dirty="0" smtClean="0"/>
          </a:p>
          <a:p>
            <a:r>
              <a:rPr lang="en-US" dirty="0" smtClean="0"/>
              <a:t>Poverty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38051" cy="4030605"/>
          </a:xfrm>
        </p:spPr>
        <p:txBody>
          <a:bodyPr/>
          <a:lstStyle/>
          <a:p>
            <a:r>
              <a:rPr lang="en-US" dirty="0" smtClean="0"/>
              <a:t>Welfare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13" y="210889"/>
            <a:ext cx="8502730" cy="64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75933" cy="3506964"/>
          </a:xfrm>
        </p:spPr>
        <p:txBody>
          <a:bodyPr/>
          <a:lstStyle/>
          <a:p>
            <a:r>
              <a:rPr lang="en-US" dirty="0" smtClean="0"/>
              <a:t>Welfare Model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23" y="238091"/>
            <a:ext cx="8586628" cy="63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9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Welfare Measure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050000"/>
              </p:ext>
            </p:extLst>
          </p:nvPr>
        </p:nvGraphicFramePr>
        <p:xfrm>
          <a:off x="2168486" y="1991298"/>
          <a:ext cx="7250935" cy="440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8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Welfare Measure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60" y="1831725"/>
            <a:ext cx="6598080" cy="48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and Poverty 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40" y="1690687"/>
            <a:ext cx="7047860" cy="43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and Destination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12535" cy="47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of Arrival and Home Visit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07" y="2068174"/>
            <a:ext cx="10241093" cy="31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93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Welfare of Syrian Refugees in Jordan</vt:lpstr>
      <vt:lpstr>Contents</vt:lpstr>
      <vt:lpstr>Poverty Measures</vt:lpstr>
      <vt:lpstr>Welfare Measure</vt:lpstr>
      <vt:lpstr>Welfare Measure</vt:lpstr>
      <vt:lpstr>Poverty Profile</vt:lpstr>
      <vt:lpstr>Poverty and Poverty Lines</vt:lpstr>
      <vt:lpstr>Origin and Destination</vt:lpstr>
      <vt:lpstr>Date of Arrival and Home Visit</vt:lpstr>
      <vt:lpstr>Point of Entry and Legality</vt:lpstr>
      <vt:lpstr>Age and Marital Status</vt:lpstr>
      <vt:lpstr>Case Size and Number of Children</vt:lpstr>
      <vt:lpstr>Poverty and PA Characteristics</vt:lpstr>
      <vt:lpstr>Occupation and Education</vt:lpstr>
      <vt:lpstr>Children in School Age in and out of School</vt:lpstr>
      <vt:lpstr>No. of Rooms and Rental Contract Duration</vt:lpstr>
      <vt:lpstr>Child Work and Non School Attendance</vt:lpstr>
      <vt:lpstr>Education PA and Number of Illiterates</vt:lpstr>
      <vt:lpstr>Poverty Drivers</vt:lpstr>
      <vt:lpstr>Welfare Model</vt:lpstr>
      <vt:lpstr>Welfare Model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Welfare of Syrian Refugees in Jordan</dc:title>
  <dc:creator>Paolo Verme</dc:creator>
  <cp:lastModifiedBy>Edouard Legoupil</cp:lastModifiedBy>
  <cp:revision>19</cp:revision>
  <cp:lastPrinted>2015-03-30T12:44:00Z</cp:lastPrinted>
  <dcterms:created xsi:type="dcterms:W3CDTF">2015-03-17T13:34:52Z</dcterms:created>
  <dcterms:modified xsi:type="dcterms:W3CDTF">2015-03-30T13:53:00Z</dcterms:modified>
</cp:coreProperties>
</file>