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4" r:id="rId2"/>
    <p:sldId id="352" r:id="rId3"/>
    <p:sldId id="278" r:id="rId4"/>
    <p:sldId id="259" r:id="rId5"/>
    <p:sldId id="271" r:id="rId6"/>
    <p:sldId id="260" r:id="rId7"/>
    <p:sldId id="262" r:id="rId8"/>
    <p:sldId id="263" r:id="rId9"/>
    <p:sldId id="275" r:id="rId10"/>
    <p:sldId id="265" r:id="rId11"/>
    <p:sldId id="272" r:id="rId12"/>
    <p:sldId id="273" r:id="rId13"/>
    <p:sldId id="266" r:id="rId14"/>
    <p:sldId id="277" r:id="rId15"/>
    <p:sldId id="31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8" autoAdjust="0"/>
    <p:restoredTop sz="80070"/>
  </p:normalViewPr>
  <p:slideViewPr>
    <p:cSldViewPr snapToGrid="0" snapToObjects="1">
      <p:cViewPr varScale="1">
        <p:scale>
          <a:sx n="85" d="100"/>
          <a:sy n="85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25-8-2024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25-8-2024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1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Đánh giá cao các nguyên tắc cơ bản của kiểm thử phần mềm và ứng dụng của nó trong suốt vòng đời của phần mềm.</a:t>
            </a:r>
          </a:p>
          <a:p>
            <a:r>
              <a:rPr lang="vi-VN" dirty="0"/>
              <a:t>Phát triển kỹ năng thiết kế và thực hiện kiểm thử phần mềm phù hợp với các giai đoạn khác nhau trong vòng đời phần mềm.</a:t>
            </a:r>
          </a:p>
          <a:p>
            <a:r>
              <a:rPr lang="vi-VN" dirty="0"/>
              <a:t>Hợp tác làm việc theo nhóm để hoàn thành các dự án nhỏ mà môn học yêu cầu.</a:t>
            </a:r>
          </a:p>
          <a:p>
            <a:r>
              <a:rPr lang="vi-VN" dirty="0"/>
              <a:t>Xây dựng kế hoạch kiểm thử cho dự án phần mềm</a:t>
            </a:r>
          </a:p>
          <a:p>
            <a:r>
              <a:rPr lang="vi-VN" dirty="0"/>
              <a:t>Thiết kế và đánh giá các trường hợp thử nghiệm dựa trên các kỹ thuật kiểm thử phần mềm</a:t>
            </a:r>
          </a:p>
          <a:p>
            <a:r>
              <a:rPr lang="vi-VN" dirty="0"/>
              <a:t>Hiểu và đánh giá cao vai trò của kiểm thử phần mềm trong việc phát triển, triển khai và bảo trì hệ thống.</a:t>
            </a:r>
          </a:p>
          <a:p>
            <a:r>
              <a:rPr lang="vi-VN" dirty="0"/>
              <a:t>Phát triển mối quan tâm liên tục đến việc kiểm thử phần mềm.</a:t>
            </a:r>
          </a:p>
          <a:p>
            <a:r>
              <a:rPr lang="vi-VN" dirty="0"/>
              <a:t>Sử dụng các phương pháp và CASE Tools thích hợp để kiểm tra phần mềm.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6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ey and white background with dots and lines&#10;&#10;Description automatically generated">
            <a:extLst>
              <a:ext uri="{FF2B5EF4-FFF2-40B4-BE49-F238E27FC236}">
                <a16:creationId xmlns:a16="http://schemas.microsoft.com/office/drawing/2014/main" id="{73903278-C579-FBB8-3636-9387A60CE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C05481-1D7C-4590-57B4-4ACD7CB8EBC3}"/>
              </a:ext>
            </a:extLst>
          </p:cNvPr>
          <p:cNvSpPr txBox="1"/>
          <p:nvPr userDrawn="1"/>
        </p:nvSpPr>
        <p:spPr>
          <a:xfrm>
            <a:off x="603660" y="2318882"/>
            <a:ext cx="592502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000" b="0" dirty="0">
                <a:latin typeface="Book Antiqua" panose="02040602050305030304" pitchFamily="18" charset="0"/>
              </a:rPr>
              <a:t>Software Testing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6FF67-9B32-0425-647A-6C1145A2DA23}"/>
              </a:ext>
            </a:extLst>
          </p:cNvPr>
          <p:cNvSpPr txBox="1"/>
          <p:nvPr userDrawn="1"/>
        </p:nvSpPr>
        <p:spPr>
          <a:xfrm>
            <a:off x="583340" y="3114664"/>
            <a:ext cx="244650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CSC13003</a:t>
            </a:r>
          </a:p>
        </p:txBody>
      </p:sp>
      <p:pic>
        <p:nvPicPr>
          <p:cNvPr id="22" name="Picture 21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D50C0744-3AF0-E597-A490-3E96C666A6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alphaModFix amt="50000"/>
          </a:blip>
          <a:stretch>
            <a:fillRect/>
          </a:stretch>
        </p:blipFill>
        <p:spPr>
          <a:xfrm>
            <a:off x="695585" y="1087676"/>
            <a:ext cx="1702176" cy="297648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D4FC2CBB-A0D7-BBEB-7DF8-2C62A21E55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425" y="3848152"/>
            <a:ext cx="7278361" cy="9233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F28C5-93F7-336E-3C71-16DFD28C7E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145" y="5673205"/>
            <a:ext cx="2499360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Presenter</a:t>
            </a:r>
          </a:p>
        </p:txBody>
      </p:sp>
    </p:spTree>
    <p:extLst>
      <p:ext uri="{BB962C8B-B14F-4D97-AF65-F5344CB8AC3E}">
        <p14:creationId xmlns:p14="http://schemas.microsoft.com/office/powerpoint/2010/main" val="73771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665800" y="7442200"/>
            <a:ext cx="846000" cy="5588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067659-40C6-14C7-DCC8-F61E08266620}"/>
              </a:ext>
            </a:extLst>
          </p:cNvPr>
          <p:cNvCxnSpPr>
            <a:cxnSpLocks/>
          </p:cNvCxnSpPr>
          <p:nvPr userDrawn="1"/>
        </p:nvCxnSpPr>
        <p:spPr>
          <a:xfrm>
            <a:off x="576000" y="1094876"/>
            <a:ext cx="11041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y and white background with dots and lines&#10;&#10;Description automatically generated">
            <a:extLst>
              <a:ext uri="{FF2B5EF4-FFF2-40B4-BE49-F238E27FC236}">
                <a16:creationId xmlns:a16="http://schemas.microsoft.com/office/drawing/2014/main" id="{DEB865E7-895A-4CCE-19C8-94EA2E982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76005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update Title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6005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update Subtitle</a:t>
            </a:r>
          </a:p>
        </p:txBody>
      </p:sp>
    </p:spTree>
    <p:extLst>
      <p:ext uri="{BB962C8B-B14F-4D97-AF65-F5344CB8AC3E}">
        <p14:creationId xmlns:p14="http://schemas.microsoft.com/office/powerpoint/2010/main" val="27101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29B7B-3153-EF78-52D8-1C35A2D9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800" y="7442200"/>
            <a:ext cx="846000" cy="5588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C6D9B-31C8-F148-90D6-855B9B98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8B978-9831-3D3B-C52F-CBE57139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41ADEF7-392B-A66C-085B-74F56062B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05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update Title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944874B-0F9D-996D-EEC7-8382541634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05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update Subtitle</a:t>
            </a:r>
          </a:p>
        </p:txBody>
      </p:sp>
    </p:spTree>
    <p:extLst>
      <p:ext uri="{BB962C8B-B14F-4D97-AF65-F5344CB8AC3E}">
        <p14:creationId xmlns:p14="http://schemas.microsoft.com/office/powerpoint/2010/main" val="380496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665800" y="7442200"/>
            <a:ext cx="846000" cy="5588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0F8EE1-46E6-AF2E-2852-C92E023BDCFC}"/>
              </a:ext>
            </a:extLst>
          </p:cNvPr>
          <p:cNvCxnSpPr>
            <a:cxnSpLocks/>
          </p:cNvCxnSpPr>
          <p:nvPr userDrawn="1"/>
        </p:nvCxnSpPr>
        <p:spPr>
          <a:xfrm>
            <a:off x="576000" y="1094876"/>
            <a:ext cx="11041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2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2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665800" y="7442200"/>
            <a:ext cx="846000" cy="5588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5680E6-EF5D-122C-FBC7-A9D94A2BC46F}"/>
              </a:ext>
            </a:extLst>
          </p:cNvPr>
          <p:cNvCxnSpPr>
            <a:cxnSpLocks/>
          </p:cNvCxnSpPr>
          <p:nvPr userDrawn="1"/>
        </p:nvCxnSpPr>
        <p:spPr>
          <a:xfrm>
            <a:off x="576000" y="1094876"/>
            <a:ext cx="11041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665800" y="7442200"/>
            <a:ext cx="846000" cy="5588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922FC2-BA4E-5636-7178-C4AA42A5D693}"/>
              </a:ext>
            </a:extLst>
          </p:cNvPr>
          <p:cNvCxnSpPr>
            <a:cxnSpLocks/>
          </p:cNvCxnSpPr>
          <p:nvPr userDrawn="1"/>
        </p:nvCxnSpPr>
        <p:spPr>
          <a:xfrm>
            <a:off x="576000" y="1094876"/>
            <a:ext cx="110412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665800" y="7442200"/>
            <a:ext cx="846000" cy="5588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ey and white background with dots and lines&#10;&#10;Description automatically generated">
            <a:extLst>
              <a:ext uri="{FF2B5EF4-FFF2-40B4-BE49-F238E27FC236}">
                <a16:creationId xmlns:a16="http://schemas.microsoft.com/office/drawing/2014/main" id="{73903278-C579-FBB8-3636-9387A60CE1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FE50C1-650D-F69C-DCB8-4C4697F3D9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886200" y="1219200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9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404264"/>
            <a:ext cx="12192000" cy="4537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87408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60199" y="6397914"/>
            <a:ext cx="4071601" cy="453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Department of Software Engineering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969200" y="6404264"/>
            <a:ext cx="648000" cy="4537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0" name="Picture 9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E2A2721-0DCA-405A-34B7-305EC82361A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28572" y="6515054"/>
            <a:ext cx="1255014" cy="2194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650" r:id="rId2"/>
    <p:sldLayoutId id="2147483741" r:id="rId3"/>
    <p:sldLayoutId id="2147483749" r:id="rId4"/>
    <p:sldLayoutId id="2147483652" r:id="rId5"/>
    <p:sldLayoutId id="2147483653" r:id="rId6"/>
    <p:sldLayoutId id="2147483654" r:id="rId7"/>
    <p:sldLayoutId id="2147483655" r:id="rId8"/>
    <p:sldLayoutId id="2147483750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dhoang@fit.hcmus.edu.vn" TargetMode="External"/><Relationship Id="rId2" Type="http://schemas.openxmlformats.org/officeDocument/2006/relationships/hyperlink" Target="mailto:lqvu@fit.hcmus.edu.v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ploc@fit.hcmus.edu.vn" TargetMode="External"/><Relationship Id="rId5" Type="http://schemas.openxmlformats.org/officeDocument/2006/relationships/hyperlink" Target="mailto:htthanh@fit.hcmus.edu.vn" TargetMode="External"/><Relationship Id="rId4" Type="http://schemas.openxmlformats.org/officeDocument/2006/relationships/hyperlink" Target="mailto:ttbhanh@fit.hcmus.edu.v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ingeducati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BFDF-DE3E-16F9-88A8-85D4441F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E3C2-DFF3-B525-C0B9-627B3D196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Lâm Quang Vũ</a:t>
            </a:r>
          </a:p>
        </p:txBody>
      </p:sp>
    </p:spTree>
    <p:extLst>
      <p:ext uri="{BB962C8B-B14F-4D97-AF65-F5344CB8AC3E}">
        <p14:creationId xmlns:p14="http://schemas.microsoft.com/office/powerpoint/2010/main" val="242259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>
            <a:extLst>
              <a:ext uri="{FF2B5EF4-FFF2-40B4-BE49-F238E27FC236}">
                <a16:creationId xmlns:a16="http://schemas.microsoft.com/office/drawing/2014/main" id="{1C3F1BBA-E966-56B8-8DAB-95A476627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altLang="en-US"/>
              <a:t>Objectives: improve the reading skill.</a:t>
            </a:r>
          </a:p>
          <a:p>
            <a:r>
              <a:rPr lang="en-US" altLang="en-US"/>
              <a:t>Content: reading chapter in the textbook, software testing papers or journals</a:t>
            </a:r>
          </a:p>
          <a:p>
            <a:r>
              <a:rPr lang="en-US" altLang="en-US"/>
              <a:t>Some quizzes will base on the reading topics.</a:t>
            </a: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589249FC-B1B6-7516-928D-2027F87F8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Reading Assignment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36E10A-5F79-4711-E516-CEFB73C6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5AA25E-D61F-32F6-45CC-C6E09593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2225817-9941-1984-98C6-C4F6A88CB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Agenda (tentative)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2DAD1-B066-E226-99CC-46AA714F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3F917-1CAD-A0A0-919A-5631D409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389F6051-C599-3620-F22F-FFD7B72F8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704953"/>
              </p:ext>
            </p:extLst>
          </p:nvPr>
        </p:nvGraphicFramePr>
        <p:xfrm>
          <a:off x="576138" y="1655763"/>
          <a:ext cx="11041062" cy="4389120"/>
        </p:xfrm>
        <a:graphic>
          <a:graphicData uri="http://schemas.openxmlformats.org/drawingml/2006/table">
            <a:tbl>
              <a:tblPr/>
              <a:tblGrid>
                <a:gridCol w="99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9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Online</a:t>
                      </a: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Homework</a:t>
                      </a: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Course Introduction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Software Testing Introduction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V01, Quiz Q01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Software Testing Life Cycle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V02, Quiz Q02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Assignment A01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Testing Approaches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V03, Quiz Q03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Domain Testing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V04, Quiz Q04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Assignment A02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Decision Table Testing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V05, Quiz Q05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Assignment A03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State Transition Testing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Use Case Testing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V06, Quiz Q06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Assignment A04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Requirement Analysis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Test Case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V07, Quiz Q07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9495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CE38736-22E0-1771-298F-DE1759465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Agenda (cont.)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5CFC5-51DC-9575-7B64-C1A20AD0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ED12D-701D-68DB-5A77-44F2EF16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EB7A8B6F-B39F-1763-CBD2-E08F17856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310020"/>
              </p:ext>
            </p:extLst>
          </p:nvPr>
        </p:nvGraphicFramePr>
        <p:xfrm>
          <a:off x="576138" y="1655763"/>
          <a:ext cx="11041062" cy="4754877"/>
        </p:xfrm>
        <a:graphic>
          <a:graphicData uri="http://schemas.openxmlformats.org/drawingml/2006/table">
            <a:tbl>
              <a:tblPr/>
              <a:tblGrid>
                <a:gridCol w="99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9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Week</a:t>
                      </a: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Online</a:t>
                      </a: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Homework</a:t>
                      </a: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Test Report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V08, Quiz Q08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Test Planning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V09, Quiz Q09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 P01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Test Management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V10, Quiz Q10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Security Testing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Performance Testing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V11, Quiz Q11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 P02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Automation Testing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V12, Quiz Q12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GUI &amp; Usability Testing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V13, Quiz Q13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 P03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Unit Testing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White-box Testing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V14, Quiz Q14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9495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Review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 P04</a:t>
                      </a:r>
                    </a:p>
                  </a:txBody>
                  <a:tcPr marL="65093" marR="650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8660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>
            <a:extLst>
              <a:ext uri="{FF2B5EF4-FFF2-40B4-BE49-F238E27FC236}">
                <a16:creationId xmlns:a16="http://schemas.microsoft.com/office/drawing/2014/main" id="{27C2DC97-905A-E767-EC27-A049A5B42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altLang="en-US"/>
              <a:t>Each homework has a deadline in one week. Student must submit the softcopy of the HW on the Moodle before the next class.</a:t>
            </a: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0368BE26-F91B-5EC5-D946-29CBACCC3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HomeWorks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97DC3C-7BB9-E36F-B9CF-FC86FD59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6B82D3-B712-E661-211E-040E84BA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6AFDBBB-BD0A-629D-DD6E-9C63C74B8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altLang="en-US" dirty="0"/>
              <a:t>Email</a:t>
            </a:r>
          </a:p>
          <a:p>
            <a:pPr lvl="1"/>
            <a:r>
              <a:rPr lang="en-US" altLang="en-US" dirty="0"/>
              <a:t>Subject: </a:t>
            </a:r>
            <a:r>
              <a:rPr lang="en-US" altLang="en-US"/>
              <a:t>[21KTPM-LQVU] </a:t>
            </a:r>
            <a:r>
              <a:rPr lang="en-US" altLang="en-US" dirty="0"/>
              <a:t>– Topics</a:t>
            </a:r>
          </a:p>
          <a:p>
            <a:pPr lvl="1"/>
            <a:r>
              <a:rPr lang="en-US" altLang="en-US" dirty="0"/>
              <a:t>Reply in 2 business days</a:t>
            </a:r>
          </a:p>
          <a:p>
            <a:r>
              <a:rPr lang="en-US" altLang="en-US" dirty="0"/>
              <a:t>Lecturer</a:t>
            </a:r>
          </a:p>
          <a:p>
            <a:pPr lvl="1"/>
            <a:r>
              <a:rPr lang="en-US" altLang="en-US" dirty="0"/>
              <a:t>Lam Quang Vu – </a:t>
            </a:r>
            <a:r>
              <a:rPr lang="en-US" altLang="en-US" dirty="0">
                <a:hlinkClick r:id="rId2"/>
              </a:rPr>
              <a:t>lqvu@fit.hcmus.edu.vn</a:t>
            </a:r>
            <a:endParaRPr lang="en-US" altLang="en-US" dirty="0"/>
          </a:p>
          <a:p>
            <a:pPr lvl="1"/>
            <a:r>
              <a:rPr lang="en-US" altLang="en-US" dirty="0"/>
              <a:t>Tran </a:t>
            </a:r>
            <a:r>
              <a:rPr lang="en-US" altLang="en-US" dirty="0" err="1"/>
              <a:t>Duy</a:t>
            </a:r>
            <a:r>
              <a:rPr lang="en-US" altLang="en-US" dirty="0"/>
              <a:t> Hoang – </a:t>
            </a:r>
            <a:r>
              <a:rPr lang="en-US" altLang="en-US" dirty="0">
                <a:hlinkClick r:id="rId3"/>
              </a:rPr>
              <a:t>tdhoang@fit.hcmus.edu.vn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Tran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Bich</a:t>
            </a:r>
            <a:r>
              <a:rPr lang="en-US" altLang="en-US" dirty="0"/>
              <a:t> Hanh – </a:t>
            </a:r>
            <a:r>
              <a:rPr lang="en-US" altLang="en-US" dirty="0">
                <a:hlinkClick r:id="rId4"/>
              </a:rPr>
              <a:t>ttbhanh@fit.hcmus.edu.vn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Ho Tuan Thanh – </a:t>
            </a:r>
            <a:r>
              <a:rPr lang="en-US" altLang="en-US" dirty="0">
                <a:hlinkClick r:id="rId5"/>
              </a:rPr>
              <a:t>htthanh@fit.hcmus.edu.vn</a:t>
            </a:r>
            <a:endParaRPr lang="en-US" altLang="en-US" dirty="0"/>
          </a:p>
          <a:p>
            <a:pPr lvl="1"/>
            <a:r>
              <a:rPr lang="en-US" altLang="en-US" dirty="0"/>
              <a:t>Truong Phuoc Loc – </a:t>
            </a:r>
            <a:r>
              <a:rPr lang="en-US" altLang="en-US" dirty="0">
                <a:hlinkClick r:id="rId6"/>
              </a:rPr>
              <a:t>tploc@fit.hcmus.edu.vn</a:t>
            </a:r>
            <a:r>
              <a:rPr lang="en-US" altLang="en-US" dirty="0"/>
              <a:t> </a:t>
            </a:r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DB9CD4E7-50DB-80B2-3C01-4B2A7630B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Contact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DF9C34-545A-0746-05E2-FF09543D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874BB4-D03E-1492-56B2-265C1149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B88D3-F5B7-CAE5-092E-11C14103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Appreciate the </a:t>
            </a:r>
            <a:r>
              <a:rPr lang="en-US" dirty="0">
                <a:solidFill>
                  <a:srgbClr val="FF0000"/>
                </a:solidFill>
              </a:rPr>
              <a:t>fundamentals of software testing</a:t>
            </a:r>
            <a:r>
              <a:rPr lang="en-US" dirty="0"/>
              <a:t> and its application through the software life cycle</a:t>
            </a:r>
          </a:p>
          <a:p>
            <a:r>
              <a:rPr lang="en-US" dirty="0"/>
              <a:t>Develop skills in </a:t>
            </a:r>
            <a:r>
              <a:rPr lang="en-US" dirty="0">
                <a:solidFill>
                  <a:srgbClr val="FF0000"/>
                </a:solidFill>
              </a:rPr>
              <a:t>designing and executing software tests</a:t>
            </a:r>
            <a:r>
              <a:rPr lang="en-US" dirty="0"/>
              <a:t> suitable for different stages in the software life cycle</a:t>
            </a:r>
          </a:p>
          <a:p>
            <a:r>
              <a:rPr lang="en-US" dirty="0"/>
              <a:t>Work cooperatively in groups to </a:t>
            </a:r>
            <a:r>
              <a:rPr lang="en-US" dirty="0">
                <a:solidFill>
                  <a:srgbClr val="FF0000"/>
                </a:solidFill>
              </a:rPr>
              <a:t>complete small projects</a:t>
            </a:r>
            <a:r>
              <a:rPr lang="en-US" dirty="0"/>
              <a:t> required by the subject</a:t>
            </a:r>
          </a:p>
          <a:p>
            <a:r>
              <a:rPr lang="en-US" dirty="0"/>
              <a:t>Build the </a:t>
            </a:r>
            <a:r>
              <a:rPr lang="en-US" dirty="0">
                <a:solidFill>
                  <a:srgbClr val="FF0000"/>
                </a:solidFill>
              </a:rPr>
              <a:t>test plan</a:t>
            </a:r>
            <a:r>
              <a:rPr lang="en-US" dirty="0"/>
              <a:t> for software projects</a:t>
            </a:r>
          </a:p>
          <a:p>
            <a:r>
              <a:rPr lang="en-US" dirty="0"/>
              <a:t>Design and evaluate the </a:t>
            </a:r>
            <a:r>
              <a:rPr lang="en-US" dirty="0">
                <a:solidFill>
                  <a:srgbClr val="FF0000"/>
                </a:solidFill>
              </a:rPr>
              <a:t>test cases</a:t>
            </a:r>
            <a:r>
              <a:rPr lang="en-US" dirty="0"/>
              <a:t> based on the software testing techniques </a:t>
            </a:r>
          </a:p>
          <a:p>
            <a:r>
              <a:rPr lang="en-US" dirty="0"/>
              <a:t>Understand and appreciate the </a:t>
            </a:r>
            <a:r>
              <a:rPr lang="en-US" dirty="0">
                <a:solidFill>
                  <a:srgbClr val="FF0000"/>
                </a:solidFill>
              </a:rPr>
              <a:t>role of software testing</a:t>
            </a:r>
            <a:r>
              <a:rPr lang="en-US" dirty="0"/>
              <a:t> in systems development, deployment and maintenance</a:t>
            </a:r>
          </a:p>
          <a:p>
            <a:r>
              <a:rPr lang="en-US" dirty="0"/>
              <a:t>Develop a </a:t>
            </a:r>
            <a:r>
              <a:rPr lang="en-US" dirty="0">
                <a:solidFill>
                  <a:srgbClr val="FF0000"/>
                </a:solidFill>
              </a:rPr>
              <a:t>continuing interest</a:t>
            </a:r>
            <a:r>
              <a:rPr lang="en-US" dirty="0"/>
              <a:t> in software testing</a:t>
            </a:r>
          </a:p>
          <a:p>
            <a:r>
              <a:rPr lang="en-US" dirty="0"/>
              <a:t>Use appropriate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CASE Tools</a:t>
            </a:r>
            <a:r>
              <a:rPr lang="en-US" dirty="0"/>
              <a:t> to test the software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904305-0F9C-84E9-E831-D2F8EA9E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3A8A-184F-2BD8-C05E-0D7F6334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BDFC-6B5D-0C33-331E-82125340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84A814-CEFD-CBCE-6BC2-797BD29B6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altLang="en-US" dirty="0"/>
              <a:t>Well-Prepared before classes:</a:t>
            </a:r>
          </a:p>
          <a:p>
            <a:pPr lvl="1"/>
            <a:r>
              <a:rPr lang="en-US" altLang="en-US" dirty="0"/>
              <a:t>Reading/Watching assignments</a:t>
            </a:r>
          </a:p>
          <a:p>
            <a:pPr lvl="1"/>
            <a:r>
              <a:rPr lang="en-US" altLang="en-US" dirty="0"/>
              <a:t>HomeWorks</a:t>
            </a:r>
          </a:p>
          <a:p>
            <a:r>
              <a:rPr lang="en-US" altLang="en-US" dirty="0"/>
              <a:t>In-Class activities</a:t>
            </a:r>
          </a:p>
          <a:p>
            <a:pPr lvl="1"/>
            <a:r>
              <a:rPr lang="en-US" altLang="en-US" dirty="0"/>
              <a:t>Active</a:t>
            </a:r>
          </a:p>
          <a:p>
            <a:r>
              <a:rPr lang="en-US" altLang="en-US" dirty="0"/>
              <a:t>Assignments:</a:t>
            </a:r>
          </a:p>
          <a:p>
            <a:pPr lvl="1"/>
            <a:r>
              <a:rPr lang="en-US" altLang="en-US" dirty="0"/>
              <a:t>Ontime</a:t>
            </a:r>
          </a:p>
          <a:p>
            <a:pPr lvl="1"/>
            <a:r>
              <a:rPr lang="en-US" altLang="en-US" dirty="0"/>
              <a:t>No CHEATING</a:t>
            </a:r>
          </a:p>
          <a:p>
            <a:pPr lvl="1"/>
            <a:endParaRPr lang="en-US" altLang="en-US" dirty="0"/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id="{1BB11599-88E9-6117-45C0-2BA90877D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Class policies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20DB10A-6EC3-A0D3-D086-463BCD10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5A62658-561A-988E-2B07-543054A2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>
            <a:extLst>
              <a:ext uri="{FF2B5EF4-FFF2-40B4-BE49-F238E27FC236}">
                <a16:creationId xmlns:a16="http://schemas.microsoft.com/office/drawing/2014/main" id="{BB0D5DD4-A9F1-F04F-EECE-1F22B3D0D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dirty="0"/>
              <a:t>Software Testing Course by </a:t>
            </a:r>
            <a:r>
              <a:rPr lang="en-US" dirty="0" err="1"/>
              <a:t>Cem</a:t>
            </a:r>
            <a:r>
              <a:rPr lang="en-US" dirty="0"/>
              <a:t> </a:t>
            </a:r>
            <a:r>
              <a:rPr lang="en-US" dirty="0" err="1"/>
              <a:t>Kaner</a:t>
            </a:r>
            <a:r>
              <a:rPr lang="en-US" dirty="0"/>
              <a:t> </a:t>
            </a:r>
            <a:r>
              <a:rPr lang="de-DE" dirty="0">
                <a:hlinkClick r:id="rId2"/>
              </a:rPr>
              <a:t>http://www.testingeducation.org/</a:t>
            </a:r>
            <a:endParaRPr lang="de-DE" dirty="0"/>
          </a:p>
          <a:p>
            <a:r>
              <a:rPr lang="en-US" dirty="0"/>
              <a:t>https://www.guru99.com/software-testing.html</a:t>
            </a:r>
          </a:p>
          <a:p>
            <a:r>
              <a:rPr lang="de-DE" dirty="0"/>
              <a:t>Textbook: </a:t>
            </a:r>
            <a:endParaRPr lang="en-US" dirty="0"/>
          </a:p>
          <a:p>
            <a:pPr lvl="1"/>
            <a:r>
              <a:rPr lang="en-US" dirty="0"/>
              <a:t>Testing computer Software, Second Edition, by Kaner, Falk, and Nguyen, Wiley Publishers</a:t>
            </a:r>
          </a:p>
          <a:p>
            <a:pPr lvl="1"/>
            <a:r>
              <a:rPr lang="en-US" dirty="0"/>
              <a:t>Software Testing Course (by Processword)</a:t>
            </a:r>
          </a:p>
          <a:p>
            <a:r>
              <a:rPr lang="en-US" dirty="0"/>
              <a:t>Moodle</a:t>
            </a: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F7592038-07B7-A73E-989A-DCE70412F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A8DDFD-8770-71AC-651F-B55292E2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697E39-F0E0-1AB4-1D86-1F61D41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1217CE4-4DFA-2E51-48F7-0477CAF00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altLang="en-US" dirty="0"/>
              <a:t>Homework &amp; Quiz: 15%</a:t>
            </a:r>
          </a:p>
          <a:p>
            <a:r>
              <a:rPr lang="en-US" altLang="en-US" dirty="0"/>
              <a:t>Project Seminar-Tools: 20%</a:t>
            </a:r>
          </a:p>
          <a:p>
            <a:pPr lvl="1"/>
            <a:r>
              <a:rPr lang="en-US" altLang="en-US" dirty="0"/>
              <a:t>Seminar: 10%</a:t>
            </a:r>
          </a:p>
          <a:p>
            <a:pPr lvl="1"/>
            <a:r>
              <a:rPr lang="en-US" altLang="en-US" dirty="0"/>
              <a:t>Report &amp; Demo: 10%</a:t>
            </a:r>
          </a:p>
          <a:p>
            <a:r>
              <a:rPr lang="de-DE" altLang="en-US" dirty="0"/>
              <a:t>Project Case </a:t>
            </a:r>
            <a:r>
              <a:rPr lang="de-DE" altLang="en-US" dirty="0" err="1"/>
              <a:t>study</a:t>
            </a:r>
            <a:r>
              <a:rPr lang="de-DE" altLang="en-US" dirty="0"/>
              <a:t>: 25 %</a:t>
            </a:r>
          </a:p>
          <a:p>
            <a:r>
              <a:rPr lang="de-DE" altLang="en-US" dirty="0"/>
              <a:t>Mid-term </a:t>
            </a:r>
            <a:r>
              <a:rPr lang="de-DE" altLang="en-US" dirty="0" err="1"/>
              <a:t>test</a:t>
            </a:r>
            <a:r>
              <a:rPr lang="de-DE" altLang="en-US" dirty="0"/>
              <a:t>: 10%</a:t>
            </a:r>
          </a:p>
          <a:p>
            <a:r>
              <a:rPr lang="de-DE" altLang="en-US" dirty="0"/>
              <a:t>Final Test: 30%</a:t>
            </a:r>
            <a:endParaRPr lang="en-US" altLang="en-US" dirty="0"/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C085D0DD-C07A-A013-1441-35B22A27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Grading system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B5CF84-72DD-B7CE-361F-E53CD38A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03DC05-C0F8-BD08-B12E-1396342A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>
            <a:extLst>
              <a:ext uri="{FF2B5EF4-FFF2-40B4-BE49-F238E27FC236}">
                <a16:creationId xmlns:a16="http://schemas.microsoft.com/office/drawing/2014/main" id="{9D79BFF3-A17A-B65E-4962-85E64C045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Lecturer</a:t>
            </a:r>
          </a:p>
          <a:p>
            <a:pPr lvl="1"/>
            <a:r>
              <a:rPr lang="en-US" altLang="en-US" dirty="0"/>
              <a:t>Lam Quang Vu, PhD (SE-FIT-HCMUS)</a:t>
            </a:r>
          </a:p>
          <a:p>
            <a:pPr lvl="1"/>
            <a:r>
              <a:rPr lang="en-US" altLang="en-US" dirty="0"/>
              <a:t>Tran </a:t>
            </a:r>
            <a:r>
              <a:rPr lang="en-US" altLang="en-US" dirty="0" err="1"/>
              <a:t>Duy</a:t>
            </a:r>
            <a:r>
              <a:rPr lang="en-US" altLang="en-US" dirty="0"/>
              <a:t> Hoang, PhD (SE-FIT-HCMUS)</a:t>
            </a:r>
          </a:p>
          <a:p>
            <a:pPr lvl="1"/>
            <a:r>
              <a:rPr lang="en-US" altLang="en-US" dirty="0"/>
              <a:t>Tran </a:t>
            </a:r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Bich</a:t>
            </a:r>
            <a:r>
              <a:rPr lang="en-US" altLang="en-US" dirty="0"/>
              <a:t> Hanh, MSc (SE-FIT-HCMUS)</a:t>
            </a:r>
          </a:p>
          <a:p>
            <a:pPr lvl="1"/>
            <a:r>
              <a:rPr lang="en-US" altLang="en-US" dirty="0"/>
              <a:t>Ho Tuan Thanh, MSc (SE-FIT-HCMUS)</a:t>
            </a:r>
          </a:p>
          <a:p>
            <a:pPr lvl="1"/>
            <a:r>
              <a:rPr lang="en-US" altLang="en-US" dirty="0"/>
              <a:t>Invited-Speaker</a:t>
            </a:r>
          </a:p>
          <a:p>
            <a:r>
              <a:rPr lang="en-US" altLang="en-US" dirty="0"/>
              <a:t>TA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TA@ SE-FIT-HCMUS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Seminar (CASE Tools)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Team supervisor (seminar)</a:t>
            </a:r>
          </a:p>
          <a:p>
            <a:pPr lvl="1"/>
            <a:endParaRPr lang="en-US" altLang="en-US" dirty="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96F6DA84-AF73-72EE-402F-02BF077D4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Class organization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F90A57-8DC6-2254-6CE4-3405EA1E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6E1DCC-5C4F-B59D-D6B4-C3627238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3">
            <a:extLst>
              <a:ext uri="{FF2B5EF4-FFF2-40B4-BE49-F238E27FC236}">
                <a16:creationId xmlns:a16="http://schemas.microsoft.com/office/drawing/2014/main" id="{66BAA6C4-4A64-F9A2-750F-A4856DC51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altLang="en-US"/>
              <a:t>Students are divided into several groups; with each have 2-3 members</a:t>
            </a:r>
          </a:p>
          <a:p>
            <a:r>
              <a:rPr lang="en-US" altLang="en-US"/>
              <a:t>The groups are chosen by students themselves. </a:t>
            </a:r>
          </a:p>
          <a:p>
            <a:r>
              <a:rPr lang="en-US" altLang="en-US"/>
              <a:t>Each group has:</a:t>
            </a:r>
          </a:p>
          <a:p>
            <a:pPr lvl="1"/>
            <a:r>
              <a:rPr lang="en-US" altLang="en-US"/>
              <a:t>A forum on Moodle (to post weekly tutorials)</a:t>
            </a:r>
          </a:p>
          <a:p>
            <a:pPr lvl="1"/>
            <a:endParaRPr lang="en-US" altLang="en-US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EF25A4AC-FDBC-F045-9130-CB9F15416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Group = Team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00F795-FE7A-9A41-70CC-A2B16EBF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6379EB-402E-F0D2-26A4-EE734E2B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">
            <a:extLst>
              <a:ext uri="{FF2B5EF4-FFF2-40B4-BE49-F238E27FC236}">
                <a16:creationId xmlns:a16="http://schemas.microsoft.com/office/drawing/2014/main" id="{8EF2E2D7-AF2A-EAEF-47E5-7BC27388B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>
            <a:normAutofit/>
          </a:bodyPr>
          <a:lstStyle/>
          <a:p>
            <a:r>
              <a:rPr lang="en-US" altLang="en-US"/>
              <a:t>Report for each topic:</a:t>
            </a:r>
          </a:p>
          <a:p>
            <a:pPr lvl="1"/>
            <a:r>
              <a:rPr lang="en-US" altLang="en-US"/>
              <a:t>Introduction: what, why, when, where, who, how?</a:t>
            </a:r>
          </a:p>
          <a:p>
            <a:pPr lvl="1"/>
            <a:r>
              <a:rPr lang="en-US" altLang="en-US"/>
              <a:t>Main Functions</a:t>
            </a:r>
          </a:p>
          <a:p>
            <a:pPr lvl="1"/>
            <a:r>
              <a:rPr lang="en-US" altLang="en-US"/>
              <a:t>Setup Instructions</a:t>
            </a:r>
          </a:p>
          <a:p>
            <a:pPr lvl="1"/>
            <a:r>
              <a:rPr lang="en-US" altLang="en-US"/>
              <a:t>User Manual (blogs) / Demo (Video)</a:t>
            </a:r>
          </a:p>
          <a:p>
            <a:pPr lvl="2"/>
            <a:r>
              <a:rPr lang="en-US" altLang="en-US"/>
              <a:t>Weekly tutorials (post on Moodle forum)</a:t>
            </a:r>
          </a:p>
          <a:p>
            <a:pPr lvl="1"/>
            <a:r>
              <a:rPr lang="en-US" altLang="en-US"/>
              <a:t>Pros &amp; Cons of CASE Tools</a:t>
            </a:r>
          </a:p>
          <a:p>
            <a:pPr lvl="1"/>
            <a:r>
              <a:rPr lang="en-US" altLang="en-US"/>
              <a:t>Final demo/presentation (in class)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BBD70F52-0ED8-947C-9E3B-E9DDE10FA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Project-Seminar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840672-FD55-2E97-46D3-8C8C30B6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E584ED-B9CB-F30E-DD90-3DD8A4E5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CBE6002-2426-B06D-EDF5-AFA438F62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altLang="en-US"/>
              <a:t>Test a software (source code, documents)</a:t>
            </a:r>
          </a:p>
          <a:p>
            <a:pPr lvl="1"/>
            <a:r>
              <a:rPr lang="en-US" altLang="en-US"/>
              <a:t>Test plan</a:t>
            </a:r>
            <a:r>
              <a:rPr lang="vi-VN" altLang="en-US"/>
              <a:t> </a:t>
            </a:r>
            <a:r>
              <a:rPr lang="vi-VN" altLang="en-US">
                <a:sym typeface="Wingdings" pitchFamily="2" charset="2"/>
              </a:rPr>
              <a:t> testlink</a:t>
            </a:r>
            <a:endParaRPr lang="en-US" altLang="en-US"/>
          </a:p>
          <a:p>
            <a:pPr lvl="1"/>
            <a:r>
              <a:rPr lang="en-US" altLang="en-US"/>
              <a:t>Test cases</a:t>
            </a:r>
            <a:r>
              <a:rPr lang="vi-VN" altLang="en-US"/>
              <a:t> </a:t>
            </a:r>
            <a:r>
              <a:rPr lang="vi-VN" altLang="en-US">
                <a:sym typeface="Wingdings" pitchFamily="2" charset="2"/>
              </a:rPr>
              <a:t> testlink</a:t>
            </a:r>
            <a:endParaRPr lang="en-US" altLang="en-US"/>
          </a:p>
          <a:p>
            <a:pPr lvl="1"/>
            <a:r>
              <a:rPr lang="en-US" altLang="en-US"/>
              <a:t>Test automation</a:t>
            </a:r>
          </a:p>
          <a:p>
            <a:pPr lvl="1"/>
            <a:r>
              <a:rPr lang="en-US" altLang="en-US"/>
              <a:t>Bug reports</a:t>
            </a:r>
            <a:r>
              <a:rPr lang="vi-VN" altLang="en-US"/>
              <a:t> </a:t>
            </a:r>
            <a:r>
              <a:rPr lang="vi-VN" altLang="en-US">
                <a:sym typeface="Wingdings" pitchFamily="2" charset="2"/>
              </a:rPr>
              <a:t> mantisbt</a:t>
            </a:r>
            <a:endParaRPr lang="en-US" altLang="en-US"/>
          </a:p>
          <a:p>
            <a:pPr lvl="1"/>
            <a:r>
              <a:rPr lang="en-US" altLang="en-US"/>
              <a:t>Test reports</a:t>
            </a:r>
            <a:r>
              <a:rPr lang="vi-VN" altLang="en-US"/>
              <a:t> </a:t>
            </a:r>
            <a:r>
              <a:rPr lang="vi-VN" altLang="en-US">
                <a:sym typeface="Wingdings" pitchFamily="2" charset="2"/>
              </a:rPr>
              <a:t> testlink</a:t>
            </a:r>
            <a:endParaRPr lang="en-US" altLang="en-US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26EB84F9-9D7E-8292-C12A-8422B29BB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000" y="207036"/>
            <a:ext cx="11041200" cy="874086"/>
          </a:xfrm>
        </p:spPr>
        <p:txBody>
          <a:bodyPr/>
          <a:lstStyle/>
          <a:p>
            <a:r>
              <a:rPr lang="en-US" altLang="en-US"/>
              <a:t>Project-Case Study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7A32FF-DC38-1A66-8070-2B354DD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Software Engineering</a:t>
            </a:r>
            <a:endParaRPr lang="nl-N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11CCF8-AD94-8A33-B34E-6DA766DF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911</Words>
  <Application>Microsoft Office PowerPoint</Application>
  <PresentationFormat>Widescreen</PresentationFormat>
  <Paragraphs>186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 Antiqua</vt:lpstr>
      <vt:lpstr>Calibri</vt:lpstr>
      <vt:lpstr>Century Gothic</vt:lpstr>
      <vt:lpstr>Times New Roman</vt:lpstr>
      <vt:lpstr>Wingdings</vt:lpstr>
      <vt:lpstr>KU Leuven</vt:lpstr>
      <vt:lpstr>Course Introduction</vt:lpstr>
      <vt:lpstr>Course objectives</vt:lpstr>
      <vt:lpstr>Class policies</vt:lpstr>
      <vt:lpstr>References</vt:lpstr>
      <vt:lpstr>Grading system</vt:lpstr>
      <vt:lpstr>Class organization</vt:lpstr>
      <vt:lpstr>Group = Team</vt:lpstr>
      <vt:lpstr>Project-Seminar</vt:lpstr>
      <vt:lpstr>Project-Case Study</vt:lpstr>
      <vt:lpstr>Reading Assignment</vt:lpstr>
      <vt:lpstr>Agenda (tentative) </vt:lpstr>
      <vt:lpstr>Agenda (cont.)</vt:lpstr>
      <vt:lpstr>HomeWorks</vt:lpstr>
      <vt:lpstr>Contact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2023-02-24T23:36:30Z</cp:lastPrinted>
  <dcterms:created xsi:type="dcterms:W3CDTF">2017-09-13T11:47:32Z</dcterms:created>
  <dcterms:modified xsi:type="dcterms:W3CDTF">2024-08-24T17:55:22Z</dcterms:modified>
</cp:coreProperties>
</file>