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726" autoAdjust="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1D82-C4B8-4BF4-98B2-12F043EC53FE}" type="datetimeFigureOut">
              <a:rPr lang="en-GB" smtClean="0"/>
              <a:t>23/04/2025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CFFDA-E3BA-49EB-8D67-42B3C52A8633}" type="slidenum">
              <a:rPr lang="en-GB" smtClean="0"/>
              <a:t>‹#›</a:t>
            </a:fld>
            <a:endParaRPr lang="en-GB"/>
          </a:p>
        </p:txBody>
      </p:sp>
    </p:spTree>
    <p:extLst>
      <p:ext uri="{BB962C8B-B14F-4D97-AF65-F5344CB8AC3E}">
        <p14:creationId xmlns:p14="http://schemas.microsoft.com/office/powerpoint/2010/main" val="72295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Specialized Testing Types</a:t>
            </a:r>
          </a:p>
          <a:p>
            <a:pPr lvl="1"/>
            <a:r>
              <a:rPr lang="en-US" dirty="0"/>
              <a:t>These focus on particular testing needs that don't fit neatly into black-box or white-box paradigms.</a:t>
            </a:r>
          </a:p>
          <a:p>
            <a:endParaRPr lang="en-GB" dirty="0"/>
          </a:p>
        </p:txBody>
      </p:sp>
      <p:sp>
        <p:nvSpPr>
          <p:cNvPr id="4" name="Slide Number Placeholder 3"/>
          <p:cNvSpPr>
            <a:spLocks noGrp="1"/>
          </p:cNvSpPr>
          <p:nvPr>
            <p:ph type="sldNum" sz="quarter" idx="5"/>
          </p:nvPr>
        </p:nvSpPr>
        <p:spPr/>
        <p:txBody>
          <a:bodyPr/>
          <a:lstStyle/>
          <a:p>
            <a:fld id="{BF9CFFDA-E3BA-49EB-8D67-42B3C52A8633}" type="slidenum">
              <a:rPr lang="en-GB" smtClean="0"/>
              <a:t>11</a:t>
            </a:fld>
            <a:endParaRPr lang="en-GB"/>
          </a:p>
        </p:txBody>
      </p:sp>
    </p:spTree>
    <p:extLst>
      <p:ext uri="{BB962C8B-B14F-4D97-AF65-F5344CB8AC3E}">
        <p14:creationId xmlns:p14="http://schemas.microsoft.com/office/powerpoint/2010/main" val="90161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DFFC6E2-0F1E-4E3D-BC42-F58CC63BCA5E}" type="datetimeFigureOut">
              <a:rPr lang="en-GB" smtClean="0"/>
              <a:t>23/04/2025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40240595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FC6E2-0F1E-4E3D-BC42-F58CC63BCA5E}"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157569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FC6E2-0F1E-4E3D-BC42-F58CC63BCA5E}" type="datetimeFigureOut">
              <a:rPr lang="en-GB" smtClean="0"/>
              <a:t>23/04/2025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268131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FC6E2-0F1E-4E3D-BC42-F58CC63BCA5E}" type="datetimeFigureOut">
              <a:rPr lang="en-GB" smtClean="0"/>
              <a:t>23/04/2025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364846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DFFC6E2-0F1E-4E3D-BC42-F58CC63BCA5E}" type="datetimeFigureOut">
              <a:rPr lang="en-GB" smtClean="0"/>
              <a:t>23/04/2025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12251850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FFC6E2-0F1E-4E3D-BC42-F58CC63BCA5E}" type="datetimeFigureOut">
              <a:rPr lang="en-GB" smtClean="0"/>
              <a:t>23/04/2025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157888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DFFC6E2-0F1E-4E3D-BC42-F58CC63BCA5E}" type="datetimeFigureOut">
              <a:rPr lang="en-GB" smtClean="0"/>
              <a:t>23/04/2025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F5AA89-1A31-4F50-B28D-3FC2B28DB3D9}"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7373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FC6E2-0F1E-4E3D-BC42-F58CC63BCA5E}" type="datetimeFigureOut">
              <a:rPr lang="en-GB" smtClean="0"/>
              <a:t>23/04/2025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258786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FC6E2-0F1E-4E3D-BC42-F58CC63BCA5E}" type="datetimeFigureOut">
              <a:rPr lang="en-GB" smtClean="0"/>
              <a:t>23/04/2025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355387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DFFC6E2-0F1E-4E3D-BC42-F58CC63BCA5E}" type="datetimeFigureOut">
              <a:rPr lang="en-GB" smtClean="0"/>
              <a:t>23/04/2025</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29115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DFFC6E2-0F1E-4E3D-BC42-F58CC63BCA5E}" type="datetimeFigureOut">
              <a:rPr lang="en-GB" smtClean="0"/>
              <a:t>23/04/2025</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F5AA89-1A31-4F50-B28D-3FC2B28DB3D9}" type="slidenum">
              <a:rPr lang="en-GB" smtClean="0"/>
              <a:t>‹#›</a:t>
            </a:fld>
            <a:endParaRPr lang="en-GB"/>
          </a:p>
        </p:txBody>
      </p:sp>
    </p:spTree>
    <p:extLst>
      <p:ext uri="{BB962C8B-B14F-4D97-AF65-F5344CB8AC3E}">
        <p14:creationId xmlns:p14="http://schemas.microsoft.com/office/powerpoint/2010/main" val="272535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DFFC6E2-0F1E-4E3D-BC42-F58CC63BCA5E}" type="datetimeFigureOut">
              <a:rPr lang="en-GB" smtClean="0"/>
              <a:t>23/04/2025</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F5AA89-1A31-4F50-B28D-3FC2B28DB3D9}" type="slidenum">
              <a:rPr lang="en-GB" smtClean="0"/>
              <a:t>‹#›</a:t>
            </a:fld>
            <a:endParaRPr lang="en-GB"/>
          </a:p>
        </p:txBody>
      </p:sp>
    </p:spTree>
    <p:extLst>
      <p:ext uri="{BB962C8B-B14F-4D97-AF65-F5344CB8AC3E}">
        <p14:creationId xmlns:p14="http://schemas.microsoft.com/office/powerpoint/2010/main" val="5088387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416A-BADB-4ED0-A4B0-9E30C50CC220}"/>
              </a:ext>
            </a:extLst>
          </p:cNvPr>
          <p:cNvSpPr>
            <a:spLocks noGrp="1"/>
          </p:cNvSpPr>
          <p:nvPr>
            <p:ph type="ctrTitle"/>
          </p:nvPr>
        </p:nvSpPr>
        <p:spPr/>
        <p:txBody>
          <a:bodyPr>
            <a:normAutofit fontScale="90000"/>
          </a:bodyPr>
          <a:lstStyle/>
          <a:p>
            <a:r>
              <a:rPr lang="en-GB" b="1" dirty="0"/>
              <a:t>Software Quality Assurance Processes and Activities</a:t>
            </a:r>
            <a:endParaRPr lang="en-GB" dirty="0"/>
          </a:p>
        </p:txBody>
      </p:sp>
      <p:sp>
        <p:nvSpPr>
          <p:cNvPr id="3" name="Subtitle 2">
            <a:extLst>
              <a:ext uri="{FF2B5EF4-FFF2-40B4-BE49-F238E27FC236}">
                <a16:creationId xmlns:a16="http://schemas.microsoft.com/office/drawing/2014/main" id="{7EE8907A-DD74-4C47-8231-ABF6157E2DDB}"/>
              </a:ext>
            </a:extLst>
          </p:cNvPr>
          <p:cNvSpPr>
            <a:spLocks noGrp="1"/>
          </p:cNvSpPr>
          <p:nvPr>
            <p:ph type="subTitle" idx="1"/>
          </p:nvPr>
        </p:nvSpPr>
        <p:spPr/>
        <p:txBody>
          <a:bodyPr/>
          <a:lstStyle/>
          <a:p>
            <a:r>
              <a:rPr lang="en-GB" b="1" dirty="0"/>
              <a:t>Chapter 5</a:t>
            </a:r>
            <a:br>
              <a:rPr lang="en-GB" b="1" dirty="0"/>
            </a:br>
            <a:r>
              <a:rPr lang="en-GB" b="1" dirty="0"/>
              <a:t>Software Quality Assurance Processes and Activities</a:t>
            </a:r>
            <a:br>
              <a:rPr lang="en-GB" dirty="0"/>
            </a:br>
            <a:endParaRPr lang="en-GB" dirty="0"/>
          </a:p>
        </p:txBody>
      </p:sp>
    </p:spTree>
    <p:extLst>
      <p:ext uri="{BB962C8B-B14F-4D97-AF65-F5344CB8AC3E}">
        <p14:creationId xmlns:p14="http://schemas.microsoft.com/office/powerpoint/2010/main" val="228069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CD3-3817-4626-979D-D20B59AC5FF6}"/>
              </a:ext>
            </a:extLst>
          </p:cNvPr>
          <p:cNvSpPr>
            <a:spLocks noGrp="1"/>
          </p:cNvSpPr>
          <p:nvPr>
            <p:ph type="title"/>
          </p:nvPr>
        </p:nvSpPr>
        <p:spPr/>
        <p:txBody>
          <a:bodyPr/>
          <a:lstStyle/>
          <a:p>
            <a:r>
              <a:rPr lang="en-GB" dirty="0"/>
              <a:t>Non-Functional Testing Types</a:t>
            </a:r>
          </a:p>
        </p:txBody>
      </p:sp>
      <p:sp>
        <p:nvSpPr>
          <p:cNvPr id="3" name="Content Placeholder 2">
            <a:extLst>
              <a:ext uri="{FF2B5EF4-FFF2-40B4-BE49-F238E27FC236}">
                <a16:creationId xmlns:a16="http://schemas.microsoft.com/office/drawing/2014/main" id="{C5D1CEBD-EE50-4955-B2EF-909B737E17F2}"/>
              </a:ext>
            </a:extLst>
          </p:cNvPr>
          <p:cNvSpPr>
            <a:spLocks noGrp="1"/>
          </p:cNvSpPr>
          <p:nvPr>
            <p:ph idx="1"/>
          </p:nvPr>
        </p:nvSpPr>
        <p:spPr>
          <a:xfrm>
            <a:off x="1311563" y="2638045"/>
            <a:ext cx="9337963" cy="4113738"/>
          </a:xfrm>
        </p:spPr>
        <p:txBody>
          <a:bodyPr>
            <a:normAutofit/>
          </a:bodyPr>
          <a:lstStyle/>
          <a:p>
            <a:r>
              <a:rPr lang="en-GB" b="1" dirty="0"/>
              <a:t>Compatibility Testing</a:t>
            </a:r>
          </a:p>
          <a:p>
            <a:r>
              <a:rPr lang="en-GB" b="1" dirty="0"/>
              <a:t>Definition</a:t>
            </a:r>
            <a:r>
              <a:rPr lang="en-GB" dirty="0"/>
              <a:t>: Ensures consistent </a:t>
            </a:r>
            <a:r>
              <a:rPr lang="en-GB" dirty="0" err="1"/>
              <a:t>behavior</a:t>
            </a:r>
            <a:r>
              <a:rPr lang="en-GB" dirty="0"/>
              <a:t> across environments.</a:t>
            </a:r>
            <a:br>
              <a:rPr lang="en-GB" dirty="0"/>
            </a:br>
            <a:r>
              <a:rPr lang="en-GB" b="1" dirty="0"/>
              <a:t>Conceptual Example</a:t>
            </a:r>
            <a:r>
              <a:rPr lang="en-GB" dirty="0"/>
              <a:t>: File upload on different browsers/OS.</a:t>
            </a:r>
            <a:br>
              <a:rPr lang="en-GB" dirty="0"/>
            </a:br>
            <a:r>
              <a:rPr lang="en-GB" b="1" dirty="0"/>
              <a:t>Practical Application</a:t>
            </a:r>
            <a:r>
              <a:rPr lang="en-GB" dirty="0"/>
              <a:t>: Microsoft 365 performs cross-platform checks on Office apps for Android, iOS, Windows, and macOS</a:t>
            </a:r>
          </a:p>
          <a:p>
            <a:endParaRPr lang="en-GB" dirty="0"/>
          </a:p>
          <a:p>
            <a:endParaRPr lang="en-GB" dirty="0"/>
          </a:p>
        </p:txBody>
      </p:sp>
    </p:spTree>
    <p:extLst>
      <p:ext uri="{BB962C8B-B14F-4D97-AF65-F5344CB8AC3E}">
        <p14:creationId xmlns:p14="http://schemas.microsoft.com/office/powerpoint/2010/main" val="196731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1E15-7E21-4411-BEA9-7B5587687584}"/>
              </a:ext>
            </a:extLst>
          </p:cNvPr>
          <p:cNvSpPr>
            <a:spLocks noGrp="1"/>
          </p:cNvSpPr>
          <p:nvPr>
            <p:ph type="title"/>
          </p:nvPr>
        </p:nvSpPr>
        <p:spPr/>
        <p:txBody>
          <a:bodyPr/>
          <a:lstStyle/>
          <a:p>
            <a:r>
              <a:rPr lang="en-GB"/>
              <a:t>Specialized Testing Types</a:t>
            </a:r>
          </a:p>
        </p:txBody>
      </p:sp>
      <p:sp>
        <p:nvSpPr>
          <p:cNvPr id="3" name="Content Placeholder 2">
            <a:extLst>
              <a:ext uri="{FF2B5EF4-FFF2-40B4-BE49-F238E27FC236}">
                <a16:creationId xmlns:a16="http://schemas.microsoft.com/office/drawing/2014/main" id="{A0A2BE99-AFB7-42F2-B749-86158527E57C}"/>
              </a:ext>
            </a:extLst>
          </p:cNvPr>
          <p:cNvSpPr>
            <a:spLocks noGrp="1"/>
          </p:cNvSpPr>
          <p:nvPr>
            <p:ph idx="1"/>
          </p:nvPr>
        </p:nvSpPr>
        <p:spPr>
          <a:xfrm>
            <a:off x="1256145" y="2638044"/>
            <a:ext cx="9804790" cy="3901301"/>
          </a:xfrm>
        </p:spPr>
        <p:txBody>
          <a:bodyPr>
            <a:normAutofit/>
          </a:bodyPr>
          <a:lstStyle/>
          <a:p>
            <a:r>
              <a:rPr lang="en-US" b="1" dirty="0"/>
              <a:t>Regression Testing</a:t>
            </a:r>
            <a:r>
              <a:rPr lang="en-US" dirty="0"/>
              <a:t>: Ensures that new code changes haven’t adversely affected existing functionalities. It is vital for </a:t>
            </a:r>
            <a:r>
              <a:rPr lang="en-US" b="1" dirty="0"/>
              <a:t>maintenance cycles</a:t>
            </a:r>
            <a:r>
              <a:rPr lang="en-US" dirty="0"/>
              <a:t>.</a:t>
            </a:r>
          </a:p>
          <a:p>
            <a:r>
              <a:rPr lang="en-US" b="1" dirty="0"/>
              <a:t>Acceptance Testing (UAT)</a:t>
            </a:r>
            <a:r>
              <a:rPr lang="en-US" dirty="0"/>
              <a:t>: Conducted to verify if the system meets business requirements and is acceptable to end-users. Usually performed by the </a:t>
            </a:r>
            <a:r>
              <a:rPr lang="en-US" b="1" dirty="0"/>
              <a:t>client or QA team</a:t>
            </a:r>
            <a:r>
              <a:rPr lang="en-US" dirty="0"/>
              <a:t>.</a:t>
            </a:r>
          </a:p>
          <a:p>
            <a:r>
              <a:rPr lang="en-US" b="1" dirty="0"/>
              <a:t>Alpha and Beta Testing</a:t>
            </a:r>
            <a:r>
              <a:rPr lang="en-US" dirty="0"/>
              <a:t>: Types of acceptance testing. Alpha is done internally by developers or internal QA, while Beta is done by actual users in a real-world environment.</a:t>
            </a:r>
          </a:p>
          <a:p>
            <a:r>
              <a:rPr lang="en-US" b="1" dirty="0"/>
              <a:t>Exploratory Testing</a:t>
            </a:r>
            <a:r>
              <a:rPr lang="en-US" dirty="0"/>
              <a:t>: Relies on the tester’s experience and intuition without predefined test cases. It is useful when </a:t>
            </a:r>
            <a:r>
              <a:rPr lang="en-US" b="1" dirty="0"/>
              <a:t>requirements are vague or rapidly changing</a:t>
            </a:r>
            <a:r>
              <a:rPr lang="en-US" dirty="0"/>
              <a:t>.</a:t>
            </a:r>
          </a:p>
          <a:p>
            <a:r>
              <a:rPr lang="en-US" b="1" dirty="0"/>
              <a:t>Ad-hoc Testing</a:t>
            </a:r>
            <a:r>
              <a:rPr lang="en-US" dirty="0"/>
              <a:t>: Informal testing without a test plan or documentation, used to </a:t>
            </a:r>
            <a:r>
              <a:rPr lang="en-US" b="1" dirty="0"/>
              <a:t>uncover random or edge-case bugs</a:t>
            </a:r>
            <a:r>
              <a:rPr lang="en-US" dirty="0"/>
              <a:t>.</a:t>
            </a:r>
          </a:p>
          <a:p>
            <a:endParaRPr lang="en-GB" dirty="0"/>
          </a:p>
        </p:txBody>
      </p:sp>
    </p:spTree>
    <p:extLst>
      <p:ext uri="{BB962C8B-B14F-4D97-AF65-F5344CB8AC3E}">
        <p14:creationId xmlns:p14="http://schemas.microsoft.com/office/powerpoint/2010/main" val="38354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44EF-6046-43A6-856E-36902A33710D}"/>
              </a:ext>
            </a:extLst>
          </p:cNvPr>
          <p:cNvSpPr>
            <a:spLocks noGrp="1"/>
          </p:cNvSpPr>
          <p:nvPr>
            <p:ph type="title"/>
          </p:nvPr>
        </p:nvSpPr>
        <p:spPr/>
        <p:txBody>
          <a:bodyPr/>
          <a:lstStyle/>
          <a:p>
            <a:r>
              <a:rPr lang="en-US" dirty="0"/>
              <a:t>Defect Management </a:t>
            </a:r>
            <a:endParaRPr lang="en-GB" dirty="0"/>
          </a:p>
        </p:txBody>
      </p:sp>
      <p:sp>
        <p:nvSpPr>
          <p:cNvPr id="3" name="Content Placeholder 2">
            <a:extLst>
              <a:ext uri="{FF2B5EF4-FFF2-40B4-BE49-F238E27FC236}">
                <a16:creationId xmlns:a16="http://schemas.microsoft.com/office/drawing/2014/main" id="{2F415A4E-0FC2-45E0-BA57-E4E4E353CB37}"/>
              </a:ext>
            </a:extLst>
          </p:cNvPr>
          <p:cNvSpPr>
            <a:spLocks noGrp="1"/>
          </p:cNvSpPr>
          <p:nvPr>
            <p:ph idx="1"/>
          </p:nvPr>
        </p:nvSpPr>
        <p:spPr>
          <a:xfrm>
            <a:off x="2231136" y="2638044"/>
            <a:ext cx="7729728" cy="3101983"/>
          </a:xfrm>
        </p:spPr>
        <p:txBody>
          <a:bodyPr>
            <a:normAutofit/>
          </a:bodyPr>
          <a:lstStyle/>
          <a:p>
            <a:r>
              <a:rPr lang="en-US" b="1" dirty="0"/>
              <a:t>Phases of Defect Management</a:t>
            </a:r>
          </a:p>
          <a:p>
            <a:pPr marL="342900" indent="-342900">
              <a:buFont typeface="+mj-lt"/>
              <a:buAutoNum type="arabicPeriod"/>
            </a:pPr>
            <a:r>
              <a:rPr lang="en-US" b="1" dirty="0"/>
              <a:t>Defect Identification</a:t>
            </a:r>
            <a:r>
              <a:rPr lang="en-US" dirty="0"/>
              <a:t>: The first step in defect management is the identification of defects. This can be done during various stages of the software development lifecycle such as coding, testing, or even after deployment. The process often starts with the discovery of unexpected behavior, functionality issues, or performance problems in the software. Defects can be reported by developers, testers, or even end-users.</a:t>
            </a:r>
          </a:p>
        </p:txBody>
      </p:sp>
    </p:spTree>
    <p:extLst>
      <p:ext uri="{BB962C8B-B14F-4D97-AF65-F5344CB8AC3E}">
        <p14:creationId xmlns:p14="http://schemas.microsoft.com/office/powerpoint/2010/main" val="298573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44EF-6046-43A6-856E-36902A33710D}"/>
              </a:ext>
            </a:extLst>
          </p:cNvPr>
          <p:cNvSpPr>
            <a:spLocks noGrp="1"/>
          </p:cNvSpPr>
          <p:nvPr>
            <p:ph type="title"/>
          </p:nvPr>
        </p:nvSpPr>
        <p:spPr/>
        <p:txBody>
          <a:bodyPr/>
          <a:lstStyle/>
          <a:p>
            <a:r>
              <a:rPr lang="en-US" dirty="0"/>
              <a:t>Defect Management </a:t>
            </a:r>
            <a:endParaRPr lang="en-GB" dirty="0"/>
          </a:p>
        </p:txBody>
      </p:sp>
      <p:sp>
        <p:nvSpPr>
          <p:cNvPr id="3" name="Content Placeholder 2">
            <a:extLst>
              <a:ext uri="{FF2B5EF4-FFF2-40B4-BE49-F238E27FC236}">
                <a16:creationId xmlns:a16="http://schemas.microsoft.com/office/drawing/2014/main" id="{2F415A4E-0FC2-45E0-BA57-E4E4E353CB37}"/>
              </a:ext>
            </a:extLst>
          </p:cNvPr>
          <p:cNvSpPr>
            <a:spLocks noGrp="1"/>
          </p:cNvSpPr>
          <p:nvPr>
            <p:ph idx="1"/>
          </p:nvPr>
        </p:nvSpPr>
        <p:spPr>
          <a:xfrm>
            <a:off x="2231136" y="2638044"/>
            <a:ext cx="7729728" cy="3101983"/>
          </a:xfrm>
        </p:spPr>
        <p:txBody>
          <a:bodyPr>
            <a:normAutofit lnSpcReduction="10000"/>
          </a:bodyPr>
          <a:lstStyle/>
          <a:p>
            <a:pPr marL="342900" indent="-342900">
              <a:buFont typeface="+mj-lt"/>
              <a:buAutoNum type="arabicPeriod" startAt="2"/>
            </a:pPr>
            <a:r>
              <a:rPr lang="en-US" b="1" dirty="0"/>
              <a:t>Defect Logging</a:t>
            </a:r>
            <a:r>
              <a:rPr lang="en-US" dirty="0"/>
              <a:t>: Once a defect is identified, it is recorded in a defect tracking system (e.g., Jira, Bugzilla, or Trello). The logged information typically includes:</a:t>
            </a:r>
          </a:p>
          <a:p>
            <a:pPr lvl="1"/>
            <a:r>
              <a:rPr lang="en-US" dirty="0"/>
              <a:t>A clear description of the defect.</a:t>
            </a:r>
          </a:p>
          <a:p>
            <a:pPr lvl="1"/>
            <a:r>
              <a:rPr lang="en-US" dirty="0"/>
              <a:t>Steps to reproduce the defect.</a:t>
            </a:r>
          </a:p>
          <a:p>
            <a:pPr lvl="1"/>
            <a:r>
              <a:rPr lang="en-US" dirty="0"/>
              <a:t>The severity and priority of the defect.</a:t>
            </a:r>
          </a:p>
          <a:p>
            <a:pPr lvl="1"/>
            <a:r>
              <a:rPr lang="en-US" dirty="0"/>
              <a:t>The environment in which it was found (e.g., browser version, OS, etc.).</a:t>
            </a:r>
          </a:p>
          <a:p>
            <a:pPr lvl="1"/>
            <a:r>
              <a:rPr lang="en-US" dirty="0"/>
              <a:t>The expected behavior versus the actual outcome.</a:t>
            </a:r>
          </a:p>
          <a:p>
            <a:pPr lvl="1"/>
            <a:r>
              <a:rPr lang="en-US" dirty="0"/>
              <a:t>Any other relevant information (e.g., screenshots, logs, etc.).</a:t>
            </a:r>
          </a:p>
        </p:txBody>
      </p:sp>
    </p:spTree>
    <p:extLst>
      <p:ext uri="{BB962C8B-B14F-4D97-AF65-F5344CB8AC3E}">
        <p14:creationId xmlns:p14="http://schemas.microsoft.com/office/powerpoint/2010/main" val="157525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44EF-6046-43A6-856E-36902A33710D}"/>
              </a:ext>
            </a:extLst>
          </p:cNvPr>
          <p:cNvSpPr>
            <a:spLocks noGrp="1"/>
          </p:cNvSpPr>
          <p:nvPr>
            <p:ph type="title"/>
          </p:nvPr>
        </p:nvSpPr>
        <p:spPr/>
        <p:txBody>
          <a:bodyPr/>
          <a:lstStyle/>
          <a:p>
            <a:r>
              <a:rPr lang="en-US" dirty="0"/>
              <a:t>Defect Management </a:t>
            </a:r>
            <a:endParaRPr lang="en-GB" dirty="0"/>
          </a:p>
        </p:txBody>
      </p:sp>
      <p:sp>
        <p:nvSpPr>
          <p:cNvPr id="3" name="Content Placeholder 2">
            <a:extLst>
              <a:ext uri="{FF2B5EF4-FFF2-40B4-BE49-F238E27FC236}">
                <a16:creationId xmlns:a16="http://schemas.microsoft.com/office/drawing/2014/main" id="{2F415A4E-0FC2-45E0-BA57-E4E4E353CB37}"/>
              </a:ext>
            </a:extLst>
          </p:cNvPr>
          <p:cNvSpPr>
            <a:spLocks noGrp="1"/>
          </p:cNvSpPr>
          <p:nvPr>
            <p:ph idx="1"/>
          </p:nvPr>
        </p:nvSpPr>
        <p:spPr>
          <a:xfrm>
            <a:off x="1729648" y="2638044"/>
            <a:ext cx="8791460" cy="3707672"/>
          </a:xfrm>
        </p:spPr>
        <p:txBody>
          <a:bodyPr>
            <a:normAutofit/>
          </a:bodyPr>
          <a:lstStyle/>
          <a:p>
            <a:pPr marL="342900" indent="-342900">
              <a:buFont typeface="+mj-lt"/>
              <a:buAutoNum type="arabicPeriod" startAt="3"/>
            </a:pPr>
            <a:r>
              <a:rPr lang="en-US" sz="2000" b="1" dirty="0"/>
              <a:t>Defect Analysis</a:t>
            </a:r>
            <a:r>
              <a:rPr lang="en-US" sz="2000" dirty="0"/>
              <a:t>: After logging, the defect undergoes analysis to determine its root cause and assess its impact on the software. During this phase, developers and testers collaborate to determine whether a coding error, a design flaw, a missing requirement, or external factors like system configuration cause the defect. The severity (how critical the defect is) and priority (how quickly it needs to be fixed) are also assessed at this stage.</a:t>
            </a:r>
          </a:p>
          <a:p>
            <a:pPr marL="342900" indent="-342900">
              <a:buFont typeface="+mj-lt"/>
              <a:buAutoNum type="arabicPeriod" startAt="3"/>
            </a:pPr>
            <a:r>
              <a:rPr lang="en-US" sz="2000" b="1" dirty="0"/>
              <a:t>Defect Resolution</a:t>
            </a:r>
            <a:r>
              <a:rPr lang="en-US" sz="2000" dirty="0"/>
              <a:t>: In this phase, the development team works to resolve the defect. This involves modifying the code or design, performing fixes, and ensuring that the solution works within the context of the larger system. The resolution may require re-testing to confirm that the defect has been effectively addressed and that no new issues have been introduced (regression testing).</a:t>
            </a:r>
          </a:p>
        </p:txBody>
      </p:sp>
    </p:spTree>
    <p:extLst>
      <p:ext uri="{BB962C8B-B14F-4D97-AF65-F5344CB8AC3E}">
        <p14:creationId xmlns:p14="http://schemas.microsoft.com/office/powerpoint/2010/main" val="4043566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44EF-6046-43A6-856E-36902A33710D}"/>
              </a:ext>
            </a:extLst>
          </p:cNvPr>
          <p:cNvSpPr>
            <a:spLocks noGrp="1"/>
          </p:cNvSpPr>
          <p:nvPr>
            <p:ph type="title"/>
          </p:nvPr>
        </p:nvSpPr>
        <p:spPr/>
        <p:txBody>
          <a:bodyPr/>
          <a:lstStyle/>
          <a:p>
            <a:r>
              <a:rPr lang="en-US" dirty="0"/>
              <a:t>Defect Management </a:t>
            </a:r>
            <a:endParaRPr lang="en-GB" dirty="0"/>
          </a:p>
        </p:txBody>
      </p:sp>
      <p:sp>
        <p:nvSpPr>
          <p:cNvPr id="3" name="Content Placeholder 2">
            <a:extLst>
              <a:ext uri="{FF2B5EF4-FFF2-40B4-BE49-F238E27FC236}">
                <a16:creationId xmlns:a16="http://schemas.microsoft.com/office/drawing/2014/main" id="{2F415A4E-0FC2-45E0-BA57-E4E4E353CB37}"/>
              </a:ext>
            </a:extLst>
          </p:cNvPr>
          <p:cNvSpPr>
            <a:spLocks noGrp="1"/>
          </p:cNvSpPr>
          <p:nvPr>
            <p:ph idx="1"/>
          </p:nvPr>
        </p:nvSpPr>
        <p:spPr>
          <a:xfrm>
            <a:off x="1729648" y="2638044"/>
            <a:ext cx="8791460" cy="3707672"/>
          </a:xfrm>
        </p:spPr>
        <p:txBody>
          <a:bodyPr>
            <a:normAutofit/>
          </a:bodyPr>
          <a:lstStyle/>
          <a:p>
            <a:pPr marL="457200" indent="-457200">
              <a:buFont typeface="+mj-lt"/>
              <a:buAutoNum type="arabicPeriod" startAt="5"/>
            </a:pPr>
            <a:r>
              <a:rPr lang="en-US" sz="2000" b="1" dirty="0"/>
              <a:t>Defect Closure</a:t>
            </a:r>
            <a:r>
              <a:rPr lang="en-US" sz="2000" dirty="0"/>
              <a:t>: Once the defect has been fixed and validated, it is closed. The defect's status is updated in the defect tracking system to reflect that it has been resolved. It is important to ensure that the defect closure is properly documented, providing insights into how it was resolved and any challenges faced during the resolution process.</a:t>
            </a:r>
          </a:p>
        </p:txBody>
      </p:sp>
    </p:spTree>
    <p:extLst>
      <p:ext uri="{BB962C8B-B14F-4D97-AF65-F5344CB8AC3E}">
        <p14:creationId xmlns:p14="http://schemas.microsoft.com/office/powerpoint/2010/main" val="157322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5BAC-08AB-45C8-9B59-6BBEA7C31D7C}"/>
              </a:ext>
            </a:extLst>
          </p:cNvPr>
          <p:cNvSpPr>
            <a:spLocks noGrp="1"/>
          </p:cNvSpPr>
          <p:nvPr>
            <p:ph type="title"/>
          </p:nvPr>
        </p:nvSpPr>
        <p:spPr/>
        <p:txBody>
          <a:bodyPr/>
          <a:lstStyle/>
          <a:p>
            <a:r>
              <a:rPr lang="en-US" b="1" dirty="0"/>
              <a:t>Defect Management Tools</a:t>
            </a:r>
            <a:endParaRPr lang="en-GB" dirty="0"/>
          </a:p>
        </p:txBody>
      </p:sp>
      <p:sp>
        <p:nvSpPr>
          <p:cNvPr id="3" name="Content Placeholder 2">
            <a:extLst>
              <a:ext uri="{FF2B5EF4-FFF2-40B4-BE49-F238E27FC236}">
                <a16:creationId xmlns:a16="http://schemas.microsoft.com/office/drawing/2014/main" id="{A70F4CD6-7089-4A6B-8D55-C728DD82156F}"/>
              </a:ext>
            </a:extLst>
          </p:cNvPr>
          <p:cNvSpPr>
            <a:spLocks noGrp="1"/>
          </p:cNvSpPr>
          <p:nvPr>
            <p:ph idx="1"/>
          </p:nvPr>
        </p:nvSpPr>
        <p:spPr>
          <a:xfrm>
            <a:off x="1344058" y="2638044"/>
            <a:ext cx="9705860" cy="3773773"/>
          </a:xfrm>
        </p:spPr>
        <p:txBody>
          <a:bodyPr>
            <a:normAutofit lnSpcReduction="10000"/>
          </a:bodyPr>
          <a:lstStyle/>
          <a:p>
            <a:pPr marL="0" indent="0">
              <a:buNone/>
            </a:pPr>
            <a:r>
              <a:rPr lang="en-US" sz="2000" dirty="0"/>
              <a:t>There are various tools available for managing defects, and the selection of a tool depends on factors such as the size of the project, the team’s needs, and the specific features required. Common tools used in defect management include:</a:t>
            </a:r>
          </a:p>
          <a:p>
            <a:r>
              <a:rPr lang="en-US" sz="2000" b="1" dirty="0"/>
              <a:t>Jira</a:t>
            </a:r>
            <a:r>
              <a:rPr lang="en-US" sz="2000" dirty="0"/>
              <a:t>: A widely used issue and project tracking tool that helps teams track and manage defects, as well as prioritize them based on severity and importance.</a:t>
            </a:r>
          </a:p>
          <a:p>
            <a:r>
              <a:rPr lang="en-US" sz="2000" b="1" dirty="0"/>
              <a:t>Bugzilla</a:t>
            </a:r>
            <a:r>
              <a:rPr lang="en-US" sz="2000" dirty="0"/>
              <a:t>: An open-source defect tracking tool used for logging, tracking, and resolving defects.</a:t>
            </a:r>
          </a:p>
          <a:p>
            <a:r>
              <a:rPr lang="en-US" sz="2000" b="1" dirty="0"/>
              <a:t>Trello</a:t>
            </a:r>
            <a:r>
              <a:rPr lang="en-US" sz="2000" dirty="0"/>
              <a:t>: A visual project management tool that can be used to track defects by organizing tasks in boards, lists, and cards.</a:t>
            </a:r>
          </a:p>
          <a:p>
            <a:r>
              <a:rPr lang="en-US" sz="2000" b="1" dirty="0"/>
              <a:t>Redmine</a:t>
            </a:r>
            <a:r>
              <a:rPr lang="en-US" sz="2000" dirty="0"/>
              <a:t>: A project management tool with support for defect tracking, ticketing, and collaboration.</a:t>
            </a:r>
          </a:p>
          <a:p>
            <a:endParaRPr lang="en-GB" sz="2000" dirty="0"/>
          </a:p>
        </p:txBody>
      </p:sp>
    </p:spTree>
    <p:extLst>
      <p:ext uri="{BB962C8B-B14F-4D97-AF65-F5344CB8AC3E}">
        <p14:creationId xmlns:p14="http://schemas.microsoft.com/office/powerpoint/2010/main" val="20062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42F-7CB9-468B-B212-1DC6BDD41C23}"/>
              </a:ext>
            </a:extLst>
          </p:cNvPr>
          <p:cNvSpPr>
            <a:spLocks noGrp="1"/>
          </p:cNvSpPr>
          <p:nvPr>
            <p:ph type="title"/>
          </p:nvPr>
        </p:nvSpPr>
        <p:spPr/>
        <p:txBody>
          <a:bodyPr/>
          <a:lstStyle/>
          <a:p>
            <a:r>
              <a:rPr lang="en-US" dirty="0"/>
              <a:t>Best Practices for Defect Management</a:t>
            </a:r>
            <a:endParaRPr lang="en-GB" dirty="0"/>
          </a:p>
        </p:txBody>
      </p:sp>
      <p:sp>
        <p:nvSpPr>
          <p:cNvPr id="3" name="Content Placeholder 2">
            <a:extLst>
              <a:ext uri="{FF2B5EF4-FFF2-40B4-BE49-F238E27FC236}">
                <a16:creationId xmlns:a16="http://schemas.microsoft.com/office/drawing/2014/main" id="{B329B1D5-BEE7-4786-B6F0-C61126260F86}"/>
              </a:ext>
            </a:extLst>
          </p:cNvPr>
          <p:cNvSpPr>
            <a:spLocks noGrp="1"/>
          </p:cNvSpPr>
          <p:nvPr>
            <p:ph idx="1"/>
          </p:nvPr>
        </p:nvSpPr>
        <p:spPr>
          <a:xfrm>
            <a:off x="495759" y="2494825"/>
            <a:ext cx="10873648" cy="4236481"/>
          </a:xfrm>
        </p:spPr>
        <p:txBody>
          <a:bodyPr>
            <a:normAutofit/>
          </a:bodyPr>
          <a:lstStyle/>
          <a:p>
            <a:r>
              <a:rPr lang="en-US" sz="1600" b="1" dirty="0"/>
              <a:t>Clear and Consistent Logging: </a:t>
            </a:r>
            <a:r>
              <a:rPr lang="en-US" sz="1600" dirty="0"/>
              <a:t>A defect must be logged with as much detail and clarity as possible to ensure that the development team can fully understand the issue. This allows them to reproduce the defect and apply a fix accurately. Here’s what should be included:</a:t>
            </a:r>
          </a:p>
          <a:p>
            <a:pPr lvl="1"/>
            <a:r>
              <a:rPr lang="en-US" sz="1400" b="1" dirty="0"/>
              <a:t>Defect Title</a:t>
            </a:r>
            <a:r>
              <a:rPr lang="en-US" sz="1400" dirty="0"/>
              <a:t>: A brief but clear summary of the defect.</a:t>
            </a:r>
          </a:p>
          <a:p>
            <a:pPr lvl="1"/>
            <a:r>
              <a:rPr lang="en-US" sz="1400" b="1" dirty="0"/>
              <a:t>Description</a:t>
            </a:r>
            <a:r>
              <a:rPr lang="en-US" sz="1400" dirty="0"/>
              <a:t>: A detailed explanation of the problem, including the context in which it was found (e.g., user actions, environment, or any relevant background information).</a:t>
            </a:r>
          </a:p>
          <a:p>
            <a:pPr lvl="1"/>
            <a:r>
              <a:rPr lang="en-US" sz="1400" b="1" dirty="0"/>
              <a:t>Steps to Reproduce</a:t>
            </a:r>
            <a:r>
              <a:rPr lang="en-US" sz="1400" dirty="0"/>
              <a:t>: A step-by-step guide that explains how to reproduce the defect in the environment where it was found. This is especially important for testers or developers who were not present when the defect was originally discovered.</a:t>
            </a:r>
          </a:p>
          <a:p>
            <a:pPr lvl="1"/>
            <a:r>
              <a:rPr lang="en-US" sz="1400" b="1" dirty="0"/>
              <a:t>Expected Behavior vs. Actual Behavior</a:t>
            </a:r>
            <a:r>
              <a:rPr lang="en-US" sz="1400" dirty="0"/>
              <a:t>: Clear comparisons between what was expected from the software and what happened.</a:t>
            </a:r>
          </a:p>
          <a:p>
            <a:pPr lvl="1"/>
            <a:r>
              <a:rPr lang="en-US" sz="1400" b="1" dirty="0"/>
              <a:t>Screenshots/Logs</a:t>
            </a:r>
            <a:r>
              <a:rPr lang="en-US" sz="1400" dirty="0"/>
              <a:t>: Visual aids or error logs help in quickly identifying the issue and can save time during the investigation process.</a:t>
            </a:r>
          </a:p>
          <a:p>
            <a:pPr lvl="1"/>
            <a:r>
              <a:rPr lang="en-US" sz="1400" b="1" dirty="0"/>
              <a:t>Environment Information</a:t>
            </a:r>
            <a:r>
              <a:rPr lang="en-US" sz="1400" dirty="0"/>
              <a:t>: Details such as the software version, operating system, browser type (for web applications), and any other contextual details like database version or hardware specifications.</a:t>
            </a:r>
          </a:p>
          <a:p>
            <a:pPr lvl="1"/>
            <a:r>
              <a:rPr lang="en-US" sz="1400" b="1" dirty="0"/>
              <a:t>Priority and Severity</a:t>
            </a:r>
            <a:r>
              <a:rPr lang="en-US" sz="1400" dirty="0"/>
              <a:t>: While priority refers to how quickly the defect needs to be addressed (e.g., critical, high, medium, low), severity describes the impact of the defect on the system’s functionality (e.g., critical, major, minor, trivial).</a:t>
            </a:r>
          </a:p>
        </p:txBody>
      </p:sp>
    </p:spTree>
    <p:extLst>
      <p:ext uri="{BB962C8B-B14F-4D97-AF65-F5344CB8AC3E}">
        <p14:creationId xmlns:p14="http://schemas.microsoft.com/office/powerpoint/2010/main" val="346134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42F-7CB9-468B-B212-1DC6BDD41C23}"/>
              </a:ext>
            </a:extLst>
          </p:cNvPr>
          <p:cNvSpPr>
            <a:spLocks noGrp="1"/>
          </p:cNvSpPr>
          <p:nvPr>
            <p:ph type="title"/>
          </p:nvPr>
        </p:nvSpPr>
        <p:spPr>
          <a:xfrm>
            <a:off x="2231136" y="248595"/>
            <a:ext cx="7729728" cy="1188720"/>
          </a:xfrm>
        </p:spPr>
        <p:txBody>
          <a:bodyPr/>
          <a:lstStyle/>
          <a:p>
            <a:r>
              <a:rPr lang="en-US" dirty="0"/>
              <a:t>Best Practices for Defect Management</a:t>
            </a:r>
            <a:endParaRPr lang="en-GB" dirty="0"/>
          </a:p>
        </p:txBody>
      </p:sp>
      <p:sp>
        <p:nvSpPr>
          <p:cNvPr id="3" name="Content Placeholder 2">
            <a:extLst>
              <a:ext uri="{FF2B5EF4-FFF2-40B4-BE49-F238E27FC236}">
                <a16:creationId xmlns:a16="http://schemas.microsoft.com/office/drawing/2014/main" id="{B329B1D5-BEE7-4786-B6F0-C61126260F86}"/>
              </a:ext>
            </a:extLst>
          </p:cNvPr>
          <p:cNvSpPr>
            <a:spLocks noGrp="1"/>
          </p:cNvSpPr>
          <p:nvPr>
            <p:ph idx="1"/>
          </p:nvPr>
        </p:nvSpPr>
        <p:spPr>
          <a:xfrm>
            <a:off x="528809" y="1734661"/>
            <a:ext cx="10873648" cy="4677156"/>
          </a:xfrm>
        </p:spPr>
        <p:txBody>
          <a:bodyPr>
            <a:noAutofit/>
          </a:bodyPr>
          <a:lstStyle/>
          <a:p>
            <a:r>
              <a:rPr lang="en-US" sz="1600" b="1" dirty="0"/>
              <a:t>Prioritize Defects: </a:t>
            </a:r>
            <a:r>
              <a:rPr lang="en-US" sz="1600" dirty="0"/>
              <a:t>Not all defects are created equal, so it’s important to prioritize them. This ensures that the team focuses on the most critical issues first and delivers value to the customer or end-users in the shortest time possible. Defects should be categorized according to:</a:t>
            </a:r>
          </a:p>
          <a:p>
            <a:r>
              <a:rPr lang="en-US" sz="1600" b="1" dirty="0"/>
              <a:t>Severity</a:t>
            </a:r>
            <a:r>
              <a:rPr lang="en-US" sz="1600" dirty="0"/>
              <a:t>: This describes how much the defect affects the functionality of the system. Critical defects (such as those that cause system crashes or data corruption) should be fixed first, while cosmetic issues can be dealt with later.</a:t>
            </a:r>
          </a:p>
          <a:p>
            <a:pPr lvl="1"/>
            <a:r>
              <a:rPr lang="en-US" b="1" dirty="0"/>
              <a:t>Critical</a:t>
            </a:r>
            <a:r>
              <a:rPr lang="en-US" dirty="0"/>
              <a:t>: Causes system failure or significant data loss.</a:t>
            </a:r>
          </a:p>
          <a:p>
            <a:pPr lvl="1"/>
            <a:r>
              <a:rPr lang="en-US" b="1" dirty="0"/>
              <a:t>Major</a:t>
            </a:r>
            <a:r>
              <a:rPr lang="en-US" dirty="0"/>
              <a:t>: Affects key functionalities but not a full system failure.</a:t>
            </a:r>
          </a:p>
          <a:p>
            <a:pPr lvl="1"/>
            <a:r>
              <a:rPr lang="en-US" b="1" dirty="0"/>
              <a:t>Minor</a:t>
            </a:r>
            <a:r>
              <a:rPr lang="en-US" dirty="0"/>
              <a:t>: A small issue with a workaround, doesn't hinder functionality.</a:t>
            </a:r>
          </a:p>
          <a:p>
            <a:pPr lvl="1"/>
            <a:r>
              <a:rPr lang="en-US" b="1" dirty="0"/>
              <a:t>Trivial</a:t>
            </a:r>
            <a:r>
              <a:rPr lang="en-US" dirty="0"/>
              <a:t>: Cosmetic issues or typos.</a:t>
            </a:r>
          </a:p>
          <a:p>
            <a:r>
              <a:rPr lang="en-US" sz="1600" b="1" dirty="0"/>
              <a:t>Priority</a:t>
            </a:r>
            <a:r>
              <a:rPr lang="en-US" sz="1600" dirty="0"/>
              <a:t>: This refers to how quickly the defect should be fixed, considering its business impact. A high-priority defect might need to be resolved within hours, while a low-priority one could be postponed.</a:t>
            </a:r>
          </a:p>
          <a:p>
            <a:pPr lvl="1"/>
            <a:r>
              <a:rPr lang="en-US" b="1" dirty="0"/>
              <a:t>High</a:t>
            </a:r>
            <a:r>
              <a:rPr lang="en-US" dirty="0"/>
              <a:t>: Requires immediate attention.</a:t>
            </a:r>
          </a:p>
          <a:p>
            <a:pPr lvl="1"/>
            <a:r>
              <a:rPr lang="en-US" b="1" dirty="0"/>
              <a:t>Medium</a:t>
            </a:r>
            <a:r>
              <a:rPr lang="en-US" dirty="0"/>
              <a:t>: Needs to be fixed but isn’t critical.</a:t>
            </a:r>
          </a:p>
          <a:p>
            <a:pPr lvl="1"/>
            <a:r>
              <a:rPr lang="en-US" b="1" dirty="0"/>
              <a:t>Low</a:t>
            </a:r>
            <a:r>
              <a:rPr lang="en-US" dirty="0"/>
              <a:t>: Can be fixed in future releases without affecting users.</a:t>
            </a:r>
          </a:p>
        </p:txBody>
      </p:sp>
    </p:spTree>
    <p:extLst>
      <p:ext uri="{BB962C8B-B14F-4D97-AF65-F5344CB8AC3E}">
        <p14:creationId xmlns:p14="http://schemas.microsoft.com/office/powerpoint/2010/main" val="806779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5D1D-2E0A-466A-A00B-589100E0E442}"/>
              </a:ext>
            </a:extLst>
          </p:cNvPr>
          <p:cNvSpPr>
            <a:spLocks noGrp="1"/>
          </p:cNvSpPr>
          <p:nvPr>
            <p:ph type="title"/>
          </p:nvPr>
        </p:nvSpPr>
        <p:spPr>
          <a:xfrm>
            <a:off x="2231136" y="953675"/>
            <a:ext cx="7729728" cy="1188720"/>
          </a:xfrm>
        </p:spPr>
        <p:txBody>
          <a:bodyPr/>
          <a:lstStyle/>
          <a:p>
            <a:r>
              <a:rPr lang="en-US" dirty="0"/>
              <a:t>Best Practices for Defect Management</a:t>
            </a:r>
            <a:endParaRPr lang="en-GB" dirty="0"/>
          </a:p>
        </p:txBody>
      </p:sp>
      <p:sp>
        <p:nvSpPr>
          <p:cNvPr id="3" name="Content Placeholder 2">
            <a:extLst>
              <a:ext uri="{FF2B5EF4-FFF2-40B4-BE49-F238E27FC236}">
                <a16:creationId xmlns:a16="http://schemas.microsoft.com/office/drawing/2014/main" id="{5CEE1F94-EA6A-4E21-B3DF-42700C70A29B}"/>
              </a:ext>
            </a:extLst>
          </p:cNvPr>
          <p:cNvSpPr>
            <a:spLocks noGrp="1"/>
          </p:cNvSpPr>
          <p:nvPr>
            <p:ph idx="1"/>
          </p:nvPr>
        </p:nvSpPr>
        <p:spPr>
          <a:xfrm>
            <a:off x="1000699" y="2638044"/>
            <a:ext cx="10190602" cy="4071228"/>
          </a:xfrm>
        </p:spPr>
        <p:txBody>
          <a:bodyPr>
            <a:normAutofit/>
          </a:bodyPr>
          <a:lstStyle/>
          <a:p>
            <a:pPr marL="0" indent="0">
              <a:buNone/>
            </a:pPr>
            <a:r>
              <a:rPr lang="en-US" sz="2000" b="1" dirty="0"/>
              <a:t>Root Cause Analysis (RCA)</a:t>
            </a:r>
          </a:p>
          <a:p>
            <a:r>
              <a:rPr lang="en-US" sz="2000" dirty="0"/>
              <a:t>Simply fixing a defect doesn’t prevent it from recurring in the future. To prevent similar defects in the future, performing </a:t>
            </a:r>
            <a:r>
              <a:rPr lang="en-US" sz="2000" b="1" dirty="0"/>
              <a:t>Root Cause Analysis</a:t>
            </a:r>
            <a:r>
              <a:rPr lang="en-US" sz="2000" dirty="0"/>
              <a:t> is a must. This involves:</a:t>
            </a:r>
          </a:p>
          <a:p>
            <a:pPr lvl="1"/>
            <a:r>
              <a:rPr lang="en-US" sz="1800" b="1" dirty="0"/>
              <a:t>Investigating the underlying cause</a:t>
            </a:r>
            <a:r>
              <a:rPr lang="en-US" sz="1800" dirty="0"/>
              <a:t>: Identifying the cause of a defect could reveal issues in the design, coding, or testing processes. For example, if defects are being caused by frequent code changes, it may point to a need for stricter version control or more thorough code reviews.</a:t>
            </a:r>
          </a:p>
          <a:p>
            <a:pPr lvl="1"/>
            <a:r>
              <a:rPr lang="en-US" sz="1800" b="1" dirty="0"/>
              <a:t>Identifying patterns</a:t>
            </a:r>
            <a:r>
              <a:rPr lang="en-US" sz="1800" dirty="0"/>
              <a:t>: Tracking defects over time can help identify patterns, such as certain modules or developers being consistently associated with defects. This allows teams to focus on areas needing improvement.</a:t>
            </a:r>
          </a:p>
          <a:p>
            <a:pPr lvl="1"/>
            <a:r>
              <a:rPr lang="en-US" sz="1800" b="1" dirty="0"/>
              <a:t>Improving Processes</a:t>
            </a:r>
            <a:r>
              <a:rPr lang="en-US" sz="1800" dirty="0"/>
              <a:t>: By identifying root causes, organizations can implement preventive measures. For instance, if the root cause is inadequate unit testing, the team might choose to enforce stronger testing practices or improve code review procedures</a:t>
            </a:r>
          </a:p>
        </p:txBody>
      </p:sp>
    </p:spTree>
    <p:extLst>
      <p:ext uri="{BB962C8B-B14F-4D97-AF65-F5344CB8AC3E}">
        <p14:creationId xmlns:p14="http://schemas.microsoft.com/office/powerpoint/2010/main" val="342712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FCAA-E72C-4BB8-A698-9168D6928FEA}"/>
              </a:ext>
            </a:extLst>
          </p:cNvPr>
          <p:cNvSpPr>
            <a:spLocks noGrp="1"/>
          </p:cNvSpPr>
          <p:nvPr>
            <p:ph type="title"/>
          </p:nvPr>
        </p:nvSpPr>
        <p:spPr/>
        <p:txBody>
          <a:bodyPr/>
          <a:lstStyle/>
          <a:p>
            <a:r>
              <a:rPr lang="en-GB" dirty="0"/>
              <a:t>Integration Testing Strategies</a:t>
            </a:r>
          </a:p>
        </p:txBody>
      </p:sp>
      <p:sp>
        <p:nvSpPr>
          <p:cNvPr id="3" name="Content Placeholder 2">
            <a:extLst>
              <a:ext uri="{FF2B5EF4-FFF2-40B4-BE49-F238E27FC236}">
                <a16:creationId xmlns:a16="http://schemas.microsoft.com/office/drawing/2014/main" id="{29BE2B4F-9134-41D6-B990-FC1CB89BBD21}"/>
              </a:ext>
            </a:extLst>
          </p:cNvPr>
          <p:cNvSpPr>
            <a:spLocks noGrp="1"/>
          </p:cNvSpPr>
          <p:nvPr>
            <p:ph idx="1"/>
          </p:nvPr>
        </p:nvSpPr>
        <p:spPr>
          <a:xfrm>
            <a:off x="895927" y="2324007"/>
            <a:ext cx="10113818" cy="4307701"/>
          </a:xfrm>
        </p:spPr>
        <p:txBody>
          <a:bodyPr>
            <a:normAutofit/>
          </a:bodyPr>
          <a:lstStyle/>
          <a:p>
            <a:r>
              <a:rPr lang="en-US" b="1" dirty="0"/>
              <a:t>Big Bang Integration Testing</a:t>
            </a:r>
          </a:p>
          <a:p>
            <a:pPr lvl="1"/>
            <a:r>
              <a:rPr lang="en-US" b="1" dirty="0"/>
              <a:t>Definition</a:t>
            </a:r>
            <a:r>
              <a:rPr lang="en-US" dirty="0"/>
              <a:t>: All modules are integrated and tested at once.</a:t>
            </a:r>
            <a:br>
              <a:rPr lang="en-US" dirty="0"/>
            </a:br>
            <a:r>
              <a:rPr lang="en-US" b="1" dirty="0"/>
              <a:t>Conceptual Example</a:t>
            </a:r>
            <a:r>
              <a:rPr lang="en-US" dirty="0"/>
              <a:t>: A university system with independently developed student, scheduling, and finance modules tested all together.</a:t>
            </a:r>
            <a:br>
              <a:rPr lang="en-US" dirty="0"/>
            </a:br>
            <a:r>
              <a:rPr lang="en-US" b="1" dirty="0"/>
              <a:t>Practical Application</a:t>
            </a:r>
            <a:r>
              <a:rPr lang="en-US" dirty="0"/>
              <a:t>: In legacy systems modernization (e.g., in government sectors), modules are rebuilt and integrated at the end due to lack of intermediate interfaces. </a:t>
            </a:r>
          </a:p>
          <a:p>
            <a:pPr lvl="1"/>
            <a:r>
              <a:rPr lang="en-US" b="1" dirty="0"/>
              <a:t>When to Use:</a:t>
            </a:r>
            <a:endParaRPr lang="en-US" dirty="0"/>
          </a:p>
          <a:p>
            <a:pPr lvl="2"/>
            <a:r>
              <a:rPr lang="en-US" dirty="0"/>
              <a:t>All modules are ready at once.</a:t>
            </a:r>
          </a:p>
          <a:p>
            <a:pPr lvl="2"/>
            <a:r>
              <a:rPr lang="en-US" dirty="0"/>
              <a:t>The system is relatively small or not time-critical.</a:t>
            </a:r>
          </a:p>
          <a:p>
            <a:pPr lvl="2"/>
            <a:r>
              <a:rPr lang="en-US" dirty="0"/>
              <a:t>Rapid testing is needed without intermediate validation.</a:t>
            </a:r>
          </a:p>
          <a:p>
            <a:pPr lvl="1"/>
            <a:r>
              <a:rPr lang="en-US" b="1" dirty="0"/>
              <a:t>Why Choose It: </a:t>
            </a:r>
            <a:r>
              <a:rPr lang="en-US" dirty="0"/>
              <a:t>It saves time in test planning and scaffolding and is useful when modules are developed in parallel and delivered late.</a:t>
            </a:r>
          </a:p>
          <a:p>
            <a:pPr lvl="1"/>
            <a:r>
              <a:rPr lang="en-US" b="1" dirty="0"/>
              <a:t>But... </a:t>
            </a:r>
            <a:r>
              <a:rPr lang="en-US" dirty="0"/>
              <a:t>Bugs are harder to isolate and there is high risk of late-stage integration failures</a:t>
            </a:r>
          </a:p>
          <a:p>
            <a:pPr marL="0" indent="0">
              <a:buNone/>
            </a:pPr>
            <a:endParaRPr lang="en-US" dirty="0"/>
          </a:p>
          <a:p>
            <a:pPr lvl="1"/>
            <a:endParaRPr lang="en-US" dirty="0"/>
          </a:p>
          <a:p>
            <a:pPr lvl="1"/>
            <a:endParaRPr lang="en-US" dirty="0"/>
          </a:p>
          <a:p>
            <a:endParaRPr lang="en-GB" dirty="0"/>
          </a:p>
        </p:txBody>
      </p:sp>
    </p:spTree>
    <p:extLst>
      <p:ext uri="{BB962C8B-B14F-4D97-AF65-F5344CB8AC3E}">
        <p14:creationId xmlns:p14="http://schemas.microsoft.com/office/powerpoint/2010/main" val="278596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509-5744-4F66-916C-ED1BA25EF30D}"/>
              </a:ext>
            </a:extLst>
          </p:cNvPr>
          <p:cNvSpPr>
            <a:spLocks noGrp="1"/>
          </p:cNvSpPr>
          <p:nvPr>
            <p:ph type="title"/>
          </p:nvPr>
        </p:nvSpPr>
        <p:spPr/>
        <p:txBody>
          <a:bodyPr/>
          <a:lstStyle/>
          <a:p>
            <a:r>
              <a:rPr lang="en-US" dirty="0"/>
              <a:t>Defect Metric for </a:t>
            </a:r>
            <a:r>
              <a:rPr lang="en-US" dirty="0" err="1"/>
              <a:t>for</a:t>
            </a:r>
            <a:r>
              <a:rPr lang="en-US" dirty="0"/>
              <a:t> Defect Management</a:t>
            </a:r>
            <a:endParaRPr lang="en-GB" dirty="0"/>
          </a:p>
        </p:txBody>
      </p:sp>
      <p:sp>
        <p:nvSpPr>
          <p:cNvPr id="3" name="Content Placeholder 2">
            <a:extLst>
              <a:ext uri="{FF2B5EF4-FFF2-40B4-BE49-F238E27FC236}">
                <a16:creationId xmlns:a16="http://schemas.microsoft.com/office/drawing/2014/main" id="{B3BA7807-F4FC-45EA-B31B-2DB1CCE8A607}"/>
              </a:ext>
            </a:extLst>
          </p:cNvPr>
          <p:cNvSpPr>
            <a:spLocks noGrp="1"/>
          </p:cNvSpPr>
          <p:nvPr>
            <p:ph idx="1"/>
          </p:nvPr>
        </p:nvSpPr>
        <p:spPr/>
        <p:txBody>
          <a:bodyPr>
            <a:normAutofit/>
          </a:bodyPr>
          <a:lstStyle/>
          <a:p>
            <a:pPr marL="0" indent="0">
              <a:buNone/>
            </a:pPr>
            <a:r>
              <a:rPr lang="en-US" sz="2000" dirty="0"/>
              <a:t>Defect metrics are quantitative measures used to assess the quality of a software product, track the efficiency of the defect management process, and evaluate the effectiveness of testing activities. </a:t>
            </a:r>
          </a:p>
          <a:p>
            <a:pPr marL="0" indent="0">
              <a:buNone/>
            </a:pPr>
            <a:r>
              <a:rPr lang="en-US" sz="2000" dirty="0"/>
              <a:t>These metrics help in identifying trends, weaknesses in the development or testing process, and areas for improvement. By analyzing defect metrics, teams can make informed decisions about resource allocation, process changes, and prioritization of defect resolution. Here’s a deeper dive into the most commonly used defect metrics:</a:t>
            </a:r>
          </a:p>
          <a:p>
            <a:pPr marL="0" indent="0">
              <a:buNone/>
            </a:pPr>
            <a:endParaRPr lang="en-US" sz="2000" dirty="0"/>
          </a:p>
          <a:p>
            <a:endParaRPr lang="en-GB" sz="2000" dirty="0"/>
          </a:p>
        </p:txBody>
      </p:sp>
    </p:spTree>
    <p:extLst>
      <p:ext uri="{BB962C8B-B14F-4D97-AF65-F5344CB8AC3E}">
        <p14:creationId xmlns:p14="http://schemas.microsoft.com/office/powerpoint/2010/main" val="406283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509-5744-4F66-916C-ED1BA25EF30D}"/>
              </a:ext>
            </a:extLst>
          </p:cNvPr>
          <p:cNvSpPr>
            <a:spLocks noGrp="1"/>
          </p:cNvSpPr>
          <p:nvPr>
            <p:ph type="title"/>
          </p:nvPr>
        </p:nvSpPr>
        <p:spPr/>
        <p:txBody>
          <a:bodyPr/>
          <a:lstStyle/>
          <a:p>
            <a:r>
              <a:rPr lang="en-US" dirty="0"/>
              <a:t>Defect Metric for Defect Management</a:t>
            </a:r>
            <a:endParaRPr lang="en-GB" dirty="0"/>
          </a:p>
        </p:txBody>
      </p:sp>
      <p:sp>
        <p:nvSpPr>
          <p:cNvPr id="3" name="Content Placeholder 2">
            <a:extLst>
              <a:ext uri="{FF2B5EF4-FFF2-40B4-BE49-F238E27FC236}">
                <a16:creationId xmlns:a16="http://schemas.microsoft.com/office/drawing/2014/main" id="{B3BA7807-F4FC-45EA-B31B-2DB1CCE8A607}"/>
              </a:ext>
            </a:extLst>
          </p:cNvPr>
          <p:cNvSpPr>
            <a:spLocks noGrp="1"/>
          </p:cNvSpPr>
          <p:nvPr>
            <p:ph idx="1"/>
          </p:nvPr>
        </p:nvSpPr>
        <p:spPr>
          <a:xfrm>
            <a:off x="1432193" y="2638043"/>
            <a:ext cx="9375353" cy="4104279"/>
          </a:xfrm>
        </p:spPr>
        <p:txBody>
          <a:bodyPr>
            <a:normAutofit/>
          </a:bodyPr>
          <a:lstStyle/>
          <a:p>
            <a:pPr marL="0" indent="0">
              <a:buNone/>
            </a:pPr>
            <a:r>
              <a:rPr lang="en-US" b="1" dirty="0"/>
              <a:t>Defect Density</a:t>
            </a:r>
            <a:endParaRPr lang="en-US" dirty="0"/>
          </a:p>
          <a:p>
            <a:r>
              <a:rPr lang="en-US" dirty="0"/>
              <a:t>Defect density is the ratio of the number of defects to the size of the software, typically measured in lines of code (LOC), function points, or modules. This metric provides insight into the quality of the codebase.</a:t>
            </a:r>
          </a:p>
          <a:p>
            <a:r>
              <a:rPr lang="en-US" b="1" dirty="0"/>
              <a:t>Formula</a:t>
            </a:r>
            <a:r>
              <a:rPr lang="en-US" dirty="0"/>
              <a:t>:</a:t>
            </a:r>
          </a:p>
          <a:p>
            <a:pPr marL="0" indent="0">
              <a:buNone/>
            </a:pPr>
            <a:endParaRPr lang="en-US" dirty="0"/>
          </a:p>
          <a:p>
            <a:pPr marL="228600" lvl="1" indent="0">
              <a:buNone/>
            </a:pPr>
            <a:r>
              <a:rPr lang="en-US" dirty="0"/>
              <a:t>​ </a:t>
            </a:r>
          </a:p>
          <a:p>
            <a:r>
              <a:rPr lang="en-US" b="1" dirty="0"/>
              <a:t>Purpose</a:t>
            </a:r>
            <a:r>
              <a:rPr lang="en-US" dirty="0"/>
              <a:t>: A higher defect density indicates a higher concentration of defects, which may suggest poor coding practices, inadequate testing, or a lack of code review.</a:t>
            </a:r>
          </a:p>
          <a:p>
            <a:r>
              <a:rPr lang="en-US" b="1" dirty="0"/>
              <a:t>Example</a:t>
            </a:r>
            <a:r>
              <a:rPr lang="en-US" dirty="0"/>
              <a:t>: If a module of 1,000 lines of code has 10 defects, its defect density would be 10 defects per 1,000 lines of code.</a:t>
            </a:r>
          </a:p>
          <a:p>
            <a:endParaRPr lang="en-GB" dirty="0"/>
          </a:p>
        </p:txBody>
      </p:sp>
      <p:pic>
        <p:nvPicPr>
          <p:cNvPr id="4" name="Picture 3">
            <a:extLst>
              <a:ext uri="{FF2B5EF4-FFF2-40B4-BE49-F238E27FC236}">
                <a16:creationId xmlns:a16="http://schemas.microsoft.com/office/drawing/2014/main" id="{DC8D3098-CE33-4EAB-8E16-00E01779B8E0}"/>
              </a:ext>
            </a:extLst>
          </p:cNvPr>
          <p:cNvPicPr>
            <a:picLocks noChangeAspect="1"/>
          </p:cNvPicPr>
          <p:nvPr/>
        </p:nvPicPr>
        <p:blipFill>
          <a:blip r:embed="rId2"/>
          <a:stretch>
            <a:fillRect/>
          </a:stretch>
        </p:blipFill>
        <p:spPr>
          <a:xfrm>
            <a:off x="3366685" y="4142342"/>
            <a:ext cx="5658478" cy="941337"/>
          </a:xfrm>
          <a:prstGeom prst="rect">
            <a:avLst/>
          </a:prstGeom>
        </p:spPr>
      </p:pic>
    </p:spTree>
    <p:extLst>
      <p:ext uri="{BB962C8B-B14F-4D97-AF65-F5344CB8AC3E}">
        <p14:creationId xmlns:p14="http://schemas.microsoft.com/office/powerpoint/2010/main" val="3365698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612-2238-43C4-A7C8-3A46F6AF5DC7}"/>
              </a:ext>
            </a:extLst>
          </p:cNvPr>
          <p:cNvSpPr>
            <a:spLocks noGrp="1"/>
          </p:cNvSpPr>
          <p:nvPr>
            <p:ph type="title"/>
          </p:nvPr>
        </p:nvSpPr>
        <p:spPr/>
        <p:txBody>
          <a:bodyPr/>
          <a:lstStyle/>
          <a:p>
            <a:r>
              <a:rPr lang="en-US" dirty="0"/>
              <a:t>Defect Metric for Defect Management</a:t>
            </a:r>
            <a:endParaRPr lang="en-GB" dirty="0"/>
          </a:p>
        </p:txBody>
      </p:sp>
      <p:sp>
        <p:nvSpPr>
          <p:cNvPr id="3" name="Content Placeholder 2">
            <a:extLst>
              <a:ext uri="{FF2B5EF4-FFF2-40B4-BE49-F238E27FC236}">
                <a16:creationId xmlns:a16="http://schemas.microsoft.com/office/drawing/2014/main" id="{5AA2BFDF-D41F-4581-BDD4-1FAEC7D3BD00}"/>
              </a:ext>
            </a:extLst>
          </p:cNvPr>
          <p:cNvSpPr>
            <a:spLocks noGrp="1"/>
          </p:cNvSpPr>
          <p:nvPr>
            <p:ph idx="1"/>
          </p:nvPr>
        </p:nvSpPr>
        <p:spPr>
          <a:xfrm>
            <a:off x="1101687" y="2638044"/>
            <a:ext cx="9816029" cy="3828857"/>
          </a:xfrm>
        </p:spPr>
        <p:txBody>
          <a:bodyPr>
            <a:normAutofit/>
          </a:bodyPr>
          <a:lstStyle/>
          <a:p>
            <a:pPr marL="0" indent="0">
              <a:buNone/>
            </a:pPr>
            <a:r>
              <a:rPr lang="en-US" b="1" dirty="0"/>
              <a:t>Defect Discovery Rate</a:t>
            </a:r>
            <a:endParaRPr lang="en-US" dirty="0"/>
          </a:p>
          <a:p>
            <a:r>
              <a:rPr lang="en-US" dirty="0"/>
              <a:t>The defect discovery rate measures the speed at which defects are found during the development or testing phases. This metric is useful for tracking how effectively the testing process is detecting issues.</a:t>
            </a:r>
          </a:p>
          <a:p>
            <a:r>
              <a:rPr lang="en-US" b="1" dirty="0"/>
              <a:t>Formula</a:t>
            </a:r>
            <a:r>
              <a:rPr lang="en-US" dirty="0"/>
              <a:t>:</a:t>
            </a:r>
          </a:p>
          <a:p>
            <a:endParaRPr lang="en-US" b="1" dirty="0"/>
          </a:p>
          <a:p>
            <a:endParaRPr lang="en-US" b="1" dirty="0"/>
          </a:p>
          <a:p>
            <a:r>
              <a:rPr lang="en-US" b="1" dirty="0"/>
              <a:t>Purpose</a:t>
            </a:r>
            <a:r>
              <a:rPr lang="en-US" dirty="0"/>
              <a:t>: This metric can help identify the phase where most defects are found (e.g., during unit testing or after release), which can guide the team in strengthening specific testing phases.</a:t>
            </a:r>
          </a:p>
          <a:p>
            <a:r>
              <a:rPr lang="en-US" b="1" dirty="0"/>
              <a:t>Example</a:t>
            </a:r>
            <a:r>
              <a:rPr lang="en-US" dirty="0"/>
              <a:t>: If 50 defects were discovered in a testing cycle of 2 weeks, the defect discovery rate would be 25 defects per week.</a:t>
            </a:r>
          </a:p>
          <a:p>
            <a:endParaRPr lang="en-GB" dirty="0"/>
          </a:p>
        </p:txBody>
      </p:sp>
      <p:pic>
        <p:nvPicPr>
          <p:cNvPr id="4" name="Picture 3">
            <a:extLst>
              <a:ext uri="{FF2B5EF4-FFF2-40B4-BE49-F238E27FC236}">
                <a16:creationId xmlns:a16="http://schemas.microsoft.com/office/drawing/2014/main" id="{04F13479-13DD-4042-A098-15F6BD1FCCA7}"/>
              </a:ext>
            </a:extLst>
          </p:cNvPr>
          <p:cNvPicPr>
            <a:picLocks noChangeAspect="1"/>
          </p:cNvPicPr>
          <p:nvPr/>
        </p:nvPicPr>
        <p:blipFill>
          <a:blip r:embed="rId2"/>
          <a:stretch>
            <a:fillRect/>
          </a:stretch>
        </p:blipFill>
        <p:spPr>
          <a:xfrm>
            <a:off x="3022739" y="3851428"/>
            <a:ext cx="6146521" cy="1051078"/>
          </a:xfrm>
          <a:prstGeom prst="rect">
            <a:avLst/>
          </a:prstGeom>
        </p:spPr>
      </p:pic>
    </p:spTree>
    <p:extLst>
      <p:ext uri="{BB962C8B-B14F-4D97-AF65-F5344CB8AC3E}">
        <p14:creationId xmlns:p14="http://schemas.microsoft.com/office/powerpoint/2010/main" val="294645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509-5744-4F66-916C-ED1BA25EF30D}"/>
              </a:ext>
            </a:extLst>
          </p:cNvPr>
          <p:cNvSpPr>
            <a:spLocks noGrp="1"/>
          </p:cNvSpPr>
          <p:nvPr>
            <p:ph type="title"/>
          </p:nvPr>
        </p:nvSpPr>
        <p:spPr/>
        <p:txBody>
          <a:bodyPr/>
          <a:lstStyle/>
          <a:p>
            <a:r>
              <a:rPr lang="en-US" dirty="0"/>
              <a:t>Defect Metric for Defect Management</a:t>
            </a:r>
            <a:endParaRPr lang="en-GB" dirty="0"/>
          </a:p>
        </p:txBody>
      </p:sp>
      <p:sp>
        <p:nvSpPr>
          <p:cNvPr id="3" name="Content Placeholder 2">
            <a:extLst>
              <a:ext uri="{FF2B5EF4-FFF2-40B4-BE49-F238E27FC236}">
                <a16:creationId xmlns:a16="http://schemas.microsoft.com/office/drawing/2014/main" id="{B3BA7807-F4FC-45EA-B31B-2DB1CCE8A607}"/>
              </a:ext>
            </a:extLst>
          </p:cNvPr>
          <p:cNvSpPr>
            <a:spLocks noGrp="1"/>
          </p:cNvSpPr>
          <p:nvPr>
            <p:ph idx="1"/>
          </p:nvPr>
        </p:nvSpPr>
        <p:spPr>
          <a:xfrm>
            <a:off x="1432193" y="2638043"/>
            <a:ext cx="9375353" cy="4104279"/>
          </a:xfrm>
        </p:spPr>
        <p:txBody>
          <a:bodyPr>
            <a:normAutofit/>
          </a:bodyPr>
          <a:lstStyle/>
          <a:p>
            <a:pPr marL="0" indent="0">
              <a:buNone/>
            </a:pPr>
            <a:r>
              <a:rPr lang="en-US" b="1" dirty="0"/>
              <a:t>Defect Resolution Time</a:t>
            </a:r>
            <a:endParaRPr lang="en-US" dirty="0"/>
          </a:p>
          <a:p>
            <a:r>
              <a:rPr lang="en-US" dirty="0"/>
              <a:t>Defect resolution time measures how long it takes to fix a defect from the moment it is logged. It reflects the efficiency of the development and defect management process.</a:t>
            </a:r>
          </a:p>
          <a:p>
            <a:r>
              <a:rPr lang="en-US" b="1" dirty="0"/>
              <a:t>Formula</a:t>
            </a:r>
            <a:r>
              <a:rPr lang="en-US" dirty="0"/>
              <a:t>:</a:t>
            </a:r>
          </a:p>
          <a:p>
            <a:pPr marL="0" indent="0">
              <a:buNone/>
            </a:pPr>
            <a:endParaRPr lang="en-US" dirty="0"/>
          </a:p>
          <a:p>
            <a:pPr marL="0" indent="0">
              <a:buNone/>
            </a:pPr>
            <a:endParaRPr lang="en-US" dirty="0"/>
          </a:p>
          <a:p>
            <a:r>
              <a:rPr lang="en-US" b="1" dirty="0"/>
              <a:t>Purpose</a:t>
            </a:r>
            <a:r>
              <a:rPr lang="en-US" dirty="0"/>
              <a:t>: This metric helps to assess the responsiveness of the development team in addressing defects. Longer resolution times may indicate resource constraints, bottlenecks, or unclear defect prioritization.</a:t>
            </a:r>
          </a:p>
          <a:p>
            <a:r>
              <a:rPr lang="en-US" b="1" dirty="0"/>
              <a:t>Example</a:t>
            </a:r>
            <a:r>
              <a:rPr lang="en-US" dirty="0"/>
              <a:t>: If it takes a team an average of 3 days to fix a defect, this is the resolution time for that defect.</a:t>
            </a:r>
          </a:p>
        </p:txBody>
      </p:sp>
      <p:pic>
        <p:nvPicPr>
          <p:cNvPr id="5" name="Picture 4">
            <a:extLst>
              <a:ext uri="{FF2B5EF4-FFF2-40B4-BE49-F238E27FC236}">
                <a16:creationId xmlns:a16="http://schemas.microsoft.com/office/drawing/2014/main" id="{E323E5B5-7DE6-45CF-813A-4375B146FBE1}"/>
              </a:ext>
            </a:extLst>
          </p:cNvPr>
          <p:cNvPicPr>
            <a:picLocks noChangeAspect="1"/>
          </p:cNvPicPr>
          <p:nvPr/>
        </p:nvPicPr>
        <p:blipFill>
          <a:blip r:embed="rId2"/>
          <a:stretch>
            <a:fillRect/>
          </a:stretch>
        </p:blipFill>
        <p:spPr>
          <a:xfrm>
            <a:off x="3133725" y="3728157"/>
            <a:ext cx="5924550" cy="962025"/>
          </a:xfrm>
          <a:prstGeom prst="rect">
            <a:avLst/>
          </a:prstGeom>
        </p:spPr>
      </p:pic>
    </p:spTree>
    <p:extLst>
      <p:ext uri="{BB962C8B-B14F-4D97-AF65-F5344CB8AC3E}">
        <p14:creationId xmlns:p14="http://schemas.microsoft.com/office/powerpoint/2010/main" val="3260160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509-5744-4F66-916C-ED1BA25EF30D}"/>
              </a:ext>
            </a:extLst>
          </p:cNvPr>
          <p:cNvSpPr>
            <a:spLocks noGrp="1"/>
          </p:cNvSpPr>
          <p:nvPr>
            <p:ph type="title"/>
          </p:nvPr>
        </p:nvSpPr>
        <p:spPr/>
        <p:txBody>
          <a:bodyPr/>
          <a:lstStyle/>
          <a:p>
            <a:r>
              <a:rPr lang="en-US" dirty="0"/>
              <a:t>Defect Metric for Defect Management</a:t>
            </a:r>
            <a:endParaRPr lang="en-GB" dirty="0"/>
          </a:p>
        </p:txBody>
      </p:sp>
      <p:sp>
        <p:nvSpPr>
          <p:cNvPr id="3" name="Content Placeholder 2">
            <a:extLst>
              <a:ext uri="{FF2B5EF4-FFF2-40B4-BE49-F238E27FC236}">
                <a16:creationId xmlns:a16="http://schemas.microsoft.com/office/drawing/2014/main" id="{B3BA7807-F4FC-45EA-B31B-2DB1CCE8A607}"/>
              </a:ext>
            </a:extLst>
          </p:cNvPr>
          <p:cNvSpPr>
            <a:spLocks noGrp="1"/>
          </p:cNvSpPr>
          <p:nvPr>
            <p:ph idx="1"/>
          </p:nvPr>
        </p:nvSpPr>
        <p:spPr>
          <a:xfrm>
            <a:off x="1432193" y="2638043"/>
            <a:ext cx="9375353" cy="4104279"/>
          </a:xfrm>
        </p:spPr>
        <p:txBody>
          <a:bodyPr>
            <a:normAutofit/>
          </a:bodyPr>
          <a:lstStyle/>
          <a:p>
            <a:pPr marL="0" indent="0">
              <a:buNone/>
            </a:pPr>
            <a:r>
              <a:rPr lang="en-US" b="1" dirty="0"/>
              <a:t>Defect Reopen Rate</a:t>
            </a:r>
            <a:endParaRPr lang="en-US" dirty="0"/>
          </a:p>
          <a:p>
            <a:r>
              <a:rPr lang="en-US" dirty="0"/>
              <a:t>The defect reopen rate tracks the percentage of defects that were marked as fixed but later reopened because the fix was ineffective or incomplete.</a:t>
            </a:r>
          </a:p>
          <a:p>
            <a:r>
              <a:rPr lang="en-US" b="1" dirty="0"/>
              <a:t>Formula</a:t>
            </a:r>
            <a:r>
              <a:rPr lang="en-US" dirty="0"/>
              <a:t>:</a:t>
            </a:r>
          </a:p>
          <a:p>
            <a:endParaRPr lang="en-US" b="1" dirty="0"/>
          </a:p>
          <a:p>
            <a:endParaRPr lang="en-US" b="1" dirty="0"/>
          </a:p>
          <a:p>
            <a:r>
              <a:rPr lang="en-US" b="1" dirty="0"/>
              <a:t>Purpose</a:t>
            </a:r>
            <a:r>
              <a:rPr lang="en-US" dirty="0"/>
              <a:t>: A high defect reopen rate suggests poor quality control, inadequate fixes, or insufficient testing coverage. It’s an indicator that the team may need to improve its testing or debugging processes.</a:t>
            </a:r>
          </a:p>
          <a:p>
            <a:r>
              <a:rPr lang="en-US" b="1" dirty="0"/>
              <a:t>Example</a:t>
            </a:r>
            <a:r>
              <a:rPr lang="en-US" dirty="0"/>
              <a:t>: If 5 defects out of 100 fixed defects are reopened, the reopen rate would be 5%.</a:t>
            </a:r>
          </a:p>
        </p:txBody>
      </p:sp>
      <p:pic>
        <p:nvPicPr>
          <p:cNvPr id="4" name="Picture 3">
            <a:extLst>
              <a:ext uri="{FF2B5EF4-FFF2-40B4-BE49-F238E27FC236}">
                <a16:creationId xmlns:a16="http://schemas.microsoft.com/office/drawing/2014/main" id="{D2254329-BFC5-495F-8983-CC5B62A4DA86}"/>
              </a:ext>
            </a:extLst>
          </p:cNvPr>
          <p:cNvPicPr>
            <a:picLocks noChangeAspect="1"/>
          </p:cNvPicPr>
          <p:nvPr/>
        </p:nvPicPr>
        <p:blipFill>
          <a:blip r:embed="rId2"/>
          <a:stretch>
            <a:fillRect/>
          </a:stretch>
        </p:blipFill>
        <p:spPr>
          <a:xfrm>
            <a:off x="3286181" y="3982654"/>
            <a:ext cx="5667375" cy="809625"/>
          </a:xfrm>
          <a:prstGeom prst="rect">
            <a:avLst/>
          </a:prstGeom>
        </p:spPr>
      </p:pic>
    </p:spTree>
    <p:extLst>
      <p:ext uri="{BB962C8B-B14F-4D97-AF65-F5344CB8AC3E}">
        <p14:creationId xmlns:p14="http://schemas.microsoft.com/office/powerpoint/2010/main" val="58997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3FE-A66A-4265-8249-72C6A35F69B0}"/>
              </a:ext>
            </a:extLst>
          </p:cNvPr>
          <p:cNvSpPr>
            <a:spLocks noGrp="1"/>
          </p:cNvSpPr>
          <p:nvPr>
            <p:ph type="title"/>
          </p:nvPr>
        </p:nvSpPr>
        <p:spPr/>
        <p:txBody>
          <a:bodyPr/>
          <a:lstStyle/>
          <a:p>
            <a:r>
              <a:rPr lang="en-US"/>
              <a:t>Defect Metric for Defect Management</a:t>
            </a:r>
            <a:endParaRPr lang="en-GB"/>
          </a:p>
        </p:txBody>
      </p:sp>
      <p:sp>
        <p:nvSpPr>
          <p:cNvPr id="3" name="Content Placeholder 2">
            <a:extLst>
              <a:ext uri="{FF2B5EF4-FFF2-40B4-BE49-F238E27FC236}">
                <a16:creationId xmlns:a16="http://schemas.microsoft.com/office/drawing/2014/main" id="{0C77144D-D743-47D7-B57B-BDA75AE707AF}"/>
              </a:ext>
            </a:extLst>
          </p:cNvPr>
          <p:cNvSpPr>
            <a:spLocks noGrp="1"/>
          </p:cNvSpPr>
          <p:nvPr>
            <p:ph idx="1"/>
          </p:nvPr>
        </p:nvSpPr>
        <p:spPr>
          <a:xfrm>
            <a:off x="1410159" y="2638044"/>
            <a:ext cx="9033831" cy="3718689"/>
          </a:xfrm>
        </p:spPr>
        <p:txBody>
          <a:bodyPr>
            <a:normAutofit/>
          </a:bodyPr>
          <a:lstStyle/>
          <a:p>
            <a:pPr marL="0" indent="0">
              <a:buNone/>
            </a:pPr>
            <a:r>
              <a:rPr lang="en-US" b="1" dirty="0"/>
              <a:t>Defect Leakage</a:t>
            </a:r>
            <a:endParaRPr lang="en-US" dirty="0"/>
          </a:p>
          <a:p>
            <a:r>
              <a:rPr lang="en-US" dirty="0"/>
              <a:t>Defect leakage refers to the number of defects that were not detected during the testing phases but were discovered after the software has been released to production.</a:t>
            </a:r>
          </a:p>
          <a:p>
            <a:r>
              <a:rPr lang="en-US" b="1" dirty="0"/>
              <a:t>Formula</a:t>
            </a:r>
            <a:r>
              <a:rPr lang="en-US" dirty="0"/>
              <a:t>:</a:t>
            </a:r>
          </a:p>
          <a:p>
            <a:pPr marL="0" indent="0">
              <a:buNone/>
            </a:pPr>
            <a:endParaRPr lang="en-US" dirty="0"/>
          </a:p>
          <a:p>
            <a:r>
              <a:rPr lang="en-US" b="1" dirty="0"/>
              <a:t>Purpose</a:t>
            </a:r>
            <a:r>
              <a:rPr lang="en-US" dirty="0"/>
              <a:t>: This metric indicates the effectiveness of the testing process. A high defect leakage rate may suggest that testing wasn’t thorough enough or that the team didn’t have proper coverage for certain use cases.</a:t>
            </a:r>
          </a:p>
          <a:p>
            <a:r>
              <a:rPr lang="en-US" b="1" dirty="0"/>
              <a:t>Example</a:t>
            </a:r>
            <a:r>
              <a:rPr lang="en-US" dirty="0"/>
              <a:t>: If 20 defects were found after release and 100 defects were discovered overall, the defect leakage would be 20%.</a:t>
            </a:r>
          </a:p>
        </p:txBody>
      </p:sp>
      <p:pic>
        <p:nvPicPr>
          <p:cNvPr id="4" name="Picture 3">
            <a:extLst>
              <a:ext uri="{FF2B5EF4-FFF2-40B4-BE49-F238E27FC236}">
                <a16:creationId xmlns:a16="http://schemas.microsoft.com/office/drawing/2014/main" id="{CD54E437-AF87-44F0-8FE8-A9546C1BFA18}"/>
              </a:ext>
            </a:extLst>
          </p:cNvPr>
          <p:cNvPicPr>
            <a:picLocks noChangeAspect="1"/>
          </p:cNvPicPr>
          <p:nvPr/>
        </p:nvPicPr>
        <p:blipFill>
          <a:blip r:embed="rId2"/>
          <a:stretch>
            <a:fillRect/>
          </a:stretch>
        </p:blipFill>
        <p:spPr>
          <a:xfrm>
            <a:off x="3264435" y="3744913"/>
            <a:ext cx="5905500" cy="752475"/>
          </a:xfrm>
          <a:prstGeom prst="rect">
            <a:avLst/>
          </a:prstGeom>
        </p:spPr>
      </p:pic>
    </p:spTree>
    <p:extLst>
      <p:ext uri="{BB962C8B-B14F-4D97-AF65-F5344CB8AC3E}">
        <p14:creationId xmlns:p14="http://schemas.microsoft.com/office/powerpoint/2010/main" val="169406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3FE-A66A-4265-8249-72C6A35F69B0}"/>
              </a:ext>
            </a:extLst>
          </p:cNvPr>
          <p:cNvSpPr>
            <a:spLocks noGrp="1"/>
          </p:cNvSpPr>
          <p:nvPr>
            <p:ph type="title"/>
          </p:nvPr>
        </p:nvSpPr>
        <p:spPr/>
        <p:txBody>
          <a:bodyPr/>
          <a:lstStyle/>
          <a:p>
            <a:r>
              <a:rPr lang="en-US"/>
              <a:t>Defect Metric for Defect Management</a:t>
            </a:r>
            <a:endParaRPr lang="en-GB"/>
          </a:p>
        </p:txBody>
      </p:sp>
      <p:sp>
        <p:nvSpPr>
          <p:cNvPr id="3" name="Content Placeholder 2">
            <a:extLst>
              <a:ext uri="{FF2B5EF4-FFF2-40B4-BE49-F238E27FC236}">
                <a16:creationId xmlns:a16="http://schemas.microsoft.com/office/drawing/2014/main" id="{0C77144D-D743-47D7-B57B-BDA75AE707AF}"/>
              </a:ext>
            </a:extLst>
          </p:cNvPr>
          <p:cNvSpPr>
            <a:spLocks noGrp="1"/>
          </p:cNvSpPr>
          <p:nvPr>
            <p:ph idx="1"/>
          </p:nvPr>
        </p:nvSpPr>
        <p:spPr>
          <a:xfrm>
            <a:off x="1410159" y="2638044"/>
            <a:ext cx="9033831" cy="3718689"/>
          </a:xfrm>
        </p:spPr>
        <p:txBody>
          <a:bodyPr>
            <a:normAutofit/>
          </a:bodyPr>
          <a:lstStyle/>
          <a:p>
            <a:pPr marL="0" indent="0">
              <a:buNone/>
            </a:pPr>
            <a:r>
              <a:rPr lang="en-US" b="1" dirty="0"/>
              <a:t>Defects by Priority</a:t>
            </a:r>
            <a:endParaRPr lang="en-US" dirty="0"/>
          </a:p>
          <a:p>
            <a:r>
              <a:rPr lang="en-US" dirty="0"/>
              <a:t>This metric categorizes defects based on their priority (e.g., high, medium, low). It helps in understanding how many critical issues are pending resolution versus less critical ones.</a:t>
            </a:r>
          </a:p>
          <a:p>
            <a:r>
              <a:rPr lang="en-US" b="1" dirty="0"/>
              <a:t>Formula</a:t>
            </a:r>
            <a:r>
              <a:rPr lang="en-US" dirty="0"/>
              <a:t>:</a:t>
            </a:r>
          </a:p>
          <a:p>
            <a:pPr marL="0" indent="0">
              <a:buNone/>
            </a:pPr>
            <a:endParaRPr lang="en-US" dirty="0"/>
          </a:p>
          <a:p>
            <a:pPr marL="0" indent="0">
              <a:buNone/>
            </a:pPr>
            <a:endParaRPr lang="en-US" dirty="0"/>
          </a:p>
          <a:p>
            <a:r>
              <a:rPr lang="en-US" b="1" dirty="0"/>
              <a:t>Purpose</a:t>
            </a:r>
            <a:r>
              <a:rPr lang="en-US" dirty="0"/>
              <a:t>: Understanding the distribution of defects by priority helps teams focus on critical issues first and manage resources effectively to address high-impact defects.</a:t>
            </a:r>
          </a:p>
          <a:p>
            <a:r>
              <a:rPr lang="en-US" b="1" dirty="0"/>
              <a:t>Example</a:t>
            </a:r>
            <a:r>
              <a:rPr lang="en-US" dirty="0"/>
              <a:t>: If 10 defects are high-priority out of a total of 50 defects, the percentage of high-priority defects would be 20%.</a:t>
            </a:r>
          </a:p>
        </p:txBody>
      </p:sp>
      <p:pic>
        <p:nvPicPr>
          <p:cNvPr id="5" name="Picture 4">
            <a:extLst>
              <a:ext uri="{FF2B5EF4-FFF2-40B4-BE49-F238E27FC236}">
                <a16:creationId xmlns:a16="http://schemas.microsoft.com/office/drawing/2014/main" id="{5F403DB1-F62B-4102-9135-E19C929321E5}"/>
              </a:ext>
            </a:extLst>
          </p:cNvPr>
          <p:cNvPicPr>
            <a:picLocks noChangeAspect="1"/>
          </p:cNvPicPr>
          <p:nvPr/>
        </p:nvPicPr>
        <p:blipFill>
          <a:blip r:embed="rId2"/>
          <a:stretch>
            <a:fillRect/>
          </a:stretch>
        </p:blipFill>
        <p:spPr>
          <a:xfrm>
            <a:off x="2662237" y="4106863"/>
            <a:ext cx="6867525" cy="781050"/>
          </a:xfrm>
          <a:prstGeom prst="rect">
            <a:avLst/>
          </a:prstGeom>
        </p:spPr>
      </p:pic>
    </p:spTree>
    <p:extLst>
      <p:ext uri="{BB962C8B-B14F-4D97-AF65-F5344CB8AC3E}">
        <p14:creationId xmlns:p14="http://schemas.microsoft.com/office/powerpoint/2010/main" val="582996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C3FE-A66A-4265-8249-72C6A35F69B0}"/>
              </a:ext>
            </a:extLst>
          </p:cNvPr>
          <p:cNvSpPr>
            <a:spLocks noGrp="1"/>
          </p:cNvSpPr>
          <p:nvPr>
            <p:ph type="title"/>
          </p:nvPr>
        </p:nvSpPr>
        <p:spPr/>
        <p:txBody>
          <a:bodyPr/>
          <a:lstStyle/>
          <a:p>
            <a:r>
              <a:rPr lang="en-US"/>
              <a:t>Defect Metric for Defect Management</a:t>
            </a:r>
            <a:endParaRPr lang="en-GB"/>
          </a:p>
        </p:txBody>
      </p:sp>
      <p:sp>
        <p:nvSpPr>
          <p:cNvPr id="3" name="Content Placeholder 2">
            <a:extLst>
              <a:ext uri="{FF2B5EF4-FFF2-40B4-BE49-F238E27FC236}">
                <a16:creationId xmlns:a16="http://schemas.microsoft.com/office/drawing/2014/main" id="{0C77144D-D743-47D7-B57B-BDA75AE707AF}"/>
              </a:ext>
            </a:extLst>
          </p:cNvPr>
          <p:cNvSpPr>
            <a:spLocks noGrp="1"/>
          </p:cNvSpPr>
          <p:nvPr>
            <p:ph idx="1"/>
          </p:nvPr>
        </p:nvSpPr>
        <p:spPr>
          <a:xfrm>
            <a:off x="1254085" y="2638044"/>
            <a:ext cx="9683827" cy="3718689"/>
          </a:xfrm>
        </p:spPr>
        <p:txBody>
          <a:bodyPr>
            <a:normAutofit lnSpcReduction="10000"/>
          </a:bodyPr>
          <a:lstStyle/>
          <a:p>
            <a:pPr marL="0" indent="0">
              <a:buNone/>
            </a:pPr>
            <a:r>
              <a:rPr lang="en-US" b="1" dirty="0"/>
              <a:t>Defect Aging</a:t>
            </a:r>
            <a:endParaRPr lang="en-US" dirty="0"/>
          </a:p>
          <a:p>
            <a:r>
              <a:rPr lang="en-US" dirty="0"/>
              <a:t>Defect aging measures how long defects have been open without being resolved. It’s a crucial metric for tracking the health of the defect management process and identifying any bottlenecks in resolution.</a:t>
            </a:r>
          </a:p>
          <a:p>
            <a:r>
              <a:rPr lang="en-US" b="1" dirty="0"/>
              <a:t>Formula</a:t>
            </a:r>
            <a:r>
              <a:rPr lang="en-US" dirty="0"/>
              <a:t>:</a:t>
            </a:r>
          </a:p>
          <a:p>
            <a:pPr marL="0" indent="0">
              <a:buNone/>
            </a:pPr>
            <a:r>
              <a:rPr lang="en-US" dirty="0"/>
              <a:t>​ </a:t>
            </a:r>
          </a:p>
          <a:p>
            <a:pPr marL="0" indent="0">
              <a:buNone/>
            </a:pPr>
            <a:endParaRPr lang="en-US" dirty="0"/>
          </a:p>
          <a:p>
            <a:r>
              <a:rPr lang="en-US" b="1" dirty="0"/>
              <a:t>Purpose</a:t>
            </a:r>
            <a:r>
              <a:rPr lang="en-US" dirty="0"/>
              <a:t>: High defect aging indicates delays in defect resolution, which can lead to project delays or customer dissatisfaction. Tracking aging defects helps identify areas where attention is needed.</a:t>
            </a:r>
          </a:p>
          <a:p>
            <a:r>
              <a:rPr lang="en-US" b="1" dirty="0"/>
              <a:t>Example</a:t>
            </a:r>
            <a:r>
              <a:rPr lang="en-US" dirty="0"/>
              <a:t>: If there are 5 defects open for an average of 10 days, the aging defect metric would reflect 10 day</a:t>
            </a:r>
          </a:p>
          <a:p>
            <a:pPr marL="0" indent="0">
              <a:buNone/>
            </a:pPr>
            <a:endParaRPr lang="en-US" dirty="0"/>
          </a:p>
        </p:txBody>
      </p:sp>
      <p:pic>
        <p:nvPicPr>
          <p:cNvPr id="4" name="Picture 3">
            <a:extLst>
              <a:ext uri="{FF2B5EF4-FFF2-40B4-BE49-F238E27FC236}">
                <a16:creationId xmlns:a16="http://schemas.microsoft.com/office/drawing/2014/main" id="{C3C4D6C1-E29A-446E-901F-4346EF1FADDF}"/>
              </a:ext>
            </a:extLst>
          </p:cNvPr>
          <p:cNvPicPr>
            <a:picLocks noChangeAspect="1"/>
          </p:cNvPicPr>
          <p:nvPr/>
        </p:nvPicPr>
        <p:blipFill>
          <a:blip r:embed="rId2"/>
          <a:stretch>
            <a:fillRect/>
          </a:stretch>
        </p:blipFill>
        <p:spPr>
          <a:xfrm>
            <a:off x="3586162" y="3993711"/>
            <a:ext cx="5019675" cy="742950"/>
          </a:xfrm>
          <a:prstGeom prst="rect">
            <a:avLst/>
          </a:prstGeom>
        </p:spPr>
      </p:pic>
    </p:spTree>
    <p:extLst>
      <p:ext uri="{BB962C8B-B14F-4D97-AF65-F5344CB8AC3E}">
        <p14:creationId xmlns:p14="http://schemas.microsoft.com/office/powerpoint/2010/main" val="3846532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FD06-9C15-45C4-91F2-B896BC874662}"/>
              </a:ext>
            </a:extLst>
          </p:cNvPr>
          <p:cNvSpPr>
            <a:spLocks noGrp="1"/>
          </p:cNvSpPr>
          <p:nvPr>
            <p:ph type="title"/>
          </p:nvPr>
        </p:nvSpPr>
        <p:spPr/>
        <p:txBody>
          <a:bodyPr/>
          <a:lstStyle/>
          <a:p>
            <a:r>
              <a:rPr lang="en-US" b="1" dirty="0"/>
              <a:t>Benefits of Defect Metrics</a:t>
            </a:r>
            <a:endParaRPr lang="en-GB" dirty="0"/>
          </a:p>
        </p:txBody>
      </p:sp>
      <p:sp>
        <p:nvSpPr>
          <p:cNvPr id="3" name="Content Placeholder 2">
            <a:extLst>
              <a:ext uri="{FF2B5EF4-FFF2-40B4-BE49-F238E27FC236}">
                <a16:creationId xmlns:a16="http://schemas.microsoft.com/office/drawing/2014/main" id="{9BEA226B-C071-4FC5-9F5F-E2BEA5408201}"/>
              </a:ext>
            </a:extLst>
          </p:cNvPr>
          <p:cNvSpPr>
            <a:spLocks noGrp="1"/>
          </p:cNvSpPr>
          <p:nvPr>
            <p:ph idx="1"/>
          </p:nvPr>
        </p:nvSpPr>
        <p:spPr>
          <a:xfrm>
            <a:off x="1320188" y="2616010"/>
            <a:ext cx="9551624" cy="3762756"/>
          </a:xfrm>
        </p:spPr>
        <p:txBody>
          <a:bodyPr>
            <a:normAutofit lnSpcReduction="10000"/>
          </a:bodyPr>
          <a:lstStyle/>
          <a:p>
            <a:r>
              <a:rPr lang="en-US" b="1" dirty="0"/>
              <a:t>Improved Decision Making</a:t>
            </a:r>
            <a:r>
              <a:rPr lang="en-US" dirty="0"/>
              <a:t>: Defect metrics provide data-driven insights into the quality of the product and the effectiveness of the development and testing processes. This information allows project managers to make informed decisions regarding resource allocation, scheduling, and process improvement.</a:t>
            </a:r>
          </a:p>
          <a:p>
            <a:r>
              <a:rPr lang="en-US" b="1" dirty="0"/>
              <a:t>Proactive Quality Management</a:t>
            </a:r>
            <a:r>
              <a:rPr lang="en-US" dirty="0"/>
              <a:t>: By monitoring defect metrics, teams can identify potential issues early and take corrective actions before they impact the project schedule or customer satisfaction.</a:t>
            </a:r>
          </a:p>
          <a:p>
            <a:r>
              <a:rPr lang="en-US" b="1" dirty="0"/>
              <a:t>Process Improvement</a:t>
            </a:r>
            <a:r>
              <a:rPr lang="en-US" dirty="0"/>
              <a:t>: Tracking defect metrics over time enables teams to identify patterns, such as recurring types of defects or delays in defect resolution. This provides an opportunity to refine development processes, improve code quality, and enhance testing strategies.</a:t>
            </a:r>
          </a:p>
          <a:p>
            <a:r>
              <a:rPr lang="en-US" b="1" dirty="0"/>
              <a:t>Customer Satisfaction</a:t>
            </a:r>
            <a:r>
              <a:rPr lang="en-US" dirty="0"/>
              <a:t>: Minimizing defect leakage and improving defect resolution times directly leads to higher-quality software, reducing the number of issues faced by end-users and improving overall satisfaction.</a:t>
            </a:r>
          </a:p>
          <a:p>
            <a:endParaRPr lang="en-GB" dirty="0"/>
          </a:p>
        </p:txBody>
      </p:sp>
    </p:spTree>
    <p:extLst>
      <p:ext uri="{BB962C8B-B14F-4D97-AF65-F5344CB8AC3E}">
        <p14:creationId xmlns:p14="http://schemas.microsoft.com/office/powerpoint/2010/main" val="30385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FCAA-E72C-4BB8-A698-9168D6928FEA}"/>
              </a:ext>
            </a:extLst>
          </p:cNvPr>
          <p:cNvSpPr>
            <a:spLocks noGrp="1"/>
          </p:cNvSpPr>
          <p:nvPr>
            <p:ph type="title"/>
          </p:nvPr>
        </p:nvSpPr>
        <p:spPr/>
        <p:txBody>
          <a:bodyPr/>
          <a:lstStyle/>
          <a:p>
            <a:r>
              <a:rPr lang="en-GB" dirty="0"/>
              <a:t>Integration Testing Strategies</a:t>
            </a:r>
          </a:p>
        </p:txBody>
      </p:sp>
      <p:sp>
        <p:nvSpPr>
          <p:cNvPr id="3" name="Content Placeholder 2">
            <a:extLst>
              <a:ext uri="{FF2B5EF4-FFF2-40B4-BE49-F238E27FC236}">
                <a16:creationId xmlns:a16="http://schemas.microsoft.com/office/drawing/2014/main" id="{29BE2B4F-9134-41D6-B990-FC1CB89BBD21}"/>
              </a:ext>
            </a:extLst>
          </p:cNvPr>
          <p:cNvSpPr>
            <a:spLocks noGrp="1"/>
          </p:cNvSpPr>
          <p:nvPr>
            <p:ph idx="1"/>
          </p:nvPr>
        </p:nvSpPr>
        <p:spPr>
          <a:xfrm>
            <a:off x="895927" y="2638044"/>
            <a:ext cx="10113818" cy="3744283"/>
          </a:xfrm>
        </p:spPr>
        <p:txBody>
          <a:bodyPr>
            <a:normAutofit/>
          </a:bodyPr>
          <a:lstStyle/>
          <a:p>
            <a:r>
              <a:rPr lang="en-US" b="1" dirty="0"/>
              <a:t>Top-Down Integration Testing</a:t>
            </a:r>
          </a:p>
          <a:p>
            <a:pPr lvl="1"/>
            <a:r>
              <a:rPr lang="en-US" b="1" dirty="0"/>
              <a:t>Definition</a:t>
            </a:r>
            <a:r>
              <a:rPr lang="en-US" dirty="0"/>
              <a:t>: Starts from the main module, integrating downward.</a:t>
            </a:r>
            <a:br>
              <a:rPr lang="en-US" dirty="0"/>
            </a:br>
            <a:r>
              <a:rPr lang="en-US" b="1" dirty="0"/>
              <a:t>Conceptual Example</a:t>
            </a:r>
            <a:r>
              <a:rPr lang="en-US" dirty="0"/>
              <a:t>: Testing a banking system starting from the transaction UI using stubs for account verification.</a:t>
            </a:r>
            <a:br>
              <a:rPr lang="en-US" dirty="0"/>
            </a:br>
            <a:r>
              <a:rPr lang="en-US" b="1" dirty="0"/>
              <a:t>Practical Application</a:t>
            </a:r>
            <a:r>
              <a:rPr lang="en-US" dirty="0"/>
              <a:t>: In </a:t>
            </a:r>
            <a:r>
              <a:rPr lang="en-US" b="1" dirty="0"/>
              <a:t>enterprise dashboards</a:t>
            </a:r>
            <a:r>
              <a:rPr lang="en-US" dirty="0"/>
              <a:t> (e.g., SAP), the executive-level panels are tested first, using placeholders for backend analytics.</a:t>
            </a:r>
          </a:p>
          <a:p>
            <a:pPr lvl="1"/>
            <a:r>
              <a:rPr lang="en-US" b="1" dirty="0"/>
              <a:t>When to Use:</a:t>
            </a:r>
            <a:endParaRPr lang="en-US" dirty="0"/>
          </a:p>
          <a:p>
            <a:pPr lvl="2"/>
            <a:r>
              <a:rPr lang="en-US" dirty="0"/>
              <a:t>High-level modules (UIs or orchestration components) are ready first.</a:t>
            </a:r>
          </a:p>
          <a:p>
            <a:pPr lvl="2"/>
            <a:r>
              <a:rPr lang="en-US" dirty="0"/>
              <a:t>You want early verification of main application flows.</a:t>
            </a:r>
          </a:p>
          <a:p>
            <a:pPr lvl="1"/>
            <a:r>
              <a:rPr lang="en-US" b="1" dirty="0"/>
              <a:t>Why Choose It: </a:t>
            </a:r>
            <a:r>
              <a:rPr lang="en-US" dirty="0"/>
              <a:t>Early validation of critical business logic, UI and user experience tested early, and helps identify design flaws in control flow or interfaces.</a:t>
            </a:r>
          </a:p>
          <a:p>
            <a:pPr lvl="1"/>
            <a:endParaRPr lang="en-US" dirty="0"/>
          </a:p>
          <a:p>
            <a:pPr lvl="1"/>
            <a:endParaRPr lang="en-US" dirty="0"/>
          </a:p>
          <a:p>
            <a:endParaRPr lang="en-GB" dirty="0"/>
          </a:p>
        </p:txBody>
      </p:sp>
    </p:spTree>
    <p:extLst>
      <p:ext uri="{BB962C8B-B14F-4D97-AF65-F5344CB8AC3E}">
        <p14:creationId xmlns:p14="http://schemas.microsoft.com/office/powerpoint/2010/main" val="191693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FCAA-E72C-4BB8-A698-9168D6928FEA}"/>
              </a:ext>
            </a:extLst>
          </p:cNvPr>
          <p:cNvSpPr>
            <a:spLocks noGrp="1"/>
          </p:cNvSpPr>
          <p:nvPr>
            <p:ph type="title"/>
          </p:nvPr>
        </p:nvSpPr>
        <p:spPr/>
        <p:txBody>
          <a:bodyPr/>
          <a:lstStyle/>
          <a:p>
            <a:r>
              <a:rPr lang="en-GB" dirty="0"/>
              <a:t>Integration Testing Strategies</a:t>
            </a:r>
          </a:p>
        </p:txBody>
      </p:sp>
      <p:sp>
        <p:nvSpPr>
          <p:cNvPr id="3" name="Content Placeholder 2">
            <a:extLst>
              <a:ext uri="{FF2B5EF4-FFF2-40B4-BE49-F238E27FC236}">
                <a16:creationId xmlns:a16="http://schemas.microsoft.com/office/drawing/2014/main" id="{29BE2B4F-9134-41D6-B990-FC1CB89BBD21}"/>
              </a:ext>
            </a:extLst>
          </p:cNvPr>
          <p:cNvSpPr>
            <a:spLocks noGrp="1"/>
          </p:cNvSpPr>
          <p:nvPr>
            <p:ph idx="1"/>
          </p:nvPr>
        </p:nvSpPr>
        <p:spPr>
          <a:xfrm>
            <a:off x="895927" y="2638044"/>
            <a:ext cx="10113818" cy="3744283"/>
          </a:xfrm>
        </p:spPr>
        <p:txBody>
          <a:bodyPr>
            <a:normAutofit fontScale="92500" lnSpcReduction="20000"/>
          </a:bodyPr>
          <a:lstStyle/>
          <a:p>
            <a:r>
              <a:rPr lang="en-US" b="1" dirty="0"/>
              <a:t>Bottom-Up Integration Testing</a:t>
            </a:r>
          </a:p>
          <a:p>
            <a:pPr lvl="1"/>
            <a:r>
              <a:rPr lang="en-US" b="1" dirty="0"/>
              <a:t>Definition</a:t>
            </a:r>
            <a:r>
              <a:rPr lang="en-US" dirty="0"/>
              <a:t>: Starts at the low-level modules and moves upward.</a:t>
            </a:r>
            <a:br>
              <a:rPr lang="en-US" dirty="0"/>
            </a:br>
            <a:r>
              <a:rPr lang="en-US" b="1" dirty="0"/>
              <a:t>Conceptual Example</a:t>
            </a:r>
            <a:r>
              <a:rPr lang="en-US" dirty="0"/>
              <a:t>: Testing a payment engine before UI integration.</a:t>
            </a:r>
            <a:br>
              <a:rPr lang="en-US" dirty="0"/>
            </a:br>
            <a:r>
              <a:rPr lang="en-US" b="1" dirty="0"/>
              <a:t>Practical Application</a:t>
            </a:r>
            <a:r>
              <a:rPr lang="en-US" dirty="0"/>
              <a:t>: Used in </a:t>
            </a:r>
            <a:r>
              <a:rPr lang="en-US" b="1" dirty="0"/>
              <a:t>API-first development</a:t>
            </a:r>
            <a:r>
              <a:rPr lang="en-US" dirty="0"/>
              <a:t> (e.g., Stripe or Twilio) where services are tested before client applications are built.</a:t>
            </a:r>
          </a:p>
          <a:p>
            <a:pPr lvl="1"/>
            <a:r>
              <a:rPr lang="en-US" b="1" dirty="0"/>
              <a:t>When to Use:</a:t>
            </a:r>
            <a:endParaRPr lang="en-US" dirty="0"/>
          </a:p>
          <a:p>
            <a:pPr lvl="1"/>
            <a:r>
              <a:rPr lang="en-US" dirty="0"/>
              <a:t>Utilities, services, or database logic are ready first.</a:t>
            </a:r>
          </a:p>
          <a:p>
            <a:pPr lvl="1"/>
            <a:r>
              <a:rPr lang="en-US" dirty="0"/>
              <a:t>You follow an API-first or service-oriented design.</a:t>
            </a:r>
          </a:p>
          <a:p>
            <a:pPr lvl="1"/>
            <a:r>
              <a:rPr lang="en-US" dirty="0"/>
              <a:t>Focus is on data accuracy and backend reliability.</a:t>
            </a:r>
          </a:p>
          <a:p>
            <a:pPr lvl="1"/>
            <a:r>
              <a:rPr lang="en-US" b="1" dirty="0"/>
              <a:t> Why Choose It:</a:t>
            </a:r>
            <a:endParaRPr lang="en-US" dirty="0"/>
          </a:p>
          <a:p>
            <a:pPr lvl="1"/>
            <a:r>
              <a:rPr lang="en-US" dirty="0"/>
              <a:t>Backend modules are thoroughly validated early.</a:t>
            </a:r>
          </a:p>
          <a:p>
            <a:pPr lvl="1"/>
            <a:r>
              <a:rPr lang="en-US" dirty="0"/>
              <a:t>Real drivers eliminate need for stubs.</a:t>
            </a:r>
          </a:p>
          <a:p>
            <a:pPr lvl="1"/>
            <a:r>
              <a:rPr lang="en-US" dirty="0"/>
              <a:t>Data-centric bugs are caught early.</a:t>
            </a:r>
          </a:p>
          <a:p>
            <a:endParaRPr lang="en-US" dirty="0"/>
          </a:p>
          <a:p>
            <a:pPr lvl="1"/>
            <a:endParaRPr lang="en-US" dirty="0"/>
          </a:p>
          <a:p>
            <a:endParaRPr lang="en-GB" dirty="0"/>
          </a:p>
        </p:txBody>
      </p:sp>
    </p:spTree>
    <p:extLst>
      <p:ext uri="{BB962C8B-B14F-4D97-AF65-F5344CB8AC3E}">
        <p14:creationId xmlns:p14="http://schemas.microsoft.com/office/powerpoint/2010/main" val="279882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FCAA-E72C-4BB8-A698-9168D6928FEA}"/>
              </a:ext>
            </a:extLst>
          </p:cNvPr>
          <p:cNvSpPr>
            <a:spLocks noGrp="1"/>
          </p:cNvSpPr>
          <p:nvPr>
            <p:ph type="title"/>
          </p:nvPr>
        </p:nvSpPr>
        <p:spPr/>
        <p:txBody>
          <a:bodyPr/>
          <a:lstStyle/>
          <a:p>
            <a:r>
              <a:rPr lang="en-GB" dirty="0"/>
              <a:t>Integration Testing Strategies</a:t>
            </a:r>
          </a:p>
        </p:txBody>
      </p:sp>
      <p:sp>
        <p:nvSpPr>
          <p:cNvPr id="3" name="Content Placeholder 2">
            <a:extLst>
              <a:ext uri="{FF2B5EF4-FFF2-40B4-BE49-F238E27FC236}">
                <a16:creationId xmlns:a16="http://schemas.microsoft.com/office/drawing/2014/main" id="{29BE2B4F-9134-41D6-B990-FC1CB89BBD21}"/>
              </a:ext>
            </a:extLst>
          </p:cNvPr>
          <p:cNvSpPr>
            <a:spLocks noGrp="1"/>
          </p:cNvSpPr>
          <p:nvPr>
            <p:ph idx="1"/>
          </p:nvPr>
        </p:nvSpPr>
        <p:spPr>
          <a:xfrm>
            <a:off x="895927" y="2638044"/>
            <a:ext cx="10113818" cy="3947483"/>
          </a:xfrm>
        </p:spPr>
        <p:txBody>
          <a:bodyPr>
            <a:normAutofit fontScale="85000" lnSpcReduction="20000"/>
          </a:bodyPr>
          <a:lstStyle/>
          <a:p>
            <a:r>
              <a:rPr lang="en-US" b="1" dirty="0"/>
              <a:t>Sandwich (Hybrid) Integration Testing</a:t>
            </a:r>
          </a:p>
          <a:p>
            <a:pPr lvl="1"/>
            <a:r>
              <a:rPr lang="en-US" b="1" dirty="0"/>
              <a:t>Definition</a:t>
            </a:r>
            <a:r>
              <a:rPr lang="en-US" dirty="0"/>
              <a:t>: Combines top-down and bottom-up testing.</a:t>
            </a:r>
            <a:br>
              <a:rPr lang="en-US" dirty="0"/>
            </a:br>
            <a:r>
              <a:rPr lang="en-US" b="1" dirty="0"/>
              <a:t>Conceptual Example</a:t>
            </a:r>
            <a:r>
              <a:rPr lang="en-US" dirty="0"/>
              <a:t>: Testing hospital scheduling (top) and availability modules (bottom) in parallel.</a:t>
            </a:r>
            <a:br>
              <a:rPr lang="en-US" dirty="0"/>
            </a:br>
            <a:r>
              <a:rPr lang="en-US" b="1" dirty="0"/>
              <a:t>Practical Application</a:t>
            </a:r>
            <a:r>
              <a:rPr lang="en-US" dirty="0"/>
              <a:t>: In </a:t>
            </a:r>
            <a:r>
              <a:rPr lang="en-US" b="1" dirty="0"/>
              <a:t>IoT systems</a:t>
            </a:r>
            <a:r>
              <a:rPr lang="en-US" dirty="0"/>
              <a:t> (e.g., smart homes), sensors (bottom) and cloud dashboards (top) are tested simultaneously for faster release.</a:t>
            </a:r>
          </a:p>
          <a:p>
            <a:pPr lvl="1"/>
            <a:r>
              <a:rPr lang="en-US" b="1" dirty="0"/>
              <a:t>When to Use:</a:t>
            </a:r>
            <a:endParaRPr lang="en-US" dirty="0"/>
          </a:p>
          <a:p>
            <a:pPr lvl="1"/>
            <a:r>
              <a:rPr lang="en-US" dirty="0"/>
              <a:t>Development is proceeding in parallel—some top modules, some bottom.</a:t>
            </a:r>
          </a:p>
          <a:p>
            <a:pPr lvl="1"/>
            <a:r>
              <a:rPr lang="en-US" dirty="0"/>
              <a:t>You want to accelerate validation of both UI and services simultaneously.</a:t>
            </a:r>
          </a:p>
          <a:p>
            <a:pPr lvl="1"/>
            <a:r>
              <a:rPr lang="en-US" dirty="0"/>
              <a:t>Need early feedback on both presentation and logic layers.</a:t>
            </a:r>
          </a:p>
          <a:p>
            <a:pPr lvl="1"/>
            <a:r>
              <a:rPr lang="en-US" b="1" dirty="0"/>
              <a:t>Why Choose It:</a:t>
            </a:r>
            <a:endParaRPr lang="en-US" dirty="0"/>
          </a:p>
          <a:p>
            <a:pPr lvl="2"/>
            <a:r>
              <a:rPr lang="en-US" dirty="0"/>
              <a:t>Combines early UI feedback with backend validation.</a:t>
            </a:r>
          </a:p>
          <a:p>
            <a:pPr lvl="2"/>
            <a:r>
              <a:rPr lang="en-US" dirty="0"/>
              <a:t>Balanced and scalable for large systems.</a:t>
            </a:r>
          </a:p>
          <a:p>
            <a:pPr lvl="2"/>
            <a:r>
              <a:rPr lang="en-US" dirty="0"/>
              <a:t>Flexible for teams working on different layers.</a:t>
            </a:r>
          </a:p>
          <a:p>
            <a:r>
              <a:rPr lang="en-US" b="1" dirty="0"/>
              <a:t>But... </a:t>
            </a:r>
            <a:r>
              <a:rPr lang="en-US" dirty="0"/>
              <a:t>More complex planning, and  Coordination overhead is higher. </a:t>
            </a:r>
          </a:p>
          <a:p>
            <a:pPr lvl="1"/>
            <a:endParaRPr lang="en-US" dirty="0"/>
          </a:p>
          <a:p>
            <a:endParaRPr lang="en-GB" dirty="0"/>
          </a:p>
        </p:txBody>
      </p:sp>
    </p:spTree>
    <p:extLst>
      <p:ext uri="{BB962C8B-B14F-4D97-AF65-F5344CB8AC3E}">
        <p14:creationId xmlns:p14="http://schemas.microsoft.com/office/powerpoint/2010/main" val="52312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CD3-3817-4626-979D-D20B59AC5FF6}"/>
              </a:ext>
            </a:extLst>
          </p:cNvPr>
          <p:cNvSpPr>
            <a:spLocks noGrp="1"/>
          </p:cNvSpPr>
          <p:nvPr>
            <p:ph type="title"/>
          </p:nvPr>
        </p:nvSpPr>
        <p:spPr/>
        <p:txBody>
          <a:bodyPr/>
          <a:lstStyle/>
          <a:p>
            <a:r>
              <a:rPr lang="en-GB" dirty="0"/>
              <a:t>Non-Functional Testing Types</a:t>
            </a:r>
          </a:p>
        </p:txBody>
      </p:sp>
      <p:sp>
        <p:nvSpPr>
          <p:cNvPr id="3" name="Content Placeholder 2">
            <a:extLst>
              <a:ext uri="{FF2B5EF4-FFF2-40B4-BE49-F238E27FC236}">
                <a16:creationId xmlns:a16="http://schemas.microsoft.com/office/drawing/2014/main" id="{C5D1CEBD-EE50-4955-B2EF-909B737E17F2}"/>
              </a:ext>
            </a:extLst>
          </p:cNvPr>
          <p:cNvSpPr>
            <a:spLocks noGrp="1"/>
          </p:cNvSpPr>
          <p:nvPr>
            <p:ph idx="1"/>
          </p:nvPr>
        </p:nvSpPr>
        <p:spPr>
          <a:xfrm>
            <a:off x="1311563" y="2638045"/>
            <a:ext cx="9337963" cy="4113738"/>
          </a:xfrm>
        </p:spPr>
        <p:txBody>
          <a:bodyPr>
            <a:normAutofit fontScale="92500" lnSpcReduction="20000"/>
          </a:bodyPr>
          <a:lstStyle/>
          <a:p>
            <a:r>
              <a:rPr lang="en-US" b="1" dirty="0"/>
              <a:t>Stress Testing</a:t>
            </a:r>
          </a:p>
          <a:p>
            <a:pPr lvl="1"/>
            <a:r>
              <a:rPr lang="en-US" b="1" dirty="0"/>
              <a:t>Definition</a:t>
            </a:r>
            <a:r>
              <a:rPr lang="en-US" dirty="0"/>
              <a:t>: Tests under extreme load or low resources.</a:t>
            </a:r>
            <a:br>
              <a:rPr lang="en-US" dirty="0"/>
            </a:br>
            <a:r>
              <a:rPr lang="en-US" b="1" dirty="0"/>
              <a:t>Conceptual Example</a:t>
            </a:r>
            <a:r>
              <a:rPr lang="en-US" dirty="0"/>
              <a:t>: Simulating 10,000 users on a live stream.</a:t>
            </a:r>
            <a:br>
              <a:rPr lang="en-US" dirty="0"/>
            </a:br>
            <a:r>
              <a:rPr lang="en-US" b="1" dirty="0"/>
              <a:t>Practical Application</a:t>
            </a:r>
            <a:r>
              <a:rPr lang="en-US" dirty="0"/>
              <a:t>: Netflix uses this to test streaming quality during global premieres (e.g., </a:t>
            </a:r>
            <a:r>
              <a:rPr lang="en-US" i="1" dirty="0"/>
              <a:t>Stranger Things</a:t>
            </a:r>
            <a:r>
              <a:rPr lang="en-US" dirty="0"/>
              <a:t> release).</a:t>
            </a:r>
          </a:p>
          <a:p>
            <a:pPr lvl="1"/>
            <a:r>
              <a:rPr lang="en-US" dirty="0"/>
              <a:t>The goal is to verify the system can </a:t>
            </a:r>
            <a:r>
              <a:rPr lang="en-US" b="1" dirty="0"/>
              <a:t>handle its expected workload</a:t>
            </a:r>
            <a:r>
              <a:rPr lang="en-US" dirty="0"/>
              <a:t> without performance degradation.</a:t>
            </a:r>
          </a:p>
          <a:p>
            <a:pPr lvl="1"/>
            <a:r>
              <a:rPr lang="en-US" b="1" dirty="0"/>
              <a:t>Key Focus Areas: </a:t>
            </a:r>
            <a:r>
              <a:rPr lang="en-US" dirty="0"/>
              <a:t>Response time, throughput (requests per second), and Resource utilization (CPU, memory, bandwidth)</a:t>
            </a:r>
          </a:p>
          <a:p>
            <a:r>
              <a:rPr lang="en-US" b="1" dirty="0"/>
              <a:t>Load Testing</a:t>
            </a:r>
          </a:p>
          <a:p>
            <a:pPr lvl="1"/>
            <a:r>
              <a:rPr lang="en-US" b="1" dirty="0"/>
              <a:t>Definition</a:t>
            </a:r>
            <a:r>
              <a:rPr lang="en-US" dirty="0"/>
              <a:t>: Measures response under expected workload.</a:t>
            </a:r>
            <a:br>
              <a:rPr lang="en-US" dirty="0"/>
            </a:br>
            <a:r>
              <a:rPr lang="en-US" b="1" dirty="0"/>
              <a:t>Conceptual Example</a:t>
            </a:r>
            <a:r>
              <a:rPr lang="en-US" dirty="0"/>
              <a:t>: 2,000 users login simultaneously.</a:t>
            </a:r>
            <a:br>
              <a:rPr lang="en-US" dirty="0"/>
            </a:br>
            <a:r>
              <a:rPr lang="en-US" b="1" dirty="0"/>
              <a:t>Practical Application</a:t>
            </a:r>
            <a:r>
              <a:rPr lang="en-US" dirty="0"/>
              <a:t>: Amazon performs this on </a:t>
            </a:r>
            <a:r>
              <a:rPr lang="en-US" b="1" dirty="0"/>
              <a:t>Black Friday</a:t>
            </a:r>
            <a:r>
              <a:rPr lang="en-US" dirty="0"/>
              <a:t> to ensure the cart and checkout systems don’t crash under traffic spikes.</a:t>
            </a:r>
          </a:p>
          <a:p>
            <a:r>
              <a:rPr lang="en-US" dirty="0"/>
              <a:t>The goal is to test system </a:t>
            </a:r>
            <a:r>
              <a:rPr lang="en-US" b="1" dirty="0"/>
              <a:t>stability, robustness, and error handling</a:t>
            </a:r>
            <a:r>
              <a:rPr lang="en-US" dirty="0"/>
              <a:t> when it's pushed beyond capacity.</a:t>
            </a:r>
          </a:p>
          <a:p>
            <a:r>
              <a:rPr lang="en-US" b="1" dirty="0"/>
              <a:t>Key Focus Areas: </a:t>
            </a:r>
            <a:r>
              <a:rPr lang="en-US" dirty="0"/>
              <a:t>System crash behavior,  Recovery processes, and Graceful degradation</a:t>
            </a:r>
          </a:p>
          <a:p>
            <a:pPr lvl="1"/>
            <a:endParaRPr lang="en-US" dirty="0"/>
          </a:p>
          <a:p>
            <a:endParaRPr lang="en-GB" dirty="0"/>
          </a:p>
        </p:txBody>
      </p:sp>
    </p:spTree>
    <p:extLst>
      <p:ext uri="{BB962C8B-B14F-4D97-AF65-F5344CB8AC3E}">
        <p14:creationId xmlns:p14="http://schemas.microsoft.com/office/powerpoint/2010/main" val="211532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CD3-3817-4626-979D-D20B59AC5FF6}"/>
              </a:ext>
            </a:extLst>
          </p:cNvPr>
          <p:cNvSpPr>
            <a:spLocks noGrp="1"/>
          </p:cNvSpPr>
          <p:nvPr>
            <p:ph type="title"/>
          </p:nvPr>
        </p:nvSpPr>
        <p:spPr/>
        <p:txBody>
          <a:bodyPr/>
          <a:lstStyle/>
          <a:p>
            <a:r>
              <a:rPr lang="en-GB" dirty="0"/>
              <a:t>Non-Functional Testing Types</a:t>
            </a:r>
          </a:p>
        </p:txBody>
      </p:sp>
      <p:sp>
        <p:nvSpPr>
          <p:cNvPr id="3" name="Content Placeholder 2">
            <a:extLst>
              <a:ext uri="{FF2B5EF4-FFF2-40B4-BE49-F238E27FC236}">
                <a16:creationId xmlns:a16="http://schemas.microsoft.com/office/drawing/2014/main" id="{C5D1CEBD-EE50-4955-B2EF-909B737E17F2}"/>
              </a:ext>
            </a:extLst>
          </p:cNvPr>
          <p:cNvSpPr>
            <a:spLocks noGrp="1"/>
          </p:cNvSpPr>
          <p:nvPr>
            <p:ph idx="1"/>
          </p:nvPr>
        </p:nvSpPr>
        <p:spPr>
          <a:xfrm>
            <a:off x="1311563" y="2638045"/>
            <a:ext cx="9337963" cy="4113738"/>
          </a:xfrm>
        </p:spPr>
        <p:txBody>
          <a:bodyPr>
            <a:normAutofit/>
          </a:bodyPr>
          <a:lstStyle/>
          <a:p>
            <a:r>
              <a:rPr lang="en-US" b="1" dirty="0"/>
              <a:t>Spike Testing</a:t>
            </a:r>
          </a:p>
          <a:p>
            <a:pPr lvl="1"/>
            <a:r>
              <a:rPr lang="en-US" b="1" dirty="0"/>
              <a:t>Definition</a:t>
            </a:r>
            <a:r>
              <a:rPr lang="en-US" dirty="0"/>
              <a:t>: Sudden load changes and system reaction.</a:t>
            </a:r>
            <a:br>
              <a:rPr lang="en-US" dirty="0"/>
            </a:br>
            <a:r>
              <a:rPr lang="en-US" b="1" dirty="0"/>
              <a:t>Conceptual Example</a:t>
            </a:r>
            <a:r>
              <a:rPr lang="en-US" dirty="0"/>
              <a:t>: Traffic surge from 50 to 5,000 users.</a:t>
            </a:r>
            <a:br>
              <a:rPr lang="en-US" dirty="0"/>
            </a:br>
            <a:r>
              <a:rPr lang="en-US" b="1" dirty="0"/>
              <a:t>Practical Application</a:t>
            </a:r>
            <a:r>
              <a:rPr lang="en-US" dirty="0"/>
              <a:t>: Ticketing systems like Ticketmaster during sudden releases (e.g., Beyoncé concert tickets).</a:t>
            </a:r>
          </a:p>
          <a:p>
            <a:r>
              <a:rPr lang="en-GB" b="1" dirty="0"/>
              <a:t>Smoke Testing</a:t>
            </a:r>
          </a:p>
          <a:p>
            <a:pPr lvl="1"/>
            <a:r>
              <a:rPr lang="en-GB" b="1" dirty="0"/>
              <a:t>Definition</a:t>
            </a:r>
            <a:r>
              <a:rPr lang="en-GB" dirty="0"/>
              <a:t>: Verifies basic functionality after a new build.</a:t>
            </a:r>
            <a:br>
              <a:rPr lang="en-GB" dirty="0"/>
            </a:br>
            <a:r>
              <a:rPr lang="en-GB" b="1" dirty="0"/>
              <a:t>Conceptual Example</a:t>
            </a:r>
            <a:r>
              <a:rPr lang="en-GB" dirty="0"/>
              <a:t>: Login and basic transfer in a banking app.</a:t>
            </a:r>
            <a:br>
              <a:rPr lang="en-GB" dirty="0"/>
            </a:br>
            <a:r>
              <a:rPr lang="en-GB" b="1" dirty="0"/>
              <a:t>Practical Application</a:t>
            </a:r>
            <a:r>
              <a:rPr lang="en-GB" dirty="0"/>
              <a:t>: CI/CD pipelines (e.g., GitLab or Jenkins) run smoke tests after every build for fast feedback loops.</a:t>
            </a:r>
          </a:p>
          <a:p>
            <a:endParaRPr lang="en-US" dirty="0"/>
          </a:p>
        </p:txBody>
      </p:sp>
    </p:spTree>
    <p:extLst>
      <p:ext uri="{BB962C8B-B14F-4D97-AF65-F5344CB8AC3E}">
        <p14:creationId xmlns:p14="http://schemas.microsoft.com/office/powerpoint/2010/main" val="318838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CD3-3817-4626-979D-D20B59AC5FF6}"/>
              </a:ext>
            </a:extLst>
          </p:cNvPr>
          <p:cNvSpPr>
            <a:spLocks noGrp="1"/>
          </p:cNvSpPr>
          <p:nvPr>
            <p:ph type="title"/>
          </p:nvPr>
        </p:nvSpPr>
        <p:spPr/>
        <p:txBody>
          <a:bodyPr/>
          <a:lstStyle/>
          <a:p>
            <a:r>
              <a:rPr lang="en-GB" dirty="0"/>
              <a:t>Non-Functional Testing Types</a:t>
            </a:r>
          </a:p>
        </p:txBody>
      </p:sp>
      <p:sp>
        <p:nvSpPr>
          <p:cNvPr id="3" name="Content Placeholder 2">
            <a:extLst>
              <a:ext uri="{FF2B5EF4-FFF2-40B4-BE49-F238E27FC236}">
                <a16:creationId xmlns:a16="http://schemas.microsoft.com/office/drawing/2014/main" id="{C5D1CEBD-EE50-4955-B2EF-909B737E17F2}"/>
              </a:ext>
            </a:extLst>
          </p:cNvPr>
          <p:cNvSpPr>
            <a:spLocks noGrp="1"/>
          </p:cNvSpPr>
          <p:nvPr>
            <p:ph idx="1"/>
          </p:nvPr>
        </p:nvSpPr>
        <p:spPr>
          <a:xfrm>
            <a:off x="1311563" y="2638045"/>
            <a:ext cx="9337963" cy="4113738"/>
          </a:xfrm>
        </p:spPr>
        <p:txBody>
          <a:bodyPr>
            <a:normAutofit fontScale="92500" lnSpcReduction="20000"/>
          </a:bodyPr>
          <a:lstStyle/>
          <a:p>
            <a:r>
              <a:rPr lang="en-GB" b="1" dirty="0"/>
              <a:t>Sanity Testing</a:t>
            </a:r>
          </a:p>
          <a:p>
            <a:r>
              <a:rPr lang="en-GB" b="1" dirty="0"/>
              <a:t>Definition</a:t>
            </a:r>
            <a:r>
              <a:rPr lang="en-GB" dirty="0"/>
              <a:t>: Verifies logic of specific functions post-fix.</a:t>
            </a:r>
            <a:br>
              <a:rPr lang="en-GB" dirty="0"/>
            </a:br>
            <a:r>
              <a:rPr lang="en-GB" b="1" dirty="0"/>
              <a:t>Conceptual Example</a:t>
            </a:r>
            <a:r>
              <a:rPr lang="en-GB" dirty="0"/>
              <a:t>: Checking “forgot password” after a bug fix.</a:t>
            </a:r>
            <a:br>
              <a:rPr lang="en-GB" dirty="0"/>
            </a:br>
            <a:r>
              <a:rPr lang="en-GB" b="1" dirty="0"/>
              <a:t>Practical Application</a:t>
            </a:r>
            <a:r>
              <a:rPr lang="en-GB" dirty="0"/>
              <a:t>: In </a:t>
            </a:r>
            <a:r>
              <a:rPr lang="en-GB" b="1" dirty="0"/>
              <a:t>Agile sprints</a:t>
            </a:r>
            <a:r>
              <a:rPr lang="en-GB" dirty="0"/>
              <a:t>, QA teams test recent stories and hotfixes quickly before full regression.</a:t>
            </a:r>
          </a:p>
          <a:p>
            <a:r>
              <a:rPr lang="en-US" b="1" dirty="0"/>
              <a:t>Recovery Testing</a:t>
            </a:r>
          </a:p>
          <a:p>
            <a:r>
              <a:rPr lang="en-US" b="1" dirty="0"/>
              <a:t>Definition</a:t>
            </a:r>
            <a:r>
              <a:rPr lang="en-US" dirty="0"/>
              <a:t>: Checks how well the system recovers from failure.</a:t>
            </a:r>
            <a:br>
              <a:rPr lang="en-US" dirty="0"/>
            </a:br>
            <a:r>
              <a:rPr lang="en-US" b="1" dirty="0"/>
              <a:t>Conceptual Example</a:t>
            </a:r>
            <a:r>
              <a:rPr lang="en-US" dirty="0"/>
              <a:t>: Server crash recovery during a transaction.</a:t>
            </a:r>
            <a:br>
              <a:rPr lang="en-US" dirty="0"/>
            </a:br>
            <a:r>
              <a:rPr lang="en-US" b="1" dirty="0"/>
              <a:t>Practical Application</a:t>
            </a:r>
            <a:r>
              <a:rPr lang="en-US" dirty="0"/>
              <a:t>: Banking systems (e.g., Mastercard) simulate node failures to verify zero transaction loss.</a:t>
            </a:r>
          </a:p>
          <a:p>
            <a:r>
              <a:rPr lang="en-GB" b="1" dirty="0"/>
              <a:t>Security Testing</a:t>
            </a:r>
          </a:p>
          <a:p>
            <a:r>
              <a:rPr lang="en-GB" b="1" dirty="0"/>
              <a:t>Definition</a:t>
            </a:r>
            <a:r>
              <a:rPr lang="en-GB" dirty="0"/>
              <a:t>: Identifies vulnerabilities and protects data.</a:t>
            </a:r>
            <a:br>
              <a:rPr lang="en-GB" dirty="0"/>
            </a:br>
            <a:r>
              <a:rPr lang="en-GB" b="1" dirty="0"/>
              <a:t>Conceptual Example</a:t>
            </a:r>
            <a:r>
              <a:rPr lang="en-GB" dirty="0"/>
              <a:t>: SQL injection testing in login forms.</a:t>
            </a:r>
            <a:br>
              <a:rPr lang="en-GB" dirty="0"/>
            </a:br>
            <a:r>
              <a:rPr lang="en-GB" b="1" dirty="0"/>
              <a:t>Practical Application</a:t>
            </a:r>
            <a:r>
              <a:rPr lang="en-GB" dirty="0"/>
              <a:t>: Penetration testing tools (e.g., </a:t>
            </a:r>
            <a:r>
              <a:rPr lang="en-GB" b="1" dirty="0"/>
              <a:t>OWASP ZAP</a:t>
            </a:r>
            <a:r>
              <a:rPr lang="en-GB" dirty="0"/>
              <a:t>, </a:t>
            </a:r>
            <a:r>
              <a:rPr lang="en-GB" b="1" dirty="0"/>
              <a:t>Burp Suite</a:t>
            </a:r>
            <a:r>
              <a:rPr lang="en-GB" dirty="0"/>
              <a:t>) are used in fintech and healthcare sectors.</a:t>
            </a:r>
          </a:p>
          <a:p>
            <a:endParaRPr lang="en-GB" dirty="0"/>
          </a:p>
        </p:txBody>
      </p:sp>
    </p:spTree>
    <p:extLst>
      <p:ext uri="{BB962C8B-B14F-4D97-AF65-F5344CB8AC3E}">
        <p14:creationId xmlns:p14="http://schemas.microsoft.com/office/powerpoint/2010/main" val="339309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7CD3-3817-4626-979D-D20B59AC5FF6}"/>
              </a:ext>
            </a:extLst>
          </p:cNvPr>
          <p:cNvSpPr>
            <a:spLocks noGrp="1"/>
          </p:cNvSpPr>
          <p:nvPr>
            <p:ph type="title"/>
          </p:nvPr>
        </p:nvSpPr>
        <p:spPr/>
        <p:txBody>
          <a:bodyPr/>
          <a:lstStyle/>
          <a:p>
            <a:r>
              <a:rPr lang="en-GB" dirty="0"/>
              <a:t>Non-Functional Testing Types</a:t>
            </a:r>
          </a:p>
        </p:txBody>
      </p:sp>
      <p:sp>
        <p:nvSpPr>
          <p:cNvPr id="3" name="Content Placeholder 2">
            <a:extLst>
              <a:ext uri="{FF2B5EF4-FFF2-40B4-BE49-F238E27FC236}">
                <a16:creationId xmlns:a16="http://schemas.microsoft.com/office/drawing/2014/main" id="{C5D1CEBD-EE50-4955-B2EF-909B737E17F2}"/>
              </a:ext>
            </a:extLst>
          </p:cNvPr>
          <p:cNvSpPr>
            <a:spLocks noGrp="1"/>
          </p:cNvSpPr>
          <p:nvPr>
            <p:ph idx="1"/>
          </p:nvPr>
        </p:nvSpPr>
        <p:spPr>
          <a:xfrm>
            <a:off x="1311563" y="2638045"/>
            <a:ext cx="9337963" cy="4113738"/>
          </a:xfrm>
        </p:spPr>
        <p:txBody>
          <a:bodyPr>
            <a:normAutofit/>
          </a:bodyPr>
          <a:lstStyle/>
          <a:p>
            <a:r>
              <a:rPr lang="en-GB" b="1" dirty="0"/>
              <a:t>Scalability Testing</a:t>
            </a:r>
          </a:p>
          <a:p>
            <a:pPr lvl="1"/>
            <a:r>
              <a:rPr lang="en-GB" b="1" dirty="0"/>
              <a:t>Definition</a:t>
            </a:r>
            <a:r>
              <a:rPr lang="en-GB" dirty="0"/>
              <a:t>: </a:t>
            </a:r>
            <a:r>
              <a:rPr lang="en-US" dirty="0"/>
              <a:t>Testing the system’s ability to </a:t>
            </a:r>
            <a:r>
              <a:rPr lang="en-US" b="1" dirty="0"/>
              <a:t>scale up or down</a:t>
            </a:r>
            <a:r>
              <a:rPr lang="en-US" dirty="0"/>
              <a:t> (hardware, user base, data volume) efficiently.</a:t>
            </a:r>
            <a:endParaRPr lang="en-GB" dirty="0"/>
          </a:p>
          <a:p>
            <a:pPr lvl="1"/>
            <a:r>
              <a:rPr lang="en-GB" dirty="0"/>
              <a:t>The goal is to make SQL injection testing in login forms.</a:t>
            </a:r>
            <a:br>
              <a:rPr lang="en-GB" dirty="0"/>
            </a:br>
            <a:r>
              <a:rPr lang="en-GB" b="1" dirty="0"/>
              <a:t>Practical Application</a:t>
            </a:r>
            <a:r>
              <a:rPr lang="en-GB" dirty="0"/>
              <a:t>: Penetration testing tools (e.g., </a:t>
            </a:r>
            <a:r>
              <a:rPr lang="en-GB" b="1" dirty="0"/>
              <a:t>OWASP ZAP</a:t>
            </a:r>
            <a:r>
              <a:rPr lang="en-GB" dirty="0"/>
              <a:t>, </a:t>
            </a:r>
            <a:r>
              <a:rPr lang="en-GB" b="1" dirty="0"/>
              <a:t>Burp Suite</a:t>
            </a:r>
            <a:r>
              <a:rPr lang="en-GB" dirty="0"/>
              <a:t>) are used in fintech and healthcare sectors.</a:t>
            </a:r>
          </a:p>
          <a:p>
            <a:pPr lvl="1"/>
            <a:r>
              <a:rPr lang="en-US" b="1" dirty="0"/>
              <a:t>Key Metrics: </a:t>
            </a:r>
            <a:r>
              <a:rPr lang="en-US" dirty="0"/>
              <a:t>Response time growth, horizontal/vertical scaling efficiency, and throughput with increased load</a:t>
            </a:r>
            <a:endParaRPr lang="en-GB" dirty="0"/>
          </a:p>
          <a:p>
            <a:r>
              <a:rPr lang="en-US" b="1" dirty="0"/>
              <a:t>Usability Testing</a:t>
            </a:r>
          </a:p>
          <a:p>
            <a:pPr lvl="1"/>
            <a:r>
              <a:rPr lang="en-US" b="1" dirty="0"/>
              <a:t>Definition</a:t>
            </a:r>
            <a:r>
              <a:rPr lang="en-US" dirty="0"/>
              <a:t>: Tests ease of use and user satisfaction.</a:t>
            </a:r>
            <a:br>
              <a:rPr lang="en-US" dirty="0"/>
            </a:br>
            <a:r>
              <a:rPr lang="en-US" b="1" dirty="0"/>
              <a:t>Conceptual Example</a:t>
            </a:r>
            <a:r>
              <a:rPr lang="en-US" dirty="0"/>
              <a:t>: Monitoring users booking medical appointments.</a:t>
            </a:r>
            <a:br>
              <a:rPr lang="en-US" dirty="0"/>
            </a:br>
            <a:r>
              <a:rPr lang="en-US" b="1" dirty="0"/>
              <a:t>Practical Application</a:t>
            </a:r>
            <a:r>
              <a:rPr lang="en-US" dirty="0"/>
              <a:t>: Used in </a:t>
            </a:r>
            <a:r>
              <a:rPr lang="en-US" b="1" dirty="0"/>
              <a:t>e-Government portals</a:t>
            </a:r>
            <a:r>
              <a:rPr lang="en-US" dirty="0"/>
              <a:t> to ensure non-tech-savvy citizens can navigate them intuitively.</a:t>
            </a:r>
          </a:p>
          <a:p>
            <a:endParaRPr lang="en-GB" dirty="0"/>
          </a:p>
          <a:p>
            <a:endParaRPr lang="en-GB" dirty="0"/>
          </a:p>
        </p:txBody>
      </p:sp>
    </p:spTree>
    <p:extLst>
      <p:ext uri="{BB962C8B-B14F-4D97-AF65-F5344CB8AC3E}">
        <p14:creationId xmlns:p14="http://schemas.microsoft.com/office/powerpoint/2010/main" val="17356281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20247</TotalTime>
  <Words>3369</Words>
  <Application>Microsoft Office PowerPoint</Application>
  <PresentationFormat>Widescreen</PresentationFormat>
  <Paragraphs>196</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Gill Sans MT</vt:lpstr>
      <vt:lpstr>Parcel</vt:lpstr>
      <vt:lpstr>Software Quality Assurance Processes and Activities</vt:lpstr>
      <vt:lpstr>Integration Testing Strategies</vt:lpstr>
      <vt:lpstr>Integration Testing Strategies</vt:lpstr>
      <vt:lpstr>Integration Testing Strategies</vt:lpstr>
      <vt:lpstr>Integration Testing Strategies</vt:lpstr>
      <vt:lpstr>Non-Functional Testing Types</vt:lpstr>
      <vt:lpstr>Non-Functional Testing Types</vt:lpstr>
      <vt:lpstr>Non-Functional Testing Types</vt:lpstr>
      <vt:lpstr>Non-Functional Testing Types</vt:lpstr>
      <vt:lpstr>Non-Functional Testing Types</vt:lpstr>
      <vt:lpstr>Specialized Testing Types</vt:lpstr>
      <vt:lpstr>Defect Management </vt:lpstr>
      <vt:lpstr>Defect Management </vt:lpstr>
      <vt:lpstr>Defect Management </vt:lpstr>
      <vt:lpstr>Defect Management </vt:lpstr>
      <vt:lpstr>Defect Management Tools</vt:lpstr>
      <vt:lpstr>Best Practices for Defect Management</vt:lpstr>
      <vt:lpstr>Best Practices for Defect Management</vt:lpstr>
      <vt:lpstr>Best Practices for Defect Management</vt:lpstr>
      <vt:lpstr>Defect Metric for for Defect Management</vt:lpstr>
      <vt:lpstr>Defect Metric for Defect Management</vt:lpstr>
      <vt:lpstr>Defect Metric for Defect Management</vt:lpstr>
      <vt:lpstr>Defect Metric for Defect Management</vt:lpstr>
      <vt:lpstr>Defect Metric for Defect Management</vt:lpstr>
      <vt:lpstr>Defect Metric for Defect Management</vt:lpstr>
      <vt:lpstr>Defect Metric for Defect Management</vt:lpstr>
      <vt:lpstr>Defect Metric for Defect Management</vt:lpstr>
      <vt:lpstr>Benefits of Defect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Processes and Activities</dc:title>
  <dc:creator>m.naiem</dc:creator>
  <cp:lastModifiedBy>m.naiem</cp:lastModifiedBy>
  <cp:revision>41</cp:revision>
  <dcterms:created xsi:type="dcterms:W3CDTF">2025-02-21T13:53:15Z</dcterms:created>
  <dcterms:modified xsi:type="dcterms:W3CDTF">2025-04-24T12:27:01Z</dcterms:modified>
</cp:coreProperties>
</file>