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214DEE-E612-446C-A2DC-E71BEDA9FA5B}"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13376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23779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392096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034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926299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214DEE-E612-446C-A2DC-E71BEDA9FA5B}"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4130799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214DEE-E612-446C-A2DC-E71BEDA9FA5B}"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1754434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14DEE-E612-446C-A2DC-E71BEDA9FA5B}"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776852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14DEE-E612-446C-A2DC-E71BEDA9FA5B}"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395125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14DEE-E612-446C-A2DC-E71BEDA9FA5B}"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23898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14DEE-E612-446C-A2DC-E71BEDA9FA5B}"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31908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261032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14DEE-E612-446C-A2DC-E71BEDA9FA5B}" type="datetimeFigureOut">
              <a:rPr lang="en-GB" smtClean="0"/>
              <a:t>10/05/2025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18303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14DEE-E612-446C-A2DC-E71BEDA9FA5B}"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204326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F214DEE-E612-446C-A2DC-E71BEDA9FA5B}" type="datetimeFigureOut">
              <a:rPr lang="en-GB" smtClean="0"/>
              <a:t>10/05/2025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295351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311254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214DEE-E612-446C-A2DC-E71BEDA9FA5B}"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DA20B-6A46-4352-B814-B79F706B6DA8}" type="slidenum">
              <a:rPr lang="en-GB" smtClean="0"/>
              <a:t>‹#›</a:t>
            </a:fld>
            <a:endParaRPr lang="en-GB"/>
          </a:p>
        </p:txBody>
      </p:sp>
    </p:spTree>
    <p:extLst>
      <p:ext uri="{BB962C8B-B14F-4D97-AF65-F5344CB8AC3E}">
        <p14:creationId xmlns:p14="http://schemas.microsoft.com/office/powerpoint/2010/main" val="317409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F214DEE-E612-446C-A2DC-E71BEDA9FA5B}" type="datetimeFigureOut">
              <a:rPr lang="en-GB" smtClean="0"/>
              <a:t>10/05/2025</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B5DA20B-6A46-4352-B814-B79F706B6DA8}" type="slidenum">
              <a:rPr lang="en-GB" smtClean="0"/>
              <a:t>‹#›</a:t>
            </a:fld>
            <a:endParaRPr lang="en-GB"/>
          </a:p>
        </p:txBody>
      </p:sp>
    </p:spTree>
    <p:extLst>
      <p:ext uri="{BB962C8B-B14F-4D97-AF65-F5344CB8AC3E}">
        <p14:creationId xmlns:p14="http://schemas.microsoft.com/office/powerpoint/2010/main" val="3068254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385D-FB89-45A8-A293-2198B317D38F}"/>
              </a:ext>
            </a:extLst>
          </p:cNvPr>
          <p:cNvSpPr>
            <a:spLocks noGrp="1"/>
          </p:cNvSpPr>
          <p:nvPr>
            <p:ph type="ctrTitle"/>
          </p:nvPr>
        </p:nvSpPr>
        <p:spPr>
          <a:xfrm>
            <a:off x="1369651" y="1745673"/>
            <a:ext cx="9452698" cy="2073562"/>
          </a:xfrm>
        </p:spPr>
        <p:txBody>
          <a:bodyPr>
            <a:noAutofit/>
          </a:bodyPr>
          <a:lstStyle/>
          <a:p>
            <a:r>
              <a:rPr lang="en-US" sz="3600" b="1" dirty="0"/>
              <a:t>Chapter 6</a:t>
            </a:r>
            <a:r>
              <a:rPr lang="en-GB" sz="3600" b="1" dirty="0"/>
              <a:t>: Advanced Techniques in Software Testing</a:t>
            </a:r>
            <a:r>
              <a:rPr lang="en-GB" sz="3600" dirty="0"/>
              <a:t> </a:t>
            </a:r>
            <a:r>
              <a:rPr lang="en-GB" sz="3600" b="1" dirty="0"/>
              <a:t>(Automation, CI/CD, AI in Testing)</a:t>
            </a:r>
            <a:endParaRPr lang="en-GB" sz="3600" dirty="0"/>
          </a:p>
        </p:txBody>
      </p:sp>
      <p:sp>
        <p:nvSpPr>
          <p:cNvPr id="3" name="Subtitle 2">
            <a:extLst>
              <a:ext uri="{FF2B5EF4-FFF2-40B4-BE49-F238E27FC236}">
                <a16:creationId xmlns:a16="http://schemas.microsoft.com/office/drawing/2014/main" id="{9AF10670-2902-4705-870A-205309F41DF3}"/>
              </a:ext>
            </a:extLst>
          </p:cNvPr>
          <p:cNvSpPr>
            <a:spLocks noGrp="1"/>
          </p:cNvSpPr>
          <p:nvPr>
            <p:ph type="subTitle" idx="1"/>
          </p:nvPr>
        </p:nvSpPr>
        <p:spPr/>
        <p:txBody>
          <a:bodyPr>
            <a:normAutofit fontScale="70000" lnSpcReduction="20000"/>
          </a:bodyPr>
          <a:lstStyle/>
          <a:p>
            <a:r>
              <a:rPr lang="en-GB" dirty="0"/>
              <a:t>As software applications become more complex, traditional manual testing methods are no longer sufficient to ensure quality, speed, and efficiency. Advanced techniques such as </a:t>
            </a:r>
            <a:r>
              <a:rPr lang="en-GB" b="1" dirty="0"/>
              <a:t>test automation, continuous integration/continuous deployment (CI/CD), and artificial intelligence (AI) in testing</a:t>
            </a:r>
            <a:r>
              <a:rPr lang="en-GB" dirty="0"/>
              <a:t> provide solutions to these challenges</a:t>
            </a:r>
          </a:p>
        </p:txBody>
      </p:sp>
    </p:spTree>
    <p:extLst>
      <p:ext uri="{BB962C8B-B14F-4D97-AF65-F5344CB8AC3E}">
        <p14:creationId xmlns:p14="http://schemas.microsoft.com/office/powerpoint/2010/main" val="14305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58E3-7CC2-4A38-9F34-AC5D5C51C9C9}"/>
              </a:ext>
            </a:extLst>
          </p:cNvPr>
          <p:cNvSpPr>
            <a:spLocks noGrp="1"/>
          </p:cNvSpPr>
          <p:nvPr>
            <p:ph type="title"/>
          </p:nvPr>
        </p:nvSpPr>
        <p:spPr/>
        <p:txBody>
          <a:bodyPr/>
          <a:lstStyle/>
          <a:p>
            <a:r>
              <a:rPr lang="en-US" b="1" dirty="0"/>
              <a:t>Popular Automation Tools</a:t>
            </a:r>
            <a:endParaRPr lang="en-GB" dirty="0"/>
          </a:p>
        </p:txBody>
      </p:sp>
      <p:sp>
        <p:nvSpPr>
          <p:cNvPr id="3" name="Content Placeholder 2">
            <a:extLst>
              <a:ext uri="{FF2B5EF4-FFF2-40B4-BE49-F238E27FC236}">
                <a16:creationId xmlns:a16="http://schemas.microsoft.com/office/drawing/2014/main" id="{7A288DC1-3E47-4BDF-916A-2C46ED1F03AB}"/>
              </a:ext>
            </a:extLst>
          </p:cNvPr>
          <p:cNvSpPr>
            <a:spLocks noGrp="1"/>
          </p:cNvSpPr>
          <p:nvPr>
            <p:ph sz="quarter" idx="13"/>
          </p:nvPr>
        </p:nvSpPr>
        <p:spPr>
          <a:xfrm>
            <a:off x="913774" y="2367092"/>
            <a:ext cx="10363826" cy="4052181"/>
          </a:xfrm>
        </p:spPr>
        <p:txBody>
          <a:bodyPr>
            <a:normAutofit fontScale="85000" lnSpcReduction="20000"/>
          </a:bodyPr>
          <a:lstStyle/>
          <a:p>
            <a:r>
              <a:rPr lang="en-US" b="1" dirty="0"/>
              <a:t>Selenium (Web Application UI Testing) </a:t>
            </a:r>
            <a:r>
              <a:rPr lang="en-US" dirty="0"/>
              <a:t>is one of the most widely adopted open-source automation frameworks for testing web applications. It provides a suite of tools that enable testers to automate interactions with web browsers. Selenium supports multiple programming languages, including </a:t>
            </a:r>
            <a:r>
              <a:rPr lang="en-US" b="1" dirty="0"/>
              <a:t>Java, Python, C#, and JavaScript</a:t>
            </a:r>
            <a:r>
              <a:rPr lang="en-US" dirty="0"/>
              <a:t>, and allows cross-browser testing across different operating systems</a:t>
            </a:r>
          </a:p>
          <a:p>
            <a:r>
              <a:rPr lang="en-US" b="1" dirty="0"/>
              <a:t>Key Features</a:t>
            </a:r>
          </a:p>
          <a:p>
            <a:pPr lvl="1"/>
            <a:r>
              <a:rPr lang="en-US" dirty="0"/>
              <a:t>Enables </a:t>
            </a:r>
            <a:r>
              <a:rPr lang="en-US" b="1" dirty="0"/>
              <a:t>cross-browser testing</a:t>
            </a:r>
            <a:r>
              <a:rPr lang="en-US" dirty="0"/>
              <a:t> on Chrome, Firefox, Edge, and Safari.</a:t>
            </a:r>
          </a:p>
          <a:p>
            <a:pPr lvl="1"/>
            <a:r>
              <a:rPr lang="en-US" dirty="0"/>
              <a:t>Supports integration with </a:t>
            </a:r>
            <a:r>
              <a:rPr lang="en-US" b="1" dirty="0"/>
              <a:t>CI/CD pipelines</a:t>
            </a:r>
            <a:r>
              <a:rPr lang="en-US" dirty="0"/>
              <a:t> such as Jenkins and GitHub Actions.</a:t>
            </a:r>
          </a:p>
          <a:p>
            <a:pPr lvl="1"/>
            <a:r>
              <a:rPr lang="en-US" dirty="0"/>
              <a:t>Works in conjunction with </a:t>
            </a:r>
            <a:r>
              <a:rPr lang="en-US" b="1" dirty="0"/>
              <a:t>TestNG and JUnit</a:t>
            </a:r>
            <a:r>
              <a:rPr lang="en-US" dirty="0"/>
              <a:t> for advanced test execution management.</a:t>
            </a:r>
          </a:p>
          <a:p>
            <a:pPr lvl="1"/>
            <a:r>
              <a:rPr lang="en-US" dirty="0"/>
              <a:t>Supports </a:t>
            </a:r>
            <a:r>
              <a:rPr lang="en-US" b="1" dirty="0"/>
              <a:t>headless browser testing</a:t>
            </a:r>
            <a:r>
              <a:rPr lang="en-US" dirty="0"/>
              <a:t> to improve execution speed.</a:t>
            </a:r>
          </a:p>
          <a:p>
            <a:r>
              <a:rPr lang="en-US" dirty="0"/>
              <a:t>Selenium is widely used for automating functional UI tests, regression testing, and data-driven testing in </a:t>
            </a:r>
            <a:r>
              <a:rPr lang="en-US" b="1" dirty="0"/>
              <a:t>e-commerce websites, online banking platforms, and content management systems</a:t>
            </a:r>
            <a:r>
              <a:rPr lang="en-US" dirty="0"/>
              <a:t>.</a:t>
            </a:r>
          </a:p>
          <a:p>
            <a:endParaRPr lang="en-GB" dirty="0"/>
          </a:p>
        </p:txBody>
      </p:sp>
    </p:spTree>
    <p:extLst>
      <p:ext uri="{BB962C8B-B14F-4D97-AF65-F5344CB8AC3E}">
        <p14:creationId xmlns:p14="http://schemas.microsoft.com/office/powerpoint/2010/main" val="20753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7D0D-99F3-4B96-863B-617CB128DEBF}"/>
              </a:ext>
            </a:extLst>
          </p:cNvPr>
          <p:cNvSpPr>
            <a:spLocks noGrp="1"/>
          </p:cNvSpPr>
          <p:nvPr>
            <p:ph type="title"/>
          </p:nvPr>
        </p:nvSpPr>
        <p:spPr/>
        <p:txBody>
          <a:bodyPr/>
          <a:lstStyle/>
          <a:p>
            <a:r>
              <a:rPr lang="en-US" b="1" dirty="0"/>
              <a:t>Popular Automation Tools</a:t>
            </a:r>
            <a:endParaRPr lang="en-GB" dirty="0"/>
          </a:p>
        </p:txBody>
      </p:sp>
      <p:sp>
        <p:nvSpPr>
          <p:cNvPr id="3" name="Content Placeholder 2">
            <a:extLst>
              <a:ext uri="{FF2B5EF4-FFF2-40B4-BE49-F238E27FC236}">
                <a16:creationId xmlns:a16="http://schemas.microsoft.com/office/drawing/2014/main" id="{4AAC0983-A4FB-4BEC-B8FB-E5E7E028EDB1}"/>
              </a:ext>
            </a:extLst>
          </p:cNvPr>
          <p:cNvSpPr>
            <a:spLocks noGrp="1"/>
          </p:cNvSpPr>
          <p:nvPr>
            <p:ph sz="quarter" idx="13"/>
          </p:nvPr>
        </p:nvSpPr>
        <p:spPr>
          <a:xfrm>
            <a:off x="913774" y="2367092"/>
            <a:ext cx="10363826" cy="3987526"/>
          </a:xfrm>
        </p:spPr>
        <p:txBody>
          <a:bodyPr>
            <a:normAutofit fontScale="85000" lnSpcReduction="10000"/>
          </a:bodyPr>
          <a:lstStyle/>
          <a:p>
            <a:r>
              <a:rPr lang="en-US" b="1" dirty="0"/>
              <a:t>Appium (Mobile Application Testing) </a:t>
            </a:r>
            <a:r>
              <a:rPr lang="en-US" dirty="0"/>
              <a:t>is an open-source automation framework designed for testing mobile applications on </a:t>
            </a:r>
            <a:r>
              <a:rPr lang="en-US" b="1" dirty="0"/>
              <a:t>iOS and Android</a:t>
            </a:r>
            <a:r>
              <a:rPr lang="en-US" dirty="0"/>
              <a:t>. It supports the automation of </a:t>
            </a:r>
            <a:r>
              <a:rPr lang="en-US" b="1" dirty="0"/>
              <a:t>native, hybrid, and web-based mobile applications</a:t>
            </a:r>
            <a:r>
              <a:rPr lang="en-US" dirty="0"/>
              <a:t> and is based on the WebDriver protocol, making it highly compatible with Selenium.</a:t>
            </a:r>
          </a:p>
          <a:p>
            <a:r>
              <a:rPr lang="en-US" b="1" dirty="0"/>
              <a:t>Key Features</a:t>
            </a:r>
          </a:p>
          <a:p>
            <a:pPr lvl="1"/>
            <a:r>
              <a:rPr lang="en-US" dirty="0"/>
              <a:t>Supports testing on </a:t>
            </a:r>
            <a:r>
              <a:rPr lang="en-US" b="1" dirty="0"/>
              <a:t>real mobile devices and emulators/simulators</a:t>
            </a:r>
            <a:r>
              <a:rPr lang="en-US" dirty="0"/>
              <a:t>.</a:t>
            </a:r>
          </a:p>
          <a:p>
            <a:pPr lvl="1"/>
            <a:r>
              <a:rPr lang="en-US" dirty="0"/>
              <a:t>Enables </a:t>
            </a:r>
            <a:r>
              <a:rPr lang="en-US" b="1" dirty="0"/>
              <a:t>cross-platform testing</a:t>
            </a:r>
            <a:r>
              <a:rPr lang="en-US" dirty="0"/>
              <a:t> using a single test script.</a:t>
            </a:r>
          </a:p>
          <a:p>
            <a:pPr lvl="1"/>
            <a:r>
              <a:rPr lang="en-US" dirty="0"/>
              <a:t>Compatible with multiple programming languages, including </a:t>
            </a:r>
            <a:r>
              <a:rPr lang="en-US" b="1" dirty="0"/>
              <a:t>Java, Python, and JavaScript</a:t>
            </a:r>
            <a:r>
              <a:rPr lang="en-US" dirty="0"/>
              <a:t>.</a:t>
            </a:r>
          </a:p>
          <a:p>
            <a:pPr lvl="1"/>
            <a:r>
              <a:rPr lang="en-US" dirty="0"/>
              <a:t>Integrates with cloud-based testing platforms for </a:t>
            </a:r>
            <a:r>
              <a:rPr lang="en-US" b="1" dirty="0"/>
              <a:t>remote device testing</a:t>
            </a:r>
            <a:r>
              <a:rPr lang="en-US" dirty="0"/>
              <a:t>.</a:t>
            </a:r>
          </a:p>
          <a:p>
            <a:r>
              <a:rPr lang="en-US" dirty="0"/>
              <a:t>Appium is commonly used in the development of </a:t>
            </a:r>
            <a:r>
              <a:rPr lang="en-US" b="1" dirty="0"/>
              <a:t>mobile banking applications, social media platforms, and ride-sharing applications</a:t>
            </a:r>
            <a:r>
              <a:rPr lang="en-US" dirty="0"/>
              <a:t> to ensure smooth user interactions across devices.</a:t>
            </a:r>
          </a:p>
          <a:p>
            <a:endParaRPr lang="en-GB" dirty="0"/>
          </a:p>
        </p:txBody>
      </p:sp>
    </p:spTree>
    <p:extLst>
      <p:ext uri="{BB962C8B-B14F-4D97-AF65-F5344CB8AC3E}">
        <p14:creationId xmlns:p14="http://schemas.microsoft.com/office/powerpoint/2010/main" val="29389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5A47-C722-44C9-982A-8BFEA7EB6728}"/>
              </a:ext>
            </a:extLst>
          </p:cNvPr>
          <p:cNvSpPr>
            <a:spLocks noGrp="1"/>
          </p:cNvSpPr>
          <p:nvPr>
            <p:ph type="title"/>
          </p:nvPr>
        </p:nvSpPr>
        <p:spPr/>
        <p:txBody>
          <a:bodyPr/>
          <a:lstStyle/>
          <a:p>
            <a:r>
              <a:rPr lang="en-US" b="1" dirty="0"/>
              <a:t>Popular Automation Tools</a:t>
            </a:r>
            <a:endParaRPr lang="en-GB" dirty="0"/>
          </a:p>
        </p:txBody>
      </p:sp>
      <p:sp>
        <p:nvSpPr>
          <p:cNvPr id="3" name="Content Placeholder 2">
            <a:extLst>
              <a:ext uri="{FF2B5EF4-FFF2-40B4-BE49-F238E27FC236}">
                <a16:creationId xmlns:a16="http://schemas.microsoft.com/office/drawing/2014/main" id="{7D29ADF6-575A-4541-9E17-4A448EE136CE}"/>
              </a:ext>
            </a:extLst>
          </p:cNvPr>
          <p:cNvSpPr>
            <a:spLocks noGrp="1"/>
          </p:cNvSpPr>
          <p:nvPr>
            <p:ph sz="quarter" idx="13"/>
          </p:nvPr>
        </p:nvSpPr>
        <p:spPr>
          <a:xfrm>
            <a:off x="913774" y="2367092"/>
            <a:ext cx="10363826" cy="3793563"/>
          </a:xfrm>
        </p:spPr>
        <p:txBody>
          <a:bodyPr>
            <a:normAutofit fontScale="92500" lnSpcReduction="20000"/>
          </a:bodyPr>
          <a:lstStyle/>
          <a:p>
            <a:r>
              <a:rPr lang="en-US" b="1" dirty="0"/>
              <a:t>JUnit &amp; TestNG (Unit Testing Frameworks for Java Applications) </a:t>
            </a:r>
            <a:r>
              <a:rPr lang="en-US" dirty="0"/>
              <a:t>are widely used unit testing frameworks for Java-based applications. </a:t>
            </a:r>
            <a:r>
              <a:rPr lang="en-US" b="1" dirty="0"/>
              <a:t>JUnit</a:t>
            </a:r>
            <a:r>
              <a:rPr lang="en-US" dirty="0"/>
              <a:t> is designed to test individual components of a software application in isolation, while </a:t>
            </a:r>
            <a:r>
              <a:rPr lang="en-US" b="1" dirty="0"/>
              <a:t>TestNG</a:t>
            </a:r>
            <a:r>
              <a:rPr lang="en-US" dirty="0"/>
              <a:t> extends JUnit by introducing advanced features such as parallel execution and data-driven testing.</a:t>
            </a:r>
          </a:p>
          <a:p>
            <a:r>
              <a:rPr lang="en-US" b="1" dirty="0"/>
              <a:t>Key Features</a:t>
            </a:r>
          </a:p>
          <a:p>
            <a:pPr lvl="1"/>
            <a:r>
              <a:rPr lang="en-US" dirty="0"/>
              <a:t>Supports </a:t>
            </a:r>
            <a:r>
              <a:rPr lang="en-US" b="1" dirty="0"/>
              <a:t>assertions and test annotations</a:t>
            </a:r>
            <a:r>
              <a:rPr lang="en-US" dirty="0"/>
              <a:t> for structured test execution.</a:t>
            </a:r>
          </a:p>
          <a:p>
            <a:pPr lvl="1"/>
            <a:r>
              <a:rPr lang="en-US" dirty="0"/>
              <a:t>Easily integrates with </a:t>
            </a:r>
            <a:r>
              <a:rPr lang="en-US" b="1" dirty="0"/>
              <a:t>Maven and Gradle</a:t>
            </a:r>
            <a:r>
              <a:rPr lang="en-US" dirty="0"/>
              <a:t> for automated test execution.</a:t>
            </a:r>
          </a:p>
          <a:p>
            <a:pPr lvl="1"/>
            <a:r>
              <a:rPr lang="en-US" dirty="0"/>
              <a:t>Enables </a:t>
            </a:r>
            <a:r>
              <a:rPr lang="en-US" b="1" dirty="0"/>
              <a:t>parallel test execution</a:t>
            </a:r>
            <a:r>
              <a:rPr lang="en-US" dirty="0"/>
              <a:t> to enhance performance.</a:t>
            </a:r>
          </a:p>
          <a:p>
            <a:pPr lvl="1"/>
            <a:r>
              <a:rPr lang="en-US" dirty="0"/>
              <a:t>Provides built-in </a:t>
            </a:r>
            <a:r>
              <a:rPr lang="en-US" b="1" dirty="0"/>
              <a:t>test reporting and logging mechanisms</a:t>
            </a:r>
            <a:r>
              <a:rPr lang="en-US" dirty="0"/>
              <a:t>.</a:t>
            </a:r>
          </a:p>
          <a:p>
            <a:r>
              <a:rPr lang="en-US" dirty="0"/>
              <a:t>JUnit and TestNG are extensively used for testing </a:t>
            </a:r>
            <a:r>
              <a:rPr lang="en-US" b="1" dirty="0"/>
              <a:t>Java-based enterprise applications, banking systems, and backend services</a:t>
            </a:r>
            <a:r>
              <a:rPr lang="en-US" dirty="0"/>
              <a:t> to ensure the reliability of business logic.</a:t>
            </a:r>
          </a:p>
          <a:p>
            <a:endParaRPr lang="en-GB" dirty="0"/>
          </a:p>
        </p:txBody>
      </p:sp>
    </p:spTree>
    <p:extLst>
      <p:ext uri="{BB962C8B-B14F-4D97-AF65-F5344CB8AC3E}">
        <p14:creationId xmlns:p14="http://schemas.microsoft.com/office/powerpoint/2010/main" val="215014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2077A-6216-4883-A6E7-DB6DAACF61A7}"/>
              </a:ext>
            </a:extLst>
          </p:cNvPr>
          <p:cNvSpPr>
            <a:spLocks noGrp="1"/>
          </p:cNvSpPr>
          <p:nvPr>
            <p:ph type="title"/>
          </p:nvPr>
        </p:nvSpPr>
        <p:spPr/>
        <p:txBody>
          <a:bodyPr/>
          <a:lstStyle/>
          <a:p>
            <a:r>
              <a:rPr lang="en-US" b="1" dirty="0"/>
              <a:t>Popular Automation Tools</a:t>
            </a:r>
            <a:endParaRPr lang="en-GB" dirty="0"/>
          </a:p>
        </p:txBody>
      </p:sp>
      <p:sp>
        <p:nvSpPr>
          <p:cNvPr id="3" name="Content Placeholder 2">
            <a:extLst>
              <a:ext uri="{FF2B5EF4-FFF2-40B4-BE49-F238E27FC236}">
                <a16:creationId xmlns:a16="http://schemas.microsoft.com/office/drawing/2014/main" id="{FADF06B9-D5E7-4932-895C-E1BA271DD654}"/>
              </a:ext>
            </a:extLst>
          </p:cNvPr>
          <p:cNvSpPr>
            <a:spLocks noGrp="1"/>
          </p:cNvSpPr>
          <p:nvPr>
            <p:ph sz="quarter" idx="13"/>
          </p:nvPr>
        </p:nvSpPr>
        <p:spPr>
          <a:xfrm>
            <a:off x="471055" y="2367092"/>
            <a:ext cx="5421745" cy="4338508"/>
          </a:xfrm>
        </p:spPr>
        <p:txBody>
          <a:bodyPr>
            <a:normAutofit fontScale="70000" lnSpcReduction="20000"/>
          </a:bodyPr>
          <a:lstStyle/>
          <a:p>
            <a:r>
              <a:rPr lang="en-US" b="1" dirty="0"/>
              <a:t>Cypress (Front-End Testing Framework) </a:t>
            </a:r>
            <a:r>
              <a:rPr lang="en-US" dirty="0"/>
              <a:t>is a modern end-to-end testing framework designed specifically for front-end applications. Unlike Selenium, Cypress runs directly in the browser, offering faster execution and built-in debugging capabilities.</a:t>
            </a:r>
          </a:p>
          <a:p>
            <a:r>
              <a:rPr lang="en-US" b="1" dirty="0"/>
              <a:t>Key Features</a:t>
            </a:r>
          </a:p>
          <a:p>
            <a:pPr lvl="1"/>
            <a:r>
              <a:rPr lang="en-US" dirty="0"/>
              <a:t>Provides </a:t>
            </a:r>
            <a:r>
              <a:rPr lang="en-US" b="1" dirty="0"/>
              <a:t>real-time reloading and automatic waiting</a:t>
            </a:r>
            <a:r>
              <a:rPr lang="en-US" dirty="0"/>
              <a:t>, improving test stability.</a:t>
            </a:r>
          </a:p>
          <a:p>
            <a:pPr lvl="1"/>
            <a:r>
              <a:rPr lang="en-US" dirty="0"/>
              <a:t>Offers built-in support for </a:t>
            </a:r>
            <a:r>
              <a:rPr lang="en-US" b="1" dirty="0"/>
              <a:t>API testing and network traffic control</a:t>
            </a:r>
            <a:r>
              <a:rPr lang="en-US" dirty="0"/>
              <a:t>.</a:t>
            </a:r>
          </a:p>
          <a:p>
            <a:pPr lvl="1"/>
            <a:r>
              <a:rPr lang="en-US" dirty="0"/>
              <a:t>Supports JavaScript-based test scripts with </a:t>
            </a:r>
            <a:r>
              <a:rPr lang="en-US" b="1" dirty="0"/>
              <a:t>TypeScript compatibility</a:t>
            </a:r>
            <a:r>
              <a:rPr lang="en-US" dirty="0"/>
              <a:t>.</a:t>
            </a:r>
          </a:p>
          <a:p>
            <a:pPr lvl="1"/>
            <a:r>
              <a:rPr lang="en-US" dirty="0"/>
              <a:t>Provides an interactive </a:t>
            </a:r>
            <a:r>
              <a:rPr lang="en-US" b="1" dirty="0"/>
              <a:t>dashboard for test result visualization</a:t>
            </a:r>
            <a:r>
              <a:rPr lang="en-US" dirty="0"/>
              <a:t>.</a:t>
            </a:r>
          </a:p>
          <a:p>
            <a:r>
              <a:rPr lang="en-US" dirty="0"/>
              <a:t>Cypress is widely used in </a:t>
            </a:r>
            <a:r>
              <a:rPr lang="en-US" b="1" dirty="0"/>
              <a:t>modern web applications</a:t>
            </a:r>
            <a:r>
              <a:rPr lang="en-US" dirty="0"/>
              <a:t>, particularly those built with </a:t>
            </a:r>
            <a:r>
              <a:rPr lang="en-US" b="1" dirty="0"/>
              <a:t>React, Angular, and Vue.js</a:t>
            </a:r>
            <a:r>
              <a:rPr lang="en-US" dirty="0"/>
              <a:t>, for validating user interfaces and business workflows.</a:t>
            </a:r>
          </a:p>
          <a:p>
            <a:pPr marL="0" indent="0">
              <a:buNone/>
            </a:pPr>
            <a:endParaRPr lang="en-GB" dirty="0"/>
          </a:p>
        </p:txBody>
      </p:sp>
      <p:sp>
        <p:nvSpPr>
          <p:cNvPr id="5" name="Content Placeholder 4">
            <a:extLst>
              <a:ext uri="{FF2B5EF4-FFF2-40B4-BE49-F238E27FC236}">
                <a16:creationId xmlns:a16="http://schemas.microsoft.com/office/drawing/2014/main" id="{858CEE74-5063-4763-B38F-A9F911001CDB}"/>
              </a:ext>
            </a:extLst>
          </p:cNvPr>
          <p:cNvSpPr>
            <a:spLocks noGrp="1"/>
          </p:cNvSpPr>
          <p:nvPr>
            <p:ph sz="quarter" idx="14"/>
          </p:nvPr>
        </p:nvSpPr>
        <p:spPr>
          <a:xfrm>
            <a:off x="5892800" y="2367092"/>
            <a:ext cx="5634182" cy="4227672"/>
          </a:xfrm>
        </p:spPr>
        <p:txBody>
          <a:bodyPr>
            <a:normAutofit fontScale="92500" lnSpcReduction="20000"/>
          </a:bodyPr>
          <a:lstStyle/>
          <a:p>
            <a:r>
              <a:rPr lang="en-US" sz="1600" b="1" dirty="0"/>
              <a:t>Robot Framework (Keyword-Driven Testing) keyword-driven</a:t>
            </a:r>
            <a:r>
              <a:rPr lang="en-US" sz="1600" dirty="0"/>
              <a:t> test automation framework designed for acceptance testing and robotic process automation (RPA). It uses a simple, </a:t>
            </a:r>
            <a:r>
              <a:rPr lang="en-US" sz="1600" b="1" dirty="0"/>
              <a:t>human-readable syntax</a:t>
            </a:r>
            <a:r>
              <a:rPr lang="en-US" sz="1600" dirty="0"/>
              <a:t>, making it accessible for both testers and business analysts</a:t>
            </a:r>
          </a:p>
          <a:p>
            <a:r>
              <a:rPr lang="en-US" sz="1600" b="1" dirty="0"/>
              <a:t>Key Features</a:t>
            </a:r>
          </a:p>
          <a:p>
            <a:pPr lvl="1"/>
            <a:r>
              <a:rPr lang="en-US" sz="1400" dirty="0"/>
              <a:t>Uses </a:t>
            </a:r>
            <a:r>
              <a:rPr lang="en-US" sz="1400" b="1" dirty="0"/>
              <a:t>keyword-driven and data-driven</a:t>
            </a:r>
            <a:r>
              <a:rPr lang="en-US" sz="1400" dirty="0"/>
              <a:t> testing approaches.</a:t>
            </a:r>
          </a:p>
          <a:p>
            <a:pPr lvl="1"/>
            <a:r>
              <a:rPr lang="en-US" sz="1400" dirty="0"/>
              <a:t>Supports </a:t>
            </a:r>
            <a:r>
              <a:rPr lang="en-US" sz="1400" b="1" dirty="0"/>
              <a:t>integration with Selenium, Appium, and API testing tools</a:t>
            </a:r>
            <a:r>
              <a:rPr lang="en-US" sz="1400" dirty="0"/>
              <a:t>.</a:t>
            </a:r>
          </a:p>
          <a:p>
            <a:pPr lvl="1"/>
            <a:r>
              <a:rPr lang="en-US" sz="1400" dirty="0"/>
              <a:t>Generates </a:t>
            </a:r>
            <a:r>
              <a:rPr lang="en-US" sz="1400" b="1" dirty="0"/>
              <a:t>detailed logs and HTML reports</a:t>
            </a:r>
            <a:r>
              <a:rPr lang="en-US" sz="1400" dirty="0"/>
              <a:t> for better test analysis.</a:t>
            </a:r>
          </a:p>
          <a:p>
            <a:pPr lvl="1"/>
            <a:r>
              <a:rPr lang="en-US" sz="1400" dirty="0"/>
              <a:t>Allows </a:t>
            </a:r>
            <a:r>
              <a:rPr lang="en-US" sz="1400" b="1" dirty="0" err="1"/>
              <a:t>scriptless</a:t>
            </a:r>
            <a:r>
              <a:rPr lang="en-US" sz="1400" b="1" dirty="0"/>
              <a:t> automation</a:t>
            </a:r>
            <a:r>
              <a:rPr lang="en-US" sz="1400" dirty="0"/>
              <a:t>, making test case creation easier.</a:t>
            </a:r>
          </a:p>
          <a:p>
            <a:r>
              <a:rPr lang="en-US" sz="1600" dirty="0"/>
              <a:t>Robot Framework is commonly used for </a:t>
            </a:r>
            <a:r>
              <a:rPr lang="en-US" sz="1600" b="1" dirty="0"/>
              <a:t>enterprise-level automation, API testing, and automated software validation</a:t>
            </a:r>
            <a:r>
              <a:rPr lang="en-US" sz="1600" dirty="0"/>
              <a:t> in large-scale systems.</a:t>
            </a:r>
          </a:p>
        </p:txBody>
      </p:sp>
    </p:spTree>
    <p:extLst>
      <p:ext uri="{BB962C8B-B14F-4D97-AF65-F5344CB8AC3E}">
        <p14:creationId xmlns:p14="http://schemas.microsoft.com/office/powerpoint/2010/main" val="252976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D941C0-0664-4571-94E4-7E695EA5A4DC}"/>
              </a:ext>
            </a:extLst>
          </p:cNvPr>
          <p:cNvSpPr>
            <a:spLocks noGrp="1"/>
          </p:cNvSpPr>
          <p:nvPr>
            <p:ph type="title"/>
          </p:nvPr>
        </p:nvSpPr>
        <p:spPr/>
        <p:txBody>
          <a:bodyPr/>
          <a:lstStyle/>
          <a:p>
            <a:r>
              <a:rPr lang="en-US"/>
              <a:t>Selecting the Right Automation Tool</a:t>
            </a:r>
            <a:endParaRPr lang="en-GB"/>
          </a:p>
        </p:txBody>
      </p:sp>
      <p:sp>
        <p:nvSpPr>
          <p:cNvPr id="6" name="Content Placeholder 5">
            <a:extLst>
              <a:ext uri="{FF2B5EF4-FFF2-40B4-BE49-F238E27FC236}">
                <a16:creationId xmlns:a16="http://schemas.microsoft.com/office/drawing/2014/main" id="{D9693682-1BF2-4AD9-B89E-E745792C31A0}"/>
              </a:ext>
            </a:extLst>
          </p:cNvPr>
          <p:cNvSpPr>
            <a:spLocks noGrp="1"/>
          </p:cNvSpPr>
          <p:nvPr>
            <p:ph sz="quarter" idx="13"/>
          </p:nvPr>
        </p:nvSpPr>
        <p:spPr>
          <a:xfrm>
            <a:off x="913774" y="2367092"/>
            <a:ext cx="10363826" cy="4061417"/>
          </a:xfrm>
        </p:spPr>
        <p:txBody>
          <a:bodyPr>
            <a:normAutofit fontScale="85000" lnSpcReduction="10000"/>
          </a:bodyPr>
          <a:lstStyle/>
          <a:p>
            <a:pPr marL="0" indent="0">
              <a:buNone/>
            </a:pPr>
            <a:r>
              <a:rPr lang="en-US" dirty="0"/>
              <a:t>The choice of an automation testing tool depends on multiple factors, including:</a:t>
            </a:r>
          </a:p>
          <a:p>
            <a:r>
              <a:rPr lang="en-US" b="1" dirty="0"/>
              <a:t>Application Type</a:t>
            </a:r>
            <a:r>
              <a:rPr lang="en-US" dirty="0"/>
              <a:t>: Whether the software under test is a </a:t>
            </a:r>
            <a:r>
              <a:rPr lang="en-US" b="1" dirty="0"/>
              <a:t>web, mobile, or desktop application</a:t>
            </a:r>
            <a:r>
              <a:rPr lang="en-US" dirty="0"/>
              <a:t>.</a:t>
            </a:r>
          </a:p>
          <a:p>
            <a:r>
              <a:rPr lang="en-US" b="1" dirty="0"/>
              <a:t>Programming Language Compatibility</a:t>
            </a:r>
            <a:r>
              <a:rPr lang="en-US" dirty="0"/>
              <a:t>: Tools should align with the development stack (e.g., </a:t>
            </a:r>
            <a:r>
              <a:rPr lang="en-US" b="1" dirty="0"/>
              <a:t>Java, Python, JavaScript</a:t>
            </a:r>
            <a:r>
              <a:rPr lang="en-US" dirty="0"/>
              <a:t>).</a:t>
            </a:r>
          </a:p>
          <a:p>
            <a:r>
              <a:rPr lang="en-US" b="1" dirty="0"/>
              <a:t>Integration Support</a:t>
            </a:r>
            <a:r>
              <a:rPr lang="en-US" dirty="0"/>
              <a:t>: The ability to integrate with </a:t>
            </a:r>
            <a:r>
              <a:rPr lang="en-US" b="1" dirty="0"/>
              <a:t>CI/CD pipelines, cloud testing services, and reporting tools</a:t>
            </a:r>
            <a:r>
              <a:rPr lang="en-US" dirty="0"/>
              <a:t>.</a:t>
            </a:r>
          </a:p>
          <a:p>
            <a:r>
              <a:rPr lang="en-US" b="1" dirty="0"/>
              <a:t>Ease of Use</a:t>
            </a:r>
            <a:r>
              <a:rPr lang="en-US" dirty="0"/>
              <a:t>: The framework's learning curve, setup complexity, and maintenance requirements.</a:t>
            </a:r>
          </a:p>
          <a:p>
            <a:r>
              <a:rPr lang="en-US" b="1" dirty="0"/>
              <a:t>Scalability</a:t>
            </a:r>
            <a:r>
              <a:rPr lang="en-US" dirty="0"/>
              <a:t>: The ability to handle tests across multiple environments, devices, and browsers.</a:t>
            </a:r>
          </a:p>
          <a:p>
            <a:pPr marL="0" indent="0">
              <a:buNone/>
            </a:pPr>
            <a:r>
              <a:rPr lang="en-US" dirty="0"/>
              <a:t>Choosing the appropriate tool ensures a </a:t>
            </a:r>
            <a:r>
              <a:rPr lang="en-US" b="1" dirty="0"/>
              <a:t>more efficient, cost-effective, and scalable</a:t>
            </a:r>
            <a:r>
              <a:rPr lang="en-US" dirty="0"/>
              <a:t> testing process that enhances software quality and reduces time-to-market.</a:t>
            </a:r>
          </a:p>
          <a:p>
            <a:endParaRPr lang="en-GB" dirty="0"/>
          </a:p>
        </p:txBody>
      </p:sp>
    </p:spTree>
    <p:extLst>
      <p:ext uri="{BB962C8B-B14F-4D97-AF65-F5344CB8AC3E}">
        <p14:creationId xmlns:p14="http://schemas.microsoft.com/office/powerpoint/2010/main" val="232601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AECBA-2BF8-4FDE-9F16-5092B0600881}"/>
              </a:ext>
            </a:extLst>
          </p:cNvPr>
          <p:cNvSpPr>
            <a:spLocks noGrp="1"/>
          </p:cNvSpPr>
          <p:nvPr>
            <p:ph type="title"/>
          </p:nvPr>
        </p:nvSpPr>
        <p:spPr/>
        <p:txBody>
          <a:bodyPr/>
          <a:lstStyle/>
          <a:p>
            <a:r>
              <a:rPr lang="en-US" dirty="0"/>
              <a:t>Continuous Integration and Continuous Deployment (CI/CD) in Testing</a:t>
            </a:r>
            <a:endParaRPr lang="en-GB" dirty="0"/>
          </a:p>
        </p:txBody>
      </p:sp>
      <p:sp>
        <p:nvSpPr>
          <p:cNvPr id="5" name="Content Placeholder 4">
            <a:extLst>
              <a:ext uri="{FF2B5EF4-FFF2-40B4-BE49-F238E27FC236}">
                <a16:creationId xmlns:a16="http://schemas.microsoft.com/office/drawing/2014/main" id="{BCEA13EE-72EE-4DC2-9B80-71FCE86CE567}"/>
              </a:ext>
            </a:extLst>
          </p:cNvPr>
          <p:cNvSpPr>
            <a:spLocks noGrp="1"/>
          </p:cNvSpPr>
          <p:nvPr>
            <p:ph sz="quarter" idx="13"/>
          </p:nvPr>
        </p:nvSpPr>
        <p:spPr>
          <a:xfrm>
            <a:off x="830646" y="2071528"/>
            <a:ext cx="10363826" cy="4292326"/>
          </a:xfrm>
        </p:spPr>
        <p:txBody>
          <a:bodyPr>
            <a:normAutofit/>
          </a:bodyPr>
          <a:lstStyle/>
          <a:p>
            <a:pPr marL="0" indent="0">
              <a:buNone/>
            </a:pPr>
            <a:r>
              <a:rPr lang="en-US" dirty="0"/>
              <a:t>CI/CD is a software development practice that enables frequent and automated code integration, testing, and deployment.</a:t>
            </a:r>
          </a:p>
          <a:p>
            <a:r>
              <a:rPr lang="en-US" b="1" dirty="0"/>
              <a:t>Continuous Integration (CI)</a:t>
            </a:r>
            <a:r>
              <a:rPr lang="en-US" dirty="0"/>
              <a:t>: Developers frequently integrate code changes into a shared repository, where automated builds and tests run.</a:t>
            </a:r>
          </a:p>
          <a:p>
            <a:r>
              <a:rPr lang="en-US" b="1" dirty="0"/>
              <a:t>Continuous Deployment (CD)</a:t>
            </a:r>
            <a:r>
              <a:rPr lang="en-US" dirty="0"/>
              <a:t>: Automates the process of deploying tested code to production environments.</a:t>
            </a:r>
          </a:p>
          <a:p>
            <a:r>
              <a:rPr lang="en-US" b="1" dirty="0"/>
              <a:t>Benefits of CI/CD in Testing</a:t>
            </a:r>
          </a:p>
          <a:p>
            <a:pPr lvl="1"/>
            <a:r>
              <a:rPr lang="en-US" b="1" dirty="0"/>
              <a:t>Early Bug Detection</a:t>
            </a:r>
            <a:r>
              <a:rPr lang="en-US" dirty="0"/>
              <a:t>: Automated testing in CI/CD ensures defects are detected early.</a:t>
            </a:r>
          </a:p>
          <a:p>
            <a:pPr lvl="1"/>
            <a:r>
              <a:rPr lang="en-US" b="1" dirty="0"/>
              <a:t>Faster Time-to-Market</a:t>
            </a:r>
            <a:r>
              <a:rPr lang="en-US" dirty="0"/>
              <a:t>: Reduces manual effort and speeds up releases.</a:t>
            </a:r>
          </a:p>
          <a:p>
            <a:pPr lvl="1"/>
            <a:r>
              <a:rPr lang="en-US" b="1" dirty="0"/>
              <a:t>Consistency and Reliability</a:t>
            </a:r>
            <a:r>
              <a:rPr lang="en-US" dirty="0"/>
              <a:t>: Automates repetitive tasks, ensuring uniformity.</a:t>
            </a:r>
          </a:p>
          <a:p>
            <a:pPr marL="0" indent="0">
              <a:buNone/>
            </a:pPr>
            <a:endParaRPr lang="en-US" dirty="0"/>
          </a:p>
          <a:p>
            <a:endParaRPr lang="en-GB" dirty="0"/>
          </a:p>
        </p:txBody>
      </p:sp>
    </p:spTree>
    <p:extLst>
      <p:ext uri="{BB962C8B-B14F-4D97-AF65-F5344CB8AC3E}">
        <p14:creationId xmlns:p14="http://schemas.microsoft.com/office/powerpoint/2010/main" val="185881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715E-3298-4C32-B06C-00726C1979C3}"/>
              </a:ext>
            </a:extLst>
          </p:cNvPr>
          <p:cNvSpPr>
            <a:spLocks noGrp="1"/>
          </p:cNvSpPr>
          <p:nvPr>
            <p:ph type="title"/>
          </p:nvPr>
        </p:nvSpPr>
        <p:spPr/>
        <p:txBody>
          <a:bodyPr/>
          <a:lstStyle/>
          <a:p>
            <a:r>
              <a:rPr lang="en-US"/>
              <a:t>Continuous Integration and Continuous Deployment (CI/CD) in Testing</a:t>
            </a:r>
            <a:endParaRPr lang="en-GB"/>
          </a:p>
        </p:txBody>
      </p:sp>
      <p:sp>
        <p:nvSpPr>
          <p:cNvPr id="3" name="Content Placeholder 2">
            <a:extLst>
              <a:ext uri="{FF2B5EF4-FFF2-40B4-BE49-F238E27FC236}">
                <a16:creationId xmlns:a16="http://schemas.microsoft.com/office/drawing/2014/main" id="{4F084575-C072-4D37-8AA5-86EA8C5BD412}"/>
              </a:ext>
            </a:extLst>
          </p:cNvPr>
          <p:cNvSpPr>
            <a:spLocks noGrp="1"/>
          </p:cNvSpPr>
          <p:nvPr>
            <p:ph sz="quarter" idx="13"/>
          </p:nvPr>
        </p:nvSpPr>
        <p:spPr>
          <a:xfrm>
            <a:off x="913774" y="2367092"/>
            <a:ext cx="10363826" cy="4356981"/>
          </a:xfrm>
        </p:spPr>
        <p:txBody>
          <a:bodyPr>
            <a:normAutofit/>
          </a:bodyPr>
          <a:lstStyle/>
          <a:p>
            <a:r>
              <a:rPr lang="en-GB" b="1" dirty="0"/>
              <a:t>Key CI/CD Tools</a:t>
            </a:r>
          </a:p>
          <a:p>
            <a:pPr lvl="1"/>
            <a:r>
              <a:rPr lang="en-GB" b="1" dirty="0"/>
              <a:t>Jenkins</a:t>
            </a:r>
            <a:r>
              <a:rPr lang="en-GB" dirty="0"/>
              <a:t>: Open-source CI/CD automation server.</a:t>
            </a:r>
          </a:p>
          <a:p>
            <a:pPr lvl="1"/>
            <a:r>
              <a:rPr lang="en-GB" b="1" dirty="0"/>
              <a:t>GitHub Actions</a:t>
            </a:r>
            <a:r>
              <a:rPr lang="en-GB" dirty="0"/>
              <a:t>: CI/CD automation integrated within GitHub.</a:t>
            </a:r>
          </a:p>
          <a:p>
            <a:pPr lvl="1"/>
            <a:r>
              <a:rPr lang="en-GB" b="1" dirty="0"/>
              <a:t>GitLab CI/CD</a:t>
            </a:r>
            <a:r>
              <a:rPr lang="en-GB" dirty="0"/>
              <a:t>: Provides built-in CI/CD pipelines.</a:t>
            </a:r>
          </a:p>
          <a:p>
            <a:pPr lvl="1"/>
            <a:r>
              <a:rPr lang="en-GB" b="1" dirty="0" err="1"/>
              <a:t>CircleCI</a:t>
            </a:r>
            <a:r>
              <a:rPr lang="en-GB" dirty="0"/>
              <a:t>: Cloud-based CI/CD tool with powerful parallel testing.</a:t>
            </a:r>
          </a:p>
          <a:p>
            <a:r>
              <a:rPr lang="en-GB" b="1" dirty="0"/>
              <a:t>Integrating Automated Tests into CI/CD</a:t>
            </a:r>
          </a:p>
          <a:p>
            <a:pPr lvl="1"/>
            <a:r>
              <a:rPr lang="en-GB" dirty="0"/>
              <a:t>Code is pushed to a version control system (e.g., GitHub, GitLab).</a:t>
            </a:r>
          </a:p>
          <a:p>
            <a:pPr lvl="1"/>
            <a:r>
              <a:rPr lang="en-GB" dirty="0"/>
              <a:t>A CI/CD pipeline triggers an automated build.</a:t>
            </a:r>
          </a:p>
          <a:p>
            <a:pPr lvl="1"/>
            <a:r>
              <a:rPr lang="en-GB" dirty="0"/>
              <a:t>Unit tests and integration tests execute automatically.</a:t>
            </a:r>
          </a:p>
          <a:p>
            <a:pPr lvl="1"/>
            <a:r>
              <a:rPr lang="en-GB" dirty="0"/>
              <a:t>If tests pass, deployment proceeds; otherwise, issues are flagged.</a:t>
            </a:r>
          </a:p>
          <a:p>
            <a:pPr marL="457200" lvl="1" indent="0">
              <a:buNone/>
            </a:pPr>
            <a:endParaRPr lang="en-GB" dirty="0"/>
          </a:p>
          <a:p>
            <a:endParaRPr lang="en-GB" dirty="0"/>
          </a:p>
        </p:txBody>
      </p:sp>
    </p:spTree>
    <p:extLst>
      <p:ext uri="{BB962C8B-B14F-4D97-AF65-F5344CB8AC3E}">
        <p14:creationId xmlns:p14="http://schemas.microsoft.com/office/powerpoint/2010/main" val="158351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777B-47E4-4703-9A85-0A7BF6632289}"/>
              </a:ext>
            </a:extLst>
          </p:cNvPr>
          <p:cNvSpPr>
            <a:spLocks noGrp="1"/>
          </p:cNvSpPr>
          <p:nvPr>
            <p:ph type="title"/>
          </p:nvPr>
        </p:nvSpPr>
        <p:spPr/>
        <p:txBody>
          <a:bodyPr/>
          <a:lstStyle/>
          <a:p>
            <a:r>
              <a:rPr lang="en-GB" b="1" dirty="0"/>
              <a:t>Test Automation</a:t>
            </a:r>
            <a:endParaRPr lang="en-GB" dirty="0"/>
          </a:p>
        </p:txBody>
      </p:sp>
      <p:sp>
        <p:nvSpPr>
          <p:cNvPr id="3" name="Content Placeholder 2">
            <a:extLst>
              <a:ext uri="{FF2B5EF4-FFF2-40B4-BE49-F238E27FC236}">
                <a16:creationId xmlns:a16="http://schemas.microsoft.com/office/drawing/2014/main" id="{69882FD9-0FE0-4CFD-9B7C-A240274310B7}"/>
              </a:ext>
            </a:extLst>
          </p:cNvPr>
          <p:cNvSpPr>
            <a:spLocks noGrp="1"/>
          </p:cNvSpPr>
          <p:nvPr>
            <p:ph sz="quarter" idx="13"/>
          </p:nvPr>
        </p:nvSpPr>
        <p:spPr>
          <a:xfrm>
            <a:off x="913774" y="1801091"/>
            <a:ext cx="10816408" cy="5056909"/>
          </a:xfrm>
        </p:spPr>
        <p:txBody>
          <a:bodyPr>
            <a:normAutofit/>
          </a:bodyPr>
          <a:lstStyle/>
          <a:p>
            <a:pPr marL="0" indent="0">
              <a:buNone/>
            </a:pPr>
            <a:r>
              <a:rPr lang="en-GB" b="1" dirty="0"/>
              <a:t>What is test Automation?</a:t>
            </a:r>
          </a:p>
          <a:p>
            <a:pPr marL="0" indent="0">
              <a:buNone/>
            </a:pPr>
            <a:r>
              <a:rPr lang="en-US" dirty="0"/>
              <a:t>Test automation, also known as automated testing, involves utilizing specialized software tools or frameworks to control the execution of tests and compare actual outcomes with predicted outcomes. This approach aims to improve efficiency, accuracy, and coverage in software testing by reducing manual intervention.</a:t>
            </a:r>
            <a:endParaRPr lang="en-GB" dirty="0"/>
          </a:p>
          <a:p>
            <a:pPr marL="0" indent="0">
              <a:buNone/>
            </a:pPr>
            <a:r>
              <a:rPr lang="en-GB" b="1" dirty="0"/>
              <a:t>Why is Test Automation Important?</a:t>
            </a:r>
            <a:endParaRPr lang="en-GB" sz="1600" dirty="0"/>
          </a:p>
          <a:p>
            <a:pPr lvl="1"/>
            <a:r>
              <a:rPr lang="en-GB" dirty="0"/>
              <a:t>Modern software development involves: </a:t>
            </a:r>
            <a:r>
              <a:rPr lang="en-GB" b="1" dirty="0"/>
              <a:t>Frequent releases</a:t>
            </a:r>
            <a:r>
              <a:rPr lang="en-GB" dirty="0"/>
              <a:t> (e.g., mobile apps update weekly), </a:t>
            </a:r>
            <a:r>
              <a:rPr lang="en-GB" b="1" dirty="0"/>
              <a:t>Complex systems</a:t>
            </a:r>
            <a:r>
              <a:rPr lang="en-GB" dirty="0"/>
              <a:t> (e.g., web apps with many integrations), </a:t>
            </a:r>
            <a:r>
              <a:rPr lang="en-GB" b="1" dirty="0"/>
              <a:t>Diverse environments</a:t>
            </a:r>
            <a:r>
              <a:rPr lang="en-GB" dirty="0"/>
              <a:t> (e.g., different browsers, devices)</a:t>
            </a:r>
            <a:endParaRPr lang="en-GB" sz="1800" dirty="0"/>
          </a:p>
          <a:p>
            <a:pPr lvl="1"/>
            <a:r>
              <a:rPr lang="en-GB" dirty="0"/>
              <a:t>Manual testing struggles to keep up with these demands, making </a:t>
            </a:r>
            <a:r>
              <a:rPr lang="en-GB" b="1" dirty="0"/>
              <a:t>automation essential</a:t>
            </a:r>
            <a:r>
              <a:rPr lang="en-GB" dirty="0"/>
              <a:t> for: Faster execution of repetitive tests, Reducing human errors in testing, Running tests across multiple configurations automatically.</a:t>
            </a:r>
            <a:endParaRPr lang="en-GB" sz="1800" dirty="0"/>
          </a:p>
          <a:p>
            <a:pPr marL="457200" lvl="1" indent="0">
              <a:buNone/>
            </a:pPr>
            <a:endParaRPr lang="en-GB" dirty="0"/>
          </a:p>
        </p:txBody>
      </p:sp>
    </p:spTree>
    <p:extLst>
      <p:ext uri="{BB962C8B-B14F-4D97-AF65-F5344CB8AC3E}">
        <p14:creationId xmlns:p14="http://schemas.microsoft.com/office/powerpoint/2010/main" val="232701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A72E-9EFB-4259-AB84-196F670C53F8}"/>
              </a:ext>
            </a:extLst>
          </p:cNvPr>
          <p:cNvSpPr>
            <a:spLocks noGrp="1"/>
          </p:cNvSpPr>
          <p:nvPr>
            <p:ph type="title"/>
          </p:nvPr>
        </p:nvSpPr>
        <p:spPr/>
        <p:txBody>
          <a:bodyPr/>
          <a:lstStyle/>
          <a:p>
            <a:r>
              <a:rPr lang="en-US" b="1" dirty="0"/>
              <a:t>Why is Test Automation Important?</a:t>
            </a:r>
            <a:endParaRPr lang="en-GB" dirty="0"/>
          </a:p>
        </p:txBody>
      </p:sp>
      <p:sp>
        <p:nvSpPr>
          <p:cNvPr id="3" name="Content Placeholder 2">
            <a:extLst>
              <a:ext uri="{FF2B5EF4-FFF2-40B4-BE49-F238E27FC236}">
                <a16:creationId xmlns:a16="http://schemas.microsoft.com/office/drawing/2014/main" id="{8A292275-4DFF-46A5-83B7-8E2043CA7626}"/>
              </a:ext>
            </a:extLst>
          </p:cNvPr>
          <p:cNvSpPr>
            <a:spLocks noGrp="1"/>
          </p:cNvSpPr>
          <p:nvPr>
            <p:ph sz="quarter" idx="13"/>
          </p:nvPr>
        </p:nvSpPr>
        <p:spPr>
          <a:xfrm>
            <a:off x="572655" y="2013528"/>
            <a:ext cx="10704945" cy="4673600"/>
          </a:xfrm>
        </p:spPr>
        <p:txBody>
          <a:bodyPr>
            <a:normAutofit fontScale="92500" lnSpcReduction="20000"/>
          </a:bodyPr>
          <a:lstStyle/>
          <a:p>
            <a:pPr marL="0" indent="0">
              <a:buNone/>
            </a:pPr>
            <a:r>
              <a:rPr lang="en-US" dirty="0"/>
              <a:t>In the context of modern software development, test automation offers several significant advantages:</a:t>
            </a:r>
          </a:p>
          <a:p>
            <a:pPr lvl="1"/>
            <a:r>
              <a:rPr lang="en-US" b="1" dirty="0"/>
              <a:t>Enhanced Test Reusability and Repeatability:</a:t>
            </a:r>
            <a:r>
              <a:rPr lang="en-US" dirty="0"/>
              <a:t> Automated tests can be reused across different versions of the software, ensuring consistent test execution and facilitating regression testing. </a:t>
            </a:r>
          </a:p>
          <a:p>
            <a:pPr lvl="1"/>
            <a:r>
              <a:rPr lang="en-US" b="1" dirty="0"/>
              <a:t>Improved Test Coverage:</a:t>
            </a:r>
            <a:r>
              <a:rPr lang="en-US" dirty="0"/>
              <a:t> Automation enables the execution of a large number of test cases, including complex scenarios that might be impractical to perform manually, thereby enhancing overall test coverage. </a:t>
            </a:r>
          </a:p>
          <a:p>
            <a:pPr lvl="1"/>
            <a:r>
              <a:rPr lang="en-US" b="1" dirty="0"/>
              <a:t>Efficient Test Execution:</a:t>
            </a:r>
            <a:r>
              <a:rPr lang="en-US" dirty="0"/>
              <a:t> Automated testing can execute tests faster than manual testing, leading to shorter release cycles and quicker time-to-market. </a:t>
            </a:r>
          </a:p>
          <a:p>
            <a:pPr lvl="1"/>
            <a:r>
              <a:rPr lang="en-US" b="1" dirty="0"/>
              <a:t>Reduction in Human Errors:</a:t>
            </a:r>
            <a:r>
              <a:rPr lang="en-US" dirty="0"/>
              <a:t> By minimizing manual intervention, automated testing reduces the likelihood of human errors during test execution, leading to more reliable test results. </a:t>
            </a:r>
          </a:p>
          <a:p>
            <a:pPr lvl="1"/>
            <a:r>
              <a:rPr lang="en-US" b="1" dirty="0"/>
              <a:t>Cost-Effectiveness Over Time:</a:t>
            </a:r>
            <a:r>
              <a:rPr lang="en-US" dirty="0"/>
              <a:t> Although the initial investment in automation tools and setup can be high, the long-term benefits include reduced testing costs due to decreased manual effort and faster test execution. </a:t>
            </a:r>
          </a:p>
          <a:p>
            <a:endParaRPr lang="en-GB" dirty="0"/>
          </a:p>
        </p:txBody>
      </p:sp>
    </p:spTree>
    <p:extLst>
      <p:ext uri="{BB962C8B-B14F-4D97-AF65-F5344CB8AC3E}">
        <p14:creationId xmlns:p14="http://schemas.microsoft.com/office/powerpoint/2010/main" val="102925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1523-41F0-48DD-8720-A3410F829931}"/>
              </a:ext>
            </a:extLst>
          </p:cNvPr>
          <p:cNvSpPr>
            <a:spLocks noGrp="1"/>
          </p:cNvSpPr>
          <p:nvPr>
            <p:ph type="title"/>
          </p:nvPr>
        </p:nvSpPr>
        <p:spPr/>
        <p:txBody>
          <a:bodyPr/>
          <a:lstStyle/>
          <a:p>
            <a:r>
              <a:rPr lang="en-US" dirty="0"/>
              <a:t>Advantages of Automation </a:t>
            </a:r>
            <a:endParaRPr lang="en-GB" dirty="0"/>
          </a:p>
        </p:txBody>
      </p:sp>
      <p:sp>
        <p:nvSpPr>
          <p:cNvPr id="3" name="Content Placeholder 2">
            <a:extLst>
              <a:ext uri="{FF2B5EF4-FFF2-40B4-BE49-F238E27FC236}">
                <a16:creationId xmlns:a16="http://schemas.microsoft.com/office/drawing/2014/main" id="{AF7A7F79-6E5A-4415-88FA-7364BA26CE4A}"/>
              </a:ext>
            </a:extLst>
          </p:cNvPr>
          <p:cNvSpPr>
            <a:spLocks noGrp="1"/>
          </p:cNvSpPr>
          <p:nvPr>
            <p:ph sz="quarter" idx="13"/>
          </p:nvPr>
        </p:nvSpPr>
        <p:spPr>
          <a:xfrm>
            <a:off x="904537" y="2068946"/>
            <a:ext cx="11111971" cy="4396510"/>
          </a:xfrm>
        </p:spPr>
        <p:txBody>
          <a:bodyPr>
            <a:normAutofit/>
          </a:bodyPr>
          <a:lstStyle/>
          <a:p>
            <a:r>
              <a:rPr lang="en-US" b="1" dirty="0"/>
              <a:t>Speed and Efficiency</a:t>
            </a:r>
          </a:p>
          <a:p>
            <a:pPr marL="457200" lvl="1" indent="0">
              <a:buNone/>
            </a:pPr>
            <a:r>
              <a:rPr lang="en-US" dirty="0"/>
              <a:t>Automated tests execute significantly faster than manual tests, reducing testing time from hours to minutes. This speed is crucial in </a:t>
            </a:r>
            <a:r>
              <a:rPr lang="en-US" b="1" dirty="0"/>
              <a:t>Continuous Integration/Continuous Deployment (CI/CD)</a:t>
            </a:r>
            <a:r>
              <a:rPr lang="en-US" dirty="0"/>
              <a:t> pipelines, where rapid feedback is required to detect defects early. Additionally, automation enables parallel execution, where multiple tests run simultaneously across different configurations, further accelerating the process</a:t>
            </a:r>
          </a:p>
          <a:p>
            <a:r>
              <a:rPr lang="en-US" b="1" dirty="0"/>
              <a:t>Reusability</a:t>
            </a:r>
          </a:p>
          <a:p>
            <a:pPr marL="457200" lvl="1" indent="0">
              <a:buNone/>
            </a:pPr>
            <a:r>
              <a:rPr lang="en-US" dirty="0"/>
              <a:t>Automated test scripts can be reused across different test cycles and projects with minimal modifications. For example, a login functionality test written for one software version can be reused for subsequent releases, reducing redundancy and effort. This reusability enhances efficiency and maintains consistency across test runs </a:t>
            </a:r>
          </a:p>
          <a:p>
            <a:pPr marL="457200" lvl="1" indent="0">
              <a:buNone/>
            </a:pPr>
            <a:endParaRPr lang="en-GB" dirty="0"/>
          </a:p>
        </p:txBody>
      </p:sp>
    </p:spTree>
    <p:extLst>
      <p:ext uri="{BB962C8B-B14F-4D97-AF65-F5344CB8AC3E}">
        <p14:creationId xmlns:p14="http://schemas.microsoft.com/office/powerpoint/2010/main" val="348398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119F-EE5A-4C78-9A91-E22D3317050C}"/>
              </a:ext>
            </a:extLst>
          </p:cNvPr>
          <p:cNvSpPr>
            <a:spLocks noGrp="1"/>
          </p:cNvSpPr>
          <p:nvPr>
            <p:ph type="title"/>
          </p:nvPr>
        </p:nvSpPr>
        <p:spPr/>
        <p:txBody>
          <a:bodyPr/>
          <a:lstStyle/>
          <a:p>
            <a:r>
              <a:rPr lang="en-US" dirty="0"/>
              <a:t>Advantages of Automation </a:t>
            </a:r>
            <a:endParaRPr lang="en-GB" dirty="0"/>
          </a:p>
        </p:txBody>
      </p:sp>
      <p:sp>
        <p:nvSpPr>
          <p:cNvPr id="3" name="Content Placeholder 2">
            <a:extLst>
              <a:ext uri="{FF2B5EF4-FFF2-40B4-BE49-F238E27FC236}">
                <a16:creationId xmlns:a16="http://schemas.microsoft.com/office/drawing/2014/main" id="{A0C55375-CA4C-4824-B489-47776C9C1FA5}"/>
              </a:ext>
            </a:extLst>
          </p:cNvPr>
          <p:cNvSpPr>
            <a:spLocks noGrp="1"/>
          </p:cNvSpPr>
          <p:nvPr>
            <p:ph sz="quarter" idx="13"/>
          </p:nvPr>
        </p:nvSpPr>
        <p:spPr>
          <a:xfrm>
            <a:off x="913774" y="2367092"/>
            <a:ext cx="10363826" cy="4024472"/>
          </a:xfrm>
        </p:spPr>
        <p:txBody>
          <a:bodyPr>
            <a:normAutofit lnSpcReduction="10000"/>
          </a:bodyPr>
          <a:lstStyle/>
          <a:p>
            <a:r>
              <a:rPr lang="en-US" b="1" dirty="0"/>
              <a:t>Accuracy</a:t>
            </a:r>
          </a:p>
          <a:p>
            <a:pPr marL="457200" lvl="1" indent="0">
              <a:buNone/>
            </a:pPr>
            <a:r>
              <a:rPr lang="en-US" dirty="0"/>
              <a:t>Manual testing is prone to human errors, such as missing test steps or misinterpreting expected results. Automated testing eliminates these inconsistencies by executing pre-defined test scripts with precision. This ensures consistent and reliable test execution, making it particularly useful for regression testing, where small code changes need to be validated frequently</a:t>
            </a:r>
            <a:endParaRPr lang="en-GB" dirty="0"/>
          </a:p>
          <a:p>
            <a:r>
              <a:rPr lang="en-US" b="1" dirty="0"/>
              <a:t>Scalability</a:t>
            </a:r>
          </a:p>
          <a:p>
            <a:pPr marL="457200" lvl="1" indent="0">
              <a:buNone/>
            </a:pPr>
            <a:r>
              <a:rPr lang="en-US" dirty="0"/>
              <a:t>Automation allows tests to be executed across multiple devices, operating systems, and browsers without additional manual effort. This scalability is essential for applications that require cross-platform compatibility, such as web and mobile apps. Cloud-based testing platforms like </a:t>
            </a:r>
            <a:r>
              <a:rPr lang="en-US" b="1" dirty="0"/>
              <a:t>Sauce Labs</a:t>
            </a:r>
            <a:r>
              <a:rPr lang="en-US" dirty="0"/>
              <a:t> and </a:t>
            </a:r>
            <a:r>
              <a:rPr lang="en-US" b="1" dirty="0" err="1"/>
              <a:t>BrowserStack</a:t>
            </a:r>
            <a:r>
              <a:rPr lang="en-US" dirty="0"/>
              <a:t> further enhance scalability by providing on-demand test environments</a:t>
            </a:r>
          </a:p>
        </p:txBody>
      </p:sp>
    </p:spTree>
    <p:extLst>
      <p:ext uri="{BB962C8B-B14F-4D97-AF65-F5344CB8AC3E}">
        <p14:creationId xmlns:p14="http://schemas.microsoft.com/office/powerpoint/2010/main" val="4236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142E-7293-4E89-82CF-730FC4BDB8AB}"/>
              </a:ext>
            </a:extLst>
          </p:cNvPr>
          <p:cNvSpPr>
            <a:spLocks noGrp="1"/>
          </p:cNvSpPr>
          <p:nvPr>
            <p:ph type="title"/>
          </p:nvPr>
        </p:nvSpPr>
        <p:spPr/>
        <p:txBody>
          <a:bodyPr/>
          <a:lstStyle/>
          <a:p>
            <a:r>
              <a:rPr lang="en-GB" dirty="0"/>
              <a:t>Types of Test Automation</a:t>
            </a:r>
          </a:p>
        </p:txBody>
      </p:sp>
      <p:sp>
        <p:nvSpPr>
          <p:cNvPr id="3" name="Content Placeholder 2">
            <a:extLst>
              <a:ext uri="{FF2B5EF4-FFF2-40B4-BE49-F238E27FC236}">
                <a16:creationId xmlns:a16="http://schemas.microsoft.com/office/drawing/2014/main" id="{E8C70C87-4B62-44C9-BCF3-18B1E5D804B4}"/>
              </a:ext>
            </a:extLst>
          </p:cNvPr>
          <p:cNvSpPr>
            <a:spLocks noGrp="1"/>
          </p:cNvSpPr>
          <p:nvPr>
            <p:ph sz="quarter" idx="13"/>
          </p:nvPr>
        </p:nvSpPr>
        <p:spPr>
          <a:xfrm>
            <a:off x="913774" y="2367092"/>
            <a:ext cx="10363826" cy="4107599"/>
          </a:xfrm>
        </p:spPr>
        <p:txBody>
          <a:bodyPr>
            <a:normAutofit/>
          </a:bodyPr>
          <a:lstStyle/>
          <a:p>
            <a:pPr marL="0" indent="0">
              <a:buNone/>
            </a:pPr>
            <a:r>
              <a:rPr lang="en-US" dirty="0"/>
              <a:t>Test automation encompasses various testing methodologies, each designed to validate specific aspects of software functionality, performance, and integration. The most common types include:</a:t>
            </a:r>
          </a:p>
          <a:p>
            <a:r>
              <a:rPr lang="en-US" b="1" dirty="0"/>
              <a:t>Unit Testing</a:t>
            </a:r>
          </a:p>
          <a:p>
            <a:r>
              <a:rPr lang="en-US" b="1" dirty="0"/>
              <a:t>Integration testing </a:t>
            </a:r>
          </a:p>
          <a:p>
            <a:r>
              <a:rPr lang="en-US" b="1" dirty="0"/>
              <a:t>Functional/UI Testing </a:t>
            </a:r>
          </a:p>
          <a:p>
            <a:r>
              <a:rPr lang="en-US" b="1" dirty="0"/>
              <a:t>Performance Testing </a:t>
            </a:r>
          </a:p>
          <a:p>
            <a:endParaRPr lang="en-GB" dirty="0"/>
          </a:p>
        </p:txBody>
      </p:sp>
    </p:spTree>
    <p:extLst>
      <p:ext uri="{BB962C8B-B14F-4D97-AF65-F5344CB8AC3E}">
        <p14:creationId xmlns:p14="http://schemas.microsoft.com/office/powerpoint/2010/main" val="346305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C13A-C9DB-4C7E-A35B-9980A7AD7959}"/>
              </a:ext>
            </a:extLst>
          </p:cNvPr>
          <p:cNvSpPr>
            <a:spLocks noGrp="1"/>
          </p:cNvSpPr>
          <p:nvPr>
            <p:ph type="title"/>
          </p:nvPr>
        </p:nvSpPr>
        <p:spPr/>
        <p:txBody>
          <a:bodyPr/>
          <a:lstStyle/>
          <a:p>
            <a:r>
              <a:rPr lang="en-GB" dirty="0"/>
              <a:t>Types of Test Automation</a:t>
            </a:r>
          </a:p>
        </p:txBody>
      </p:sp>
      <p:sp>
        <p:nvSpPr>
          <p:cNvPr id="3" name="Content Placeholder 2">
            <a:extLst>
              <a:ext uri="{FF2B5EF4-FFF2-40B4-BE49-F238E27FC236}">
                <a16:creationId xmlns:a16="http://schemas.microsoft.com/office/drawing/2014/main" id="{FCF06DCD-3749-4930-88CB-9F85FAF497BE}"/>
              </a:ext>
            </a:extLst>
          </p:cNvPr>
          <p:cNvSpPr>
            <a:spLocks noGrp="1"/>
          </p:cNvSpPr>
          <p:nvPr>
            <p:ph sz="quarter" idx="13"/>
          </p:nvPr>
        </p:nvSpPr>
        <p:spPr>
          <a:xfrm>
            <a:off x="913774" y="2032000"/>
            <a:ext cx="10363826" cy="4304145"/>
          </a:xfrm>
        </p:spPr>
        <p:txBody>
          <a:bodyPr>
            <a:normAutofit fontScale="92500" lnSpcReduction="10000"/>
          </a:bodyPr>
          <a:lstStyle/>
          <a:p>
            <a:r>
              <a:rPr lang="en-US" b="1" dirty="0"/>
              <a:t>Unit Testing</a:t>
            </a:r>
            <a:endParaRPr lang="en-US" dirty="0"/>
          </a:p>
          <a:p>
            <a:pPr lvl="1"/>
            <a:r>
              <a:rPr lang="en-US" dirty="0"/>
              <a:t>Focuses on testing individual components or functions of an application in isolation.</a:t>
            </a:r>
          </a:p>
          <a:p>
            <a:pPr lvl="1"/>
            <a:r>
              <a:rPr lang="en-US" dirty="0"/>
              <a:t>Ensures that each unit of the software performs as expected before integrating it into the system.</a:t>
            </a:r>
          </a:p>
          <a:p>
            <a:pPr lvl="1"/>
            <a:r>
              <a:rPr lang="en-US" dirty="0"/>
              <a:t>Tools: </a:t>
            </a:r>
            <a:r>
              <a:rPr lang="en-US" b="1" dirty="0"/>
              <a:t>JUnit (Java), </a:t>
            </a:r>
            <a:r>
              <a:rPr lang="en-US" b="1" dirty="0" err="1"/>
              <a:t>NUnit</a:t>
            </a:r>
            <a:r>
              <a:rPr lang="en-US" b="1" dirty="0"/>
              <a:t> (.NET), </a:t>
            </a:r>
            <a:r>
              <a:rPr lang="en-US" b="1" dirty="0" err="1"/>
              <a:t>PyTest</a:t>
            </a:r>
            <a:r>
              <a:rPr lang="en-US" b="1" dirty="0"/>
              <a:t> (Python)</a:t>
            </a:r>
            <a:r>
              <a:rPr lang="en-US" dirty="0"/>
              <a:t>.</a:t>
            </a:r>
          </a:p>
          <a:p>
            <a:pPr lvl="1"/>
            <a:r>
              <a:rPr lang="en-US" dirty="0"/>
              <a:t>Example: Testing a function that calculates discounts based on user input.</a:t>
            </a:r>
          </a:p>
          <a:p>
            <a:r>
              <a:rPr lang="en-US" b="1" dirty="0"/>
              <a:t>Integration Testing</a:t>
            </a:r>
            <a:endParaRPr lang="en-US" dirty="0"/>
          </a:p>
          <a:p>
            <a:pPr lvl="1"/>
            <a:r>
              <a:rPr lang="en-US" dirty="0"/>
              <a:t>Verifies that different software modules work together as intended.</a:t>
            </a:r>
          </a:p>
          <a:p>
            <a:pPr lvl="1"/>
            <a:r>
              <a:rPr lang="en-US" dirty="0"/>
              <a:t>Ensures smooth communication between APIs, databases, and external services.</a:t>
            </a:r>
          </a:p>
          <a:p>
            <a:pPr lvl="1"/>
            <a:r>
              <a:rPr lang="en-US" dirty="0"/>
              <a:t>Tools: </a:t>
            </a:r>
            <a:r>
              <a:rPr lang="en-US" b="1" dirty="0"/>
              <a:t>Postman (API testing), REST Assured (Java API testing), SoapUI (SOAP API testing)</a:t>
            </a:r>
            <a:r>
              <a:rPr lang="en-US" dirty="0"/>
              <a:t>.</a:t>
            </a:r>
          </a:p>
          <a:p>
            <a:pPr lvl="1"/>
            <a:r>
              <a:rPr lang="en-US" dirty="0"/>
              <a:t>Example: Checking if an e-commerce app correctly processes payments by integrating the payment gateway API.</a:t>
            </a:r>
          </a:p>
          <a:p>
            <a:pPr marL="457200" lvl="1" indent="0">
              <a:buNone/>
            </a:pPr>
            <a:endParaRPr lang="en-US" dirty="0"/>
          </a:p>
          <a:p>
            <a:endParaRPr lang="en-GB" dirty="0"/>
          </a:p>
        </p:txBody>
      </p:sp>
    </p:spTree>
    <p:extLst>
      <p:ext uri="{BB962C8B-B14F-4D97-AF65-F5344CB8AC3E}">
        <p14:creationId xmlns:p14="http://schemas.microsoft.com/office/powerpoint/2010/main" val="380950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C13A-C9DB-4C7E-A35B-9980A7AD7959}"/>
              </a:ext>
            </a:extLst>
          </p:cNvPr>
          <p:cNvSpPr>
            <a:spLocks noGrp="1"/>
          </p:cNvSpPr>
          <p:nvPr>
            <p:ph type="title"/>
          </p:nvPr>
        </p:nvSpPr>
        <p:spPr/>
        <p:txBody>
          <a:bodyPr/>
          <a:lstStyle/>
          <a:p>
            <a:r>
              <a:rPr lang="en-GB" dirty="0"/>
              <a:t>Types of Test Automation</a:t>
            </a:r>
          </a:p>
        </p:txBody>
      </p:sp>
      <p:sp>
        <p:nvSpPr>
          <p:cNvPr id="3" name="Content Placeholder 2">
            <a:extLst>
              <a:ext uri="{FF2B5EF4-FFF2-40B4-BE49-F238E27FC236}">
                <a16:creationId xmlns:a16="http://schemas.microsoft.com/office/drawing/2014/main" id="{FCF06DCD-3749-4930-88CB-9F85FAF497BE}"/>
              </a:ext>
            </a:extLst>
          </p:cNvPr>
          <p:cNvSpPr>
            <a:spLocks noGrp="1"/>
          </p:cNvSpPr>
          <p:nvPr>
            <p:ph sz="quarter" idx="13"/>
          </p:nvPr>
        </p:nvSpPr>
        <p:spPr>
          <a:xfrm>
            <a:off x="913774" y="2367092"/>
            <a:ext cx="10363826" cy="4273853"/>
          </a:xfrm>
        </p:spPr>
        <p:txBody>
          <a:bodyPr>
            <a:normAutofit fontScale="92500" lnSpcReduction="10000"/>
          </a:bodyPr>
          <a:lstStyle/>
          <a:p>
            <a:r>
              <a:rPr lang="en-US" b="1" dirty="0"/>
              <a:t>Functional/UI Testing</a:t>
            </a:r>
            <a:endParaRPr lang="en-US" dirty="0"/>
          </a:p>
          <a:p>
            <a:pPr lvl="1"/>
            <a:r>
              <a:rPr lang="en-US" dirty="0"/>
              <a:t>Simulates user interactions with the application to verify that features work correctly.</a:t>
            </a:r>
          </a:p>
          <a:p>
            <a:pPr lvl="1"/>
            <a:r>
              <a:rPr lang="en-US" dirty="0"/>
              <a:t>Helps detect UI inconsistencies, broken buttons, and incorrect workflows.</a:t>
            </a:r>
          </a:p>
          <a:p>
            <a:pPr lvl="1"/>
            <a:r>
              <a:rPr lang="en-US" dirty="0"/>
              <a:t>Tools: </a:t>
            </a:r>
            <a:r>
              <a:rPr lang="en-US" b="1" dirty="0"/>
              <a:t>Selenium, Cypress, Appium (for mobile UI testing)</a:t>
            </a:r>
            <a:r>
              <a:rPr lang="en-US" dirty="0"/>
              <a:t>.</a:t>
            </a:r>
          </a:p>
          <a:p>
            <a:pPr lvl="1"/>
            <a:r>
              <a:rPr lang="en-US" dirty="0"/>
              <a:t>Example: Automating the process of adding an item to the cart and completing the checkout process.</a:t>
            </a:r>
          </a:p>
          <a:p>
            <a:r>
              <a:rPr lang="en-US" b="1" dirty="0"/>
              <a:t>Performance Testing</a:t>
            </a:r>
            <a:endParaRPr lang="en-US" dirty="0"/>
          </a:p>
          <a:p>
            <a:pPr lvl="1"/>
            <a:r>
              <a:rPr lang="en-US" dirty="0"/>
              <a:t>Evaluates application speed, stability, and scalability under various load conditions.</a:t>
            </a:r>
          </a:p>
          <a:p>
            <a:pPr lvl="1"/>
            <a:r>
              <a:rPr lang="en-US" dirty="0"/>
              <a:t>Helps identify bottlenecks and optimize system performance.</a:t>
            </a:r>
          </a:p>
          <a:p>
            <a:pPr lvl="1"/>
            <a:r>
              <a:rPr lang="en-US" dirty="0"/>
              <a:t>Tools: </a:t>
            </a:r>
            <a:r>
              <a:rPr lang="en-US" b="1" dirty="0"/>
              <a:t>JMeter, LoadRunner, Gatling</a:t>
            </a:r>
            <a:r>
              <a:rPr lang="en-US" dirty="0"/>
              <a:t>.</a:t>
            </a:r>
          </a:p>
          <a:p>
            <a:pPr lvl="1"/>
            <a:r>
              <a:rPr lang="en-US" dirty="0"/>
              <a:t>Example: Simulating 10,000 users accessing an online shopping website to measure response time and server stability.</a:t>
            </a:r>
          </a:p>
          <a:p>
            <a:endParaRPr lang="en-GB" dirty="0"/>
          </a:p>
        </p:txBody>
      </p:sp>
    </p:spTree>
    <p:extLst>
      <p:ext uri="{BB962C8B-B14F-4D97-AF65-F5344CB8AC3E}">
        <p14:creationId xmlns:p14="http://schemas.microsoft.com/office/powerpoint/2010/main" val="106776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14F8-22EB-404D-BBE5-AA69AEE4FE36}"/>
              </a:ext>
            </a:extLst>
          </p:cNvPr>
          <p:cNvSpPr>
            <a:spLocks noGrp="1"/>
          </p:cNvSpPr>
          <p:nvPr>
            <p:ph type="title"/>
          </p:nvPr>
        </p:nvSpPr>
        <p:spPr/>
        <p:txBody>
          <a:bodyPr/>
          <a:lstStyle/>
          <a:p>
            <a:r>
              <a:rPr lang="en-US" b="1" dirty="0"/>
              <a:t>Popular Automation Tools</a:t>
            </a:r>
            <a:endParaRPr lang="en-GB" dirty="0"/>
          </a:p>
        </p:txBody>
      </p:sp>
      <p:sp>
        <p:nvSpPr>
          <p:cNvPr id="3" name="Content Placeholder 2">
            <a:extLst>
              <a:ext uri="{FF2B5EF4-FFF2-40B4-BE49-F238E27FC236}">
                <a16:creationId xmlns:a16="http://schemas.microsoft.com/office/drawing/2014/main" id="{B16640CB-A646-4AA9-A43E-6D311604F141}"/>
              </a:ext>
            </a:extLst>
          </p:cNvPr>
          <p:cNvSpPr>
            <a:spLocks noGrp="1"/>
          </p:cNvSpPr>
          <p:nvPr>
            <p:ph sz="quarter" idx="13"/>
          </p:nvPr>
        </p:nvSpPr>
        <p:spPr>
          <a:xfrm>
            <a:off x="913774" y="2367092"/>
            <a:ext cx="10363826" cy="4135308"/>
          </a:xfrm>
        </p:spPr>
        <p:txBody>
          <a:bodyPr>
            <a:normAutofit/>
          </a:bodyPr>
          <a:lstStyle/>
          <a:p>
            <a:pPr marL="0" indent="0">
              <a:buNone/>
            </a:pPr>
            <a:r>
              <a:rPr lang="en-US" dirty="0"/>
              <a:t>In modern software development, automation testing has become a fundamental practice for ensuring software quality, reliability, and efficiency. </a:t>
            </a:r>
          </a:p>
          <a:p>
            <a:pPr marL="0" indent="0">
              <a:buNone/>
            </a:pPr>
            <a:r>
              <a:rPr lang="en-US" dirty="0"/>
              <a:t>Various automation tools are available, each designed to support different testing needs, including </a:t>
            </a:r>
            <a:r>
              <a:rPr lang="en-US" b="1" dirty="0"/>
              <a:t>web application testing, mobile application testing, unit testing, front-end testing, and keyword-driven testing</a:t>
            </a:r>
            <a:r>
              <a:rPr lang="en-US" dirty="0"/>
              <a:t>. </a:t>
            </a:r>
          </a:p>
          <a:p>
            <a:pPr lvl="1"/>
            <a:r>
              <a:rPr lang="en-US" b="1" dirty="0"/>
              <a:t>Selenium (Web Application UI Testing)</a:t>
            </a:r>
          </a:p>
          <a:p>
            <a:pPr lvl="1"/>
            <a:r>
              <a:rPr lang="en-US" b="1" dirty="0"/>
              <a:t>Appium (Mobile Application Testing</a:t>
            </a:r>
          </a:p>
          <a:p>
            <a:pPr lvl="1"/>
            <a:r>
              <a:rPr lang="en-US" b="1" dirty="0"/>
              <a:t>JUnit &amp; TestNG (Unit Testing Frameworks for Java Applications)</a:t>
            </a:r>
          </a:p>
          <a:p>
            <a:pPr lvl="1"/>
            <a:r>
              <a:rPr lang="en-US" b="1" dirty="0"/>
              <a:t>Cypress (Front-End Testing Framework)</a:t>
            </a:r>
          </a:p>
          <a:p>
            <a:pPr marL="0" indent="0">
              <a:buNone/>
            </a:pPr>
            <a:endParaRPr lang="en-GB" dirty="0"/>
          </a:p>
        </p:txBody>
      </p:sp>
    </p:spTree>
    <p:extLst>
      <p:ext uri="{BB962C8B-B14F-4D97-AF65-F5344CB8AC3E}">
        <p14:creationId xmlns:p14="http://schemas.microsoft.com/office/powerpoint/2010/main" val="5932786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8172</TotalTime>
  <Words>1946</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Chapter 6: Advanced Techniques in Software Testing (Automation, CI/CD, AI in Testing)</vt:lpstr>
      <vt:lpstr>Test Automation</vt:lpstr>
      <vt:lpstr>Why is Test Automation Important?</vt:lpstr>
      <vt:lpstr>Advantages of Automation </vt:lpstr>
      <vt:lpstr>Advantages of Automation </vt:lpstr>
      <vt:lpstr>Types of Test Automation</vt:lpstr>
      <vt:lpstr>Types of Test Automation</vt:lpstr>
      <vt:lpstr>Types of Test Automation</vt:lpstr>
      <vt:lpstr>Popular Automation Tools</vt:lpstr>
      <vt:lpstr>Popular Automation Tools</vt:lpstr>
      <vt:lpstr>Popular Automation Tools</vt:lpstr>
      <vt:lpstr>Popular Automation Tools</vt:lpstr>
      <vt:lpstr>Popular Automation Tools</vt:lpstr>
      <vt:lpstr>Selecting the Right Automation Tool</vt:lpstr>
      <vt:lpstr>Continuous Integration and Continuous Deployment (CI/CD) in Testing</vt:lpstr>
      <vt:lpstr>Continuous Integration and Continuous Deployment (CI/CD) in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6:Chapter: Advanced Techniques in Software Testing (Automation, CI/CD, AI in Testing)</dc:title>
  <dc:creator>m.naiem</dc:creator>
  <cp:lastModifiedBy>m.naiem</cp:lastModifiedBy>
  <cp:revision>16</cp:revision>
  <dcterms:created xsi:type="dcterms:W3CDTF">2025-03-17T12:57:58Z</dcterms:created>
  <dcterms:modified xsi:type="dcterms:W3CDTF">2025-05-14T08:50:28Z</dcterms:modified>
</cp:coreProperties>
</file>