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7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26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4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34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62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2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73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88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6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75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7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0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0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338D93-7F2B-4743-A9AE-DDE52C161DD6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17F64A-0748-4E08-A8D9-B69D275B2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02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ADA62-68D9-4FAC-A103-C7AE08578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50AB04F-2035-4A83-A6F5-C413C00CD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Sarah </a:t>
            </a:r>
            <a:r>
              <a:rPr lang="en-US"/>
              <a:t>Naiem</a:t>
            </a:r>
          </a:p>
        </p:txBody>
      </p:sp>
    </p:spTree>
    <p:extLst>
      <p:ext uri="{BB962C8B-B14F-4D97-AF65-F5344CB8AC3E}">
        <p14:creationId xmlns:p14="http://schemas.microsoft.com/office/powerpoint/2010/main" val="3628948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89E-17F9-45CA-AFE9-647E465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the Causes of Software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6CAE-0E89-4F4B-9C4F-4B4D35936E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35308"/>
          </a:xfr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Logical Design Errors:</a:t>
            </a:r>
          </a:p>
          <a:p>
            <a:pPr lvl="1"/>
            <a:r>
              <a:rPr lang="en-US" dirty="0"/>
              <a:t>Mistakes in the design phase can lead to incorrect software behavior.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A discount feature is designed to apply to purchases over 100, but due to a logical error, it applies to purchase equal to 100 or more</a:t>
            </a:r>
          </a:p>
          <a:p>
            <a:r>
              <a:rPr lang="en-US" b="1" dirty="0"/>
              <a:t>Coding Errors:</a:t>
            </a:r>
            <a:endParaRPr lang="en-US" dirty="0"/>
          </a:p>
          <a:p>
            <a:pPr lvl="1"/>
            <a:r>
              <a:rPr lang="en-US" dirty="0"/>
              <a:t>Mistakes in writing the code, such as syntax errors or incorrect logic, can cause the software to fail.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A programmer forgets to handle a null value, causing the program to crash when it encounters one.</a:t>
            </a:r>
          </a:p>
          <a:p>
            <a:r>
              <a:rPr lang="en-US" b="1" dirty="0"/>
              <a:t>Non-Compliance with Documentation and Coding Instructions:</a:t>
            </a:r>
            <a:endParaRPr lang="en-US" dirty="0"/>
          </a:p>
          <a:p>
            <a:pPr lvl="1"/>
            <a:r>
              <a:rPr lang="en-US" dirty="0"/>
              <a:t>If developers do not follow coding standards or documentation guidelines, the software may be difficult to maintain or prone to errors.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A developer writes code without comments, making it hard for others to understand and modify</a:t>
            </a:r>
          </a:p>
        </p:txBody>
      </p:sp>
    </p:spTree>
    <p:extLst>
      <p:ext uri="{BB962C8B-B14F-4D97-AF65-F5344CB8AC3E}">
        <p14:creationId xmlns:p14="http://schemas.microsoft.com/office/powerpoint/2010/main" val="39326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89E-17F9-45CA-AFE9-647E465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the Causes of Software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6CAE-0E89-4F4B-9C4F-4B4D35936E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184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Shortcomings of the Testing Process:</a:t>
            </a:r>
            <a:endParaRPr lang="en-US" dirty="0"/>
          </a:p>
          <a:p>
            <a:pPr lvl="1"/>
            <a:r>
              <a:rPr lang="en-US" dirty="0"/>
              <a:t>Inadequate testing can leave defects undetected, leading to software failures.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A test plan does not cover all possible user scenarios, allowing a critical bug to slip through.</a:t>
            </a:r>
          </a:p>
          <a:p>
            <a:r>
              <a:rPr lang="en-US" b="1" dirty="0"/>
              <a:t>Procedure Errors (User Error):</a:t>
            </a:r>
            <a:endParaRPr lang="en-US" dirty="0"/>
          </a:p>
          <a:p>
            <a:pPr lvl="1"/>
            <a:r>
              <a:rPr lang="en-US" dirty="0"/>
              <a:t>Users may make mistakes when interacting with the software, especially if the interface is not intuitive.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A user accidentally deletes important data because the software does not have a confirmation prompt.</a:t>
            </a:r>
          </a:p>
          <a:p>
            <a:r>
              <a:rPr lang="en-US" b="1" dirty="0"/>
              <a:t>Documentation Errors:</a:t>
            </a:r>
            <a:endParaRPr lang="en-US" dirty="0"/>
          </a:p>
          <a:p>
            <a:pPr lvl="1"/>
            <a:r>
              <a:rPr lang="en-US" dirty="0"/>
              <a:t>Incorrect or incomplete documentation can mislead users or developers.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 The user manual lists a feature that was removed in the latest version, causing confusion.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99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89E-17F9-45CA-AFE9-647E465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6CAE-0E89-4F4B-9C4F-4B4D35936E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413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IEEE Definition:</a:t>
            </a:r>
            <a:r>
              <a:rPr lang="en-US" dirty="0"/>
              <a:t> Software quality is the degree to which a system, component, or process meets specified requirements and user expectations.</a:t>
            </a:r>
          </a:p>
          <a:p>
            <a:pPr marL="0" indent="0">
              <a:buNone/>
            </a:pPr>
            <a:r>
              <a:rPr lang="en-US" b="1" dirty="0"/>
              <a:t>Pressman’s Definition:</a:t>
            </a:r>
            <a:r>
              <a:rPr lang="en-US" dirty="0"/>
              <a:t> Software quality involves conforming to:</a:t>
            </a:r>
          </a:p>
          <a:p>
            <a:pPr lvl="1"/>
            <a:r>
              <a:rPr lang="en-US" b="1" dirty="0"/>
              <a:t>Explicit Requirements:</a:t>
            </a:r>
            <a:r>
              <a:rPr lang="en-US" dirty="0"/>
              <a:t> Clearly stated functional and performance requirements.</a:t>
            </a:r>
          </a:p>
          <a:p>
            <a:pPr lvl="1"/>
            <a:r>
              <a:rPr lang="en-US" b="1" dirty="0"/>
              <a:t>Documented Standards:</a:t>
            </a:r>
            <a:r>
              <a:rPr lang="en-US" dirty="0"/>
              <a:t> Development standards that are explicitly mentioned in the contract.</a:t>
            </a:r>
          </a:p>
          <a:p>
            <a:pPr lvl="1"/>
            <a:r>
              <a:rPr lang="en-US" b="1" dirty="0"/>
              <a:t>Implicit Characteristics:</a:t>
            </a:r>
            <a:r>
              <a:rPr lang="en-US" dirty="0"/>
              <a:t> Features that are expected of all professionally developed software, even if not explicitly stated (e.g., reliability, usability).</a:t>
            </a:r>
          </a:p>
          <a:p>
            <a:r>
              <a:rPr lang="en-US" b="1" dirty="0"/>
              <a:t>Example: </a:t>
            </a:r>
            <a:r>
              <a:rPr lang="en-US" dirty="0"/>
              <a:t>A high-quality e-commerce website:</a:t>
            </a:r>
          </a:p>
          <a:p>
            <a:pPr lvl="1"/>
            <a:r>
              <a:rPr lang="en-US" b="1" dirty="0"/>
              <a:t>Explicit Requirements:</a:t>
            </a:r>
            <a:r>
              <a:rPr lang="en-US" dirty="0"/>
              <a:t> Users can browse products, add them to a cart, and checkout.</a:t>
            </a:r>
          </a:p>
          <a:p>
            <a:pPr lvl="1"/>
            <a:r>
              <a:rPr lang="en-US" b="1" dirty="0"/>
              <a:t>Documented Standards:</a:t>
            </a:r>
            <a:r>
              <a:rPr lang="en-US" dirty="0"/>
              <a:t> The website follows accessibility standards (e.g., WCAG) to ensure it can be used by people with disabilities.</a:t>
            </a:r>
          </a:p>
          <a:p>
            <a:pPr lvl="1"/>
            <a:r>
              <a:rPr lang="en-US" b="1" dirty="0"/>
              <a:t>Implicit Characteristics:</a:t>
            </a:r>
            <a:r>
              <a:rPr lang="en-US" dirty="0"/>
              <a:t> The website is fast, secure, and easy to navigate.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7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E109-3782-46A2-8F76-5DB305A7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Software Quality Assurance (SQA)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21B3E-24E8-4020-AA4F-BA57A3B788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16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SQA</a:t>
            </a:r>
            <a:r>
              <a:rPr lang="en-US" dirty="0"/>
              <a:t> is a systematic process that ensures software meets quality standards throughout its development lifecycle. It involves:</a:t>
            </a:r>
          </a:p>
          <a:p>
            <a:pPr lvl="1"/>
            <a:r>
              <a:rPr lang="en-US" b="1" dirty="0"/>
              <a:t>Planning:</a:t>
            </a:r>
            <a:r>
              <a:rPr lang="en-US" dirty="0"/>
              <a:t> Defining quality standards and processes.</a:t>
            </a:r>
          </a:p>
          <a:p>
            <a:pPr lvl="1"/>
            <a:r>
              <a:rPr lang="en-US" b="1" dirty="0"/>
              <a:t>Monitoring:</a:t>
            </a:r>
            <a:r>
              <a:rPr lang="en-US" dirty="0"/>
              <a:t> Tracking the development process to ensure compliance with standards.</a:t>
            </a:r>
          </a:p>
          <a:p>
            <a:pPr lvl="1"/>
            <a:r>
              <a:rPr lang="en-US" b="1" dirty="0"/>
              <a:t>Improvement:</a:t>
            </a:r>
            <a:r>
              <a:rPr lang="en-US" dirty="0"/>
              <a:t> Continuously improving the development process to prevent defects.</a:t>
            </a:r>
          </a:p>
          <a:p>
            <a:pPr marL="0" indent="0">
              <a:buNone/>
            </a:pPr>
            <a:r>
              <a:rPr lang="en-US" b="1" dirty="0"/>
              <a:t>Key Components of SQA:</a:t>
            </a:r>
            <a:endParaRPr lang="en-US" dirty="0"/>
          </a:p>
          <a:p>
            <a:pPr lvl="1"/>
            <a:r>
              <a:rPr lang="en-US" b="1" dirty="0"/>
              <a:t>ISO 9000-3:</a:t>
            </a:r>
            <a:r>
              <a:rPr lang="en-US" dirty="0"/>
              <a:t> A set of international standards for quality management systems, specifically adapted for software development.</a:t>
            </a:r>
          </a:p>
          <a:p>
            <a:pPr lvl="1"/>
            <a:r>
              <a:rPr lang="en-US" b="1" dirty="0"/>
              <a:t>CMM (Capability Maturity Model):</a:t>
            </a:r>
            <a:r>
              <a:rPr lang="en-US" dirty="0"/>
              <a:t> A framework that helps organizations improve their software development processes by assessing their maturity level.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74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1624-6C26-4FA6-81DD-B26CC9F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Software Quality Assurance (SQA)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3500-B1E1-488F-B2B9-F6FBBEC4B2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A software development team uses SQA to:</a:t>
            </a:r>
          </a:p>
          <a:p>
            <a:pPr lvl="1"/>
            <a:r>
              <a:rPr lang="en-US" dirty="0"/>
              <a:t>Ensure that all code is reviewed before being deployed.</a:t>
            </a:r>
          </a:p>
          <a:p>
            <a:pPr lvl="1"/>
            <a:r>
              <a:rPr lang="en-US" dirty="0"/>
              <a:t>Conduct regular testing to catch defects early.</a:t>
            </a:r>
          </a:p>
          <a:p>
            <a:pPr lvl="1"/>
            <a:r>
              <a:rPr lang="en-US" dirty="0"/>
              <a:t>Continuously improve their development process based on feedback and metrics.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30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20A5-441E-43C7-B8BC-C694AD30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Control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E6CA-199D-4FBF-B34A-3B9680C74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8946"/>
            <a:ext cx="10363826" cy="3722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Quality Control (QC)</a:t>
            </a:r>
            <a:r>
              <a:rPr lang="en-US" dirty="0"/>
              <a:t> focuses on identifying defects in the final product through testing and inspection. It is product-oriented, meaning it evaluates the quality of the software after it has been developed.</a:t>
            </a:r>
          </a:p>
          <a:p>
            <a:pPr marL="0" indent="0">
              <a:buNone/>
            </a:pPr>
            <a:r>
              <a:rPr lang="en-US" b="1" dirty="0"/>
              <a:t>Contrast with SQA:</a:t>
            </a:r>
            <a:r>
              <a:rPr lang="en-US" dirty="0"/>
              <a:t> While SQA is process-oriented and focuses on preventing defects, QC is product-oriented and focuses on detecting defects.</a:t>
            </a:r>
          </a:p>
          <a:p>
            <a:r>
              <a:rPr lang="en-US" b="1" dirty="0"/>
              <a:t>Example: </a:t>
            </a:r>
            <a:r>
              <a:rPr lang="en-US" dirty="0"/>
              <a:t>A mobile app undergoes QC testing before release:</a:t>
            </a:r>
          </a:p>
          <a:p>
            <a:pPr lvl="1"/>
            <a:r>
              <a:rPr lang="en-US" dirty="0"/>
              <a:t>Testers check for bugs, crashes, and usability issues.</a:t>
            </a:r>
          </a:p>
          <a:p>
            <a:pPr lvl="1"/>
            <a:r>
              <a:rPr lang="en-US" dirty="0"/>
              <a:t>Any defects found are reported and fixed before the app is released to users.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87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313B-658E-4D56-8AD8-8612D4C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 </a:t>
            </a:r>
            <a:endParaRPr lang="en-GB" dirty="0"/>
          </a:p>
        </p:txBody>
      </p:sp>
      <p:pic>
        <p:nvPicPr>
          <p:cNvPr id="4" name="Google Shape;286;p28">
            <a:extLst>
              <a:ext uri="{FF2B5EF4-FFF2-40B4-BE49-F238E27FC236}">
                <a16:creationId xmlns:a16="http://schemas.microsoft.com/office/drawing/2014/main" id="{275B81C8-F11D-4B82-B186-56A1C2E159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2336466"/>
            <a:ext cx="4320480" cy="383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87;p28">
            <a:extLst>
              <a:ext uri="{FF2B5EF4-FFF2-40B4-BE49-F238E27FC236}">
                <a16:creationId xmlns:a16="http://schemas.microsoft.com/office/drawing/2014/main" id="{5BB51BC8-C9CC-4E9D-A715-21BAA064E6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3926" y="2214694"/>
            <a:ext cx="3386692" cy="3832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77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AC0C-2272-4185-81CD-587EA261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SQA Activities</a:t>
            </a:r>
            <a:br>
              <a:rPr lang="en-US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6E12-3D8C-44AF-A44C-419388E91D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345" y="1588655"/>
            <a:ext cx="11139055" cy="5172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Software Development (Process-Oriented):</a:t>
            </a:r>
            <a:endParaRPr lang="en-US" sz="1800" dirty="0"/>
          </a:p>
          <a:p>
            <a:pPr lvl="1"/>
            <a:r>
              <a:rPr lang="en-US" sz="1600" b="1" dirty="0"/>
              <a:t>Functional and Technical Requirements:</a:t>
            </a:r>
            <a:r>
              <a:rPr lang="en-US" sz="1600" dirty="0"/>
              <a:t> Ensure the software meets the specified requirements.</a:t>
            </a:r>
          </a:p>
          <a:p>
            <a:pPr lvl="1"/>
            <a:r>
              <a:rPr lang="en-US" sz="1600" b="1" dirty="0"/>
              <a:t>Managerial Requirements:</a:t>
            </a:r>
            <a:r>
              <a:rPr lang="en-US" sz="1600" dirty="0"/>
              <a:t> Ensure the software is delivered on time and within budget.</a:t>
            </a:r>
          </a:p>
          <a:p>
            <a:pPr lvl="1"/>
            <a:r>
              <a:rPr lang="en-US" sz="1600" b="1" dirty="0"/>
              <a:t>Process Improvement:</a:t>
            </a:r>
            <a:r>
              <a:rPr lang="en-US" sz="1600" dirty="0"/>
              <a:t> Continuously improve the development process to increase efficiency and reduce costs.</a:t>
            </a:r>
          </a:p>
          <a:p>
            <a:pPr marL="0" indent="0">
              <a:buNone/>
            </a:pPr>
            <a:r>
              <a:rPr lang="en-US" sz="1800" b="1" dirty="0"/>
              <a:t>Software Maintenance:</a:t>
            </a:r>
            <a:endParaRPr lang="en-US" sz="1800" dirty="0"/>
          </a:p>
          <a:p>
            <a:pPr lvl="1"/>
            <a:r>
              <a:rPr lang="en-US" sz="1600" b="1" dirty="0"/>
              <a:t>Functional and Technical Requirements:</a:t>
            </a:r>
            <a:r>
              <a:rPr lang="en-US" sz="1600" dirty="0"/>
              <a:t> Ensure that maintenance activities (e.g., bug fixes, updates) do not introduce new defects.</a:t>
            </a:r>
          </a:p>
          <a:p>
            <a:pPr lvl="1"/>
            <a:r>
              <a:rPr lang="en-US" sz="1600" b="1" dirty="0"/>
              <a:t>Managerial Requirements:</a:t>
            </a:r>
            <a:r>
              <a:rPr lang="en-US" sz="1600" dirty="0"/>
              <a:t> Ensure that maintenance activities are completed on time and within budget.</a:t>
            </a:r>
          </a:p>
          <a:p>
            <a:pPr lvl="1"/>
            <a:r>
              <a:rPr lang="en-US" sz="1600" b="1" dirty="0"/>
              <a:t>Process Improvement:</a:t>
            </a:r>
            <a:r>
              <a:rPr lang="en-US" sz="1600" dirty="0"/>
              <a:t> Improve the efficiency of maintenance activities to reduce costs and improve software quality.</a:t>
            </a:r>
          </a:p>
          <a:p>
            <a:r>
              <a:rPr lang="en-US" sz="1800" b="1" dirty="0"/>
              <a:t>Example: </a:t>
            </a:r>
            <a:r>
              <a:rPr lang="en-US" sz="1800" dirty="0"/>
              <a:t>A software team uses SQA to:</a:t>
            </a:r>
          </a:p>
          <a:p>
            <a:pPr lvl="1"/>
            <a:r>
              <a:rPr lang="en-US" sz="1400" dirty="0"/>
              <a:t>Ensure that new features are thoroughly tested before release.</a:t>
            </a:r>
          </a:p>
          <a:p>
            <a:pPr lvl="1"/>
            <a:r>
              <a:rPr lang="en-US" sz="1400" dirty="0"/>
              <a:t>Monitor the development process to identify bottlenecks and improve efficiency.</a:t>
            </a:r>
          </a:p>
          <a:p>
            <a:pPr lvl="1"/>
            <a:r>
              <a:rPr lang="en-US" dirty="0"/>
              <a:t>Continuously update and improve the software based on user feedback.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72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893289-FA83-410D-8F18-8AFE4327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 vs SQC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D4113-D513-4DEC-8819-73D61DC8E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32000"/>
            <a:ext cx="10363826" cy="4470400"/>
          </a:xfrm>
        </p:spPr>
        <p:txBody>
          <a:bodyPr>
            <a:normAutofit/>
          </a:bodyPr>
          <a:lstStyle/>
          <a:p>
            <a:r>
              <a:rPr lang="en-US" sz="1400" b="1" dirty="0"/>
              <a:t>Process vs. Product:</a:t>
            </a:r>
            <a:endParaRPr lang="en-US" sz="1400" dirty="0"/>
          </a:p>
          <a:p>
            <a:pPr lvl="1"/>
            <a:r>
              <a:rPr lang="en-US" sz="1200" b="1" dirty="0"/>
              <a:t>SQA</a:t>
            </a:r>
            <a:r>
              <a:rPr lang="en-US" sz="1200" dirty="0"/>
              <a:t> is focused on the </a:t>
            </a:r>
            <a:r>
              <a:rPr lang="en-US" sz="1200" b="1" dirty="0"/>
              <a:t>process</a:t>
            </a:r>
            <a:r>
              <a:rPr lang="en-US" sz="1200" dirty="0"/>
              <a:t> of developing software. It ensures that the methods, standards, and procedures used during development are effective and efficient.</a:t>
            </a:r>
          </a:p>
          <a:p>
            <a:pPr lvl="1"/>
            <a:r>
              <a:rPr lang="en-US" sz="1200" b="1" dirty="0"/>
              <a:t>SQC</a:t>
            </a:r>
            <a:r>
              <a:rPr lang="en-US" sz="1200" dirty="0"/>
              <a:t> is focused on the </a:t>
            </a:r>
            <a:r>
              <a:rPr lang="en-US" sz="1200" b="1" dirty="0"/>
              <a:t>product</a:t>
            </a:r>
            <a:r>
              <a:rPr lang="en-US" sz="1200" dirty="0"/>
              <a:t> itself. It involves testing and inspecting the software to ensure it meets the required quality standards.</a:t>
            </a:r>
          </a:p>
          <a:p>
            <a:r>
              <a:rPr lang="en-US" sz="1400" b="1" dirty="0"/>
              <a:t>Prevention vs. Detection:</a:t>
            </a:r>
            <a:endParaRPr lang="en-US" sz="1400" dirty="0"/>
          </a:p>
          <a:p>
            <a:pPr lvl="1"/>
            <a:r>
              <a:rPr lang="en-US" sz="1200" b="1" dirty="0"/>
              <a:t>SQA</a:t>
            </a:r>
            <a:r>
              <a:rPr lang="en-US" sz="1200" dirty="0"/>
              <a:t> is </a:t>
            </a:r>
            <a:r>
              <a:rPr lang="en-US" sz="1200" b="1" dirty="0"/>
              <a:t>preventive</a:t>
            </a:r>
            <a:r>
              <a:rPr lang="en-US" sz="1200" dirty="0"/>
              <a:t>. It aims to stop defects from occurring in the first place by improving the development process.</a:t>
            </a:r>
          </a:p>
          <a:p>
            <a:pPr lvl="1"/>
            <a:r>
              <a:rPr lang="en-US" sz="1200" b="1" dirty="0"/>
              <a:t>SQC</a:t>
            </a:r>
            <a:r>
              <a:rPr lang="en-US" sz="1200" dirty="0"/>
              <a:t> is </a:t>
            </a:r>
            <a:r>
              <a:rPr lang="en-US" sz="1200" b="1" dirty="0"/>
              <a:t>detective</a:t>
            </a:r>
            <a:r>
              <a:rPr lang="en-US" sz="1200" dirty="0"/>
              <a:t>. It aims to find and fix defects after the software has been developed.</a:t>
            </a:r>
          </a:p>
          <a:p>
            <a:r>
              <a:rPr lang="en-US" sz="1400" b="1" dirty="0"/>
              <a:t>Timing:</a:t>
            </a:r>
            <a:endParaRPr lang="en-US" sz="1400" dirty="0"/>
          </a:p>
          <a:p>
            <a:pPr lvl="1"/>
            <a:r>
              <a:rPr lang="en-US" sz="1200" b="1" dirty="0"/>
              <a:t>SQA</a:t>
            </a:r>
            <a:r>
              <a:rPr lang="en-US" sz="1200" dirty="0"/>
              <a:t> is applied </a:t>
            </a:r>
            <a:r>
              <a:rPr lang="en-US" sz="1200" b="1" dirty="0"/>
              <a:t>throughout the entire software development lifecycle</a:t>
            </a:r>
            <a:r>
              <a:rPr lang="en-US" sz="1200" dirty="0"/>
              <a:t>, from planning to maintenance.</a:t>
            </a:r>
          </a:p>
          <a:p>
            <a:pPr lvl="1"/>
            <a:r>
              <a:rPr lang="en-US" sz="1200" b="1" dirty="0"/>
              <a:t>SQC</a:t>
            </a:r>
            <a:r>
              <a:rPr lang="en-US" sz="1200" dirty="0"/>
              <a:t> is applied </a:t>
            </a:r>
            <a:r>
              <a:rPr lang="en-US" sz="1200" b="1" dirty="0"/>
              <a:t>after the software is developed</a:t>
            </a:r>
            <a:r>
              <a:rPr lang="en-US" sz="1200" dirty="0"/>
              <a:t>, during the testing phase.</a:t>
            </a:r>
          </a:p>
          <a:p>
            <a:r>
              <a:rPr lang="en-US" sz="1400" b="1" dirty="0"/>
              <a:t>Responsibility:</a:t>
            </a:r>
            <a:endParaRPr lang="en-US" sz="1400" dirty="0"/>
          </a:p>
          <a:p>
            <a:pPr lvl="1"/>
            <a:r>
              <a:rPr lang="en-US" sz="1200" b="1" dirty="0"/>
              <a:t>SQA</a:t>
            </a:r>
            <a:r>
              <a:rPr lang="en-US" sz="1200" dirty="0"/>
              <a:t> involves the </a:t>
            </a:r>
            <a:r>
              <a:rPr lang="en-US" sz="1200" b="1" dirty="0"/>
              <a:t>entire team</a:t>
            </a:r>
            <a:r>
              <a:rPr lang="en-US" sz="1200" dirty="0"/>
              <a:t>, including developers, testers, and managers, as everyone plays a role in ensuring the process is followed correctly.</a:t>
            </a:r>
          </a:p>
          <a:p>
            <a:pPr lvl="1"/>
            <a:r>
              <a:rPr lang="en-US" sz="1200" b="1" dirty="0"/>
              <a:t>SQC</a:t>
            </a:r>
            <a:r>
              <a:rPr lang="en-US" sz="1200" dirty="0"/>
              <a:t> is primarily the responsibility of the </a:t>
            </a:r>
            <a:r>
              <a:rPr lang="en-US" sz="1200" b="1" dirty="0"/>
              <a:t>testing team</a:t>
            </a:r>
            <a:r>
              <a:rPr lang="en-US" sz="1200" dirty="0"/>
              <a:t>, who focus on identifying and fixing defects in the final product.</a:t>
            </a:r>
          </a:p>
        </p:txBody>
      </p:sp>
    </p:spTree>
    <p:extLst>
      <p:ext uri="{BB962C8B-B14F-4D97-AF65-F5344CB8AC3E}">
        <p14:creationId xmlns:p14="http://schemas.microsoft.com/office/powerpoint/2010/main" val="372313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A1A444-68D0-4C09-B35F-53B9C91E391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50604086"/>
              </p:ext>
            </p:extLst>
          </p:nvPr>
        </p:nvGraphicFramePr>
        <p:xfrm>
          <a:off x="-73891" y="0"/>
          <a:ext cx="12265891" cy="70494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01455">
                  <a:extLst>
                    <a:ext uri="{9D8B030D-6E8A-4147-A177-3AD203B41FA5}">
                      <a16:colId xmlns:a16="http://schemas.microsoft.com/office/drawing/2014/main" val="261929032"/>
                    </a:ext>
                  </a:extLst>
                </a:gridCol>
                <a:gridCol w="5209309">
                  <a:extLst>
                    <a:ext uri="{9D8B030D-6E8A-4147-A177-3AD203B41FA5}">
                      <a16:colId xmlns:a16="http://schemas.microsoft.com/office/drawing/2014/main" val="904518046"/>
                    </a:ext>
                  </a:extLst>
                </a:gridCol>
                <a:gridCol w="4655127">
                  <a:extLst>
                    <a:ext uri="{9D8B030D-6E8A-4147-A177-3AD203B41FA5}">
                      <a16:colId xmlns:a16="http://schemas.microsoft.com/office/drawing/2014/main" val="2622073680"/>
                    </a:ext>
                  </a:extLst>
                </a:gridCol>
              </a:tblGrid>
              <a:tr h="445549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effectLst/>
                        </a:rPr>
                        <a:t>Aspect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>
                          <a:effectLst/>
                        </a:rPr>
                        <a:t>Software Quality Assurance (SQA)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effectLst/>
                        </a:rPr>
                        <a:t>Software Quality Control (SQC)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1937509927"/>
                  </a:ext>
                </a:extLst>
              </a:tr>
              <a:tr h="6053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Definition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A process-oriented approach to ensure that the software development process adheres to quality standards.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A product-oriented approach to identify defects in the final software product through testing and inspection.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1828086533"/>
                  </a:ext>
                </a:extLst>
              </a:tr>
              <a:tr h="411450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Focus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Focuses on preventing defects by improving the development process.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Focuses on detecting defects in the finished product.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2448133452"/>
                  </a:ext>
                </a:extLst>
              </a:tr>
              <a:tr h="6053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Objective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Ensures that the process used to develop the software is efficient, consistent, and produces high-quality results.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Ensures that the final product meets the specified requirements and is free of defects.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1253828749"/>
                  </a:ext>
                </a:extLst>
              </a:tr>
              <a:tr h="440233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When Applied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Applied throughout the software development lifecycle (from planning to maintenance).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Applied after the software is developed, during the testing phase.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4076202611"/>
                  </a:ext>
                </a:extLst>
              </a:tr>
              <a:tr h="799321"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Activities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- Defining quality standards and processes.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Conducting audits and reviews.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Process improvement.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- Testing the software for bugs and defects.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Inspecting the product for compliance with requirements.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1225067172"/>
                  </a:ext>
                </a:extLst>
              </a:tr>
              <a:tr h="5234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Responsibility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Entire team (developers, testers, managers) is responsible for SQA.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Testing team or quality control specialists are primarily responsible for SQC.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2782758225"/>
                  </a:ext>
                </a:extLst>
              </a:tr>
              <a:tr h="6053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Prevention vs. Detection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Preventive approach: Aims to prevent defects by improving processes and ensuring adherence to standards.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Detective approach: Aims to identify and fix defects after the product is developed.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3958384949"/>
                  </a:ext>
                </a:extLst>
              </a:tr>
              <a:tr h="6053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Examples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- Conducting code reviews.</a:t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- Ensuring compliance with coding standards.</a:t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- Process audits.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- Functional testing.</a:t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- Performance testing.</a:t>
                      </a:r>
                      <a:br>
                        <a:rPr lang="en-US" sz="1400" b="1">
                          <a:effectLst/>
                        </a:rPr>
                      </a:br>
                      <a:r>
                        <a:rPr lang="en-US" sz="1400" b="1">
                          <a:effectLst/>
                        </a:rPr>
                        <a:t>- User acceptance testing (UAT).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1880023197"/>
                  </a:ext>
                </a:extLst>
              </a:tr>
              <a:tr h="605385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Tools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- Process management tools (e.g., JIRA, Trello).</a:t>
                      </a:r>
                      <a:br>
                        <a:rPr lang="en-GB" sz="1400" b="1">
                          <a:effectLst/>
                        </a:rPr>
                      </a:br>
                      <a:r>
                        <a:rPr lang="en-GB" sz="1400" b="1">
                          <a:effectLst/>
                        </a:rPr>
                        <a:t>- Documentation tools (e.g., Confluence).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effectLst/>
                        </a:rPr>
                        <a:t>- Testing tools (e.g., Selenium, JUnit).</a:t>
                      </a:r>
                      <a:br>
                        <a:rPr lang="en-GB" sz="1400" b="1" dirty="0">
                          <a:effectLst/>
                        </a:rPr>
                      </a:br>
                      <a:r>
                        <a:rPr lang="en-GB" sz="1400" b="1" dirty="0">
                          <a:effectLst/>
                        </a:rPr>
                        <a:t>- Bug tracking tools (e.g., Bugzilla, Mantis).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4032483597"/>
                  </a:ext>
                </a:extLst>
              </a:tr>
              <a:tr h="440233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Outcome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Ensures that the development process is efficient, consistent, and produces high-quality software.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Ensures that the final product is free of defects and meets user requirements.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2199367761"/>
                  </a:ext>
                </a:extLst>
              </a:tr>
              <a:tr h="835537">
                <a:tc>
                  <a:txBody>
                    <a:bodyPr/>
                    <a:lstStyle/>
                    <a:p>
                      <a:r>
                        <a:rPr lang="en-GB" sz="1400" b="1">
                          <a:effectLst/>
                        </a:rPr>
                        <a:t>Key Metrics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- Process adherence.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Defect prevention rate.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Process improvement metrics.</a:t>
                      </a:r>
                    </a:p>
                  </a:txBody>
                  <a:tcPr marL="30753" marR="30753" marT="12971" marB="12971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- Defect detection rate.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Test coverage.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- Bug fix rate.</a:t>
                      </a:r>
                    </a:p>
                  </a:txBody>
                  <a:tcPr marL="30753" marR="30753" marT="12971" marB="12971" anchor="ctr"/>
                </a:tc>
                <a:extLst>
                  <a:ext uri="{0D108BD9-81ED-4DB2-BD59-A6C34878D82A}">
                    <a16:rowId xmlns:a16="http://schemas.microsoft.com/office/drawing/2014/main" val="425940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9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A384-3918-4F74-B4AD-1ED42913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C17D-75ED-48AC-BC51-BD79C3C22F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r>
              <a:rPr lang="en-US" b="1" dirty="0"/>
              <a:t>Software</a:t>
            </a:r>
            <a:r>
              <a:rPr lang="en-US" dirty="0"/>
              <a:t> is not just the code that runs on a computer. It encompasses the entire system that allows the computer to perform specific tasks. According to the IEEE definition, software includes:</a:t>
            </a:r>
          </a:p>
          <a:p>
            <a:pPr lvl="1"/>
            <a:r>
              <a:rPr lang="en-US" b="1" dirty="0"/>
              <a:t>Computer Programs:</a:t>
            </a:r>
            <a:r>
              <a:rPr lang="en-US" dirty="0"/>
              <a:t> The actual code written by developers.</a:t>
            </a:r>
          </a:p>
          <a:p>
            <a:pPr lvl="1"/>
            <a:r>
              <a:rPr lang="en-US" b="1" dirty="0"/>
              <a:t>Procedures:</a:t>
            </a:r>
            <a:r>
              <a:rPr lang="en-US" dirty="0"/>
              <a:t> The step-by-step instructions that guide how the software should be used or executed.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 Manuals, guides, and other written materials that explain how the software works and how to use it.</a:t>
            </a:r>
          </a:p>
          <a:p>
            <a:pPr lvl="1"/>
            <a:r>
              <a:rPr lang="en-US" b="1" dirty="0"/>
              <a:t>Data:</a:t>
            </a:r>
            <a:r>
              <a:rPr lang="en-US" dirty="0"/>
              <a:t> The information that the software processes, stores, or generates.</a:t>
            </a:r>
          </a:p>
        </p:txBody>
      </p:sp>
    </p:spTree>
    <p:extLst>
      <p:ext uri="{BB962C8B-B14F-4D97-AF65-F5344CB8AC3E}">
        <p14:creationId xmlns:p14="http://schemas.microsoft.com/office/powerpoint/2010/main" val="25623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EE0D50-435F-46E8-9D8C-0B70D247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Engineering</a:t>
            </a:r>
            <a:r>
              <a:rPr lang="en-US" dirty="0"/>
              <a:t> 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08252-9ACE-467B-BBE3-8E9BD11368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48620"/>
            <a:ext cx="10363826" cy="432927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Software Engineering</a:t>
            </a:r>
            <a:r>
              <a:rPr lang="en-US" dirty="0"/>
              <a:t> is the application of engineering principles to software development. It involves:</a:t>
            </a:r>
          </a:p>
          <a:p>
            <a:pPr lvl="1"/>
            <a:r>
              <a:rPr lang="en-US" b="1" dirty="0"/>
              <a:t>Systematic Approach:</a:t>
            </a:r>
            <a:r>
              <a:rPr lang="en-US" dirty="0"/>
              <a:t> Following a structured process (e.g., requirements analysis, design, implementation, testing, maintenance).</a:t>
            </a:r>
          </a:p>
          <a:p>
            <a:pPr lvl="1"/>
            <a:r>
              <a:rPr lang="en-US" b="1" dirty="0"/>
              <a:t>Discipline:</a:t>
            </a:r>
            <a:r>
              <a:rPr lang="en-US" dirty="0"/>
              <a:t> Adhering to best practices and standards.</a:t>
            </a:r>
          </a:p>
          <a:p>
            <a:pPr lvl="1"/>
            <a:r>
              <a:rPr lang="en-US" b="1" dirty="0"/>
              <a:t>Quantifiable Approach:</a:t>
            </a:r>
            <a:r>
              <a:rPr lang="en-US" dirty="0"/>
              <a:t> Using metrics and data to measure and improve the development process.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Building a software application is similar to building a bridge:</a:t>
            </a:r>
          </a:p>
          <a:p>
            <a:pPr lvl="1"/>
            <a:r>
              <a:rPr lang="en-US" b="1" dirty="0"/>
              <a:t>Requirements Analysis:</a:t>
            </a:r>
            <a:r>
              <a:rPr lang="en-US" dirty="0"/>
              <a:t> Understanding what the bridge needs to do (e.g., span a river, support heavy traffic).</a:t>
            </a:r>
          </a:p>
          <a:p>
            <a:pPr lvl="1"/>
            <a:r>
              <a:rPr lang="en-US" b="1" dirty="0"/>
              <a:t>Design:</a:t>
            </a:r>
            <a:r>
              <a:rPr lang="en-US" dirty="0"/>
              <a:t> Creating blueprints for the bridge.</a:t>
            </a:r>
          </a:p>
          <a:p>
            <a:pPr lvl="1"/>
            <a:r>
              <a:rPr lang="en-US" b="1" dirty="0"/>
              <a:t>Implementation:</a:t>
            </a:r>
            <a:r>
              <a:rPr lang="en-US" dirty="0"/>
              <a:t> Constructing the bridge.</a:t>
            </a:r>
          </a:p>
          <a:p>
            <a:pPr lvl="1"/>
            <a:r>
              <a:rPr lang="en-US" b="1" dirty="0"/>
              <a:t>Testing:</a:t>
            </a:r>
            <a:r>
              <a:rPr lang="en-US" dirty="0"/>
              <a:t> Ensuring the bridge is safe and functional.</a:t>
            </a:r>
          </a:p>
          <a:p>
            <a:pPr lvl="1"/>
            <a:r>
              <a:rPr lang="en-US" b="1" dirty="0"/>
              <a:t>Maintenance:</a:t>
            </a:r>
            <a:r>
              <a:rPr lang="en-US" dirty="0"/>
              <a:t> Regularly inspecting and repairing the bridge to keep it in good condition.</a:t>
            </a:r>
          </a:p>
        </p:txBody>
      </p:sp>
    </p:spTree>
    <p:extLst>
      <p:ext uri="{BB962C8B-B14F-4D97-AF65-F5344CB8AC3E}">
        <p14:creationId xmlns:p14="http://schemas.microsoft.com/office/powerpoint/2010/main" val="61002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697E-4FE6-4905-985A-62E7DFAC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F991-6EE9-476D-8F80-6529DC1A37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Consider a mobile banking app:</a:t>
            </a:r>
          </a:p>
          <a:p>
            <a:pPr lvl="1"/>
            <a:r>
              <a:rPr lang="en-US" b="1" dirty="0"/>
              <a:t>Computer Programs:</a:t>
            </a:r>
            <a:r>
              <a:rPr lang="en-US" dirty="0"/>
              <a:t> The code that allows you to log in, check your balance, and transfer money.</a:t>
            </a:r>
          </a:p>
          <a:p>
            <a:pPr lvl="1"/>
            <a:r>
              <a:rPr lang="en-US" b="1" dirty="0"/>
              <a:t>Procedures:</a:t>
            </a:r>
            <a:r>
              <a:rPr lang="en-US" dirty="0"/>
              <a:t> The steps you follow to complete a transaction.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 The user guide that explains how to use the app.</a:t>
            </a:r>
          </a:p>
          <a:p>
            <a:pPr lvl="1"/>
            <a:r>
              <a:rPr lang="en-US" b="1" dirty="0"/>
              <a:t>Data:</a:t>
            </a:r>
            <a:r>
              <a:rPr lang="en-US" dirty="0"/>
              <a:t> Your account information, transaction history, and other data stored in the app.</a:t>
            </a:r>
          </a:p>
        </p:txBody>
      </p:sp>
    </p:spTree>
    <p:extLst>
      <p:ext uri="{BB962C8B-B14F-4D97-AF65-F5344CB8AC3E}">
        <p14:creationId xmlns:p14="http://schemas.microsoft.com/office/powerpoint/2010/main" val="161180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A586-3A1E-48EB-AE56-ACF6867C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Error, Fault, and Failure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4D71-7F76-4BC8-B479-537B29265A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8182"/>
            <a:ext cx="10363826" cy="43410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Software Error:</a:t>
            </a:r>
            <a:r>
              <a:rPr lang="en-US" dirty="0"/>
              <a:t> This is a mistake made by a programmer during the development process. For example, a programmer might write incorrect logic or forget to handle a specific condition.</a:t>
            </a:r>
          </a:p>
          <a:p>
            <a:r>
              <a:rPr lang="en-US" b="1" dirty="0"/>
              <a:t>Software Fault:</a:t>
            </a:r>
            <a:r>
              <a:rPr lang="en-US" dirty="0"/>
              <a:t> This is the manifestation of the error in the code. It’s a defect that exists in the software but may not always cause a problem.</a:t>
            </a:r>
          </a:p>
          <a:p>
            <a:r>
              <a:rPr lang="en-US" b="1" dirty="0"/>
              <a:t>Software Failure:</a:t>
            </a:r>
            <a:r>
              <a:rPr lang="en-US" dirty="0"/>
              <a:t> This occurs when the fault is activated, causing the software to behave incorrectly or crash.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Imagine a calculator app:</a:t>
            </a:r>
          </a:p>
          <a:p>
            <a:pPr lvl="1"/>
            <a:r>
              <a:rPr lang="en-US" b="1" dirty="0"/>
              <a:t>Error:</a:t>
            </a:r>
            <a:r>
              <a:rPr lang="en-US" dirty="0"/>
              <a:t> The programmer mistakenly writes code that adds 1 to every result.</a:t>
            </a:r>
          </a:p>
          <a:p>
            <a:pPr lvl="1"/>
            <a:r>
              <a:rPr lang="en-US" b="1" dirty="0"/>
              <a:t>Fault:</a:t>
            </a:r>
            <a:r>
              <a:rPr lang="en-US" dirty="0"/>
              <a:t> The defect in the code causes the calculator to give incorrect results.</a:t>
            </a:r>
          </a:p>
          <a:p>
            <a:pPr lvl="1"/>
            <a:r>
              <a:rPr lang="en-US" b="1" dirty="0"/>
              <a:t>Failure:</a:t>
            </a:r>
            <a:r>
              <a:rPr lang="en-US" dirty="0"/>
              <a:t> When a user tries to calculate 2 + 2 and gets 5 instead of 4, the software fails to perform its intended function.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92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2E2F-49F7-46D6-9869-C1CC54C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Error, Fault, and Failure</a:t>
            </a:r>
            <a:endParaRPr lang="en-GB" dirty="0"/>
          </a:p>
        </p:txBody>
      </p:sp>
      <p:pic>
        <p:nvPicPr>
          <p:cNvPr id="4" name="Google Shape;151;p7">
            <a:extLst>
              <a:ext uri="{FF2B5EF4-FFF2-40B4-BE49-F238E27FC236}">
                <a16:creationId xmlns:a16="http://schemas.microsoft.com/office/drawing/2014/main" id="{31149762-37B9-4A9C-8709-389C419C4AEA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773382" y="2214694"/>
            <a:ext cx="8497454" cy="3853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9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3BB4-A85F-486C-B2B9-BB33682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Error, Fault, and Failure</a:t>
            </a:r>
            <a:endParaRPr lang="en-GB" dirty="0"/>
          </a:p>
        </p:txBody>
      </p:sp>
      <p:pic>
        <p:nvPicPr>
          <p:cNvPr id="4" name="Google Shape;139;p5">
            <a:extLst>
              <a:ext uri="{FF2B5EF4-FFF2-40B4-BE49-F238E27FC236}">
                <a16:creationId xmlns:a16="http://schemas.microsoft.com/office/drawing/2014/main" id="{FD74869A-5D2A-4A70-A3E9-7B51386BACFC}"/>
              </a:ext>
            </a:extLst>
          </p:cNvPr>
          <p:cNvPicPr preferRelativeResize="0">
            <a:picLocks noGrp="1"/>
          </p:cNvPicPr>
          <p:nvPr>
            <p:ph sz="quarter" idx="13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422400" y="2022764"/>
            <a:ext cx="9070109" cy="3980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93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22A3-049E-43A8-816B-39B95C0E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Study: Therac-25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8082-2736-49DD-92F3-9970E971E8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41236"/>
            <a:ext cx="10363826" cy="435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Therac-25</a:t>
            </a:r>
            <a:r>
              <a:rPr lang="en-US" sz="1600" dirty="0"/>
              <a:t> was a radiation therapy machine used in the 1980s to treat cancer patients. Due to a software error, the machine delivered lethal doses of radiation to several patients, resulting in severe injuries and deaths.</a:t>
            </a:r>
          </a:p>
          <a:p>
            <a:r>
              <a:rPr lang="en-US" sz="1600" b="1" dirty="0"/>
              <a:t>Root Cause:</a:t>
            </a:r>
            <a:r>
              <a:rPr lang="en-US" sz="1600" dirty="0"/>
              <a:t> The software had a </a:t>
            </a:r>
            <a:r>
              <a:rPr lang="en-US" sz="1600" b="1" dirty="0"/>
              <a:t>race condition</a:t>
            </a:r>
            <a:r>
              <a:rPr lang="en-US" sz="1600" dirty="0"/>
              <a:t>—a type of bug where the system’s behavior depends on the timing of uncontrollable events. In this case, the machine’s software failed to properly check the radiation dose, leading to overdoses.</a:t>
            </a:r>
          </a:p>
          <a:p>
            <a:pPr marL="0" indent="0">
              <a:buNone/>
            </a:pPr>
            <a:r>
              <a:rPr lang="en-US" sz="1600" b="1" dirty="0"/>
              <a:t>Lessons Learned:</a:t>
            </a:r>
            <a:r>
              <a:rPr lang="en-US" sz="1600" dirty="0"/>
              <a:t> This case highlights the importance of rigorous testing, especially in safety-critical systems. It also underscores the need for proper software design and error handling.</a:t>
            </a:r>
          </a:p>
          <a:p>
            <a:r>
              <a:rPr lang="en-US" sz="1600" b="1" dirty="0"/>
              <a:t>Key Takeaways:</a:t>
            </a:r>
            <a:endParaRPr lang="en-US" sz="1600" dirty="0"/>
          </a:p>
          <a:p>
            <a:pPr lvl="1"/>
            <a:r>
              <a:rPr lang="en-US" sz="1400" b="1" dirty="0"/>
              <a:t>Testing is Critical:</a:t>
            </a:r>
            <a:r>
              <a:rPr lang="en-US" sz="1400" dirty="0"/>
              <a:t> Even small errors in software can have catastrophic consequences in critical systems.</a:t>
            </a:r>
          </a:p>
          <a:p>
            <a:pPr lvl="1"/>
            <a:r>
              <a:rPr lang="en-US" sz="1400" b="1" dirty="0"/>
              <a:t>Safety Mechanisms:</a:t>
            </a:r>
            <a:r>
              <a:rPr lang="en-US" sz="1400" dirty="0"/>
              <a:t> Hardware and software safety mechanisms should be in place to prevent failures.</a:t>
            </a:r>
          </a:p>
          <a:p>
            <a:pPr lvl="1"/>
            <a:r>
              <a:rPr lang="en-US" sz="1400" b="1" dirty="0"/>
              <a:t>Documentation:</a:t>
            </a:r>
            <a:r>
              <a:rPr lang="en-US" sz="1400" dirty="0"/>
              <a:t> Proper documentation of software requirements and design is essential to avoid misunderstandings.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2397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89E-17F9-45CA-AFE9-647E465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the Causes of Software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6CAE-0E89-4F4B-9C4F-4B4D35936E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Faulty definition of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Client–developer communication failures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Deliberate deviations from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 design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Non-compliance with documentation and coding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Shortcomings of the testing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Procedure errors (User error)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Documentation errors</a:t>
            </a:r>
          </a:p>
        </p:txBody>
      </p:sp>
    </p:spTree>
    <p:extLst>
      <p:ext uri="{BB962C8B-B14F-4D97-AF65-F5344CB8AC3E}">
        <p14:creationId xmlns:p14="http://schemas.microsoft.com/office/powerpoint/2010/main" val="260884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A89E-17F9-45CA-AFE9-647E4659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the Causes of Software Errors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6CAE-0E89-4F4B-9C4F-4B4D35936E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4292"/>
            <a:ext cx="10363826" cy="437803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Faulty Definition of Requirements:</a:t>
            </a:r>
            <a:endParaRPr lang="en-US" sz="1800" dirty="0"/>
          </a:p>
          <a:p>
            <a:pPr lvl="1"/>
            <a:r>
              <a:rPr lang="en-US" sz="1600" dirty="0"/>
              <a:t>If the requirements are unclear, incomplete, or incorrect, the software will not meet user needs.</a:t>
            </a:r>
          </a:p>
          <a:p>
            <a:pPr lvl="1"/>
            <a:r>
              <a:rPr lang="en-US" sz="1600" b="1" dirty="0"/>
              <a:t>Example:</a:t>
            </a:r>
            <a:r>
              <a:rPr lang="en-US" sz="1600" dirty="0"/>
              <a:t> A client asks for a feature to export data to Excel, but the developer misunderstands and implements CSV export instead.</a:t>
            </a:r>
          </a:p>
          <a:p>
            <a:r>
              <a:rPr lang="en-US" sz="1800" b="1" dirty="0"/>
              <a:t>Client–Developer Communication Failures:</a:t>
            </a:r>
            <a:endParaRPr lang="en-US" sz="1800" dirty="0"/>
          </a:p>
          <a:p>
            <a:pPr lvl="1"/>
            <a:r>
              <a:rPr lang="en-US" sz="1600" dirty="0"/>
              <a:t>Miscommunication between the client and developer can lead to misunderstandings about requirements, design, or functionality.</a:t>
            </a:r>
          </a:p>
          <a:p>
            <a:pPr lvl="1"/>
            <a:r>
              <a:rPr lang="en-US" sz="1600" b="1" dirty="0"/>
              <a:t>Example:</a:t>
            </a:r>
            <a:r>
              <a:rPr lang="en-US" sz="1600" dirty="0"/>
              <a:t> The client wants a feature to be available 24/7, but the developer assumes it only needs to work during business hours.</a:t>
            </a:r>
          </a:p>
          <a:p>
            <a:r>
              <a:rPr lang="en-US" sz="1800" b="1" dirty="0"/>
              <a:t>Deliberate Deviations from Software Requirements:</a:t>
            </a:r>
            <a:endParaRPr lang="en-US" sz="1800" dirty="0"/>
          </a:p>
          <a:p>
            <a:pPr lvl="1"/>
            <a:r>
              <a:rPr lang="en-US" sz="1600" dirty="0"/>
              <a:t>Developers may cut corners due to time or budget constraints, leading to incomplete or incorrect implementations.</a:t>
            </a:r>
          </a:p>
          <a:p>
            <a:pPr lvl="1"/>
            <a:r>
              <a:rPr lang="en-US" sz="1600" b="1" dirty="0"/>
              <a:t>Example:</a:t>
            </a:r>
            <a:r>
              <a:rPr lang="en-US" sz="1600" dirty="0"/>
              <a:t> A developer reuses code from a previous project without adapting it to the new requirements, causing functionality issues.</a:t>
            </a:r>
          </a:p>
        </p:txBody>
      </p:sp>
    </p:spTree>
    <p:extLst>
      <p:ext uri="{BB962C8B-B14F-4D97-AF65-F5344CB8AC3E}">
        <p14:creationId xmlns:p14="http://schemas.microsoft.com/office/powerpoint/2010/main" val="10279227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112</TotalTime>
  <Words>2338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Droplet</vt:lpstr>
      <vt:lpstr>Software Quality</vt:lpstr>
      <vt:lpstr>What is a Software</vt:lpstr>
      <vt:lpstr>What is a Software</vt:lpstr>
      <vt:lpstr>Software Error, Fault, and Failure</vt:lpstr>
      <vt:lpstr>Software Error, Fault, and Failure</vt:lpstr>
      <vt:lpstr>Software Error, Fault, and Failure</vt:lpstr>
      <vt:lpstr>Case Study: Therac-25</vt:lpstr>
      <vt:lpstr>Classification of the Causes of Software Errors</vt:lpstr>
      <vt:lpstr>Classification of the Causes of Software Errors</vt:lpstr>
      <vt:lpstr>Classification of the Causes of Software Errors</vt:lpstr>
      <vt:lpstr>Classification of the Causes of Software Errors</vt:lpstr>
      <vt:lpstr>Software Quality</vt:lpstr>
      <vt:lpstr>Software Quality Assurance (SQA)</vt:lpstr>
      <vt:lpstr>Software Quality Assurance (SQA)</vt:lpstr>
      <vt:lpstr>Quality Control </vt:lpstr>
      <vt:lpstr>Quality Control </vt:lpstr>
      <vt:lpstr>Objectives of SQA Activities </vt:lpstr>
      <vt:lpstr>SQA vs SQC</vt:lpstr>
      <vt:lpstr>PowerPoint Presentation</vt:lpstr>
      <vt:lpstr>Software Engineering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m.naiem</dc:creator>
  <cp:lastModifiedBy>m.naiem</cp:lastModifiedBy>
  <cp:revision>22</cp:revision>
  <dcterms:created xsi:type="dcterms:W3CDTF">2025-02-02T12:27:43Z</dcterms:created>
  <dcterms:modified xsi:type="dcterms:W3CDTF">2025-02-10T21:07:14Z</dcterms:modified>
</cp:coreProperties>
</file>