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notesSlides/notesSlide2.xml" ContentType="application/vnd.openxmlformats-officedocument.presentationml.notesSlide+xml"/>
  <Override PartName="/ppt/tags/tag22.xml" ContentType="application/vnd.openxmlformats-officedocument.presentationml.tags+xml"/>
  <Override PartName="/ppt/notesSlides/notesSlide3.xml" ContentType="application/vnd.openxmlformats-officedocument.presentationml.notesSlide+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notesSlides/notesSlide5.xml" ContentType="application/vnd.openxmlformats-officedocument.presentationml.notesSlide+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notesSlides/notesSlide7.xml" ContentType="application/vnd.openxmlformats-officedocument.presentationml.notesSlide+xml"/>
  <Override PartName="/ppt/tags/tag27.xml" ContentType="application/vnd.openxmlformats-officedocument.presentationml.tags+xml"/>
  <Override PartName="/ppt/notesSlides/notesSlide8.xml" ContentType="application/vnd.openxmlformats-officedocument.presentationml.notesSlide+xml"/>
  <Override PartName="/ppt/tags/tag28.xml" ContentType="application/vnd.openxmlformats-officedocument.presentationml.tags+xml"/>
  <Override PartName="/ppt/notesSlides/notesSlide9.xml" ContentType="application/vnd.openxmlformats-officedocument.presentationml.notesSlide+xml"/>
  <Override PartName="/ppt/tags/tag29.xml" ContentType="application/vnd.openxmlformats-officedocument.presentationml.tags+xml"/>
  <Override PartName="/ppt/notesSlides/notesSlide10.xml" ContentType="application/vnd.openxmlformats-officedocument.presentationml.notesSlide+xml"/>
  <Override PartName="/ppt/tags/tag30.xml" ContentType="application/vnd.openxmlformats-officedocument.presentationml.tags+xml"/>
  <Override PartName="/ppt/notesSlides/notesSlide11.xml" ContentType="application/vnd.openxmlformats-officedocument.presentationml.notesSlide+xml"/>
  <Override PartName="/ppt/tags/tag31.xml" ContentType="application/vnd.openxmlformats-officedocument.presentationml.tags+xml"/>
  <Override PartName="/ppt/notesSlides/notesSlide12.xml" ContentType="application/vnd.openxmlformats-officedocument.presentationml.notesSlide+xml"/>
  <Override PartName="/ppt/tags/tag32.xml" ContentType="application/vnd.openxmlformats-officedocument.presentationml.tags+xml"/>
  <Override PartName="/ppt/notesSlides/notesSlide13.xml" ContentType="application/vnd.openxmlformats-officedocument.presentationml.notesSlide+xml"/>
  <Override PartName="/ppt/tags/tag33.xml" ContentType="application/vnd.openxmlformats-officedocument.presentationml.tags+xml"/>
  <Override PartName="/ppt/notesSlides/notesSlide14.xml" ContentType="application/vnd.openxmlformats-officedocument.presentationml.notesSlide+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23"/>
  </p:notesMasterIdLst>
  <p:handoutMasterIdLst>
    <p:handoutMasterId r:id="rId24"/>
  </p:handoutMasterIdLst>
  <p:sldIdLst>
    <p:sldId id="312" r:id="rId5"/>
    <p:sldId id="382" r:id="rId6"/>
    <p:sldId id="409" r:id="rId7"/>
    <p:sldId id="350" r:id="rId8"/>
    <p:sldId id="407" r:id="rId9"/>
    <p:sldId id="352" r:id="rId10"/>
    <p:sldId id="331" r:id="rId11"/>
    <p:sldId id="376" r:id="rId12"/>
    <p:sldId id="408" r:id="rId13"/>
    <p:sldId id="402" r:id="rId14"/>
    <p:sldId id="362" r:id="rId15"/>
    <p:sldId id="391" r:id="rId16"/>
    <p:sldId id="405" r:id="rId17"/>
    <p:sldId id="406" r:id="rId18"/>
    <p:sldId id="345" r:id="rId19"/>
    <p:sldId id="404" r:id="rId20"/>
    <p:sldId id="320" r:id="rId21"/>
    <p:sldId id="410" r:id="rId22"/>
  </p:sldIdLst>
  <p:sldSz cx="9144000" cy="5143500" type="screen16x9"/>
  <p:notesSz cx="6858000" cy="9144000"/>
  <p:custDataLst>
    <p:tags r:id="rId2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56">
          <p15:clr>
            <a:srgbClr val="A4A3A4"/>
          </p15:clr>
        </p15:guide>
        <p15:guide id="2" orient="horz" pos="229">
          <p15:clr>
            <a:srgbClr val="A4A3A4"/>
          </p15:clr>
        </p15:guide>
        <p15:guide id="3" pos="2879">
          <p15:clr>
            <a:srgbClr val="A4A3A4"/>
          </p15:clr>
        </p15:guide>
      </p15:sldGuideLst>
    </p:ext>
    <p:ext uri="{2D200454-40CA-4A62-9FC3-DE9A4176ACB9}">
      <p15:notesGuideLst xmlns:p15="http://schemas.microsoft.com/office/powerpoint/2012/main">
        <p15:guide id="1" orient="horz" pos="4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6030"/>
    <a:srgbClr val="940E21"/>
    <a:srgbClr val="682C72"/>
    <a:srgbClr val="73621B"/>
    <a:srgbClr val="D33C13"/>
    <a:srgbClr val="F00A0A"/>
    <a:srgbClr val="F11A09"/>
    <a:srgbClr val="B51307"/>
    <a:srgbClr val="7F7F7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9" autoAdjust="0"/>
    <p:restoredTop sz="77922" autoAdjust="0"/>
  </p:normalViewPr>
  <p:slideViewPr>
    <p:cSldViewPr showGuides="1">
      <p:cViewPr varScale="1">
        <p:scale>
          <a:sx n="89" d="100"/>
          <a:sy n="89" d="100"/>
        </p:scale>
        <p:origin x="1368" y="67"/>
      </p:cViewPr>
      <p:guideLst>
        <p:guide orient="horz" pos="3156"/>
        <p:guide orient="horz" pos="229"/>
        <p:guide pos="2879"/>
      </p:guideLst>
    </p:cSldViewPr>
  </p:slideViewPr>
  <p:outlineViewPr>
    <p:cViewPr>
      <p:scale>
        <a:sx n="33" d="100"/>
        <a:sy n="33" d="100"/>
      </p:scale>
      <p:origin x="0" y="648"/>
    </p:cViewPr>
  </p:outlineViewPr>
  <p:notesTextViewPr>
    <p:cViewPr>
      <p:scale>
        <a:sx n="125" d="100"/>
        <a:sy n="125" d="100"/>
      </p:scale>
      <p:origin x="0" y="-144"/>
    </p:cViewPr>
  </p:notesTextViewPr>
  <p:sorterViewPr>
    <p:cViewPr>
      <p:scale>
        <a:sx n="158" d="100"/>
        <a:sy n="158" d="100"/>
      </p:scale>
      <p:origin x="0" y="6000"/>
    </p:cViewPr>
  </p:sorterViewPr>
  <p:notesViewPr>
    <p:cSldViewPr snapToObjects="1" showGuides="1">
      <p:cViewPr>
        <p:scale>
          <a:sx n="140" d="100"/>
          <a:sy n="140" d="100"/>
        </p:scale>
        <p:origin x="954" y="-330"/>
      </p:cViewPr>
      <p:guideLst>
        <p:guide orient="horz" pos="48"/>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161506" y="8915400"/>
            <a:ext cx="534987" cy="228600"/>
          </a:xfrm>
          <a:prstGeom prst="rect">
            <a:avLst/>
          </a:prstGeom>
        </p:spPr>
        <p:txBody>
          <a:bodyPr vert="horz" lIns="91440" tIns="45720" rIns="91440" bIns="45720" rtlCol="0" anchor="b"/>
          <a:lstStyle>
            <a:lvl1pPr algn="r">
              <a:defRPr sz="1200"/>
            </a:lvl1pPr>
          </a:lstStyle>
          <a:p>
            <a:pPr algn="ctr"/>
            <a:fld id="{F7B6D393-E4E3-D143-A14E-086EC3E10D5C}" type="slidenum">
              <a:rPr lang="en-US" sz="800" smtClean="0">
                <a:latin typeface="Verdana"/>
              </a:rPr>
              <a:pPr algn="ctr"/>
              <a:t>‹#›</a:t>
            </a:fld>
            <a:endParaRPr lang="en-US" sz="800" dirty="0">
              <a:latin typeface="Verdana"/>
            </a:endParaRPr>
          </a:p>
        </p:txBody>
      </p:sp>
      <p:sp>
        <p:nvSpPr>
          <p:cNvPr id="4"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a:solidFill>
                  <a:srgbClr val="000000"/>
                </a:solidFill>
              </a:rPr>
              <a:t>TITLE</a:t>
            </a:r>
          </a:p>
        </p:txBody>
      </p:sp>
    </p:spTree>
    <p:extLst>
      <p:ext uri="{BB962C8B-B14F-4D97-AF65-F5344CB8AC3E}">
        <p14:creationId xmlns:p14="http://schemas.microsoft.com/office/powerpoint/2010/main" val="11574357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609600" y="3886200"/>
            <a:ext cx="5943600" cy="48006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p:cNvSpPr txBox="1"/>
          <p:nvPr/>
        </p:nvSpPr>
        <p:spPr>
          <a:xfrm>
            <a:off x="6420403" y="8915400"/>
            <a:ext cx="360997" cy="215444"/>
          </a:xfrm>
          <a:prstGeom prst="rect">
            <a:avLst/>
          </a:prstGeom>
          <a:solidFill>
            <a:schemeClr val="bg1"/>
          </a:solid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a:p>
        </p:txBody>
      </p:sp>
      <p:sp>
        <p:nvSpPr>
          <p:cNvPr id="2" name="Rectangle 1"/>
          <p:cNvSpPr/>
          <p:nvPr/>
        </p:nvSpPr>
        <p:spPr>
          <a:xfrm>
            <a:off x="14286" y="8949827"/>
            <a:ext cx="3338513" cy="184666"/>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a:solidFill>
                  <a:schemeClr val="bg2"/>
                </a:solidFill>
                <a:latin typeface="+mn-lt"/>
              </a:rPr>
              <a:t>Copyright 2015 EMC Corporation. All rights reserved.</a:t>
            </a:r>
          </a:p>
        </p:txBody>
      </p:sp>
      <p:sp>
        <p:nvSpPr>
          <p:cNvPr id="9" name="Footer Placeholder 5"/>
          <p:cNvSpPr>
            <a:spLocks noGrp="1"/>
          </p:cNvSpPr>
          <p:nvPr>
            <p:ph type="ftr" sz="quarter" idx="4"/>
          </p:nvPr>
        </p:nvSpPr>
        <p:spPr>
          <a:xfrm>
            <a:off x="3124200" y="8954292"/>
            <a:ext cx="3276600" cy="189708"/>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a:t>Module 1: Introduction to Information Storage</a:t>
            </a:r>
            <a:endParaRPr lang="en-US" dirty="0"/>
          </a:p>
        </p:txBody>
      </p:sp>
      <p:sp>
        <p:nvSpPr>
          <p:cNvPr id="6" name="Slide Image Placeholder 5"/>
          <p:cNvSpPr>
            <a:spLocks noGrp="1" noRot="1" noChangeAspect="1"/>
          </p:cNvSpPr>
          <p:nvPr>
            <p:ph type="sldImg" idx="2"/>
          </p:nvPr>
        </p:nvSpPr>
        <p:spPr>
          <a:xfrm>
            <a:off x="609600" y="381001"/>
            <a:ext cx="5943600" cy="3343275"/>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1200"/>
      </a:spcBef>
      <a:defRPr sz="1000" kern="1200">
        <a:solidFill>
          <a:schemeClr val="tx1"/>
        </a:solidFill>
        <a:latin typeface="+mn-lt"/>
        <a:ea typeface="+mn-ea"/>
        <a:cs typeface="Calibri" panose="020F0502020204030204" pitchFamily="34" charset="0"/>
      </a:defRPr>
    </a:lvl1pPr>
    <a:lvl2pPr marL="344488" indent="-117475" algn="l" defTabSz="457200" rtl="0" eaLnBrk="1" latinLnBrk="0" hangingPunct="1">
      <a:spcBef>
        <a:spcPts val="600"/>
      </a:spcBef>
      <a:buFont typeface="Arial"/>
      <a:buChar char="•"/>
      <a:defRPr sz="1000" kern="1200">
        <a:solidFill>
          <a:schemeClr val="tx1"/>
        </a:solidFill>
        <a:latin typeface="+mn-lt"/>
        <a:ea typeface="+mn-ea"/>
        <a:cs typeface="Calibri" panose="020F0502020204030204" pitchFamily="34" charset="0"/>
      </a:defRPr>
    </a:lvl2pPr>
    <a:lvl3pPr marL="628650" indent="-174625" algn="l" defTabSz="457200" rtl="0" eaLnBrk="1" latinLnBrk="0" hangingPunct="1">
      <a:spcBef>
        <a:spcPts val="600"/>
      </a:spcBef>
      <a:buFont typeface="Lucida Grande"/>
      <a:buChar char="–"/>
      <a:tabLst/>
      <a:defRPr sz="1000" kern="1200">
        <a:solidFill>
          <a:schemeClr val="tx1"/>
        </a:solidFill>
        <a:latin typeface="+mn-lt"/>
        <a:ea typeface="+mn-ea"/>
        <a:cs typeface="Calibri" panose="020F0502020204030204" pitchFamily="34" charset="0"/>
      </a:defRPr>
    </a:lvl3pPr>
    <a:lvl4pPr marL="973138" indent="-174625" algn="l" defTabSz="457200" rtl="0" eaLnBrk="1" latinLnBrk="0" hangingPunct="1">
      <a:spcBef>
        <a:spcPts val="600"/>
      </a:spcBef>
      <a:buFont typeface="Wingdings" charset="2"/>
      <a:buChar char="§"/>
      <a:defRPr sz="1000" kern="1200">
        <a:solidFill>
          <a:schemeClr val="tx1"/>
        </a:solidFill>
        <a:latin typeface="+mn-lt"/>
        <a:ea typeface="+mn-ea"/>
        <a:cs typeface="Calibri" panose="020F0502020204030204" pitchFamily="34" charset="0"/>
      </a:defRPr>
    </a:lvl4pPr>
    <a:lvl5pPr marL="1258888" indent="-117475" algn="l" defTabSz="457200" rtl="0" eaLnBrk="1" latinLnBrk="0" hangingPunct="1">
      <a:spcBef>
        <a:spcPts val="600"/>
      </a:spcBef>
      <a:buFont typeface="Lucida Grande"/>
      <a:buChar char="–"/>
      <a:defRPr sz="1000" kern="1200">
        <a:solidFill>
          <a:schemeClr val="tx1"/>
        </a:solidFill>
        <a:latin typeface="+mn-lt"/>
        <a:ea typeface="+mn-ea"/>
        <a:cs typeface="Calibri" panose="020F050202020403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This module focuses on digital data, the types of digital data, and information. This module also focuses on data center and its key characteristics. Further this module focuses on the key data center management processes. Finally,</a:t>
            </a:r>
            <a:r>
              <a:rPr lang="en-US" baseline="0" dirty="0"/>
              <a:t> t</a:t>
            </a:r>
            <a:r>
              <a:rPr lang="en-US" dirty="0"/>
              <a:t>his module focuses on the evolution of computing platforms.</a:t>
            </a:r>
          </a:p>
        </p:txBody>
      </p:sp>
      <p:sp>
        <p:nvSpPr>
          <p:cNvPr id="4" name="Footer Placeholder 3"/>
          <p:cNvSpPr>
            <a:spLocks noGrp="1"/>
          </p:cNvSpPr>
          <p:nvPr>
            <p:ph type="ftr" sz="quarter" idx="10"/>
          </p:nvPr>
        </p:nvSpPr>
        <p:spPr/>
        <p:txBody>
          <a:bodyPr/>
          <a:lstStyle/>
          <a:p>
            <a:r>
              <a:rPr lang="en-US"/>
              <a:t>Module 1: Introduction to Information Storage</a:t>
            </a:r>
            <a:endParaRPr lang="en-US" dirty="0"/>
          </a:p>
        </p:txBody>
      </p:sp>
      <p:sp>
        <p:nvSpPr>
          <p:cNvPr id="6" name="Slide Image Placeholder 5"/>
          <p:cNvSpPr>
            <a:spLocks noGrp="1" noRot="1" noChangeAspect="1"/>
          </p:cNvSpPr>
          <p:nvPr>
            <p:ph type="sldImg"/>
          </p:nvPr>
        </p:nvSpPr>
        <p:spPr>
          <a:xfrm>
            <a:off x="609600" y="381000"/>
            <a:ext cx="5943600" cy="3343275"/>
          </a:xfrm>
        </p:spPr>
      </p:sp>
    </p:spTree>
    <p:extLst>
      <p:ext uri="{BB962C8B-B14F-4D97-AF65-F5344CB8AC3E}">
        <p14:creationId xmlns:p14="http://schemas.microsoft.com/office/powerpoint/2010/main" val="271098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381000"/>
            <a:ext cx="5943600" cy="3343275"/>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1200"/>
              </a:spcBef>
              <a:spcAft>
                <a:spcPts val="0"/>
              </a:spcAft>
              <a:buClrTx/>
              <a:buSzTx/>
              <a:buFontTx/>
              <a:buNone/>
              <a:tabLst/>
              <a:defRPr/>
            </a:pPr>
            <a:r>
              <a:rPr lang="en-US" sz="900" kern="1200" dirty="0">
                <a:solidFill>
                  <a:schemeClr val="tx1"/>
                </a:solidFill>
              </a:rPr>
              <a:t>The activities carried out to ensure the efficient functioning </a:t>
            </a:r>
            <a:r>
              <a:rPr lang="en-US" sz="900" kern="1200" baseline="0" dirty="0">
                <a:solidFill>
                  <a:schemeClr val="tx1"/>
                </a:solidFill>
              </a:rPr>
              <a:t>of a data center </a:t>
            </a:r>
            <a:r>
              <a:rPr lang="en-US" sz="900" kern="1200" dirty="0">
                <a:solidFill>
                  <a:schemeClr val="tx1"/>
                </a:solidFill>
              </a:rPr>
              <a:t>can be broadly categorized under</a:t>
            </a:r>
            <a:r>
              <a:rPr lang="en-US" sz="900" kern="1200" baseline="0" dirty="0">
                <a:solidFill>
                  <a:schemeClr val="tx1"/>
                </a:solidFill>
              </a:rPr>
              <a:t> the following </a:t>
            </a:r>
            <a:r>
              <a:rPr lang="en-US" sz="900" kern="1200" dirty="0">
                <a:solidFill>
                  <a:schemeClr val="tx1"/>
                </a:solidFill>
              </a:rPr>
              <a:t>key management processes:</a:t>
            </a:r>
          </a:p>
          <a:p>
            <a:pPr marL="171450" lvl="1" indent="-171450">
              <a:spcBef>
                <a:spcPts val="1200"/>
              </a:spcBef>
            </a:pPr>
            <a:r>
              <a:rPr lang="en-US" sz="900" b="1" kern="1200" dirty="0">
                <a:solidFill>
                  <a:schemeClr val="tx1"/>
                </a:solidFill>
              </a:rPr>
              <a:t>Monitoring:</a:t>
            </a:r>
            <a:r>
              <a:rPr lang="en-US" sz="900" kern="1200" dirty="0">
                <a:solidFill>
                  <a:schemeClr val="tx1"/>
                </a:solidFill>
              </a:rPr>
              <a:t> It is a continuous process of gathering information on various resources in the data center. The process involves monitoring parameters such as configuration, availability, capacity, performance,</a:t>
            </a:r>
            <a:r>
              <a:rPr lang="en-US" sz="900" kern="1200" baseline="0" dirty="0">
                <a:solidFill>
                  <a:schemeClr val="tx1"/>
                </a:solidFill>
              </a:rPr>
              <a:t> </a:t>
            </a:r>
            <a:r>
              <a:rPr lang="en-US" sz="900" kern="1200" dirty="0">
                <a:solidFill>
                  <a:schemeClr val="tx1"/>
                </a:solidFill>
              </a:rPr>
              <a:t>and security of resources.</a:t>
            </a:r>
          </a:p>
          <a:p>
            <a:pPr marL="171450" lvl="1" indent="-171450">
              <a:spcBef>
                <a:spcPts val="1200"/>
              </a:spcBef>
            </a:pPr>
            <a:r>
              <a:rPr lang="en-US" sz="900" b="1" kern="1200" dirty="0">
                <a:solidFill>
                  <a:schemeClr val="tx1"/>
                </a:solidFill>
              </a:rPr>
              <a:t>Reporting:</a:t>
            </a:r>
            <a:r>
              <a:rPr lang="en-US" sz="900" kern="1200" dirty="0">
                <a:solidFill>
                  <a:schemeClr val="tx1"/>
                </a:solidFill>
              </a:rPr>
              <a:t> It is a process of collating and presenting the monitored parameters such </a:t>
            </a:r>
            <a:r>
              <a:rPr lang="en-US" sz="900" kern="1200" baseline="0" dirty="0">
                <a:solidFill>
                  <a:schemeClr val="tx1"/>
                </a:solidFill>
              </a:rPr>
              <a:t>as </a:t>
            </a:r>
            <a:r>
              <a:rPr lang="en-US" sz="900" kern="1200" dirty="0">
                <a:solidFill>
                  <a:schemeClr val="tx1"/>
                </a:solidFill>
              </a:rPr>
              <a:t>resource performance, capacity, and utilization of resources. Reporting enables data center managers to analyze and improve the utilization</a:t>
            </a:r>
            <a:r>
              <a:rPr lang="en-US" sz="900" kern="1200" baseline="0" dirty="0">
                <a:solidFill>
                  <a:schemeClr val="tx1"/>
                </a:solidFill>
              </a:rPr>
              <a:t> of data center resources and identify problems. It also </a:t>
            </a:r>
            <a:r>
              <a:rPr lang="en-US" sz="900" kern="1200" dirty="0">
                <a:solidFill>
                  <a:schemeClr val="tx1"/>
                </a:solidFill>
              </a:rPr>
              <a:t>helps in establishing business justifications and chargeback of costs associated with data center operations.</a:t>
            </a:r>
            <a:endParaRPr lang="en-US" sz="900" b="1" kern="1200" dirty="0">
              <a:solidFill>
                <a:schemeClr val="tx1"/>
              </a:solidFill>
            </a:endParaRPr>
          </a:p>
          <a:p>
            <a:pPr marL="171450" lvl="1" indent="-171450">
              <a:spcBef>
                <a:spcPts val="1200"/>
              </a:spcBef>
            </a:pPr>
            <a:r>
              <a:rPr lang="en-US" sz="900" b="1" kern="1200" dirty="0">
                <a:solidFill>
                  <a:schemeClr val="tx1"/>
                </a:solidFill>
              </a:rPr>
              <a:t>Provisioning:</a:t>
            </a:r>
            <a:r>
              <a:rPr lang="en-US" sz="900" kern="1200" dirty="0">
                <a:solidFill>
                  <a:schemeClr val="tx1"/>
                </a:solidFill>
              </a:rPr>
              <a:t> It is the process of configuring and allocating the resources that are required </a:t>
            </a:r>
            <a:r>
              <a:rPr lang="en-US" sz="900" kern="1200" baseline="0" dirty="0">
                <a:solidFill>
                  <a:schemeClr val="tx1"/>
                </a:solidFill>
              </a:rPr>
              <a:t>to carry out business operations. For example, compute systems are provisioned to run applications and storage capacity is provisioned to a compute system</a:t>
            </a:r>
            <a:r>
              <a:rPr lang="en-US" sz="900" kern="1200" dirty="0">
                <a:solidFill>
                  <a:schemeClr val="tx1"/>
                </a:solidFill>
              </a:rPr>
              <a:t>. Provisioning primarily includes resource management activities to meet capacity, availability, performance, and security requirements. </a:t>
            </a:r>
            <a:endParaRPr lang="en-US" sz="900" b="1" kern="1200" dirty="0">
              <a:solidFill>
                <a:schemeClr val="tx1"/>
              </a:solidFill>
            </a:endParaRPr>
          </a:p>
          <a:p>
            <a:pPr marL="171450" lvl="1" indent="-171450">
              <a:spcBef>
                <a:spcPts val="1200"/>
              </a:spcBef>
            </a:pPr>
            <a:r>
              <a:rPr lang="en-US" sz="900" b="1" kern="1200" dirty="0">
                <a:solidFill>
                  <a:schemeClr val="tx1"/>
                </a:solidFill>
              </a:rPr>
              <a:t>Planning:</a:t>
            </a:r>
            <a:r>
              <a:rPr lang="en-US" sz="900" b="0" kern="1200" dirty="0">
                <a:solidFill>
                  <a:schemeClr val="tx1"/>
                </a:solidFill>
              </a:rPr>
              <a:t> It</a:t>
            </a:r>
            <a:r>
              <a:rPr lang="en-US" sz="900" b="0" kern="1200" baseline="0" dirty="0">
                <a:solidFill>
                  <a:schemeClr val="tx1"/>
                </a:solidFill>
              </a:rPr>
              <a:t> is a process of estimating the amount of IT resources required to support business operations and meet the changing </a:t>
            </a:r>
            <a:r>
              <a:rPr lang="en-US" sz="900" dirty="0"/>
              <a:t>resource requirements.</a:t>
            </a:r>
            <a:r>
              <a:rPr lang="en-US" sz="900" b="0" kern="1200" baseline="0" dirty="0">
                <a:solidFill>
                  <a:schemeClr val="tx1"/>
                </a:solidFill>
              </a:rPr>
              <a:t> Planning leverages the data collected during monitoring and enables improving the overall utilization and performance of resources. It also enables estimation of future resource requirements. </a:t>
            </a:r>
            <a:r>
              <a:rPr lang="en-US" sz="900" kern="1200" dirty="0">
                <a:solidFill>
                  <a:schemeClr val="tx1"/>
                </a:solidFill>
              </a:rPr>
              <a:t>Data center managers</a:t>
            </a:r>
            <a:r>
              <a:rPr lang="en-US" sz="900" kern="1200" baseline="0" dirty="0">
                <a:solidFill>
                  <a:schemeClr val="tx1"/>
                </a:solidFill>
              </a:rPr>
              <a:t> also determine the impact of incidents and devise contingency plans to resolve them.</a:t>
            </a:r>
          </a:p>
          <a:p>
            <a:pPr marL="171450" lvl="1" indent="-171450">
              <a:spcBef>
                <a:spcPts val="1200"/>
              </a:spcBef>
            </a:pPr>
            <a:r>
              <a:rPr lang="en-US" sz="900" b="1" dirty="0"/>
              <a:t>Maintenance</a:t>
            </a:r>
            <a:r>
              <a:rPr lang="en-US" sz="900" dirty="0"/>
              <a:t>: It is a set of standard repeatable activities for operating the data center. It involves ensuring the proper functioning of resources and resolving incidents such as malfunctions, outages, and equipment loss. It also involves handling identified problems or issues within the data center and incorporating changes to prevent future problem occurrence.</a:t>
            </a:r>
            <a:endParaRPr lang="en-US" sz="900" kern="1200" baseline="0" dirty="0">
              <a:solidFill>
                <a:schemeClr val="tx1"/>
              </a:solidFill>
            </a:endParaRPr>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2207056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381000"/>
            <a:ext cx="5943600" cy="3343275"/>
          </a:xfrm>
        </p:spPr>
      </p:sp>
      <p:sp>
        <p:nvSpPr>
          <p:cNvPr id="3" name="Notes Placeholder 2"/>
          <p:cNvSpPr>
            <a:spLocks noGrp="1"/>
          </p:cNvSpPr>
          <p:nvPr>
            <p:ph type="body" idx="1"/>
          </p:nvPr>
        </p:nvSpPr>
        <p:spPr/>
        <p:txBody>
          <a:bodyPr/>
          <a:lstStyle/>
          <a:p>
            <a:r>
              <a:rPr lang="en-US" dirty="0"/>
              <a:t>In general, the term “platform” refers to hardware and software that are associated with a particular computing</a:t>
            </a:r>
            <a:r>
              <a:rPr lang="en-US" baseline="0" dirty="0"/>
              <a:t> </a:t>
            </a:r>
            <a:r>
              <a:rPr lang="en-US" dirty="0"/>
              <a:t>architecture deployed in a data center. Computing platforms evolve and grow with advances and changes in technology. The figure on the slide displays the three computing platforms of IT growth as specified by IDC. The </a:t>
            </a:r>
            <a:r>
              <a:rPr lang="en-US" i="1" dirty="0"/>
              <a:t>first platform</a:t>
            </a:r>
            <a:r>
              <a:rPr lang="en-US" dirty="0"/>
              <a:t> (or Platform 1) dates back to the dawn of computing and was primarily based on mainframes and terminals. The </a:t>
            </a:r>
            <a:r>
              <a:rPr lang="en-US" i="1" dirty="0"/>
              <a:t>second</a:t>
            </a:r>
            <a:r>
              <a:rPr lang="en-US" i="1" baseline="0" dirty="0"/>
              <a:t> p</a:t>
            </a:r>
            <a:r>
              <a:rPr lang="en-US" i="1" dirty="0"/>
              <a:t>latform</a:t>
            </a:r>
            <a:r>
              <a:rPr lang="en-US" dirty="0"/>
              <a:t> (or Platform 2) emerged with the birth of the personal computer (PC) in the 1980s and was defined by the client-server model, Ethernet, RDBMSs, and web applications. The </a:t>
            </a:r>
            <a:r>
              <a:rPr lang="en-US" i="1" dirty="0"/>
              <a:t>third platform</a:t>
            </a:r>
            <a:r>
              <a:rPr lang="en-US" dirty="0"/>
              <a:t> (or Platform 3) of today comprises cloud, Big Data, mobile, and social technologies.</a:t>
            </a:r>
            <a:r>
              <a:rPr lang="en-US" baseline="0" dirty="0"/>
              <a:t> </a:t>
            </a:r>
          </a:p>
          <a:p>
            <a:r>
              <a:rPr lang="en-US" dirty="0"/>
              <a:t>Each computing platform is defined not so much by the comprising technologies but by the scale of users and the scope of applications the technologies enable. The first platform supported millions of users, with</a:t>
            </a:r>
            <a:r>
              <a:rPr lang="en-US" baseline="0" dirty="0"/>
              <a:t> </a:t>
            </a:r>
            <a:r>
              <a:rPr lang="en-US" dirty="0"/>
              <a:t>applications and solutions in the low thousands. The second platform supported hundreds of millions of users and tens of thousands of applications. The third platform is already supporting a user base of billions and has millions of applications and solutions. This is evident from the fact that over 2.4 billion people (~36 percent of the world's population) are currently connected to the Internet (more than half of them through mobile devices), and that there are over one million applications available for iOS and Android devices alone.</a:t>
            </a:r>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2771307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381000"/>
            <a:ext cx="5943600" cy="3343275"/>
          </a:xfrm>
        </p:spPr>
      </p:sp>
      <p:sp>
        <p:nvSpPr>
          <p:cNvPr id="3" name="Notes Placeholder 2"/>
          <p:cNvSpPr>
            <a:spLocks noGrp="1"/>
          </p:cNvSpPr>
          <p:nvPr>
            <p:ph type="body" idx="1"/>
          </p:nvPr>
        </p:nvSpPr>
        <p:spPr/>
        <p:txBody>
          <a:bodyPr/>
          <a:lstStyle/>
          <a:p>
            <a:r>
              <a:rPr lang="en-US" i="1" dirty="0"/>
              <a:t>Mainframes</a:t>
            </a:r>
            <a:r>
              <a:rPr lang="en-US" dirty="0"/>
              <a:t> are compute systems with very large processing power, memory,</a:t>
            </a:r>
            <a:r>
              <a:rPr lang="en-US" baseline="0" dirty="0"/>
              <a:t> and storage </a:t>
            </a:r>
            <a:r>
              <a:rPr lang="en-US" dirty="0"/>
              <a:t>capacity and are primarily used for centrally hosting mission-critical applications and databases in an organization’s data center. Multiple users simultaneously connect to mainframes through less-powerful devices, such as workstations or terminals. </a:t>
            </a:r>
            <a:r>
              <a:rPr lang="en-US" b="1" u="sng" dirty="0"/>
              <a:t>All processing is performed</a:t>
            </a:r>
            <a:r>
              <a:rPr lang="en-US" b="1" u="sng" baseline="0" dirty="0"/>
              <a:t> on the mainframe, while the terminals only provide an interface to use the applications and view results</a:t>
            </a:r>
            <a:r>
              <a:rPr lang="en-US" baseline="0" dirty="0"/>
              <a:t>.</a:t>
            </a:r>
            <a:r>
              <a:rPr lang="en-US" dirty="0"/>
              <a:t> </a:t>
            </a:r>
            <a:r>
              <a:rPr lang="en-US" u="sng" baseline="0" dirty="0"/>
              <a:t>Although mainframes offer </a:t>
            </a:r>
            <a:r>
              <a:rPr lang="en-US" b="1" u="sng" baseline="0" dirty="0"/>
              <a:t>high</a:t>
            </a:r>
            <a:r>
              <a:rPr lang="en-US" u="sng" baseline="0" dirty="0"/>
              <a:t> </a:t>
            </a:r>
            <a:r>
              <a:rPr lang="en-US" b="1" u="sng" baseline="0" dirty="0"/>
              <a:t>reliability</a:t>
            </a:r>
            <a:r>
              <a:rPr lang="en-US" u="sng" baseline="0" dirty="0"/>
              <a:t> and </a:t>
            </a:r>
            <a:r>
              <a:rPr lang="en-US" b="1" u="sng" baseline="0" dirty="0"/>
              <a:t>security</a:t>
            </a:r>
            <a:r>
              <a:rPr lang="en-US" baseline="0" dirty="0"/>
              <a:t>, </a:t>
            </a:r>
            <a:r>
              <a:rPr lang="en-US" u="sng" baseline="0" dirty="0"/>
              <a:t>there are several cost concerns associated with them</a:t>
            </a:r>
            <a:r>
              <a:rPr lang="en-US" baseline="0" dirty="0"/>
              <a:t>. Mainframes have high acquisition costs, and considerable floor space and energy requirements. Deploying mainframes in a data center may involve substantial </a:t>
            </a:r>
            <a:r>
              <a:rPr lang="en-US" dirty="0"/>
              <a:t>capital expense (CAPEX) </a:t>
            </a:r>
            <a:r>
              <a:rPr lang="en-US" baseline="0" dirty="0"/>
              <a:t>and operating expense</a:t>
            </a:r>
            <a:r>
              <a:rPr lang="en-US" dirty="0"/>
              <a:t> (OPEX). </a:t>
            </a:r>
            <a:r>
              <a:rPr lang="en-US" baseline="0" dirty="0"/>
              <a:t>Historically, large organizations such as banks, insurance agencies, and government departments have used mainframes to run their business operations.</a:t>
            </a:r>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1967482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381000"/>
            <a:ext cx="5943600" cy="3343275"/>
          </a:xfrm>
        </p:spPr>
      </p:sp>
      <p:sp>
        <p:nvSpPr>
          <p:cNvPr id="3" name="Notes Placeholder 2"/>
          <p:cNvSpPr>
            <a:spLocks noGrp="1"/>
          </p:cNvSpPr>
          <p:nvPr>
            <p:ph type="body" idx="1"/>
          </p:nvPr>
        </p:nvSpPr>
        <p:spPr/>
        <p:txBody>
          <a:bodyPr/>
          <a:lstStyle/>
          <a:p>
            <a:r>
              <a:rPr lang="en-US" sz="900" baseline="0" dirty="0"/>
              <a:t>The </a:t>
            </a:r>
            <a:r>
              <a:rPr lang="en-US" sz="900" i="1" baseline="0" dirty="0"/>
              <a:t>client-server model </a:t>
            </a:r>
            <a:r>
              <a:rPr lang="en-US" sz="900" baseline="0" dirty="0"/>
              <a:t>uses a distributed application architecture, in which a compute system called “server” runs a program that provides services over a network to other programs running on various end-point devices called “clients”. Server programs receive requests for resources from client programs and in response to the requests, the clients receive access to resources, such as e-mail applications, business applications, web applications, databases, files, and printers. Client devices can be desktops, laptops, and</a:t>
            </a:r>
            <a:r>
              <a:rPr lang="en-US" sz="900" dirty="0"/>
              <a:t> </a:t>
            </a:r>
            <a:r>
              <a:rPr lang="en-US" sz="900" baseline="0" dirty="0"/>
              <a:t>mobile devices. Clients typically communicate with servers over a LAN or WAN, with users making use of either a client application or a web interface on a browser. </a:t>
            </a:r>
          </a:p>
          <a:p>
            <a:r>
              <a:rPr lang="en-US" sz="900" b="1" baseline="0" dirty="0"/>
              <a:t>In the client-server model</a:t>
            </a:r>
            <a:r>
              <a:rPr lang="en-US" sz="900" baseline="0" dirty="0"/>
              <a:t>, </a:t>
            </a:r>
            <a:r>
              <a:rPr lang="en-US" sz="900" u="sng" baseline="0" dirty="0"/>
              <a:t>both the clients and the servers may have distinct processing tasks that they routinely perform</a:t>
            </a:r>
            <a:r>
              <a:rPr lang="en-US" sz="900" baseline="0" dirty="0"/>
              <a:t>. For example, a </a:t>
            </a:r>
            <a:r>
              <a:rPr lang="en-US" sz="900" b="1" baseline="0" dirty="0"/>
              <a:t>client</a:t>
            </a:r>
            <a:r>
              <a:rPr lang="en-US" sz="900" baseline="0" dirty="0"/>
              <a:t> may </a:t>
            </a:r>
            <a:r>
              <a:rPr lang="en-US" sz="900" b="1" baseline="0" dirty="0"/>
              <a:t>run</a:t>
            </a:r>
            <a:r>
              <a:rPr lang="en-US" sz="900" baseline="0" dirty="0"/>
              <a:t> the </a:t>
            </a:r>
            <a:r>
              <a:rPr lang="en-US" sz="900" u="sng" baseline="0" dirty="0"/>
              <a:t>business application while the server may run the database management system (DBMS)</a:t>
            </a:r>
            <a:r>
              <a:rPr lang="en-US" sz="900" u="sng" dirty="0"/>
              <a:t> to</a:t>
            </a:r>
            <a:r>
              <a:rPr lang="en-US" sz="900" u="sng" baseline="0" dirty="0"/>
              <a:t> manage storage and retrieval of information to and from a </a:t>
            </a:r>
            <a:r>
              <a:rPr lang="en-US" sz="900" u="sng" dirty="0"/>
              <a:t>database. This is called a </a:t>
            </a:r>
            <a:r>
              <a:rPr lang="en-US" sz="900" i="1" u="sng" dirty="0"/>
              <a:t>two-tier architecture</a:t>
            </a:r>
            <a:r>
              <a:rPr lang="en-US" sz="900" dirty="0"/>
              <a:t>. </a:t>
            </a:r>
            <a:r>
              <a:rPr lang="en-US" sz="900" b="1" dirty="0"/>
              <a:t>Alternatively</a:t>
            </a:r>
            <a:r>
              <a:rPr lang="en-US" sz="900" dirty="0"/>
              <a:t>, </a:t>
            </a:r>
            <a:r>
              <a:rPr lang="en-US" sz="900" u="sng" dirty="0"/>
              <a:t>a client may use an application or web interface to accept information while the server runs another application that processes the information and sends the data to a second server that runs the DBMS. </a:t>
            </a:r>
            <a:r>
              <a:rPr lang="en-US" sz="900" dirty="0"/>
              <a:t>This is called the </a:t>
            </a:r>
            <a:r>
              <a:rPr lang="en-US" sz="900" b="1" i="1" dirty="0"/>
              <a:t>three-tier architecture</a:t>
            </a:r>
            <a:r>
              <a:rPr lang="en-US" sz="900" dirty="0"/>
              <a:t>. This distributed application architecture can be extended to any number of tiers (</a:t>
            </a:r>
            <a:r>
              <a:rPr lang="en-US" sz="900" i="1" dirty="0"/>
              <a:t>n-tier architecture</a:t>
            </a:r>
            <a:r>
              <a:rPr lang="en-US" sz="900" dirty="0"/>
              <a:t>). </a:t>
            </a:r>
            <a:r>
              <a:rPr lang="en-US" sz="900" baseline="0" dirty="0"/>
              <a:t>Because both client and server systems are intelligent devices, the client-server model is completely different from the mainframe model. </a:t>
            </a:r>
          </a:p>
          <a:p>
            <a:r>
              <a:rPr lang="en-US" sz="900" baseline="0" dirty="0"/>
              <a:t>The figure on the slide shows an example of the client-server model. In the example, clients interact with the web server using a web browser. The web server processes client requests through HTTP and delivers HTML pages. The application server hosts a business application and the database server hosts a DBMS. The clients interact with the application server through client software. The application server communicates with the database server to retrieve information and provide results to the clients. </a:t>
            </a:r>
            <a:r>
              <a:rPr lang="en-US" sz="900" b="1" baseline="0" dirty="0"/>
              <a:t>In some implementations, applications and databases may even be hosted on the same server</a:t>
            </a:r>
            <a:r>
              <a:rPr lang="en-US" sz="900" baseline="0" dirty="0"/>
              <a:t>.</a:t>
            </a:r>
          </a:p>
          <a:p>
            <a:pPr algn="r"/>
            <a:r>
              <a:rPr lang="en-US" sz="900" dirty="0"/>
              <a:t>(Cont’d)</a:t>
            </a:r>
            <a:endParaRPr lang="en-US" sz="900" baseline="0" dirty="0"/>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1967482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9600" y="467544"/>
            <a:ext cx="5943600" cy="8219256"/>
          </a:xfrm>
        </p:spPr>
        <p:txBody>
          <a:bodyPr/>
          <a:lstStyle/>
          <a:p>
            <a:r>
              <a:rPr lang="en-US" dirty="0"/>
              <a:t>Some challenges with the client-server model are associated with creation of IT silos, maintenance overhead, and scalability issues. </a:t>
            </a:r>
            <a:r>
              <a:rPr lang="en-US" u="sng" dirty="0"/>
              <a:t>In organizations</a:t>
            </a:r>
            <a:r>
              <a:rPr lang="en-US" dirty="0"/>
              <a:t>, </a:t>
            </a:r>
            <a:r>
              <a:rPr lang="en-US" u="sng" dirty="0"/>
              <a:t>it is common for business units/departments to have their own servers running business applications</a:t>
            </a:r>
            <a:r>
              <a:rPr lang="en-US" dirty="0"/>
              <a:t>. </a:t>
            </a:r>
            <a:r>
              <a:rPr lang="en-US" b="1" dirty="0"/>
              <a:t>This leads to the creation of application and information silos (individual, disparate systems</a:t>
            </a:r>
            <a:r>
              <a:rPr lang="en-US" dirty="0"/>
              <a:t>). </a:t>
            </a:r>
            <a:r>
              <a:rPr lang="en-US" b="1" dirty="0"/>
              <a:t>Silos</a:t>
            </a:r>
            <a:r>
              <a:rPr lang="en-US" dirty="0"/>
              <a:t> make it </a:t>
            </a:r>
            <a:r>
              <a:rPr lang="en-US" b="1" u="sng" dirty="0"/>
              <a:t>difficult</a:t>
            </a:r>
            <a:r>
              <a:rPr lang="en-US" u="sng" dirty="0"/>
              <a:t> to </a:t>
            </a:r>
            <a:r>
              <a:rPr lang="en-US" b="1" u="sng" dirty="0"/>
              <a:t>efficiently</a:t>
            </a:r>
            <a:r>
              <a:rPr lang="en-US" u="sng" dirty="0"/>
              <a:t> utilize or share IT resources, </a:t>
            </a:r>
            <a:r>
              <a:rPr lang="en-US" dirty="0"/>
              <a:t>and </a:t>
            </a:r>
            <a:r>
              <a:rPr lang="en-US" u="sng" dirty="0"/>
              <a:t>are challenging to manage and integrate</a:t>
            </a:r>
            <a:r>
              <a:rPr lang="en-US" dirty="0"/>
              <a:t>. Though the cost of server hardware is considerably less than mainframes, there is still a significant OPEX involved in maintenance of multiple servers and clients, and the software running on them. Furthermore, in this model, it is challenging to meet today’s rapid growth in users, information, and applications workloads. Adding more servers does not necessarily lead to better workload management. It is also necessary to optimally distribute processing and application logic across</a:t>
            </a:r>
            <a:r>
              <a:rPr lang="en-US" baseline="0" dirty="0"/>
              <a:t> servers and application instances.</a:t>
            </a:r>
          </a:p>
          <a:p>
            <a:r>
              <a:rPr lang="en-US" i="1" dirty="0"/>
              <a:t>Note: In general, a compute system is a device with an operating system (OS) that runs applications. Physical servers, hosts,</a:t>
            </a:r>
            <a:r>
              <a:rPr lang="en-US" i="1" baseline="0" dirty="0"/>
              <a:t> </a:t>
            </a:r>
            <a:r>
              <a:rPr lang="en-US" i="1" dirty="0"/>
              <a:t>desktops, laptops, and mobile devices are examples of compute systems. In this course, the term compute system or compute</a:t>
            </a:r>
            <a:r>
              <a:rPr lang="en-US" i="1" baseline="0" dirty="0"/>
              <a:t> is used to refer to physical </a:t>
            </a:r>
            <a:r>
              <a:rPr lang="en-US" i="1" dirty="0"/>
              <a:t>servers and hosts on which business applications of an organization are deployed.</a:t>
            </a:r>
            <a:endParaRPr lang="en-US" baseline="0" dirty="0"/>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1967482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381000"/>
            <a:ext cx="5943600" cy="3343275"/>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a:t>The term “third platform” was coined by IDC, and Gartner refers</a:t>
            </a:r>
            <a:r>
              <a:rPr lang="en-US" sz="900" baseline="0" dirty="0"/>
              <a:t> to the same as a “nexus of forces”. </a:t>
            </a:r>
            <a:r>
              <a:rPr lang="en-US" sz="900" dirty="0"/>
              <a:t>The third</a:t>
            </a:r>
            <a:r>
              <a:rPr lang="en-US" sz="900" baseline="0" dirty="0"/>
              <a:t> p</a:t>
            </a:r>
            <a:r>
              <a:rPr lang="en-US" sz="900" dirty="0"/>
              <a:t>latform is built on a foundation of cloud, Big Data, mobile, and social technologies. These are the four major “disruptive” technologies that are significantly transforming businesses, economies, and lives globally.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a:t>At</a:t>
            </a:r>
            <a:r>
              <a:rPr lang="en-US" sz="900" baseline="0" dirty="0"/>
              <a:t> its core, the third platform has the </a:t>
            </a:r>
            <a:r>
              <a:rPr lang="en-US" sz="900" b="0" i="0" u="none" strike="noStrike" kern="1200" baseline="0" dirty="0">
                <a:solidFill>
                  <a:schemeClr val="tx1"/>
                </a:solidFill>
              </a:rPr>
              <a:t>cloud that enables a consumer to provision IT resources as a service from a cloud provider. Big Data enables analytics that create deeper insights from data for improved decision-making. Mobile devices enable pervasive access to applications and information. Social technologies connect individuals, and enable collaboration and information exchange.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a:t>Over the past three decades, it was essential </a:t>
            </a:r>
            <a:r>
              <a:rPr lang="en-US" sz="900" baseline="0" dirty="0"/>
              <a:t>for </a:t>
            </a:r>
            <a:r>
              <a:rPr lang="en-US" sz="900" dirty="0"/>
              <a:t>organizations </a:t>
            </a:r>
            <a:r>
              <a:rPr lang="en-US" sz="900" baseline="0" dirty="0"/>
              <a:t>to </a:t>
            </a:r>
            <a:r>
              <a:rPr lang="en-US" sz="900" dirty="0"/>
              <a:t>intelligently leverage the second platform for their</a:t>
            </a:r>
            <a:r>
              <a:rPr lang="en-US" sz="900" baseline="0" dirty="0"/>
              <a:t> businesses</a:t>
            </a:r>
            <a:r>
              <a:rPr lang="en-US" sz="900" dirty="0"/>
              <a:t>. According to IDC, over the next three decades, the third platform will represent the basis for solution</a:t>
            </a:r>
            <a:r>
              <a:rPr lang="en-US" sz="900" baseline="0" dirty="0"/>
              <a:t> </a:t>
            </a:r>
            <a:r>
              <a:rPr lang="en-US" sz="900" dirty="0"/>
              <a:t>development and business innovation. The third platform is being used for the digital transformation, evolution, and expansion of all industries and for developing</a:t>
            </a:r>
            <a:r>
              <a:rPr lang="en-US" sz="900" baseline="0" dirty="0"/>
              <a:t> </a:t>
            </a:r>
            <a:r>
              <a:rPr lang="en-US" sz="900" dirty="0"/>
              <a:t>major new sources of competitive advantage. Business strategists, IT leaders, and solution developers are already building disruptive new business models and consumer services around third</a:t>
            </a:r>
            <a:r>
              <a:rPr lang="en-US" sz="900" baseline="0" dirty="0"/>
              <a:t> platform technologies</a:t>
            </a:r>
            <a:r>
              <a:rPr lang="en-US" sz="900" dirty="0"/>
              <a:t>. </a:t>
            </a:r>
          </a:p>
          <a:p>
            <a:pPr>
              <a:defRPr/>
            </a:pPr>
            <a:r>
              <a:rPr lang="en-US" sz="900" dirty="0"/>
              <a:t>Third platform technologies are an enhancement of second platform technologies rather than a substitution. A key aspect of third platform is that it is a</a:t>
            </a:r>
            <a:r>
              <a:rPr lang="en-US" sz="900" baseline="0" dirty="0"/>
              <a:t> convergence of </a:t>
            </a:r>
            <a:r>
              <a:rPr lang="en-US" sz="900" dirty="0"/>
              <a:t>cloud, Big Data, mobile, and social technologies and not just each technology taken in isolation. The real key is combining two or more of the technologies to create high-value industry solutions</a:t>
            </a:r>
            <a:r>
              <a:rPr lang="en-US" sz="900" baseline="0" dirty="0"/>
              <a:t> known as “</a:t>
            </a:r>
            <a:r>
              <a:rPr lang="en-US" sz="900" i="1" baseline="0" dirty="0"/>
              <a:t>mashups</a:t>
            </a:r>
            <a:r>
              <a:rPr lang="en-US" sz="900" baseline="0" dirty="0"/>
              <a:t>”</a:t>
            </a:r>
            <a:r>
              <a:rPr lang="en-US" sz="900" dirty="0"/>
              <a:t>. For example, some of the top drivers of cloud include social and mobile solutions. This means that organizations already see the greatest value in solutions that are mashups across all four technologies. The combinations of third platform technologies are already transforming</a:t>
            </a:r>
            <a:r>
              <a:rPr lang="en-US" sz="900" baseline="0" dirty="0"/>
              <a:t> </a:t>
            </a:r>
            <a:r>
              <a:rPr lang="en-US" sz="900" dirty="0"/>
              <a:t>organizations such as retail, financial services, government departments, telecommunications, and healthcare. </a:t>
            </a:r>
          </a:p>
          <a:p>
            <a:pPr>
              <a:defRPr/>
            </a:pPr>
            <a:r>
              <a:rPr lang="en-US" sz="900" dirty="0"/>
              <a:t>                                                                                                                         (Cont’d)</a:t>
            </a:r>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78906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609600" y="467544"/>
            <a:ext cx="5943600" cy="8219256"/>
          </a:xfrm>
        </p:spPr>
        <p:txBody>
          <a:bodyPr/>
          <a:lstStyle/>
          <a:p>
            <a:pPr>
              <a:defRPr/>
            </a:pPr>
            <a:r>
              <a:rPr lang="en-US" dirty="0"/>
              <a:t>According to IDC, it is estimated that currently over 80 percent of the infrastructure and applications in most data centers belong to the second platform. Second platform technologies also currently account for 74 percent of worldwide IT spending. This means that for organizations that have a significant investment in second platform technologies, an immediate and complete shift to the third platform may not be cost-effective and practical. This has led to an intermediate computing platform called “Platform 2.5”, between the second and third platforms. </a:t>
            </a:r>
            <a:r>
              <a:rPr lang="en-US" i="1" dirty="0"/>
              <a:t>Platform 2.5 </a:t>
            </a:r>
            <a:r>
              <a:rPr lang="en-US" dirty="0"/>
              <a:t>includes the solutions and technologies that enable organizations to bridge the gap between the second and third platforms. Platform 2.5 technologies enable organizations to use a combination of second and third platform technologies. Organizations would be able to deliver second platform applications and build third platform outcomes without duplicating and moving data. For example, platform 2.5 technologies would allow an organization to run second platform applications using traditional data structures and protocols, while enabling the same data to be leveraged for analytics using Big Data technologies. </a:t>
            </a:r>
          </a:p>
          <a:p>
            <a:pPr>
              <a:defRPr/>
            </a:pPr>
            <a:r>
              <a:rPr lang="en-US" dirty="0"/>
              <a:t>IDC predicts that future global IT spending will primarily focus on segments such as wireless data, smartphones and tablets, cloud services, Big Data analytics, and </a:t>
            </a:r>
            <a:r>
              <a:rPr lang="en-US" dirty="0" err="1"/>
              <a:t>IoT</a:t>
            </a:r>
            <a:r>
              <a:rPr lang="en-US" dirty="0"/>
              <a:t>. This spending is estimated to be in the hundreds of billions of dollars in each of the segments. This indicates the growing industry trend towards the large-scale adoption of third platform technologies. It is estimated that by 2020 third platform technologies would account for over 40 percent of IT spending. Module 2 covers third platform technologies.</a:t>
            </a:r>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78906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This module covered digital data, the types of digital data, and information. This module also covered data center and its key characteristics. Further, this module covered the key data center management processes. Finally,</a:t>
            </a:r>
            <a:r>
              <a:rPr lang="en-US" baseline="0" dirty="0"/>
              <a:t> t</a:t>
            </a:r>
            <a:r>
              <a:rPr lang="en-US" dirty="0"/>
              <a:t>his module covered the evolution of computing platforms.</a:t>
            </a:r>
          </a:p>
        </p:txBody>
      </p:sp>
      <p:sp>
        <p:nvSpPr>
          <p:cNvPr id="4" name="Footer Placeholder 3"/>
          <p:cNvSpPr>
            <a:spLocks noGrp="1"/>
          </p:cNvSpPr>
          <p:nvPr>
            <p:ph type="ftr" sz="quarter" idx="10"/>
          </p:nvPr>
        </p:nvSpPr>
        <p:spPr/>
        <p:txBody>
          <a:bodyPr/>
          <a:lstStyle/>
          <a:p>
            <a:r>
              <a:rPr lang="en-US"/>
              <a:t>Module 1: Introduction to Information Storage</a:t>
            </a:r>
            <a:endParaRPr lang="en-US" dirty="0"/>
          </a:p>
        </p:txBody>
      </p:sp>
      <p:sp>
        <p:nvSpPr>
          <p:cNvPr id="6" name="Slide Image Placeholder 5"/>
          <p:cNvSpPr>
            <a:spLocks noGrp="1" noRot="1" noChangeAspect="1"/>
          </p:cNvSpPr>
          <p:nvPr>
            <p:ph type="sldImg"/>
          </p:nvPr>
        </p:nvSpPr>
        <p:spPr>
          <a:xfrm>
            <a:off x="609600" y="381000"/>
            <a:ext cx="5943600" cy="3343275"/>
          </a:xfrm>
        </p:spPr>
      </p:sp>
    </p:spTree>
    <p:extLst>
      <p:ext uri="{BB962C8B-B14F-4D97-AF65-F5344CB8AC3E}">
        <p14:creationId xmlns:p14="http://schemas.microsoft.com/office/powerpoint/2010/main" val="2199307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Image Placeholder 8"/>
          <p:cNvSpPr>
            <a:spLocks noGrp="1" noRot="1" noChangeAspect="1"/>
          </p:cNvSpPr>
          <p:nvPr>
            <p:ph type="sldImg"/>
          </p:nvPr>
        </p:nvSpPr>
        <p:spPr>
          <a:xfrm>
            <a:off x="609600" y="381000"/>
            <a:ext cx="5943600" cy="3343275"/>
          </a:xfrm>
        </p:spPr>
      </p:sp>
      <p:sp>
        <p:nvSpPr>
          <p:cNvPr id="10" name="Notes Placeholder 9"/>
          <p:cNvSpPr>
            <a:spLocks noGrp="1"/>
          </p:cNvSpPr>
          <p:nvPr>
            <p:ph type="body" idx="1"/>
          </p:nvPr>
        </p:nvSpPr>
        <p:spPr/>
        <p:txBody>
          <a:bodyPr/>
          <a:lstStyle/>
          <a:p>
            <a:endParaRPr lang="en-US"/>
          </a:p>
        </p:txBody>
      </p:sp>
      <p:sp>
        <p:nvSpPr>
          <p:cNvPr id="5" name="Footer Placeholder 3"/>
          <p:cNvSpPr>
            <a:spLocks noGrp="1"/>
          </p:cNvSpPr>
          <p:nvPr>
            <p:ph type="ftr" sz="quarter" idx="4"/>
          </p:nvPr>
        </p:nvSpPr>
        <p:spPr>
          <a:xfrm>
            <a:off x="3124200" y="8954292"/>
            <a:ext cx="3276600" cy="189708"/>
          </a:xfrm>
        </p:spPr>
        <p:txBody>
          <a:bodyPr/>
          <a:lstStyle/>
          <a:p>
            <a:r>
              <a:rPr lang="en-US"/>
              <a:t>Module 1: Introduction to Information Storage</a:t>
            </a:r>
            <a:endParaRPr lang="en-US" dirty="0"/>
          </a:p>
        </p:txBody>
      </p:sp>
    </p:spTree>
    <p:extLst>
      <p:ext uri="{BB962C8B-B14F-4D97-AF65-F5344CB8AC3E}">
        <p14:creationId xmlns:p14="http://schemas.microsoft.com/office/powerpoint/2010/main" val="222182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Module 1: Introduction to Information Storage</a:t>
            </a:r>
            <a:endParaRPr lang="en-US" dirty="0"/>
          </a:p>
        </p:txBody>
      </p:sp>
      <p:sp>
        <p:nvSpPr>
          <p:cNvPr id="6" name="Slide Image Placeholder 5"/>
          <p:cNvSpPr>
            <a:spLocks noGrp="1" noRot="1" noChangeAspect="1"/>
          </p:cNvSpPr>
          <p:nvPr>
            <p:ph type="sldImg"/>
          </p:nvPr>
        </p:nvSpPr>
        <p:spPr>
          <a:xfrm>
            <a:off x="609600" y="381000"/>
            <a:ext cx="5943600" cy="3343275"/>
          </a:xfrm>
        </p:spPr>
      </p:sp>
      <p:sp>
        <p:nvSpPr>
          <p:cNvPr id="7" name="Notes Placeholder 6"/>
          <p:cNvSpPr>
            <a:spLocks noGrp="1"/>
          </p:cNvSpPr>
          <p:nvPr>
            <p:ph type="body" idx="1"/>
          </p:nvPr>
        </p:nvSpPr>
        <p:spPr/>
        <p:txBody>
          <a:bodyPr/>
          <a:lstStyle/>
          <a:p>
            <a:pPr>
              <a:defRPr/>
            </a:pPr>
            <a:r>
              <a:rPr lang="en-US" sz="900" baseline="0" dirty="0"/>
              <a:t>We live in a </a:t>
            </a:r>
            <a:r>
              <a:rPr lang="en-US" sz="900" i="1" baseline="0" dirty="0"/>
              <a:t>digital universe</a:t>
            </a:r>
            <a:r>
              <a:rPr lang="en-US" sz="900" baseline="0" dirty="0"/>
              <a:t> – a world that is created and defined by software. A massive amount of digital data is continuously generated, collected, stored, and analyzed through software in the digital universe. </a:t>
            </a:r>
            <a:r>
              <a:rPr lang="en-US" sz="900" b="1" baseline="0" dirty="0"/>
              <a:t>According to the 2014 </a:t>
            </a:r>
            <a:r>
              <a:rPr lang="en-US" sz="900" baseline="0" dirty="0"/>
              <a:t>Digital Universe Study conducted by </a:t>
            </a:r>
            <a:r>
              <a:rPr lang="en-US" sz="900" b="1" baseline="0" dirty="0"/>
              <a:t>International Data Corporation (IDC</a:t>
            </a:r>
            <a:r>
              <a:rPr lang="en-US" sz="900" baseline="0" dirty="0"/>
              <a:t>), it is estimated that the digital universe produces approximately 4.4 trillion gigabytes (GB) of data annually, which is doubling every two years. By these estimates, it is projected that by the year 2020, the digital universe will expand to 44 trillion GB of </a:t>
            </a:r>
            <a:r>
              <a:rPr lang="en-US" sz="900" dirty="0"/>
              <a:t>data. The data in the digital universe comes from diverse sources, including individuals living and working online, organizations employing information technology (IT) to run their businesses, and from a variety of “smart” electronic devices connected to the Internet. </a:t>
            </a:r>
          </a:p>
          <a:p>
            <a:pPr>
              <a:defRPr/>
            </a:pPr>
            <a:r>
              <a:rPr lang="en-US" sz="900" dirty="0"/>
              <a:t>In organizations, the volume and importance of information for business operations continue to grow at astounding rates. Individuals constantly generate and consume information through numerous activities, such as web searches, e-mails, uploading and downloading content and sharing media files. The rapid </a:t>
            </a:r>
            <a:r>
              <a:rPr lang="en-US" sz="900" baseline="0" dirty="0"/>
              <a:t>proliferation of o</a:t>
            </a:r>
            <a:r>
              <a:rPr lang="en-US" sz="900" dirty="0"/>
              <a:t>nline social networking and </a:t>
            </a:r>
            <a:r>
              <a:rPr lang="en-US" sz="900" baseline="0" dirty="0"/>
              <a:t>Internet-enabled smartphones and tablets has </a:t>
            </a:r>
            <a:r>
              <a:rPr lang="en-US" sz="900" dirty="0"/>
              <a:t>also contributed significantly to </a:t>
            </a:r>
            <a:r>
              <a:rPr lang="en-US" sz="900" baseline="0" dirty="0"/>
              <a:t>the growth of the digital universe.</a:t>
            </a:r>
          </a:p>
          <a:p>
            <a:pPr>
              <a:defRPr/>
            </a:pPr>
            <a:r>
              <a:rPr lang="en-US" sz="900" dirty="0"/>
              <a:t>The advent of the </a:t>
            </a:r>
            <a:r>
              <a:rPr lang="en-US" sz="900" i="1" dirty="0"/>
              <a:t>Internet of Things </a:t>
            </a:r>
            <a:r>
              <a:rPr lang="en-US" sz="900" dirty="0"/>
              <a:t>(</a:t>
            </a:r>
            <a:r>
              <a:rPr lang="en-US" sz="900" dirty="0" err="1"/>
              <a:t>IoT</a:t>
            </a:r>
            <a:r>
              <a:rPr lang="en-US" sz="900" dirty="0"/>
              <a:t>) is also gradually adding to the growth of the digital universe. The </a:t>
            </a:r>
            <a:r>
              <a:rPr lang="en-US" sz="900" dirty="0" err="1"/>
              <a:t>IoT</a:t>
            </a:r>
            <a:r>
              <a:rPr lang="en-US" sz="900" dirty="0"/>
              <a:t> is a technology trend wherein “smart” devices with embedded electronics, software, and sensors exchange data with other devices over the Internet. Examples of such devices are wearable gadgets – smartwatches and fitness activity trackers;  electronic sensors – temperature sensors and heart monitoring implants; and household appliances – televisions, thermostats, and lighting. The </a:t>
            </a:r>
            <a:r>
              <a:rPr lang="en-US" sz="900" dirty="0" err="1"/>
              <a:t>IoT</a:t>
            </a:r>
            <a:r>
              <a:rPr lang="en-US" sz="900" dirty="0"/>
              <a:t> has vast applications and is driving the development of several innovative technology solutions. Some application areas include weather monitoring – remote monitoring and analysis of temperature and atmospheric conditions; healthcare – health monitoring devices can enable doctors to remotely monitor patients and be notified in case of emergencies; and infrastructure management – technicians can remotely monitor equipment and proactively schedule repair activities for maintenance crews.</a:t>
            </a:r>
          </a:p>
        </p:txBody>
      </p:sp>
    </p:spTree>
    <p:extLst>
      <p:ext uri="{BB962C8B-B14F-4D97-AF65-F5344CB8AC3E}">
        <p14:creationId xmlns:p14="http://schemas.microsoft.com/office/powerpoint/2010/main" val="1614877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381000"/>
            <a:ext cx="5943600" cy="3343275"/>
          </a:xfrm>
        </p:spPr>
      </p:sp>
      <p:sp>
        <p:nvSpPr>
          <p:cNvPr id="3" name="Notes Placeholder 2"/>
          <p:cNvSpPr>
            <a:spLocks noGrp="1"/>
          </p:cNvSpPr>
          <p:nvPr>
            <p:ph type="body" idx="1"/>
          </p:nvPr>
        </p:nvSpPr>
        <p:spPr/>
        <p:txBody>
          <a:bodyPr/>
          <a:lstStyle/>
          <a:p>
            <a:r>
              <a:rPr lang="en-US" sz="900" dirty="0"/>
              <a:t>Organizations have become increasingly information-dependent in the twenty-first century, and information must be available whenever and wherever it is required. It is critical for users and applications to have continuous, fast, reliable, and secure access to information for business operations to run as required. Some examples of such organizations and processes include banking</a:t>
            </a:r>
            <a:r>
              <a:rPr lang="en-US" sz="900" baseline="0" dirty="0"/>
              <a:t> and financial institutions, government departments, online retailers, </a:t>
            </a:r>
            <a:r>
              <a:rPr lang="en-US" sz="900" dirty="0"/>
              <a:t>airline reservations, billing and transaction processing, social networks, stock trading, scientific research, and healthcare.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a:t>It is essential for organizations to store, protect, process, and manage</a:t>
            </a:r>
            <a:r>
              <a:rPr lang="en-US" sz="900" baseline="0" dirty="0"/>
              <a:t> </a:t>
            </a:r>
            <a:r>
              <a:rPr lang="en-US" sz="900" dirty="0"/>
              <a:t>information in an efficient and cost-effective</a:t>
            </a:r>
            <a:r>
              <a:rPr lang="en-US" sz="900" baseline="0" dirty="0"/>
              <a:t> manner</a:t>
            </a:r>
            <a:r>
              <a:rPr lang="en-US" sz="900" dirty="0"/>
              <a:t>. Legal, regulatory, and contractual obligations regarding the availability, retention, and protection of data further add to the challenges of storing and managing information.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a:t>Organizations also face newer challenges in the form of requirement to </a:t>
            </a:r>
            <a:r>
              <a:rPr lang="en-US" sz="900" baseline="0" dirty="0"/>
              <a:t>extract value from the information generated in the digital universe. Information can be leveraged to identify opportunities to transform and enhance businesses and gain a competitive edge. </a:t>
            </a:r>
            <a:r>
              <a:rPr lang="en-US" sz="900" dirty="0"/>
              <a:t>For example, an online retailer may need to</a:t>
            </a:r>
            <a:r>
              <a:rPr lang="en-US" sz="900" baseline="0" dirty="0"/>
              <a:t> </a:t>
            </a:r>
            <a:r>
              <a:rPr lang="en-US" sz="900" dirty="0"/>
              <a:t>identify the preferred product types and brands of customers by analyzing their search, browsing, and purchase patterns. The retailer can then maintain a</a:t>
            </a:r>
            <a:r>
              <a:rPr lang="en-US" sz="900" baseline="0" dirty="0"/>
              <a:t> sufficient</a:t>
            </a:r>
            <a:r>
              <a:rPr lang="en-US" sz="900" dirty="0"/>
              <a:t> inventory of popular products, and also advertise relevant products to the existing and potential customers. Furthermore, the </a:t>
            </a:r>
            <a:r>
              <a:rPr lang="en-US" sz="900" dirty="0" err="1"/>
              <a:t>IoT</a:t>
            </a:r>
            <a:r>
              <a:rPr lang="en-US" sz="900" dirty="0"/>
              <a:t> is expected to lead to new consumer and business behavior in the coming years creating new business opportunities.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900" dirty="0"/>
              <a:t>To meet all these requirements and more, organizations are increasingly undertaking digital transformation initiatives to implement intelligent storage solutions. These solutions </a:t>
            </a:r>
            <a:r>
              <a:rPr lang="en-US" sz="900" baseline="0" dirty="0"/>
              <a:t>not only enable efficient and optimized storage and management of information, but also enable extraction of value from information to derive new business opportunities, gain a competitive advantage,</a:t>
            </a:r>
            <a:r>
              <a:rPr lang="en-US" sz="900" dirty="0"/>
              <a:t> and </a:t>
            </a:r>
            <a:r>
              <a:rPr lang="en-US" sz="900" baseline="0" dirty="0"/>
              <a:t>create new sources of revenue.</a:t>
            </a:r>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1185004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Module 1: Introduction to Information Storage</a:t>
            </a:r>
            <a:endParaRPr lang="en-US" dirty="0"/>
          </a:p>
        </p:txBody>
      </p:sp>
      <p:sp>
        <p:nvSpPr>
          <p:cNvPr id="6" name="Slide Image Placeholder 5"/>
          <p:cNvSpPr>
            <a:spLocks noGrp="1" noRot="1" noChangeAspect="1"/>
          </p:cNvSpPr>
          <p:nvPr>
            <p:ph type="sldImg"/>
          </p:nvPr>
        </p:nvSpPr>
        <p:spPr>
          <a:xfrm>
            <a:off x="609600" y="381000"/>
            <a:ext cx="5943600" cy="3343275"/>
          </a:xfrm>
        </p:spPr>
      </p:sp>
      <p:sp>
        <p:nvSpPr>
          <p:cNvPr id="7" name="Notes Placeholder 6"/>
          <p:cNvSpPr>
            <a:spLocks noGrp="1"/>
          </p:cNvSpPr>
          <p:nvPr>
            <p:ph type="body" idx="1"/>
          </p:nvPr>
        </p:nvSpPr>
        <p:spPr/>
        <p:txBody>
          <a:bodyPr/>
          <a:lstStyle/>
          <a:p>
            <a:r>
              <a:rPr lang="en-US" dirty="0"/>
              <a:t>A generic definition of </a:t>
            </a:r>
            <a:r>
              <a:rPr lang="en-US" i="1" dirty="0"/>
              <a:t>data</a:t>
            </a:r>
            <a:r>
              <a:rPr lang="en-US" dirty="0"/>
              <a:t> is that it is a collection of facts, typically collected for the purpose of analysis or reference. Data can exist in a variety of forms such as facts stored in a person's mind, photographs and drawings, alphanumeric text and images in a book, a bank ledger, and tabled results of a scientific survey. Originally, data is the plural form of “datum”. However, data is now generally treated as a singular or mass noun representing a collection of facts and figures. This is especially true when referring to digital data.</a:t>
            </a:r>
          </a:p>
          <a:p>
            <a:r>
              <a:rPr lang="en-US" dirty="0"/>
              <a:t>In computing, </a:t>
            </a:r>
            <a:r>
              <a:rPr lang="en-US" i="1" dirty="0"/>
              <a:t>digital data </a:t>
            </a:r>
            <a:r>
              <a:rPr lang="en-US" dirty="0"/>
              <a:t>is a collection of facts that is transmitted and stored in electronic form, and processed through software. Digital data is generated by various devices, such as desktops, laptops, tablets, mobile phones, and electronic sensors. </a:t>
            </a:r>
            <a:r>
              <a:rPr lang="en-US" baseline="0" dirty="0"/>
              <a:t>It is</a:t>
            </a:r>
            <a:r>
              <a:rPr lang="en-US" dirty="0"/>
              <a:t> stored as strings of binary values (0s and 1s) on a storage medium</a:t>
            </a:r>
            <a:r>
              <a:rPr lang="en-US" baseline="0" dirty="0"/>
              <a:t> that is either internal or external to the devices generating or accessing the data</a:t>
            </a:r>
            <a:r>
              <a:rPr lang="en-US" dirty="0"/>
              <a:t>. The storage devices may be</a:t>
            </a:r>
            <a:r>
              <a:rPr lang="en-US" baseline="0" dirty="0"/>
              <a:t> of </a:t>
            </a:r>
            <a:r>
              <a:rPr lang="en-US" dirty="0"/>
              <a:t>different types, such as magnetic, optical, or solid state storage devices.</a:t>
            </a:r>
            <a:r>
              <a:rPr lang="en-US" baseline="0" dirty="0"/>
              <a:t> Examples of digital data are</a:t>
            </a:r>
            <a:r>
              <a:rPr lang="en-US" dirty="0"/>
              <a:t> electronic</a:t>
            </a:r>
            <a:r>
              <a:rPr lang="en-US" baseline="0" dirty="0"/>
              <a:t> documents, text files, </a:t>
            </a:r>
            <a:r>
              <a:rPr lang="en-US" dirty="0"/>
              <a:t>e-mails, e-books, digital images, digital audio,</a:t>
            </a:r>
            <a:r>
              <a:rPr lang="en-US" baseline="0" dirty="0"/>
              <a:t> and </a:t>
            </a:r>
            <a:r>
              <a:rPr lang="en-US" dirty="0"/>
              <a:t>digital video. </a:t>
            </a:r>
            <a:endParaRPr lang="en-US" baseline="0" dirty="0"/>
          </a:p>
        </p:txBody>
      </p:sp>
    </p:spTree>
    <p:extLst>
      <p:ext uri="{BB962C8B-B14F-4D97-AF65-F5344CB8AC3E}">
        <p14:creationId xmlns:p14="http://schemas.microsoft.com/office/powerpoint/2010/main" val="161487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381000"/>
            <a:ext cx="5943600" cy="3343275"/>
          </a:xfrm>
        </p:spPr>
      </p:sp>
      <p:sp>
        <p:nvSpPr>
          <p:cNvPr id="3" name="Notes Placeholder 2"/>
          <p:cNvSpPr>
            <a:spLocks noGrp="1"/>
          </p:cNvSpPr>
          <p:nvPr>
            <p:ph type="body" idx="1"/>
          </p:nvPr>
        </p:nvSpPr>
        <p:spPr/>
        <p:txBody>
          <a:bodyPr/>
          <a:lstStyle/>
          <a:p>
            <a:r>
              <a:rPr lang="en-US" sz="900" dirty="0"/>
              <a:t>Based on how it is stored and managed, digital data can be broadly classified as either structured data or unstructured data. </a:t>
            </a:r>
            <a:r>
              <a:rPr lang="en-US" sz="900" i="1" dirty="0"/>
              <a:t>Structured data </a:t>
            </a:r>
            <a:r>
              <a:rPr lang="en-US" sz="900" dirty="0"/>
              <a:t>is organized in fixed fields within a record or file. For data to be structured, a data model is required. A </a:t>
            </a:r>
            <a:r>
              <a:rPr lang="en-US" sz="900" i="1" dirty="0"/>
              <a:t>data model </a:t>
            </a:r>
            <a:r>
              <a:rPr lang="en-US" sz="900" dirty="0"/>
              <a:t>specifies the format for organizing data, and also specifies how different data elements are related to each other. For example, in a relational database, data is organized in rows and columns within named tables. </a:t>
            </a:r>
            <a:r>
              <a:rPr lang="en-US" sz="900" i="1" dirty="0"/>
              <a:t>Semi-structured data </a:t>
            </a:r>
            <a:r>
              <a:rPr lang="en-US" sz="900" dirty="0"/>
              <a:t>does</a:t>
            </a:r>
            <a:r>
              <a:rPr lang="en-US" sz="900" baseline="0" dirty="0"/>
              <a:t> not have a formal</a:t>
            </a:r>
            <a:r>
              <a:rPr lang="en-US" sz="900" dirty="0"/>
              <a:t> </a:t>
            </a:r>
            <a:r>
              <a:rPr lang="en-US" sz="900" baseline="0" dirty="0"/>
              <a:t>data model but has an apparent, self-describing pattern and structure that enable its analysis. Examples of semi-structured data include spreadsheets that have a row and column structure, and XML files that are defined by an XML schema. </a:t>
            </a:r>
            <a:r>
              <a:rPr lang="en-US" sz="900" i="1" baseline="0" dirty="0"/>
              <a:t>Quasi-structured</a:t>
            </a:r>
            <a:r>
              <a:rPr lang="en-US" sz="900" i="1" dirty="0"/>
              <a:t> data </a:t>
            </a:r>
            <a:r>
              <a:rPr lang="en-US" sz="900" dirty="0"/>
              <a:t>consists of textual data with erratic data formats, and can be formatted </a:t>
            </a:r>
            <a:r>
              <a:rPr lang="en-US" sz="900" dirty="0">
                <a:solidFill>
                  <a:srgbClr val="000000"/>
                </a:solidFill>
              </a:rPr>
              <a:t>with effort, software tools, and time</a:t>
            </a:r>
            <a:r>
              <a:rPr lang="en-US" sz="900" dirty="0"/>
              <a:t>. An example of quasi-structured data is a “clickstream” or “</a:t>
            </a:r>
            <a:r>
              <a:rPr lang="en-US" sz="900" dirty="0" err="1"/>
              <a:t>clickpath</a:t>
            </a:r>
            <a:r>
              <a:rPr lang="en-US" sz="900" dirty="0"/>
              <a:t>” that includes data about which webpages a user visited and in what order – which is the result of the successive mouse clicks the user made. A clickstream shows when a user entered a website, the pages viewed, the time spent on each page, and when the user exited. </a:t>
            </a:r>
            <a:r>
              <a:rPr lang="en-US" sz="900" i="1" dirty="0"/>
              <a:t>Unstructured data </a:t>
            </a:r>
            <a:r>
              <a:rPr lang="en-US" sz="900" dirty="0"/>
              <a:t>does not have a data model and is not organized in any particular format. Some examples of unstructured data include text documents, PDF files, e-mails, presentations, images, and videos. </a:t>
            </a:r>
          </a:p>
          <a:p>
            <a:pPr>
              <a:defRPr/>
            </a:pPr>
            <a:r>
              <a:rPr lang="en-US" sz="900" dirty="0"/>
              <a:t>As indicated by the figure on the slide, the majority, which is more than 90 percent, of the data</a:t>
            </a:r>
            <a:r>
              <a:rPr lang="en-US" sz="900" baseline="0" dirty="0"/>
              <a:t> generated in the digital universe today is </a:t>
            </a:r>
            <a:r>
              <a:rPr lang="en-US" sz="900" i="1" dirty="0"/>
              <a:t>non-structured data </a:t>
            </a:r>
            <a:r>
              <a:rPr lang="en-US" sz="900" dirty="0"/>
              <a:t>(semi-, quasi-, and unstructured). Although the figure shows four different and separate types of data, in reality a mixture of these is typically generated. For instance, in a call center for customer</a:t>
            </a:r>
            <a:r>
              <a:rPr lang="en-US" sz="900" baseline="0" dirty="0"/>
              <a:t> support of a software product, </a:t>
            </a:r>
            <a:r>
              <a:rPr lang="en-US" sz="900" dirty="0"/>
              <a:t>a classic relational database management system (RDBMS) may store call logs with structured data such as date/time stamps, machine types, and problem type entered by the support desk person. In addition, there may</a:t>
            </a:r>
            <a:r>
              <a:rPr lang="en-US" sz="900" baseline="0" dirty="0"/>
              <a:t> be </a:t>
            </a:r>
            <a:r>
              <a:rPr lang="en-US" sz="900" dirty="0"/>
              <a:t>unstructured or semi-structured data, such as an e-mail ticket of the problem, call log information, or the actual call recording.</a:t>
            </a:r>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32911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381000"/>
            <a:ext cx="5943600" cy="3343275"/>
          </a:xfrm>
        </p:spPr>
      </p:sp>
      <p:sp>
        <p:nvSpPr>
          <p:cNvPr id="3" name="Notes Placeholder 2"/>
          <p:cNvSpPr>
            <a:spLocks noGrp="1"/>
          </p:cNvSpPr>
          <p:nvPr>
            <p:ph type="body" idx="1"/>
          </p:nvPr>
        </p:nvSpPr>
        <p:spPr/>
        <p:txBody>
          <a:bodyPr/>
          <a:lstStyle/>
          <a:p>
            <a:r>
              <a:rPr lang="en-US" dirty="0"/>
              <a:t>The terms “data” and “information” are closely related and it is common for the two to be used interchangeably. However,</a:t>
            </a:r>
            <a:r>
              <a:rPr lang="en-US" baseline="0" dirty="0"/>
              <a:t> it is important to understand the difference between the two. </a:t>
            </a:r>
            <a:r>
              <a:rPr lang="en-US" dirty="0"/>
              <a:t>Data, by itself, is simply a collection of facts that needs to be processed for it to be useful. For example a set of annual sales figures of an</a:t>
            </a:r>
            <a:r>
              <a:rPr lang="en-US" baseline="0" dirty="0"/>
              <a:t> organization </a:t>
            </a:r>
            <a:r>
              <a:rPr lang="en-US" dirty="0"/>
              <a:t>is data. When data is processed and presented in a specific context it can be interpreted in a useful manner. This processed and organized data is called </a:t>
            </a:r>
            <a:r>
              <a:rPr lang="en-US" i="1" dirty="0"/>
              <a:t>information</a:t>
            </a:r>
            <a:r>
              <a:rPr lang="en-US" dirty="0"/>
              <a:t>. For example, when the annual sales data is processed into a sales report, it provides useful information, such as the a</a:t>
            </a:r>
            <a:r>
              <a:rPr lang="en-US" baseline="0" dirty="0"/>
              <a:t>verage sales for a product (indicating product demand and popularity), and a comparison of the actual sales to the projected sales. I</a:t>
            </a:r>
            <a:r>
              <a:rPr lang="en-US" dirty="0"/>
              <a:t>nformation thus creates knowledge </a:t>
            </a:r>
            <a:r>
              <a:rPr lang="en-US" baseline="0" dirty="0"/>
              <a:t>and enables decision-making.</a:t>
            </a:r>
          </a:p>
          <a:p>
            <a:pPr>
              <a:defRPr/>
            </a:pPr>
            <a:r>
              <a:rPr lang="en-US" dirty="0"/>
              <a:t>As discussed</a:t>
            </a:r>
            <a:r>
              <a:rPr lang="en-US" baseline="0" dirty="0"/>
              <a:t> previously, p</a:t>
            </a:r>
            <a:r>
              <a:rPr lang="en-US" dirty="0"/>
              <a:t>rocessing and analyzing data is vital to any</a:t>
            </a:r>
            <a:r>
              <a:rPr lang="en-US" baseline="0" dirty="0"/>
              <a:t> organization. It enables organizations to derive value from data, and create intelligence to enable decision-making and organizational effectiveness. It is easier to process structured data due to its organized form. On the other hand, processing non-structured data and extracting information from it using traditional applications is difficult, time-consuming, and requires considerable resources. </a:t>
            </a:r>
            <a:r>
              <a:rPr lang="en-US" dirty="0"/>
              <a:t>New architectures, technologies, and techniques (described </a:t>
            </a:r>
            <a:r>
              <a:rPr lang="en-US" baseline="0" dirty="0"/>
              <a:t>in Module 2, ‘</a:t>
            </a:r>
            <a:r>
              <a:rPr lang="en-US" dirty="0"/>
              <a:t>Third Platform Technologies’</a:t>
            </a:r>
            <a:r>
              <a:rPr lang="en-US" baseline="0" dirty="0"/>
              <a:t>) </a:t>
            </a:r>
            <a:r>
              <a:rPr lang="en-US" dirty="0"/>
              <a:t>have emerged that enable storing, managing, analyzing, and deriving value from unstructured data coming from numerous sources.</a:t>
            </a:r>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3092834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381000"/>
            <a:ext cx="5943600" cy="3343275"/>
          </a:xfrm>
        </p:spPr>
      </p:sp>
      <p:sp>
        <p:nvSpPr>
          <p:cNvPr id="3" name="Notes Placeholder 2"/>
          <p:cNvSpPr>
            <a:spLocks noGrp="1"/>
          </p:cNvSpPr>
          <p:nvPr>
            <p:ph type="body" idx="1"/>
          </p:nvPr>
        </p:nvSpPr>
        <p:spPr/>
        <p:txBody>
          <a:bodyPr/>
          <a:lstStyle/>
          <a:p>
            <a:r>
              <a:rPr lang="en-US" sz="900" dirty="0"/>
              <a:t>In a computing environment, storage devices (or simply “storage”) are devices consisting of non-volatile recording media on which information can be persistently</a:t>
            </a:r>
            <a:r>
              <a:rPr lang="en-US" sz="900" baseline="0" dirty="0"/>
              <a:t> </a:t>
            </a:r>
            <a:r>
              <a:rPr lang="en-US" sz="900" dirty="0"/>
              <a:t>stored. Storage may be internal (for example, internal hard drive), removable</a:t>
            </a:r>
            <a:r>
              <a:rPr lang="en-US" sz="900" baseline="0" dirty="0"/>
              <a:t> (for example, memory cards), or external (for example, magnetic tape drive) to a compute system. Based on the nature of the storage media used, storage devices can be broadly classified as given below:</a:t>
            </a:r>
          </a:p>
          <a:p>
            <a:pPr marL="171450" indent="-171450">
              <a:buFont typeface="Arial" panose="020B0604020202020204" pitchFamily="34" charset="0"/>
              <a:buChar char="•"/>
            </a:pPr>
            <a:r>
              <a:rPr lang="en-US" sz="900" b="1" baseline="0" dirty="0"/>
              <a:t>Magnetic storage devices</a:t>
            </a:r>
            <a:r>
              <a:rPr lang="en-US" sz="900" baseline="0" dirty="0"/>
              <a:t>: For example, hard disk drive and magnetic tape drive.</a:t>
            </a:r>
          </a:p>
          <a:p>
            <a:pPr marL="171450" indent="-171450">
              <a:buFont typeface="Arial" panose="020B0604020202020204" pitchFamily="34" charset="0"/>
              <a:buChar char="•"/>
            </a:pPr>
            <a:r>
              <a:rPr lang="en-US" sz="900" b="1" baseline="0" dirty="0"/>
              <a:t>Optical storage devices</a:t>
            </a:r>
            <a:r>
              <a:rPr lang="en-US" sz="900" baseline="0" dirty="0"/>
              <a:t>: For example, </a:t>
            </a:r>
            <a:r>
              <a:rPr lang="en-US" sz="900" dirty="0"/>
              <a:t>Blu-ray, DVD, and CD.</a:t>
            </a:r>
            <a:endParaRPr lang="en-US" sz="900" baseline="0" dirty="0"/>
          </a:p>
          <a:p>
            <a:pPr marL="171450" indent="-171450">
              <a:buFont typeface="Arial" panose="020B0604020202020204" pitchFamily="34" charset="0"/>
              <a:buChar char="•"/>
            </a:pPr>
            <a:r>
              <a:rPr lang="en-US" sz="900" b="1" baseline="0" dirty="0"/>
              <a:t>Flash-based storage devices</a:t>
            </a:r>
            <a:r>
              <a:rPr lang="en-US" sz="900" baseline="0" dirty="0"/>
              <a:t>: For example, solid state drive (SSD), memory card, and USB thumb drive (or pen drive).</a:t>
            </a:r>
          </a:p>
          <a:p>
            <a:pPr>
              <a:defRPr/>
            </a:pPr>
            <a:r>
              <a:rPr lang="en-US" sz="900" baseline="0" dirty="0"/>
              <a:t>Storage is a core component in an organization’s IT infrastructure. Various factors such as the media, architecture, capacity, addressing, reliability, and performance influence the choice and use of storage devices in an enterprise environment. For example, disk drives and SSDs are used for storing business-critical information that needs to be continuously accessible to applications; whereas, magnetic tapes and optical storage are typically used for backing up and archiving data. The different types of storage devices are covered in Module 3, ‘</a:t>
            </a:r>
            <a:r>
              <a:rPr lang="en-US" sz="900" dirty="0"/>
              <a:t>Data Center Environment’</a:t>
            </a:r>
            <a:r>
              <a:rPr lang="en-US" sz="900" baseline="0" dirty="0"/>
              <a:t>. </a:t>
            </a:r>
          </a:p>
          <a:p>
            <a:r>
              <a:rPr lang="en-US" sz="900" baseline="0" dirty="0"/>
              <a:t>In enterprise environments, information is typically stored on storage systems (or storage “arrays”). </a:t>
            </a:r>
            <a:r>
              <a:rPr lang="en-US" sz="900" b="1" baseline="0" dirty="0"/>
              <a:t>A storage system </a:t>
            </a:r>
            <a:r>
              <a:rPr lang="en-US" sz="900" u="sng" baseline="0" dirty="0"/>
              <a:t>is a hardware component that contains a group of homogeneous/heterogeneous storage devices assembled within a cabinet</a:t>
            </a:r>
            <a:r>
              <a:rPr lang="en-US" sz="900" baseline="0" dirty="0"/>
              <a:t>. These enterprise-class storage systems are designed for high capacity, scalability, performance, reliability, and security to meet business requirements. The compute systems that run business applications are provided storage capacity from storage systems. Storage systems are covered in Module 4, ‘</a:t>
            </a:r>
            <a:r>
              <a:rPr lang="en-US" sz="900" dirty="0"/>
              <a:t>Intelligent Storage Systems (ISS)’</a:t>
            </a:r>
            <a:r>
              <a:rPr lang="en-US" sz="900" baseline="0" dirty="0"/>
              <a:t>. Organizations typically house their IT infrastructure, including compute systems, storage systems, and network equipment within a data center.  </a:t>
            </a:r>
            <a:endParaRPr lang="en-US" sz="900" dirty="0"/>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163808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381000"/>
            <a:ext cx="5943600" cy="3343275"/>
          </a:xfrm>
        </p:spPr>
      </p:sp>
      <p:sp>
        <p:nvSpPr>
          <p:cNvPr id="3" name="Notes Placeholder 2"/>
          <p:cNvSpPr>
            <a:spLocks noGrp="1"/>
          </p:cNvSpPr>
          <p:nvPr>
            <p:ph type="body" idx="1"/>
          </p:nvPr>
        </p:nvSpPr>
        <p:spPr/>
        <p:txBody>
          <a:bodyPr/>
          <a:lstStyle/>
          <a:p>
            <a:r>
              <a:rPr lang="en-US" sz="900" kern="1200" dirty="0">
                <a:solidFill>
                  <a:schemeClr val="tx1"/>
                </a:solidFill>
              </a:rPr>
              <a:t>A data center is a dedicated facility where an organization houses, operates, and</a:t>
            </a:r>
            <a:r>
              <a:rPr lang="en-US" sz="900" kern="1200" baseline="0" dirty="0">
                <a:solidFill>
                  <a:schemeClr val="tx1"/>
                </a:solidFill>
              </a:rPr>
              <a:t> maintains back-end IT infrastructure including compute systems, storage systems, and network equipment along with other supporting infrastructure. A data center centralizes an organization’s IT equipment and data-processing operations, and is vital for carrying out business operations. </a:t>
            </a:r>
          </a:p>
          <a:p>
            <a:r>
              <a:rPr lang="en-US" sz="900" kern="1200" baseline="0" dirty="0">
                <a:solidFill>
                  <a:schemeClr val="tx1"/>
                </a:solidFill>
              </a:rPr>
              <a:t>A data center typically comprises the following:</a:t>
            </a:r>
          </a:p>
          <a:p>
            <a:pPr marL="171450" indent="-171450">
              <a:buFont typeface="Arial" panose="020B0604020202020204" pitchFamily="34" charset="0"/>
              <a:buChar char="•"/>
            </a:pPr>
            <a:r>
              <a:rPr lang="en-US" sz="900" b="1" kern="1200" baseline="0" dirty="0">
                <a:solidFill>
                  <a:schemeClr val="tx1"/>
                </a:solidFill>
              </a:rPr>
              <a:t>Facility:</a:t>
            </a:r>
            <a:r>
              <a:rPr lang="en-US" sz="900" kern="1200" baseline="0" dirty="0">
                <a:solidFill>
                  <a:schemeClr val="tx1"/>
                </a:solidFill>
              </a:rPr>
              <a:t> It is the building and floor space where the data center is constructed. It typically has a raised floor with ducts underneath holding power and network cables.</a:t>
            </a:r>
          </a:p>
          <a:p>
            <a:pPr marL="171450" indent="-171450">
              <a:buFont typeface="Arial" panose="020B0604020202020204" pitchFamily="34" charset="0"/>
              <a:buChar char="•"/>
            </a:pPr>
            <a:r>
              <a:rPr lang="en-US" sz="900" b="1" kern="1200" baseline="0" dirty="0">
                <a:solidFill>
                  <a:schemeClr val="tx1"/>
                </a:solidFill>
              </a:rPr>
              <a:t>IT equipment:</a:t>
            </a:r>
            <a:r>
              <a:rPr lang="en-US" sz="900" kern="1200" baseline="0" dirty="0">
                <a:solidFill>
                  <a:schemeClr val="tx1"/>
                </a:solidFill>
              </a:rPr>
              <a:t> It includes equipment such as compute systems, storage systems, network equipment and cables, and cabinets for housing the IT equipment.</a:t>
            </a:r>
          </a:p>
          <a:p>
            <a:pPr marL="171450" indent="-171450">
              <a:buFont typeface="Arial" panose="020B0604020202020204" pitchFamily="34" charset="0"/>
              <a:buChar char="•"/>
            </a:pPr>
            <a:r>
              <a:rPr lang="en-US" sz="900" b="1" kern="1200" baseline="0" dirty="0">
                <a:solidFill>
                  <a:schemeClr val="tx1"/>
                </a:solidFill>
              </a:rPr>
              <a:t>Support infrastructure:</a:t>
            </a:r>
            <a:r>
              <a:rPr lang="en-US" sz="900" kern="1200" baseline="0" dirty="0">
                <a:solidFill>
                  <a:schemeClr val="tx1"/>
                </a:solidFill>
              </a:rPr>
              <a:t> </a:t>
            </a:r>
            <a:r>
              <a:rPr lang="en-US" sz="900" dirty="0"/>
              <a:t>It includes all the e</a:t>
            </a:r>
            <a:r>
              <a:rPr lang="en-US" sz="900" kern="1200" baseline="0" dirty="0">
                <a:solidFill>
                  <a:schemeClr val="tx1"/>
                </a:solidFill>
              </a:rPr>
              <a:t>quipment </a:t>
            </a:r>
            <a:r>
              <a:rPr lang="en-US" sz="900" dirty="0"/>
              <a:t>necessary to </a:t>
            </a:r>
            <a:r>
              <a:rPr lang="en-US" sz="900" kern="1200" baseline="0" dirty="0">
                <a:solidFill>
                  <a:schemeClr val="tx1"/>
                </a:solidFill>
              </a:rPr>
              <a:t>securely sustain the functioning of the data center. Some key support equipment are power equipment including uninterruptible power sources, and power generators; environmental control equipment including </a:t>
            </a:r>
            <a:r>
              <a:rPr lang="en-US" sz="900" u="sng" kern="1200" baseline="0" dirty="0">
                <a:solidFill>
                  <a:schemeClr val="tx1"/>
                </a:solidFill>
              </a:rPr>
              <a:t>fire and water detection systems</a:t>
            </a:r>
            <a:r>
              <a:rPr lang="en-US" sz="900" kern="1200" baseline="0" dirty="0">
                <a:solidFill>
                  <a:schemeClr val="tx1"/>
                </a:solidFill>
              </a:rPr>
              <a:t>, </a:t>
            </a:r>
            <a:r>
              <a:rPr lang="en-US" sz="900" u="sng" kern="1200" baseline="0" dirty="0">
                <a:solidFill>
                  <a:schemeClr val="tx1"/>
                </a:solidFill>
              </a:rPr>
              <a:t>heating, ventilation, and air conditioning </a:t>
            </a:r>
            <a:r>
              <a:rPr lang="en-US" sz="900" kern="1200" baseline="0" dirty="0">
                <a:solidFill>
                  <a:schemeClr val="tx1"/>
                </a:solidFill>
              </a:rPr>
              <a:t>(HVAC) systems; and </a:t>
            </a:r>
            <a:r>
              <a:rPr lang="en-US" sz="900" u="sng" kern="1200" baseline="0" dirty="0">
                <a:solidFill>
                  <a:schemeClr val="tx1"/>
                </a:solidFill>
              </a:rPr>
              <a:t>security systems </a:t>
            </a:r>
            <a:r>
              <a:rPr lang="en-US" sz="900" kern="1200" baseline="0" dirty="0">
                <a:solidFill>
                  <a:schemeClr val="tx1"/>
                </a:solidFill>
              </a:rPr>
              <a:t>including biometrics, keycard, and video surveillance systems.</a:t>
            </a:r>
          </a:p>
          <a:p>
            <a:r>
              <a:rPr lang="en-US" sz="900" dirty="0"/>
              <a:t>An organization may build a data center to provide open access to applications over the Internet, or for privately executing business applications within its operational environment. A data center may be constructed in-house and located in an organization’s own facility, or it may be outsourced, with equipment being located at a third-party site. Large organizations often maintain multiple data centers to distribute data-processing workloads and for disaster recovery. </a:t>
            </a:r>
          </a:p>
          <a:p>
            <a:r>
              <a:rPr lang="en-US" sz="900" dirty="0"/>
              <a:t>Organizations are increasingly focusing on energy-efficient technologies and efficient management practices to reduce the energy consumption of data centers and lessen the impact on the environment. Such data centers are called as “green data centers”.</a:t>
            </a:r>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3092834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09600" y="381000"/>
            <a:ext cx="5943600" cy="3343275"/>
          </a:xfrm>
        </p:spPr>
      </p:sp>
      <p:sp>
        <p:nvSpPr>
          <p:cNvPr id="3" name="Notes Placeholder 2"/>
          <p:cNvSpPr>
            <a:spLocks noGrp="1"/>
          </p:cNvSpPr>
          <p:nvPr>
            <p:ph type="body" idx="1"/>
          </p:nvPr>
        </p:nvSpPr>
        <p:spPr/>
        <p:txBody>
          <a:bodyPr/>
          <a:lstStyle/>
          <a:p>
            <a:pPr marR="0" defTabSz="914400" rtl="0" eaLnBrk="0" fontAlgn="base" latinLnBrk="0" hangingPunct="0">
              <a:buClrTx/>
              <a:buSzTx/>
              <a:buFontTx/>
              <a:buNone/>
              <a:tabLst/>
              <a:defRPr/>
            </a:pPr>
            <a:r>
              <a:rPr lang="en-US" sz="900" kern="1200" dirty="0">
                <a:solidFill>
                  <a:schemeClr val="tx1"/>
                </a:solidFill>
              </a:rPr>
              <a:t>Data centers are designed and built to</a:t>
            </a:r>
            <a:r>
              <a:rPr lang="en-US" sz="900" kern="1200" baseline="0" dirty="0">
                <a:solidFill>
                  <a:schemeClr val="tx1"/>
                </a:solidFill>
              </a:rPr>
              <a:t> fulfill the key characteristics </a:t>
            </a:r>
            <a:r>
              <a:rPr lang="en-US" sz="900" kern="1200" dirty="0">
                <a:solidFill>
                  <a:schemeClr val="tx1"/>
                </a:solidFill>
              </a:rPr>
              <a:t>shown in the figure on the slide</a:t>
            </a:r>
            <a:r>
              <a:rPr lang="en-US" sz="900" kern="1200" baseline="0" dirty="0">
                <a:solidFill>
                  <a:schemeClr val="tx1"/>
                </a:solidFill>
              </a:rPr>
              <a:t>. </a:t>
            </a:r>
            <a:r>
              <a:rPr lang="en-US" sz="900" kern="1200" dirty="0">
                <a:solidFill>
                  <a:schemeClr val="tx1"/>
                </a:solidFill>
              </a:rPr>
              <a:t>Although the characteristics are applicable to almost all data center components, the discussion here primarily focuses on storage systems. </a:t>
            </a:r>
          </a:p>
          <a:p>
            <a:pPr marL="171450" lvl="1" indent="-171450">
              <a:spcBef>
                <a:spcPts val="1200"/>
              </a:spcBef>
            </a:pPr>
            <a:r>
              <a:rPr lang="en-US" sz="900" b="1" kern="1200" dirty="0">
                <a:solidFill>
                  <a:schemeClr val="tx1"/>
                </a:solidFill>
              </a:rPr>
              <a:t>Availability:</a:t>
            </a:r>
            <a:r>
              <a:rPr lang="en-US" sz="900" kern="1200" dirty="0">
                <a:solidFill>
                  <a:schemeClr val="tx1"/>
                </a:solidFill>
              </a:rPr>
              <a:t> </a:t>
            </a:r>
            <a:r>
              <a:rPr lang="en-US" sz="900" u="sng" kern="1200" dirty="0">
                <a:solidFill>
                  <a:schemeClr val="tx1"/>
                </a:solidFill>
              </a:rPr>
              <a:t>Availability of information as and when required should</a:t>
            </a:r>
            <a:r>
              <a:rPr lang="en-US" sz="900" u="sng" kern="1200" baseline="0" dirty="0">
                <a:solidFill>
                  <a:schemeClr val="tx1"/>
                </a:solidFill>
              </a:rPr>
              <a:t> be ensured</a:t>
            </a:r>
            <a:r>
              <a:rPr lang="en-US" sz="900" kern="1200" dirty="0">
                <a:solidFill>
                  <a:schemeClr val="tx1"/>
                </a:solidFill>
              </a:rPr>
              <a:t>. Unavailability of information can severely affect business operations, lead to substantial financial losses, and damage</a:t>
            </a:r>
            <a:r>
              <a:rPr lang="en-US" sz="900" kern="1200" baseline="0" dirty="0">
                <a:solidFill>
                  <a:schemeClr val="tx1"/>
                </a:solidFill>
              </a:rPr>
              <a:t> the reputation of</a:t>
            </a:r>
            <a:r>
              <a:rPr lang="en-US" sz="900" kern="1200" dirty="0">
                <a:solidFill>
                  <a:schemeClr val="tx1"/>
                </a:solidFill>
              </a:rPr>
              <a:t> an organization.</a:t>
            </a:r>
          </a:p>
          <a:p>
            <a:pPr marL="171450" lvl="1" indent="-171450">
              <a:spcBef>
                <a:spcPts val="1200"/>
              </a:spcBef>
            </a:pPr>
            <a:r>
              <a:rPr lang="en-US" sz="900" b="1" kern="1200" dirty="0">
                <a:solidFill>
                  <a:schemeClr val="tx1"/>
                </a:solidFill>
              </a:rPr>
              <a:t>Security: </a:t>
            </a:r>
            <a:r>
              <a:rPr lang="en-US" sz="900" u="sng" kern="1200" dirty="0">
                <a:solidFill>
                  <a:schemeClr val="tx1"/>
                </a:solidFill>
              </a:rPr>
              <a:t>Policies and procedures should be established, and control </a:t>
            </a:r>
            <a:r>
              <a:rPr lang="en-US" sz="900" u="sng" dirty="0"/>
              <a:t>measures should be implemented to </a:t>
            </a:r>
            <a:r>
              <a:rPr lang="en-US" sz="900" b="1" u="sng" kern="1200" dirty="0">
                <a:solidFill>
                  <a:schemeClr val="tx1"/>
                </a:solidFill>
              </a:rPr>
              <a:t>prevent unauthorized access </a:t>
            </a:r>
            <a:r>
              <a:rPr lang="en-US" sz="900" u="sng" kern="1200" dirty="0">
                <a:solidFill>
                  <a:schemeClr val="tx1"/>
                </a:solidFill>
              </a:rPr>
              <a:t>to and alteration</a:t>
            </a:r>
            <a:r>
              <a:rPr lang="en-US" sz="900" u="sng" kern="1200" baseline="0" dirty="0">
                <a:solidFill>
                  <a:schemeClr val="tx1"/>
                </a:solidFill>
              </a:rPr>
              <a:t> of </a:t>
            </a:r>
            <a:r>
              <a:rPr lang="en-US" sz="900" u="sng" kern="1200" dirty="0">
                <a:solidFill>
                  <a:schemeClr val="tx1"/>
                </a:solidFill>
              </a:rPr>
              <a:t>information.</a:t>
            </a:r>
          </a:p>
          <a:p>
            <a:pPr marL="171450" lvl="1" indent="-171450">
              <a:spcBef>
                <a:spcPts val="1200"/>
              </a:spcBef>
            </a:pPr>
            <a:r>
              <a:rPr lang="en-US" sz="900" b="1" dirty="0"/>
              <a:t>Capacity:</a:t>
            </a:r>
            <a:r>
              <a:rPr lang="en-US" sz="900" dirty="0"/>
              <a:t> Data center operations require adequate resources to efficiently store and process large and increasing amounts of data. </a:t>
            </a:r>
            <a:r>
              <a:rPr lang="en-US" sz="900" u="sng" dirty="0"/>
              <a:t>When capacity requirements increase, additional capacity should be provided either without interrupting the availability </a:t>
            </a:r>
            <a:r>
              <a:rPr lang="en-US" sz="900" dirty="0"/>
              <a:t>or with minimal disruption. Capacity may be managed by adding new resources or by reallocating existing resources.</a:t>
            </a:r>
            <a:endParaRPr lang="en-US" sz="900" b="1" kern="1200" dirty="0">
              <a:solidFill>
                <a:schemeClr val="tx1"/>
              </a:solidFill>
            </a:endParaRPr>
          </a:p>
          <a:p>
            <a:pPr marL="171450" lvl="1" indent="-171450">
              <a:spcBef>
                <a:spcPts val="1200"/>
              </a:spcBef>
            </a:pPr>
            <a:r>
              <a:rPr lang="en-US" sz="900" b="1" kern="1200" dirty="0">
                <a:solidFill>
                  <a:schemeClr val="tx1"/>
                </a:solidFill>
              </a:rPr>
              <a:t>Scalability:</a:t>
            </a:r>
            <a:r>
              <a:rPr lang="en-US" sz="900" kern="1200" dirty="0">
                <a:solidFill>
                  <a:schemeClr val="tx1"/>
                </a:solidFill>
              </a:rPr>
              <a:t> </a:t>
            </a:r>
            <a:r>
              <a:rPr lang="en-US" sz="900" b="1" kern="1200" dirty="0">
                <a:solidFill>
                  <a:schemeClr val="tx1"/>
                </a:solidFill>
              </a:rPr>
              <a:t>Organizations</a:t>
            </a:r>
            <a:r>
              <a:rPr lang="en-US" sz="900" kern="1200" dirty="0">
                <a:solidFill>
                  <a:schemeClr val="tx1"/>
                </a:solidFill>
              </a:rPr>
              <a:t> may need to </a:t>
            </a:r>
            <a:r>
              <a:rPr lang="en-US" sz="900" u="sng" kern="1200" dirty="0">
                <a:solidFill>
                  <a:schemeClr val="tx1"/>
                </a:solidFill>
              </a:rPr>
              <a:t>deploy additional</a:t>
            </a:r>
            <a:r>
              <a:rPr lang="en-US" sz="900" u="sng" kern="1200" baseline="0" dirty="0">
                <a:solidFill>
                  <a:schemeClr val="tx1"/>
                </a:solidFill>
              </a:rPr>
              <a:t> resources such as </a:t>
            </a:r>
            <a:r>
              <a:rPr lang="en-US" sz="900" u="sng" kern="1200" dirty="0">
                <a:solidFill>
                  <a:schemeClr val="tx1"/>
                </a:solidFill>
              </a:rPr>
              <a:t>compute systems, new applications, and databases to meet the growing requirements. Data center resources should scale to meet the changing requirements, without interrupting business </a:t>
            </a:r>
            <a:r>
              <a:rPr lang="en-US" sz="900" kern="1200" dirty="0">
                <a:solidFill>
                  <a:schemeClr val="tx1"/>
                </a:solidFill>
              </a:rPr>
              <a:t>operations. </a:t>
            </a:r>
          </a:p>
          <a:p>
            <a:pPr marL="171450" lvl="1" indent="-171450">
              <a:spcBef>
                <a:spcPts val="1200"/>
              </a:spcBef>
            </a:pPr>
            <a:r>
              <a:rPr lang="en-US" sz="900" b="1" kern="1200" dirty="0">
                <a:solidFill>
                  <a:schemeClr val="tx1"/>
                </a:solidFill>
              </a:rPr>
              <a:t>Performance:</a:t>
            </a:r>
            <a:r>
              <a:rPr lang="en-US" sz="900" kern="1200" dirty="0">
                <a:solidFill>
                  <a:schemeClr val="tx1"/>
                </a:solidFill>
              </a:rPr>
              <a:t> D</a:t>
            </a:r>
            <a:r>
              <a:rPr lang="en-US" sz="900" dirty="0"/>
              <a:t>ata center components </a:t>
            </a:r>
            <a:r>
              <a:rPr lang="en-US" sz="900" kern="1200" dirty="0">
                <a:solidFill>
                  <a:schemeClr val="tx1"/>
                </a:solidFill>
              </a:rPr>
              <a:t>should </a:t>
            </a:r>
            <a:r>
              <a:rPr lang="en-US" sz="900" u="sng" kern="1200" dirty="0">
                <a:solidFill>
                  <a:schemeClr val="tx1"/>
                </a:solidFill>
              </a:rPr>
              <a:t>provide optimal performance based on the required service levels</a:t>
            </a:r>
            <a:r>
              <a:rPr lang="en-US" sz="900" kern="1200" dirty="0">
                <a:solidFill>
                  <a:schemeClr val="tx1"/>
                </a:solidFill>
              </a:rPr>
              <a:t>.</a:t>
            </a:r>
          </a:p>
          <a:p>
            <a:pPr marL="171450" lvl="1" indent="-171450">
              <a:spcBef>
                <a:spcPts val="1200"/>
              </a:spcBef>
            </a:pPr>
            <a:r>
              <a:rPr lang="en-US" sz="900" b="1" kern="1200" dirty="0">
                <a:solidFill>
                  <a:schemeClr val="tx1"/>
                </a:solidFill>
              </a:rPr>
              <a:t>Data integrity:</a:t>
            </a:r>
            <a:r>
              <a:rPr lang="en-US" sz="900" kern="1200" dirty="0">
                <a:solidFill>
                  <a:schemeClr val="tx1"/>
                </a:solidFill>
              </a:rPr>
              <a:t> Data integrity refers to mechanisms, such as error correction codes or parity bits, which </a:t>
            </a:r>
            <a:r>
              <a:rPr lang="en-US" sz="900" u="sng" kern="1200" dirty="0">
                <a:solidFill>
                  <a:schemeClr val="tx1"/>
                </a:solidFill>
              </a:rPr>
              <a:t>ensure that data is stored and retrieved exactly as it was received.</a:t>
            </a:r>
          </a:p>
          <a:p>
            <a:pPr marL="171450" lvl="1" indent="-171450">
              <a:spcBef>
                <a:spcPts val="1200"/>
              </a:spcBef>
            </a:pPr>
            <a:r>
              <a:rPr lang="en-US" sz="900" b="1" kern="1200" dirty="0">
                <a:solidFill>
                  <a:schemeClr val="tx1"/>
                </a:solidFill>
              </a:rPr>
              <a:t>Manageability:</a:t>
            </a:r>
            <a:r>
              <a:rPr lang="en-US" sz="900" kern="1200" dirty="0">
                <a:solidFill>
                  <a:schemeClr val="tx1"/>
                </a:solidFill>
              </a:rPr>
              <a:t> </a:t>
            </a:r>
            <a:r>
              <a:rPr lang="en-US" sz="900" u="sng" kern="1200" dirty="0">
                <a:solidFill>
                  <a:schemeClr val="tx1"/>
                </a:solidFill>
              </a:rPr>
              <a:t>A data center should provide easy, flexible, and integrated management of all its components</a:t>
            </a:r>
            <a:r>
              <a:rPr lang="en-US" sz="900" kern="1200" dirty="0">
                <a:solidFill>
                  <a:schemeClr val="tx1"/>
                </a:solidFill>
              </a:rPr>
              <a:t>. </a:t>
            </a:r>
            <a:r>
              <a:rPr lang="en-US" sz="900" b="1" kern="1200" dirty="0">
                <a:solidFill>
                  <a:schemeClr val="tx1"/>
                </a:solidFill>
              </a:rPr>
              <a:t>Efficient manageability </a:t>
            </a:r>
            <a:r>
              <a:rPr lang="en-US" sz="900" u="sng" kern="1200" dirty="0">
                <a:solidFill>
                  <a:schemeClr val="tx1"/>
                </a:solidFill>
              </a:rPr>
              <a:t>can be achieved through automation for reducing manual intervention in common</a:t>
            </a:r>
            <a:r>
              <a:rPr lang="en-US" sz="900" kern="1200" dirty="0">
                <a:solidFill>
                  <a:schemeClr val="tx1"/>
                </a:solidFill>
              </a:rPr>
              <a:t>, repeatable tasks.</a:t>
            </a:r>
          </a:p>
          <a:p>
            <a:endParaRPr lang="en-US" sz="900" dirty="0"/>
          </a:p>
        </p:txBody>
      </p:sp>
      <p:sp>
        <p:nvSpPr>
          <p:cNvPr id="4" name="Footer Placeholder 3"/>
          <p:cNvSpPr>
            <a:spLocks noGrp="1"/>
          </p:cNvSpPr>
          <p:nvPr>
            <p:ph type="ftr" sz="quarter" idx="10"/>
          </p:nvPr>
        </p:nvSpPr>
        <p:spPr/>
        <p:txBody>
          <a:bodyPr/>
          <a:lstStyle/>
          <a:p>
            <a:pPr>
              <a:defRPr/>
            </a:pPr>
            <a:r>
              <a:rPr lang="en-US"/>
              <a:t>Module 1: Introduction to Information Storage</a:t>
            </a:r>
            <a:endParaRPr lang="en-US" dirty="0"/>
          </a:p>
        </p:txBody>
      </p:sp>
    </p:spTree>
    <p:extLst>
      <p:ext uri="{BB962C8B-B14F-4D97-AF65-F5344CB8AC3E}">
        <p14:creationId xmlns:p14="http://schemas.microsoft.com/office/powerpoint/2010/main" val="3065337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emc.force.com/EducationSupport" TargetMode="External"/><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2" name="Title 1"/>
          <p:cNvSpPr>
            <a:spLocks noGrp="1"/>
          </p:cNvSpPr>
          <p:nvPr>
            <p:ph type="ctrTitle"/>
          </p:nvPr>
        </p:nvSpPr>
        <p:spPr>
          <a:xfrm>
            <a:off x="1028805" y="1809750"/>
            <a:ext cx="6743596" cy="1194689"/>
          </a:xfrm>
          <a:prstGeom prst="rect">
            <a:avLst/>
          </a:prstGeom>
        </p:spPr>
        <p:txBody>
          <a:bodyPr lIns="0" tIns="0" rIns="0" bIns="0" anchor="b" anchorCtr="0"/>
          <a:lstStyle>
            <a:lvl1pPr algn="ctr">
              <a:lnSpc>
                <a:spcPct val="90000"/>
              </a:lnSpc>
              <a:defRPr sz="2800">
                <a:solidFill>
                  <a:schemeClr val="tx2"/>
                </a:solidFill>
                <a:latin typeface="+mn-lt"/>
              </a:defRPr>
            </a:lvl1pPr>
          </a:lstStyle>
          <a:p>
            <a:r>
              <a:rPr lang="en-US"/>
              <a:t>Click to edit Master title style</a:t>
            </a:r>
            <a:endParaRPr lang="en-US" dirty="0"/>
          </a:p>
        </p:txBody>
      </p:sp>
      <p:sp>
        <p:nvSpPr>
          <p:cNvPr id="3" name="Subtitle 2"/>
          <p:cNvSpPr>
            <a:spLocks noGrp="1"/>
          </p:cNvSpPr>
          <p:nvPr>
            <p:ph type="subTitle" idx="1"/>
          </p:nvPr>
        </p:nvSpPr>
        <p:spPr>
          <a:xfrm>
            <a:off x="1028807" y="3105151"/>
            <a:ext cx="6743595" cy="816769"/>
          </a:xfrm>
          <a:prstGeom prst="rect">
            <a:avLst/>
          </a:prstGeom>
        </p:spPr>
        <p:txBody>
          <a:bodyPr lIns="0" tIns="0" rIns="0" bIns="0"/>
          <a:lstStyle>
            <a:lvl1pPr marL="0" indent="0" algn="ctr">
              <a:buNone/>
              <a:defRPr sz="24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Text Box 78"/>
          <p:cNvSpPr txBox="1">
            <a:spLocks noChangeArrowheads="1"/>
          </p:cNvSpPr>
          <p:nvPr userDrawn="1"/>
        </p:nvSpPr>
        <p:spPr bwMode="auto">
          <a:xfrm>
            <a:off x="5581652" y="4933950"/>
            <a:ext cx="2114550" cy="153988"/>
          </a:xfrm>
          <a:prstGeom prst="rect">
            <a:avLst/>
          </a:prstGeom>
          <a:noFill/>
          <a:ln w="9525">
            <a:noFill/>
            <a:miter lim="800000"/>
            <a:headEnd/>
            <a:tailEnd/>
          </a:ln>
        </p:spPr>
        <p:txBody>
          <a:bodyPr lIns="0" tIns="0" rIns="0" bIns="0">
            <a:spAutoFit/>
          </a:bodyPr>
          <a:lstStyle/>
          <a:p>
            <a:pPr algn="r">
              <a:spcBef>
                <a:spcPts val="600"/>
              </a:spcBef>
            </a:pPr>
            <a:r>
              <a:rPr lang="en-US" sz="1000" dirty="0">
                <a:solidFill>
                  <a:srgbClr val="10100F"/>
                </a:solidFill>
                <a:latin typeface="Calibri" pitchFamily="34" charset="0"/>
              </a:rPr>
              <a:t>Support Contact: </a:t>
            </a:r>
            <a:r>
              <a:rPr lang="en-US" sz="1000" dirty="0">
                <a:latin typeface="Calibri" pitchFamily="34" charset="0"/>
                <a:hlinkClick r:id="rId3"/>
              </a:rPr>
              <a:t>Education Services</a:t>
            </a:r>
            <a:endParaRPr lang="en-US" sz="1000" dirty="0">
              <a:latin typeface="Calibri" pitchFamily="34" charset="0"/>
            </a:endParaRP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949913" y="4100959"/>
            <a:ext cx="813087" cy="1061591"/>
          </a:xfrm>
          <a:prstGeom prst="rect">
            <a:avLst/>
          </a:prstGeom>
        </p:spPr>
      </p:pic>
    </p:spTree>
    <p:custDataLst>
      <p:tags r:id="rId1"/>
    </p:custDataLst>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4"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2"/>
          <p:cNvSpPr>
            <a:spLocks noGrp="1"/>
          </p:cNvSpPr>
          <p:nvPr>
            <p:ph type="pic" idx="11"/>
          </p:nvPr>
        </p:nvSpPr>
        <p:spPr>
          <a:xfrm>
            <a:off x="380999" y="1295400"/>
            <a:ext cx="2133600" cy="3124200"/>
          </a:xfrm>
          <a:prstGeom prst="rect">
            <a:avLst/>
          </a:prstGeom>
        </p:spPr>
        <p:txBody>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7" name="Subtitle 2"/>
          <p:cNvSpPr>
            <a:spLocks noGrp="1"/>
          </p:cNvSpPr>
          <p:nvPr>
            <p:ph type="subTitle" idx="1"/>
          </p:nvPr>
        </p:nvSpPr>
        <p:spPr>
          <a:xfrm>
            <a:off x="379413" y="703004"/>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2785359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4"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p:nvPr>
        </p:nvSpPr>
        <p:spPr>
          <a:xfrm>
            <a:off x="379414" y="990600"/>
            <a:ext cx="4038601"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4"/>
          <p:cNvSpPr>
            <a:spLocks noGrp="1"/>
          </p:cNvSpPr>
          <p:nvPr>
            <p:ph sz="quarter" idx="11"/>
          </p:nvPr>
        </p:nvSpPr>
        <p:spPr>
          <a:xfrm>
            <a:off x="4800600" y="990600"/>
            <a:ext cx="4038601"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1418247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4" y="228600"/>
            <a:ext cx="8458200" cy="457200"/>
          </a:xfrm>
          <a:prstGeom prst="rect">
            <a:avLst/>
          </a:prstGeom>
        </p:spPr>
        <p:txBody>
          <a:bodyPr lIns="0" tIns="0" rIns="0" bIns="0" anchor="t" anchorCtr="0"/>
          <a:lstStyle>
            <a:lvl1pPr algn="l" defTabSz="457200" rtl="0" eaLnBrk="1" latinLnBrk="0" hangingPunct="1">
              <a:lnSpc>
                <a:spcPct val="90000"/>
              </a:lnSpc>
              <a:spcBef>
                <a:spcPct val="0"/>
              </a:spcBef>
              <a:buNone/>
              <a:defRPr lang="en-US" sz="2800" kern="1200" dirty="0">
                <a:solidFill>
                  <a:schemeClr val="tx2"/>
                </a:solidFill>
                <a:latin typeface="+mj-lt"/>
                <a:ea typeface="+mj-ea"/>
                <a:cs typeface="+mj-cs"/>
              </a:defRPr>
            </a:lvl1pPr>
          </a:lstStyle>
          <a:p>
            <a:r>
              <a:rPr lang="en-US"/>
              <a:t>Click to edit Master title style</a:t>
            </a:r>
            <a:endParaRPr lang="en-US" dirty="0"/>
          </a:p>
        </p:txBody>
      </p:sp>
      <p:sp>
        <p:nvSpPr>
          <p:cNvPr id="5" name="Content Placeholder 4"/>
          <p:cNvSpPr>
            <a:spLocks noGrp="1"/>
          </p:cNvSpPr>
          <p:nvPr>
            <p:ph sz="quarter" idx="10"/>
          </p:nvPr>
        </p:nvSpPr>
        <p:spPr>
          <a:xfrm>
            <a:off x="379414" y="990600"/>
            <a:ext cx="4038601"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6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2405768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4"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a:t>Click to edit Master title style</a:t>
            </a:r>
            <a:endParaRPr lang="en-US" dirty="0"/>
          </a:p>
        </p:txBody>
      </p:sp>
      <p:sp>
        <p:nvSpPr>
          <p:cNvPr id="4" name="Content Placeholder 4"/>
          <p:cNvSpPr>
            <a:spLocks noGrp="1"/>
          </p:cNvSpPr>
          <p:nvPr>
            <p:ph sz="quarter" idx="11"/>
          </p:nvPr>
        </p:nvSpPr>
        <p:spPr>
          <a:xfrm>
            <a:off x="4800600" y="990600"/>
            <a:ext cx="4038601"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3625608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9"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hasCustomPrompt="1"/>
          </p:nvPr>
        </p:nvSpPr>
        <p:spPr>
          <a:xfrm>
            <a:off x="374339" y="1011767"/>
            <a:ext cx="4038601"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100">
                <a:solidFill>
                  <a:schemeClr val="tx1"/>
                </a:solidFill>
              </a:defRPr>
            </a:lvl4pPr>
            <a:lvl5pPr marL="1201738" indent="-168275">
              <a:spcBef>
                <a:spcPts val="300"/>
              </a:spcBef>
              <a:buClr>
                <a:schemeClr val="tx2"/>
              </a:buClr>
              <a:buFont typeface="Arial"/>
              <a:buChar char="–"/>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p:cNvSpPr>
            <a:spLocks noGrp="1"/>
          </p:cNvSpPr>
          <p:nvPr>
            <p:ph sz="quarter" idx="11" hasCustomPrompt="1"/>
          </p:nvPr>
        </p:nvSpPr>
        <p:spPr>
          <a:xfrm>
            <a:off x="4809066" y="1011767"/>
            <a:ext cx="4038601"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100">
                <a:solidFill>
                  <a:schemeClr val="tx1"/>
                </a:solidFill>
              </a:defRPr>
            </a:lvl4pPr>
            <a:lvl5pPr marL="1201738" indent="-168275">
              <a:spcBef>
                <a:spcPts val="300"/>
              </a:spcBef>
              <a:buClr>
                <a:schemeClr val="tx2"/>
              </a:buClr>
              <a:buFont typeface="Arial"/>
              <a:buChar char="–"/>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462458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sp>
        <p:nvSpPr>
          <p:cNvPr id="2" name="Title 1"/>
          <p:cNvSpPr>
            <a:spLocks noGrp="1"/>
          </p:cNvSpPr>
          <p:nvPr>
            <p:ph type="ctrTitle"/>
          </p:nvPr>
        </p:nvSpPr>
        <p:spPr>
          <a:xfrm>
            <a:off x="379414" y="228600"/>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p:nvPr>
        </p:nvSpPr>
        <p:spPr>
          <a:xfrm>
            <a:off x="379414" y="990600"/>
            <a:ext cx="84582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2750084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left blank">
    <p:spTree>
      <p:nvGrpSpPr>
        <p:cNvPr id="1" name=""/>
        <p:cNvGrpSpPr/>
        <p:nvPr/>
      </p:nvGrpSpPr>
      <p:grpSpPr>
        <a:xfrm>
          <a:off x="0" y="0"/>
          <a:ext cx="0" cy="0"/>
          <a:chOff x="0" y="0"/>
          <a:chExt cx="0" cy="0"/>
        </a:xfrm>
      </p:grpSpPr>
      <p:sp>
        <p:nvSpPr>
          <p:cNvPr id="4" name="TextBox 3"/>
          <p:cNvSpPr txBox="1"/>
          <p:nvPr userDrawn="1"/>
        </p:nvSpPr>
        <p:spPr>
          <a:xfrm>
            <a:off x="381000" y="2126218"/>
            <a:ext cx="8458200" cy="369332"/>
          </a:xfrm>
          <a:prstGeom prst="rect">
            <a:avLst/>
          </a:prstGeom>
          <a:noFill/>
        </p:spPr>
        <p:txBody>
          <a:bodyPr wrap="square" rtlCol="0">
            <a:spAutoFit/>
          </a:bodyPr>
          <a:lstStyle/>
          <a:p>
            <a:pPr algn="ctr"/>
            <a:r>
              <a:rPr lang="en-US" sz="1800" dirty="0">
                <a:solidFill>
                  <a:schemeClr val="tx1"/>
                </a:solidFill>
              </a:rPr>
              <a:t>This slide intentionally left blank.</a:t>
            </a:r>
          </a:p>
        </p:txBody>
      </p:sp>
      <p:sp>
        <p:nvSpPr>
          <p:cNvPr id="5"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241993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102998" y="1657351"/>
            <a:ext cx="4899905" cy="1581470"/>
          </a:xfrm>
          <a:prstGeom prst="rect">
            <a:avLst/>
          </a:prstGeom>
        </p:spPr>
      </p:pic>
    </p:spTree>
    <p:custDataLst>
      <p:tags r:id="rId1"/>
    </p:custDataLst>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4" y="228600"/>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p:nvPr>
        </p:nvSpPr>
        <p:spPr>
          <a:xfrm>
            <a:off x="379414" y="990600"/>
            <a:ext cx="84582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391378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3"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p:nvPr>
        </p:nvSpPr>
        <p:spPr>
          <a:xfrm>
            <a:off x="533402"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3252329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3"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p:nvPr>
        </p:nvSpPr>
        <p:spPr>
          <a:xfrm>
            <a:off x="533402"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289513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4"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146621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4"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379413" y="703004"/>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3835493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4"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a:t>Click to edit Master title style</a:t>
            </a:r>
            <a:endParaRPr lang="en-US" dirty="0"/>
          </a:p>
        </p:txBody>
      </p:sp>
      <p:sp>
        <p:nvSpPr>
          <p:cNvPr id="5" name="Content Placeholder 4"/>
          <p:cNvSpPr>
            <a:spLocks noGrp="1"/>
          </p:cNvSpPr>
          <p:nvPr>
            <p:ph sz="quarter" idx="10"/>
          </p:nvPr>
        </p:nvSpPr>
        <p:spPr>
          <a:xfrm>
            <a:off x="379414" y="1295400"/>
            <a:ext cx="8458200" cy="31242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ubtitle 2"/>
          <p:cNvSpPr>
            <a:spLocks noGrp="1"/>
          </p:cNvSpPr>
          <p:nvPr>
            <p:ph type="subTitle" idx="1"/>
          </p:nvPr>
        </p:nvSpPr>
        <p:spPr>
          <a:xfrm>
            <a:off x="379413" y="703004"/>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4164140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ctrTitle"/>
          </p:nvPr>
        </p:nvSpPr>
        <p:spPr>
          <a:xfrm>
            <a:off x="379414"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
        <p:nvSpPr>
          <p:cNvPr id="6" name="Table Placeholder 5"/>
          <p:cNvSpPr>
            <a:spLocks noGrp="1"/>
          </p:cNvSpPr>
          <p:nvPr>
            <p:ph type="tbl" sz="quarter" idx="12" hasCustomPrompt="1"/>
          </p:nvPr>
        </p:nvSpPr>
        <p:spPr>
          <a:xfrm>
            <a:off x="381000" y="819150"/>
            <a:ext cx="8458200" cy="3538648"/>
          </a:xfrm>
          <a:prstGeom prst="rect">
            <a:avLst/>
          </a:prstGeom>
        </p:spPr>
        <p:txBody>
          <a:bodyPr anchor="ctr">
            <a:normAutofit/>
          </a:bodyPr>
          <a:lstStyle>
            <a:lvl1pPr>
              <a:buNone/>
              <a:defRPr sz="1600" baseline="0"/>
            </a:lvl1pPr>
          </a:lstStyle>
          <a:p>
            <a:pPr lvl="0"/>
            <a:r>
              <a:rPr lang="en-US" noProof="0" dirty="0"/>
              <a:t> Click icon to add table</a:t>
            </a:r>
          </a:p>
          <a:p>
            <a:pPr lvl="0"/>
            <a:endParaRPr lang="en-US" noProof="0" dirty="0"/>
          </a:p>
        </p:txBody>
      </p:sp>
    </p:spTree>
    <p:custDataLst>
      <p:tags r:id="rId1"/>
    </p:custDataLst>
    <p:extLst>
      <p:ext uri="{BB962C8B-B14F-4D97-AF65-F5344CB8AC3E}">
        <p14:creationId xmlns:p14="http://schemas.microsoft.com/office/powerpoint/2010/main" val="539508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5"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2"/>
          <p:cNvSpPr>
            <a:spLocks noGrp="1"/>
          </p:cNvSpPr>
          <p:nvPr>
            <p:ph type="pic" idx="11"/>
          </p:nvPr>
        </p:nvSpPr>
        <p:spPr>
          <a:xfrm>
            <a:off x="380999" y="990600"/>
            <a:ext cx="2133600" cy="3429000"/>
          </a:xfrm>
          <a:prstGeom prst="rect">
            <a:avLst/>
          </a:prstGeom>
        </p:spPr>
        <p:txBody>
          <a:bodyPr/>
          <a:lstStyle>
            <a:lvl1pPr marL="0" indent="0">
              <a:buNone/>
              <a:defRPr sz="180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Footer Placeholder 4"/>
          <p:cNvSpPr>
            <a:spLocks noGrp="1"/>
          </p:cNvSpPr>
          <p:nvPr>
            <p:ph type="ftr" sz="quarter" idx="3"/>
          </p:nvPr>
        </p:nvSpPr>
        <p:spPr>
          <a:xfrm>
            <a:off x="2895600" y="4953000"/>
            <a:ext cx="5181600" cy="133350"/>
          </a:xfrm>
          <a:prstGeom prst="rect">
            <a:avLst/>
          </a:prstGeom>
        </p:spPr>
        <p:txBody>
          <a:bodyPr/>
          <a:lstStyle>
            <a:lvl1pPr>
              <a:defRPr sz="600" b="0">
                <a:solidFill>
                  <a:schemeClr val="bg2"/>
                </a:solidFill>
              </a:defRPr>
            </a:lvl1p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615864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763001" y="499402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a:solidFill>
                <a:schemeClr val="bg2"/>
              </a:solidFill>
            </a:endParaRPr>
          </a:p>
        </p:txBody>
      </p:sp>
      <p:sp>
        <p:nvSpPr>
          <p:cNvPr id="17" name="TextBox 16"/>
          <p:cNvSpPr txBox="1"/>
          <p:nvPr/>
        </p:nvSpPr>
        <p:spPr bwMode="gray">
          <a:xfrm>
            <a:off x="366714" y="5033045"/>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a:solidFill>
                  <a:schemeClr val="bg2"/>
                </a:solidFill>
                <a:latin typeface="+mn-lt"/>
              </a:rPr>
              <a:t>© Copyright 2015</a:t>
            </a:r>
            <a:r>
              <a:rPr lang="en-US" sz="600" baseline="0" dirty="0">
                <a:solidFill>
                  <a:schemeClr val="bg2"/>
                </a:solidFill>
                <a:latin typeface="+mn-lt"/>
              </a:rPr>
              <a:t> </a:t>
            </a:r>
            <a:r>
              <a:rPr lang="en-US" sz="600" dirty="0">
                <a:solidFill>
                  <a:schemeClr val="bg2"/>
                </a:solidFill>
                <a:latin typeface="+mn-lt"/>
              </a:rPr>
              <a:t>EMC Corporation. All rights reserved.</a:t>
            </a:r>
          </a:p>
        </p:txBody>
      </p:sp>
      <p:pic>
        <p:nvPicPr>
          <p:cNvPr id="9" name="Picture 8"/>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229162" y="4448396"/>
            <a:ext cx="533838" cy="709502"/>
          </a:xfrm>
          <a:prstGeom prst="rect">
            <a:avLst/>
          </a:prstGeom>
        </p:spPr>
      </p:pic>
    </p:spTree>
    <p:custDataLst>
      <p:tags r:id="rId19"/>
    </p:custDataLst>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6" r:id="rId1"/>
    <p:sldLayoutId id="2147483749" r:id="rId2"/>
    <p:sldLayoutId id="2147483772" r:id="rId3"/>
    <p:sldLayoutId id="2147483773" r:id="rId4"/>
    <p:sldLayoutId id="2147483750" r:id="rId5"/>
    <p:sldLayoutId id="2147483751" r:id="rId6"/>
    <p:sldLayoutId id="2147483752" r:id="rId7"/>
    <p:sldLayoutId id="2147483774" r:id="rId8"/>
    <p:sldLayoutId id="2147483753" r:id="rId9"/>
    <p:sldLayoutId id="2147483754" r:id="rId10"/>
    <p:sldLayoutId id="2147483755" r:id="rId11"/>
    <p:sldLayoutId id="2147483756" r:id="rId12"/>
    <p:sldLayoutId id="2147483757" r:id="rId13"/>
    <p:sldLayoutId id="2147483758" r:id="rId14"/>
    <p:sldLayoutId id="2147483775" r:id="rId15"/>
    <p:sldLayoutId id="2147483771" r:id="rId16"/>
    <p:sldLayoutId id="2147483768" r:id="rId17"/>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11.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31.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3.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14.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3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3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6.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4.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Module 1: Introduction to Information Storage</a:t>
            </a:r>
          </a:p>
        </p:txBody>
      </p:sp>
      <p:sp>
        <p:nvSpPr>
          <p:cNvPr id="5" name="Content Placeholder 4"/>
          <p:cNvSpPr>
            <a:spLocks noGrp="1"/>
          </p:cNvSpPr>
          <p:nvPr>
            <p:ph sz="quarter" idx="10"/>
          </p:nvPr>
        </p:nvSpPr>
        <p:spPr>
          <a:xfrm>
            <a:off x="533402" y="1328142"/>
            <a:ext cx="8077200" cy="2971800"/>
          </a:xfrm>
        </p:spPr>
        <p:txBody>
          <a:bodyPr/>
          <a:lstStyle/>
          <a:p>
            <a:pPr marL="0" indent="0">
              <a:buNone/>
              <a:defRPr/>
            </a:pPr>
            <a:r>
              <a:rPr lang="en-US" dirty="0"/>
              <a:t>Upon completion of this module, you should be able to:</a:t>
            </a:r>
          </a:p>
          <a:p>
            <a:pPr>
              <a:defRPr/>
            </a:pPr>
            <a:r>
              <a:rPr lang="en-US" dirty="0"/>
              <a:t>Describe digital data, types of digital data, and information</a:t>
            </a:r>
          </a:p>
          <a:p>
            <a:pPr>
              <a:defRPr/>
            </a:pPr>
            <a:r>
              <a:rPr lang="en-US" dirty="0"/>
              <a:t>Describe data center and its key characteristics</a:t>
            </a:r>
          </a:p>
          <a:p>
            <a:pPr>
              <a:defRPr/>
            </a:pPr>
            <a:r>
              <a:rPr lang="en-US" dirty="0"/>
              <a:t>Describe key data center management processes</a:t>
            </a:r>
          </a:p>
          <a:p>
            <a:pPr>
              <a:defRPr/>
            </a:pPr>
            <a:r>
              <a:rPr lang="en-US" dirty="0"/>
              <a:t>Describe the evolution of computing platforms</a:t>
            </a:r>
          </a:p>
        </p:txBody>
      </p:sp>
      <p:sp>
        <p:nvSpPr>
          <p:cNvPr id="2" name="Footer Placeholder 1"/>
          <p:cNvSpPr>
            <a:spLocks noGrp="1"/>
          </p:cNvSpPr>
          <p:nvPr>
            <p:ph type="ftr" sz="quarter" idx="3"/>
          </p:nvPr>
        </p:nvSpPr>
        <p:spPr>
          <a:prstGeom prst="rect">
            <a:avLst/>
          </a:prstGeom>
        </p:spPr>
        <p:txBody>
          <a:body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3776540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Key Data Center Management Processes</a:t>
            </a:r>
          </a:p>
        </p:txBody>
      </p:sp>
      <p:sp>
        <p:nvSpPr>
          <p:cNvPr id="4" name="Footer Placeholder 3"/>
          <p:cNvSpPr>
            <a:spLocks noGrp="1"/>
          </p:cNvSpPr>
          <p:nvPr>
            <p:ph type="ftr" sz="quarter" idx="3"/>
          </p:nvPr>
        </p:nvSpPr>
        <p:spPr/>
        <p:txBody>
          <a:bodyPr/>
          <a:lstStyle/>
          <a:p>
            <a:pPr algn="r"/>
            <a:r>
              <a:rPr lang="en-US"/>
              <a:t>Module 1: Introduction to Information Storage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5559361"/>
              </p:ext>
            </p:extLst>
          </p:nvPr>
        </p:nvGraphicFramePr>
        <p:xfrm>
          <a:off x="395536" y="915566"/>
          <a:ext cx="8352928" cy="347472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20000"/>
                    </a:ext>
                  </a:extLst>
                </a:gridCol>
                <a:gridCol w="5472608">
                  <a:extLst>
                    <a:ext uri="{9D8B030D-6E8A-4147-A177-3AD203B41FA5}">
                      <a16:colId xmlns:a16="http://schemas.microsoft.com/office/drawing/2014/main" val="20001"/>
                    </a:ext>
                  </a:extLst>
                </a:gridCol>
              </a:tblGrid>
              <a:tr h="315035">
                <a:tc>
                  <a:txBody>
                    <a:bodyPr/>
                    <a:lstStyle/>
                    <a:p>
                      <a:r>
                        <a:rPr lang="en-US" sz="1600" dirty="0"/>
                        <a:t>Management Process</a:t>
                      </a:r>
                    </a:p>
                  </a:txBody>
                  <a:tcPr/>
                </a:tc>
                <a:tc>
                  <a:txBody>
                    <a:bodyPr/>
                    <a:lstStyle/>
                    <a:p>
                      <a:r>
                        <a:rPr lang="en-US" sz="1600" dirty="0"/>
                        <a:t>Description</a:t>
                      </a:r>
                    </a:p>
                  </a:txBody>
                  <a:tcPr/>
                </a:tc>
                <a:extLst>
                  <a:ext uri="{0D108BD9-81ED-4DB2-BD59-A6C34878D82A}">
                    <a16:rowId xmlns:a16="http://schemas.microsoft.com/office/drawing/2014/main" val="10000"/>
                  </a:ext>
                </a:extLst>
              </a:tr>
              <a:tr h="315035">
                <a:tc>
                  <a:txBody>
                    <a:bodyPr/>
                    <a:lstStyle/>
                    <a:p>
                      <a:r>
                        <a:rPr lang="en-US" sz="1600" dirty="0"/>
                        <a:t>Monitoring</a:t>
                      </a:r>
                    </a:p>
                  </a:txBody>
                  <a:tcPr/>
                </a:tc>
                <a:tc>
                  <a:txBody>
                    <a:bodyPr/>
                    <a:lstStyle/>
                    <a:p>
                      <a:r>
                        <a:rPr lang="en-US" sz="1600" dirty="0"/>
                        <a:t>Continuously gathering information on data center resources</a:t>
                      </a:r>
                    </a:p>
                  </a:txBody>
                  <a:tcPr/>
                </a:tc>
                <a:extLst>
                  <a:ext uri="{0D108BD9-81ED-4DB2-BD59-A6C34878D82A}">
                    <a16:rowId xmlns:a16="http://schemas.microsoft.com/office/drawing/2014/main" val="10001"/>
                  </a:ext>
                </a:extLst>
              </a:tr>
              <a:tr h="315035">
                <a:tc>
                  <a:txBody>
                    <a:bodyPr/>
                    <a:lstStyle/>
                    <a:p>
                      <a:r>
                        <a:rPr lang="en-US" sz="1600" dirty="0"/>
                        <a:t>Reporting</a:t>
                      </a:r>
                    </a:p>
                  </a:txBody>
                  <a:tcPr/>
                </a:tc>
                <a:tc>
                  <a:txBody>
                    <a:bodyPr/>
                    <a:lstStyle/>
                    <a:p>
                      <a:r>
                        <a:rPr lang="en-US" sz="1600" dirty="0"/>
                        <a:t>Presenting the details on resource performance, capacity, and utilization</a:t>
                      </a:r>
                    </a:p>
                  </a:txBody>
                  <a:tcPr/>
                </a:tc>
                <a:extLst>
                  <a:ext uri="{0D108BD9-81ED-4DB2-BD59-A6C34878D82A}">
                    <a16:rowId xmlns:a16="http://schemas.microsoft.com/office/drawing/2014/main" val="10002"/>
                  </a:ext>
                </a:extLst>
              </a:tr>
              <a:tr h="315035">
                <a:tc>
                  <a:txBody>
                    <a:bodyPr/>
                    <a:lstStyle/>
                    <a:p>
                      <a:r>
                        <a:rPr lang="en-US" sz="1600" dirty="0"/>
                        <a:t>Provisioning</a:t>
                      </a:r>
                    </a:p>
                  </a:txBody>
                  <a:tcPr/>
                </a:tc>
                <a:tc>
                  <a:txBody>
                    <a:bodyPr/>
                    <a:lstStyle/>
                    <a:p>
                      <a:r>
                        <a:rPr lang="en-US" sz="1600" dirty="0"/>
                        <a:t>Configuring and allocating resources to meet the capacity, availability, performance, and security requirements</a:t>
                      </a:r>
                    </a:p>
                  </a:txBody>
                  <a:tcPr/>
                </a:tc>
                <a:extLst>
                  <a:ext uri="{0D108BD9-81ED-4DB2-BD59-A6C34878D82A}">
                    <a16:rowId xmlns:a16="http://schemas.microsoft.com/office/drawing/2014/main" val="10003"/>
                  </a:ext>
                </a:extLst>
              </a:tr>
              <a:tr h="315035">
                <a:tc>
                  <a:txBody>
                    <a:bodyPr/>
                    <a:lstStyle/>
                    <a:p>
                      <a:r>
                        <a:rPr lang="en-US" sz="1600" dirty="0"/>
                        <a:t>Planning</a:t>
                      </a:r>
                    </a:p>
                  </a:txBody>
                  <a:tcPr/>
                </a:tc>
                <a:tc>
                  <a:txBody>
                    <a:bodyPr/>
                    <a:lstStyle/>
                    <a:p>
                      <a:r>
                        <a:rPr lang="en-US" sz="1600" dirty="0"/>
                        <a:t>Estimating the amount of resources required to support business operations </a:t>
                      </a:r>
                    </a:p>
                  </a:txBody>
                  <a:tcPr/>
                </a:tc>
                <a:extLst>
                  <a:ext uri="{0D108BD9-81ED-4DB2-BD59-A6C34878D82A}">
                    <a16:rowId xmlns:a16="http://schemas.microsoft.com/office/drawing/2014/main" val="10004"/>
                  </a:ext>
                </a:extLst>
              </a:tr>
              <a:tr h="315035">
                <a:tc>
                  <a:txBody>
                    <a:bodyPr/>
                    <a:lstStyle/>
                    <a:p>
                      <a:r>
                        <a:rPr lang="en-US" sz="1600" dirty="0"/>
                        <a:t>Maintenance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a:t>Ensuring the proper functioning of resources and resolving incidents </a:t>
                      </a:r>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4262596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Evolution of Computing Platforms</a:t>
            </a:r>
          </a:p>
        </p:txBody>
      </p:sp>
      <p:sp>
        <p:nvSpPr>
          <p:cNvPr id="4" name="Footer Placeholder 3"/>
          <p:cNvSpPr>
            <a:spLocks noGrp="1"/>
          </p:cNvSpPr>
          <p:nvPr>
            <p:ph type="ftr" sz="quarter" idx="3"/>
          </p:nvPr>
        </p:nvSpPr>
        <p:spPr/>
        <p:txBody>
          <a:bodyPr/>
          <a:lstStyle/>
          <a:p>
            <a:pPr algn="r"/>
            <a:r>
              <a:rPr lang="en-US"/>
              <a:t>Module 1: Introduction to Information Storage</a:t>
            </a:r>
            <a:endParaRPr lang="en-US" dirty="0"/>
          </a:p>
        </p:txBody>
      </p:sp>
      <p:grpSp>
        <p:nvGrpSpPr>
          <p:cNvPr id="6" name="Group 5"/>
          <p:cNvGrpSpPr/>
          <p:nvPr/>
        </p:nvGrpSpPr>
        <p:grpSpPr>
          <a:xfrm>
            <a:off x="321970" y="1032688"/>
            <a:ext cx="7994446" cy="3911317"/>
            <a:chOff x="539552" y="1059582"/>
            <a:chExt cx="7994446" cy="3911317"/>
          </a:xfrm>
        </p:grpSpPr>
        <p:grpSp>
          <p:nvGrpSpPr>
            <p:cNvPr id="5" name="Group 4"/>
            <p:cNvGrpSpPr/>
            <p:nvPr/>
          </p:nvGrpSpPr>
          <p:grpSpPr>
            <a:xfrm>
              <a:off x="539552" y="2649343"/>
              <a:ext cx="7994446" cy="1157708"/>
              <a:chOff x="407204" y="2736997"/>
              <a:chExt cx="7994446" cy="1157708"/>
            </a:xfrm>
          </p:grpSpPr>
          <p:cxnSp>
            <p:nvCxnSpPr>
              <p:cNvPr id="53" name="Straight Connector 52"/>
              <p:cNvCxnSpPr/>
              <p:nvPr/>
            </p:nvCxnSpPr>
            <p:spPr>
              <a:xfrm>
                <a:off x="1058333" y="3887447"/>
                <a:ext cx="7027334" cy="0"/>
              </a:xfrm>
              <a:prstGeom prst="line">
                <a:avLst/>
              </a:prstGeom>
              <a:ln w="12700" cmpd="sng">
                <a:solidFill>
                  <a:schemeClr val="bg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grpSp>
            <p:nvGrpSpPr>
              <p:cNvPr id="62" name="Group 61"/>
              <p:cNvGrpSpPr/>
              <p:nvPr/>
            </p:nvGrpSpPr>
            <p:grpSpPr>
              <a:xfrm>
                <a:off x="407204" y="2736997"/>
                <a:ext cx="7994446" cy="1157708"/>
                <a:chOff x="407204" y="2625683"/>
                <a:chExt cx="7994446" cy="1157708"/>
              </a:xfrm>
            </p:grpSpPr>
            <p:sp>
              <p:nvSpPr>
                <p:cNvPr id="63" name="Oval 62"/>
                <p:cNvSpPr>
                  <a:spLocks noChangeAspect="1"/>
                </p:cNvSpPr>
                <p:nvPr/>
              </p:nvSpPr>
              <p:spPr>
                <a:xfrm>
                  <a:off x="3366471" y="2625683"/>
                  <a:ext cx="2411058" cy="713920"/>
                </a:xfrm>
                <a:prstGeom prst="ellipse">
                  <a:avLst/>
                </a:prstGeom>
                <a:solidFill>
                  <a:schemeClr val="tx2"/>
                </a:solidFill>
                <a:ln w="12700" cmpd="sng">
                  <a:noFill/>
                </a:ln>
                <a:effectLst/>
                <a:scene3d>
                  <a:camera prst="perspectiveFront">
                    <a:rot lat="8160000" lon="0" rev="0"/>
                  </a:camera>
                  <a:lightRig rig="threePt" dir="t"/>
                </a:scene3d>
                <a:sp3d extrusionH="2286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TextBox 63"/>
                <p:cNvSpPr txBox="1"/>
                <p:nvPr/>
              </p:nvSpPr>
              <p:spPr>
                <a:xfrm>
                  <a:off x="3084513" y="3286390"/>
                  <a:ext cx="2971799" cy="477054"/>
                </a:xfrm>
                <a:prstGeom prst="rect">
                  <a:avLst/>
                </a:prstGeom>
                <a:noFill/>
              </p:spPr>
              <p:txBody>
                <a:bodyPr wrap="square" rtlCol="0">
                  <a:spAutoFit/>
                </a:bodyPr>
                <a:lstStyle/>
                <a:p>
                  <a:pPr algn="ctr"/>
                  <a:r>
                    <a:rPr lang="en-US" sz="1100" dirty="0">
                      <a:solidFill>
                        <a:srgbClr val="3892D0"/>
                      </a:solidFill>
                      <a:latin typeface="Verdana"/>
                    </a:rPr>
                    <a:t>LAN/Internet    Client/Server</a:t>
                  </a:r>
                  <a:br>
                    <a:rPr lang="en-US" sz="1100" dirty="0">
                      <a:solidFill>
                        <a:srgbClr val="3892D0"/>
                      </a:solidFill>
                      <a:latin typeface="Verdana"/>
                    </a:rPr>
                  </a:br>
                  <a:r>
                    <a:rPr lang="en-US" sz="1400" b="1" dirty="0">
                      <a:solidFill>
                        <a:srgbClr val="3892D0"/>
                      </a:solidFill>
                      <a:latin typeface="Verdana"/>
                    </a:rPr>
                    <a:t>PC</a:t>
                  </a:r>
                  <a:endParaRPr lang="en-US" sz="1100" b="1" dirty="0">
                    <a:solidFill>
                      <a:srgbClr val="3892D0"/>
                    </a:solidFill>
                    <a:latin typeface="Verdana"/>
                  </a:endParaRPr>
                </a:p>
              </p:txBody>
            </p:sp>
            <p:sp>
              <p:nvSpPr>
                <p:cNvPr id="65" name="TextBox 64"/>
                <p:cNvSpPr txBox="1"/>
                <p:nvPr/>
              </p:nvSpPr>
              <p:spPr>
                <a:xfrm>
                  <a:off x="4478046" y="3414059"/>
                  <a:ext cx="184730" cy="369332"/>
                </a:xfrm>
                <a:prstGeom prst="rect">
                  <a:avLst/>
                </a:prstGeom>
                <a:noFill/>
              </p:spPr>
              <p:txBody>
                <a:bodyPr wrap="none" rtlCol="0">
                  <a:spAutoFit/>
                </a:bodyPr>
                <a:lstStyle/>
                <a:p>
                  <a:pPr algn="ctr"/>
                  <a:endParaRPr lang="en-US" dirty="0">
                    <a:solidFill>
                      <a:srgbClr val="4D4D4D"/>
                    </a:solidFill>
                    <a:latin typeface="Verdana"/>
                  </a:endParaRPr>
                </a:p>
              </p:txBody>
            </p:sp>
            <p:sp>
              <p:nvSpPr>
                <p:cNvPr id="66" name="Rectangle 65"/>
                <p:cNvSpPr/>
                <p:nvPr/>
              </p:nvSpPr>
              <p:spPr>
                <a:xfrm>
                  <a:off x="3255963" y="2646457"/>
                  <a:ext cx="2628900" cy="400110"/>
                </a:xfrm>
                <a:prstGeom prst="rect">
                  <a:avLst/>
                </a:prstGeom>
                <a:noFill/>
              </p:spPr>
              <p:txBody>
                <a:bodyPr wrap="square" rtlCol="0">
                  <a:spAutoFit/>
                </a:bodyPr>
                <a:lstStyle/>
                <a:p>
                  <a:pPr algn="ctr"/>
                  <a:r>
                    <a:rPr lang="en-US" sz="2000" b="1" dirty="0">
                      <a:solidFill>
                        <a:srgbClr val="FFFFFF"/>
                      </a:solidFill>
                      <a:latin typeface="Verdana"/>
                    </a:rPr>
                    <a:t>PLATFORM 2</a:t>
                  </a:r>
                </a:p>
              </p:txBody>
            </p:sp>
            <p:pic>
              <p:nvPicPr>
                <p:cNvPr id="67" name="Picture 66" descr="plat-users2.png"/>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26311" y="2633133"/>
                  <a:ext cx="1037582" cy="846666"/>
                </a:xfrm>
                <a:prstGeom prst="rect">
                  <a:avLst/>
                </a:prstGeom>
              </p:spPr>
            </p:pic>
            <p:pic>
              <p:nvPicPr>
                <p:cNvPr id="68" name="Picture 67" descr="plat-apps2.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6438565" y="2633132"/>
                  <a:ext cx="1479832" cy="690034"/>
                </a:xfrm>
                <a:prstGeom prst="rect">
                  <a:avLst/>
                </a:prstGeom>
              </p:spPr>
            </p:pic>
            <p:sp>
              <p:nvSpPr>
                <p:cNvPr id="69" name="TextBox 68"/>
                <p:cNvSpPr txBox="1"/>
                <p:nvPr/>
              </p:nvSpPr>
              <p:spPr>
                <a:xfrm>
                  <a:off x="407204" y="3481356"/>
                  <a:ext cx="3275796" cy="246221"/>
                </a:xfrm>
                <a:prstGeom prst="rect">
                  <a:avLst/>
                </a:prstGeom>
                <a:noFill/>
              </p:spPr>
              <p:txBody>
                <a:bodyPr wrap="square" rtlCol="0">
                  <a:spAutoFit/>
                </a:bodyPr>
                <a:lstStyle/>
                <a:p>
                  <a:pPr algn="ctr"/>
                  <a:r>
                    <a:rPr lang="en-US" sz="1000" b="1" dirty="0">
                      <a:solidFill>
                        <a:srgbClr val="3892D0"/>
                      </a:solidFill>
                    </a:rPr>
                    <a:t>HUNDREDS OF MILLIONS </a:t>
                  </a:r>
                  <a:r>
                    <a:rPr lang="en-US" sz="1000" dirty="0">
                      <a:solidFill>
                        <a:schemeClr val="tx2"/>
                      </a:solidFill>
                    </a:rPr>
                    <a:t>OF USERS</a:t>
                  </a:r>
                </a:p>
              </p:txBody>
            </p:sp>
            <p:sp>
              <p:nvSpPr>
                <p:cNvPr id="70" name="TextBox 69"/>
                <p:cNvSpPr txBox="1"/>
                <p:nvPr/>
              </p:nvSpPr>
              <p:spPr>
                <a:xfrm>
                  <a:off x="5955313" y="3481353"/>
                  <a:ext cx="2446337" cy="246221"/>
                </a:xfrm>
                <a:prstGeom prst="rect">
                  <a:avLst/>
                </a:prstGeom>
                <a:noFill/>
              </p:spPr>
              <p:txBody>
                <a:bodyPr wrap="square" rtlCol="0">
                  <a:spAutoFit/>
                </a:bodyPr>
                <a:lstStyle/>
                <a:p>
                  <a:pPr algn="ctr"/>
                  <a:r>
                    <a:rPr lang="en-US" sz="1000" b="1" dirty="0">
                      <a:solidFill>
                        <a:srgbClr val="3892D0"/>
                      </a:solidFill>
                    </a:rPr>
                    <a:t>TENS OF THOUSANDS </a:t>
                  </a:r>
                  <a:r>
                    <a:rPr lang="en-US" sz="1000" dirty="0">
                      <a:solidFill>
                        <a:srgbClr val="3892D0"/>
                      </a:solidFill>
                    </a:rPr>
                    <a:t>OF APPS</a:t>
                  </a:r>
                </a:p>
              </p:txBody>
            </p:sp>
          </p:grpSp>
        </p:grpSp>
        <p:grpSp>
          <p:nvGrpSpPr>
            <p:cNvPr id="71" name="Group 70"/>
            <p:cNvGrpSpPr/>
            <p:nvPr/>
          </p:nvGrpSpPr>
          <p:grpSpPr>
            <a:xfrm>
              <a:off x="1281539" y="3928785"/>
              <a:ext cx="6943634" cy="1042114"/>
              <a:chOff x="1149191" y="3945466"/>
              <a:chExt cx="6943634" cy="1042114"/>
            </a:xfrm>
          </p:grpSpPr>
          <p:sp>
            <p:nvSpPr>
              <p:cNvPr id="72" name="Oval 71"/>
              <p:cNvSpPr>
                <a:spLocks noChangeAspect="1"/>
              </p:cNvSpPr>
              <p:nvPr/>
            </p:nvSpPr>
            <p:spPr>
              <a:xfrm>
                <a:off x="3767667" y="4065282"/>
                <a:ext cx="1608666" cy="476330"/>
              </a:xfrm>
              <a:prstGeom prst="ellipse">
                <a:avLst/>
              </a:prstGeom>
              <a:solidFill>
                <a:schemeClr val="tx1">
                  <a:lumMod val="65000"/>
                  <a:lumOff val="35000"/>
                </a:schemeClr>
              </a:solidFill>
              <a:ln w="12700" cmpd="sng">
                <a:noFill/>
              </a:ln>
              <a:effectLst/>
              <a:scene3d>
                <a:camera prst="perspectiveFront">
                  <a:rot lat="8160000" lon="0" rev="0"/>
                </a:camera>
                <a:lightRig rig="threePt" dir="t"/>
              </a:scene3d>
              <a:sp3d extrusionH="2286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TextBox 72"/>
              <p:cNvSpPr txBox="1"/>
              <p:nvPr/>
            </p:nvSpPr>
            <p:spPr>
              <a:xfrm>
                <a:off x="3541713" y="4510526"/>
                <a:ext cx="2057400" cy="477054"/>
              </a:xfrm>
              <a:prstGeom prst="rect">
                <a:avLst/>
              </a:prstGeom>
              <a:noFill/>
            </p:spPr>
            <p:txBody>
              <a:bodyPr wrap="square" rtlCol="0">
                <a:spAutoFit/>
              </a:bodyPr>
              <a:lstStyle/>
              <a:p>
                <a:pPr algn="ctr"/>
                <a:r>
                  <a:rPr lang="en-US" sz="1100" dirty="0">
                    <a:solidFill>
                      <a:srgbClr val="4D4D4D"/>
                    </a:solidFill>
                    <a:latin typeface="Verdana"/>
                  </a:rPr>
                  <a:t>Mainframe, Mini Computer</a:t>
                </a:r>
              </a:p>
              <a:p>
                <a:pPr algn="ctr"/>
                <a:r>
                  <a:rPr lang="en-US" sz="1400" b="1" dirty="0">
                    <a:solidFill>
                      <a:srgbClr val="4D4D4D"/>
                    </a:solidFill>
                    <a:latin typeface="Verdana"/>
                  </a:rPr>
                  <a:t>Terminals</a:t>
                </a:r>
                <a:endParaRPr lang="en-US" sz="1100" b="1" dirty="0">
                  <a:solidFill>
                    <a:srgbClr val="4D4D4D"/>
                  </a:solidFill>
                  <a:latin typeface="Verdana"/>
                </a:endParaRPr>
              </a:p>
            </p:txBody>
          </p:sp>
          <p:sp>
            <p:nvSpPr>
              <p:cNvPr id="74" name="Rectangle 73"/>
              <p:cNvSpPr/>
              <p:nvPr/>
            </p:nvSpPr>
            <p:spPr>
              <a:xfrm>
                <a:off x="3627344" y="3996399"/>
                <a:ext cx="1943100" cy="307777"/>
              </a:xfrm>
              <a:prstGeom prst="rect">
                <a:avLst/>
              </a:prstGeom>
              <a:noFill/>
            </p:spPr>
            <p:txBody>
              <a:bodyPr wrap="square" rtlCol="0">
                <a:spAutoFit/>
              </a:bodyPr>
              <a:lstStyle/>
              <a:p>
                <a:pPr algn="ctr"/>
                <a:r>
                  <a:rPr lang="en-US" sz="1400" b="1" dirty="0">
                    <a:solidFill>
                      <a:srgbClr val="FFFFFF"/>
                    </a:solidFill>
                    <a:latin typeface="Verdana"/>
                  </a:rPr>
                  <a:t>PLATFORM 1</a:t>
                </a:r>
              </a:p>
            </p:txBody>
          </p:sp>
          <p:pic>
            <p:nvPicPr>
              <p:cNvPr id="75" name="Picture 74" descr="plat-users1.png"/>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587439" y="3945466"/>
                <a:ext cx="915326" cy="791633"/>
              </a:xfrm>
              <a:prstGeom prst="rect">
                <a:avLst/>
              </a:prstGeom>
            </p:spPr>
          </p:pic>
          <p:pic>
            <p:nvPicPr>
              <p:cNvPr id="76" name="Picture 75" descr="plat-apps1.png"/>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6463048" y="4074023"/>
                <a:ext cx="1430867" cy="534519"/>
              </a:xfrm>
              <a:prstGeom prst="rect">
                <a:avLst/>
              </a:prstGeom>
            </p:spPr>
          </p:pic>
          <p:sp>
            <p:nvSpPr>
              <p:cNvPr id="77" name="TextBox 76"/>
              <p:cNvSpPr txBox="1"/>
              <p:nvPr/>
            </p:nvSpPr>
            <p:spPr>
              <a:xfrm>
                <a:off x="1149191" y="4700561"/>
                <a:ext cx="1791822" cy="246221"/>
              </a:xfrm>
              <a:prstGeom prst="rect">
                <a:avLst/>
              </a:prstGeom>
              <a:noFill/>
            </p:spPr>
            <p:txBody>
              <a:bodyPr wrap="square" rtlCol="0">
                <a:spAutoFit/>
              </a:bodyPr>
              <a:lstStyle/>
              <a:p>
                <a:pPr algn="ctr"/>
                <a:r>
                  <a:rPr lang="en-US" sz="1000" b="1" dirty="0">
                    <a:solidFill>
                      <a:srgbClr val="4D4D4D"/>
                    </a:solidFill>
                  </a:rPr>
                  <a:t>MILLIONS </a:t>
                </a:r>
                <a:r>
                  <a:rPr lang="en-US" sz="1000" dirty="0">
                    <a:solidFill>
                      <a:srgbClr val="4D4D4D"/>
                    </a:solidFill>
                  </a:rPr>
                  <a:t>OF USERS</a:t>
                </a:r>
              </a:p>
            </p:txBody>
          </p:sp>
          <p:sp>
            <p:nvSpPr>
              <p:cNvPr id="78" name="TextBox 77"/>
              <p:cNvSpPr txBox="1"/>
              <p:nvPr/>
            </p:nvSpPr>
            <p:spPr>
              <a:xfrm>
                <a:off x="6264138" y="4700558"/>
                <a:ext cx="1828687" cy="246221"/>
              </a:xfrm>
              <a:prstGeom prst="rect">
                <a:avLst/>
              </a:prstGeom>
              <a:noFill/>
            </p:spPr>
            <p:txBody>
              <a:bodyPr wrap="square" rtlCol="0">
                <a:spAutoFit/>
              </a:bodyPr>
              <a:lstStyle/>
              <a:p>
                <a:pPr algn="ctr"/>
                <a:r>
                  <a:rPr lang="en-US" sz="1000" b="1" dirty="0">
                    <a:solidFill>
                      <a:srgbClr val="4D4D4D"/>
                    </a:solidFill>
                  </a:rPr>
                  <a:t>THOUSANDS </a:t>
                </a:r>
                <a:r>
                  <a:rPr lang="en-US" sz="1000" dirty="0">
                    <a:solidFill>
                      <a:srgbClr val="4D4D4D"/>
                    </a:solidFill>
                  </a:rPr>
                  <a:t>OF APPS</a:t>
                </a:r>
              </a:p>
            </p:txBody>
          </p:sp>
        </p:grpSp>
        <p:grpSp>
          <p:nvGrpSpPr>
            <p:cNvPr id="3" name="Group 2"/>
            <p:cNvGrpSpPr/>
            <p:nvPr/>
          </p:nvGrpSpPr>
          <p:grpSpPr>
            <a:xfrm>
              <a:off x="1190681" y="1059582"/>
              <a:ext cx="7027334" cy="1456266"/>
              <a:chOff x="1058333" y="1093448"/>
              <a:chExt cx="7027334" cy="1456266"/>
            </a:xfrm>
          </p:grpSpPr>
          <p:cxnSp>
            <p:nvCxnSpPr>
              <p:cNvPr id="52" name="Straight Connector 51"/>
              <p:cNvCxnSpPr/>
              <p:nvPr/>
            </p:nvCxnSpPr>
            <p:spPr>
              <a:xfrm>
                <a:off x="1058333" y="2549714"/>
                <a:ext cx="7027334" cy="0"/>
              </a:xfrm>
              <a:prstGeom prst="line">
                <a:avLst/>
              </a:prstGeom>
              <a:ln w="12700" cmpd="sng">
                <a:solidFill>
                  <a:schemeClr val="bg2">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2811780" y="1093448"/>
                <a:ext cx="3520440" cy="1042416"/>
              </a:xfrm>
              <a:prstGeom prst="ellipse">
                <a:avLst/>
              </a:prstGeom>
              <a:solidFill>
                <a:srgbClr val="339933"/>
              </a:solidFill>
              <a:ln w="12700" cmpd="sng">
                <a:noFill/>
              </a:ln>
              <a:effectLst/>
              <a:scene3d>
                <a:camera prst="perspectiveFront">
                  <a:rot lat="8160000" lon="0" rev="0"/>
                </a:camera>
                <a:lightRig rig="threePt" dir="t"/>
              </a:scene3d>
              <a:sp3d extrusionH="2286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2971800" y="1209866"/>
                <a:ext cx="3200400" cy="523220"/>
              </a:xfrm>
              <a:prstGeom prst="rect">
                <a:avLst/>
              </a:prstGeom>
              <a:noFill/>
            </p:spPr>
            <p:txBody>
              <a:bodyPr wrap="square" rtlCol="0">
                <a:spAutoFit/>
              </a:bodyPr>
              <a:lstStyle/>
              <a:p>
                <a:pPr algn="ctr"/>
                <a:r>
                  <a:rPr lang="en-US" sz="2800" b="1" dirty="0">
                    <a:solidFill>
                      <a:srgbClr val="FFFFFF"/>
                    </a:solidFill>
                    <a:latin typeface="Verdana"/>
                  </a:rPr>
                  <a:t>PLATFORM 3</a:t>
                </a:r>
              </a:p>
            </p:txBody>
          </p:sp>
          <p:pic>
            <p:nvPicPr>
              <p:cNvPr id="58" name="Picture 57" descr="plat-users3.png"/>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405831" y="1330514"/>
                <a:ext cx="1278542" cy="914400"/>
              </a:xfrm>
              <a:prstGeom prst="rect">
                <a:avLst/>
              </a:prstGeom>
            </p:spPr>
          </p:pic>
          <p:pic>
            <p:nvPicPr>
              <p:cNvPr id="59" name="Picture 58" descr="plat-apps3.png"/>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6501799" y="1178114"/>
                <a:ext cx="1353364" cy="1099608"/>
              </a:xfrm>
              <a:prstGeom prst="rect">
                <a:avLst/>
              </a:prstGeom>
            </p:spPr>
          </p:pic>
          <p:sp>
            <p:nvSpPr>
              <p:cNvPr id="60" name="TextBox 59"/>
              <p:cNvSpPr txBox="1"/>
              <p:nvPr/>
            </p:nvSpPr>
            <p:spPr>
              <a:xfrm>
                <a:off x="1149191" y="2263404"/>
                <a:ext cx="1791822" cy="246221"/>
              </a:xfrm>
              <a:prstGeom prst="rect">
                <a:avLst/>
              </a:prstGeom>
              <a:noFill/>
            </p:spPr>
            <p:txBody>
              <a:bodyPr wrap="square" rtlCol="0">
                <a:spAutoFit/>
              </a:bodyPr>
              <a:lstStyle/>
              <a:p>
                <a:pPr algn="ctr"/>
                <a:r>
                  <a:rPr lang="en-US" sz="1000" b="1" dirty="0">
                    <a:solidFill>
                      <a:srgbClr val="377F31"/>
                    </a:solidFill>
                    <a:latin typeface="Verdana"/>
                  </a:rPr>
                  <a:t>BILLIONS </a:t>
                </a:r>
                <a:r>
                  <a:rPr lang="en-US" sz="1000" dirty="0">
                    <a:solidFill>
                      <a:srgbClr val="377F31"/>
                    </a:solidFill>
                    <a:latin typeface="Verdana"/>
                  </a:rPr>
                  <a:t>OF USERS</a:t>
                </a:r>
              </a:p>
            </p:txBody>
          </p:sp>
          <p:sp>
            <p:nvSpPr>
              <p:cNvPr id="61" name="TextBox 60"/>
              <p:cNvSpPr txBox="1"/>
              <p:nvPr/>
            </p:nvSpPr>
            <p:spPr>
              <a:xfrm>
                <a:off x="6360619" y="2263401"/>
                <a:ext cx="1635724" cy="246221"/>
              </a:xfrm>
              <a:prstGeom prst="rect">
                <a:avLst/>
              </a:prstGeom>
              <a:noFill/>
            </p:spPr>
            <p:txBody>
              <a:bodyPr wrap="square" rtlCol="0">
                <a:spAutoFit/>
              </a:bodyPr>
              <a:lstStyle/>
              <a:p>
                <a:pPr algn="ctr"/>
                <a:r>
                  <a:rPr lang="en-US" sz="1000" b="1" dirty="0">
                    <a:solidFill>
                      <a:srgbClr val="377F31"/>
                    </a:solidFill>
                    <a:latin typeface="Verdana"/>
                  </a:rPr>
                  <a:t>MILLIONS </a:t>
                </a:r>
                <a:r>
                  <a:rPr lang="en-US" sz="1000" dirty="0">
                    <a:solidFill>
                      <a:srgbClr val="377F31"/>
                    </a:solidFill>
                    <a:latin typeface="Verdana"/>
                  </a:rPr>
                  <a:t>OF APPS</a:t>
                </a:r>
              </a:p>
            </p:txBody>
          </p:sp>
          <p:sp>
            <p:nvSpPr>
              <p:cNvPr id="79" name="TextBox 78"/>
              <p:cNvSpPr txBox="1"/>
              <p:nvPr/>
            </p:nvSpPr>
            <p:spPr>
              <a:xfrm>
                <a:off x="3084513" y="2029552"/>
                <a:ext cx="2971799" cy="477054"/>
              </a:xfrm>
              <a:prstGeom prst="rect">
                <a:avLst/>
              </a:prstGeom>
              <a:noFill/>
            </p:spPr>
            <p:txBody>
              <a:bodyPr wrap="square" rtlCol="0">
                <a:spAutoFit/>
              </a:bodyPr>
              <a:lstStyle/>
              <a:p>
                <a:pPr algn="ctr"/>
                <a:r>
                  <a:rPr lang="en-US" sz="1100" dirty="0">
                    <a:solidFill>
                      <a:srgbClr val="377F31"/>
                    </a:solidFill>
                    <a:latin typeface="Verdana"/>
                  </a:rPr>
                  <a:t>Cloud    Big Data    Mobile    Social</a:t>
                </a:r>
                <a:br>
                  <a:rPr lang="en-US" sz="1100" dirty="0">
                    <a:solidFill>
                      <a:srgbClr val="377F31"/>
                    </a:solidFill>
                    <a:latin typeface="Verdana"/>
                  </a:rPr>
                </a:br>
                <a:r>
                  <a:rPr lang="en-US" sz="1400" b="1" dirty="0">
                    <a:solidFill>
                      <a:srgbClr val="377F31"/>
                    </a:solidFill>
                    <a:latin typeface="Verdana"/>
                  </a:rPr>
                  <a:t>Mobile Devices</a:t>
                </a:r>
                <a:endParaRPr lang="en-US" sz="1100" b="1" dirty="0">
                  <a:solidFill>
                    <a:srgbClr val="377F31"/>
                  </a:solidFill>
                  <a:latin typeface="Verdana"/>
                </a:endParaRPr>
              </a:p>
            </p:txBody>
          </p:sp>
        </p:grpSp>
      </p:grpSp>
    </p:spTree>
    <p:custDataLst>
      <p:tags r:id="rId1"/>
    </p:custDataLst>
    <p:extLst>
      <p:ext uri="{BB962C8B-B14F-4D97-AF65-F5344CB8AC3E}">
        <p14:creationId xmlns:p14="http://schemas.microsoft.com/office/powerpoint/2010/main" val="292630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First Platform</a:t>
            </a:r>
          </a:p>
        </p:txBody>
      </p:sp>
      <p:sp>
        <p:nvSpPr>
          <p:cNvPr id="5" name="Content Placeholder 4"/>
          <p:cNvSpPr>
            <a:spLocks noGrp="1"/>
          </p:cNvSpPr>
          <p:nvPr>
            <p:ph sz="quarter" idx="10"/>
          </p:nvPr>
        </p:nvSpPr>
        <p:spPr>
          <a:xfrm>
            <a:off x="379414" y="990600"/>
            <a:ext cx="5200698" cy="3429000"/>
          </a:xfrm>
        </p:spPr>
        <p:txBody>
          <a:bodyPr/>
          <a:lstStyle/>
          <a:p>
            <a:r>
              <a:rPr lang="en-US" dirty="0"/>
              <a:t>Based on mainframes</a:t>
            </a:r>
          </a:p>
          <a:p>
            <a:pPr lvl="1"/>
            <a:r>
              <a:rPr lang="en-US" dirty="0"/>
              <a:t>Applications and databases hosted centrally</a:t>
            </a:r>
          </a:p>
          <a:p>
            <a:pPr lvl="1"/>
            <a:r>
              <a:rPr lang="en-US" dirty="0"/>
              <a:t>Users connect to mainframes through terminals</a:t>
            </a:r>
          </a:p>
          <a:p>
            <a:r>
              <a:rPr lang="en-US" dirty="0"/>
              <a:t>Challenges with mainframes</a:t>
            </a:r>
          </a:p>
          <a:p>
            <a:pPr lvl="1"/>
            <a:r>
              <a:rPr lang="en-US" dirty="0"/>
              <a:t>Substantial CAPEX and OPEX</a:t>
            </a:r>
          </a:p>
          <a:p>
            <a:pPr lvl="2"/>
            <a:r>
              <a:rPr lang="en-US" dirty="0"/>
              <a:t>High acquisition costs</a:t>
            </a:r>
          </a:p>
          <a:p>
            <a:pPr lvl="2"/>
            <a:r>
              <a:rPr lang="en-US" dirty="0"/>
              <a:t>Considerable floor space and energy requirements</a:t>
            </a:r>
          </a:p>
        </p:txBody>
      </p:sp>
      <p:sp>
        <p:nvSpPr>
          <p:cNvPr id="4" name="Footer Placeholder 3"/>
          <p:cNvSpPr>
            <a:spLocks noGrp="1"/>
          </p:cNvSpPr>
          <p:nvPr>
            <p:ph type="ftr" sz="quarter" idx="3"/>
          </p:nvPr>
        </p:nvSpPr>
        <p:spPr/>
        <p:txBody>
          <a:bodyPr/>
          <a:lstStyle/>
          <a:p>
            <a:pPr algn="r"/>
            <a:r>
              <a:rPr lang="en-US"/>
              <a:t>Module 1: Introduction to Information Storage</a:t>
            </a:r>
            <a:endParaRPr lang="en-US" dirty="0"/>
          </a:p>
        </p:txBody>
      </p:sp>
      <p:grpSp>
        <p:nvGrpSpPr>
          <p:cNvPr id="3" name="Group 2"/>
          <p:cNvGrpSpPr/>
          <p:nvPr/>
        </p:nvGrpSpPr>
        <p:grpSpPr>
          <a:xfrm>
            <a:off x="5724128" y="1090062"/>
            <a:ext cx="3327425" cy="2825445"/>
            <a:chOff x="5724128" y="1090062"/>
            <a:chExt cx="3327425" cy="2825445"/>
          </a:xfrm>
        </p:grpSpPr>
        <p:sp>
          <p:nvSpPr>
            <p:cNvPr id="17" name="Rounded Rectangle 16"/>
            <p:cNvSpPr/>
            <p:nvPr/>
          </p:nvSpPr>
          <p:spPr>
            <a:xfrm>
              <a:off x="5724128" y="1090062"/>
              <a:ext cx="3276000" cy="1656000"/>
            </a:xfrm>
            <a:prstGeom prst="roundRect">
              <a:avLst/>
            </a:prstGeom>
            <a:solidFill>
              <a:schemeClr val="accent4">
                <a:lumMod val="40000"/>
                <a:lumOff val="60000"/>
              </a:schemeClr>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a:solidFill>
                    <a:schemeClr val="tx1"/>
                  </a:solidFill>
                </a:rPr>
                <a:t>Data Center</a:t>
              </a:r>
            </a:p>
          </p:txBody>
        </p:sp>
        <p:cxnSp>
          <p:nvCxnSpPr>
            <p:cNvPr id="18" name="Straight Connector 17"/>
            <p:cNvCxnSpPr>
              <a:stCxn id="23" idx="0"/>
              <a:endCxn id="20" idx="0"/>
            </p:cNvCxnSpPr>
            <p:nvPr/>
          </p:nvCxnSpPr>
          <p:spPr>
            <a:xfrm flipH="1" flipV="1">
              <a:off x="7320069" y="1472871"/>
              <a:ext cx="889784" cy="1578541"/>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21" idx="0"/>
              <a:endCxn id="20" idx="0"/>
            </p:cNvCxnSpPr>
            <p:nvPr/>
          </p:nvCxnSpPr>
          <p:spPr>
            <a:xfrm flipV="1">
              <a:off x="6478404" y="1472871"/>
              <a:ext cx="841665" cy="1578542"/>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pic>
          <p:nvPicPr>
            <p:cNvPr id="20" name="Shape 767"/>
            <p:cNvPicPr preferRelativeResize="0">
              <a:picLocks noChangeAspect="1" noChangeArrowheads="1"/>
            </p:cNvPicPr>
            <p:nvPr/>
          </p:nvPicPr>
          <p:blipFill>
            <a:blip r:embed="rId4" cstate="screen">
              <a:grayscl/>
              <a:extLst>
                <a:ext uri="{28A0092B-C50C-407E-A947-70E740481C1C}">
                  <a14:useLocalDpi xmlns:a14="http://schemas.microsoft.com/office/drawing/2010/main"/>
                </a:ext>
              </a:extLst>
            </a:blip>
            <a:srcRect/>
            <a:stretch>
              <a:fillRect/>
            </a:stretch>
          </p:blipFill>
          <p:spPr bwMode="auto">
            <a:xfrm>
              <a:off x="6598257" y="1472871"/>
              <a:ext cx="1443623" cy="1080000"/>
            </a:xfrm>
            <a:prstGeom prst="rect">
              <a:avLst/>
            </a:prstGeom>
            <a:noFill/>
            <a:ln w="9525">
              <a:noFill/>
              <a:miter lim="800000"/>
              <a:headEnd/>
              <a:tailEnd/>
            </a:ln>
          </p:spPr>
        </p:pic>
        <p:pic>
          <p:nvPicPr>
            <p:cNvPr id="21" name="Picture 38" descr="C:\Users\patils1\Desktop\2013 Projects\CIS v2\CIS Slide Deck_Based on Book\Colored Graphics\Thin Cl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4008" y="3051413"/>
              <a:ext cx="428791" cy="38864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8" descr="C:\Users\patils1\Desktop\2013 Projects\CIS v2\CIS Slide Deck_Based on Book\Colored Graphics\Thin Cl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05673" y="3051414"/>
              <a:ext cx="428791" cy="3886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8" descr="C:\Users\patils1\Desktop\2013 Projects\CIS v2\CIS Slide Deck_Based on Book\Colored Graphics\Thin Cli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5457" y="3051412"/>
              <a:ext cx="428791" cy="388641"/>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p:cNvCxnSpPr>
              <a:stCxn id="22" idx="0"/>
              <a:endCxn id="20" idx="2"/>
            </p:cNvCxnSpPr>
            <p:nvPr/>
          </p:nvCxnSpPr>
          <p:spPr>
            <a:xfrm flipV="1">
              <a:off x="7320069" y="2552871"/>
              <a:ext cx="0" cy="498543"/>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5" name="Text Box 38"/>
            <p:cNvSpPr txBox="1">
              <a:spLocks noChangeArrowheads="1"/>
            </p:cNvSpPr>
            <p:nvPr/>
          </p:nvSpPr>
          <p:spPr bwMode="auto">
            <a:xfrm>
              <a:off x="6895927" y="3669286"/>
              <a:ext cx="896399"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Terminals</a:t>
              </a:r>
            </a:p>
          </p:txBody>
        </p:sp>
        <p:sp>
          <p:nvSpPr>
            <p:cNvPr id="26" name="Left Brace 25"/>
            <p:cNvSpPr/>
            <p:nvPr/>
          </p:nvSpPr>
          <p:spPr>
            <a:xfrm rot="16200000">
              <a:off x="7241560" y="2454116"/>
              <a:ext cx="205137" cy="2180768"/>
            </a:xfrm>
            <a:prstGeom prst="leftBrace">
              <a:avLst>
                <a:gd name="adj1" fmla="val 8333"/>
                <a:gd name="adj2" fmla="val 50412"/>
              </a:avLst>
            </a:prstGeom>
            <a:ln w="12700" cmpd="sng">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7" name="Text Box 38"/>
            <p:cNvSpPr txBox="1">
              <a:spLocks noChangeArrowheads="1"/>
            </p:cNvSpPr>
            <p:nvPr/>
          </p:nvSpPr>
          <p:spPr bwMode="auto">
            <a:xfrm>
              <a:off x="7986838" y="1777333"/>
              <a:ext cx="1064715" cy="553998"/>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Mainframe</a:t>
              </a:r>
            </a:p>
            <a:p>
              <a:r>
                <a:rPr lang="en-US" b="0" dirty="0">
                  <a:solidFill>
                    <a:schemeClr val="tx1"/>
                  </a:solidFill>
                </a:rPr>
                <a:t>(Applications </a:t>
              </a:r>
            </a:p>
            <a:p>
              <a:r>
                <a:rPr lang="en-US" b="0" dirty="0">
                  <a:solidFill>
                    <a:schemeClr val="tx1"/>
                  </a:solidFill>
                </a:rPr>
                <a:t>and data)</a:t>
              </a:r>
            </a:p>
          </p:txBody>
        </p:sp>
      </p:grpSp>
    </p:spTree>
    <p:custDataLst>
      <p:tags r:id="rId1"/>
    </p:custDataLst>
    <p:extLst>
      <p:ext uri="{BB962C8B-B14F-4D97-AF65-F5344CB8AC3E}">
        <p14:creationId xmlns:p14="http://schemas.microsoft.com/office/powerpoint/2010/main" val="106601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4" y="990600"/>
            <a:ext cx="4691390" cy="3429000"/>
          </a:xfrm>
        </p:spPr>
        <p:txBody>
          <a:bodyPr/>
          <a:lstStyle/>
          <a:p>
            <a:r>
              <a:rPr lang="en-US" sz="1800" dirty="0"/>
              <a:t>Based on client-server model</a:t>
            </a:r>
          </a:p>
          <a:p>
            <a:pPr lvl="1"/>
            <a:r>
              <a:rPr lang="en-US" sz="1600" dirty="0"/>
              <a:t>Distributed application architecture</a:t>
            </a:r>
          </a:p>
          <a:p>
            <a:pPr lvl="1"/>
            <a:r>
              <a:rPr lang="en-US" sz="1600" dirty="0"/>
              <a:t>Servers receive and process requests for resources from clients</a:t>
            </a:r>
          </a:p>
          <a:p>
            <a:pPr lvl="1"/>
            <a:r>
              <a:rPr lang="en-US" sz="1600" dirty="0"/>
              <a:t>Users connect through a client program or a web interface</a:t>
            </a:r>
          </a:p>
          <a:p>
            <a:r>
              <a:rPr lang="en-US" sz="1800" dirty="0"/>
              <a:t>Challenges with client-server model</a:t>
            </a:r>
          </a:p>
          <a:p>
            <a:pPr lvl="1"/>
            <a:r>
              <a:rPr lang="en-US" sz="1600" dirty="0"/>
              <a:t>Creation of IT silos</a:t>
            </a:r>
          </a:p>
          <a:p>
            <a:pPr lvl="1"/>
            <a:r>
              <a:rPr lang="en-US" sz="1600" dirty="0"/>
              <a:t>Hardware and software maintenance overhead</a:t>
            </a:r>
          </a:p>
          <a:p>
            <a:pPr lvl="1"/>
            <a:r>
              <a:rPr lang="en-US" sz="1600" dirty="0"/>
              <a:t>Scalability to meet the growth of users and workloads</a:t>
            </a:r>
          </a:p>
        </p:txBody>
      </p:sp>
      <p:sp>
        <p:nvSpPr>
          <p:cNvPr id="2" name="Title 1"/>
          <p:cNvSpPr>
            <a:spLocks noGrp="1"/>
          </p:cNvSpPr>
          <p:nvPr>
            <p:ph type="ctrTitle"/>
          </p:nvPr>
        </p:nvSpPr>
        <p:spPr/>
        <p:txBody>
          <a:bodyPr/>
          <a:lstStyle/>
          <a:p>
            <a:r>
              <a:rPr lang="en-US" dirty="0"/>
              <a:t>Second Platform</a:t>
            </a:r>
          </a:p>
        </p:txBody>
      </p:sp>
      <p:sp>
        <p:nvSpPr>
          <p:cNvPr id="4" name="Footer Placeholder 3"/>
          <p:cNvSpPr>
            <a:spLocks noGrp="1"/>
          </p:cNvSpPr>
          <p:nvPr>
            <p:ph type="ftr" sz="quarter" idx="3"/>
          </p:nvPr>
        </p:nvSpPr>
        <p:spPr/>
        <p:txBody>
          <a:bodyPr/>
          <a:lstStyle/>
          <a:p>
            <a:pPr algn="r"/>
            <a:r>
              <a:rPr lang="en-US"/>
              <a:t>Module 1: Introduction to Information Storage</a:t>
            </a:r>
            <a:endParaRPr lang="en-US" dirty="0"/>
          </a:p>
        </p:txBody>
      </p:sp>
      <p:grpSp>
        <p:nvGrpSpPr>
          <p:cNvPr id="3" name="Group 2"/>
          <p:cNvGrpSpPr/>
          <p:nvPr/>
        </p:nvGrpSpPr>
        <p:grpSpPr>
          <a:xfrm>
            <a:off x="5070804" y="742642"/>
            <a:ext cx="3978443" cy="3403623"/>
            <a:chOff x="5070804" y="1088755"/>
            <a:chExt cx="3978443" cy="3403623"/>
          </a:xfrm>
        </p:grpSpPr>
        <p:sp>
          <p:nvSpPr>
            <p:cNvPr id="58" name="Text Box 38"/>
            <p:cNvSpPr txBox="1">
              <a:spLocks noChangeArrowheads="1"/>
            </p:cNvSpPr>
            <p:nvPr/>
          </p:nvSpPr>
          <p:spPr bwMode="auto">
            <a:xfrm>
              <a:off x="7983974" y="2732102"/>
              <a:ext cx="875561" cy="246221"/>
            </a:xfrm>
            <a:prstGeom prst="rect">
              <a:avLst/>
            </a:prstGeom>
            <a:noFill/>
            <a:ln w="9525">
              <a:noFill/>
              <a:miter lim="800000"/>
              <a:headEnd/>
              <a:tailEnd/>
            </a:ln>
          </p:spPr>
          <p:txBody>
            <a:bodyPr wrap="none">
              <a:spAutoFit/>
            </a:bodyPr>
            <a:lstStyle/>
            <a:p>
              <a:r>
                <a:rPr lang="en-US" sz="1000" b="1" dirty="0">
                  <a:ea typeface="Verdana" panose="020B0604030504040204" pitchFamily="34" charset="0"/>
                  <a:cs typeface="Verdana" panose="020B0604030504040204" pitchFamily="34" charset="0"/>
                </a:rPr>
                <a:t>Response</a:t>
              </a:r>
            </a:p>
          </p:txBody>
        </p:sp>
        <p:sp>
          <p:nvSpPr>
            <p:cNvPr id="59" name="Rounded Rectangle 58"/>
            <p:cNvSpPr/>
            <p:nvPr/>
          </p:nvSpPr>
          <p:spPr>
            <a:xfrm>
              <a:off x="5070804" y="1088755"/>
              <a:ext cx="3960000" cy="1656000"/>
            </a:xfrm>
            <a:prstGeom prst="roundRect">
              <a:avLst/>
            </a:prstGeom>
            <a:solidFill>
              <a:schemeClr val="accent4">
                <a:lumMod val="40000"/>
                <a:lumOff val="60000"/>
              </a:schemeClr>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a:solidFill>
                    <a:schemeClr val="tx1"/>
                  </a:solidFill>
                </a:rPr>
                <a:t>Data Center</a:t>
              </a:r>
            </a:p>
          </p:txBody>
        </p:sp>
        <p:cxnSp>
          <p:nvCxnSpPr>
            <p:cNvPr id="60" name="Straight Connector 59"/>
            <p:cNvCxnSpPr/>
            <p:nvPr/>
          </p:nvCxnSpPr>
          <p:spPr>
            <a:xfrm flipV="1">
              <a:off x="7882706" y="2832017"/>
              <a:ext cx="0" cy="432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80894" y="2837049"/>
              <a:ext cx="1800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7009154" y="2986740"/>
              <a:ext cx="0" cy="49275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63" name="Picture 6" descr="C:\Users\patils1\Desktop\2013 Projects\CIS v2\CIS Slide Deck_Based on Book\Colored Graphics\Cli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3209" y="3272875"/>
              <a:ext cx="513945" cy="576000"/>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9" descr="C:\Users\patils1\Desktop\2013 Projects\CIS v2\CIS Slide Deck_Based on Book\Colored Graphics\Physical Compute Syste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6949" y="1958220"/>
              <a:ext cx="934518" cy="210312"/>
            </a:xfrm>
            <a:prstGeom prst="rect">
              <a:avLst/>
            </a:prstGeom>
            <a:noFill/>
            <a:extLst>
              <a:ext uri="{909E8E84-426E-40DD-AFC4-6F175D3DCCD1}">
                <a14:hiddenFill xmlns:a14="http://schemas.microsoft.com/office/drawing/2010/main">
                  <a:solidFill>
                    <a:srgbClr val="FFFFFF"/>
                  </a:solidFill>
                </a14:hiddenFill>
              </a:ext>
            </a:extLst>
          </p:spPr>
        </p:pic>
        <p:sp>
          <p:nvSpPr>
            <p:cNvPr id="67" name="Text Box 38"/>
            <p:cNvSpPr txBox="1">
              <a:spLocks noChangeArrowheads="1"/>
            </p:cNvSpPr>
            <p:nvPr/>
          </p:nvSpPr>
          <p:spPr bwMode="auto">
            <a:xfrm>
              <a:off x="6235283" y="1710321"/>
              <a:ext cx="1507144" cy="246221"/>
            </a:xfrm>
            <a:prstGeom prst="rect">
              <a:avLst/>
            </a:prstGeom>
            <a:noFill/>
            <a:ln w="9525">
              <a:noFill/>
              <a:miter lim="800000"/>
              <a:headEnd/>
              <a:tailEnd/>
            </a:ln>
          </p:spPr>
          <p:txBody>
            <a:bodyPr wrap="none">
              <a:spAutoFit/>
            </a:bodyPr>
            <a:lstStyle/>
            <a:p>
              <a:r>
                <a:rPr lang="en-US" sz="1000" b="1" dirty="0">
                  <a:ea typeface="Verdana" panose="020B0604030504040204" pitchFamily="34" charset="0"/>
                  <a:cs typeface="Verdana" panose="020B0604030504040204" pitchFamily="34" charset="0"/>
                </a:rPr>
                <a:t>Application Server</a:t>
              </a:r>
            </a:p>
          </p:txBody>
        </p:sp>
        <p:sp>
          <p:nvSpPr>
            <p:cNvPr id="68" name="Text Box 38"/>
            <p:cNvSpPr txBox="1">
              <a:spLocks noChangeArrowheads="1"/>
            </p:cNvSpPr>
            <p:nvPr/>
          </p:nvSpPr>
          <p:spPr bwMode="auto">
            <a:xfrm>
              <a:off x="7679961" y="1710321"/>
              <a:ext cx="1369286" cy="246221"/>
            </a:xfrm>
            <a:prstGeom prst="rect">
              <a:avLst/>
            </a:prstGeom>
            <a:noFill/>
            <a:ln w="9525">
              <a:noFill/>
              <a:miter lim="800000"/>
              <a:headEnd/>
              <a:tailEnd/>
            </a:ln>
          </p:spPr>
          <p:txBody>
            <a:bodyPr wrap="none">
              <a:spAutoFit/>
            </a:bodyPr>
            <a:lstStyle/>
            <a:p>
              <a:r>
                <a:rPr lang="en-US" sz="1000" b="1" dirty="0">
                  <a:ea typeface="Verdana" panose="020B0604030504040204" pitchFamily="34" charset="0"/>
                  <a:cs typeface="Verdana" panose="020B0604030504040204" pitchFamily="34" charset="0"/>
                </a:rPr>
                <a:t>Database Server</a:t>
              </a:r>
            </a:p>
          </p:txBody>
        </p:sp>
        <p:cxnSp>
          <p:nvCxnSpPr>
            <p:cNvPr id="70" name="Straight Connector 69"/>
            <p:cNvCxnSpPr>
              <a:stCxn id="66" idx="2"/>
              <a:endCxn id="84" idx="0"/>
            </p:cNvCxnSpPr>
            <p:nvPr/>
          </p:nvCxnSpPr>
          <p:spPr>
            <a:xfrm flipH="1">
              <a:off x="7013130" y="2168532"/>
              <a:ext cx="1078" cy="34298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6085067" y="2839637"/>
              <a:ext cx="0" cy="432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72" name="Left Brace 71"/>
            <p:cNvSpPr/>
            <p:nvPr/>
          </p:nvSpPr>
          <p:spPr>
            <a:xfrm rot="16200000">
              <a:off x="6921698" y="2787327"/>
              <a:ext cx="205137" cy="2412000"/>
            </a:xfrm>
            <a:prstGeom prst="leftBrace">
              <a:avLst>
                <a:gd name="adj1" fmla="val 8333"/>
                <a:gd name="adj2" fmla="val 50412"/>
              </a:avLst>
            </a:prstGeom>
            <a:ln w="12700" cmpd="sng">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3" name="Text Box 38"/>
            <p:cNvSpPr txBox="1">
              <a:spLocks noChangeArrowheads="1"/>
            </p:cNvSpPr>
            <p:nvPr/>
          </p:nvSpPr>
          <p:spPr bwMode="auto">
            <a:xfrm>
              <a:off x="5860377" y="4092268"/>
              <a:ext cx="2359941" cy="400110"/>
            </a:xfrm>
            <a:prstGeom prst="rect">
              <a:avLst/>
            </a:prstGeom>
            <a:noFill/>
          </p:spPr>
          <p:txBody>
            <a:bodyPr wrap="none" rtlCol="0">
              <a:spAutoFit/>
            </a:bodyPr>
            <a:lstStyle>
              <a:defPPr>
                <a:defRPr lang="en-US"/>
              </a:defPPr>
              <a:lvl1pPr>
                <a:defRPr sz="1000" b="1">
                  <a:solidFill>
                    <a:schemeClr val="bg2"/>
                  </a:solidFill>
                </a:defRPr>
              </a:lvl1pPr>
            </a:lstStyle>
            <a:p>
              <a:pPr algn="ctr"/>
              <a:r>
                <a:rPr lang="en-US" dirty="0">
                  <a:solidFill>
                    <a:schemeClr val="tx1"/>
                  </a:solidFill>
                </a:rPr>
                <a:t>Clients</a:t>
              </a:r>
            </a:p>
            <a:p>
              <a:r>
                <a:rPr lang="en-US" b="0" dirty="0">
                  <a:solidFill>
                    <a:schemeClr val="tx1"/>
                  </a:solidFill>
                </a:rPr>
                <a:t>(Client software or web browser)</a:t>
              </a:r>
            </a:p>
          </p:txBody>
        </p:sp>
        <p:cxnSp>
          <p:nvCxnSpPr>
            <p:cNvPr id="74" name="Straight Arrow Connector 73"/>
            <p:cNvCxnSpPr/>
            <p:nvPr/>
          </p:nvCxnSpPr>
          <p:spPr>
            <a:xfrm>
              <a:off x="5959241" y="2476154"/>
              <a:ext cx="0" cy="648000"/>
            </a:xfrm>
            <a:prstGeom prst="straightConnector1">
              <a:avLst/>
            </a:prstGeom>
            <a:ln w="15875" cmpd="sng">
              <a:solidFill>
                <a:schemeClr val="bg2"/>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a:off x="8015723" y="2476154"/>
              <a:ext cx="0" cy="648000"/>
            </a:xfrm>
            <a:prstGeom prst="straightConnector1">
              <a:avLst/>
            </a:prstGeom>
            <a:ln w="15875" cmpd="sng">
              <a:solidFill>
                <a:schemeClr val="bg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6" name="Text Box 38"/>
            <p:cNvSpPr txBox="1">
              <a:spLocks noChangeArrowheads="1"/>
            </p:cNvSpPr>
            <p:nvPr/>
          </p:nvSpPr>
          <p:spPr bwMode="auto">
            <a:xfrm>
              <a:off x="5189939" y="2732102"/>
              <a:ext cx="769763" cy="246221"/>
            </a:xfrm>
            <a:prstGeom prst="rect">
              <a:avLst/>
            </a:prstGeom>
            <a:noFill/>
          </p:spPr>
          <p:txBody>
            <a:bodyPr wrap="none" rtlCol="0">
              <a:spAutoFit/>
            </a:bodyPr>
            <a:lstStyle>
              <a:defPPr>
                <a:defRPr lang="en-US"/>
              </a:defPPr>
              <a:lvl1pPr algn="ctr">
                <a:defRPr sz="1000" b="1">
                  <a:solidFill>
                    <a:schemeClr val="bg2"/>
                  </a:solidFill>
                </a:defRPr>
              </a:lvl1pPr>
            </a:lstStyle>
            <a:p>
              <a:r>
                <a:rPr lang="en-US" dirty="0">
                  <a:solidFill>
                    <a:schemeClr val="tx1"/>
                  </a:solidFill>
                </a:rPr>
                <a:t>Request</a:t>
              </a:r>
            </a:p>
          </p:txBody>
        </p:sp>
        <p:sp>
          <p:nvSpPr>
            <p:cNvPr id="77" name="Text Box 38"/>
            <p:cNvSpPr txBox="1">
              <a:spLocks noChangeArrowheads="1"/>
            </p:cNvSpPr>
            <p:nvPr/>
          </p:nvSpPr>
          <p:spPr bwMode="auto">
            <a:xfrm>
              <a:off x="5228683" y="1710321"/>
              <a:ext cx="1019831" cy="246221"/>
            </a:xfrm>
            <a:prstGeom prst="rect">
              <a:avLst/>
            </a:prstGeom>
            <a:noFill/>
            <a:ln w="9525">
              <a:noFill/>
              <a:miter lim="800000"/>
              <a:headEnd/>
              <a:tailEnd/>
            </a:ln>
          </p:spPr>
          <p:txBody>
            <a:bodyPr wrap="none">
              <a:spAutoFit/>
            </a:bodyPr>
            <a:lstStyle/>
            <a:p>
              <a:r>
                <a:rPr lang="en-US" sz="1000" b="1" dirty="0">
                  <a:ea typeface="Verdana" panose="020B0604030504040204" pitchFamily="34" charset="0"/>
                  <a:cs typeface="Verdana" panose="020B0604030504040204" pitchFamily="34" charset="0"/>
                </a:rPr>
                <a:t>Web Server</a:t>
              </a:r>
            </a:p>
          </p:txBody>
        </p:sp>
        <p:cxnSp>
          <p:nvCxnSpPr>
            <p:cNvPr id="78" name="Straight Connector 77"/>
            <p:cNvCxnSpPr/>
            <p:nvPr/>
          </p:nvCxnSpPr>
          <p:spPr>
            <a:xfrm>
              <a:off x="5732998" y="2667854"/>
              <a:ext cx="26352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5738598" y="2129669"/>
              <a:ext cx="0" cy="54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6623195" y="2511520"/>
              <a:ext cx="779870" cy="502920"/>
              <a:chOff x="5652120" y="2396887"/>
              <a:chExt cx="779870" cy="502920"/>
            </a:xfrm>
          </p:grpSpPr>
          <p:pic>
            <p:nvPicPr>
              <p:cNvPr id="84" name="Picture 3" descr="C:\Users\patils1\Desktop\2013 Projects\CIS v2\CIS Slide Deck_Based on Book\Colored Graphics\LAN-WA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2396887"/>
                <a:ext cx="779870" cy="50292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38"/>
              <p:cNvSpPr txBox="1">
                <a:spLocks noChangeArrowheads="1"/>
              </p:cNvSpPr>
              <p:nvPr/>
            </p:nvSpPr>
            <p:spPr bwMode="auto">
              <a:xfrm>
                <a:off x="5652120" y="2541823"/>
                <a:ext cx="769763" cy="215444"/>
              </a:xfrm>
              <a:prstGeom prst="rect">
                <a:avLst/>
              </a:prstGeom>
              <a:noFill/>
              <a:ln w="9525">
                <a:noFill/>
                <a:miter lim="800000"/>
                <a:headEnd/>
                <a:tailEnd/>
              </a:ln>
            </p:spPr>
            <p:txBody>
              <a:bodyPr wrap="none">
                <a:spAutoFit/>
              </a:bodyPr>
              <a:lstStyle/>
              <a:p>
                <a:r>
                  <a:rPr lang="en-US" sz="800" b="1" dirty="0">
                    <a:ea typeface="Verdana" panose="020B0604030504040204" pitchFamily="34" charset="0"/>
                    <a:cs typeface="Verdana" panose="020B0604030504040204" pitchFamily="34" charset="0"/>
                  </a:rPr>
                  <a:t>LAN/WAN</a:t>
                </a:r>
              </a:p>
            </p:txBody>
          </p:sp>
        </p:grpSp>
        <p:pic>
          <p:nvPicPr>
            <p:cNvPr id="81" name="Picture 29" descr="C:\Users\patils1\Desktop\2013 Projects\CIS v2\CIS Slide Deck_Based on Book\Colored Graphics\Physical Compute Syste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1339" y="1958220"/>
              <a:ext cx="934518" cy="210312"/>
            </a:xfrm>
            <a:prstGeom prst="rect">
              <a:avLst/>
            </a:prstGeom>
            <a:noFill/>
            <a:extLst>
              <a:ext uri="{909E8E84-426E-40DD-AFC4-6F175D3DCCD1}">
                <a14:hiddenFill xmlns:a14="http://schemas.microsoft.com/office/drawing/2010/main">
                  <a:solidFill>
                    <a:srgbClr val="FFFFFF"/>
                  </a:solidFill>
                </a14:hiddenFill>
              </a:ext>
            </a:extLst>
          </p:spPr>
        </p:pic>
        <p:cxnSp>
          <p:nvCxnSpPr>
            <p:cNvPr id="82" name="Straight Connector 81"/>
            <p:cNvCxnSpPr/>
            <p:nvPr/>
          </p:nvCxnSpPr>
          <p:spPr>
            <a:xfrm flipV="1">
              <a:off x="8364604" y="2129669"/>
              <a:ext cx="0" cy="54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83" name="Picture 82" descr="C:\Users\patils1\Desktop\2013 Projects\CIS v2\CIS Slide Deck_Based on Book\Colored Graphics\Physical Compute Syste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7345" y="1958220"/>
              <a:ext cx="934518" cy="21031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1_Projects\1_ISM\ISM V3\1_ILT Modules PPT\Module 1\Images\laptop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4149" y="3272875"/>
              <a:ext cx="617963" cy="54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1_Projects\1_ISM\ISM V3\1_ILT Modules PPT\Module 1\Images\tablet and phone_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4547" y="3272875"/>
              <a:ext cx="557792" cy="39600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810284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379414" y="990600"/>
            <a:ext cx="4691390" cy="3429000"/>
          </a:xfrm>
        </p:spPr>
        <p:txBody>
          <a:bodyPr/>
          <a:lstStyle/>
          <a:p>
            <a:r>
              <a:rPr lang="en-US" sz="1800" dirty="0"/>
              <a:t>Based on client-server model</a:t>
            </a:r>
          </a:p>
          <a:p>
            <a:pPr lvl="1"/>
            <a:r>
              <a:rPr lang="en-US" sz="1600" dirty="0"/>
              <a:t>Distributed application architecture</a:t>
            </a:r>
          </a:p>
          <a:p>
            <a:pPr lvl="1"/>
            <a:r>
              <a:rPr lang="en-US" sz="1600" dirty="0"/>
              <a:t>Servers receive and process requests for resources from clients</a:t>
            </a:r>
          </a:p>
          <a:p>
            <a:pPr lvl="1"/>
            <a:r>
              <a:rPr lang="en-US" sz="1600" dirty="0"/>
              <a:t>Users connect through a client program or a web interface</a:t>
            </a:r>
          </a:p>
          <a:p>
            <a:r>
              <a:rPr lang="en-US" sz="1800" dirty="0"/>
              <a:t>Challenges with client-server model</a:t>
            </a:r>
          </a:p>
          <a:p>
            <a:pPr lvl="1"/>
            <a:r>
              <a:rPr lang="en-US" sz="1600" dirty="0"/>
              <a:t>Creation of IT silos</a:t>
            </a:r>
          </a:p>
          <a:p>
            <a:pPr lvl="1"/>
            <a:r>
              <a:rPr lang="en-US" sz="1600" dirty="0"/>
              <a:t>Hardware and software maintenance overhead</a:t>
            </a:r>
          </a:p>
          <a:p>
            <a:pPr lvl="1"/>
            <a:r>
              <a:rPr lang="en-US" sz="1600" dirty="0"/>
              <a:t>Scalability to meet the growth of users and workloads</a:t>
            </a:r>
          </a:p>
        </p:txBody>
      </p:sp>
      <p:sp>
        <p:nvSpPr>
          <p:cNvPr id="2" name="Title 1"/>
          <p:cNvSpPr>
            <a:spLocks noGrp="1"/>
          </p:cNvSpPr>
          <p:nvPr>
            <p:ph type="ctrTitle"/>
          </p:nvPr>
        </p:nvSpPr>
        <p:spPr/>
        <p:txBody>
          <a:bodyPr/>
          <a:lstStyle/>
          <a:p>
            <a:r>
              <a:rPr lang="en-US" dirty="0"/>
              <a:t>Second Platform</a:t>
            </a:r>
          </a:p>
        </p:txBody>
      </p:sp>
      <p:sp>
        <p:nvSpPr>
          <p:cNvPr id="4" name="Footer Placeholder 3"/>
          <p:cNvSpPr>
            <a:spLocks noGrp="1"/>
          </p:cNvSpPr>
          <p:nvPr>
            <p:ph type="ftr" sz="quarter" idx="3"/>
          </p:nvPr>
        </p:nvSpPr>
        <p:spPr/>
        <p:txBody>
          <a:bodyPr/>
          <a:lstStyle/>
          <a:p>
            <a:pPr algn="r"/>
            <a:r>
              <a:rPr lang="en-US"/>
              <a:t>Module 1: Introduction to Information Storage</a:t>
            </a:r>
            <a:endParaRPr lang="en-US" dirty="0"/>
          </a:p>
        </p:txBody>
      </p:sp>
      <p:grpSp>
        <p:nvGrpSpPr>
          <p:cNvPr id="57" name="Group 56"/>
          <p:cNvGrpSpPr/>
          <p:nvPr/>
        </p:nvGrpSpPr>
        <p:grpSpPr>
          <a:xfrm>
            <a:off x="5070804" y="1088755"/>
            <a:ext cx="3978443" cy="3403623"/>
            <a:chOff x="5070804" y="1088755"/>
            <a:chExt cx="3978443" cy="3403623"/>
          </a:xfrm>
        </p:grpSpPr>
        <p:sp>
          <p:nvSpPr>
            <p:cNvPr id="58" name="Text Box 38"/>
            <p:cNvSpPr txBox="1">
              <a:spLocks noChangeArrowheads="1"/>
            </p:cNvSpPr>
            <p:nvPr/>
          </p:nvSpPr>
          <p:spPr bwMode="auto">
            <a:xfrm>
              <a:off x="7983974" y="2732102"/>
              <a:ext cx="875561" cy="246221"/>
            </a:xfrm>
            <a:prstGeom prst="rect">
              <a:avLst/>
            </a:prstGeom>
            <a:noFill/>
            <a:ln w="9525">
              <a:noFill/>
              <a:miter lim="800000"/>
              <a:headEnd/>
              <a:tailEnd/>
            </a:ln>
          </p:spPr>
          <p:txBody>
            <a:bodyPr wrap="none">
              <a:spAutoFit/>
            </a:bodyPr>
            <a:lstStyle/>
            <a:p>
              <a:r>
                <a:rPr lang="en-US" sz="1000" b="1" dirty="0">
                  <a:ea typeface="Verdana" panose="020B0604030504040204" pitchFamily="34" charset="0"/>
                  <a:cs typeface="Verdana" panose="020B0604030504040204" pitchFamily="34" charset="0"/>
                </a:rPr>
                <a:t>Response</a:t>
              </a:r>
            </a:p>
          </p:txBody>
        </p:sp>
        <p:sp>
          <p:nvSpPr>
            <p:cNvPr id="59" name="Rounded Rectangle 58"/>
            <p:cNvSpPr/>
            <p:nvPr/>
          </p:nvSpPr>
          <p:spPr>
            <a:xfrm>
              <a:off x="5070804" y="1088755"/>
              <a:ext cx="3960000" cy="1656000"/>
            </a:xfrm>
            <a:prstGeom prst="roundRect">
              <a:avLst/>
            </a:prstGeom>
            <a:solidFill>
              <a:schemeClr val="accent4">
                <a:lumMod val="40000"/>
                <a:lumOff val="60000"/>
              </a:schemeClr>
            </a:solidFill>
            <a:ln w="12700"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100" b="1" dirty="0">
                  <a:solidFill>
                    <a:schemeClr val="tx1"/>
                  </a:solidFill>
                </a:rPr>
                <a:t>Data Center</a:t>
              </a:r>
            </a:p>
          </p:txBody>
        </p:sp>
        <p:cxnSp>
          <p:nvCxnSpPr>
            <p:cNvPr id="60" name="Straight Connector 59"/>
            <p:cNvCxnSpPr/>
            <p:nvPr/>
          </p:nvCxnSpPr>
          <p:spPr>
            <a:xfrm flipV="1">
              <a:off x="7882706" y="2832017"/>
              <a:ext cx="0" cy="432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6080894" y="2837049"/>
              <a:ext cx="18000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7009154" y="2986740"/>
              <a:ext cx="0" cy="492759"/>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63" name="Picture 6" descr="C:\Users\patils1\Desktop\2013 Projects\CIS v2\CIS Slide Deck_Based on Book\Colored Graphics\Cli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33209" y="3272875"/>
              <a:ext cx="513945" cy="576000"/>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9" descr="C:\Users\patils1\Desktop\2013 Projects\CIS v2\CIS Slide Deck_Based on Book\Colored Graphics\Physical Compute Syste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46949" y="1958220"/>
              <a:ext cx="934518" cy="210312"/>
            </a:xfrm>
            <a:prstGeom prst="rect">
              <a:avLst/>
            </a:prstGeom>
            <a:noFill/>
            <a:extLst>
              <a:ext uri="{909E8E84-426E-40DD-AFC4-6F175D3DCCD1}">
                <a14:hiddenFill xmlns:a14="http://schemas.microsoft.com/office/drawing/2010/main">
                  <a:solidFill>
                    <a:srgbClr val="FFFFFF"/>
                  </a:solidFill>
                </a14:hiddenFill>
              </a:ext>
            </a:extLst>
          </p:spPr>
        </p:pic>
        <p:sp>
          <p:nvSpPr>
            <p:cNvPr id="65" name="Text Box 38"/>
            <p:cNvSpPr txBox="1">
              <a:spLocks noChangeArrowheads="1"/>
            </p:cNvSpPr>
            <p:nvPr/>
          </p:nvSpPr>
          <p:spPr bwMode="auto">
            <a:xfrm>
              <a:off x="6235283" y="1710321"/>
              <a:ext cx="1507144" cy="246221"/>
            </a:xfrm>
            <a:prstGeom prst="rect">
              <a:avLst/>
            </a:prstGeom>
            <a:noFill/>
            <a:ln w="9525">
              <a:noFill/>
              <a:miter lim="800000"/>
              <a:headEnd/>
              <a:tailEnd/>
            </a:ln>
          </p:spPr>
          <p:txBody>
            <a:bodyPr wrap="none">
              <a:spAutoFit/>
            </a:bodyPr>
            <a:lstStyle/>
            <a:p>
              <a:r>
                <a:rPr lang="en-US" sz="1000" b="1" dirty="0">
                  <a:ea typeface="Verdana" panose="020B0604030504040204" pitchFamily="34" charset="0"/>
                  <a:cs typeface="Verdana" panose="020B0604030504040204" pitchFamily="34" charset="0"/>
                </a:rPr>
                <a:t>Application Server</a:t>
              </a:r>
            </a:p>
          </p:txBody>
        </p:sp>
        <p:sp>
          <p:nvSpPr>
            <p:cNvPr id="66" name="Text Box 38"/>
            <p:cNvSpPr txBox="1">
              <a:spLocks noChangeArrowheads="1"/>
            </p:cNvSpPr>
            <p:nvPr/>
          </p:nvSpPr>
          <p:spPr bwMode="auto">
            <a:xfrm>
              <a:off x="7679961" y="1710321"/>
              <a:ext cx="1369286" cy="246221"/>
            </a:xfrm>
            <a:prstGeom prst="rect">
              <a:avLst/>
            </a:prstGeom>
            <a:noFill/>
            <a:ln w="9525">
              <a:noFill/>
              <a:miter lim="800000"/>
              <a:headEnd/>
              <a:tailEnd/>
            </a:ln>
          </p:spPr>
          <p:txBody>
            <a:bodyPr wrap="none">
              <a:spAutoFit/>
            </a:bodyPr>
            <a:lstStyle/>
            <a:p>
              <a:r>
                <a:rPr lang="en-US" sz="1000" b="1" dirty="0">
                  <a:ea typeface="Verdana" panose="020B0604030504040204" pitchFamily="34" charset="0"/>
                  <a:cs typeface="Verdana" panose="020B0604030504040204" pitchFamily="34" charset="0"/>
                </a:rPr>
                <a:t>Database Server</a:t>
              </a:r>
            </a:p>
          </p:txBody>
        </p:sp>
        <p:cxnSp>
          <p:nvCxnSpPr>
            <p:cNvPr id="67" name="Straight Connector 66"/>
            <p:cNvCxnSpPr>
              <a:stCxn id="64" idx="2"/>
              <a:endCxn id="84" idx="0"/>
            </p:cNvCxnSpPr>
            <p:nvPr/>
          </p:nvCxnSpPr>
          <p:spPr>
            <a:xfrm flipH="1">
              <a:off x="7013130" y="2168532"/>
              <a:ext cx="1078" cy="342988"/>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V="1">
              <a:off x="6085067" y="2839637"/>
              <a:ext cx="0" cy="432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sp>
          <p:nvSpPr>
            <p:cNvPr id="70" name="Left Brace 69"/>
            <p:cNvSpPr/>
            <p:nvPr/>
          </p:nvSpPr>
          <p:spPr>
            <a:xfrm rot="16200000">
              <a:off x="6921698" y="2787327"/>
              <a:ext cx="205137" cy="2412000"/>
            </a:xfrm>
            <a:prstGeom prst="leftBrace">
              <a:avLst>
                <a:gd name="adj1" fmla="val 8333"/>
                <a:gd name="adj2" fmla="val 50412"/>
              </a:avLst>
            </a:prstGeom>
            <a:ln w="12700" cmpd="sng">
              <a:solidFill>
                <a:srgbClr val="0000FF"/>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71" name="Text Box 38"/>
            <p:cNvSpPr txBox="1">
              <a:spLocks noChangeArrowheads="1"/>
            </p:cNvSpPr>
            <p:nvPr/>
          </p:nvSpPr>
          <p:spPr bwMode="auto">
            <a:xfrm>
              <a:off x="5860377" y="4092268"/>
              <a:ext cx="2359941" cy="400110"/>
            </a:xfrm>
            <a:prstGeom prst="rect">
              <a:avLst/>
            </a:prstGeom>
            <a:noFill/>
          </p:spPr>
          <p:txBody>
            <a:bodyPr wrap="none" rtlCol="0">
              <a:spAutoFit/>
            </a:bodyPr>
            <a:lstStyle>
              <a:defPPr>
                <a:defRPr lang="en-US"/>
              </a:defPPr>
              <a:lvl1pPr>
                <a:defRPr sz="1000" b="1">
                  <a:solidFill>
                    <a:schemeClr val="bg2"/>
                  </a:solidFill>
                </a:defRPr>
              </a:lvl1pPr>
            </a:lstStyle>
            <a:p>
              <a:pPr algn="ctr"/>
              <a:r>
                <a:rPr lang="en-US" dirty="0">
                  <a:solidFill>
                    <a:schemeClr val="tx1"/>
                  </a:solidFill>
                </a:rPr>
                <a:t>Clients</a:t>
              </a:r>
            </a:p>
            <a:p>
              <a:r>
                <a:rPr lang="en-US" b="0" dirty="0">
                  <a:solidFill>
                    <a:schemeClr val="tx1"/>
                  </a:solidFill>
                </a:rPr>
                <a:t>(Client software or web browser)</a:t>
              </a:r>
            </a:p>
          </p:txBody>
        </p:sp>
        <p:cxnSp>
          <p:nvCxnSpPr>
            <p:cNvPr id="72" name="Straight Arrow Connector 71"/>
            <p:cNvCxnSpPr/>
            <p:nvPr/>
          </p:nvCxnSpPr>
          <p:spPr>
            <a:xfrm>
              <a:off x="5959241" y="2476154"/>
              <a:ext cx="0" cy="648000"/>
            </a:xfrm>
            <a:prstGeom prst="straightConnector1">
              <a:avLst/>
            </a:prstGeom>
            <a:ln w="15875" cmpd="sng">
              <a:solidFill>
                <a:schemeClr val="bg2"/>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73" name="Straight Arrow Connector 72"/>
            <p:cNvCxnSpPr/>
            <p:nvPr/>
          </p:nvCxnSpPr>
          <p:spPr>
            <a:xfrm>
              <a:off x="8015723" y="2476154"/>
              <a:ext cx="0" cy="648000"/>
            </a:xfrm>
            <a:prstGeom prst="straightConnector1">
              <a:avLst/>
            </a:prstGeom>
            <a:ln w="15875" cmpd="sng">
              <a:solidFill>
                <a:schemeClr val="bg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74" name="Text Box 38"/>
            <p:cNvSpPr txBox="1">
              <a:spLocks noChangeArrowheads="1"/>
            </p:cNvSpPr>
            <p:nvPr/>
          </p:nvSpPr>
          <p:spPr bwMode="auto">
            <a:xfrm>
              <a:off x="5189939" y="2732102"/>
              <a:ext cx="769763" cy="246221"/>
            </a:xfrm>
            <a:prstGeom prst="rect">
              <a:avLst/>
            </a:prstGeom>
            <a:noFill/>
          </p:spPr>
          <p:txBody>
            <a:bodyPr wrap="none" rtlCol="0">
              <a:spAutoFit/>
            </a:bodyPr>
            <a:lstStyle>
              <a:defPPr>
                <a:defRPr lang="en-US"/>
              </a:defPPr>
              <a:lvl1pPr algn="ctr">
                <a:defRPr sz="1000" b="1">
                  <a:solidFill>
                    <a:schemeClr val="bg2"/>
                  </a:solidFill>
                </a:defRPr>
              </a:lvl1pPr>
            </a:lstStyle>
            <a:p>
              <a:r>
                <a:rPr lang="en-US" dirty="0">
                  <a:solidFill>
                    <a:schemeClr val="tx1"/>
                  </a:solidFill>
                </a:rPr>
                <a:t>Request</a:t>
              </a:r>
            </a:p>
          </p:txBody>
        </p:sp>
        <p:sp>
          <p:nvSpPr>
            <p:cNvPr id="75" name="Text Box 38"/>
            <p:cNvSpPr txBox="1">
              <a:spLocks noChangeArrowheads="1"/>
            </p:cNvSpPr>
            <p:nvPr/>
          </p:nvSpPr>
          <p:spPr bwMode="auto">
            <a:xfrm>
              <a:off x="5228683" y="1710321"/>
              <a:ext cx="1019831" cy="246221"/>
            </a:xfrm>
            <a:prstGeom prst="rect">
              <a:avLst/>
            </a:prstGeom>
            <a:noFill/>
            <a:ln w="9525">
              <a:noFill/>
              <a:miter lim="800000"/>
              <a:headEnd/>
              <a:tailEnd/>
            </a:ln>
          </p:spPr>
          <p:txBody>
            <a:bodyPr wrap="none">
              <a:spAutoFit/>
            </a:bodyPr>
            <a:lstStyle/>
            <a:p>
              <a:r>
                <a:rPr lang="en-US" sz="1000" b="1" dirty="0">
                  <a:ea typeface="Verdana" panose="020B0604030504040204" pitchFamily="34" charset="0"/>
                  <a:cs typeface="Verdana" panose="020B0604030504040204" pitchFamily="34" charset="0"/>
                </a:rPr>
                <a:t>Web Server</a:t>
              </a:r>
            </a:p>
          </p:txBody>
        </p:sp>
        <p:cxnSp>
          <p:nvCxnSpPr>
            <p:cNvPr id="76" name="Straight Connector 75"/>
            <p:cNvCxnSpPr/>
            <p:nvPr/>
          </p:nvCxnSpPr>
          <p:spPr>
            <a:xfrm>
              <a:off x="5732998" y="2667854"/>
              <a:ext cx="2635200" cy="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5738598" y="2129669"/>
              <a:ext cx="0" cy="54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78" name="Group 77"/>
            <p:cNvGrpSpPr/>
            <p:nvPr/>
          </p:nvGrpSpPr>
          <p:grpSpPr>
            <a:xfrm>
              <a:off x="6623195" y="2511520"/>
              <a:ext cx="779870" cy="502920"/>
              <a:chOff x="5652120" y="2396887"/>
              <a:chExt cx="779870" cy="502920"/>
            </a:xfrm>
          </p:grpSpPr>
          <p:pic>
            <p:nvPicPr>
              <p:cNvPr id="84" name="Picture 3" descr="C:\Users\patils1\Desktop\2013 Projects\CIS v2\CIS Slide Deck_Based on Book\Colored Graphics\LAN-WAN.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2120" y="2396887"/>
                <a:ext cx="779870" cy="502920"/>
              </a:xfrm>
              <a:prstGeom prst="rect">
                <a:avLst/>
              </a:prstGeom>
              <a:noFill/>
              <a:extLst>
                <a:ext uri="{909E8E84-426E-40DD-AFC4-6F175D3DCCD1}">
                  <a14:hiddenFill xmlns:a14="http://schemas.microsoft.com/office/drawing/2010/main">
                    <a:solidFill>
                      <a:srgbClr val="FFFFFF"/>
                    </a:solidFill>
                  </a14:hiddenFill>
                </a:ext>
              </a:extLst>
            </p:spPr>
          </p:pic>
          <p:sp>
            <p:nvSpPr>
              <p:cNvPr id="85" name="Text Box 38"/>
              <p:cNvSpPr txBox="1">
                <a:spLocks noChangeArrowheads="1"/>
              </p:cNvSpPr>
              <p:nvPr/>
            </p:nvSpPr>
            <p:spPr bwMode="auto">
              <a:xfrm>
                <a:off x="5652120" y="2541823"/>
                <a:ext cx="769763" cy="215444"/>
              </a:xfrm>
              <a:prstGeom prst="rect">
                <a:avLst/>
              </a:prstGeom>
              <a:noFill/>
              <a:ln w="9525">
                <a:noFill/>
                <a:miter lim="800000"/>
                <a:headEnd/>
                <a:tailEnd/>
              </a:ln>
            </p:spPr>
            <p:txBody>
              <a:bodyPr wrap="none">
                <a:spAutoFit/>
              </a:bodyPr>
              <a:lstStyle/>
              <a:p>
                <a:r>
                  <a:rPr lang="en-US" sz="800" b="1" dirty="0">
                    <a:ea typeface="Verdana" panose="020B0604030504040204" pitchFamily="34" charset="0"/>
                    <a:cs typeface="Verdana" panose="020B0604030504040204" pitchFamily="34" charset="0"/>
                  </a:rPr>
                  <a:t>LAN/WAN</a:t>
                </a:r>
              </a:p>
            </p:txBody>
          </p:sp>
        </p:grpSp>
        <p:pic>
          <p:nvPicPr>
            <p:cNvPr id="79" name="Picture 29" descr="C:\Users\patils1\Desktop\2013 Projects\CIS v2\CIS Slide Deck_Based on Book\Colored Graphics\Physical Compute Syste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1339" y="1958220"/>
              <a:ext cx="934518" cy="210312"/>
            </a:xfrm>
            <a:prstGeom prst="rect">
              <a:avLst/>
            </a:prstGeom>
            <a:noFill/>
            <a:extLst>
              <a:ext uri="{909E8E84-426E-40DD-AFC4-6F175D3DCCD1}">
                <a14:hiddenFill xmlns:a14="http://schemas.microsoft.com/office/drawing/2010/main">
                  <a:solidFill>
                    <a:srgbClr val="FFFFFF"/>
                  </a:solidFill>
                </a14:hiddenFill>
              </a:ext>
            </a:extLst>
          </p:spPr>
        </p:pic>
        <p:cxnSp>
          <p:nvCxnSpPr>
            <p:cNvPr id="80" name="Straight Connector 79"/>
            <p:cNvCxnSpPr/>
            <p:nvPr/>
          </p:nvCxnSpPr>
          <p:spPr>
            <a:xfrm flipV="1">
              <a:off x="8364604" y="2129669"/>
              <a:ext cx="0" cy="540000"/>
            </a:xfrm>
            <a:prstGeom prst="line">
              <a:avLst/>
            </a:prstGeom>
            <a:ln w="12700">
              <a:solidFill>
                <a:srgbClr val="0000FF"/>
              </a:solidFill>
            </a:ln>
          </p:spPr>
          <p:style>
            <a:lnRef idx="1">
              <a:schemeClr val="accent1"/>
            </a:lnRef>
            <a:fillRef idx="0">
              <a:schemeClr val="accent1"/>
            </a:fillRef>
            <a:effectRef idx="0">
              <a:schemeClr val="accent1"/>
            </a:effectRef>
            <a:fontRef idx="minor">
              <a:schemeClr val="tx1"/>
            </a:fontRef>
          </p:style>
        </p:cxnSp>
        <p:pic>
          <p:nvPicPr>
            <p:cNvPr id="81" name="Picture 80" descr="C:\Users\patils1\Desktop\2013 Projects\CIS v2\CIS Slide Deck_Based on Book\Colored Graphics\Physical Compute Syste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97345" y="1958220"/>
              <a:ext cx="934518" cy="210312"/>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3" descr="C:\1_Projects\1_ISM\ISM V3\1_ILT Modules PPT\Module 1\Images\laptop4.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04149" y="3272875"/>
              <a:ext cx="617963" cy="540000"/>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4" descr="C:\1_Projects\1_ISM\ISM V3\1_ILT Modules PPT\Module 1\Images\tablet and phone_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4547" y="3272875"/>
              <a:ext cx="557792" cy="39600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993409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Third Platform</a:t>
            </a:r>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endParaRPr lang="en-US" sz="700" dirty="0"/>
          </a:p>
          <a:p>
            <a:endParaRPr lang="en-US" sz="500" dirty="0"/>
          </a:p>
          <a:p>
            <a:r>
              <a:rPr lang="en-US" dirty="0"/>
              <a:t>The four pillars are transforming the way organizations are using technology for business operations</a:t>
            </a:r>
          </a:p>
        </p:txBody>
      </p:sp>
      <p:sp>
        <p:nvSpPr>
          <p:cNvPr id="4" name="Footer Placeholder 3"/>
          <p:cNvSpPr>
            <a:spLocks noGrp="1"/>
          </p:cNvSpPr>
          <p:nvPr>
            <p:ph type="ftr" sz="quarter" idx="3"/>
          </p:nvPr>
        </p:nvSpPr>
        <p:spPr/>
        <p:txBody>
          <a:bodyPr/>
          <a:lstStyle/>
          <a:p>
            <a:pPr algn="r"/>
            <a:r>
              <a:rPr lang="en-US"/>
              <a:t>Module 1: Introduction to Information Storage</a:t>
            </a:r>
            <a:endParaRPr lang="en-US" dirty="0"/>
          </a:p>
        </p:txBody>
      </p:sp>
      <p:grpSp>
        <p:nvGrpSpPr>
          <p:cNvPr id="17" name="Group 16"/>
          <p:cNvGrpSpPr/>
          <p:nvPr/>
        </p:nvGrpSpPr>
        <p:grpSpPr>
          <a:xfrm>
            <a:off x="591039" y="1131590"/>
            <a:ext cx="7961923" cy="2322636"/>
            <a:chOff x="591039" y="1131590"/>
            <a:chExt cx="7961923" cy="2322636"/>
          </a:xfrm>
        </p:grpSpPr>
        <p:sp>
          <p:nvSpPr>
            <p:cNvPr id="5" name="Rounded Rectangle 4"/>
            <p:cNvSpPr/>
            <p:nvPr/>
          </p:nvSpPr>
          <p:spPr>
            <a:xfrm>
              <a:off x="591039" y="1131590"/>
              <a:ext cx="7961923" cy="2322636"/>
            </a:xfrm>
            <a:prstGeom prst="roundRect">
              <a:avLst/>
            </a:prstGeom>
            <a:solidFill>
              <a:schemeClr val="accent1">
                <a:lumMod val="50000"/>
              </a:schemeClr>
            </a:solidFill>
            <a:ln w="1270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solidFill>
                    <a:schemeClr val="bg1"/>
                  </a:solidFill>
                </a:rPr>
                <a:t>The four Pillars of the Third Platform</a:t>
              </a:r>
            </a:p>
          </p:txBody>
        </p:sp>
        <p:pic>
          <p:nvPicPr>
            <p:cNvPr id="7" name="Picture 6" descr="bigdat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4203" y="1745788"/>
              <a:ext cx="1595643" cy="1162540"/>
            </a:xfrm>
            <a:prstGeom prst="rect">
              <a:avLst/>
            </a:prstGeom>
          </p:spPr>
        </p:pic>
        <p:pic>
          <p:nvPicPr>
            <p:cNvPr id="8" name="Picture 7" descr="mobil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8212" y="1672519"/>
              <a:ext cx="821338" cy="1235809"/>
            </a:xfrm>
            <a:prstGeom prst="rect">
              <a:avLst/>
            </a:prstGeom>
          </p:spPr>
        </p:pic>
        <p:pic>
          <p:nvPicPr>
            <p:cNvPr id="9" name="Picture 8" descr="socia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92790" y="1701829"/>
              <a:ext cx="1334623" cy="1206499"/>
            </a:xfrm>
            <a:prstGeom prst="rect">
              <a:avLst/>
            </a:prstGeom>
          </p:spPr>
        </p:pic>
        <p:sp>
          <p:nvSpPr>
            <p:cNvPr id="10" name="TextBox 9"/>
            <p:cNvSpPr txBox="1"/>
            <p:nvPr/>
          </p:nvSpPr>
          <p:spPr>
            <a:xfrm>
              <a:off x="1216267" y="1203597"/>
              <a:ext cx="1240692" cy="369332"/>
            </a:xfrm>
            <a:prstGeom prst="rect">
              <a:avLst/>
            </a:prstGeom>
            <a:noFill/>
          </p:spPr>
          <p:txBody>
            <a:bodyPr wrap="square" rtlCol="0">
              <a:spAutoFit/>
            </a:bodyPr>
            <a:lstStyle/>
            <a:p>
              <a:r>
                <a:rPr lang="en-US" b="1" dirty="0">
                  <a:solidFill>
                    <a:schemeClr val="bg1"/>
                  </a:solidFill>
                  <a:cs typeface="Architects Daughter"/>
                </a:rPr>
                <a:t>CLOUD</a:t>
              </a:r>
            </a:p>
          </p:txBody>
        </p:sp>
        <p:sp>
          <p:nvSpPr>
            <p:cNvPr id="11" name="TextBox 10"/>
            <p:cNvSpPr txBox="1"/>
            <p:nvPr/>
          </p:nvSpPr>
          <p:spPr>
            <a:xfrm>
              <a:off x="3039208" y="1209459"/>
              <a:ext cx="1488835" cy="369332"/>
            </a:xfrm>
            <a:prstGeom prst="rect">
              <a:avLst/>
            </a:prstGeom>
            <a:noFill/>
          </p:spPr>
          <p:txBody>
            <a:bodyPr wrap="square" rtlCol="0">
              <a:spAutoFit/>
            </a:bodyPr>
            <a:lstStyle/>
            <a:p>
              <a:r>
                <a:rPr lang="en-US" b="1" dirty="0">
                  <a:solidFill>
                    <a:schemeClr val="bg1"/>
                  </a:solidFill>
                  <a:cs typeface="Architects Daughter"/>
                </a:rPr>
                <a:t>BIG DATA</a:t>
              </a:r>
            </a:p>
          </p:txBody>
        </p:sp>
        <p:sp>
          <p:nvSpPr>
            <p:cNvPr id="12" name="TextBox 11"/>
            <p:cNvSpPr txBox="1"/>
            <p:nvPr/>
          </p:nvSpPr>
          <p:spPr>
            <a:xfrm>
              <a:off x="5002821" y="1209458"/>
              <a:ext cx="1240692" cy="369332"/>
            </a:xfrm>
            <a:prstGeom prst="rect">
              <a:avLst/>
            </a:prstGeom>
            <a:noFill/>
          </p:spPr>
          <p:txBody>
            <a:bodyPr wrap="square" rtlCol="0">
              <a:spAutoFit/>
            </a:bodyPr>
            <a:lstStyle/>
            <a:p>
              <a:r>
                <a:rPr lang="en-US" b="1" dirty="0">
                  <a:solidFill>
                    <a:schemeClr val="bg1"/>
                  </a:solidFill>
                  <a:cs typeface="Architects Daughter"/>
                </a:rPr>
                <a:t>MOBILE</a:t>
              </a:r>
            </a:p>
          </p:txBody>
        </p:sp>
        <p:sp>
          <p:nvSpPr>
            <p:cNvPr id="13" name="TextBox 12"/>
            <p:cNvSpPr txBox="1"/>
            <p:nvPr/>
          </p:nvSpPr>
          <p:spPr>
            <a:xfrm>
              <a:off x="6757375" y="1205551"/>
              <a:ext cx="1240692" cy="369332"/>
            </a:xfrm>
            <a:prstGeom prst="rect">
              <a:avLst/>
            </a:prstGeom>
            <a:noFill/>
          </p:spPr>
          <p:txBody>
            <a:bodyPr wrap="square" rtlCol="0">
              <a:spAutoFit/>
            </a:bodyPr>
            <a:lstStyle/>
            <a:p>
              <a:r>
                <a:rPr lang="en-US" b="1" dirty="0">
                  <a:solidFill>
                    <a:schemeClr val="bg1"/>
                  </a:solidFill>
                  <a:cs typeface="Architects Daughter"/>
                </a:rPr>
                <a:t>SOCIAL</a:t>
              </a:r>
            </a:p>
          </p:txBody>
        </p:sp>
        <p:pic>
          <p:nvPicPr>
            <p:cNvPr id="16"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7813" y="1767258"/>
              <a:ext cx="1677600" cy="11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443085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Third Platform</a:t>
            </a:r>
          </a:p>
        </p:txBody>
      </p:sp>
      <p:sp>
        <p:nvSpPr>
          <p:cNvPr id="3" name="Content Placeholder 2"/>
          <p:cNvSpPr>
            <a:spLocks noGrp="1"/>
          </p:cNvSpPr>
          <p:nvPr>
            <p:ph sz="quarter" idx="10"/>
          </p:nvPr>
        </p:nvSpPr>
        <p:spPr/>
        <p:txBody>
          <a:bodyPr/>
          <a:lstStyle/>
          <a:p>
            <a:endParaRPr lang="en-US" dirty="0"/>
          </a:p>
          <a:p>
            <a:endParaRPr lang="en-US" dirty="0"/>
          </a:p>
          <a:p>
            <a:endParaRPr lang="en-US" dirty="0"/>
          </a:p>
          <a:p>
            <a:endParaRPr lang="en-US" dirty="0"/>
          </a:p>
          <a:p>
            <a:endParaRPr lang="en-US" dirty="0"/>
          </a:p>
          <a:p>
            <a:endParaRPr lang="en-US" sz="700" dirty="0"/>
          </a:p>
          <a:p>
            <a:endParaRPr lang="en-US" sz="500" dirty="0"/>
          </a:p>
          <a:p>
            <a:r>
              <a:rPr lang="en-US" dirty="0"/>
              <a:t>The four pillars are transforming the way organizations are using technology for business operations</a:t>
            </a:r>
          </a:p>
        </p:txBody>
      </p:sp>
      <p:sp>
        <p:nvSpPr>
          <p:cNvPr id="4" name="Footer Placeholder 3"/>
          <p:cNvSpPr>
            <a:spLocks noGrp="1"/>
          </p:cNvSpPr>
          <p:nvPr>
            <p:ph type="ftr" sz="quarter" idx="3"/>
          </p:nvPr>
        </p:nvSpPr>
        <p:spPr/>
        <p:txBody>
          <a:bodyPr/>
          <a:lstStyle/>
          <a:p>
            <a:pPr algn="r"/>
            <a:r>
              <a:rPr lang="en-US"/>
              <a:t>Module 1: Introduction to Information Storage</a:t>
            </a:r>
            <a:endParaRPr lang="en-US" dirty="0"/>
          </a:p>
        </p:txBody>
      </p:sp>
      <p:grpSp>
        <p:nvGrpSpPr>
          <p:cNvPr id="17" name="Group 16"/>
          <p:cNvGrpSpPr/>
          <p:nvPr/>
        </p:nvGrpSpPr>
        <p:grpSpPr>
          <a:xfrm>
            <a:off x="591039" y="1131590"/>
            <a:ext cx="7961923" cy="2322636"/>
            <a:chOff x="591039" y="1131590"/>
            <a:chExt cx="7961923" cy="2322636"/>
          </a:xfrm>
        </p:grpSpPr>
        <p:sp>
          <p:nvSpPr>
            <p:cNvPr id="5" name="Rounded Rectangle 4"/>
            <p:cNvSpPr/>
            <p:nvPr/>
          </p:nvSpPr>
          <p:spPr>
            <a:xfrm>
              <a:off x="591039" y="1131590"/>
              <a:ext cx="7961923" cy="2322636"/>
            </a:xfrm>
            <a:prstGeom prst="roundRect">
              <a:avLst/>
            </a:prstGeom>
            <a:solidFill>
              <a:schemeClr val="accent1">
                <a:lumMod val="50000"/>
              </a:schemeClr>
            </a:solidFill>
            <a:ln w="12700" cmpd="sng">
              <a:solidFill>
                <a:schemeClr val="tx1">
                  <a:lumMod val="75000"/>
                  <a:lumOff val="2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solidFill>
                    <a:schemeClr val="bg1"/>
                  </a:solidFill>
                </a:rPr>
                <a:t>The four Pillars of the Third Platform</a:t>
              </a:r>
            </a:p>
          </p:txBody>
        </p:sp>
        <p:pic>
          <p:nvPicPr>
            <p:cNvPr id="7" name="Picture 6" descr="bigdata.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4203" y="1745788"/>
              <a:ext cx="1595643" cy="1162540"/>
            </a:xfrm>
            <a:prstGeom prst="rect">
              <a:avLst/>
            </a:prstGeom>
          </p:spPr>
        </p:pic>
        <p:pic>
          <p:nvPicPr>
            <p:cNvPr id="8" name="Picture 7" descr="mobil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98212" y="1672519"/>
              <a:ext cx="821338" cy="1235809"/>
            </a:xfrm>
            <a:prstGeom prst="rect">
              <a:avLst/>
            </a:prstGeom>
          </p:spPr>
        </p:pic>
        <p:pic>
          <p:nvPicPr>
            <p:cNvPr id="9" name="Picture 8" descr="social.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92790" y="1701829"/>
              <a:ext cx="1334623" cy="1206499"/>
            </a:xfrm>
            <a:prstGeom prst="rect">
              <a:avLst/>
            </a:prstGeom>
          </p:spPr>
        </p:pic>
        <p:sp>
          <p:nvSpPr>
            <p:cNvPr id="10" name="TextBox 9"/>
            <p:cNvSpPr txBox="1"/>
            <p:nvPr/>
          </p:nvSpPr>
          <p:spPr>
            <a:xfrm>
              <a:off x="1216267" y="1203597"/>
              <a:ext cx="1240692" cy="369332"/>
            </a:xfrm>
            <a:prstGeom prst="rect">
              <a:avLst/>
            </a:prstGeom>
            <a:noFill/>
          </p:spPr>
          <p:txBody>
            <a:bodyPr wrap="square" rtlCol="0">
              <a:spAutoFit/>
            </a:bodyPr>
            <a:lstStyle/>
            <a:p>
              <a:r>
                <a:rPr lang="en-US" b="1" dirty="0">
                  <a:solidFill>
                    <a:schemeClr val="bg1"/>
                  </a:solidFill>
                  <a:cs typeface="Architects Daughter"/>
                </a:rPr>
                <a:t>CLOUD</a:t>
              </a:r>
            </a:p>
          </p:txBody>
        </p:sp>
        <p:sp>
          <p:nvSpPr>
            <p:cNvPr id="11" name="TextBox 10"/>
            <p:cNvSpPr txBox="1"/>
            <p:nvPr/>
          </p:nvSpPr>
          <p:spPr>
            <a:xfrm>
              <a:off x="3039208" y="1209459"/>
              <a:ext cx="1488835" cy="369332"/>
            </a:xfrm>
            <a:prstGeom prst="rect">
              <a:avLst/>
            </a:prstGeom>
            <a:noFill/>
          </p:spPr>
          <p:txBody>
            <a:bodyPr wrap="square" rtlCol="0">
              <a:spAutoFit/>
            </a:bodyPr>
            <a:lstStyle/>
            <a:p>
              <a:r>
                <a:rPr lang="en-US" b="1" dirty="0">
                  <a:solidFill>
                    <a:schemeClr val="bg1"/>
                  </a:solidFill>
                  <a:cs typeface="Architects Daughter"/>
                </a:rPr>
                <a:t>BIG DATA</a:t>
              </a:r>
            </a:p>
          </p:txBody>
        </p:sp>
        <p:sp>
          <p:nvSpPr>
            <p:cNvPr id="12" name="TextBox 11"/>
            <p:cNvSpPr txBox="1"/>
            <p:nvPr/>
          </p:nvSpPr>
          <p:spPr>
            <a:xfrm>
              <a:off x="5002821" y="1209458"/>
              <a:ext cx="1240692" cy="369332"/>
            </a:xfrm>
            <a:prstGeom prst="rect">
              <a:avLst/>
            </a:prstGeom>
            <a:noFill/>
          </p:spPr>
          <p:txBody>
            <a:bodyPr wrap="square" rtlCol="0">
              <a:spAutoFit/>
            </a:bodyPr>
            <a:lstStyle/>
            <a:p>
              <a:r>
                <a:rPr lang="en-US" b="1" dirty="0">
                  <a:solidFill>
                    <a:schemeClr val="bg1"/>
                  </a:solidFill>
                  <a:cs typeface="Architects Daughter"/>
                </a:rPr>
                <a:t>MOBILE</a:t>
              </a:r>
            </a:p>
          </p:txBody>
        </p:sp>
        <p:sp>
          <p:nvSpPr>
            <p:cNvPr id="13" name="TextBox 12"/>
            <p:cNvSpPr txBox="1"/>
            <p:nvPr/>
          </p:nvSpPr>
          <p:spPr>
            <a:xfrm>
              <a:off x="6757375" y="1205551"/>
              <a:ext cx="1240692" cy="369332"/>
            </a:xfrm>
            <a:prstGeom prst="rect">
              <a:avLst/>
            </a:prstGeom>
            <a:noFill/>
          </p:spPr>
          <p:txBody>
            <a:bodyPr wrap="square" rtlCol="0">
              <a:spAutoFit/>
            </a:bodyPr>
            <a:lstStyle/>
            <a:p>
              <a:r>
                <a:rPr lang="en-US" b="1" dirty="0">
                  <a:solidFill>
                    <a:schemeClr val="bg1"/>
                  </a:solidFill>
                  <a:cs typeface="Architects Daughter"/>
                </a:rPr>
                <a:t>SOCIAL</a:t>
              </a:r>
            </a:p>
          </p:txBody>
        </p:sp>
        <p:pic>
          <p:nvPicPr>
            <p:cNvPr id="16" name="Picture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7813" y="1767258"/>
              <a:ext cx="1677600" cy="11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2721093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solidFill>
                  <a:srgbClr val="2C95DD"/>
                </a:solidFill>
              </a:rPr>
              <a:t>Module 1: </a:t>
            </a:r>
            <a:r>
              <a:rPr lang="en-US" dirty="0">
                <a:solidFill>
                  <a:srgbClr val="2C95DD"/>
                </a:solidFill>
              </a:rPr>
              <a:t>Summary</a:t>
            </a:r>
            <a:endParaRPr lang="en-US" dirty="0"/>
          </a:p>
        </p:txBody>
      </p:sp>
      <p:sp>
        <p:nvSpPr>
          <p:cNvPr id="4" name="Content Placeholder 3"/>
          <p:cNvSpPr>
            <a:spLocks noGrp="1"/>
          </p:cNvSpPr>
          <p:nvPr>
            <p:ph sz="quarter" idx="10"/>
          </p:nvPr>
        </p:nvSpPr>
        <p:spPr/>
        <p:txBody>
          <a:bodyPr/>
          <a:lstStyle/>
          <a:p>
            <a:pPr marL="0" indent="0">
              <a:buNone/>
            </a:pPr>
            <a:r>
              <a:rPr lang="en-US" dirty="0"/>
              <a:t>Key points covered in this module:</a:t>
            </a:r>
          </a:p>
          <a:p>
            <a:pPr>
              <a:defRPr/>
            </a:pPr>
            <a:r>
              <a:rPr lang="en-US" dirty="0"/>
              <a:t>Digital data, types of digital data, and information</a:t>
            </a:r>
          </a:p>
          <a:p>
            <a:pPr>
              <a:defRPr/>
            </a:pPr>
            <a:r>
              <a:rPr lang="en-US" dirty="0"/>
              <a:t>Data center and its key characteristics</a:t>
            </a:r>
          </a:p>
          <a:p>
            <a:pPr>
              <a:defRPr/>
            </a:pPr>
            <a:r>
              <a:rPr lang="en-US" dirty="0"/>
              <a:t>Key data center management processes</a:t>
            </a:r>
          </a:p>
          <a:p>
            <a:pPr>
              <a:defRPr/>
            </a:pPr>
            <a:r>
              <a:rPr lang="en-US" dirty="0"/>
              <a:t>Evolution of computing platforms</a:t>
            </a:r>
          </a:p>
        </p:txBody>
      </p:sp>
      <p:sp>
        <p:nvSpPr>
          <p:cNvPr id="3" name="Footer Placeholder 2"/>
          <p:cNvSpPr>
            <a:spLocks noGrp="1"/>
          </p:cNvSpPr>
          <p:nvPr>
            <p:ph type="ftr" sz="quarter" idx="3"/>
          </p:nvPr>
        </p:nvSpPr>
        <p:spPr>
          <a:prstGeom prst="rect">
            <a:avLst/>
          </a:prstGeom>
        </p:spPr>
        <p:txBody>
          <a:body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1452716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Footer Placeholder 2"/>
          <p:cNvSpPr>
            <a:spLocks noGrp="1"/>
          </p:cNvSpPr>
          <p:nvPr>
            <p:ph type="ftr" sz="quarter" idx="3"/>
          </p:nvPr>
        </p:nvSpPr>
        <p:spPr>
          <a:xfrm>
            <a:off x="2895600" y="4953000"/>
            <a:ext cx="5181600" cy="133350"/>
          </a:xfrm>
          <a:prstGeom prst="rect">
            <a:avLst/>
          </a:prstGeom>
        </p:spPr>
        <p:txBody>
          <a:body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335283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Growth of the Digital Universe</a:t>
            </a:r>
          </a:p>
        </p:txBody>
      </p:sp>
      <p:sp>
        <p:nvSpPr>
          <p:cNvPr id="5" name="Content Placeholder 4"/>
          <p:cNvSpPr>
            <a:spLocks noGrp="1"/>
          </p:cNvSpPr>
          <p:nvPr>
            <p:ph sz="quarter" idx="10"/>
          </p:nvPr>
        </p:nvSpPr>
        <p:spPr/>
        <p:txBody>
          <a:bodyPr/>
          <a:lstStyle/>
          <a:p>
            <a:r>
              <a:rPr lang="en-US" dirty="0"/>
              <a:t>The digital universe is created and defined by software</a:t>
            </a:r>
          </a:p>
          <a:p>
            <a:pPr lvl="1"/>
            <a:r>
              <a:rPr lang="en-US" dirty="0"/>
              <a:t>Digital data is continuously generated, collected, stored, and analyzed through software </a:t>
            </a:r>
          </a:p>
          <a:p>
            <a:r>
              <a:rPr lang="en-US" dirty="0"/>
              <a:t>The digital universe generates approximately 4.4 trillion GB of data annually(44 in 2020) by International Data Corporation (IDC)</a:t>
            </a:r>
          </a:p>
          <a:p>
            <a:pPr lvl="1"/>
            <a:r>
              <a:rPr lang="en-US" dirty="0"/>
              <a:t>Proliferation of IT, Internet usage, social media, and smart devices adds to data growth</a:t>
            </a:r>
          </a:p>
          <a:p>
            <a:r>
              <a:rPr lang="en-US" dirty="0"/>
              <a:t>The Internet of Things (</a:t>
            </a:r>
            <a:r>
              <a:rPr lang="en-US" dirty="0" err="1"/>
              <a:t>IoT</a:t>
            </a:r>
            <a:r>
              <a:rPr lang="en-US" dirty="0"/>
              <a:t>) is also adding to data growth</a:t>
            </a:r>
          </a:p>
          <a:p>
            <a:pPr lvl="1"/>
            <a:r>
              <a:rPr lang="en-US" dirty="0" err="1"/>
              <a:t>IoT</a:t>
            </a:r>
            <a:r>
              <a:rPr lang="en-US" dirty="0"/>
              <a:t> is made up of Internet-connected equipment and sensors</a:t>
            </a:r>
          </a:p>
        </p:txBody>
      </p:sp>
      <p:sp>
        <p:nvSpPr>
          <p:cNvPr id="3" name="Footer Placeholder 2"/>
          <p:cNvSpPr>
            <a:spLocks noGrp="1"/>
          </p:cNvSpPr>
          <p:nvPr>
            <p:ph type="ftr" sz="quarter" idx="3"/>
          </p:nvPr>
        </p:nvSpPr>
        <p:spPr>
          <a:prstGeom prst="rect">
            <a:avLst/>
          </a:prstGeom>
        </p:spPr>
        <p:txBody>
          <a:body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294046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Information Storage and Management?</a:t>
            </a:r>
          </a:p>
        </p:txBody>
      </p:sp>
      <p:sp>
        <p:nvSpPr>
          <p:cNvPr id="3" name="Content Placeholder 2"/>
          <p:cNvSpPr>
            <a:spLocks noGrp="1"/>
          </p:cNvSpPr>
          <p:nvPr>
            <p:ph sz="quarter" idx="10"/>
          </p:nvPr>
        </p:nvSpPr>
        <p:spPr/>
        <p:txBody>
          <a:bodyPr/>
          <a:lstStyle/>
          <a:p>
            <a:r>
              <a:rPr lang="en-US" dirty="0"/>
              <a:t>Organizations are dependent on continuous and reliable access to information </a:t>
            </a:r>
          </a:p>
          <a:p>
            <a:r>
              <a:rPr lang="en-US" dirty="0"/>
              <a:t>Organizations seek to effectively store, protect, process, manage, and leverage information</a:t>
            </a:r>
          </a:p>
          <a:p>
            <a:r>
              <a:rPr lang="en-US" dirty="0"/>
              <a:t>Organizations are increasingly implementing intelligent storage solutions</a:t>
            </a:r>
          </a:p>
          <a:p>
            <a:pPr lvl="1"/>
            <a:r>
              <a:rPr lang="en-US" dirty="0"/>
              <a:t>To efficiently store and manage information</a:t>
            </a:r>
          </a:p>
          <a:p>
            <a:pPr lvl="1"/>
            <a:r>
              <a:rPr lang="en-US" dirty="0"/>
              <a:t>To gain competitive advantage</a:t>
            </a:r>
          </a:p>
          <a:p>
            <a:pPr lvl="1"/>
            <a:r>
              <a:rPr lang="en-US" dirty="0"/>
              <a:t>To derive new business opportunities</a:t>
            </a:r>
          </a:p>
        </p:txBody>
      </p:sp>
      <p:sp>
        <p:nvSpPr>
          <p:cNvPr id="4" name="Footer Placeholder 3"/>
          <p:cNvSpPr>
            <a:spLocks noGrp="1"/>
          </p:cNvSpPr>
          <p:nvPr>
            <p:ph type="ftr" sz="quarter" idx="3"/>
          </p:nvPr>
        </p:nvSpPr>
        <p:spPr/>
        <p:txBody>
          <a:body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417554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Digital Data?</a:t>
            </a:r>
          </a:p>
        </p:txBody>
      </p:sp>
      <p:sp>
        <p:nvSpPr>
          <p:cNvPr id="3" name="Footer Placeholder 2"/>
          <p:cNvSpPr>
            <a:spLocks noGrp="1"/>
          </p:cNvSpPr>
          <p:nvPr>
            <p:ph type="ftr" sz="quarter" idx="3"/>
          </p:nvPr>
        </p:nvSpPr>
        <p:spPr>
          <a:prstGeom prst="rect">
            <a:avLst/>
          </a:prstGeom>
        </p:spPr>
        <p:txBody>
          <a:bodyPr/>
          <a:lstStyle/>
          <a:p>
            <a:pPr algn="r"/>
            <a:r>
              <a:rPr lang="en-US"/>
              <a:t>Module 1: Introduction to Information Storage</a:t>
            </a:r>
            <a:endParaRPr lang="en-US" dirty="0"/>
          </a:p>
        </p:txBody>
      </p:sp>
      <p:grpSp>
        <p:nvGrpSpPr>
          <p:cNvPr id="6" name="Group 5"/>
          <p:cNvGrpSpPr/>
          <p:nvPr/>
        </p:nvGrpSpPr>
        <p:grpSpPr>
          <a:xfrm>
            <a:off x="334134" y="990000"/>
            <a:ext cx="8486338" cy="1005686"/>
            <a:chOff x="299409" y="798190"/>
            <a:chExt cx="8486338" cy="1005686"/>
          </a:xfrm>
        </p:grpSpPr>
        <p:sp>
          <p:nvSpPr>
            <p:cNvPr id="7" name="Rectangle 6"/>
            <p:cNvSpPr/>
            <p:nvPr/>
          </p:nvSpPr>
          <p:spPr>
            <a:xfrm>
              <a:off x="299409"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614992" y="996920"/>
              <a:ext cx="8170755" cy="80695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collection of facts that is transmitted and stored in electronic form, and processed through software. </a:t>
              </a:r>
            </a:p>
          </p:txBody>
        </p:sp>
        <p:sp>
          <p:nvSpPr>
            <p:cNvPr id="9" name="Rectangle 8"/>
            <p:cNvSpPr/>
            <p:nvPr/>
          </p:nvSpPr>
          <p:spPr>
            <a:xfrm>
              <a:off x="349179"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Digital Data</a:t>
              </a:r>
            </a:p>
          </p:txBody>
        </p:sp>
      </p:grpSp>
      <p:grpSp>
        <p:nvGrpSpPr>
          <p:cNvPr id="5" name="Group 4"/>
          <p:cNvGrpSpPr/>
          <p:nvPr/>
        </p:nvGrpSpPr>
        <p:grpSpPr>
          <a:xfrm>
            <a:off x="602915" y="2283718"/>
            <a:ext cx="7938170" cy="2520280"/>
            <a:chOff x="666278" y="2283718"/>
            <a:chExt cx="7938170" cy="2520280"/>
          </a:xfrm>
        </p:grpSpPr>
        <p:pic>
          <p:nvPicPr>
            <p:cNvPr id="12" name="Picture 6" descr="C:\Users\patils1\Desktop\2013 Projects\CIS v2\CIS Slide Deck_Based on Book\Colored Graphics\Client.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8031" y="3232780"/>
              <a:ext cx="513945" cy="576000"/>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Straight Arrow Connector 24"/>
            <p:cNvCxnSpPr/>
            <p:nvPr/>
          </p:nvCxnSpPr>
          <p:spPr>
            <a:xfrm>
              <a:off x="1728970" y="3520780"/>
              <a:ext cx="2880000" cy="0"/>
            </a:xfrm>
            <a:prstGeom prst="straightConnector1">
              <a:avLst/>
            </a:prstGeom>
            <a:ln w="44450" cap="sq" cmpd="sng">
              <a:solidFill>
                <a:schemeClr val="accent1">
                  <a:lumMod val="50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pic>
          <p:nvPicPr>
            <p:cNvPr id="1029" name="Picture 5" descr="C:\1_Projects\1_ISM\ISM V3\Modules PPT\Module 1\digital photo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8655" y="3687926"/>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1_Projects\1_ISM\ISM V3\Modules PPT\Module 1\video.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8655" y="2283718"/>
              <a:ext cx="468000" cy="468000"/>
            </a:xfrm>
            <a:prstGeom prst="rect">
              <a:avLst/>
            </a:prstGeom>
            <a:noFill/>
            <a:extLst>
              <a:ext uri="{909E8E84-426E-40DD-AFC4-6F175D3DCCD1}">
                <a14:hiddenFill xmlns:a14="http://schemas.microsoft.com/office/drawing/2010/main">
                  <a:solidFill>
                    <a:srgbClr val="FFFFFF"/>
                  </a:solidFill>
                </a14:hiddenFill>
              </a:ext>
            </a:extLst>
          </p:spPr>
        </p:pic>
        <p:sp>
          <p:nvSpPr>
            <p:cNvPr id="44" name="Text Box 38"/>
            <p:cNvSpPr txBox="1">
              <a:spLocks noChangeArrowheads="1"/>
            </p:cNvSpPr>
            <p:nvPr/>
          </p:nvSpPr>
          <p:spPr bwMode="auto">
            <a:xfrm>
              <a:off x="1008519" y="3800823"/>
              <a:ext cx="772969"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Desktop</a:t>
              </a:r>
            </a:p>
          </p:txBody>
        </p:sp>
        <p:sp>
          <p:nvSpPr>
            <p:cNvPr id="45" name="Text Box 38"/>
            <p:cNvSpPr txBox="1">
              <a:spLocks noChangeArrowheads="1"/>
            </p:cNvSpPr>
            <p:nvPr/>
          </p:nvSpPr>
          <p:spPr bwMode="auto">
            <a:xfrm>
              <a:off x="666278" y="4557777"/>
              <a:ext cx="1457450"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Tablet and Mobile</a:t>
              </a:r>
            </a:p>
          </p:txBody>
        </p:sp>
        <p:sp>
          <p:nvSpPr>
            <p:cNvPr id="46" name="Text Box 38"/>
            <p:cNvSpPr txBox="1">
              <a:spLocks noChangeArrowheads="1"/>
            </p:cNvSpPr>
            <p:nvPr/>
          </p:nvSpPr>
          <p:spPr bwMode="auto">
            <a:xfrm>
              <a:off x="1056609" y="2905681"/>
              <a:ext cx="676788"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Laptop</a:t>
              </a:r>
            </a:p>
          </p:txBody>
        </p:sp>
        <p:sp>
          <p:nvSpPr>
            <p:cNvPr id="47" name="Text Box 38"/>
            <p:cNvSpPr txBox="1">
              <a:spLocks noChangeArrowheads="1"/>
            </p:cNvSpPr>
            <p:nvPr/>
          </p:nvSpPr>
          <p:spPr bwMode="auto">
            <a:xfrm>
              <a:off x="2771800" y="3104616"/>
              <a:ext cx="502061"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Text</a:t>
              </a:r>
            </a:p>
          </p:txBody>
        </p:sp>
        <p:sp>
          <p:nvSpPr>
            <p:cNvPr id="48" name="Text Box 38"/>
            <p:cNvSpPr txBox="1">
              <a:spLocks noChangeArrowheads="1"/>
            </p:cNvSpPr>
            <p:nvPr/>
          </p:nvSpPr>
          <p:spPr bwMode="auto">
            <a:xfrm>
              <a:off x="2411760" y="3798816"/>
              <a:ext cx="679994"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Photos</a:t>
              </a:r>
            </a:p>
          </p:txBody>
        </p:sp>
        <p:sp>
          <p:nvSpPr>
            <p:cNvPr id="49" name="Text Box 38"/>
            <p:cNvSpPr txBox="1">
              <a:spLocks noChangeArrowheads="1"/>
            </p:cNvSpPr>
            <p:nvPr/>
          </p:nvSpPr>
          <p:spPr bwMode="auto">
            <a:xfrm>
              <a:off x="2487584" y="2394608"/>
              <a:ext cx="588623" cy="246221"/>
            </a:xfrm>
            <a:prstGeom prst="rect">
              <a:avLst/>
            </a:prstGeom>
            <a:noFill/>
          </p:spPr>
          <p:txBody>
            <a:bodyPr wrap="none" rtlCol="0">
              <a:spAutoFit/>
            </a:bodyPr>
            <a:lstStyle>
              <a:defPPr>
                <a:defRPr lang="en-US"/>
              </a:defPPr>
              <a:lvl1pPr>
                <a:defRPr>
                  <a:solidFill>
                    <a:schemeClr val="bg2"/>
                  </a:solidFill>
                </a:defRPr>
              </a:lvl1pPr>
            </a:lstStyle>
            <a:p>
              <a:r>
                <a:rPr lang="en-US" sz="1000" b="1" dirty="0">
                  <a:solidFill>
                    <a:schemeClr val="tx1"/>
                  </a:solidFill>
                </a:rPr>
                <a:t>Video</a:t>
              </a:r>
            </a:p>
          </p:txBody>
        </p:sp>
        <p:sp>
          <p:nvSpPr>
            <p:cNvPr id="33" name="Rounded Rectangle 32"/>
            <p:cNvSpPr/>
            <p:nvPr/>
          </p:nvSpPr>
          <p:spPr>
            <a:xfrm rot="16200000">
              <a:off x="6534265" y="1775601"/>
              <a:ext cx="828000" cy="3312366"/>
            </a:xfrm>
            <a:prstGeom prst="roundRect">
              <a:avLst/>
            </a:prstGeom>
            <a:solidFill>
              <a:schemeClr val="tx2">
                <a:lumMod val="75000"/>
              </a:schemeClr>
            </a:solidFill>
            <a:ln>
              <a:solidFill>
                <a:schemeClr val="bg2">
                  <a:lumMod val="75000"/>
                </a:schemeClr>
              </a:solidFill>
            </a:ln>
            <a:effectLst>
              <a:outerShdw blurRad="50800" dist="38100" dir="2700000" algn="tl"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900"/>
            </a:p>
          </p:txBody>
        </p:sp>
        <p:grpSp>
          <p:nvGrpSpPr>
            <p:cNvPr id="24" name="Group 23"/>
            <p:cNvGrpSpPr/>
            <p:nvPr/>
          </p:nvGrpSpPr>
          <p:grpSpPr>
            <a:xfrm>
              <a:off x="5436097" y="3122841"/>
              <a:ext cx="899285" cy="617885"/>
              <a:chOff x="7476944" y="2792218"/>
              <a:chExt cx="899285" cy="617885"/>
            </a:xfrm>
          </p:grpSpPr>
          <p:sp>
            <p:nvSpPr>
              <p:cNvPr id="30" name="Rectangle 154"/>
              <p:cNvSpPr>
                <a:spLocks noChangeArrowheads="1"/>
              </p:cNvSpPr>
              <p:nvPr/>
            </p:nvSpPr>
            <p:spPr bwMode="auto">
              <a:xfrm>
                <a:off x="7476944" y="3271604"/>
                <a:ext cx="89928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10101010101</a:t>
                </a:r>
              </a:p>
            </p:txBody>
          </p:sp>
          <p:sp>
            <p:nvSpPr>
              <p:cNvPr id="31" name="Rectangle 155"/>
              <p:cNvSpPr>
                <a:spLocks noChangeArrowheads="1"/>
              </p:cNvSpPr>
              <p:nvPr/>
            </p:nvSpPr>
            <p:spPr bwMode="auto">
              <a:xfrm>
                <a:off x="7476944" y="2792218"/>
                <a:ext cx="89928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10101011010</a:t>
                </a:r>
              </a:p>
            </p:txBody>
          </p:sp>
          <p:sp>
            <p:nvSpPr>
              <p:cNvPr id="32" name="Rectangle 156"/>
              <p:cNvSpPr>
                <a:spLocks noChangeArrowheads="1"/>
              </p:cNvSpPr>
              <p:nvPr/>
            </p:nvSpPr>
            <p:spPr bwMode="auto">
              <a:xfrm>
                <a:off x="7476944" y="3031911"/>
                <a:ext cx="89928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00110101110</a:t>
                </a:r>
              </a:p>
            </p:txBody>
          </p:sp>
        </p:grpSp>
        <p:grpSp>
          <p:nvGrpSpPr>
            <p:cNvPr id="26" name="Group 25"/>
            <p:cNvGrpSpPr/>
            <p:nvPr/>
          </p:nvGrpSpPr>
          <p:grpSpPr>
            <a:xfrm>
              <a:off x="6498623" y="3122841"/>
              <a:ext cx="899285" cy="617885"/>
              <a:chOff x="7476944" y="3511297"/>
              <a:chExt cx="899285" cy="617885"/>
            </a:xfrm>
          </p:grpSpPr>
          <p:sp>
            <p:nvSpPr>
              <p:cNvPr id="34" name="Rectangle 155"/>
              <p:cNvSpPr>
                <a:spLocks noChangeArrowheads="1"/>
              </p:cNvSpPr>
              <p:nvPr/>
            </p:nvSpPr>
            <p:spPr bwMode="auto">
              <a:xfrm>
                <a:off x="7476944" y="3511297"/>
                <a:ext cx="89928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11101011011</a:t>
                </a:r>
              </a:p>
            </p:txBody>
          </p:sp>
          <p:sp>
            <p:nvSpPr>
              <p:cNvPr id="35" name="Rectangle 156"/>
              <p:cNvSpPr>
                <a:spLocks noChangeArrowheads="1"/>
              </p:cNvSpPr>
              <p:nvPr/>
            </p:nvSpPr>
            <p:spPr bwMode="auto">
              <a:xfrm>
                <a:off x="7476944" y="3750990"/>
                <a:ext cx="89928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10011101001</a:t>
                </a:r>
              </a:p>
            </p:txBody>
          </p:sp>
          <p:sp>
            <p:nvSpPr>
              <p:cNvPr id="36" name="Rectangle 157"/>
              <p:cNvSpPr>
                <a:spLocks noChangeArrowheads="1"/>
              </p:cNvSpPr>
              <p:nvPr/>
            </p:nvSpPr>
            <p:spPr bwMode="auto">
              <a:xfrm>
                <a:off x="7476944" y="3990683"/>
                <a:ext cx="89928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01110111011</a:t>
                </a:r>
              </a:p>
            </p:txBody>
          </p:sp>
        </p:grpSp>
        <p:grpSp>
          <p:nvGrpSpPr>
            <p:cNvPr id="27" name="Group 26"/>
            <p:cNvGrpSpPr/>
            <p:nvPr/>
          </p:nvGrpSpPr>
          <p:grpSpPr>
            <a:xfrm>
              <a:off x="7561148" y="3122840"/>
              <a:ext cx="899285" cy="617886"/>
              <a:chOff x="7476944" y="4230376"/>
              <a:chExt cx="899285" cy="617886"/>
            </a:xfrm>
          </p:grpSpPr>
          <p:sp>
            <p:nvSpPr>
              <p:cNvPr id="38" name="Rectangle 158"/>
              <p:cNvSpPr>
                <a:spLocks noChangeArrowheads="1"/>
              </p:cNvSpPr>
              <p:nvPr/>
            </p:nvSpPr>
            <p:spPr bwMode="auto">
              <a:xfrm>
                <a:off x="7476944" y="4230376"/>
                <a:ext cx="89928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11101110100</a:t>
                </a:r>
              </a:p>
            </p:txBody>
          </p:sp>
          <p:sp>
            <p:nvSpPr>
              <p:cNvPr id="39" name="Rectangle 159"/>
              <p:cNvSpPr>
                <a:spLocks noChangeArrowheads="1"/>
              </p:cNvSpPr>
              <p:nvPr/>
            </p:nvSpPr>
            <p:spPr bwMode="auto">
              <a:xfrm>
                <a:off x="7476944" y="4470069"/>
                <a:ext cx="89928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11100100010</a:t>
                </a:r>
              </a:p>
            </p:txBody>
          </p:sp>
          <p:sp>
            <p:nvSpPr>
              <p:cNvPr id="40" name="Rectangle 158"/>
              <p:cNvSpPr>
                <a:spLocks noChangeArrowheads="1"/>
              </p:cNvSpPr>
              <p:nvPr/>
            </p:nvSpPr>
            <p:spPr bwMode="auto">
              <a:xfrm>
                <a:off x="7476944" y="4709763"/>
                <a:ext cx="899285" cy="138499"/>
              </a:xfrm>
              <a:prstGeom prst="rect">
                <a:avLst/>
              </a:prstGeom>
              <a:noFill/>
              <a:ln w="9525">
                <a:noFill/>
                <a:miter lim="800000"/>
                <a:headEnd/>
                <a:tailEnd/>
              </a:ln>
            </p:spPr>
            <p:txBody>
              <a:bodyPr wrap="none" lIns="0" tIns="0" rIns="0" bIns="0">
                <a:spAutoFit/>
              </a:bodyPr>
              <a:lstStyle/>
              <a:p>
                <a:pPr marL="354013" indent="-354013" defTabSz="941388"/>
                <a:r>
                  <a:rPr lang="en-US" sz="900" b="1" dirty="0">
                    <a:solidFill>
                      <a:schemeClr val="bg1">
                        <a:lumMod val="95000"/>
                      </a:schemeClr>
                    </a:solidFill>
                  </a:rPr>
                  <a:t>10111011101</a:t>
                </a:r>
              </a:p>
            </p:txBody>
          </p:sp>
        </p:grpSp>
        <p:cxnSp>
          <p:nvCxnSpPr>
            <p:cNvPr id="41" name="Straight Connector 40"/>
            <p:cNvCxnSpPr/>
            <p:nvPr/>
          </p:nvCxnSpPr>
          <p:spPr>
            <a:xfrm rot="16200000">
              <a:off x="6019161" y="3430475"/>
              <a:ext cx="828000" cy="0"/>
            </a:xfrm>
            <a:prstGeom prst="line">
              <a:avLst/>
            </a:prstGeom>
            <a:ln w="1270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flipV="1">
              <a:off x="1728970" y="3800823"/>
              <a:ext cx="2880000" cy="499119"/>
            </a:xfrm>
            <a:prstGeom prst="straightConnector1">
              <a:avLst/>
            </a:prstGeom>
            <a:ln w="44450" cap="sq" cmpd="sng">
              <a:solidFill>
                <a:schemeClr val="accent1">
                  <a:lumMod val="50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1728970" y="2753049"/>
              <a:ext cx="2880000" cy="474677"/>
            </a:xfrm>
            <a:prstGeom prst="straightConnector1">
              <a:avLst/>
            </a:prstGeom>
            <a:ln w="44450" cap="sq" cmpd="sng">
              <a:solidFill>
                <a:schemeClr val="accent1">
                  <a:lumMod val="50000"/>
                </a:schemeClr>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51" name="Text Box 38"/>
            <p:cNvSpPr txBox="1">
              <a:spLocks noChangeArrowheads="1"/>
            </p:cNvSpPr>
            <p:nvPr/>
          </p:nvSpPr>
          <p:spPr bwMode="auto">
            <a:xfrm>
              <a:off x="6433161" y="3927271"/>
              <a:ext cx="1029449" cy="246221"/>
            </a:xfrm>
            <a:prstGeom prst="rect">
              <a:avLst/>
            </a:prstGeom>
            <a:noFill/>
          </p:spPr>
          <p:txBody>
            <a:bodyPr wrap="none" rtlCol="0">
              <a:spAutoFit/>
            </a:bodyPr>
            <a:lstStyle>
              <a:defPPr>
                <a:defRPr lang="en-US"/>
              </a:defPPr>
              <a:lvl1pPr>
                <a:defRPr sz="1000" b="1">
                  <a:solidFill>
                    <a:schemeClr val="bg2"/>
                  </a:solidFill>
                </a:defRPr>
              </a:lvl1pPr>
            </a:lstStyle>
            <a:p>
              <a:r>
                <a:rPr lang="en-US" dirty="0">
                  <a:solidFill>
                    <a:schemeClr val="tx1"/>
                  </a:solidFill>
                </a:rPr>
                <a:t>Digital Data</a:t>
              </a:r>
            </a:p>
          </p:txBody>
        </p:sp>
        <p:pic>
          <p:nvPicPr>
            <p:cNvPr id="2050" name="Picture 2" descr="C:\1_Projects\1_ISM\ISM V3\Modules PPT\Module 1\Notepa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5270" y="2993726"/>
              <a:ext cx="468000" cy="468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1" descr="C:\Users\patils1\Desktop\2013 Projects\CIS v2\CIS Slide Deck_Based on Book\Colored Graphics\Disk Drive.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63764" y="3125785"/>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 Box 38"/>
            <p:cNvSpPr txBox="1">
              <a:spLocks noChangeArrowheads="1"/>
            </p:cNvSpPr>
            <p:nvPr/>
          </p:nvSpPr>
          <p:spPr bwMode="auto">
            <a:xfrm>
              <a:off x="4330861" y="3839018"/>
              <a:ext cx="1390124" cy="400110"/>
            </a:xfrm>
            <a:prstGeom prst="rect">
              <a:avLst/>
            </a:prstGeom>
            <a:noFill/>
          </p:spPr>
          <p:txBody>
            <a:bodyPr wrap="none" rtlCol="0">
              <a:spAutoFit/>
            </a:bodyPr>
            <a:lstStyle>
              <a:defPPr>
                <a:defRPr lang="en-US"/>
              </a:defPPr>
              <a:lvl1pPr>
                <a:defRPr sz="1000" b="1">
                  <a:solidFill>
                    <a:schemeClr val="bg2"/>
                  </a:solidFill>
                </a:defRPr>
              </a:lvl1pPr>
            </a:lstStyle>
            <a:p>
              <a:pPr algn="ctr"/>
              <a:r>
                <a:rPr lang="en-US" dirty="0">
                  <a:solidFill>
                    <a:schemeClr val="tx1"/>
                  </a:solidFill>
                </a:rPr>
                <a:t>Internal or </a:t>
              </a:r>
            </a:p>
            <a:p>
              <a:pPr algn="ctr"/>
              <a:r>
                <a:rPr lang="en-US" dirty="0">
                  <a:solidFill>
                    <a:schemeClr val="tx1"/>
                  </a:solidFill>
                </a:rPr>
                <a:t>External Storage</a:t>
              </a:r>
            </a:p>
          </p:txBody>
        </p:sp>
        <p:cxnSp>
          <p:nvCxnSpPr>
            <p:cNvPr id="52" name="Straight Connector 51"/>
            <p:cNvCxnSpPr/>
            <p:nvPr/>
          </p:nvCxnSpPr>
          <p:spPr>
            <a:xfrm rot="16200000">
              <a:off x="7076421" y="3434741"/>
              <a:ext cx="828000" cy="0"/>
            </a:xfrm>
            <a:prstGeom prst="line">
              <a:avLst/>
            </a:prstGeom>
            <a:ln w="12700" cmpd="sng">
              <a:solidFill>
                <a:schemeClr val="accent4">
                  <a:lumMod val="75000"/>
                </a:schemeClr>
              </a:solidFill>
            </a:ln>
            <a:effectLst/>
          </p:spPr>
          <p:style>
            <a:lnRef idx="2">
              <a:schemeClr val="accent1"/>
            </a:lnRef>
            <a:fillRef idx="0">
              <a:schemeClr val="accent1"/>
            </a:fillRef>
            <a:effectRef idx="1">
              <a:schemeClr val="accent1"/>
            </a:effectRef>
            <a:fontRef idx="minor">
              <a:schemeClr val="tx1"/>
            </a:fontRef>
          </p:style>
        </p:cxnSp>
        <p:pic>
          <p:nvPicPr>
            <p:cNvPr id="1026" name="Picture 2" descr="C:\1_Projects\1_ISM\ISM V3\1_ILT Modules PPT\Module 1\Images\tablet and phone_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107" y="4127681"/>
              <a:ext cx="557792" cy="396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1_Projects\1_ISM\ISM V3\1_ILT Modules PPT\Module 1\Images\laptop4.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6022" y="2335286"/>
              <a:ext cx="617963" cy="540000"/>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09442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Digital Data</a:t>
            </a:r>
          </a:p>
        </p:txBody>
      </p:sp>
      <p:sp>
        <p:nvSpPr>
          <p:cNvPr id="4" name="Footer Placeholder 3"/>
          <p:cNvSpPr>
            <a:spLocks noGrp="1"/>
          </p:cNvSpPr>
          <p:nvPr>
            <p:ph type="ftr" sz="quarter" idx="3"/>
          </p:nvPr>
        </p:nvSpPr>
        <p:spPr>
          <a:xfrm>
            <a:off x="2895600" y="5030688"/>
            <a:ext cx="5181600" cy="133350"/>
          </a:xfrm>
        </p:spPr>
        <p:txBody>
          <a:bodyPr/>
          <a:lstStyle/>
          <a:p>
            <a:pPr algn="r"/>
            <a:r>
              <a:rPr lang="en-US"/>
              <a:t>Module 1: Introduction to Information Storage</a:t>
            </a:r>
            <a:endParaRPr lang="en-US" dirty="0"/>
          </a:p>
        </p:txBody>
      </p:sp>
      <p:grpSp>
        <p:nvGrpSpPr>
          <p:cNvPr id="24" name="Group 23"/>
          <p:cNvGrpSpPr/>
          <p:nvPr/>
        </p:nvGrpSpPr>
        <p:grpSpPr>
          <a:xfrm rot="10800000">
            <a:off x="695843" y="1143002"/>
            <a:ext cx="3600000" cy="3239999"/>
            <a:chOff x="695843" y="1143002"/>
            <a:chExt cx="3600000" cy="3239999"/>
          </a:xfrm>
        </p:grpSpPr>
        <p:sp>
          <p:nvSpPr>
            <p:cNvPr id="25" name="Freeform 24"/>
            <p:cNvSpPr/>
            <p:nvPr/>
          </p:nvSpPr>
          <p:spPr>
            <a:xfrm>
              <a:off x="2041488" y="1143002"/>
              <a:ext cx="908709" cy="817838"/>
            </a:xfrm>
            <a:custGeom>
              <a:avLst/>
              <a:gdLst>
                <a:gd name="connsiteX0" fmla="*/ 0 w 908709"/>
                <a:gd name="connsiteY0" fmla="*/ 817838 h 817838"/>
                <a:gd name="connsiteX1" fmla="*/ 454355 w 908709"/>
                <a:gd name="connsiteY1" fmla="*/ 0 h 817838"/>
                <a:gd name="connsiteX2" fmla="*/ 454355 w 908709"/>
                <a:gd name="connsiteY2" fmla="*/ 0 h 817838"/>
                <a:gd name="connsiteX3" fmla="*/ 908709 w 908709"/>
                <a:gd name="connsiteY3" fmla="*/ 817838 h 817838"/>
                <a:gd name="connsiteX4" fmla="*/ 0 w 908709"/>
                <a:gd name="connsiteY4" fmla="*/ 817838 h 8178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8709" h="817838">
                  <a:moveTo>
                    <a:pt x="0" y="817838"/>
                  </a:moveTo>
                  <a:lnTo>
                    <a:pt x="454355" y="0"/>
                  </a:lnTo>
                  <a:lnTo>
                    <a:pt x="454355" y="0"/>
                  </a:lnTo>
                  <a:lnTo>
                    <a:pt x="908709" y="817838"/>
                  </a:lnTo>
                  <a:lnTo>
                    <a:pt x="0" y="817838"/>
                  </a:lnTo>
                  <a:close/>
                </a:path>
              </a:pathLst>
            </a:custGeom>
          </p:spPr>
          <p:style>
            <a:lnRef idx="2">
              <a:schemeClr val="lt1">
                <a:hueOff val="0"/>
                <a:satOff val="0"/>
                <a:lumOff val="0"/>
                <a:alphaOff val="0"/>
              </a:schemeClr>
            </a:lnRef>
            <a:fillRef idx="1">
              <a:schemeClr val="accent1">
                <a:alpha val="90000"/>
                <a:hueOff val="0"/>
                <a:satOff val="0"/>
                <a:lumOff val="0"/>
                <a:alphaOff val="0"/>
              </a:schemeClr>
            </a:fillRef>
            <a:effectRef idx="0">
              <a:schemeClr val="accent1">
                <a:alpha val="90000"/>
                <a:hueOff val="0"/>
                <a:satOff val="0"/>
                <a:lumOff val="0"/>
                <a:alphaOff val="0"/>
              </a:schemeClr>
            </a:effectRef>
            <a:fontRef idx="minor">
              <a:schemeClr val="lt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endParaRPr lang="en-US" sz="1600" b="1" kern="1200" dirty="0">
                <a:solidFill>
                  <a:schemeClr val="tx1"/>
                </a:solidFill>
              </a:endParaRPr>
            </a:p>
          </p:txBody>
        </p:sp>
        <p:sp>
          <p:nvSpPr>
            <p:cNvPr id="26" name="Freeform 25"/>
            <p:cNvSpPr/>
            <p:nvPr/>
          </p:nvSpPr>
          <p:spPr>
            <a:xfrm>
              <a:off x="1592932" y="1960840"/>
              <a:ext cx="1805821" cy="807400"/>
            </a:xfrm>
            <a:custGeom>
              <a:avLst/>
              <a:gdLst>
                <a:gd name="connsiteX0" fmla="*/ 0 w 1805821"/>
                <a:gd name="connsiteY0" fmla="*/ 807400 h 807400"/>
                <a:gd name="connsiteX1" fmla="*/ 448559 w 1805821"/>
                <a:gd name="connsiteY1" fmla="*/ 0 h 807400"/>
                <a:gd name="connsiteX2" fmla="*/ 1357262 w 1805821"/>
                <a:gd name="connsiteY2" fmla="*/ 0 h 807400"/>
                <a:gd name="connsiteX3" fmla="*/ 1805821 w 1805821"/>
                <a:gd name="connsiteY3" fmla="*/ 807400 h 807400"/>
                <a:gd name="connsiteX4" fmla="*/ 0 w 1805821"/>
                <a:gd name="connsiteY4" fmla="*/ 807400 h 80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5821" h="807400">
                  <a:moveTo>
                    <a:pt x="0" y="807400"/>
                  </a:moveTo>
                  <a:lnTo>
                    <a:pt x="448559" y="0"/>
                  </a:lnTo>
                  <a:lnTo>
                    <a:pt x="1357262" y="0"/>
                  </a:lnTo>
                  <a:lnTo>
                    <a:pt x="1805821" y="807400"/>
                  </a:lnTo>
                  <a:lnTo>
                    <a:pt x="0" y="807400"/>
                  </a:lnTo>
                  <a:close/>
                </a:path>
              </a:pathLst>
            </a:custGeom>
          </p:spPr>
          <p:style>
            <a:lnRef idx="2">
              <a:schemeClr val="lt1">
                <a:hueOff val="0"/>
                <a:satOff val="0"/>
                <a:lumOff val="0"/>
                <a:alphaOff val="0"/>
              </a:schemeClr>
            </a:lnRef>
            <a:fillRef idx="1">
              <a:schemeClr val="accent1">
                <a:alpha val="90000"/>
                <a:hueOff val="0"/>
                <a:satOff val="0"/>
                <a:lumOff val="0"/>
                <a:alphaOff val="-13333"/>
              </a:schemeClr>
            </a:fillRef>
            <a:effectRef idx="0">
              <a:schemeClr val="accent1">
                <a:alpha val="90000"/>
                <a:hueOff val="0"/>
                <a:satOff val="0"/>
                <a:lumOff val="0"/>
                <a:alphaOff val="-13333"/>
              </a:schemeClr>
            </a:effectRef>
            <a:fontRef idx="minor">
              <a:schemeClr val="lt1"/>
            </a:fontRef>
          </p:style>
          <p:txBody>
            <a:bodyPr spcFirstLastPara="0" vert="horz" wrap="square" lIns="333798" tIns="17780" rIns="333799" bIns="17780" numCol="1" spcCol="1270" anchor="ctr" anchorCtr="0">
              <a:noAutofit/>
            </a:bodyPr>
            <a:lstStyle/>
            <a:p>
              <a:pPr lvl="0" algn="ctr" defTabSz="622300">
                <a:lnSpc>
                  <a:spcPct val="90000"/>
                </a:lnSpc>
                <a:spcBef>
                  <a:spcPct val="0"/>
                </a:spcBef>
                <a:spcAft>
                  <a:spcPct val="35000"/>
                </a:spcAft>
              </a:pPr>
              <a:endParaRPr lang="en-US" sz="1400" b="1" kern="1200" dirty="0">
                <a:solidFill>
                  <a:schemeClr val="tx1"/>
                </a:solidFill>
              </a:endParaRPr>
            </a:p>
          </p:txBody>
        </p:sp>
        <p:sp>
          <p:nvSpPr>
            <p:cNvPr id="27" name="Freeform 26"/>
            <p:cNvSpPr/>
            <p:nvPr/>
          </p:nvSpPr>
          <p:spPr>
            <a:xfrm>
              <a:off x="1145840" y="2768241"/>
              <a:ext cx="2700005" cy="804765"/>
            </a:xfrm>
            <a:custGeom>
              <a:avLst/>
              <a:gdLst>
                <a:gd name="connsiteX0" fmla="*/ 0 w 2700005"/>
                <a:gd name="connsiteY0" fmla="*/ 804765 h 804765"/>
                <a:gd name="connsiteX1" fmla="*/ 447095 w 2700005"/>
                <a:gd name="connsiteY1" fmla="*/ 0 h 804765"/>
                <a:gd name="connsiteX2" fmla="*/ 2252910 w 2700005"/>
                <a:gd name="connsiteY2" fmla="*/ 0 h 804765"/>
                <a:gd name="connsiteX3" fmla="*/ 2700005 w 2700005"/>
                <a:gd name="connsiteY3" fmla="*/ 804765 h 804765"/>
                <a:gd name="connsiteX4" fmla="*/ 0 w 2700005"/>
                <a:gd name="connsiteY4" fmla="*/ 804765 h 804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0005" h="804765">
                  <a:moveTo>
                    <a:pt x="0" y="804765"/>
                  </a:moveTo>
                  <a:lnTo>
                    <a:pt x="447095" y="0"/>
                  </a:lnTo>
                  <a:lnTo>
                    <a:pt x="2252910" y="0"/>
                  </a:lnTo>
                  <a:lnTo>
                    <a:pt x="2700005" y="804765"/>
                  </a:lnTo>
                  <a:lnTo>
                    <a:pt x="0" y="804765"/>
                  </a:lnTo>
                  <a:close/>
                </a:path>
              </a:pathLst>
            </a:custGeom>
          </p:spPr>
          <p:style>
            <a:lnRef idx="2">
              <a:schemeClr val="lt1">
                <a:hueOff val="0"/>
                <a:satOff val="0"/>
                <a:lumOff val="0"/>
                <a:alphaOff val="0"/>
              </a:schemeClr>
            </a:lnRef>
            <a:fillRef idx="1">
              <a:schemeClr val="accent1">
                <a:alpha val="90000"/>
                <a:hueOff val="0"/>
                <a:satOff val="0"/>
                <a:lumOff val="0"/>
                <a:alphaOff val="-26667"/>
              </a:schemeClr>
            </a:fillRef>
            <a:effectRef idx="0">
              <a:schemeClr val="accent1">
                <a:alpha val="90000"/>
                <a:hueOff val="0"/>
                <a:satOff val="0"/>
                <a:lumOff val="0"/>
                <a:alphaOff val="-26667"/>
              </a:schemeClr>
            </a:effectRef>
            <a:fontRef idx="minor">
              <a:schemeClr val="lt1"/>
            </a:fontRef>
          </p:style>
          <p:txBody>
            <a:bodyPr spcFirstLastPara="0" vert="horz" wrap="square" lIns="490281" tIns="17780" rIns="490281" bIns="17780" numCol="1" spcCol="1270" anchor="ctr" anchorCtr="0">
              <a:noAutofit/>
            </a:bodyPr>
            <a:lstStyle/>
            <a:p>
              <a:pPr lvl="0" algn="ctr" defTabSz="622300">
                <a:lnSpc>
                  <a:spcPct val="90000"/>
                </a:lnSpc>
                <a:spcBef>
                  <a:spcPct val="0"/>
                </a:spcBef>
                <a:spcAft>
                  <a:spcPct val="35000"/>
                </a:spcAft>
              </a:pPr>
              <a:endParaRPr lang="en-US" sz="1400" b="1" kern="1200" dirty="0">
                <a:solidFill>
                  <a:schemeClr val="tx1"/>
                </a:solidFill>
              </a:endParaRPr>
            </a:p>
          </p:txBody>
        </p:sp>
        <p:sp>
          <p:nvSpPr>
            <p:cNvPr id="28" name="Freeform 27"/>
            <p:cNvSpPr/>
            <p:nvPr/>
          </p:nvSpPr>
          <p:spPr>
            <a:xfrm>
              <a:off x="695843" y="3573007"/>
              <a:ext cx="3600000" cy="809994"/>
            </a:xfrm>
            <a:custGeom>
              <a:avLst/>
              <a:gdLst>
                <a:gd name="connsiteX0" fmla="*/ 0 w 3600000"/>
                <a:gd name="connsiteY0" fmla="*/ 809994 h 809994"/>
                <a:gd name="connsiteX1" fmla="*/ 450000 w 3600000"/>
                <a:gd name="connsiteY1" fmla="*/ 0 h 809994"/>
                <a:gd name="connsiteX2" fmla="*/ 3150000 w 3600000"/>
                <a:gd name="connsiteY2" fmla="*/ 0 h 809994"/>
                <a:gd name="connsiteX3" fmla="*/ 3600000 w 3600000"/>
                <a:gd name="connsiteY3" fmla="*/ 809994 h 809994"/>
                <a:gd name="connsiteX4" fmla="*/ 0 w 3600000"/>
                <a:gd name="connsiteY4" fmla="*/ 809994 h 8099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000" h="809994">
                  <a:moveTo>
                    <a:pt x="0" y="809994"/>
                  </a:moveTo>
                  <a:lnTo>
                    <a:pt x="450000" y="0"/>
                  </a:lnTo>
                  <a:lnTo>
                    <a:pt x="3150000" y="0"/>
                  </a:lnTo>
                  <a:lnTo>
                    <a:pt x="3600000" y="809994"/>
                  </a:lnTo>
                  <a:lnTo>
                    <a:pt x="0" y="809994"/>
                  </a:lnTo>
                  <a:close/>
                </a:path>
              </a:pathLst>
            </a:custGeom>
          </p:spPr>
          <p:style>
            <a:lnRef idx="2">
              <a:schemeClr val="lt1">
                <a:hueOff val="0"/>
                <a:satOff val="0"/>
                <a:lumOff val="0"/>
                <a:alphaOff val="0"/>
              </a:schemeClr>
            </a:lnRef>
            <a:fillRef idx="1">
              <a:schemeClr val="accent1">
                <a:alpha val="90000"/>
                <a:hueOff val="0"/>
                <a:satOff val="0"/>
                <a:lumOff val="0"/>
                <a:alphaOff val="-40000"/>
              </a:schemeClr>
            </a:fillRef>
            <a:effectRef idx="0">
              <a:schemeClr val="accent1">
                <a:alpha val="90000"/>
                <a:hueOff val="0"/>
                <a:satOff val="0"/>
                <a:lumOff val="0"/>
                <a:alphaOff val="-40000"/>
              </a:schemeClr>
            </a:effectRef>
            <a:fontRef idx="minor">
              <a:schemeClr val="lt1"/>
            </a:fontRef>
          </p:style>
          <p:txBody>
            <a:bodyPr spcFirstLastPara="0" vert="horz" wrap="square" lIns="647779" tIns="17780" rIns="647781" bIns="17780" numCol="1" spcCol="1270" anchor="ctr" anchorCtr="0">
              <a:noAutofit/>
            </a:bodyPr>
            <a:lstStyle/>
            <a:p>
              <a:pPr lvl="0" algn="ctr" defTabSz="622300">
                <a:lnSpc>
                  <a:spcPct val="90000"/>
                </a:lnSpc>
                <a:spcBef>
                  <a:spcPct val="0"/>
                </a:spcBef>
                <a:spcAft>
                  <a:spcPct val="35000"/>
                </a:spcAft>
              </a:pPr>
              <a:endParaRPr lang="en-US" sz="1400" b="1" kern="1200" dirty="0">
                <a:solidFill>
                  <a:schemeClr val="tx1"/>
                </a:solidFill>
              </a:endParaRPr>
            </a:p>
          </p:txBody>
        </p:sp>
      </p:grpSp>
      <p:sp>
        <p:nvSpPr>
          <p:cNvPr id="6" name="TextBox 5"/>
          <p:cNvSpPr txBox="1"/>
          <p:nvPr/>
        </p:nvSpPr>
        <p:spPr>
          <a:xfrm>
            <a:off x="3145329" y="1446624"/>
            <a:ext cx="1513556" cy="307777"/>
          </a:xfrm>
          <a:prstGeom prst="rect">
            <a:avLst/>
          </a:prstGeom>
          <a:noFill/>
        </p:spPr>
        <p:txBody>
          <a:bodyPr wrap="none" rtlCol="0">
            <a:spAutoFit/>
          </a:bodyPr>
          <a:lstStyle/>
          <a:p>
            <a:r>
              <a:rPr lang="en-US" sz="1400" b="1" dirty="0"/>
              <a:t>Unstructured</a:t>
            </a:r>
          </a:p>
        </p:txBody>
      </p:sp>
      <p:sp>
        <p:nvSpPr>
          <p:cNvPr id="7" name="TextBox 6"/>
          <p:cNvSpPr txBox="1"/>
          <p:nvPr/>
        </p:nvSpPr>
        <p:spPr>
          <a:xfrm>
            <a:off x="2944153" y="2238132"/>
            <a:ext cx="1915909" cy="307777"/>
          </a:xfrm>
          <a:prstGeom prst="rect">
            <a:avLst/>
          </a:prstGeom>
          <a:noFill/>
        </p:spPr>
        <p:txBody>
          <a:bodyPr wrap="none" rtlCol="0">
            <a:spAutoFit/>
          </a:bodyPr>
          <a:lstStyle/>
          <a:p>
            <a:r>
              <a:rPr lang="en-US" sz="1400" b="1" dirty="0"/>
              <a:t>Quasi-Structured</a:t>
            </a:r>
          </a:p>
        </p:txBody>
      </p:sp>
      <p:sp>
        <p:nvSpPr>
          <p:cNvPr id="8" name="TextBox 7"/>
          <p:cNvSpPr txBox="1"/>
          <p:nvPr/>
        </p:nvSpPr>
        <p:spPr>
          <a:xfrm>
            <a:off x="2978617" y="3029640"/>
            <a:ext cx="1846980" cy="307777"/>
          </a:xfrm>
          <a:prstGeom prst="rect">
            <a:avLst/>
          </a:prstGeom>
          <a:noFill/>
        </p:spPr>
        <p:txBody>
          <a:bodyPr wrap="none" rtlCol="0">
            <a:spAutoFit/>
          </a:bodyPr>
          <a:lstStyle/>
          <a:p>
            <a:r>
              <a:rPr lang="en-US" sz="1400" b="1" dirty="0"/>
              <a:t>Semi-Structured</a:t>
            </a:r>
          </a:p>
        </p:txBody>
      </p:sp>
      <p:sp>
        <p:nvSpPr>
          <p:cNvPr id="9" name="TextBox 8"/>
          <p:cNvSpPr txBox="1"/>
          <p:nvPr/>
        </p:nvSpPr>
        <p:spPr>
          <a:xfrm>
            <a:off x="3271165" y="3821147"/>
            <a:ext cx="1261884" cy="307777"/>
          </a:xfrm>
          <a:prstGeom prst="rect">
            <a:avLst/>
          </a:prstGeom>
          <a:noFill/>
        </p:spPr>
        <p:txBody>
          <a:bodyPr wrap="none" rtlCol="0">
            <a:spAutoFit/>
          </a:bodyPr>
          <a:lstStyle/>
          <a:p>
            <a:r>
              <a:rPr lang="en-US" sz="1400" b="1" dirty="0"/>
              <a:t>Structured</a:t>
            </a:r>
          </a:p>
        </p:txBody>
      </p:sp>
      <p:sp>
        <p:nvSpPr>
          <p:cNvPr id="10" name="TextBox 9"/>
          <p:cNvSpPr txBox="1">
            <a:spLocks noChangeArrowheads="1"/>
          </p:cNvSpPr>
          <p:nvPr/>
        </p:nvSpPr>
        <p:spPr bwMode="auto">
          <a:xfrm>
            <a:off x="4848863" y="1277347"/>
            <a:ext cx="4127500" cy="646331"/>
          </a:xfrm>
          <a:prstGeom prst="rect">
            <a:avLst/>
          </a:prstGeom>
          <a:noFill/>
          <a:ln w="9525">
            <a:noFill/>
            <a:miter lim="800000"/>
            <a:headEnd/>
            <a:tailEnd/>
          </a:ln>
        </p:spPr>
        <p:txBody>
          <a:bodyPr>
            <a:spAutoFit/>
          </a:bodyPr>
          <a:lstStyle/>
          <a:p>
            <a:pPr marL="233363" indent="-233363">
              <a:buClr>
                <a:srgbClr val="2C95DD"/>
              </a:buClr>
              <a:buSzPts val="1400"/>
              <a:buFont typeface="Arial" charset="0"/>
              <a:buChar char="•"/>
            </a:pPr>
            <a:r>
              <a:rPr lang="en-US" sz="1200" dirty="0"/>
              <a:t>Data that has no inherent structure and is usually stored as different types of files.</a:t>
            </a:r>
          </a:p>
          <a:p>
            <a:pPr marL="233363" indent="-233363">
              <a:buClr>
                <a:srgbClr val="2C95DD"/>
              </a:buClr>
              <a:buSzPts val="1400"/>
              <a:buFont typeface="Arial" charset="0"/>
              <a:buChar char="•"/>
            </a:pPr>
            <a:r>
              <a:rPr lang="en-US" sz="1200" dirty="0"/>
              <a:t>E.g. Text documents, PDFs, images, and videos</a:t>
            </a:r>
            <a:endParaRPr lang="en-US" sz="1200" dirty="0">
              <a:latin typeface="Calibri" pitchFamily="34" charset="0"/>
            </a:endParaRPr>
          </a:p>
        </p:txBody>
      </p:sp>
      <p:cxnSp>
        <p:nvCxnSpPr>
          <p:cNvPr id="11" name="Straight Connector 10"/>
          <p:cNvCxnSpPr/>
          <p:nvPr/>
        </p:nvCxnSpPr>
        <p:spPr>
          <a:xfrm>
            <a:off x="3842263" y="1936378"/>
            <a:ext cx="5076000" cy="0"/>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410263" y="2739576"/>
            <a:ext cx="5508000" cy="0"/>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963023" y="3553570"/>
            <a:ext cx="5940000" cy="0"/>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2510263" y="4354488"/>
            <a:ext cx="6408000" cy="0"/>
          </a:xfrm>
          <a:prstGeom prst="line">
            <a:avLst/>
          </a:prstGeom>
          <a:ln w="12700" cmpd="sng">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p:nvSpPr>
        <p:spPr bwMode="auto">
          <a:xfrm>
            <a:off x="4848863" y="2068855"/>
            <a:ext cx="4127500" cy="830997"/>
          </a:xfrm>
          <a:prstGeom prst="rect">
            <a:avLst/>
          </a:prstGeom>
          <a:noFill/>
          <a:ln w="9525">
            <a:noFill/>
            <a:miter lim="800000"/>
            <a:headEnd/>
            <a:tailEnd/>
          </a:ln>
        </p:spPr>
        <p:txBody>
          <a:bodyPr>
            <a:spAutoFit/>
          </a:bodyPr>
          <a:lstStyle/>
          <a:p>
            <a:pPr marL="233363" indent="-233363">
              <a:buClr>
                <a:schemeClr val="accent1"/>
              </a:buClr>
              <a:buSzPts val="1400"/>
              <a:buFont typeface="Arial" charset="0"/>
              <a:buChar char="•"/>
            </a:pPr>
            <a:r>
              <a:rPr lang="en-US" sz="1200" dirty="0"/>
              <a:t>Textual data with erratic formats that can be formatted with effort and software tools</a:t>
            </a:r>
          </a:p>
          <a:p>
            <a:pPr marL="233363" indent="-233363">
              <a:buClr>
                <a:schemeClr val="accent1"/>
              </a:buClr>
              <a:buSzPts val="1400"/>
              <a:buFont typeface="Arial" charset="0"/>
              <a:buChar char="•"/>
            </a:pPr>
            <a:r>
              <a:rPr lang="en-US" sz="1200" dirty="0"/>
              <a:t>E.g. Clickstream data p===================</a:t>
            </a:r>
          </a:p>
        </p:txBody>
      </p:sp>
      <p:sp>
        <p:nvSpPr>
          <p:cNvPr id="16" name="TextBox 15"/>
          <p:cNvSpPr txBox="1">
            <a:spLocks noChangeArrowheads="1"/>
          </p:cNvSpPr>
          <p:nvPr/>
        </p:nvSpPr>
        <p:spPr bwMode="auto">
          <a:xfrm>
            <a:off x="4848863" y="2860363"/>
            <a:ext cx="4127500" cy="646331"/>
          </a:xfrm>
          <a:prstGeom prst="rect">
            <a:avLst/>
          </a:prstGeom>
          <a:noFill/>
          <a:ln w="9525">
            <a:noFill/>
            <a:miter lim="800000"/>
            <a:headEnd/>
            <a:tailEnd/>
          </a:ln>
        </p:spPr>
        <p:txBody>
          <a:bodyPr>
            <a:spAutoFit/>
          </a:bodyPr>
          <a:lstStyle/>
          <a:p>
            <a:pPr marL="233363" indent="-233363">
              <a:buClr>
                <a:schemeClr val="accent1"/>
              </a:buClr>
              <a:buSzPts val="1400"/>
              <a:buFont typeface="Arial" charset="0"/>
              <a:buChar char="•"/>
            </a:pPr>
            <a:r>
              <a:rPr lang="en-US" sz="1200" dirty="0"/>
              <a:t>Textual data files with an apparent pattern, enabling analysis </a:t>
            </a:r>
          </a:p>
          <a:p>
            <a:pPr marL="233363" indent="-233363">
              <a:buClr>
                <a:schemeClr val="accent1"/>
              </a:buClr>
              <a:buSzPts val="1400"/>
              <a:buFont typeface="Arial" charset="0"/>
              <a:buChar char="•"/>
            </a:pPr>
            <a:r>
              <a:rPr lang="en-US" sz="1200" dirty="0"/>
              <a:t>E.g. Spreadsheets and XML files</a:t>
            </a:r>
            <a:endParaRPr lang="en-US" sz="1200" dirty="0">
              <a:latin typeface="Calibri" pitchFamily="34" charset="0"/>
            </a:endParaRPr>
          </a:p>
        </p:txBody>
      </p:sp>
      <p:sp>
        <p:nvSpPr>
          <p:cNvPr id="17" name="TextBox 16"/>
          <p:cNvSpPr txBox="1">
            <a:spLocks noChangeArrowheads="1"/>
          </p:cNvSpPr>
          <p:nvPr/>
        </p:nvSpPr>
        <p:spPr bwMode="auto">
          <a:xfrm>
            <a:off x="4848863" y="3651870"/>
            <a:ext cx="4127500" cy="646331"/>
          </a:xfrm>
          <a:prstGeom prst="rect">
            <a:avLst/>
          </a:prstGeom>
          <a:noFill/>
          <a:ln w="9525">
            <a:noFill/>
            <a:miter lim="800000"/>
            <a:headEnd/>
            <a:tailEnd/>
          </a:ln>
        </p:spPr>
        <p:txBody>
          <a:bodyPr>
            <a:spAutoFit/>
          </a:bodyPr>
          <a:lstStyle/>
          <a:p>
            <a:pPr marL="171450" indent="-171450">
              <a:buClr>
                <a:schemeClr val="tx2"/>
              </a:buClr>
              <a:buSzPts val="1400"/>
              <a:buFont typeface="Arial" panose="020B0604020202020204" pitchFamily="34" charset="0"/>
              <a:buChar char="•"/>
            </a:pPr>
            <a:r>
              <a:rPr lang="en-US" sz="1200" dirty="0"/>
              <a:t>Data having a defined data model, format, structure </a:t>
            </a:r>
          </a:p>
          <a:p>
            <a:pPr marL="171450" indent="-171450">
              <a:buClr>
                <a:schemeClr val="tx2"/>
              </a:buClr>
              <a:buSzPts val="1400"/>
              <a:buFont typeface="Arial" panose="020B0604020202020204" pitchFamily="34" charset="0"/>
              <a:buChar char="•"/>
            </a:pPr>
            <a:r>
              <a:rPr lang="en-US" sz="1200" dirty="0"/>
              <a:t>E.g. Database</a:t>
            </a:r>
            <a:endParaRPr lang="en-US" sz="1200" dirty="0">
              <a:latin typeface="Calibri" pitchFamily="34" charset="0"/>
            </a:endParaRPr>
          </a:p>
        </p:txBody>
      </p:sp>
      <p:sp>
        <p:nvSpPr>
          <p:cNvPr id="18" name="Up Arrow 26"/>
          <p:cNvSpPr>
            <a:spLocks noChangeArrowheads="1"/>
          </p:cNvSpPr>
          <p:nvPr/>
        </p:nvSpPr>
        <p:spPr bwMode="auto">
          <a:xfrm>
            <a:off x="382903" y="1143002"/>
            <a:ext cx="365125" cy="3240000"/>
          </a:xfrm>
          <a:prstGeom prst="upArrow">
            <a:avLst>
              <a:gd name="adj1" fmla="val 50000"/>
              <a:gd name="adj2" fmla="val 50071"/>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8100000" scaled="1"/>
            <a:tileRect/>
          </a:gradFill>
          <a:ln w="12700" algn="ctr">
            <a:noFill/>
            <a:round/>
            <a:headEnd/>
            <a:tailEnd/>
          </a:ln>
        </p:spPr>
        <p:txBody>
          <a:bodyPr wrap="none" lIns="0" tIns="0" rIns="0" bIns="0" anchor="ctr"/>
          <a:lstStyle/>
          <a:p>
            <a:pPr algn="ctr"/>
            <a:endParaRPr lang="en-US" sz="2000" dirty="0"/>
          </a:p>
        </p:txBody>
      </p:sp>
      <p:sp>
        <p:nvSpPr>
          <p:cNvPr id="19" name="TextBox 18"/>
          <p:cNvSpPr txBox="1"/>
          <p:nvPr/>
        </p:nvSpPr>
        <p:spPr>
          <a:xfrm rot="16200000">
            <a:off x="-560453" y="2632197"/>
            <a:ext cx="1667444" cy="261610"/>
          </a:xfrm>
          <a:prstGeom prst="rect">
            <a:avLst/>
          </a:prstGeom>
          <a:noFill/>
        </p:spPr>
        <p:txBody>
          <a:bodyPr wrap="none" rtlCol="0">
            <a:spAutoFit/>
          </a:bodyPr>
          <a:lstStyle/>
          <a:p>
            <a:r>
              <a:rPr lang="en-US" sz="1100" b="1" dirty="0"/>
              <a:t>Increasing Growth</a:t>
            </a:r>
          </a:p>
        </p:txBody>
      </p:sp>
    </p:spTree>
    <p:custDataLst>
      <p:tags r:id="rId1"/>
    </p:custDataLst>
    <p:extLst>
      <p:ext uri="{BB962C8B-B14F-4D97-AF65-F5344CB8AC3E}">
        <p14:creationId xmlns:p14="http://schemas.microsoft.com/office/powerpoint/2010/main" val="279487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Information?</a:t>
            </a:r>
          </a:p>
        </p:txBody>
      </p:sp>
      <p:sp>
        <p:nvSpPr>
          <p:cNvPr id="3" name="Content Placeholder 2"/>
          <p:cNvSpPr>
            <a:spLocks noGrp="1"/>
          </p:cNvSpPr>
          <p:nvPr>
            <p:ph sz="quarter" idx="10"/>
          </p:nvPr>
        </p:nvSpPr>
        <p:spPr>
          <a:xfrm>
            <a:off x="379414" y="2139702"/>
            <a:ext cx="8458200" cy="2279898"/>
          </a:xfrm>
        </p:spPr>
        <p:txBody>
          <a:bodyPr/>
          <a:lstStyle/>
          <a:p>
            <a:r>
              <a:rPr lang="en-US" dirty="0"/>
              <a:t>Example: Annual sales data processed into a sales report</a:t>
            </a:r>
          </a:p>
          <a:p>
            <a:pPr lvl="1"/>
            <a:r>
              <a:rPr lang="en-US" dirty="0"/>
              <a:t>Enables calculation of the average sales for a product and the comparison of actual sales to projected sales</a:t>
            </a:r>
          </a:p>
          <a:p>
            <a:r>
              <a:rPr lang="fr-FR" dirty="0"/>
              <a:t>New </a:t>
            </a:r>
            <a:r>
              <a:rPr lang="en-US" dirty="0"/>
              <a:t>architectures</a:t>
            </a:r>
            <a:r>
              <a:rPr lang="fr-FR" dirty="0"/>
              <a:t> </a:t>
            </a:r>
            <a:r>
              <a:rPr lang="en-US" dirty="0"/>
              <a:t>and technologies</a:t>
            </a:r>
            <a:r>
              <a:rPr lang="fr-FR" dirty="0"/>
              <a:t> </a:t>
            </a:r>
            <a:r>
              <a:rPr lang="en-US" dirty="0"/>
              <a:t>have emerged for extracting information from non-structured data</a:t>
            </a:r>
          </a:p>
        </p:txBody>
      </p:sp>
      <p:sp>
        <p:nvSpPr>
          <p:cNvPr id="4" name="Footer Placeholder 3"/>
          <p:cNvSpPr>
            <a:spLocks noGrp="1"/>
          </p:cNvSpPr>
          <p:nvPr>
            <p:ph type="ftr" sz="quarter" idx="3"/>
          </p:nvPr>
        </p:nvSpPr>
        <p:spPr/>
        <p:txBody>
          <a:bodyPr/>
          <a:lstStyle/>
          <a:p>
            <a:pPr algn="r"/>
            <a:r>
              <a:rPr lang="en-US"/>
              <a:t>Module 1: Introduction to Information Storage</a:t>
            </a:r>
            <a:endParaRPr lang="en-US" dirty="0"/>
          </a:p>
        </p:txBody>
      </p:sp>
      <p:grpSp>
        <p:nvGrpSpPr>
          <p:cNvPr id="5" name="Group 4"/>
          <p:cNvGrpSpPr/>
          <p:nvPr/>
        </p:nvGrpSpPr>
        <p:grpSpPr>
          <a:xfrm>
            <a:off x="334134" y="990000"/>
            <a:ext cx="8486338" cy="1005686"/>
            <a:chOff x="299409" y="798190"/>
            <a:chExt cx="8486338" cy="1005686"/>
          </a:xfrm>
        </p:grpSpPr>
        <p:sp>
          <p:nvSpPr>
            <p:cNvPr id="6" name="Rectangle 5"/>
            <p:cNvSpPr/>
            <p:nvPr/>
          </p:nvSpPr>
          <p:spPr>
            <a:xfrm>
              <a:off x="299409"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614992" y="996920"/>
              <a:ext cx="8170755" cy="80695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Processed data that is presented in a specific context to enable useful interpretation and decision-making.</a:t>
              </a:r>
            </a:p>
          </p:txBody>
        </p:sp>
        <p:sp>
          <p:nvSpPr>
            <p:cNvPr id="8" name="Rectangle 7"/>
            <p:cNvSpPr/>
            <p:nvPr/>
          </p:nvSpPr>
          <p:spPr>
            <a:xfrm>
              <a:off x="349179"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Information</a:t>
              </a:r>
            </a:p>
          </p:txBody>
        </p:sp>
      </p:grpSp>
    </p:spTree>
    <p:custDataLst>
      <p:tags r:id="rId1"/>
    </p:custDataLst>
    <p:extLst>
      <p:ext uri="{BB962C8B-B14F-4D97-AF65-F5344CB8AC3E}">
        <p14:creationId xmlns:p14="http://schemas.microsoft.com/office/powerpoint/2010/main" val="3714123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Information Storage</a:t>
            </a:r>
          </a:p>
        </p:txBody>
      </p:sp>
      <p:sp>
        <p:nvSpPr>
          <p:cNvPr id="3" name="Content Placeholder 2"/>
          <p:cNvSpPr>
            <a:spLocks noGrp="1"/>
          </p:cNvSpPr>
          <p:nvPr>
            <p:ph sz="quarter" idx="10"/>
          </p:nvPr>
        </p:nvSpPr>
        <p:spPr>
          <a:xfrm>
            <a:off x="342900" y="1104900"/>
            <a:ext cx="8458200" cy="3429000"/>
          </a:xfrm>
        </p:spPr>
        <p:txBody>
          <a:bodyPr/>
          <a:lstStyle/>
          <a:p>
            <a:r>
              <a:rPr lang="en-US" sz="1800" dirty="0"/>
              <a:t>Information is stored on storage devices on non-volatile media</a:t>
            </a:r>
          </a:p>
          <a:p>
            <a:r>
              <a:rPr lang="en-US" sz="1800" dirty="0"/>
              <a:t>Types of storage devices: </a:t>
            </a:r>
          </a:p>
          <a:p>
            <a:pPr lvl="1"/>
            <a:r>
              <a:rPr lang="en-US" sz="1600" b="1" dirty="0"/>
              <a:t>Magnetic storage devices</a:t>
            </a:r>
            <a:r>
              <a:rPr lang="en-US" sz="1600" dirty="0"/>
              <a:t>: Hard disk drive and magnetic tape</a:t>
            </a:r>
          </a:p>
          <a:p>
            <a:pPr lvl="1"/>
            <a:r>
              <a:rPr lang="en-US" sz="1600" b="1" dirty="0"/>
              <a:t>Optical storage devices</a:t>
            </a:r>
            <a:r>
              <a:rPr lang="en-US" sz="1600" dirty="0"/>
              <a:t>: Blu-ray disc, DVD, and CD</a:t>
            </a:r>
          </a:p>
          <a:p>
            <a:pPr lvl="1"/>
            <a:r>
              <a:rPr lang="en-US" sz="1600" b="1" dirty="0"/>
              <a:t>Flash-based storage devices</a:t>
            </a:r>
            <a:r>
              <a:rPr lang="en-US" sz="1600" dirty="0"/>
              <a:t>: Solid state drive, memory card, and USB thumb drive</a:t>
            </a:r>
          </a:p>
          <a:p>
            <a:r>
              <a:rPr lang="en-US" sz="1800" dirty="0"/>
              <a:t>Storage devices are assembled within a storage system or “array”</a:t>
            </a:r>
          </a:p>
          <a:p>
            <a:pPr lvl="1"/>
            <a:r>
              <a:rPr lang="en-US" sz="1600" dirty="0"/>
              <a:t>Provides high capacity, scalability, performance, reliability, and security</a:t>
            </a:r>
          </a:p>
          <a:p>
            <a:r>
              <a:rPr lang="en-US" sz="1800" dirty="0"/>
              <a:t>Storage systems along with other IT infrastructure are housed in a data center</a:t>
            </a:r>
          </a:p>
        </p:txBody>
      </p:sp>
      <p:sp>
        <p:nvSpPr>
          <p:cNvPr id="4" name="Footer Placeholder 3"/>
          <p:cNvSpPr>
            <a:spLocks noGrp="1"/>
          </p:cNvSpPr>
          <p:nvPr>
            <p:ph type="ftr" sz="quarter" idx="3"/>
          </p:nvPr>
        </p:nvSpPr>
        <p:spPr/>
        <p:txBody>
          <a:bodyPr/>
          <a:lstStyle/>
          <a:p>
            <a:pPr algn="r"/>
            <a:r>
              <a:rPr lang="en-US"/>
              <a:t>Module 1: Introduction to Information Storage</a:t>
            </a:r>
            <a:endParaRPr lang="en-US" dirty="0"/>
          </a:p>
        </p:txBody>
      </p:sp>
    </p:spTree>
    <p:custDataLst>
      <p:tags r:id="rId1"/>
    </p:custDataLst>
    <p:extLst>
      <p:ext uri="{BB962C8B-B14F-4D97-AF65-F5344CB8AC3E}">
        <p14:creationId xmlns:p14="http://schemas.microsoft.com/office/powerpoint/2010/main" val="227124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 Data Center?</a:t>
            </a:r>
          </a:p>
        </p:txBody>
      </p:sp>
      <p:sp>
        <p:nvSpPr>
          <p:cNvPr id="3" name="Content Placeholder 2"/>
          <p:cNvSpPr>
            <a:spLocks noGrp="1"/>
          </p:cNvSpPr>
          <p:nvPr>
            <p:ph sz="quarter" idx="10"/>
          </p:nvPr>
        </p:nvSpPr>
        <p:spPr>
          <a:xfrm>
            <a:off x="379414" y="2427734"/>
            <a:ext cx="8458200" cy="1991866"/>
          </a:xfrm>
        </p:spPr>
        <p:txBody>
          <a:bodyPr/>
          <a:lstStyle/>
          <a:p>
            <a:r>
              <a:rPr lang="en-US" dirty="0"/>
              <a:t>A data center comprises:</a:t>
            </a:r>
          </a:p>
          <a:p>
            <a:pPr lvl="1"/>
            <a:r>
              <a:rPr lang="en-US" b="1" dirty="0"/>
              <a:t>Facility</a:t>
            </a:r>
            <a:r>
              <a:rPr lang="en-US" dirty="0"/>
              <a:t>: The building and floor space where the data center is constructed</a:t>
            </a:r>
          </a:p>
          <a:p>
            <a:pPr lvl="1"/>
            <a:r>
              <a:rPr lang="en-US" b="1" dirty="0"/>
              <a:t>IT equipment</a:t>
            </a:r>
            <a:r>
              <a:rPr lang="en-US" dirty="0"/>
              <a:t>: Compute, storage, and network equipment</a:t>
            </a:r>
          </a:p>
          <a:p>
            <a:pPr lvl="1"/>
            <a:r>
              <a:rPr lang="en-US" b="1" dirty="0"/>
              <a:t>Support infrastructure</a:t>
            </a:r>
            <a:r>
              <a:rPr lang="en-US" dirty="0"/>
              <a:t>: Power supply, fire detection, HVAC, and security systems</a:t>
            </a:r>
          </a:p>
        </p:txBody>
      </p:sp>
      <p:sp>
        <p:nvSpPr>
          <p:cNvPr id="4" name="Footer Placeholder 3"/>
          <p:cNvSpPr>
            <a:spLocks noGrp="1"/>
          </p:cNvSpPr>
          <p:nvPr>
            <p:ph type="ftr" sz="quarter" idx="3"/>
          </p:nvPr>
        </p:nvSpPr>
        <p:spPr/>
        <p:txBody>
          <a:bodyPr/>
          <a:lstStyle/>
          <a:p>
            <a:pPr algn="r"/>
            <a:r>
              <a:rPr lang="en-US"/>
              <a:t>Module 1: Introduction to Information Storage</a:t>
            </a:r>
            <a:endParaRPr lang="en-US" dirty="0"/>
          </a:p>
        </p:txBody>
      </p:sp>
      <p:grpSp>
        <p:nvGrpSpPr>
          <p:cNvPr id="9" name="Group 8"/>
          <p:cNvGrpSpPr/>
          <p:nvPr/>
        </p:nvGrpSpPr>
        <p:grpSpPr>
          <a:xfrm>
            <a:off x="334134" y="990000"/>
            <a:ext cx="8486338" cy="1293718"/>
            <a:chOff x="299409" y="798190"/>
            <a:chExt cx="8486338" cy="1293718"/>
          </a:xfrm>
        </p:grpSpPr>
        <p:sp>
          <p:nvSpPr>
            <p:cNvPr id="10" name="Rectangle 9"/>
            <p:cNvSpPr/>
            <p:nvPr/>
          </p:nvSpPr>
          <p:spPr>
            <a:xfrm>
              <a:off x="299409" y="92820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614992" y="996920"/>
              <a:ext cx="8170755" cy="1094988"/>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facility that houses IT equipment including compute, storage, and network components, and other supporting infrastructure for providing centralized data-processing capabilities.</a:t>
              </a:r>
            </a:p>
          </p:txBody>
        </p:sp>
        <p:sp>
          <p:nvSpPr>
            <p:cNvPr id="12" name="Rectangle 11"/>
            <p:cNvSpPr/>
            <p:nvPr/>
          </p:nvSpPr>
          <p:spPr>
            <a:xfrm>
              <a:off x="349179" y="798190"/>
              <a:ext cx="4343400" cy="397459"/>
            </a:xfrm>
            <a:prstGeom prst="rect">
              <a:avLst/>
            </a:prstGeom>
            <a:solidFill>
              <a:srgbClr val="2C95DD"/>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kern="0" dirty="0">
                  <a:solidFill>
                    <a:schemeClr val="bg1"/>
                  </a:solidFill>
                  <a:ea typeface="Verdana" panose="020B0604030504040204" pitchFamily="34" charset="0"/>
                  <a:cs typeface="Verdana" panose="020B0604030504040204" pitchFamily="34" charset="0"/>
                </a:rPr>
                <a:t>Data Center</a:t>
              </a:r>
            </a:p>
          </p:txBody>
        </p:sp>
      </p:grpSp>
    </p:spTree>
    <p:custDataLst>
      <p:tags r:id="rId1"/>
    </p:custDataLst>
    <p:extLst>
      <p:ext uri="{BB962C8B-B14F-4D97-AF65-F5344CB8AC3E}">
        <p14:creationId xmlns:p14="http://schemas.microsoft.com/office/powerpoint/2010/main" val="1237419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14" y="203200"/>
            <a:ext cx="8458200" cy="457200"/>
          </a:xfrm>
        </p:spPr>
        <p:txBody>
          <a:bodyPr/>
          <a:lstStyle/>
          <a:p>
            <a:r>
              <a:rPr lang="en-US" dirty="0"/>
              <a:t>Key Characteristics of a Data Center</a:t>
            </a:r>
          </a:p>
        </p:txBody>
      </p:sp>
      <p:sp>
        <p:nvSpPr>
          <p:cNvPr id="4" name="Footer Placeholder 3"/>
          <p:cNvSpPr>
            <a:spLocks noGrp="1"/>
          </p:cNvSpPr>
          <p:nvPr>
            <p:ph type="ftr" sz="quarter" idx="3"/>
          </p:nvPr>
        </p:nvSpPr>
        <p:spPr/>
        <p:txBody>
          <a:bodyPr/>
          <a:lstStyle/>
          <a:p>
            <a:pPr algn="r"/>
            <a:r>
              <a:rPr lang="en-US"/>
              <a:t>Module 1: Introduction to Information Storage</a:t>
            </a:r>
            <a:endParaRPr lang="en-US" dirty="0"/>
          </a:p>
        </p:txBody>
      </p:sp>
      <p:grpSp>
        <p:nvGrpSpPr>
          <p:cNvPr id="5" name="Group 4"/>
          <p:cNvGrpSpPr/>
          <p:nvPr/>
        </p:nvGrpSpPr>
        <p:grpSpPr>
          <a:xfrm>
            <a:off x="1835696" y="661938"/>
            <a:ext cx="4303038" cy="3960000"/>
            <a:chOff x="2357194" y="843998"/>
            <a:chExt cx="4303038" cy="3960000"/>
          </a:xfrm>
        </p:grpSpPr>
        <p:pic>
          <p:nvPicPr>
            <p:cNvPr id="6" name="Picture 14" descr="main_image"/>
            <p:cNvPicPr>
              <a:picLocks noChangeAspect="1" noChangeArrowheads="1"/>
            </p:cNvPicPr>
            <p:nvPr/>
          </p:nvPicPr>
          <p:blipFill>
            <a:blip r:embed="rId4" cstate="print"/>
            <a:srcRect/>
            <a:stretch>
              <a:fillRect/>
            </a:stretch>
          </p:blipFill>
          <p:spPr bwMode="auto">
            <a:xfrm>
              <a:off x="2357194" y="843998"/>
              <a:ext cx="4303038" cy="3960000"/>
            </a:xfrm>
            <a:prstGeom prst="rect">
              <a:avLst/>
            </a:prstGeom>
            <a:noFill/>
          </p:spPr>
        </p:pic>
        <p:sp>
          <p:nvSpPr>
            <p:cNvPr id="7" name="Text Box 15"/>
            <p:cNvSpPr txBox="1">
              <a:spLocks noChangeArrowheads="1"/>
            </p:cNvSpPr>
            <p:nvPr/>
          </p:nvSpPr>
          <p:spPr bwMode="auto">
            <a:xfrm>
              <a:off x="4026393" y="1305009"/>
              <a:ext cx="964640" cy="184157"/>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Availability</a:t>
              </a:r>
            </a:p>
          </p:txBody>
        </p:sp>
        <p:sp>
          <p:nvSpPr>
            <p:cNvPr id="8" name="Text Box 16"/>
            <p:cNvSpPr txBox="1">
              <a:spLocks noChangeArrowheads="1"/>
            </p:cNvSpPr>
            <p:nvPr/>
          </p:nvSpPr>
          <p:spPr bwMode="auto">
            <a:xfrm>
              <a:off x="2467713" y="1863661"/>
              <a:ext cx="1228925" cy="184157"/>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Data Integrity</a:t>
              </a:r>
            </a:p>
          </p:txBody>
        </p:sp>
        <p:sp>
          <p:nvSpPr>
            <p:cNvPr id="9" name="Text Box 17"/>
            <p:cNvSpPr txBox="1">
              <a:spLocks noChangeArrowheads="1"/>
            </p:cNvSpPr>
            <p:nvPr/>
          </p:nvSpPr>
          <p:spPr bwMode="auto">
            <a:xfrm>
              <a:off x="5537621" y="1863661"/>
              <a:ext cx="712368" cy="184157"/>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Security</a:t>
              </a:r>
            </a:p>
          </p:txBody>
        </p:sp>
        <p:sp>
          <p:nvSpPr>
            <p:cNvPr id="10" name="Text Box 18"/>
            <p:cNvSpPr txBox="1">
              <a:spLocks noChangeArrowheads="1"/>
            </p:cNvSpPr>
            <p:nvPr/>
          </p:nvSpPr>
          <p:spPr bwMode="auto">
            <a:xfrm>
              <a:off x="5525008" y="3565571"/>
              <a:ext cx="737595" cy="184157"/>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Capacity</a:t>
              </a:r>
            </a:p>
          </p:txBody>
        </p:sp>
        <p:sp>
          <p:nvSpPr>
            <p:cNvPr id="11" name="Text Box 19"/>
            <p:cNvSpPr txBox="1">
              <a:spLocks noChangeArrowheads="1"/>
            </p:cNvSpPr>
            <p:nvPr/>
          </p:nvSpPr>
          <p:spPr bwMode="auto">
            <a:xfrm>
              <a:off x="4061832" y="4127931"/>
              <a:ext cx="893763" cy="184157"/>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Scalability</a:t>
              </a:r>
            </a:p>
          </p:txBody>
        </p:sp>
        <p:sp>
          <p:nvSpPr>
            <p:cNvPr id="12" name="Text Box 20"/>
            <p:cNvSpPr txBox="1">
              <a:spLocks noChangeArrowheads="1"/>
            </p:cNvSpPr>
            <p:nvPr/>
          </p:nvSpPr>
          <p:spPr bwMode="auto">
            <a:xfrm>
              <a:off x="2528378" y="3565571"/>
              <a:ext cx="1107594" cy="184157"/>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Performance</a:t>
              </a:r>
            </a:p>
          </p:txBody>
        </p:sp>
        <p:sp>
          <p:nvSpPr>
            <p:cNvPr id="13" name="Text Box 21"/>
            <p:cNvSpPr txBox="1">
              <a:spLocks noChangeArrowheads="1"/>
            </p:cNvSpPr>
            <p:nvPr/>
          </p:nvSpPr>
          <p:spPr bwMode="auto">
            <a:xfrm>
              <a:off x="3904462" y="2728829"/>
              <a:ext cx="1208503" cy="184157"/>
            </a:xfrm>
            <a:prstGeom prst="rect">
              <a:avLst/>
            </a:prstGeom>
            <a:noFill/>
            <a:ln w="9525">
              <a:noFill/>
              <a:miter lim="800000"/>
              <a:headEnd/>
              <a:tailEnd/>
            </a:ln>
            <a:effectLst>
              <a:outerShdw dist="28398" dir="3806097" algn="ctr" rotWithShape="0">
                <a:srgbClr val="000000"/>
              </a:outerShdw>
            </a:effectLst>
          </p:spPr>
          <p:txBody>
            <a:bodyPr wrap="none" lIns="0" tIns="0" rIns="0" bIns="0">
              <a:spAutoFit/>
            </a:bodyPr>
            <a:lstStyle/>
            <a:p>
              <a:pPr>
                <a:spcBef>
                  <a:spcPct val="0"/>
                </a:spcBef>
                <a:buClrTx/>
                <a:buFontTx/>
                <a:buNone/>
              </a:pPr>
              <a:r>
                <a:rPr lang="en-US" sz="1200" b="1" dirty="0">
                  <a:solidFill>
                    <a:schemeClr val="bg1"/>
                  </a:solidFill>
                </a:rPr>
                <a:t>Manageability</a:t>
              </a:r>
            </a:p>
          </p:txBody>
        </p:sp>
      </p:grpSp>
    </p:spTree>
    <p:custDataLst>
      <p:tags r:id="rId1"/>
    </p:custDataLst>
    <p:extLst>
      <p:ext uri="{BB962C8B-B14F-4D97-AF65-F5344CB8AC3E}">
        <p14:creationId xmlns:p14="http://schemas.microsoft.com/office/powerpoint/2010/main" val="18876694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G_BACKING_FORM_KEY" val="3215038-t:\english\_16x9\working docs\new 16x9 vilt\d311-16x9_ilt oilt vilt template_emc-20141001 no size.pptx"/>
  <p:tag name="ARTICULATE_PRESENTER_VERSION" val="7"/>
  <p:tag name="ARTICULATE_USED_PAGE_ORIENTATION" val="1"/>
  <p:tag name="ARTICULATE_USED_PAGE_SIZE" val="15"/>
  <p:tag name="ARTICULATE_SLIDE_THUMBNAIL_REFRESH" val="1"/>
  <p:tag name="ARTICULATE_PROJECT_OPEN" val="0"/>
  <p:tag name="ARTICULATE_SLIDE_COUNT" val="18"/>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USED_LAYOUT" val="3"/>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USED_LAYOUT" val="2"/>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USED_LAYOUT" val="3"/>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USED_LAYOUT" val="17"/>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311-16x9_ILT OILT VILT Template_OPEN Curriculum-20151401">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450351308FBC4783164E38A09AD0F0" ma:contentTypeVersion="6" ma:contentTypeDescription="Create a new document." ma:contentTypeScope="" ma:versionID="6fe5ed26afb7773b60c7606d3e6de1b4">
  <xsd:schema xmlns:xsd="http://www.w3.org/2001/XMLSchema" xmlns:xs="http://www.w3.org/2001/XMLSchema" xmlns:p="http://schemas.microsoft.com/office/2006/metadata/properties" xmlns:ns2="fc5947f6-488a-40a4-ab5a-4ef708b871d2" xmlns:ns3="0d8c4eb6-4ccb-446f-8471-01ba481dfe07" targetNamespace="http://schemas.microsoft.com/office/2006/metadata/properties" ma:root="true" ma:fieldsID="1a65812fe423c1f135e9e7dcc2ef3a40" ns2:_="" ns3:_="">
    <xsd:import namespace="fc5947f6-488a-40a4-ab5a-4ef708b871d2"/>
    <xsd:import namespace="0d8c4eb6-4ccb-446f-8471-01ba481dfe0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5947f6-488a-40a4-ab5a-4ef708b871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d8c4eb6-4ccb-446f-8471-01ba481dfe0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48C3B4-A0FE-4C5D-97D8-91D49602D4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c5947f6-488a-40a4-ab5a-4ef708b871d2"/>
    <ds:schemaRef ds:uri="0d8c4eb6-4ccb-446f-8471-01ba481dfe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62CE8E-8ADB-4470-BCF4-C2F20799AF3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F12D904-5A16-4EFB-851F-2A425F5E92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7016</TotalTime>
  <Words>5812</Words>
  <Application>Microsoft Office PowerPoint</Application>
  <PresentationFormat>On-screen Show (16:9)</PresentationFormat>
  <Paragraphs>303</Paragraphs>
  <Slides>18</Slides>
  <Notes>18</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Architects Daughter</vt:lpstr>
      <vt:lpstr>Arial</vt:lpstr>
      <vt:lpstr>Calibri</vt:lpstr>
      <vt:lpstr>Lucida Grande</vt:lpstr>
      <vt:lpstr>Verdana</vt:lpstr>
      <vt:lpstr>Wingdings</vt:lpstr>
      <vt:lpstr>D311-16x9_ILT OILT VILT Template_OPEN Curriculum-20151401</vt:lpstr>
      <vt:lpstr>Module 1: Introduction to Information Storage</vt:lpstr>
      <vt:lpstr>The Growth of the Digital Universe</vt:lpstr>
      <vt:lpstr>Why Information Storage and Management?</vt:lpstr>
      <vt:lpstr>What is Digital Data?</vt:lpstr>
      <vt:lpstr>Types of Digital Data</vt:lpstr>
      <vt:lpstr>What is Information?</vt:lpstr>
      <vt:lpstr>Information Storage</vt:lpstr>
      <vt:lpstr>What is a Data Center?</vt:lpstr>
      <vt:lpstr>Key Characteristics of a Data Center</vt:lpstr>
      <vt:lpstr>Key Data Center Management Processes</vt:lpstr>
      <vt:lpstr>Evolution of Computing Platforms</vt:lpstr>
      <vt:lpstr>First Platform</vt:lpstr>
      <vt:lpstr>Second Platform</vt:lpstr>
      <vt:lpstr>Second Platform</vt:lpstr>
      <vt:lpstr>Third Platform</vt:lpstr>
      <vt:lpstr>Third Platform</vt:lpstr>
      <vt:lpstr>Module 1: Summary</vt:lpstr>
      <vt:lpstr>PowerPoint Presentation</vt:lpstr>
    </vt:vector>
  </TitlesOfParts>
  <Company>EMC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Pramod Prasad</dc:creator>
  <cp:lastModifiedBy>Safaa Magdy Saad</cp:lastModifiedBy>
  <cp:revision>1183</cp:revision>
  <cp:lastPrinted>2013-12-05T19:23:46Z</cp:lastPrinted>
  <dcterms:created xsi:type="dcterms:W3CDTF">2015-01-29T09:11:34Z</dcterms:created>
  <dcterms:modified xsi:type="dcterms:W3CDTF">2024-02-20T19:03:32Z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2014 Template</vt:lpwstr>
  </property>
  <property fmtid="{D5CDD505-2E9C-101B-9397-08002B2CF9AE}" pid="3" name="ArticulateUseProject">
    <vt:lpwstr>1</vt:lpwstr>
  </property>
  <property fmtid="{D5CDD505-2E9C-101B-9397-08002B2CF9AE}" pid="4" name="ArticulateProjectVersion">
    <vt:lpwstr>7</vt:lpwstr>
  </property>
  <property fmtid="{D5CDD505-2E9C-101B-9397-08002B2CF9AE}" pid="5" name="ArticulateGUID">
    <vt:lpwstr>1D682FB1-E879-4621-99A4-2522DE430997</vt:lpwstr>
  </property>
  <property fmtid="{D5CDD505-2E9C-101B-9397-08002B2CF9AE}" pid="6" name="ArticulateProjectFull">
    <vt:lpwstr>C:\Users\goldbh\Documents\16X9\Testing Area\One Last Time\NEW D311-16x9_ILT OILT VILT Template_OPEN Curriculum-20151401.ppta</vt:lpwstr>
  </property>
  <property fmtid="{D5CDD505-2E9C-101B-9397-08002B2CF9AE}" pid="7" name="ContentTypeId">
    <vt:lpwstr>0x01010071450351308FBC4783164E38A09AD0F0</vt:lpwstr>
  </property>
</Properties>
</file>