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8" r:id="rId6"/>
    <p:sldId id="259" r:id="rId7"/>
    <p:sldId id="260" r:id="rId8"/>
    <p:sldId id="269" r:id="rId9"/>
    <p:sldId id="261" r:id="rId10"/>
    <p:sldId id="270" r:id="rId11"/>
    <p:sldId id="262"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31BBB-9820-439E-B79A-FE35171532FB}" type="doc">
      <dgm:prSet loTypeId="urn:microsoft.com/office/officeart/2005/8/layout/bProcess3" loCatId="process" qsTypeId="urn:microsoft.com/office/officeart/2005/8/quickstyle/simple3" qsCatId="simple" csTypeId="urn:microsoft.com/office/officeart/2005/8/colors/accent0_1" csCatId="mainScheme" phldr="1"/>
      <dgm:spPr/>
      <dgm:t>
        <a:bodyPr/>
        <a:lstStyle/>
        <a:p>
          <a:endParaRPr lang="en-IN"/>
        </a:p>
      </dgm:t>
    </dgm:pt>
    <dgm:pt modelId="{4A555C5E-1CB7-4F6C-8C56-1D9779B50BC6}">
      <dgm:prSet phldrT="[Text]" custT="1"/>
      <dgm:spPr/>
      <dgm:t>
        <a:bodyPr/>
        <a:lstStyle/>
        <a:p>
          <a:r>
            <a:rPr lang="en-IN" sz="2000" dirty="0">
              <a:latin typeface="Montserrat" panose="00000500000000000000" pitchFamily="2" charset="0"/>
            </a:rPr>
            <a:t>Start</a:t>
          </a:r>
        </a:p>
      </dgm:t>
    </dgm:pt>
    <dgm:pt modelId="{3E77A8E7-7D29-4C32-80C8-16994E90C623}" type="parTrans" cxnId="{A495E28F-3EB9-442C-B5AB-C6A1999A5AE6}">
      <dgm:prSet/>
      <dgm:spPr/>
      <dgm:t>
        <a:bodyPr/>
        <a:lstStyle/>
        <a:p>
          <a:endParaRPr lang="en-IN"/>
        </a:p>
      </dgm:t>
    </dgm:pt>
    <dgm:pt modelId="{EEF43DEA-8E4C-4120-9EE8-659277364369}" type="sibTrans" cxnId="{A495E28F-3EB9-442C-B5AB-C6A1999A5AE6}">
      <dgm:prSet custT="1"/>
      <dgm:spPr/>
      <dgm:t>
        <a:bodyPr/>
        <a:lstStyle/>
        <a:p>
          <a:endParaRPr lang="en-IN" sz="2000">
            <a:latin typeface="Montserrat" panose="00000500000000000000" pitchFamily="2" charset="0"/>
          </a:endParaRPr>
        </a:p>
      </dgm:t>
    </dgm:pt>
    <dgm:pt modelId="{7995A670-C72C-4DBE-8604-01E010FBE345}">
      <dgm:prSet phldrT="[Text]" custT="1"/>
      <dgm:spPr/>
      <dgm:t>
        <a:bodyPr/>
        <a:lstStyle/>
        <a:p>
          <a:r>
            <a:rPr lang="en-IN" sz="2000" dirty="0">
              <a:latin typeface="Montserrat" panose="00000500000000000000" pitchFamily="2" charset="0"/>
            </a:rPr>
            <a:t>Sign up/Sign in</a:t>
          </a:r>
        </a:p>
      </dgm:t>
    </dgm:pt>
    <dgm:pt modelId="{E40354C8-E400-41EA-8881-97C4350A047D}" type="parTrans" cxnId="{8101F30C-D9DF-440D-B39B-551219DDEB17}">
      <dgm:prSet/>
      <dgm:spPr/>
      <dgm:t>
        <a:bodyPr/>
        <a:lstStyle/>
        <a:p>
          <a:endParaRPr lang="en-IN"/>
        </a:p>
      </dgm:t>
    </dgm:pt>
    <dgm:pt modelId="{13C6FA40-2566-4328-91E2-F9298118838C}" type="sibTrans" cxnId="{8101F30C-D9DF-440D-B39B-551219DDEB17}">
      <dgm:prSet custT="1"/>
      <dgm:spPr/>
      <dgm:t>
        <a:bodyPr/>
        <a:lstStyle/>
        <a:p>
          <a:endParaRPr lang="en-IN" sz="2000">
            <a:latin typeface="Montserrat" panose="00000500000000000000" pitchFamily="2" charset="0"/>
          </a:endParaRPr>
        </a:p>
      </dgm:t>
    </dgm:pt>
    <dgm:pt modelId="{E08286C1-A3DE-4295-A622-D862A7606437}">
      <dgm:prSet phldrT="[Text]" custT="1"/>
      <dgm:spPr/>
      <dgm:t>
        <a:bodyPr/>
        <a:lstStyle/>
        <a:p>
          <a:r>
            <a:rPr lang="en-IN" sz="2000" dirty="0">
              <a:latin typeface="Montserrat" panose="00000500000000000000" pitchFamily="2" charset="0"/>
            </a:rPr>
            <a:t>Set location</a:t>
          </a:r>
        </a:p>
      </dgm:t>
    </dgm:pt>
    <dgm:pt modelId="{FCD2EB72-A498-4A6D-B303-7CE9490A15F6}" type="parTrans" cxnId="{356360C3-49CE-48DC-9D1E-E5FA9BEF737C}">
      <dgm:prSet/>
      <dgm:spPr/>
      <dgm:t>
        <a:bodyPr/>
        <a:lstStyle/>
        <a:p>
          <a:endParaRPr lang="en-IN"/>
        </a:p>
      </dgm:t>
    </dgm:pt>
    <dgm:pt modelId="{F2C7F709-4D9B-41DC-8B19-3482329FD80F}" type="sibTrans" cxnId="{356360C3-49CE-48DC-9D1E-E5FA9BEF737C}">
      <dgm:prSet custT="1"/>
      <dgm:spPr/>
      <dgm:t>
        <a:bodyPr/>
        <a:lstStyle/>
        <a:p>
          <a:endParaRPr lang="en-IN" sz="2000">
            <a:latin typeface="Montserrat" panose="00000500000000000000" pitchFamily="2" charset="0"/>
          </a:endParaRPr>
        </a:p>
      </dgm:t>
    </dgm:pt>
    <dgm:pt modelId="{6F88584F-DC9C-47E0-A407-6C86D9108AF3}">
      <dgm:prSet phldrT="[Text]" custT="1"/>
      <dgm:spPr/>
      <dgm:t>
        <a:bodyPr/>
        <a:lstStyle/>
        <a:p>
          <a:r>
            <a:rPr lang="en-IN" sz="2000" dirty="0">
              <a:latin typeface="Montserrat" panose="00000500000000000000" pitchFamily="2" charset="0"/>
            </a:rPr>
            <a:t>Book an ambulance</a:t>
          </a:r>
        </a:p>
      </dgm:t>
    </dgm:pt>
    <dgm:pt modelId="{60107D6D-AAE8-4281-87F8-FE2BB84DFFD1}" type="parTrans" cxnId="{767F79A2-C70A-4F36-AE6C-F53BC803E4D4}">
      <dgm:prSet/>
      <dgm:spPr/>
      <dgm:t>
        <a:bodyPr/>
        <a:lstStyle/>
        <a:p>
          <a:endParaRPr lang="en-IN"/>
        </a:p>
      </dgm:t>
    </dgm:pt>
    <dgm:pt modelId="{73952A85-3687-41B6-93F5-6311A2B04643}" type="sibTrans" cxnId="{767F79A2-C70A-4F36-AE6C-F53BC803E4D4}">
      <dgm:prSet custT="1"/>
      <dgm:spPr/>
      <dgm:t>
        <a:bodyPr/>
        <a:lstStyle/>
        <a:p>
          <a:endParaRPr lang="en-IN" sz="2000">
            <a:latin typeface="Montserrat" panose="00000500000000000000" pitchFamily="2" charset="0"/>
          </a:endParaRPr>
        </a:p>
      </dgm:t>
    </dgm:pt>
    <dgm:pt modelId="{3CAC6B4E-53A1-4098-94D4-0B5D1B679DF8}">
      <dgm:prSet phldrT="[Text]" custT="1"/>
      <dgm:spPr/>
      <dgm:t>
        <a:bodyPr/>
        <a:lstStyle/>
        <a:p>
          <a:r>
            <a:rPr lang="en-IN" sz="2000" dirty="0">
              <a:latin typeface="Montserrat" panose="00000500000000000000" pitchFamily="2" charset="0"/>
            </a:rPr>
            <a:t>Get the service</a:t>
          </a:r>
        </a:p>
      </dgm:t>
    </dgm:pt>
    <dgm:pt modelId="{395665DC-E65D-4C24-9C2E-96BB0E2CE619}" type="parTrans" cxnId="{7639F24C-BD1F-4A1D-A7D1-316005F7F410}">
      <dgm:prSet/>
      <dgm:spPr/>
      <dgm:t>
        <a:bodyPr/>
        <a:lstStyle/>
        <a:p>
          <a:endParaRPr lang="en-IN"/>
        </a:p>
      </dgm:t>
    </dgm:pt>
    <dgm:pt modelId="{0A696B33-7782-4BE5-9066-91C8F1E9AEF9}" type="sibTrans" cxnId="{7639F24C-BD1F-4A1D-A7D1-316005F7F410}">
      <dgm:prSet/>
      <dgm:spPr/>
      <dgm:t>
        <a:bodyPr/>
        <a:lstStyle/>
        <a:p>
          <a:endParaRPr lang="en-IN"/>
        </a:p>
      </dgm:t>
    </dgm:pt>
    <dgm:pt modelId="{A8921D62-3ABA-4CDC-8A47-AFA605DBC713}">
      <dgm:prSet phldrT="[Text]" custT="1"/>
      <dgm:spPr/>
      <dgm:t>
        <a:bodyPr/>
        <a:lstStyle/>
        <a:p>
          <a:r>
            <a:rPr lang="en-IN" sz="2000" dirty="0">
              <a:latin typeface="Montserrat" panose="00000500000000000000" pitchFamily="2" charset="0"/>
            </a:rPr>
            <a:t>Allow location permissions</a:t>
          </a:r>
        </a:p>
      </dgm:t>
    </dgm:pt>
    <dgm:pt modelId="{7D52E6D9-C047-43CC-BAE8-8C57CCF1F7C0}" type="parTrans" cxnId="{4BA75E09-63BD-4D93-9AAE-5D11B215890E}">
      <dgm:prSet/>
      <dgm:spPr/>
      <dgm:t>
        <a:bodyPr/>
        <a:lstStyle/>
        <a:p>
          <a:endParaRPr lang="en-IN"/>
        </a:p>
      </dgm:t>
    </dgm:pt>
    <dgm:pt modelId="{A0E3E03D-2823-4C98-B740-16216D012DD2}" type="sibTrans" cxnId="{4BA75E09-63BD-4D93-9AAE-5D11B215890E}">
      <dgm:prSet custT="1"/>
      <dgm:spPr/>
      <dgm:t>
        <a:bodyPr/>
        <a:lstStyle/>
        <a:p>
          <a:endParaRPr lang="en-IN" sz="2000">
            <a:latin typeface="Montserrat" panose="00000500000000000000" pitchFamily="2" charset="0"/>
          </a:endParaRPr>
        </a:p>
      </dgm:t>
    </dgm:pt>
    <dgm:pt modelId="{16F65EE0-D852-4B38-B4E4-2F82A394DD59}" type="pres">
      <dgm:prSet presAssocID="{22C31BBB-9820-439E-B79A-FE35171532FB}" presName="Name0" presStyleCnt="0">
        <dgm:presLayoutVars>
          <dgm:dir/>
          <dgm:resizeHandles val="exact"/>
        </dgm:presLayoutVars>
      </dgm:prSet>
      <dgm:spPr/>
    </dgm:pt>
    <dgm:pt modelId="{275D16F3-8A4F-4341-BBDA-0B7589DF2611}" type="pres">
      <dgm:prSet presAssocID="{4A555C5E-1CB7-4F6C-8C56-1D9779B50BC6}" presName="node" presStyleLbl="node1" presStyleIdx="0" presStyleCnt="6">
        <dgm:presLayoutVars>
          <dgm:bulletEnabled val="1"/>
        </dgm:presLayoutVars>
      </dgm:prSet>
      <dgm:spPr/>
    </dgm:pt>
    <dgm:pt modelId="{9E71A337-FEE1-4B33-9C4D-FD14A03FAB44}" type="pres">
      <dgm:prSet presAssocID="{EEF43DEA-8E4C-4120-9EE8-659277364369}" presName="sibTrans" presStyleLbl="sibTrans1D1" presStyleIdx="0" presStyleCnt="5"/>
      <dgm:spPr/>
    </dgm:pt>
    <dgm:pt modelId="{E8DB1F86-A9B2-4138-9288-FBF82012F1AD}" type="pres">
      <dgm:prSet presAssocID="{EEF43DEA-8E4C-4120-9EE8-659277364369}" presName="connectorText" presStyleLbl="sibTrans1D1" presStyleIdx="0" presStyleCnt="5"/>
      <dgm:spPr/>
    </dgm:pt>
    <dgm:pt modelId="{D2129E51-61CB-4CA2-9A52-F3BF6F086653}" type="pres">
      <dgm:prSet presAssocID="{7995A670-C72C-4DBE-8604-01E010FBE345}" presName="node" presStyleLbl="node1" presStyleIdx="1" presStyleCnt="6">
        <dgm:presLayoutVars>
          <dgm:bulletEnabled val="1"/>
        </dgm:presLayoutVars>
      </dgm:prSet>
      <dgm:spPr/>
    </dgm:pt>
    <dgm:pt modelId="{184374F1-B045-467D-B81A-451C5B361EE8}" type="pres">
      <dgm:prSet presAssocID="{13C6FA40-2566-4328-91E2-F9298118838C}" presName="sibTrans" presStyleLbl="sibTrans1D1" presStyleIdx="1" presStyleCnt="5"/>
      <dgm:spPr/>
    </dgm:pt>
    <dgm:pt modelId="{7D1E2334-B9FC-4940-A963-0177E42C4F80}" type="pres">
      <dgm:prSet presAssocID="{13C6FA40-2566-4328-91E2-F9298118838C}" presName="connectorText" presStyleLbl="sibTrans1D1" presStyleIdx="1" presStyleCnt="5"/>
      <dgm:spPr/>
    </dgm:pt>
    <dgm:pt modelId="{BF68C180-9E6F-49EA-80DF-491144B0670F}" type="pres">
      <dgm:prSet presAssocID="{A8921D62-3ABA-4CDC-8A47-AFA605DBC713}" presName="node" presStyleLbl="node1" presStyleIdx="2" presStyleCnt="6">
        <dgm:presLayoutVars>
          <dgm:bulletEnabled val="1"/>
        </dgm:presLayoutVars>
      </dgm:prSet>
      <dgm:spPr/>
    </dgm:pt>
    <dgm:pt modelId="{F7DE4295-4205-41C0-988A-0415763F28A6}" type="pres">
      <dgm:prSet presAssocID="{A0E3E03D-2823-4C98-B740-16216D012DD2}" presName="sibTrans" presStyleLbl="sibTrans1D1" presStyleIdx="2" presStyleCnt="5"/>
      <dgm:spPr/>
    </dgm:pt>
    <dgm:pt modelId="{10258A22-7A19-4890-B83F-2034C29A3FFE}" type="pres">
      <dgm:prSet presAssocID="{A0E3E03D-2823-4C98-B740-16216D012DD2}" presName="connectorText" presStyleLbl="sibTrans1D1" presStyleIdx="2" presStyleCnt="5"/>
      <dgm:spPr/>
    </dgm:pt>
    <dgm:pt modelId="{41831A01-1E4E-4A99-9EBB-C692EB8386D8}" type="pres">
      <dgm:prSet presAssocID="{E08286C1-A3DE-4295-A622-D862A7606437}" presName="node" presStyleLbl="node1" presStyleIdx="3" presStyleCnt="6">
        <dgm:presLayoutVars>
          <dgm:bulletEnabled val="1"/>
        </dgm:presLayoutVars>
      </dgm:prSet>
      <dgm:spPr/>
    </dgm:pt>
    <dgm:pt modelId="{12BFFF10-7D06-4974-9510-F11197E15839}" type="pres">
      <dgm:prSet presAssocID="{F2C7F709-4D9B-41DC-8B19-3482329FD80F}" presName="sibTrans" presStyleLbl="sibTrans1D1" presStyleIdx="3" presStyleCnt="5"/>
      <dgm:spPr/>
    </dgm:pt>
    <dgm:pt modelId="{C18E73A1-A329-496B-A00A-06721BF311A8}" type="pres">
      <dgm:prSet presAssocID="{F2C7F709-4D9B-41DC-8B19-3482329FD80F}" presName="connectorText" presStyleLbl="sibTrans1D1" presStyleIdx="3" presStyleCnt="5"/>
      <dgm:spPr/>
    </dgm:pt>
    <dgm:pt modelId="{9996DFC5-2D04-4FF9-9BAA-47771B999FAF}" type="pres">
      <dgm:prSet presAssocID="{6F88584F-DC9C-47E0-A407-6C86D9108AF3}" presName="node" presStyleLbl="node1" presStyleIdx="4" presStyleCnt="6">
        <dgm:presLayoutVars>
          <dgm:bulletEnabled val="1"/>
        </dgm:presLayoutVars>
      </dgm:prSet>
      <dgm:spPr/>
    </dgm:pt>
    <dgm:pt modelId="{CD5F5EC2-62BE-44F9-AF2F-C23D88C1373F}" type="pres">
      <dgm:prSet presAssocID="{73952A85-3687-41B6-93F5-6311A2B04643}" presName="sibTrans" presStyleLbl="sibTrans1D1" presStyleIdx="4" presStyleCnt="5"/>
      <dgm:spPr/>
    </dgm:pt>
    <dgm:pt modelId="{489B0C10-C1CF-4BF1-AEFF-579F6122FA1A}" type="pres">
      <dgm:prSet presAssocID="{73952A85-3687-41B6-93F5-6311A2B04643}" presName="connectorText" presStyleLbl="sibTrans1D1" presStyleIdx="4" presStyleCnt="5"/>
      <dgm:spPr/>
    </dgm:pt>
    <dgm:pt modelId="{003EE273-092B-4BDA-8763-978ECB5D4443}" type="pres">
      <dgm:prSet presAssocID="{3CAC6B4E-53A1-4098-94D4-0B5D1B679DF8}" presName="node" presStyleLbl="node1" presStyleIdx="5" presStyleCnt="6">
        <dgm:presLayoutVars>
          <dgm:bulletEnabled val="1"/>
        </dgm:presLayoutVars>
      </dgm:prSet>
      <dgm:spPr/>
    </dgm:pt>
  </dgm:ptLst>
  <dgm:cxnLst>
    <dgm:cxn modelId="{0DFBF205-0E5E-4167-8C3B-8C3BF1AD423E}" type="presOf" srcId="{13C6FA40-2566-4328-91E2-F9298118838C}" destId="{184374F1-B045-467D-B81A-451C5B361EE8}" srcOrd="0" destOrd="0" presId="urn:microsoft.com/office/officeart/2005/8/layout/bProcess3"/>
    <dgm:cxn modelId="{4BA75E09-63BD-4D93-9AAE-5D11B215890E}" srcId="{22C31BBB-9820-439E-B79A-FE35171532FB}" destId="{A8921D62-3ABA-4CDC-8A47-AFA605DBC713}" srcOrd="2" destOrd="0" parTransId="{7D52E6D9-C047-43CC-BAE8-8C57CCF1F7C0}" sibTransId="{A0E3E03D-2823-4C98-B740-16216D012DD2}"/>
    <dgm:cxn modelId="{8F4A750B-26FF-44F5-BD9E-B6F11FC17C0F}" type="presOf" srcId="{A0E3E03D-2823-4C98-B740-16216D012DD2}" destId="{F7DE4295-4205-41C0-988A-0415763F28A6}" srcOrd="0" destOrd="0" presId="urn:microsoft.com/office/officeart/2005/8/layout/bProcess3"/>
    <dgm:cxn modelId="{8101F30C-D9DF-440D-B39B-551219DDEB17}" srcId="{22C31BBB-9820-439E-B79A-FE35171532FB}" destId="{7995A670-C72C-4DBE-8604-01E010FBE345}" srcOrd="1" destOrd="0" parTransId="{E40354C8-E400-41EA-8881-97C4350A047D}" sibTransId="{13C6FA40-2566-4328-91E2-F9298118838C}"/>
    <dgm:cxn modelId="{B7DD891A-99AC-4328-8552-F54CF163EF93}" type="presOf" srcId="{13C6FA40-2566-4328-91E2-F9298118838C}" destId="{7D1E2334-B9FC-4940-A963-0177E42C4F80}" srcOrd="1" destOrd="0" presId="urn:microsoft.com/office/officeart/2005/8/layout/bProcess3"/>
    <dgm:cxn modelId="{F2EB5C21-054C-4CAD-AB32-E22FBC4A94F1}" type="presOf" srcId="{EEF43DEA-8E4C-4120-9EE8-659277364369}" destId="{9E71A337-FEE1-4B33-9C4D-FD14A03FAB44}" srcOrd="0" destOrd="0" presId="urn:microsoft.com/office/officeart/2005/8/layout/bProcess3"/>
    <dgm:cxn modelId="{62DE9E34-0C67-4811-A581-0A7B110580E9}" type="presOf" srcId="{F2C7F709-4D9B-41DC-8B19-3482329FD80F}" destId="{C18E73A1-A329-496B-A00A-06721BF311A8}" srcOrd="1" destOrd="0" presId="urn:microsoft.com/office/officeart/2005/8/layout/bProcess3"/>
    <dgm:cxn modelId="{21034E5C-9F57-4507-87C8-76793106B522}" type="presOf" srcId="{4A555C5E-1CB7-4F6C-8C56-1D9779B50BC6}" destId="{275D16F3-8A4F-4341-BBDA-0B7589DF2611}" srcOrd="0" destOrd="0" presId="urn:microsoft.com/office/officeart/2005/8/layout/bProcess3"/>
    <dgm:cxn modelId="{C97AE860-B594-4A82-9989-0E2139AA52BE}" type="presOf" srcId="{3CAC6B4E-53A1-4098-94D4-0B5D1B679DF8}" destId="{003EE273-092B-4BDA-8763-978ECB5D4443}" srcOrd="0" destOrd="0" presId="urn:microsoft.com/office/officeart/2005/8/layout/bProcess3"/>
    <dgm:cxn modelId="{B9F5DD67-BE75-4440-8755-07E1BB939149}" type="presOf" srcId="{A8921D62-3ABA-4CDC-8A47-AFA605DBC713}" destId="{BF68C180-9E6F-49EA-80DF-491144B0670F}" srcOrd="0" destOrd="0" presId="urn:microsoft.com/office/officeart/2005/8/layout/bProcess3"/>
    <dgm:cxn modelId="{7639F24C-BD1F-4A1D-A7D1-316005F7F410}" srcId="{22C31BBB-9820-439E-B79A-FE35171532FB}" destId="{3CAC6B4E-53A1-4098-94D4-0B5D1B679DF8}" srcOrd="5" destOrd="0" parTransId="{395665DC-E65D-4C24-9C2E-96BB0E2CE619}" sibTransId="{0A696B33-7782-4BE5-9066-91C8F1E9AEF9}"/>
    <dgm:cxn modelId="{85FAFA75-F3BB-40A0-8F82-DC91EF421FE9}" type="presOf" srcId="{A0E3E03D-2823-4C98-B740-16216D012DD2}" destId="{10258A22-7A19-4890-B83F-2034C29A3FFE}" srcOrd="1" destOrd="0" presId="urn:microsoft.com/office/officeart/2005/8/layout/bProcess3"/>
    <dgm:cxn modelId="{A495E28F-3EB9-442C-B5AB-C6A1999A5AE6}" srcId="{22C31BBB-9820-439E-B79A-FE35171532FB}" destId="{4A555C5E-1CB7-4F6C-8C56-1D9779B50BC6}" srcOrd="0" destOrd="0" parTransId="{3E77A8E7-7D29-4C32-80C8-16994E90C623}" sibTransId="{EEF43DEA-8E4C-4120-9EE8-659277364369}"/>
    <dgm:cxn modelId="{3D203B9D-35FB-4480-AE59-44B0ED2A5635}" type="presOf" srcId="{7995A670-C72C-4DBE-8604-01E010FBE345}" destId="{D2129E51-61CB-4CA2-9A52-F3BF6F086653}" srcOrd="0" destOrd="0" presId="urn:microsoft.com/office/officeart/2005/8/layout/bProcess3"/>
    <dgm:cxn modelId="{A56D5B9E-2D4A-41D2-ADC8-6E8136B1FED0}" type="presOf" srcId="{22C31BBB-9820-439E-B79A-FE35171532FB}" destId="{16F65EE0-D852-4B38-B4E4-2F82A394DD59}" srcOrd="0" destOrd="0" presId="urn:microsoft.com/office/officeart/2005/8/layout/bProcess3"/>
    <dgm:cxn modelId="{767F79A2-C70A-4F36-AE6C-F53BC803E4D4}" srcId="{22C31BBB-9820-439E-B79A-FE35171532FB}" destId="{6F88584F-DC9C-47E0-A407-6C86D9108AF3}" srcOrd="4" destOrd="0" parTransId="{60107D6D-AAE8-4281-87F8-FE2BB84DFFD1}" sibTransId="{73952A85-3687-41B6-93F5-6311A2B04643}"/>
    <dgm:cxn modelId="{A34454A3-C27A-4867-BB13-8A58220FDC6A}" type="presOf" srcId="{73952A85-3687-41B6-93F5-6311A2B04643}" destId="{489B0C10-C1CF-4BF1-AEFF-579F6122FA1A}" srcOrd="1" destOrd="0" presId="urn:microsoft.com/office/officeart/2005/8/layout/bProcess3"/>
    <dgm:cxn modelId="{356360C3-49CE-48DC-9D1E-E5FA9BEF737C}" srcId="{22C31BBB-9820-439E-B79A-FE35171532FB}" destId="{E08286C1-A3DE-4295-A622-D862A7606437}" srcOrd="3" destOrd="0" parTransId="{FCD2EB72-A498-4A6D-B303-7CE9490A15F6}" sibTransId="{F2C7F709-4D9B-41DC-8B19-3482329FD80F}"/>
    <dgm:cxn modelId="{21E428D3-C33B-4A6B-BB62-1DB3453F2AB3}" type="presOf" srcId="{F2C7F709-4D9B-41DC-8B19-3482329FD80F}" destId="{12BFFF10-7D06-4974-9510-F11197E15839}" srcOrd="0" destOrd="0" presId="urn:microsoft.com/office/officeart/2005/8/layout/bProcess3"/>
    <dgm:cxn modelId="{E45AB9DA-E491-4742-89E2-5149D8CB411D}" type="presOf" srcId="{73952A85-3687-41B6-93F5-6311A2B04643}" destId="{CD5F5EC2-62BE-44F9-AF2F-C23D88C1373F}" srcOrd="0" destOrd="0" presId="urn:microsoft.com/office/officeart/2005/8/layout/bProcess3"/>
    <dgm:cxn modelId="{575062E5-F0F5-402F-BE3A-E2C0F7ADB681}" type="presOf" srcId="{EEF43DEA-8E4C-4120-9EE8-659277364369}" destId="{E8DB1F86-A9B2-4138-9288-FBF82012F1AD}" srcOrd="1" destOrd="0" presId="urn:microsoft.com/office/officeart/2005/8/layout/bProcess3"/>
    <dgm:cxn modelId="{C16B31EE-6ED2-4A11-9E90-23B82B000FBB}" type="presOf" srcId="{E08286C1-A3DE-4295-A622-D862A7606437}" destId="{41831A01-1E4E-4A99-9EBB-C692EB8386D8}" srcOrd="0" destOrd="0" presId="urn:microsoft.com/office/officeart/2005/8/layout/bProcess3"/>
    <dgm:cxn modelId="{7354C6F7-CD6A-406A-A4A6-FC46A969E65B}" type="presOf" srcId="{6F88584F-DC9C-47E0-A407-6C86D9108AF3}" destId="{9996DFC5-2D04-4FF9-9BAA-47771B999FAF}" srcOrd="0" destOrd="0" presId="urn:microsoft.com/office/officeart/2005/8/layout/bProcess3"/>
    <dgm:cxn modelId="{80C2CDBF-1556-4E02-A5EC-4A96CB87DF49}" type="presParOf" srcId="{16F65EE0-D852-4B38-B4E4-2F82A394DD59}" destId="{275D16F3-8A4F-4341-BBDA-0B7589DF2611}" srcOrd="0" destOrd="0" presId="urn:microsoft.com/office/officeart/2005/8/layout/bProcess3"/>
    <dgm:cxn modelId="{E569F90F-2DAD-4D4F-8AB9-BC9BD4399529}" type="presParOf" srcId="{16F65EE0-D852-4B38-B4E4-2F82A394DD59}" destId="{9E71A337-FEE1-4B33-9C4D-FD14A03FAB44}" srcOrd="1" destOrd="0" presId="urn:microsoft.com/office/officeart/2005/8/layout/bProcess3"/>
    <dgm:cxn modelId="{7B5E791F-03C8-4EE7-9266-4649F01B5355}" type="presParOf" srcId="{9E71A337-FEE1-4B33-9C4D-FD14A03FAB44}" destId="{E8DB1F86-A9B2-4138-9288-FBF82012F1AD}" srcOrd="0" destOrd="0" presId="urn:microsoft.com/office/officeart/2005/8/layout/bProcess3"/>
    <dgm:cxn modelId="{3D2A8C7F-3128-47BB-A6D0-F243F0D1BBD5}" type="presParOf" srcId="{16F65EE0-D852-4B38-B4E4-2F82A394DD59}" destId="{D2129E51-61CB-4CA2-9A52-F3BF6F086653}" srcOrd="2" destOrd="0" presId="urn:microsoft.com/office/officeart/2005/8/layout/bProcess3"/>
    <dgm:cxn modelId="{A3263E3F-33C2-4632-B5F3-4055BD778877}" type="presParOf" srcId="{16F65EE0-D852-4B38-B4E4-2F82A394DD59}" destId="{184374F1-B045-467D-B81A-451C5B361EE8}" srcOrd="3" destOrd="0" presId="urn:microsoft.com/office/officeart/2005/8/layout/bProcess3"/>
    <dgm:cxn modelId="{C6A3718A-5137-4269-8415-A8893A5EBEF3}" type="presParOf" srcId="{184374F1-B045-467D-B81A-451C5B361EE8}" destId="{7D1E2334-B9FC-4940-A963-0177E42C4F80}" srcOrd="0" destOrd="0" presId="urn:microsoft.com/office/officeart/2005/8/layout/bProcess3"/>
    <dgm:cxn modelId="{D23941F9-08C3-4483-BA25-501F4D53173B}" type="presParOf" srcId="{16F65EE0-D852-4B38-B4E4-2F82A394DD59}" destId="{BF68C180-9E6F-49EA-80DF-491144B0670F}" srcOrd="4" destOrd="0" presId="urn:microsoft.com/office/officeart/2005/8/layout/bProcess3"/>
    <dgm:cxn modelId="{2736EBC1-23F8-4A70-8FA0-B5786AEC1C5A}" type="presParOf" srcId="{16F65EE0-D852-4B38-B4E4-2F82A394DD59}" destId="{F7DE4295-4205-41C0-988A-0415763F28A6}" srcOrd="5" destOrd="0" presId="urn:microsoft.com/office/officeart/2005/8/layout/bProcess3"/>
    <dgm:cxn modelId="{974DEDA5-4003-4133-AE8B-242153EC87BD}" type="presParOf" srcId="{F7DE4295-4205-41C0-988A-0415763F28A6}" destId="{10258A22-7A19-4890-B83F-2034C29A3FFE}" srcOrd="0" destOrd="0" presId="urn:microsoft.com/office/officeart/2005/8/layout/bProcess3"/>
    <dgm:cxn modelId="{4B1E3E2F-FE27-4CD0-92A0-3843E8F9D033}" type="presParOf" srcId="{16F65EE0-D852-4B38-B4E4-2F82A394DD59}" destId="{41831A01-1E4E-4A99-9EBB-C692EB8386D8}" srcOrd="6" destOrd="0" presId="urn:microsoft.com/office/officeart/2005/8/layout/bProcess3"/>
    <dgm:cxn modelId="{465AF185-6A70-40FC-A9A7-980C990F90EE}" type="presParOf" srcId="{16F65EE0-D852-4B38-B4E4-2F82A394DD59}" destId="{12BFFF10-7D06-4974-9510-F11197E15839}" srcOrd="7" destOrd="0" presId="urn:microsoft.com/office/officeart/2005/8/layout/bProcess3"/>
    <dgm:cxn modelId="{21285F94-A176-4E61-B68D-D523CC96E064}" type="presParOf" srcId="{12BFFF10-7D06-4974-9510-F11197E15839}" destId="{C18E73A1-A329-496B-A00A-06721BF311A8}" srcOrd="0" destOrd="0" presId="urn:microsoft.com/office/officeart/2005/8/layout/bProcess3"/>
    <dgm:cxn modelId="{5298EFD8-DF92-4721-B6C0-7A9A91E50F38}" type="presParOf" srcId="{16F65EE0-D852-4B38-B4E4-2F82A394DD59}" destId="{9996DFC5-2D04-4FF9-9BAA-47771B999FAF}" srcOrd="8" destOrd="0" presId="urn:microsoft.com/office/officeart/2005/8/layout/bProcess3"/>
    <dgm:cxn modelId="{B68A3A1D-7A19-45F2-9AAA-28399ABC11F8}" type="presParOf" srcId="{16F65EE0-D852-4B38-B4E4-2F82A394DD59}" destId="{CD5F5EC2-62BE-44F9-AF2F-C23D88C1373F}" srcOrd="9" destOrd="0" presId="urn:microsoft.com/office/officeart/2005/8/layout/bProcess3"/>
    <dgm:cxn modelId="{BF1EA8E2-6864-4BA7-8F05-5BA7B4E5EBB3}" type="presParOf" srcId="{CD5F5EC2-62BE-44F9-AF2F-C23D88C1373F}" destId="{489B0C10-C1CF-4BF1-AEFF-579F6122FA1A}" srcOrd="0" destOrd="0" presId="urn:microsoft.com/office/officeart/2005/8/layout/bProcess3"/>
    <dgm:cxn modelId="{79402737-3FA1-4114-A4CE-B579E5F91ADF}" type="presParOf" srcId="{16F65EE0-D852-4B38-B4E4-2F82A394DD59}" destId="{003EE273-092B-4BDA-8763-978ECB5D4443}"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1A337-FEE1-4B33-9C4D-FD14A03FAB44}">
      <dsp:nvSpPr>
        <dsp:cNvPr id="0" name=""/>
        <dsp:cNvSpPr/>
      </dsp:nvSpPr>
      <dsp:spPr>
        <a:xfrm>
          <a:off x="2597334" y="982103"/>
          <a:ext cx="565617" cy="91440"/>
        </a:xfrm>
        <a:custGeom>
          <a:avLst/>
          <a:gdLst/>
          <a:ahLst/>
          <a:cxnLst/>
          <a:rect l="0" t="0" r="0" b="0"/>
          <a:pathLst>
            <a:path>
              <a:moveTo>
                <a:pt x="0" y="45720"/>
              </a:moveTo>
              <a:lnTo>
                <a:pt x="565617"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ontserrat" panose="00000500000000000000" pitchFamily="2" charset="0"/>
          </a:endParaRPr>
        </a:p>
      </dsp:txBody>
      <dsp:txXfrm>
        <a:off x="2865238" y="1024842"/>
        <a:ext cx="29810" cy="5962"/>
      </dsp:txXfrm>
    </dsp:sp>
    <dsp:sp modelId="{275D16F3-8A4F-4341-BBDA-0B7589DF2611}">
      <dsp:nvSpPr>
        <dsp:cNvPr id="0" name=""/>
        <dsp:cNvSpPr/>
      </dsp:nvSpPr>
      <dsp:spPr>
        <a:xfrm>
          <a:off x="6886" y="250148"/>
          <a:ext cx="2592248" cy="15553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ontserrat" panose="00000500000000000000" pitchFamily="2" charset="0"/>
            </a:rPr>
            <a:t>Start</a:t>
          </a:r>
        </a:p>
      </dsp:txBody>
      <dsp:txXfrm>
        <a:off x="6886" y="250148"/>
        <a:ext cx="2592248" cy="1555349"/>
      </dsp:txXfrm>
    </dsp:sp>
    <dsp:sp modelId="{184374F1-B045-467D-B81A-451C5B361EE8}">
      <dsp:nvSpPr>
        <dsp:cNvPr id="0" name=""/>
        <dsp:cNvSpPr/>
      </dsp:nvSpPr>
      <dsp:spPr>
        <a:xfrm>
          <a:off x="5785800" y="982103"/>
          <a:ext cx="565617" cy="91440"/>
        </a:xfrm>
        <a:custGeom>
          <a:avLst/>
          <a:gdLst/>
          <a:ahLst/>
          <a:cxnLst/>
          <a:rect l="0" t="0" r="0" b="0"/>
          <a:pathLst>
            <a:path>
              <a:moveTo>
                <a:pt x="0" y="45720"/>
              </a:moveTo>
              <a:lnTo>
                <a:pt x="565617"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ontserrat" panose="00000500000000000000" pitchFamily="2" charset="0"/>
          </a:endParaRPr>
        </a:p>
      </dsp:txBody>
      <dsp:txXfrm>
        <a:off x="6053703" y="1024842"/>
        <a:ext cx="29810" cy="5962"/>
      </dsp:txXfrm>
    </dsp:sp>
    <dsp:sp modelId="{D2129E51-61CB-4CA2-9A52-F3BF6F086653}">
      <dsp:nvSpPr>
        <dsp:cNvPr id="0" name=""/>
        <dsp:cNvSpPr/>
      </dsp:nvSpPr>
      <dsp:spPr>
        <a:xfrm>
          <a:off x="3195352" y="250148"/>
          <a:ext cx="2592248" cy="15553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ontserrat" panose="00000500000000000000" pitchFamily="2" charset="0"/>
            </a:rPr>
            <a:t>Sign up/Sign in</a:t>
          </a:r>
        </a:p>
      </dsp:txBody>
      <dsp:txXfrm>
        <a:off x="3195352" y="250148"/>
        <a:ext cx="2592248" cy="1555349"/>
      </dsp:txXfrm>
    </dsp:sp>
    <dsp:sp modelId="{F7DE4295-4205-41C0-988A-0415763F28A6}">
      <dsp:nvSpPr>
        <dsp:cNvPr id="0" name=""/>
        <dsp:cNvSpPr/>
      </dsp:nvSpPr>
      <dsp:spPr>
        <a:xfrm>
          <a:off x="1303010" y="1803697"/>
          <a:ext cx="6376931" cy="565617"/>
        </a:xfrm>
        <a:custGeom>
          <a:avLst/>
          <a:gdLst/>
          <a:ahLst/>
          <a:cxnLst/>
          <a:rect l="0" t="0" r="0" b="0"/>
          <a:pathLst>
            <a:path>
              <a:moveTo>
                <a:pt x="6376931" y="0"/>
              </a:moveTo>
              <a:lnTo>
                <a:pt x="6376931" y="299908"/>
              </a:lnTo>
              <a:lnTo>
                <a:pt x="0" y="299908"/>
              </a:lnTo>
              <a:lnTo>
                <a:pt x="0" y="565617"/>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ontserrat" panose="00000500000000000000" pitchFamily="2" charset="0"/>
          </a:endParaRPr>
        </a:p>
      </dsp:txBody>
      <dsp:txXfrm>
        <a:off x="4331357" y="2083525"/>
        <a:ext cx="320237" cy="5962"/>
      </dsp:txXfrm>
    </dsp:sp>
    <dsp:sp modelId="{BF68C180-9E6F-49EA-80DF-491144B0670F}">
      <dsp:nvSpPr>
        <dsp:cNvPr id="0" name=""/>
        <dsp:cNvSpPr/>
      </dsp:nvSpPr>
      <dsp:spPr>
        <a:xfrm>
          <a:off x="6383818" y="250148"/>
          <a:ext cx="2592248" cy="15553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ontserrat" panose="00000500000000000000" pitchFamily="2" charset="0"/>
            </a:rPr>
            <a:t>Allow location permissions</a:t>
          </a:r>
        </a:p>
      </dsp:txBody>
      <dsp:txXfrm>
        <a:off x="6383818" y="250148"/>
        <a:ext cx="2592248" cy="1555349"/>
      </dsp:txXfrm>
    </dsp:sp>
    <dsp:sp modelId="{12BFFF10-7D06-4974-9510-F11197E15839}">
      <dsp:nvSpPr>
        <dsp:cNvPr id="0" name=""/>
        <dsp:cNvSpPr/>
      </dsp:nvSpPr>
      <dsp:spPr>
        <a:xfrm>
          <a:off x="2597334" y="3133669"/>
          <a:ext cx="565617" cy="91440"/>
        </a:xfrm>
        <a:custGeom>
          <a:avLst/>
          <a:gdLst/>
          <a:ahLst/>
          <a:cxnLst/>
          <a:rect l="0" t="0" r="0" b="0"/>
          <a:pathLst>
            <a:path>
              <a:moveTo>
                <a:pt x="0" y="45720"/>
              </a:moveTo>
              <a:lnTo>
                <a:pt x="565617"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ontserrat" panose="00000500000000000000" pitchFamily="2" charset="0"/>
          </a:endParaRPr>
        </a:p>
      </dsp:txBody>
      <dsp:txXfrm>
        <a:off x="2865238" y="3176408"/>
        <a:ext cx="29810" cy="5962"/>
      </dsp:txXfrm>
    </dsp:sp>
    <dsp:sp modelId="{41831A01-1E4E-4A99-9EBB-C692EB8386D8}">
      <dsp:nvSpPr>
        <dsp:cNvPr id="0" name=""/>
        <dsp:cNvSpPr/>
      </dsp:nvSpPr>
      <dsp:spPr>
        <a:xfrm>
          <a:off x="6886" y="2401715"/>
          <a:ext cx="2592248" cy="15553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ontserrat" panose="00000500000000000000" pitchFamily="2" charset="0"/>
            </a:rPr>
            <a:t>Set location</a:t>
          </a:r>
        </a:p>
      </dsp:txBody>
      <dsp:txXfrm>
        <a:off x="6886" y="2401715"/>
        <a:ext cx="2592248" cy="1555349"/>
      </dsp:txXfrm>
    </dsp:sp>
    <dsp:sp modelId="{CD5F5EC2-62BE-44F9-AF2F-C23D88C1373F}">
      <dsp:nvSpPr>
        <dsp:cNvPr id="0" name=""/>
        <dsp:cNvSpPr/>
      </dsp:nvSpPr>
      <dsp:spPr>
        <a:xfrm>
          <a:off x="5785800" y="3133669"/>
          <a:ext cx="565617" cy="91440"/>
        </a:xfrm>
        <a:custGeom>
          <a:avLst/>
          <a:gdLst/>
          <a:ahLst/>
          <a:cxnLst/>
          <a:rect l="0" t="0" r="0" b="0"/>
          <a:pathLst>
            <a:path>
              <a:moveTo>
                <a:pt x="0" y="45720"/>
              </a:moveTo>
              <a:lnTo>
                <a:pt x="565617"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Montserrat" panose="00000500000000000000" pitchFamily="2" charset="0"/>
          </a:endParaRPr>
        </a:p>
      </dsp:txBody>
      <dsp:txXfrm>
        <a:off x="6053703" y="3176408"/>
        <a:ext cx="29810" cy="5962"/>
      </dsp:txXfrm>
    </dsp:sp>
    <dsp:sp modelId="{9996DFC5-2D04-4FF9-9BAA-47771B999FAF}">
      <dsp:nvSpPr>
        <dsp:cNvPr id="0" name=""/>
        <dsp:cNvSpPr/>
      </dsp:nvSpPr>
      <dsp:spPr>
        <a:xfrm>
          <a:off x="3195352" y="2401715"/>
          <a:ext cx="2592248" cy="15553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ontserrat" panose="00000500000000000000" pitchFamily="2" charset="0"/>
            </a:rPr>
            <a:t>Book an ambulance</a:t>
          </a:r>
        </a:p>
      </dsp:txBody>
      <dsp:txXfrm>
        <a:off x="3195352" y="2401715"/>
        <a:ext cx="2592248" cy="1555349"/>
      </dsp:txXfrm>
    </dsp:sp>
    <dsp:sp modelId="{003EE273-092B-4BDA-8763-978ECB5D4443}">
      <dsp:nvSpPr>
        <dsp:cNvPr id="0" name=""/>
        <dsp:cNvSpPr/>
      </dsp:nvSpPr>
      <dsp:spPr>
        <a:xfrm>
          <a:off x="6383818" y="2401715"/>
          <a:ext cx="2592248" cy="15553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ontserrat" panose="00000500000000000000" pitchFamily="2" charset="0"/>
            </a:rPr>
            <a:t>Get the service</a:t>
          </a:r>
        </a:p>
      </dsp:txBody>
      <dsp:txXfrm>
        <a:off x="6383818" y="2401715"/>
        <a:ext cx="2592248" cy="155534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31/10/2023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31/10/2023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31/10/2023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31/10/2023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cbi.nlm.nih.gov/pmc/articles/PMC4315644/" TargetMode="External"/><Relationship Id="rId2" Type="http://schemas.openxmlformats.org/officeDocument/2006/relationships/hyperlink" Target="https://www.researchgate.net/publication/323447201_Dynamic_Routing_for_Emergency_Vehicle_by_Collecting_Real-Time_Road_Conditions"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09888533_Mobile-Based_Medical_Emergency_Ambulance_Scheduling_System" TargetMode="External"/><Relationship Id="rId4" Type="http://schemas.openxmlformats.org/officeDocument/2006/relationships/hyperlink" Target="https://www.researchgate.net/publication/283962705_A_Closer_Look_on_the_User_Centred_Desig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just"/>
            <a:r>
              <a:rPr lang="en-GB" dirty="0"/>
              <a:t>PROJECT TITLE:- </a:t>
            </a:r>
            <a:r>
              <a:rPr lang="en-GB" sz="1800" b="0" dirty="0">
                <a:solidFill>
                  <a:schemeClr val="tx1"/>
                </a:solidFill>
              </a:rPr>
              <a:t>An Ambulance for fast and reliable Emergency Medical Services- </a:t>
            </a:r>
            <a:r>
              <a:rPr lang="en-GB" sz="2000" dirty="0">
                <a:solidFill>
                  <a:schemeClr val="tx1"/>
                </a:solidFill>
              </a:rPr>
              <a:t>SWIFT EMS</a:t>
            </a:r>
            <a:endParaRPr lang="en-GB" dirty="0">
              <a:solidFill>
                <a:schemeClr val="tx1"/>
              </a:solidFill>
            </a:endParaRP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G-45</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577881361"/>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20201CSE0334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Preetham A </a:t>
                      </a:r>
                      <a:r>
                        <a:rPr lang="en-GB" dirty="0" err="1"/>
                        <a:t>A</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20201CSE0333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Neesha</a:t>
                      </a:r>
                      <a:r>
                        <a:rPr lang="en-GB" dirty="0"/>
                        <a:t> Kundu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20201CSE0283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Divya Prakash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20201CSE0340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Owaiz Ahmed Shariff</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Vijaya Kumar A V</a:t>
            </a:r>
          </a:p>
          <a:p>
            <a:pPr algn="l"/>
            <a:r>
              <a:rPr lang="en-GB" sz="1700" dirty="0"/>
              <a:t>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graphicFrame>
        <p:nvGraphicFramePr>
          <p:cNvPr id="6" name="Content Placeholder 5">
            <a:extLst>
              <a:ext uri="{FF2B5EF4-FFF2-40B4-BE49-F238E27FC236}">
                <a16:creationId xmlns:a16="http://schemas.microsoft.com/office/drawing/2014/main" id="{CF44DE49-B941-BC81-590E-14B71B1B4A10}"/>
              </a:ext>
            </a:extLst>
          </p:cNvPr>
          <p:cNvGraphicFramePr>
            <a:graphicFrameLocks noGrp="1"/>
          </p:cNvGraphicFramePr>
          <p:nvPr>
            <p:ph idx="1"/>
            <p:extLst>
              <p:ext uri="{D42A27DB-BD31-4B8C-83A1-F6EECF244321}">
                <p14:modId xmlns:p14="http://schemas.microsoft.com/office/powerpoint/2010/main" val="3621836427"/>
              </p:ext>
            </p:extLst>
          </p:nvPr>
        </p:nvGraphicFramePr>
        <p:xfrm>
          <a:off x="1604523" y="1325393"/>
          <a:ext cx="8982953" cy="4207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40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table">
            <a:extLst>
              <a:ext uri="{FF2B5EF4-FFF2-40B4-BE49-F238E27FC236}">
                <a16:creationId xmlns:a16="http://schemas.microsoft.com/office/drawing/2014/main" id="{D6143D6C-6E9F-95A4-C598-4AB540003151}"/>
              </a:ext>
            </a:extLst>
          </p:cNvPr>
          <p:cNvPicPr>
            <a:picLocks noGrp="1" noChangeAspect="1"/>
          </p:cNvPicPr>
          <p:nvPr>
            <p:ph idx="1"/>
          </p:nvPr>
        </p:nvPicPr>
        <p:blipFill>
          <a:blip r:embed="rId2"/>
          <a:stretch>
            <a:fillRect/>
          </a:stretch>
        </p:blipFill>
        <p:spPr>
          <a:xfrm>
            <a:off x="1318349" y="1075740"/>
            <a:ext cx="9656901" cy="470652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sz="2400" b="0" i="0" dirty="0">
                <a:solidFill>
                  <a:srgbClr val="374151"/>
                </a:solidFill>
                <a:effectLst/>
                <a:latin typeface="Montserrat" panose="00000500000000000000" pitchFamily="2" charset="0"/>
              </a:rPr>
              <a:t>In conclusion, the development of an Ambulance Service Web App is a crucial step forward in transforming the way emergency medical care is delivered. This project addresses significant challenges in the current emergency medical care system and aims to provide a reliable, efficient, and user-friendly solution for individuals in need of urgent assistance. The project objectives are clear: to reduce ambulance response times, enhance coordination between emergency helplines and ambulance services, and improve communication between users and ambulance drivers. The app is designed to ensure the safety and well-being of individuals during medical emergencies, offering a lifeline when it's needed the most.</a:t>
            </a:r>
          </a:p>
          <a:p>
            <a:pPr marL="0" indent="0" algn="just">
              <a:buNone/>
            </a:pPr>
            <a:r>
              <a:rPr lang="en-US" sz="2400" dirty="0">
                <a:solidFill>
                  <a:srgbClr val="374151"/>
                </a:solidFill>
                <a:latin typeface="Montserrat" panose="00000500000000000000" pitchFamily="2" charset="0"/>
              </a:rPr>
              <a:t>The scope of the project encompasses a robust feature set for both users and ambulance drivers, as well as integration with an emergency helpline service. To ensure data security and compliance with healthcare regulations, the project places a strong emphasis on privacy and security. During the development phase, careful attention will be paid to creating user-friendly apps for both users and ambulance drivers, a scalable and efficient backend system, and comprehensive testing to ensure the app's reliability and performance.</a:t>
            </a:r>
          </a:p>
          <a:p>
            <a:pPr marL="0" indent="0" algn="just">
              <a:buNone/>
            </a:pPr>
            <a:endParaRPr lang="en-US" sz="2400" dirty="0">
              <a:solidFill>
                <a:srgbClr val="374151"/>
              </a:solidFill>
              <a:latin typeface="Montserrat" panose="00000500000000000000" pitchFamily="2" charset="0"/>
            </a:endParaRPr>
          </a:p>
          <a:p>
            <a:pPr marL="0" indent="0" algn="just">
              <a:buNone/>
            </a:pPr>
            <a:endParaRPr lang="en-IN" sz="2400" dirty="0">
              <a:latin typeface="Montserrat" panose="00000500000000000000" pitchFamily="2"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r>
              <a:rPr lang="en-US" sz="2000" dirty="0">
                <a:latin typeface="Söhne"/>
                <a:hlinkClick r:id="rId2"/>
              </a:rPr>
              <a:t>Dynamic Routing for Emergency Vehicle-</a:t>
            </a:r>
            <a:endParaRPr lang="en-US" sz="2000" dirty="0">
              <a:latin typeface="Söhne"/>
            </a:endParaRPr>
          </a:p>
          <a:p>
            <a:pPr marL="0" indent="0">
              <a:buNone/>
            </a:pPr>
            <a:r>
              <a:rPr lang="en-US" sz="2000" i="0" dirty="0">
                <a:effectLst/>
                <a:latin typeface="Söhne"/>
              </a:rPr>
              <a:t>	</a:t>
            </a:r>
            <a:r>
              <a:rPr lang="en-US" sz="1900" i="0" dirty="0">
                <a:effectLst/>
                <a:latin typeface="Söhne"/>
              </a:rPr>
              <a:t>Research by </a:t>
            </a:r>
            <a:r>
              <a:rPr lang="en-US" sz="1900" dirty="0">
                <a:latin typeface="Söhne"/>
              </a:rPr>
              <a:t>Ryo </a:t>
            </a:r>
            <a:r>
              <a:rPr lang="en-US" sz="1900" dirty="0" err="1">
                <a:latin typeface="Söhne"/>
              </a:rPr>
              <a:t>Katsuma</a:t>
            </a:r>
            <a:r>
              <a:rPr lang="en-US" sz="1900" dirty="0">
                <a:latin typeface="Söhne"/>
              </a:rPr>
              <a:t> ·</a:t>
            </a:r>
            <a:r>
              <a:rPr lang="en-US" sz="1900" b="0" i="0" dirty="0">
                <a:solidFill>
                  <a:srgbClr val="70757A"/>
                </a:solidFill>
                <a:effectLst/>
                <a:latin typeface="arial" panose="020B0604020202020204" pitchFamily="34" charset="0"/>
              </a:rPr>
              <a:t> </a:t>
            </a:r>
            <a:r>
              <a:rPr lang="en-US" sz="1900" dirty="0">
                <a:latin typeface="Söhne"/>
              </a:rPr>
              <a:t>January, 2018 </a:t>
            </a:r>
            <a:r>
              <a:rPr lang="en-US" sz="1900" b="1" dirty="0">
                <a:latin typeface="Söhne"/>
              </a:rPr>
              <a:t>·</a:t>
            </a:r>
            <a:r>
              <a:rPr lang="en-US" sz="1900" dirty="0">
                <a:latin typeface="Söhne"/>
              </a:rPr>
              <a:t> </a:t>
            </a:r>
            <a:r>
              <a:rPr lang="en-US" sz="1900" i="0" dirty="0">
                <a:solidFill>
                  <a:srgbClr val="131314"/>
                </a:solidFill>
                <a:effectLst/>
                <a:latin typeface="var(--sn-fonts-heading)"/>
              </a:rPr>
              <a:t>International Journal of Communications Network and System Sciences </a:t>
            </a:r>
            <a:r>
              <a:rPr lang="en-US" sz="1900" b="1" kern="1200" dirty="0">
                <a:solidFill>
                  <a:srgbClr val="000000"/>
                </a:solidFill>
                <a:effectLst/>
                <a:latin typeface="Söhne"/>
                <a:ea typeface="Verdana" panose="020B0604030504040204" pitchFamily="34" charset="0"/>
                <a:cs typeface="Verdana" panose="020B0604030504040204" pitchFamily="34" charset="0"/>
              </a:rPr>
              <a:t>· </a:t>
            </a:r>
            <a:r>
              <a:rPr lang="en-US" sz="1900" kern="1200" dirty="0">
                <a:solidFill>
                  <a:srgbClr val="000000"/>
                </a:solidFill>
                <a:effectLst/>
                <a:latin typeface="Söhne"/>
                <a:ea typeface="Verdana" panose="020B0604030504040204" pitchFamily="34" charset="0"/>
                <a:cs typeface="Verdana" panose="020B0604030504040204" pitchFamily="34" charset="0"/>
              </a:rPr>
              <a:t>ISSN(e): 1913-3723 </a:t>
            </a:r>
            <a:r>
              <a:rPr lang="en-US" sz="1900" b="1" kern="1200" dirty="0">
                <a:solidFill>
                  <a:srgbClr val="000000"/>
                </a:solidFill>
                <a:effectLst/>
                <a:latin typeface="Söhne"/>
                <a:ea typeface="Verdana" panose="020B0604030504040204" pitchFamily="34" charset="0"/>
                <a:cs typeface="Verdana" panose="020B0604030504040204" pitchFamily="34" charset="0"/>
              </a:rPr>
              <a:t>· </a:t>
            </a:r>
            <a:r>
              <a:rPr lang="en-US" sz="1900" kern="1200" dirty="0">
                <a:solidFill>
                  <a:srgbClr val="000000"/>
                </a:solidFill>
                <a:effectLst/>
                <a:latin typeface="Söhne"/>
                <a:ea typeface="Verdana" panose="020B0604030504040204" pitchFamily="34" charset="0"/>
                <a:cs typeface="Verdana" panose="020B0604030504040204" pitchFamily="34" charset="0"/>
              </a:rPr>
              <a:t>ISSN(p): 1913-3715 </a:t>
            </a:r>
            <a:r>
              <a:rPr lang="en-US" sz="1900" b="1" kern="1200" dirty="0">
                <a:solidFill>
                  <a:srgbClr val="000000"/>
                </a:solidFill>
                <a:effectLst/>
                <a:latin typeface="Söhne"/>
                <a:ea typeface="Verdana" panose="020B0604030504040204" pitchFamily="34" charset="0"/>
                <a:cs typeface="Verdana" panose="020B0604030504040204" pitchFamily="34" charset="0"/>
              </a:rPr>
              <a:t>· </a:t>
            </a:r>
            <a:r>
              <a:rPr lang="en-US" sz="1900" kern="1200" dirty="0">
                <a:solidFill>
                  <a:srgbClr val="000000"/>
                </a:solidFill>
                <a:effectLst/>
                <a:latin typeface="Söhne"/>
                <a:ea typeface="Verdana" panose="020B0604030504040204" pitchFamily="34" charset="0"/>
                <a:cs typeface="Verdana" panose="020B0604030504040204" pitchFamily="34" charset="0"/>
              </a:rPr>
              <a:t>PP:27-44  Vol. 11, </a:t>
            </a:r>
            <a:r>
              <a:rPr lang="en-US" sz="1900" dirty="0">
                <a:solidFill>
                  <a:srgbClr val="000000"/>
                </a:solidFill>
                <a:latin typeface="Söhne"/>
              </a:rPr>
              <a:t>Issue 02</a:t>
            </a:r>
            <a:endParaRPr lang="en-IN" sz="1900" i="0" dirty="0">
              <a:solidFill>
                <a:srgbClr val="111111"/>
              </a:solidFill>
              <a:effectLst/>
              <a:latin typeface="Roboto"/>
            </a:endParaRPr>
          </a:p>
          <a:p>
            <a:pPr marL="0" indent="0">
              <a:buNone/>
            </a:pPr>
            <a:endParaRPr lang="en-IN" sz="2000" dirty="0">
              <a:latin typeface="Söhne"/>
            </a:endParaRPr>
          </a:p>
          <a:p>
            <a:r>
              <a:rPr lang="en-US" sz="2000" i="0" dirty="0">
                <a:effectLst/>
                <a:latin typeface="Söhne"/>
                <a:hlinkClick r:id="rId3"/>
              </a:rPr>
              <a:t>Geographic Information Systems (GIS) in Public Health- </a:t>
            </a:r>
            <a:endParaRPr lang="en-US" sz="2000" i="0" dirty="0">
              <a:effectLst/>
              <a:latin typeface="Söhne"/>
            </a:endParaRPr>
          </a:p>
          <a:p>
            <a:pPr marL="0" indent="0">
              <a:buNone/>
            </a:pPr>
            <a:r>
              <a:rPr lang="en-US" sz="2000" dirty="0">
                <a:latin typeface="Söhne"/>
              </a:rPr>
              <a:t>	</a:t>
            </a:r>
            <a:r>
              <a:rPr lang="en-US" sz="1900" dirty="0">
                <a:latin typeface="Söhne"/>
              </a:rPr>
              <a:t>Research by EC </a:t>
            </a:r>
            <a:r>
              <a:rPr lang="en-US" sz="1900" dirty="0" err="1">
                <a:latin typeface="Söhne"/>
              </a:rPr>
              <a:t>Fradelos</a:t>
            </a:r>
            <a:r>
              <a:rPr lang="en-US" sz="1900" dirty="0">
                <a:latin typeface="Söhne"/>
              </a:rPr>
              <a:t> </a:t>
            </a:r>
            <a:r>
              <a:rPr lang="en-US" sz="1900" b="1" dirty="0">
                <a:latin typeface="Söhne"/>
              </a:rPr>
              <a:t>·</a:t>
            </a:r>
            <a:r>
              <a:rPr lang="en-US" sz="1900" dirty="0">
                <a:latin typeface="Söhne"/>
              </a:rPr>
              <a:t>  December, 2014 </a:t>
            </a:r>
            <a:r>
              <a:rPr lang="en-US" sz="1900" b="1" dirty="0">
                <a:latin typeface="Söhne"/>
              </a:rPr>
              <a:t>·</a:t>
            </a:r>
            <a:r>
              <a:rPr lang="en-US" sz="1900" dirty="0">
                <a:latin typeface="Söhne"/>
              </a:rPr>
              <a:t> </a:t>
            </a:r>
            <a:r>
              <a:rPr lang="en-US" sz="1900" i="0" dirty="0">
                <a:solidFill>
                  <a:srgbClr val="131314"/>
                </a:solidFill>
                <a:effectLst/>
                <a:latin typeface="var(--sn-fonts-heading)"/>
              </a:rPr>
              <a:t>Acta Inform Med</a:t>
            </a:r>
            <a:r>
              <a:rPr lang="en-US" sz="1900" b="1" kern="1200" dirty="0">
                <a:solidFill>
                  <a:srgbClr val="000000"/>
                </a:solidFill>
                <a:effectLst/>
                <a:latin typeface="Söhne"/>
                <a:ea typeface="Verdana" panose="020B0604030504040204" pitchFamily="34" charset="0"/>
                <a:cs typeface="Verdana" panose="020B0604030504040204" pitchFamily="34" charset="0"/>
              </a:rPr>
              <a:t>· </a:t>
            </a:r>
            <a:r>
              <a:rPr lang="en-US" sz="1900" kern="1200" dirty="0">
                <a:solidFill>
                  <a:srgbClr val="000000"/>
                </a:solidFill>
                <a:effectLst/>
                <a:latin typeface="Söhne"/>
                <a:ea typeface="Verdana" panose="020B0604030504040204" pitchFamily="34" charset="0"/>
                <a:cs typeface="Verdana" panose="020B0604030504040204" pitchFamily="34" charset="0"/>
              </a:rPr>
              <a:t>ISSN(e): 1986-5988 </a:t>
            </a:r>
            <a:r>
              <a:rPr lang="en-US" sz="1900" b="1" kern="1200" dirty="0">
                <a:solidFill>
                  <a:srgbClr val="000000"/>
                </a:solidFill>
                <a:effectLst/>
                <a:latin typeface="Söhne"/>
                <a:ea typeface="Verdana" panose="020B0604030504040204" pitchFamily="34" charset="0"/>
                <a:cs typeface="Verdana" panose="020B0604030504040204" pitchFamily="34" charset="0"/>
              </a:rPr>
              <a:t>· </a:t>
            </a:r>
            <a:r>
              <a:rPr lang="en-US" sz="1900" kern="1200" dirty="0">
                <a:solidFill>
                  <a:srgbClr val="000000"/>
                </a:solidFill>
                <a:effectLst/>
                <a:latin typeface="Söhne"/>
                <a:ea typeface="Verdana" panose="020B0604030504040204" pitchFamily="34" charset="0"/>
                <a:cs typeface="Verdana" panose="020B0604030504040204" pitchFamily="34" charset="0"/>
              </a:rPr>
              <a:t>ISSN(p): 0353-8109 </a:t>
            </a:r>
            <a:r>
              <a:rPr lang="en-US" sz="1900" b="1" kern="1200" dirty="0">
                <a:solidFill>
                  <a:srgbClr val="000000"/>
                </a:solidFill>
                <a:effectLst/>
                <a:latin typeface="Söhne"/>
                <a:ea typeface="Verdana" panose="020B0604030504040204" pitchFamily="34" charset="0"/>
                <a:cs typeface="Verdana" panose="020B0604030504040204" pitchFamily="34" charset="0"/>
              </a:rPr>
              <a:t>· </a:t>
            </a:r>
            <a:r>
              <a:rPr lang="en-US" sz="1900" kern="1200" dirty="0">
                <a:solidFill>
                  <a:srgbClr val="000000"/>
                </a:solidFill>
                <a:effectLst/>
                <a:latin typeface="Söhne"/>
                <a:ea typeface="Verdana" panose="020B0604030504040204" pitchFamily="34" charset="0"/>
                <a:cs typeface="Verdana" panose="020B0604030504040204" pitchFamily="34" charset="0"/>
              </a:rPr>
              <a:t>PP: 402-405  Vol. 22, </a:t>
            </a:r>
            <a:r>
              <a:rPr lang="en-US" sz="1900" dirty="0">
                <a:solidFill>
                  <a:srgbClr val="000000"/>
                </a:solidFill>
                <a:latin typeface="Söhne"/>
              </a:rPr>
              <a:t>Issue 06</a:t>
            </a:r>
          </a:p>
          <a:p>
            <a:pPr marL="0" indent="0">
              <a:buNone/>
            </a:pPr>
            <a:endParaRPr lang="en-US" sz="2000" dirty="0">
              <a:latin typeface="Söhne"/>
            </a:endParaRPr>
          </a:p>
          <a:p>
            <a:r>
              <a:rPr lang="en-US" sz="2000" dirty="0">
                <a:latin typeface="Söhne"/>
                <a:hlinkClick r:id="rId4"/>
              </a:rPr>
              <a:t>A Closer Look on the User-Centered Design-</a:t>
            </a:r>
            <a:endParaRPr lang="en-US" sz="2000" dirty="0">
              <a:latin typeface="Söhne"/>
            </a:endParaRPr>
          </a:p>
          <a:p>
            <a:pPr marL="0" indent="0">
              <a:buNone/>
            </a:pPr>
            <a:r>
              <a:rPr lang="en-US" sz="2000" dirty="0">
                <a:latin typeface="Söhne"/>
              </a:rPr>
              <a:t>	</a:t>
            </a:r>
            <a:r>
              <a:rPr lang="en-US" sz="1900" dirty="0">
                <a:latin typeface="Söhne"/>
              </a:rPr>
              <a:t>Research by </a:t>
            </a:r>
            <a:r>
              <a:rPr lang="en-IN" sz="1900" dirty="0">
                <a:latin typeface="Söhne"/>
              </a:rPr>
              <a:t>Adriana Chammas </a:t>
            </a:r>
            <a:r>
              <a:rPr lang="en-US" sz="1900" dirty="0">
                <a:latin typeface="Söhne"/>
              </a:rPr>
              <a:t>· December 2015 · Procedia Manufacturing · ISSN: 2351-9789 · PP: 5397-5404 Vol. 03</a:t>
            </a:r>
          </a:p>
          <a:p>
            <a:pPr marL="0" indent="0">
              <a:buNone/>
            </a:pPr>
            <a:endParaRPr lang="en-US" sz="2000" dirty="0">
              <a:latin typeface="Söhne"/>
            </a:endParaRPr>
          </a:p>
          <a:p>
            <a:r>
              <a:rPr lang="en-US" sz="2000" b="0" i="0" dirty="0">
                <a:solidFill>
                  <a:srgbClr val="111111"/>
                </a:solidFill>
                <a:effectLst/>
                <a:latin typeface="Roboto"/>
                <a:hlinkClick r:id="rId5"/>
              </a:rPr>
              <a:t>Mobile-Based Medical Emergency Ambulance Scheduling System-</a:t>
            </a:r>
            <a:endParaRPr lang="en-US" sz="2000" b="0" i="0" dirty="0">
              <a:solidFill>
                <a:srgbClr val="111111"/>
              </a:solidFill>
              <a:effectLst/>
              <a:latin typeface="Roboto"/>
            </a:endParaRPr>
          </a:p>
          <a:p>
            <a:pPr marL="0" indent="0" algn="l">
              <a:buNone/>
            </a:pPr>
            <a:r>
              <a:rPr lang="en-US" sz="2000" dirty="0">
                <a:solidFill>
                  <a:srgbClr val="111111"/>
                </a:solidFill>
                <a:latin typeface="Roboto"/>
              </a:rPr>
              <a:t>	</a:t>
            </a:r>
            <a:r>
              <a:rPr lang="en-US" sz="1900" dirty="0">
                <a:latin typeface="Söhne"/>
              </a:rPr>
              <a:t>Research by </a:t>
            </a:r>
            <a:r>
              <a:rPr lang="en-IN" sz="1900" dirty="0">
                <a:latin typeface="Söhne"/>
              </a:rPr>
              <a:t>Bassey </a:t>
            </a:r>
            <a:r>
              <a:rPr lang="en-IN" sz="1900" dirty="0" err="1">
                <a:latin typeface="Söhne"/>
              </a:rPr>
              <a:t>Isong</a:t>
            </a:r>
            <a:r>
              <a:rPr lang="en-IN" sz="1900" dirty="0">
                <a:latin typeface="Söhne"/>
              </a:rPr>
              <a:t> </a:t>
            </a:r>
            <a:r>
              <a:rPr lang="en-US" sz="1900" dirty="0">
                <a:latin typeface="Söhne"/>
              </a:rPr>
              <a:t>· November, 2016· International Journal of Computer Network and Information Security · ISSN(e): 2074-9104 · ISSN(p): 2074-9090 · PP: 14-22 Vol. 08, Issue 11</a:t>
            </a:r>
            <a:endParaRPr lang="en-GB" sz="1900" dirty="0">
              <a:latin typeface="Söhne"/>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85000" lnSpcReduction="10000"/>
          </a:bodyPr>
          <a:lstStyle/>
          <a:p>
            <a:pPr marL="0" indent="0" algn="just">
              <a:lnSpc>
                <a:spcPct val="110000"/>
              </a:lnSpc>
              <a:buNone/>
            </a:pPr>
            <a:r>
              <a:rPr lang="en-US" sz="2400" dirty="0">
                <a:solidFill>
                  <a:srgbClr val="374151"/>
                </a:solidFill>
                <a:latin typeface="Montserrat" panose="00000500000000000000" pitchFamily="2" charset="0"/>
              </a:rPr>
              <a:t>In today's fast-paced world, access to immediate emergency medical care can mean the difference between life and death. However, the existing systems for dispatching and coordinating ambulance services often fall short of providing the swift and reliable response needed during critical moments. This is where our ambitious project comes into play.</a:t>
            </a:r>
          </a:p>
          <a:p>
            <a:pPr marL="0" indent="0" algn="just">
              <a:lnSpc>
                <a:spcPct val="110000"/>
              </a:lnSpc>
              <a:buNone/>
            </a:pPr>
            <a:r>
              <a:rPr lang="en-US" sz="2400" dirty="0">
                <a:solidFill>
                  <a:srgbClr val="374151"/>
                </a:solidFill>
                <a:latin typeface="Montserrat" panose="00000500000000000000" pitchFamily="2" charset="0"/>
              </a:rPr>
              <a:t>We are excited to introduce you to our groundbreaking initiative—a state-of-the-art Ambulance Service Web App. Our mission is clear: to transform the way emergency medical care is delivered, ensuring that help is just a few taps away when it's needed most.</a:t>
            </a:r>
          </a:p>
          <a:p>
            <a:pPr marL="0" indent="0" algn="just">
              <a:lnSpc>
                <a:spcPct val="110000"/>
              </a:lnSpc>
              <a:buNone/>
            </a:pPr>
            <a:r>
              <a:rPr lang="en-US" sz="2400" dirty="0">
                <a:solidFill>
                  <a:srgbClr val="374151"/>
                </a:solidFill>
                <a:latin typeface="Montserrat" panose="00000500000000000000" pitchFamily="2" charset="0"/>
              </a:rPr>
              <a:t>The project is born out of a deep understanding of the challenges plaguing current ambulance services. Delays in response times, a lack of coordination between dispatch centers and ambulance drivers, and inefficient communication channels have all contributed to suboptimal emergency medical care.</a:t>
            </a:r>
          </a:p>
          <a:p>
            <a:pPr marL="0" indent="0" algn="just">
              <a:lnSpc>
                <a:spcPct val="110000"/>
              </a:lnSpc>
              <a:buNone/>
            </a:pPr>
            <a:br>
              <a:rPr lang="en-US" sz="2400" dirty="0">
                <a:solidFill>
                  <a:srgbClr val="374151"/>
                </a:solidFill>
                <a:latin typeface="Montserrat" panose="00000500000000000000" pitchFamily="2" charset="0"/>
              </a:rPr>
            </a:br>
            <a:endParaRPr lang="en-IN" sz="2400" dirty="0">
              <a:solidFill>
                <a:srgbClr val="374151"/>
              </a:solidFill>
              <a:latin typeface="Montserrat" panose="00000500000000000000" pitchFamily="2"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799" y="1143001"/>
            <a:ext cx="10668000" cy="4952997"/>
          </a:xfrm>
        </p:spPr>
        <p:txBody>
          <a:bodyPr>
            <a:normAutofit lnSpcReduction="10000"/>
          </a:bodyPr>
          <a:lstStyle/>
          <a:p>
            <a:pPr marL="457200" indent="-457200" algn="just">
              <a:buAutoNum type="arabicPeriod"/>
            </a:pPr>
            <a:r>
              <a:rPr lang="en-US" b="0" i="0" dirty="0">
                <a:solidFill>
                  <a:srgbClr val="374151"/>
                </a:solidFill>
                <a:effectLst/>
                <a:latin typeface="Söhne"/>
              </a:rPr>
              <a:t>“</a:t>
            </a:r>
            <a:r>
              <a:rPr lang="en-US" dirty="0">
                <a:solidFill>
                  <a:srgbClr val="374151"/>
                </a:solidFill>
                <a:latin typeface="Söhne"/>
              </a:rPr>
              <a:t>Dynamic Routing for Emergency Vehicle</a:t>
            </a:r>
            <a:r>
              <a:rPr lang="en-US" b="0" i="0" dirty="0">
                <a:solidFill>
                  <a:srgbClr val="374151"/>
                </a:solidFill>
                <a:effectLst/>
                <a:latin typeface="Söhne"/>
              </a:rPr>
              <a:t>” – Ryo </a:t>
            </a:r>
            <a:r>
              <a:rPr lang="en-US" b="0" i="0" dirty="0" err="1">
                <a:solidFill>
                  <a:srgbClr val="374151"/>
                </a:solidFill>
                <a:effectLst/>
                <a:latin typeface="Söhne"/>
              </a:rPr>
              <a:t>Katsuma</a:t>
            </a:r>
            <a:r>
              <a:rPr lang="en-US" b="0" i="0" dirty="0">
                <a:solidFill>
                  <a:srgbClr val="374151"/>
                </a:solidFill>
                <a:effectLst/>
                <a:latin typeface="Söhne"/>
              </a:rPr>
              <a:t>: </a:t>
            </a:r>
          </a:p>
          <a:p>
            <a:pPr marL="0" indent="0" algn="just">
              <a:buNone/>
            </a:pPr>
            <a:endParaRPr lang="en-US" b="0" i="0" dirty="0">
              <a:solidFill>
                <a:srgbClr val="374151"/>
              </a:solidFill>
              <a:effectLst/>
              <a:latin typeface="Söhne"/>
            </a:endParaRPr>
          </a:p>
          <a:p>
            <a:pPr marL="400050" lvl="1" indent="0" algn="just">
              <a:buFont typeface="Arial" pitchFamily="34" charset="0"/>
              <a:buNone/>
            </a:pPr>
            <a:r>
              <a:rPr lang="en-US" altLang="en-US" dirty="0">
                <a:solidFill>
                  <a:srgbClr val="374151"/>
                </a:solidFill>
                <a:latin typeface="Montserrat" panose="00000500000000000000" pitchFamily="2" charset="0"/>
              </a:rPr>
              <a:t>When a natural disaster such as earthquake strikes, people go away to safety areas by cars. Some roads are broken and impenetrable by buildings falling down. Furthermore, some fixed infrastructures for radio communication may be broken. In order to quickly bring ambulances and fire trucks to their destinations, it is necessary to provide real-time road conditions to these emergency vehicles via ad -hoc networks. In this paper, proposed a method to periodically reconstruct a route for an emergency vehicle by collecting real- time road conditions via vehicle ad-hoc networks. As simulation results, we confirmed that the proposed method collects 12% more road conditions than existing method. We also confirmed that the proposed method achieves 10% faster arrival than the existing method.</a:t>
            </a:r>
            <a:br>
              <a:rPr kumimoji="0" lang="en-US" altLang="en-US" sz="1800" b="0" i="0" u="none" strike="noStrike" cap="none" normalizeH="0" baseline="0" dirty="0">
                <a:ln>
                  <a:noFill/>
                </a:ln>
                <a:solidFill>
                  <a:schemeClr val="tx1"/>
                </a:solidFill>
                <a:effectLst/>
              </a:rPr>
            </a:b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799" y="1143001"/>
            <a:ext cx="10668000" cy="4952997"/>
          </a:xfrm>
        </p:spPr>
        <p:txBody>
          <a:bodyPr>
            <a:normAutofit/>
          </a:bodyPr>
          <a:lstStyle/>
          <a:p>
            <a:pPr marL="0" indent="0" algn="just">
              <a:buNone/>
            </a:pPr>
            <a:r>
              <a:rPr lang="en-US" dirty="0">
                <a:solidFill>
                  <a:srgbClr val="374151"/>
                </a:solidFill>
                <a:latin typeface="Söhne"/>
              </a:rPr>
              <a:t>2.	</a:t>
            </a:r>
            <a:r>
              <a:rPr lang="en-US" b="0" i="0" dirty="0">
                <a:solidFill>
                  <a:srgbClr val="374151"/>
                </a:solidFill>
                <a:effectLst/>
                <a:latin typeface="Söhne"/>
              </a:rPr>
              <a:t>“Geographic Information Systems (GIS) in Public Health: A Review of 	Applications 	and Opportunities” – </a:t>
            </a:r>
            <a:r>
              <a:rPr lang="en-IN" b="0" i="0" dirty="0">
                <a:solidFill>
                  <a:srgbClr val="374151"/>
                </a:solidFill>
                <a:effectLst/>
                <a:latin typeface="Söhne"/>
              </a:rPr>
              <a:t>E. C. </a:t>
            </a:r>
            <a:r>
              <a:rPr lang="en-IN" b="0" i="0" dirty="0" err="1">
                <a:solidFill>
                  <a:srgbClr val="374151"/>
                </a:solidFill>
                <a:effectLst/>
                <a:latin typeface="Söhne"/>
              </a:rPr>
              <a:t>Fradelos</a:t>
            </a:r>
            <a:r>
              <a:rPr lang="en-US" b="0" i="0" dirty="0">
                <a:solidFill>
                  <a:srgbClr val="374151"/>
                </a:solidFill>
                <a:effectLst/>
                <a:latin typeface="Söhne"/>
              </a:rPr>
              <a:t>: </a:t>
            </a:r>
          </a:p>
          <a:p>
            <a:pPr marL="0" indent="0" algn="just">
              <a:buNone/>
            </a:pPr>
            <a:endParaRPr lang="en-US" b="0" i="0" dirty="0">
              <a:solidFill>
                <a:srgbClr val="374151"/>
              </a:solidFill>
              <a:effectLst/>
              <a:latin typeface="Söhne"/>
            </a:endParaRPr>
          </a:p>
          <a:p>
            <a:pPr marL="400050" lvl="1" indent="0">
              <a:buFont typeface="Arial" pitchFamily="34" charset="0"/>
              <a:buNone/>
            </a:pPr>
            <a:r>
              <a:rPr lang="en-US" altLang="en-US" dirty="0">
                <a:solidFill>
                  <a:srgbClr val="374151"/>
                </a:solidFill>
                <a:latin typeface="Montserrat" panose="00000500000000000000" pitchFamily="2" charset="0"/>
              </a:rPr>
              <a:t>The study highlights the versatile applications of GIS technology in addressing public health challenges, from disease surveillance and tracking to resource allocation and epidemiological analysis. It emphasizes the power of spatial data in decision-making, allowing public health professionals to visualize and analyze health trends, assess environmental factors, and plan interventions effectively. The paper showcases the potential of GIS in improving public health outcomes, offering a valuable resource for researchers, policymakers, and practitioners seeking to harness geospatial data for better health management.</a:t>
            </a:r>
            <a:br>
              <a:rPr kumimoji="0" lang="en-US" altLang="en-US" sz="1800" b="0" i="0" u="none" strike="noStrike" cap="none" normalizeH="0" baseline="0" dirty="0">
                <a:ln>
                  <a:noFill/>
                </a:ln>
                <a:solidFill>
                  <a:schemeClr val="tx1"/>
                </a:solidFill>
                <a:effectLst/>
              </a:rPr>
            </a:b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GB" dirty="0"/>
          </a:p>
        </p:txBody>
      </p:sp>
    </p:spTree>
    <p:extLst>
      <p:ext uri="{BB962C8B-B14F-4D97-AF65-F5344CB8AC3E}">
        <p14:creationId xmlns:p14="http://schemas.microsoft.com/office/powerpoint/2010/main" val="228631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799" y="1143001"/>
            <a:ext cx="10668000" cy="4952997"/>
          </a:xfrm>
        </p:spPr>
        <p:txBody>
          <a:bodyPr>
            <a:normAutofit/>
          </a:bodyPr>
          <a:lstStyle/>
          <a:p>
            <a:pPr marL="0" indent="0" algn="just">
              <a:buNone/>
            </a:pPr>
            <a:r>
              <a:rPr lang="en-US" b="0" i="0" dirty="0">
                <a:solidFill>
                  <a:srgbClr val="374151"/>
                </a:solidFill>
                <a:effectLst/>
                <a:latin typeface="Söhne"/>
              </a:rPr>
              <a:t>3.	“A Closer Look on the </a:t>
            </a:r>
            <a:r>
              <a:rPr lang="en-IN" b="0" i="0" dirty="0">
                <a:solidFill>
                  <a:srgbClr val="374151"/>
                </a:solidFill>
                <a:effectLst/>
                <a:latin typeface="Söhne"/>
              </a:rPr>
              <a:t>User-Centered Design</a:t>
            </a:r>
            <a:r>
              <a:rPr lang="en-US" b="0" i="0" dirty="0">
                <a:solidFill>
                  <a:srgbClr val="374151"/>
                </a:solidFill>
                <a:effectLst/>
                <a:latin typeface="Söhne"/>
              </a:rPr>
              <a:t>” – </a:t>
            </a:r>
            <a:r>
              <a:rPr lang="en-IN" b="0" i="0" dirty="0">
                <a:solidFill>
                  <a:srgbClr val="374151"/>
                </a:solidFill>
                <a:effectLst/>
                <a:latin typeface="Söhne"/>
              </a:rPr>
              <a:t>Adriana Chammas</a:t>
            </a:r>
            <a:r>
              <a:rPr lang="en-US" b="0" i="0" dirty="0">
                <a:solidFill>
                  <a:srgbClr val="374151"/>
                </a:solidFill>
                <a:effectLst/>
                <a:latin typeface="Söhne"/>
              </a:rPr>
              <a:t>: </a:t>
            </a:r>
          </a:p>
          <a:p>
            <a:pPr marL="0" indent="0" algn="just">
              <a:buNone/>
            </a:pPr>
            <a:endParaRPr lang="en-US" b="0" i="0" dirty="0">
              <a:solidFill>
                <a:srgbClr val="374151"/>
              </a:solidFill>
              <a:effectLst/>
              <a:latin typeface="Söhne"/>
            </a:endParaRPr>
          </a:p>
          <a:p>
            <a:pPr marL="400050" lvl="1" indent="0" algn="just">
              <a:buFont typeface="Arial" pitchFamily="34" charset="0"/>
              <a:buNone/>
            </a:pPr>
            <a:r>
              <a:rPr lang="en-US" altLang="en-US" dirty="0">
                <a:solidFill>
                  <a:srgbClr val="374151"/>
                </a:solidFill>
                <a:latin typeface="Montserrat" panose="00000500000000000000" pitchFamily="2" charset="0"/>
              </a:rPr>
              <a:t>The paper underscores the fundamental idea that designing products and systems with the end user in mind is essential for creating effective, user-friendly solutions. It delves into the various stages of UCD, from user research and needs analysis to prototyping and usability testing. The paper emphasizes the importance of iterative design, where user feedback informs refinements. UCD is shown to enhance user satisfaction, usability, and overall product success, making this paper a valuable resource for designers, developers, and anyone involved in creating user-centric solutions.</a:t>
            </a:r>
          </a:p>
          <a:p>
            <a:pPr marL="0" marR="0" lvl="0" indent="0" algn="just" defTabSz="914400" rtl="0" eaLnBrk="0" fontAlgn="base" latinLnBrk="0" hangingPunct="0">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GB" dirty="0"/>
          </a:p>
        </p:txBody>
      </p:sp>
    </p:spTree>
    <p:extLst>
      <p:ext uri="{BB962C8B-B14F-4D97-AF65-F5344CB8AC3E}">
        <p14:creationId xmlns:p14="http://schemas.microsoft.com/office/powerpoint/2010/main" val="31857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gn="just">
              <a:buFont typeface="+mj-lt"/>
              <a:buAutoNum type="arabicPeriod"/>
            </a:pPr>
            <a:r>
              <a:rPr lang="en-US" sz="2000" b="1" i="0" dirty="0">
                <a:solidFill>
                  <a:srgbClr val="374151"/>
                </a:solidFill>
                <a:effectLst/>
                <a:latin typeface="Montserrat" panose="00000500000000000000" pitchFamily="2" charset="0"/>
              </a:rPr>
              <a:t>Project </a:t>
            </a:r>
            <a:r>
              <a:rPr lang="en-US" sz="2000" b="1" dirty="0">
                <a:solidFill>
                  <a:srgbClr val="374151"/>
                </a:solidFill>
                <a:latin typeface="Montserrat" panose="00000500000000000000" pitchFamily="2" charset="0"/>
              </a:rPr>
              <a:t>Initiation: </a:t>
            </a:r>
            <a:r>
              <a:rPr lang="en-US" sz="2100" dirty="0">
                <a:solidFill>
                  <a:srgbClr val="374151"/>
                </a:solidFill>
                <a:latin typeface="Montserrat" panose="00000500000000000000" pitchFamily="2" charset="0"/>
              </a:rPr>
              <a:t>Define the project’s objectives, scope and stakeholders. Identify available resources, budget, and timelines.</a:t>
            </a:r>
          </a:p>
          <a:p>
            <a:pPr algn="just">
              <a:buFont typeface="+mj-lt"/>
              <a:buAutoNum type="arabicPeriod"/>
            </a:pPr>
            <a:r>
              <a:rPr lang="en-US" sz="2000" b="1" i="0" dirty="0">
                <a:solidFill>
                  <a:srgbClr val="374151"/>
                </a:solidFill>
                <a:effectLst/>
                <a:latin typeface="Montserrat" panose="00000500000000000000" pitchFamily="2" charset="0"/>
              </a:rPr>
              <a:t>Requirement Gathering and Analysis:</a:t>
            </a:r>
            <a:r>
              <a:rPr lang="en-US" sz="2000" b="0" i="0" dirty="0">
                <a:solidFill>
                  <a:srgbClr val="374151"/>
                </a:solidFill>
                <a:effectLst/>
                <a:latin typeface="Montserrat" panose="00000500000000000000" pitchFamily="2" charset="0"/>
              </a:rPr>
              <a:t> Our primary objective is to significantly reduce ambulance response times. We aim to ensure that when a medical emergency occurs, help arrives as swiftly as possible, increasing the chances of saving lives and improving patient outcomes.</a:t>
            </a:r>
          </a:p>
          <a:p>
            <a:pPr marL="457200" indent="-457200" algn="l">
              <a:buFont typeface="+mj-lt"/>
              <a:buAutoNum type="arabicPeriod"/>
            </a:pPr>
            <a:r>
              <a:rPr lang="en-US" sz="2000" b="1" dirty="0">
                <a:solidFill>
                  <a:srgbClr val="374151"/>
                </a:solidFill>
                <a:latin typeface="Montserrat" panose="00000500000000000000" pitchFamily="2" charset="0"/>
              </a:rPr>
              <a:t>Design and Prototyping: </a:t>
            </a:r>
            <a:r>
              <a:rPr lang="en-US" sz="2000" dirty="0">
                <a:solidFill>
                  <a:srgbClr val="374151"/>
                </a:solidFill>
                <a:latin typeface="Montserrat" panose="00000500000000000000" pitchFamily="2" charset="0"/>
              </a:rPr>
              <a:t>Create wireframes and prototypes of the app's user interface (UI) and user experience (UX).</a:t>
            </a:r>
          </a:p>
          <a:p>
            <a:pPr marL="457200" indent="-457200" algn="l">
              <a:buFont typeface="+mj-lt"/>
              <a:buAutoNum type="arabicPeriod"/>
            </a:pPr>
            <a:r>
              <a:rPr lang="en-IN" sz="2000" b="1" dirty="0">
                <a:solidFill>
                  <a:srgbClr val="374151"/>
                </a:solidFill>
                <a:latin typeface="Montserrat" panose="00000500000000000000" pitchFamily="2" charset="0"/>
              </a:rPr>
              <a:t>Development</a:t>
            </a:r>
            <a:r>
              <a:rPr lang="en-IN" sz="1600" b="1" i="0" dirty="0">
                <a:solidFill>
                  <a:srgbClr val="374151"/>
                </a:solidFill>
                <a:effectLst/>
                <a:latin typeface="Söhne"/>
              </a:rPr>
              <a:t>: </a:t>
            </a:r>
            <a:r>
              <a:rPr lang="en-US" sz="2000" dirty="0">
                <a:solidFill>
                  <a:srgbClr val="374151"/>
                </a:solidFill>
                <a:latin typeface="Montserrat" panose="00000500000000000000" pitchFamily="2" charset="0"/>
              </a:rPr>
              <a:t>Begin the development of the web app and server components concurrently.</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lnSpc>
                <a:spcPct val="100000"/>
              </a:lnSpc>
              <a:buFont typeface="+mj-lt"/>
              <a:buAutoNum type="arabicPeriod"/>
            </a:pPr>
            <a:r>
              <a:rPr lang="en-US" sz="1800" b="1" i="0" dirty="0">
                <a:solidFill>
                  <a:srgbClr val="374151"/>
                </a:solidFill>
                <a:effectLst/>
                <a:latin typeface="Montserrat" panose="00000500000000000000" pitchFamily="2" charset="0"/>
              </a:rPr>
              <a:t>To Improve Response Times:</a:t>
            </a:r>
            <a:r>
              <a:rPr lang="en-US" sz="1800" b="0" i="0" dirty="0">
                <a:solidFill>
                  <a:srgbClr val="374151"/>
                </a:solidFill>
                <a:effectLst/>
                <a:latin typeface="Montserrat" panose="00000500000000000000" pitchFamily="2" charset="0"/>
              </a:rPr>
              <a:t> Our primary objective is to significantly reduce ambulance response times. We aim to ensure that when a medical emergency occurs, help arrives as swiftly as possible, increasing the chances of saving lives and improving patient outcomes.</a:t>
            </a:r>
          </a:p>
          <a:p>
            <a:pPr algn="just">
              <a:lnSpc>
                <a:spcPct val="100000"/>
              </a:lnSpc>
              <a:buFont typeface="+mj-lt"/>
              <a:buAutoNum type="arabicPeriod"/>
            </a:pPr>
            <a:r>
              <a:rPr lang="en-US" sz="1800" b="1" i="0" dirty="0">
                <a:solidFill>
                  <a:srgbClr val="374151"/>
                </a:solidFill>
                <a:effectLst/>
                <a:latin typeface="Montserrat" panose="00000500000000000000" pitchFamily="2" charset="0"/>
              </a:rPr>
              <a:t>To Enhance Coordination:</a:t>
            </a:r>
            <a:r>
              <a:rPr lang="en-US" sz="1800" b="0" i="0" dirty="0">
                <a:solidFill>
                  <a:srgbClr val="374151"/>
                </a:solidFill>
                <a:effectLst/>
                <a:latin typeface="Montserrat" panose="00000500000000000000" pitchFamily="2" charset="0"/>
              </a:rPr>
              <a:t> We seek to establish seamless coordination between emergency helpline operators, ambulance services, and healthcare facilities. Our goal is to minimize miscommunication and streamline the entire process from call to arrival at the medical facility.</a:t>
            </a:r>
          </a:p>
          <a:p>
            <a:pPr algn="just">
              <a:lnSpc>
                <a:spcPct val="100000"/>
              </a:lnSpc>
              <a:buFont typeface="+mj-lt"/>
              <a:buAutoNum type="arabicPeriod"/>
            </a:pPr>
            <a:r>
              <a:rPr lang="en-US" sz="1800" b="1" i="0" dirty="0">
                <a:solidFill>
                  <a:srgbClr val="374151"/>
                </a:solidFill>
                <a:effectLst/>
                <a:latin typeface="Montserrat" panose="00000500000000000000" pitchFamily="2" charset="0"/>
              </a:rPr>
              <a:t>To allow easy registration:</a:t>
            </a:r>
            <a:r>
              <a:rPr lang="en-US" sz="1800" b="0" i="0" dirty="0">
                <a:solidFill>
                  <a:srgbClr val="374151"/>
                </a:solidFill>
                <a:effectLst/>
                <a:latin typeface="Montserrat" panose="00000500000000000000" pitchFamily="2" charset="0"/>
              </a:rPr>
              <a:t> The project aims to provide drivers to register anytime and anywhere to make their services available at any time.</a:t>
            </a:r>
          </a:p>
          <a:p>
            <a:pPr algn="just">
              <a:lnSpc>
                <a:spcPct val="100000"/>
              </a:lnSpc>
              <a:buFont typeface="+mj-lt"/>
              <a:buAutoNum type="arabicPeriod"/>
            </a:pPr>
            <a:r>
              <a:rPr lang="en-US" sz="1800" b="1" i="0" dirty="0">
                <a:solidFill>
                  <a:srgbClr val="374151"/>
                </a:solidFill>
                <a:effectLst/>
                <a:latin typeface="Montserrat" panose="00000500000000000000" pitchFamily="2" charset="0"/>
              </a:rPr>
              <a:t>To have User-Centric Design:</a:t>
            </a:r>
            <a:r>
              <a:rPr lang="en-US" sz="1800" b="0" i="0" dirty="0">
                <a:solidFill>
                  <a:srgbClr val="374151"/>
                </a:solidFill>
                <a:effectLst/>
                <a:latin typeface="Montserrat" panose="00000500000000000000" pitchFamily="2" charset="0"/>
              </a:rPr>
              <a:t> We aim to create an intuitive, hassle-free interface for users facing medical emergencies. The app should be easy to navigate, even in high-pressure situations, reducing user anxiety.</a:t>
            </a:r>
            <a:br>
              <a:rPr lang="en-US" sz="1800" dirty="0">
                <a:latin typeface="Montserrat" panose="00000500000000000000" pitchFamily="2" charset="0"/>
              </a:rPr>
            </a:br>
            <a:endParaRPr lang="en-IN" sz="1800" dirty="0">
              <a:latin typeface="Montserrat" panose="00000500000000000000" pitchFamily="2"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50000"/>
              </a:lnSpc>
              <a:buFont typeface="+mj-lt"/>
              <a:buAutoNum type="arabicPeriod"/>
            </a:pPr>
            <a:r>
              <a:rPr lang="en-US" sz="1800" b="1" i="0" dirty="0">
                <a:solidFill>
                  <a:srgbClr val="374151"/>
                </a:solidFill>
                <a:effectLst/>
                <a:latin typeface="Montserrat" panose="00000500000000000000" pitchFamily="2" charset="0"/>
              </a:rPr>
              <a:t>To Reduce Response Times:</a:t>
            </a:r>
            <a:r>
              <a:rPr lang="en-US" sz="1800" b="0" i="0" dirty="0">
                <a:solidFill>
                  <a:srgbClr val="374151"/>
                </a:solidFill>
                <a:effectLst/>
                <a:latin typeface="Montserrat" panose="00000500000000000000" pitchFamily="2" charset="0"/>
              </a:rPr>
              <a:t> Quick dispatch and response is expected ensuring that critical medical assistance is  provided promptly during emergencies</a:t>
            </a:r>
          </a:p>
          <a:p>
            <a:pPr algn="just">
              <a:lnSpc>
                <a:spcPct val="150000"/>
              </a:lnSpc>
              <a:buFont typeface="+mj-lt"/>
              <a:buAutoNum type="arabicPeriod"/>
            </a:pPr>
            <a:r>
              <a:rPr lang="en-US" sz="1800" b="1" i="0" dirty="0">
                <a:solidFill>
                  <a:srgbClr val="374151"/>
                </a:solidFill>
                <a:effectLst/>
                <a:latin typeface="Montserrat" panose="00000500000000000000" pitchFamily="2" charset="0"/>
              </a:rPr>
              <a:t>To find shortest route:</a:t>
            </a:r>
            <a:r>
              <a:rPr lang="en-US" sz="1800" b="0" i="0" dirty="0">
                <a:solidFill>
                  <a:srgbClr val="374151"/>
                </a:solidFill>
                <a:effectLst/>
                <a:latin typeface="Montserrat" panose="00000500000000000000" pitchFamily="2" charset="0"/>
              </a:rPr>
              <a:t> The project aims to help navigate the ambulance to follow the shortest route to the emergency location.</a:t>
            </a:r>
          </a:p>
          <a:p>
            <a:pPr>
              <a:lnSpc>
                <a:spcPct val="150000"/>
              </a:lnSpc>
              <a:buFont typeface="+mj-lt"/>
              <a:buAutoNum type="arabicPeriod"/>
            </a:pPr>
            <a:r>
              <a:rPr lang="en-US" sz="1800" b="1" i="0" dirty="0">
                <a:solidFill>
                  <a:srgbClr val="374151"/>
                </a:solidFill>
                <a:effectLst/>
                <a:latin typeface="Montserrat" panose="00000500000000000000" pitchFamily="2" charset="0"/>
              </a:rPr>
              <a:t>To have </a:t>
            </a:r>
            <a:r>
              <a:rPr lang="en-IN" sz="1800" b="1" dirty="0">
                <a:solidFill>
                  <a:srgbClr val="374151"/>
                </a:solidFill>
                <a:latin typeface="Montserrat" panose="00000500000000000000" pitchFamily="2" charset="0"/>
              </a:rPr>
              <a:t>User-Friendly Experience </a:t>
            </a:r>
            <a:r>
              <a:rPr lang="en-US" sz="1800" b="1" i="0" dirty="0">
                <a:solidFill>
                  <a:srgbClr val="374151"/>
                </a:solidFill>
                <a:effectLst/>
                <a:latin typeface="Montserrat" panose="00000500000000000000" pitchFamily="2" charset="0"/>
              </a:rPr>
              <a:t>:</a:t>
            </a:r>
            <a:r>
              <a:rPr lang="en-US" sz="1800" b="0" i="0" dirty="0">
                <a:solidFill>
                  <a:srgbClr val="374151"/>
                </a:solidFill>
                <a:effectLst/>
                <a:latin typeface="Montserrat" panose="00000500000000000000" pitchFamily="2" charset="0"/>
              </a:rPr>
              <a:t> The app's interface will be intuitive and stress-free, ensuring ease of navigation even during high-pressure situations, thereby alleviating user stress and anxiety.</a:t>
            </a:r>
          </a:p>
          <a:p>
            <a:pPr>
              <a:lnSpc>
                <a:spcPct val="150000"/>
              </a:lnSpc>
              <a:buFont typeface="+mj-lt"/>
              <a:buAutoNum type="arabicPeriod"/>
            </a:pPr>
            <a:endParaRPr lang="en-US" sz="1800" b="0" i="0" dirty="0">
              <a:solidFill>
                <a:srgbClr val="374151"/>
              </a:solidFill>
              <a:effectLst/>
              <a:latin typeface="Montserrat" panose="00000500000000000000" pitchFamily="2" charset="0"/>
            </a:endParaRPr>
          </a:p>
          <a:p>
            <a:pPr>
              <a:lnSpc>
                <a:spcPct val="150000"/>
              </a:lnSpc>
              <a:buFont typeface="+mj-lt"/>
              <a:buAutoNum type="arabicPeriod"/>
            </a:pPr>
            <a:endParaRPr lang="en-US" sz="1800" b="0" i="0" dirty="0">
              <a:solidFill>
                <a:srgbClr val="374151"/>
              </a:solidFill>
              <a:effectLst/>
              <a:latin typeface="Montserrat" panose="00000500000000000000" pitchFamily="2" charset="0"/>
            </a:endParaRPr>
          </a:p>
          <a:p>
            <a:pPr>
              <a:lnSpc>
                <a:spcPct val="150000"/>
              </a:lnSpc>
              <a:buFont typeface="+mj-lt"/>
              <a:buAutoNum type="arabicPeriod"/>
            </a:pPr>
            <a:endParaRPr lang="en-US" sz="1800" b="0" i="0" dirty="0">
              <a:solidFill>
                <a:srgbClr val="374151"/>
              </a:solidFill>
              <a:effectLst/>
              <a:latin typeface="Montserrat" panose="00000500000000000000" pitchFamily="2" charset="0"/>
            </a:endParaRPr>
          </a:p>
          <a:p>
            <a:pPr>
              <a:lnSpc>
                <a:spcPct val="150000"/>
              </a:lnSpc>
              <a:buFont typeface="+mj-lt"/>
              <a:buAutoNum type="arabicPeriod"/>
            </a:pPr>
            <a:endParaRPr lang="en-IN" sz="1800" dirty="0">
              <a:latin typeface="Montserrat" panose="00000500000000000000" pitchFamily="2" charset="0"/>
            </a:endParaRPr>
          </a:p>
        </p:txBody>
      </p:sp>
    </p:spTree>
    <p:extLst>
      <p:ext uri="{BB962C8B-B14F-4D97-AF65-F5344CB8AC3E}">
        <p14:creationId xmlns:p14="http://schemas.microsoft.com/office/powerpoint/2010/main" val="4058125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pPr marL="514350" indent="-514350" algn="l">
              <a:buAutoNum type="arabicPeriod"/>
            </a:pPr>
            <a:r>
              <a:rPr lang="en-US" sz="1800" b="1" dirty="0">
                <a:solidFill>
                  <a:srgbClr val="374151"/>
                </a:solidFill>
                <a:latin typeface="Montserrat" panose="00000500000000000000" pitchFamily="2" charset="0"/>
              </a:rPr>
              <a:t>Frontend Development</a:t>
            </a:r>
            <a:r>
              <a:rPr lang="en-US" sz="1800" b="1" i="0" dirty="0">
                <a:solidFill>
                  <a:srgbClr val="374151"/>
                </a:solidFill>
                <a:effectLst/>
                <a:latin typeface="Söhne"/>
              </a:rPr>
              <a:t>:</a:t>
            </a:r>
            <a:endParaRPr lang="en-US" sz="1800" b="0" i="0" dirty="0">
              <a:solidFill>
                <a:srgbClr val="374151"/>
              </a:solidFill>
              <a:effectLst/>
              <a:latin typeface="Söhne"/>
            </a:endParaRPr>
          </a:p>
          <a:p>
            <a:pPr lvl="1"/>
            <a:r>
              <a:rPr lang="en-IN" sz="1800" dirty="0">
                <a:solidFill>
                  <a:srgbClr val="374151"/>
                </a:solidFill>
                <a:latin typeface="Montserrat" panose="00000500000000000000" pitchFamily="2" charset="0"/>
              </a:rPr>
              <a:t>Integrated Development Environments(IDE): Visual Studio/ Android Studio</a:t>
            </a:r>
          </a:p>
          <a:p>
            <a:pPr lvl="1"/>
            <a:r>
              <a:rPr lang="en-IN" sz="1800" dirty="0">
                <a:solidFill>
                  <a:srgbClr val="374151"/>
                </a:solidFill>
                <a:latin typeface="Montserrat" panose="00000500000000000000" pitchFamily="2" charset="0"/>
              </a:rPr>
              <a:t>Programming Languages: Java/ React Native</a:t>
            </a:r>
          </a:p>
          <a:p>
            <a:pPr lvl="1"/>
            <a:r>
              <a:rPr lang="en-IN" sz="1800" dirty="0">
                <a:solidFill>
                  <a:srgbClr val="374151"/>
                </a:solidFill>
                <a:latin typeface="Montserrat" panose="00000500000000000000" pitchFamily="2" charset="0"/>
              </a:rPr>
              <a:t>UI/UX Design Tools: Figma</a:t>
            </a:r>
            <a:endParaRPr lang="en-US" sz="1800" dirty="0">
              <a:solidFill>
                <a:srgbClr val="374151"/>
              </a:solidFill>
              <a:latin typeface="Montserrat" panose="00000500000000000000" pitchFamily="2" charset="0"/>
            </a:endParaRPr>
          </a:p>
          <a:p>
            <a:pPr marL="514350" indent="-514350" algn="l">
              <a:buAutoNum type="arabicPeriod"/>
            </a:pPr>
            <a:r>
              <a:rPr lang="en-US" sz="1800" b="1" dirty="0">
                <a:solidFill>
                  <a:srgbClr val="374151"/>
                </a:solidFill>
                <a:latin typeface="Montserrat" panose="00000500000000000000" pitchFamily="2" charset="0"/>
              </a:rPr>
              <a:t>Backend Development: </a:t>
            </a:r>
          </a:p>
          <a:p>
            <a:pPr lvl="1"/>
            <a:r>
              <a:rPr lang="en-IN" sz="1800" dirty="0">
                <a:solidFill>
                  <a:srgbClr val="374151"/>
                </a:solidFill>
                <a:latin typeface="Montserrat" panose="00000500000000000000" pitchFamily="2" charset="0"/>
              </a:rPr>
              <a:t>Web Application Framework: Firebase by Google</a:t>
            </a:r>
          </a:p>
          <a:p>
            <a:pPr lvl="1"/>
            <a:r>
              <a:rPr lang="en-IN" sz="1800" dirty="0">
                <a:solidFill>
                  <a:srgbClr val="374151"/>
                </a:solidFill>
                <a:latin typeface="Montserrat" panose="00000500000000000000" pitchFamily="2" charset="0"/>
              </a:rPr>
              <a:t>Database Management: Firebase by Google</a:t>
            </a:r>
          </a:p>
          <a:p>
            <a:pPr lvl="1"/>
            <a:r>
              <a:rPr lang="en-IN" sz="1800" dirty="0">
                <a:solidFill>
                  <a:srgbClr val="374151"/>
                </a:solidFill>
                <a:latin typeface="Montserrat" panose="00000500000000000000" pitchFamily="2" charset="0"/>
              </a:rPr>
              <a:t>APIs used: Google Map API</a:t>
            </a:r>
            <a:endParaRPr lang="en-US" sz="1800" b="1" dirty="0">
              <a:solidFill>
                <a:srgbClr val="374151"/>
              </a:solidFill>
              <a:latin typeface="Söhne"/>
            </a:endParaRPr>
          </a:p>
          <a:p>
            <a:pPr marL="514350" indent="-514350" algn="l">
              <a:buAutoNum type="arabicPeriod"/>
            </a:pPr>
            <a:r>
              <a:rPr lang="en-US" sz="1800" b="1" dirty="0">
                <a:solidFill>
                  <a:srgbClr val="374151"/>
                </a:solidFill>
                <a:latin typeface="Montserrat" panose="00000500000000000000" pitchFamily="2" charset="0"/>
              </a:rPr>
              <a:t>Source Control:</a:t>
            </a:r>
          </a:p>
          <a:p>
            <a:pPr lvl="1"/>
            <a:r>
              <a:rPr lang="en-US" sz="1800" dirty="0">
                <a:solidFill>
                  <a:srgbClr val="374151"/>
                </a:solidFill>
                <a:latin typeface="Montserrat" panose="00000500000000000000" pitchFamily="2" charset="0"/>
              </a:rPr>
              <a:t>Git for tracking changes in codebase</a:t>
            </a:r>
            <a:endParaRPr lang="en-IN" sz="1800" dirty="0">
              <a:solidFill>
                <a:srgbClr val="374151"/>
              </a:solidFill>
              <a:latin typeface="Montserrat" panose="00000500000000000000" pitchFamily="2" charset="0"/>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196</TotalTime>
  <Words>1380</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Bookman Old Style</vt:lpstr>
      <vt:lpstr>Montserrat</vt:lpstr>
      <vt:lpstr>Roboto</vt:lpstr>
      <vt:lpstr>Söhne</vt:lpstr>
      <vt:lpstr>var(--sn-fonts-heading)</vt:lpstr>
      <vt:lpstr>Verdana</vt:lpstr>
      <vt:lpstr>Bioinformatics</vt:lpstr>
      <vt:lpstr>PROJECT TITLE:- An Ambulance for fast and reliable Emergency Medical Services- SWIFT EMS</vt:lpstr>
      <vt:lpstr>Introduction</vt:lpstr>
      <vt:lpstr>Literature Review</vt:lpstr>
      <vt:lpstr>Literature Review</vt:lpstr>
      <vt:lpstr>Literature Review</vt:lpstr>
      <vt:lpstr>Proposed Method</vt:lpstr>
      <vt:lpstr>Objectives</vt:lpstr>
      <vt:lpstr>Expected Outcomes</vt:lpstr>
      <vt:lpstr>Methodology</vt:lpstr>
      <vt:lpstr>Methodology</vt:lpstr>
      <vt:lpstr>Timeline of Project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Preetham Ananthu</cp:lastModifiedBy>
  <cp:revision>19</cp:revision>
  <dcterms:created xsi:type="dcterms:W3CDTF">2023-03-16T03:26:27Z</dcterms:created>
  <dcterms:modified xsi:type="dcterms:W3CDTF">2023-10-31T08:22:04Z</dcterms:modified>
</cp:coreProperties>
</file>