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7" r:id="rId2"/>
    <p:sldMasterId id="2147483720" r:id="rId3"/>
    <p:sldMasterId id="2147483772" r:id="rId4"/>
  </p:sldMasterIdLst>
  <p:notesMasterIdLst>
    <p:notesMasterId r:id="rId8"/>
  </p:notesMasterIdLst>
  <p:sldIdLst>
    <p:sldId id="2147375948" r:id="rId5"/>
    <p:sldId id="2147375927" r:id="rId6"/>
    <p:sldId id="21473759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BD687B-AFA4-4A5A-A156-3031BF284949}">
          <p14:sldIdLst/>
        </p14:section>
        <p14:section name="PoC 추진 배경 및 경과" id="{54FD36D9-F03C-422D-9289-40C1697931D3}">
          <p14:sldIdLst/>
        </p14:section>
        <p14:section name="PoC 환경 및 기술" id="{09B3901B-FD5C-4D98-ABBD-4521E20ED649}">
          <p14:sldIdLst/>
        </p14:section>
        <p14:section name="Demo" id="{FD841909-8EE3-4C3D-AE80-8E1614D522AA}">
          <p14:sldIdLst>
            <p14:sldId id="2147375948"/>
            <p14:sldId id="2147375927"/>
            <p14:sldId id="2147375961"/>
          </p14:sldIdLst>
        </p14:section>
        <p14:section name="Things to do" id="{5B6F249D-E5A0-41CB-A8D6-F6EC232A6DEB}">
          <p14:sldIdLst/>
        </p14:section>
        <p14:section name="backup" id="{0DEE1680-ED78-4FDE-9E28-CB19814BED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9E57-6AF2-433F-8448-451E6BB8AC18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86D7-599E-481C-A97B-22001AE71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0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285AE-E126-409A-BA38-C4208C5FF8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5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6" y="261382"/>
            <a:ext cx="9838067" cy="36924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algn="l">
              <a:defRPr lang="ko-KR" altLang="en-US" sz="24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24053" y="909304"/>
            <a:ext cx="11337058" cy="24776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marL="0" indent="0">
              <a:buNone/>
              <a:defRPr lang="ko-KR" altLang="en-US" sz="1600" b="1" kern="2000" spc="-5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  <a:lvl2pPr marL="171416" indent="0">
              <a:buNone/>
              <a:defRPr lang="ko-KR" altLang="en-US" sz="1800" smtClean="0"/>
            </a:lvl2pPr>
            <a:lvl3pPr marL="685663" indent="0">
              <a:buNone/>
              <a:defRPr lang="ko-KR" altLang="en-US" sz="1800" smtClean="0"/>
            </a:lvl3pPr>
            <a:lvl4pPr marL="1142771" indent="0">
              <a:buNone/>
              <a:defRPr lang="ko-KR" altLang="en-US" sz="1800" smtClean="0"/>
            </a:lvl4pPr>
            <a:lvl5pPr marL="1599880" indent="0">
              <a:buNone/>
              <a:defRPr lang="ko-KR" altLang="en-US" sz="1800"/>
            </a:lvl5pPr>
          </a:lstStyle>
          <a:p>
            <a:pPr marL="0" lvl="0">
              <a:lnSpc>
                <a:spcPct val="110000"/>
              </a:lnSpc>
              <a:spcBef>
                <a:spcPts val="3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501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z="900" smtClean="0"/>
              <a:pPr lvl="0"/>
              <a:t>‹#›</a:t>
            </a:fld>
            <a:endParaRPr lang="en-US" altLang="ko-KR" sz="90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487206" y="6653214"/>
            <a:ext cx="2421488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" name="내용 개체 틀 2"/>
          <p:cNvSpPr>
            <a:spLocks noGrp="1"/>
          </p:cNvSpPr>
          <p:nvPr userDrawn="1">
            <p:ph idx="1"/>
          </p:nvPr>
        </p:nvSpPr>
        <p:spPr>
          <a:xfrm>
            <a:off x="291123" y="989013"/>
            <a:ext cx="11608615" cy="21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spcBef>
                <a:spcPts val="0"/>
              </a:spcBef>
              <a:defRPr lang="ko-KR" altLang="en-US" sz="1400" b="0" dirty="0"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568318" y="1525729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2925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87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456654" y="300859"/>
            <a:ext cx="11248513" cy="4306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167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31B8-A9F6-5543-BFE2-0AF1615429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6655" y="954061"/>
            <a:ext cx="11265446" cy="292388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marR="0" indent="0" algn="l" defTabSz="74292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3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371464" indent="-185732">
              <a:spcBef>
                <a:spcPts val="650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557195" indent="-185732">
              <a:spcBef>
                <a:spcPts val="650"/>
              </a:spcBef>
              <a:buFont typeface="Courier New" panose="02070309020205020404" pitchFamily="49" charset="0"/>
              <a:buChar char="o"/>
              <a:defRPr sz="13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 sz="1300">
                <a:solidFill>
                  <a:schemeClr val="tx2"/>
                </a:solidFill>
              </a:defRPr>
            </a:lvl4pPr>
            <a:lvl5pPr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8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z="900" smtClean="0"/>
              <a:pPr lvl="0"/>
              <a:t>‹#›</a:t>
            </a:fld>
            <a:endParaRPr lang="en-US" altLang="ko-KR" sz="90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487206" y="6653214"/>
            <a:ext cx="2421488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2018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8912" y="1026032"/>
            <a:ext cx="11277600" cy="4864608"/>
          </a:xfrm>
        </p:spPr>
        <p:txBody>
          <a:bodyPr/>
          <a:lstStyle>
            <a:lvl1pPr>
              <a:defRPr sz="1300">
                <a:latin typeface="IBM Plex Sans" panose="020B0503050203000203" pitchFamily="34" charset="0"/>
              </a:defRPr>
            </a:lvl1pPr>
            <a:lvl2pPr>
              <a:defRPr sz="1300">
                <a:latin typeface="IBM Plex Sans" panose="020B0503050203000203" pitchFamily="34" charset="0"/>
              </a:defRPr>
            </a:lvl2pPr>
            <a:lvl3pPr>
              <a:defRPr sz="1300">
                <a:latin typeface="IBM Plex Sans" panose="020B0503050203000203" pitchFamily="34" charset="0"/>
              </a:defRPr>
            </a:lvl3pPr>
            <a:lvl4pPr>
              <a:defRPr sz="1300">
                <a:latin typeface="IBM Plex Sans" panose="020B0503050203000203" pitchFamily="34" charset="0"/>
              </a:defRPr>
            </a:lvl4pPr>
            <a:lvl5pPr>
              <a:defRPr sz="130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C10B728-F122-3145-B566-37A2DC8E5F6B}"/>
              </a:ext>
            </a:extLst>
          </p:cNvPr>
          <p:cNvSpPr/>
          <p:nvPr userDrawn="1"/>
        </p:nvSpPr>
        <p:spPr>
          <a:xfrm>
            <a:off x="11626378" y="6506087"/>
            <a:ext cx="410749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50" b="0" i="0" smtClean="0">
                <a:solidFill>
                  <a:srgbClr val="5A5A5A"/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pPr/>
              <a:t>‹#›</a:t>
            </a:fld>
            <a:endParaRPr lang="en-US" sz="650" b="0" i="0" dirty="0">
              <a:solidFill>
                <a:srgbClr val="5A5A5A"/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E008E5C-AE39-9D4A-9728-9353477D98A1}"/>
              </a:ext>
            </a:extLst>
          </p:cNvPr>
          <p:cNvSpPr/>
          <p:nvPr userDrawn="1"/>
        </p:nvSpPr>
        <p:spPr>
          <a:xfrm>
            <a:off x="11357824" y="6506087"/>
            <a:ext cx="261527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50" b="0" i="0" dirty="0">
                <a:solidFill>
                  <a:srgbClr val="5A5A5A"/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3981BF5-D5F9-5141-8BB4-8A4A578DC29F}"/>
              </a:ext>
            </a:extLst>
          </p:cNvPr>
          <p:cNvSpPr/>
          <p:nvPr userDrawn="1"/>
        </p:nvSpPr>
        <p:spPr>
          <a:xfrm>
            <a:off x="327081" y="6506086"/>
            <a:ext cx="15896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50" b="0" i="0" baseline="0" dirty="0">
                <a:solidFill>
                  <a:srgbClr val="5A5A5A"/>
                </a:solidFill>
                <a:latin typeface="IBM Plex Sans" panose="020B0503050203000203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© 2021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637461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6" y="2987763"/>
            <a:ext cx="11256298" cy="49232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algn="ctr">
              <a:defRPr lang="ko-KR" altLang="en-US" sz="3199" b="1" kern="12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46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6" y="261382"/>
            <a:ext cx="9838067" cy="36924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algn="l">
              <a:defRPr lang="ko-KR" altLang="en-US" sz="24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24053" y="909304"/>
            <a:ext cx="11337058" cy="24776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marL="0" indent="0">
              <a:buNone/>
              <a:defRPr lang="ko-KR" altLang="en-US" sz="1600" b="1" kern="2000" spc="-5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  <a:lvl2pPr marL="171416" indent="0">
              <a:buNone/>
              <a:defRPr lang="ko-KR" altLang="en-US" sz="1800" smtClean="0"/>
            </a:lvl2pPr>
            <a:lvl3pPr marL="685663" indent="0">
              <a:buNone/>
              <a:defRPr lang="ko-KR" altLang="en-US" sz="1800" smtClean="0"/>
            </a:lvl3pPr>
            <a:lvl4pPr marL="1142771" indent="0">
              <a:buNone/>
              <a:defRPr lang="ko-KR" altLang="en-US" sz="1800" smtClean="0"/>
            </a:lvl4pPr>
            <a:lvl5pPr marL="1599880" indent="0">
              <a:buNone/>
              <a:defRPr lang="ko-KR" altLang="en-US" sz="1800"/>
            </a:lvl5pPr>
          </a:lstStyle>
          <a:p>
            <a:pPr marL="0" lvl="0">
              <a:lnSpc>
                <a:spcPct val="110000"/>
              </a:lnSpc>
              <a:spcBef>
                <a:spcPts val="3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092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834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lvl1pPr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fld id="{345108D8-9FCC-4C19-88AF-7B05F7CA905F}" type="slidenum">
              <a:rPr lang="en-US" altLang="ko-KR" sz="9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9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 userDrawn="1"/>
        </p:nvGrpSpPr>
        <p:grpSpPr>
          <a:xfrm>
            <a:off x="9865959" y="6653214"/>
            <a:ext cx="2167934" cy="123976"/>
            <a:chOff x="7986375" y="6675438"/>
            <a:chExt cx="1761446" cy="123976"/>
          </a:xfrm>
        </p:grpSpPr>
        <p:sp>
          <p:nvSpPr>
            <p:cNvPr id="71" name="Text Box 44"/>
            <p:cNvSpPr txBox="1">
              <a:spLocks noChangeArrowheads="1"/>
            </p:cNvSpPr>
            <p:nvPr userDrawn="1"/>
          </p:nvSpPr>
          <p:spPr bwMode="auto">
            <a:xfrm>
              <a:off x="7986375" y="6676303"/>
              <a:ext cx="1350630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altLang="ko-KR" sz="800" baseline="0" dirty="0">
                  <a:latin typeface="+mn-ea"/>
                  <a:ea typeface="+mn-ea"/>
                </a:rPr>
                <a:t>© Copyright IBM Corporation 2018</a:t>
              </a:r>
            </a:p>
          </p:txBody>
        </p:sp>
        <p:pic>
          <p:nvPicPr>
            <p:cNvPr id="72" name="Picture 59" descr="IBMⓡ-blac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071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78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+mn-ea"/>
                <a:ea typeface="+mn-ea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834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5">
            <a:extLst>
              <a:ext uri="{FF2B5EF4-FFF2-40B4-BE49-F238E27FC236}">
                <a16:creationId xmlns:a16="http://schemas.microsoft.com/office/drawing/2014/main" id="{CCC3189E-2899-4B3C-BF92-EF941A9166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262" y="6609364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lvl1pPr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fld id="{345108D8-9FCC-4C19-88AF-7B05F7CA905F}" type="slidenum">
              <a:rPr lang="en-US" altLang="ko-KR" sz="9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9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" name="그룹 69">
            <a:extLst>
              <a:ext uri="{FF2B5EF4-FFF2-40B4-BE49-F238E27FC236}">
                <a16:creationId xmlns:a16="http://schemas.microsoft.com/office/drawing/2014/main" id="{6A97C548-9F1A-4BD7-80B5-C188310FB0AC}"/>
              </a:ext>
            </a:extLst>
          </p:cNvPr>
          <p:cNvGrpSpPr/>
          <p:nvPr userDrawn="1"/>
        </p:nvGrpSpPr>
        <p:grpSpPr>
          <a:xfrm>
            <a:off x="9865959" y="6653214"/>
            <a:ext cx="2167934" cy="123976"/>
            <a:chOff x="7986375" y="6675438"/>
            <a:chExt cx="1761446" cy="123976"/>
          </a:xfrm>
        </p:grpSpPr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773A74FC-7B98-46BC-AB0B-054779BFE33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986375" y="6676303"/>
              <a:ext cx="1350630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altLang="ko-KR" sz="800" baseline="0" dirty="0">
                  <a:latin typeface="+mn-ea"/>
                  <a:ea typeface="+mn-ea"/>
                </a:rPr>
                <a:t>© Copyright IBM Corporation 2018</a:t>
              </a:r>
            </a:p>
          </p:txBody>
        </p:sp>
        <p:pic>
          <p:nvPicPr>
            <p:cNvPr id="23" name="Picture 59" descr="IBMⓡ-black">
              <a:extLst>
                <a:ext uri="{FF2B5EF4-FFF2-40B4-BE49-F238E27FC236}">
                  <a16:creationId xmlns:a16="http://schemas.microsoft.com/office/drawing/2014/main" id="{732E108E-C68A-45D4-A8B3-24B3734149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071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5AD98AD-1882-48B1-9C90-6CDD05C68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123" y="989014"/>
            <a:ext cx="11608615" cy="32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spcBef>
                <a:spcPts val="0"/>
              </a:spcBef>
              <a:defRPr lang="ko-KR" altLang="en-US" sz="1600" b="0" dirty="0"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97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z="900" smtClean="0">
                <a:latin typeface="+mn-ea"/>
                <a:ea typeface="+mn-ea"/>
              </a:rPr>
              <a:pPr lvl="0"/>
              <a:t>‹#›</a:t>
            </a:fld>
            <a:endParaRPr lang="en-US" altLang="ko-KR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87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2"/>
            <a:ext cx="6096000" cy="276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446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377942"/>
            <a:ext cx="2804160" cy="276999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60892" y="6477160"/>
            <a:ext cx="1717675" cy="577081"/>
          </a:xfrm>
        </p:spPr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2438400" cy="1977657"/>
          </a:xfrm>
        </p:spPr>
        <p:txBody>
          <a:bodyPr/>
          <a:lstStyle>
            <a:lvl1pPr>
              <a:spcBef>
                <a:spcPts val="1192"/>
              </a:spcBef>
              <a:defRPr sz="1733"/>
            </a:lvl1pPr>
            <a:lvl2pPr marL="0" indent="0">
              <a:spcBef>
                <a:spcPts val="1192"/>
              </a:spcBef>
              <a:buFontTx/>
              <a:buNone/>
              <a:defRPr sz="1192"/>
            </a:lvl2pPr>
            <a:lvl3pPr>
              <a:defRPr sz="1192"/>
            </a:lvl3pPr>
            <a:lvl4pPr>
              <a:defRPr sz="1192"/>
            </a:lvl4pPr>
            <a:lvl5pPr>
              <a:defRPr sz="119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1"/>
            <a:ext cx="2438400" cy="1977657"/>
          </a:xfrm>
        </p:spPr>
        <p:txBody>
          <a:bodyPr/>
          <a:lstStyle>
            <a:lvl1pPr>
              <a:defRPr sz="1733"/>
            </a:lvl1pPr>
            <a:lvl2pPr marL="0" indent="0">
              <a:spcBef>
                <a:spcPts val="1192"/>
              </a:spcBef>
              <a:buFontTx/>
              <a:buNone/>
              <a:defRPr sz="1192"/>
            </a:lvl2pPr>
            <a:lvl3pPr>
              <a:defRPr sz="1192"/>
            </a:lvl3pPr>
            <a:lvl4pPr>
              <a:defRPr sz="1192"/>
            </a:lvl4pPr>
            <a:lvl5pPr>
              <a:defRPr sz="119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>
            <a:off x="297033" y="6510850"/>
            <a:ext cx="11619153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014" y="764704"/>
            <a:ext cx="1134403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5801076" y="6609989"/>
            <a:ext cx="443472" cy="1230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fld id="{D9097485-80FE-4B68-B28F-8FCE2351725F}" type="slidenum">
              <a:rPr kumimoji="0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18" descr="Logo&#10;&#10;Description automatically generated">
            <a:extLst>
              <a:ext uri="{FF2B5EF4-FFF2-40B4-BE49-F238E27FC236}">
                <a16:creationId xmlns:a16="http://schemas.microsoft.com/office/drawing/2014/main" id="{25CB27DF-2302-4861-BD9C-8EB1C3F7F0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78" y="646719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5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ftr="0" dt="0"/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>
            <a:off x="297033" y="6510850"/>
            <a:ext cx="11619153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014" y="764704"/>
            <a:ext cx="1134403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5741442" y="6648685"/>
            <a:ext cx="443472" cy="1230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fld id="{D9097485-80FE-4B68-B28F-8FCE2351725F}" type="slidenum">
              <a:rPr kumimoji="0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7">
            <a:extLst>
              <a:ext uri="{FF2B5EF4-FFF2-40B4-BE49-F238E27FC236}">
                <a16:creationId xmlns:a16="http://schemas.microsoft.com/office/drawing/2014/main" id="{8054DD9A-1BE0-4C00-A92E-C8D6245A2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505" y="6547964"/>
            <a:ext cx="730343" cy="2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F2E5-B484-41F9-9173-C0356B8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6" y="290257"/>
            <a:ext cx="9838067" cy="369246"/>
          </a:xfrm>
        </p:spPr>
        <p:txBody>
          <a:bodyPr/>
          <a:lstStyle/>
          <a:p>
            <a:r>
              <a:rPr lang="en-US" altLang="ko-KR" dirty="0">
                <a:latin typeface="IBM Plex Sans" panose="020B0503050203000203" pitchFamily="34" charset="0"/>
                <a:ea typeface="Nanum Gothic" panose="020D0604000000000000" pitchFamily="34" charset="-127"/>
              </a:rPr>
              <a:t>Agenda</a:t>
            </a:r>
            <a:endParaRPr lang="ko-KR" altLang="en-US" dirty="0">
              <a:latin typeface="IBM Plex Sans" panose="020B0503050203000203" pitchFamily="34" charset="0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5B1CF-6952-4EEE-ADDA-C99980E53C61}"/>
              </a:ext>
            </a:extLst>
          </p:cNvPr>
          <p:cNvSpPr txBox="1"/>
          <p:nvPr/>
        </p:nvSpPr>
        <p:spPr>
          <a:xfrm>
            <a:off x="0" y="2490851"/>
            <a:ext cx="12192000" cy="1085875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5400" b="1" kern="20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r>
              <a:rPr lang="ko-KR" altLang="en-US" sz="5400" b="1" kern="20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400" b="1" kern="20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2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F2E5-B484-41F9-9173-C0356B8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7" y="261382"/>
            <a:ext cx="6345114" cy="369246"/>
          </a:xfrm>
        </p:spPr>
        <p:txBody>
          <a:bodyPr/>
          <a:lstStyle/>
          <a:p>
            <a:r>
              <a:rPr kumimoji="1" lang="en-US" altLang="ko-KR" sz="2400" b="1" dirty="0">
                <a:latin typeface="+mn-ea"/>
                <a:ea typeface="+mn-ea"/>
              </a:rPr>
              <a:t>PoC </a:t>
            </a:r>
            <a:r>
              <a:rPr kumimoji="1" lang="ko-KR" altLang="en-US" b="1" dirty="0">
                <a:latin typeface="+mn-ea"/>
                <a:ea typeface="+mn-ea"/>
              </a:rPr>
              <a:t>결과 시연 개요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4AF4C3F8-CCE3-4D06-B7F8-16AB42A441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1547472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 정적 </a:t>
            </a:r>
            <a:r>
              <a:rPr lang="en-US" altLang="ko-KR" dirty="0"/>
              <a:t>/ </a:t>
            </a:r>
            <a:r>
              <a:rPr lang="ko-KR" altLang="en-US" dirty="0"/>
              <a:t>동적 분석 </a:t>
            </a:r>
            <a:r>
              <a:rPr lang="en-US" altLang="ko-KR" dirty="0"/>
              <a:t>, Mono2Micro UI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UMA (Ultimate MSA) </a:t>
            </a:r>
            <a:r>
              <a:rPr lang="ko-KR" altLang="en-US" dirty="0">
                <a:sym typeface="Wingdings" panose="05000000000000000000" pitchFamily="2" charset="2"/>
              </a:rPr>
              <a:t>를 이용한 보정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도출된 서비스 항목 확인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FCC7B07-5419-445B-853A-C2839D7A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1587716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Mono2Micro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F6CFB-6299-4C8E-B11A-197FEA39B6B4}"/>
              </a:ext>
            </a:extLst>
          </p:cNvPr>
          <p:cNvSpPr txBox="1"/>
          <p:nvPr/>
        </p:nvSpPr>
        <p:spPr>
          <a:xfrm>
            <a:off x="2628668" y="1044438"/>
            <a:ext cx="27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latin typeface="+mn-ea"/>
                <a:cs typeface="Arial" panose="020B0604020202020204" pitchFamily="34" charset="0"/>
              </a:rPr>
              <a:t>시연 시나리오</a:t>
            </a:r>
            <a:endParaRPr lang="en-US" altLang="ko-KR" b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C5677-F23C-4992-9C28-9DE95E16D495}"/>
              </a:ext>
            </a:extLst>
          </p:cNvPr>
          <p:cNvSpPr txBox="1"/>
          <p:nvPr/>
        </p:nvSpPr>
        <p:spPr>
          <a:xfrm>
            <a:off x="6635355" y="1044438"/>
            <a:ext cx="27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latin typeface="+mn-ea"/>
                <a:cs typeface="Arial" panose="020B0604020202020204" pitchFamily="34" charset="0"/>
              </a:rPr>
              <a:t>솔루션</a:t>
            </a:r>
            <a:endParaRPr lang="en-US" altLang="ko-KR" b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66CD1-5EE3-4DC2-9F5E-E540D80AEF49}"/>
              </a:ext>
            </a:extLst>
          </p:cNvPr>
          <p:cNvSpPr txBox="1"/>
          <p:nvPr/>
        </p:nvSpPr>
        <p:spPr>
          <a:xfrm>
            <a:off x="9562981" y="1044438"/>
            <a:ext cx="1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latin typeface="+mn-ea"/>
                <a:cs typeface="Arial" panose="020B0604020202020204" pitchFamily="34" charset="0"/>
              </a:rPr>
              <a:t>담당자</a:t>
            </a:r>
            <a:endParaRPr lang="en-US" altLang="ko-KR" b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A6238EFD-518D-4F0D-894A-4250EA85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1578294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김홍석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 Box 53">
            <a:extLst>
              <a:ext uri="{FF2B5EF4-FFF2-40B4-BE49-F238E27FC236}">
                <a16:creationId xmlns:a16="http://schemas.microsoft.com/office/drawing/2014/main" id="{7BDD2C8C-4048-4432-AEFB-54F72FDAE0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2518960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 </a:t>
            </a:r>
            <a:r>
              <a:rPr lang="en-US" altLang="ko-KR" dirty="0" err="1"/>
              <a:t>xxDocker</a:t>
            </a:r>
            <a:r>
              <a:rPr lang="en-US" altLang="ko-KR" dirty="0"/>
              <a:t> build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Deploy process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6F81342B-0A91-4430-92D8-3B99F360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2549143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Eclipse/Gitlab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DA7E9DD-ED90-4AFF-B992-7486B8404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2544645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경민성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Box 53">
            <a:extLst>
              <a:ext uri="{FF2B5EF4-FFF2-40B4-BE49-F238E27FC236}">
                <a16:creationId xmlns:a16="http://schemas.microsoft.com/office/drawing/2014/main" id="{FE07310B-0E69-4A9D-9864-4DC3875444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3490448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 </a:t>
            </a:r>
            <a:r>
              <a:rPr lang="en-US" altLang="ko-KR" dirty="0" err="1"/>
              <a:t>xxdashboard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HA, autoscaling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679CA09C-1111-4FC3-8263-CE47D809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3510570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KubeSphere</a:t>
            </a:r>
          </a:p>
          <a:p>
            <a:pPr algn="ctr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Harbor</a:t>
            </a:r>
          </a:p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ArgoCD/Jenkins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EC9C7A4-3FA5-453B-98A3-A8354C12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3510996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정우환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Box 53">
            <a:extLst>
              <a:ext uri="{FF2B5EF4-FFF2-40B4-BE49-F238E27FC236}">
                <a16:creationId xmlns:a16="http://schemas.microsoft.com/office/drawing/2014/main" id="{358B9EAA-BA0D-4B70-B936-9988E1ED98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4461936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portal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HA, autoscaling, failure recovery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</a:t>
            </a:r>
            <a:r>
              <a:rPr lang="en-US" altLang="ko-KR" dirty="0"/>
              <a:t>ogging / monitoring  / Alert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55BE2F8E-95AF-475D-8E74-CBF74212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4471997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Grafana / Prometheus</a:t>
            </a:r>
          </a:p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EFK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AF23A641-FA85-40DD-9E5C-0764B772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4477347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정우환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6E43886C-3CC8-48A4-A423-487399A2B2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5433424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lvl1pPr marL="90488" indent="-90488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4625" indent="-174625" eaLnBrk="1" hangingPunct="1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xxanomaly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detection</a:t>
            </a:r>
          </a:p>
          <a:p>
            <a:pPr marL="174625" indent="-174625" eaLnBrk="1" hangingPunct="1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use case </a:t>
            </a:r>
          </a:p>
          <a:p>
            <a:pPr marL="174625" indent="-174625" eaLnBrk="1" hangingPunct="1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.. 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BAA8FB0-E116-4EEA-B45C-CDA1BC89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5433424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AIOps</a:t>
            </a:r>
          </a:p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(Elasticsearch)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3229E1C6-37DC-43DA-9814-A28E84B31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5443698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박소연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id="{ABBC404B-F9F2-4722-9E02-7F3D6237BF6D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1554323"/>
            <a:ext cx="1071562" cy="792000"/>
            <a:chOff x="163" y="1132"/>
            <a:chExt cx="1008" cy="592"/>
          </a:xfrm>
        </p:grpSpPr>
        <p:grpSp>
          <p:nvGrpSpPr>
            <p:cNvPr id="36" name="Group 46">
              <a:extLst>
                <a:ext uri="{FF2B5EF4-FFF2-40B4-BE49-F238E27FC236}">
                  <a16:creationId xmlns:a16="http://schemas.microsoft.com/office/drawing/2014/main" id="{22AE7C04-A607-4551-891F-0CF623390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38" name="Group 47">
                <a:extLst>
                  <a:ext uri="{FF2B5EF4-FFF2-40B4-BE49-F238E27FC236}">
                    <a16:creationId xmlns:a16="http://schemas.microsoft.com/office/drawing/2014/main" id="{CCB4B9DD-5810-4C95-AE49-90F1BD2DD7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45" name="Group 48">
                  <a:extLst>
                    <a:ext uri="{FF2B5EF4-FFF2-40B4-BE49-F238E27FC236}">
                      <a16:creationId xmlns:a16="http://schemas.microsoft.com/office/drawing/2014/main" id="{AFF5AA92-AC2D-4440-916C-67DD13E59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48" name="AutoShape 49">
                    <a:extLst>
                      <a:ext uri="{FF2B5EF4-FFF2-40B4-BE49-F238E27FC236}">
                        <a16:creationId xmlns:a16="http://schemas.microsoft.com/office/drawing/2014/main" id="{6518377B-5FDD-4641-BD0E-211E29EE7C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49" name="AutoShape 50">
                    <a:extLst>
                      <a:ext uri="{FF2B5EF4-FFF2-40B4-BE49-F238E27FC236}">
                        <a16:creationId xmlns:a16="http://schemas.microsoft.com/office/drawing/2014/main" id="{480A8633-0CB1-4100-B7E4-53B5F720D8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46" name="AutoShape 51">
                  <a:extLst>
                    <a:ext uri="{FF2B5EF4-FFF2-40B4-BE49-F238E27FC236}">
                      <a16:creationId xmlns:a16="http://schemas.microsoft.com/office/drawing/2014/main" id="{09B31FF5-E9B9-4D1D-9ECC-CD95338BB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47" name="AutoShape 52">
                  <a:extLst>
                    <a:ext uri="{FF2B5EF4-FFF2-40B4-BE49-F238E27FC236}">
                      <a16:creationId xmlns:a16="http://schemas.microsoft.com/office/drawing/2014/main" id="{C8B5A73E-CD0A-4582-B13E-F8FFF120A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39" name="Group 53">
                <a:extLst>
                  <a:ext uri="{FF2B5EF4-FFF2-40B4-BE49-F238E27FC236}">
                    <a16:creationId xmlns:a16="http://schemas.microsoft.com/office/drawing/2014/main" id="{5B6EEDF9-04F5-4138-86D2-5092ADFBF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40" name="Group 54">
                  <a:extLst>
                    <a:ext uri="{FF2B5EF4-FFF2-40B4-BE49-F238E27FC236}">
                      <a16:creationId xmlns:a16="http://schemas.microsoft.com/office/drawing/2014/main" id="{7774468B-CAAD-4E3E-ACE0-61DD4D8D44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43" name="AutoShape 55">
                    <a:extLst>
                      <a:ext uri="{FF2B5EF4-FFF2-40B4-BE49-F238E27FC236}">
                        <a16:creationId xmlns:a16="http://schemas.microsoft.com/office/drawing/2014/main" id="{D5A8284D-20BF-42D1-BEE8-0A12503F61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44" name="AutoShape 56">
                    <a:extLst>
                      <a:ext uri="{FF2B5EF4-FFF2-40B4-BE49-F238E27FC236}">
                        <a16:creationId xmlns:a16="http://schemas.microsoft.com/office/drawing/2014/main" id="{2AE9E7CF-012D-4749-9A07-AEDC44F4A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41" name="AutoShape 57">
                  <a:extLst>
                    <a:ext uri="{FF2B5EF4-FFF2-40B4-BE49-F238E27FC236}">
                      <a16:creationId xmlns:a16="http://schemas.microsoft.com/office/drawing/2014/main" id="{B2DC093A-AAC0-442C-81A4-D03B21FB6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42" name="AutoShape 58">
                  <a:extLst>
                    <a:ext uri="{FF2B5EF4-FFF2-40B4-BE49-F238E27FC236}">
                      <a16:creationId xmlns:a16="http://schemas.microsoft.com/office/drawing/2014/main" id="{86A31264-B193-4B18-BFE4-6E2AEE610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F66AB517-501C-4614-879D-7A06D32B2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53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 Appl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분석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5">
            <a:extLst>
              <a:ext uri="{FF2B5EF4-FFF2-40B4-BE49-F238E27FC236}">
                <a16:creationId xmlns:a16="http://schemas.microsoft.com/office/drawing/2014/main" id="{4C16EE0D-45D6-4490-9768-8AADBEE4045D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2525534"/>
            <a:ext cx="1071562" cy="792000"/>
            <a:chOff x="163" y="1132"/>
            <a:chExt cx="1008" cy="592"/>
          </a:xfrm>
        </p:grpSpPr>
        <p:grpSp>
          <p:nvGrpSpPr>
            <p:cNvPr id="51" name="Group 46">
              <a:extLst>
                <a:ext uri="{FF2B5EF4-FFF2-40B4-BE49-F238E27FC236}">
                  <a16:creationId xmlns:a16="http://schemas.microsoft.com/office/drawing/2014/main" id="{768ED780-50BD-4F2E-9C29-030A7D95A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53" name="Group 47">
                <a:extLst>
                  <a:ext uri="{FF2B5EF4-FFF2-40B4-BE49-F238E27FC236}">
                    <a16:creationId xmlns:a16="http://schemas.microsoft.com/office/drawing/2014/main" id="{FB5FBAAD-A521-4C46-89D3-D3B0E8827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60" name="Group 48">
                  <a:extLst>
                    <a:ext uri="{FF2B5EF4-FFF2-40B4-BE49-F238E27FC236}">
                      <a16:creationId xmlns:a16="http://schemas.microsoft.com/office/drawing/2014/main" id="{CC624AE2-91F7-4399-8D48-4E7198D962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63" name="AutoShape 49">
                    <a:extLst>
                      <a:ext uri="{FF2B5EF4-FFF2-40B4-BE49-F238E27FC236}">
                        <a16:creationId xmlns:a16="http://schemas.microsoft.com/office/drawing/2014/main" id="{8072C408-FA2A-4FB8-BEBF-C2A4E698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64" name="AutoShape 50">
                    <a:extLst>
                      <a:ext uri="{FF2B5EF4-FFF2-40B4-BE49-F238E27FC236}">
                        <a16:creationId xmlns:a16="http://schemas.microsoft.com/office/drawing/2014/main" id="{854FA196-EB16-4191-9290-3DFB1E52A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61" name="AutoShape 51">
                  <a:extLst>
                    <a:ext uri="{FF2B5EF4-FFF2-40B4-BE49-F238E27FC236}">
                      <a16:creationId xmlns:a16="http://schemas.microsoft.com/office/drawing/2014/main" id="{139EED9B-A87F-4E68-9E80-DDE162875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62" name="AutoShape 52">
                  <a:extLst>
                    <a:ext uri="{FF2B5EF4-FFF2-40B4-BE49-F238E27FC236}">
                      <a16:creationId xmlns:a16="http://schemas.microsoft.com/office/drawing/2014/main" id="{8094F786-6317-4EA4-87B2-D24A5CF5F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6E9D18-DBAB-48DC-B907-B9A42981A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B3965D8-EFD6-4D01-B77E-F3E8DD9A67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58" name="AutoShape 55">
                    <a:extLst>
                      <a:ext uri="{FF2B5EF4-FFF2-40B4-BE49-F238E27FC236}">
                        <a16:creationId xmlns:a16="http://schemas.microsoft.com/office/drawing/2014/main" id="{31464F27-08C3-4BDC-8B28-C1B63E01FC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59" name="AutoShape 56">
                    <a:extLst>
                      <a:ext uri="{FF2B5EF4-FFF2-40B4-BE49-F238E27FC236}">
                        <a16:creationId xmlns:a16="http://schemas.microsoft.com/office/drawing/2014/main" id="{D9A52F90-B71E-43E0-BDEE-BA83087326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56" name="AutoShape 57">
                  <a:extLst>
                    <a:ext uri="{FF2B5EF4-FFF2-40B4-BE49-F238E27FC236}">
                      <a16:creationId xmlns:a16="http://schemas.microsoft.com/office/drawing/2014/main" id="{1651E599-DDB6-4FF4-ACA3-73DA801E5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57" name="AutoShape 58">
                  <a:extLst>
                    <a:ext uri="{FF2B5EF4-FFF2-40B4-BE49-F238E27FC236}">
                      <a16:creationId xmlns:a16="http://schemas.microsoft.com/office/drawing/2014/main" id="{CFDD2DE1-A34D-4114-AB2A-A346006BF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52" name="Text Box 59">
              <a:extLst>
                <a:ext uri="{FF2B5EF4-FFF2-40B4-BE49-F238E27FC236}">
                  <a16:creationId xmlns:a16="http://schemas.microsoft.com/office/drawing/2014/main" id="{B2B5FF9E-130B-4C02-A0B2-E7BA6DCF1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1253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Appl 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전환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45">
            <a:extLst>
              <a:ext uri="{FF2B5EF4-FFF2-40B4-BE49-F238E27FC236}">
                <a16:creationId xmlns:a16="http://schemas.microsoft.com/office/drawing/2014/main" id="{13E91026-A8D6-4262-B8BE-5DB7568AFF67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3496745"/>
            <a:ext cx="1071562" cy="792000"/>
            <a:chOff x="163" y="1132"/>
            <a:chExt cx="1008" cy="592"/>
          </a:xfrm>
        </p:grpSpPr>
        <p:grpSp>
          <p:nvGrpSpPr>
            <p:cNvPr id="66" name="Group 46">
              <a:extLst>
                <a:ext uri="{FF2B5EF4-FFF2-40B4-BE49-F238E27FC236}">
                  <a16:creationId xmlns:a16="http://schemas.microsoft.com/office/drawing/2014/main" id="{99087F17-B58C-4AFB-A4D0-03142B2D2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68" name="Group 47">
                <a:extLst>
                  <a:ext uri="{FF2B5EF4-FFF2-40B4-BE49-F238E27FC236}">
                    <a16:creationId xmlns:a16="http://schemas.microsoft.com/office/drawing/2014/main" id="{42ABAF65-1E50-4E75-8C07-7F77F69C7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75" name="Group 48">
                  <a:extLst>
                    <a:ext uri="{FF2B5EF4-FFF2-40B4-BE49-F238E27FC236}">
                      <a16:creationId xmlns:a16="http://schemas.microsoft.com/office/drawing/2014/main" id="{54FEA0DE-D4B1-414C-8310-CB67DD31F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78" name="AutoShape 49">
                    <a:extLst>
                      <a:ext uri="{FF2B5EF4-FFF2-40B4-BE49-F238E27FC236}">
                        <a16:creationId xmlns:a16="http://schemas.microsoft.com/office/drawing/2014/main" id="{B734143E-16D1-4EBE-88A5-3BDEA6C18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79" name="AutoShape 50">
                    <a:extLst>
                      <a:ext uri="{FF2B5EF4-FFF2-40B4-BE49-F238E27FC236}">
                        <a16:creationId xmlns:a16="http://schemas.microsoft.com/office/drawing/2014/main" id="{CC775B12-1AAB-4E03-81FD-241700A16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76" name="AutoShape 51">
                  <a:extLst>
                    <a:ext uri="{FF2B5EF4-FFF2-40B4-BE49-F238E27FC236}">
                      <a16:creationId xmlns:a16="http://schemas.microsoft.com/office/drawing/2014/main" id="{B36C8EDC-98D4-4FF4-86A8-4FF9F3A64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77" name="AutoShape 52">
                  <a:extLst>
                    <a:ext uri="{FF2B5EF4-FFF2-40B4-BE49-F238E27FC236}">
                      <a16:creationId xmlns:a16="http://schemas.microsoft.com/office/drawing/2014/main" id="{1C6EF82F-E755-4E75-B39D-057039D14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69" name="Group 53">
                <a:extLst>
                  <a:ext uri="{FF2B5EF4-FFF2-40B4-BE49-F238E27FC236}">
                    <a16:creationId xmlns:a16="http://schemas.microsoft.com/office/drawing/2014/main" id="{5DC2DCDD-CF1D-48A5-8DBA-F418D49B7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70" name="Group 54">
                  <a:extLst>
                    <a:ext uri="{FF2B5EF4-FFF2-40B4-BE49-F238E27FC236}">
                      <a16:creationId xmlns:a16="http://schemas.microsoft.com/office/drawing/2014/main" id="{8842BF70-10D2-4125-8FEF-7A15D6479A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73" name="AutoShape 55">
                    <a:extLst>
                      <a:ext uri="{FF2B5EF4-FFF2-40B4-BE49-F238E27FC236}">
                        <a16:creationId xmlns:a16="http://schemas.microsoft.com/office/drawing/2014/main" id="{E409321C-65D2-4179-A22C-9E8753009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74" name="AutoShape 56">
                    <a:extLst>
                      <a:ext uri="{FF2B5EF4-FFF2-40B4-BE49-F238E27FC236}">
                        <a16:creationId xmlns:a16="http://schemas.microsoft.com/office/drawing/2014/main" id="{58D037C0-A485-40CF-B872-7948B76CD1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71" name="AutoShape 57">
                  <a:extLst>
                    <a:ext uri="{FF2B5EF4-FFF2-40B4-BE49-F238E27FC236}">
                      <a16:creationId xmlns:a16="http://schemas.microsoft.com/office/drawing/2014/main" id="{152E6AB7-B02B-4D92-8B7A-CEAF9C91B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72" name="AutoShape 58">
                  <a:extLst>
                    <a:ext uri="{FF2B5EF4-FFF2-40B4-BE49-F238E27FC236}">
                      <a16:creationId xmlns:a16="http://schemas.microsoft.com/office/drawing/2014/main" id="{E4AA8D4F-A371-4EBF-87A8-125243E1C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357CB802-CF24-415E-B7AE-BB9ADB55B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339"/>
              <a:ext cx="6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DevOps</a:t>
              </a:r>
            </a:p>
          </p:txBody>
        </p:sp>
      </p:grpSp>
      <p:grpSp>
        <p:nvGrpSpPr>
          <p:cNvPr id="80" name="Group 45">
            <a:extLst>
              <a:ext uri="{FF2B5EF4-FFF2-40B4-BE49-F238E27FC236}">
                <a16:creationId xmlns:a16="http://schemas.microsoft.com/office/drawing/2014/main" id="{5B4FA78F-447E-409E-B0B2-F71671A5F117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4467956"/>
            <a:ext cx="1071562" cy="792000"/>
            <a:chOff x="163" y="1132"/>
            <a:chExt cx="1008" cy="592"/>
          </a:xfrm>
        </p:grpSpPr>
        <p:grpSp>
          <p:nvGrpSpPr>
            <p:cNvPr id="81" name="Group 46">
              <a:extLst>
                <a:ext uri="{FF2B5EF4-FFF2-40B4-BE49-F238E27FC236}">
                  <a16:creationId xmlns:a16="http://schemas.microsoft.com/office/drawing/2014/main" id="{D05494D5-0A35-49D9-B715-F28135896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83" name="Group 47">
                <a:extLst>
                  <a:ext uri="{FF2B5EF4-FFF2-40B4-BE49-F238E27FC236}">
                    <a16:creationId xmlns:a16="http://schemas.microsoft.com/office/drawing/2014/main" id="{F1E46F49-EDD0-4124-82BD-B82112237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90" name="Group 48">
                  <a:extLst>
                    <a:ext uri="{FF2B5EF4-FFF2-40B4-BE49-F238E27FC236}">
                      <a16:creationId xmlns:a16="http://schemas.microsoft.com/office/drawing/2014/main" id="{077EDBD6-A695-48E4-8609-24E44438E6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93" name="AutoShape 49">
                    <a:extLst>
                      <a:ext uri="{FF2B5EF4-FFF2-40B4-BE49-F238E27FC236}">
                        <a16:creationId xmlns:a16="http://schemas.microsoft.com/office/drawing/2014/main" id="{9EF2309E-D12D-415E-88A7-A59B397E3C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94" name="AutoShape 50">
                    <a:extLst>
                      <a:ext uri="{FF2B5EF4-FFF2-40B4-BE49-F238E27FC236}">
                        <a16:creationId xmlns:a16="http://schemas.microsoft.com/office/drawing/2014/main" id="{57553B7E-9B49-410F-8344-71DBCC12BE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AutoShape 51">
                  <a:extLst>
                    <a:ext uri="{FF2B5EF4-FFF2-40B4-BE49-F238E27FC236}">
                      <a16:creationId xmlns:a16="http://schemas.microsoft.com/office/drawing/2014/main" id="{787CAE68-163B-40AB-8888-01ECFC15D0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92" name="AutoShape 52">
                  <a:extLst>
                    <a:ext uri="{FF2B5EF4-FFF2-40B4-BE49-F238E27FC236}">
                      <a16:creationId xmlns:a16="http://schemas.microsoft.com/office/drawing/2014/main" id="{3995FFB8-BF09-48F5-ABFB-6806987D2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84" name="Group 53">
                <a:extLst>
                  <a:ext uri="{FF2B5EF4-FFF2-40B4-BE49-F238E27FC236}">
                    <a16:creationId xmlns:a16="http://schemas.microsoft.com/office/drawing/2014/main" id="{A7265D3C-4728-46F1-B080-0E60EF6A2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85" name="Group 54">
                  <a:extLst>
                    <a:ext uri="{FF2B5EF4-FFF2-40B4-BE49-F238E27FC236}">
                      <a16:creationId xmlns:a16="http://schemas.microsoft.com/office/drawing/2014/main" id="{A123A5BA-0F9F-4427-852D-E1CBE50982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88" name="AutoShape 55">
                    <a:extLst>
                      <a:ext uri="{FF2B5EF4-FFF2-40B4-BE49-F238E27FC236}">
                        <a16:creationId xmlns:a16="http://schemas.microsoft.com/office/drawing/2014/main" id="{38501CD6-2072-4CA8-8179-17886FE0F2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89" name="AutoShape 56">
                    <a:extLst>
                      <a:ext uri="{FF2B5EF4-FFF2-40B4-BE49-F238E27FC236}">
                        <a16:creationId xmlns:a16="http://schemas.microsoft.com/office/drawing/2014/main" id="{FC1AFA4C-0D33-483F-B39C-D695691482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86" name="AutoShape 57">
                  <a:extLst>
                    <a:ext uri="{FF2B5EF4-FFF2-40B4-BE49-F238E27FC236}">
                      <a16:creationId xmlns:a16="http://schemas.microsoft.com/office/drawing/2014/main" id="{D8DA5E4D-D04E-4BFE-A60A-EE424F682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87" name="AutoShape 58">
                  <a:extLst>
                    <a:ext uri="{FF2B5EF4-FFF2-40B4-BE49-F238E27FC236}">
                      <a16:creationId xmlns:a16="http://schemas.microsoft.com/office/drawing/2014/main" id="{5EF0D313-757B-4C4B-B893-8FA746973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82" name="Text Box 59">
              <a:extLst>
                <a:ext uri="{FF2B5EF4-FFF2-40B4-BE49-F238E27FC236}">
                  <a16:creationId xmlns:a16="http://schemas.microsoft.com/office/drawing/2014/main" id="{5836577A-6DE4-44D3-BA50-DA02E3C1A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" y="1253"/>
              <a:ext cx="36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운영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관리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45">
            <a:extLst>
              <a:ext uri="{FF2B5EF4-FFF2-40B4-BE49-F238E27FC236}">
                <a16:creationId xmlns:a16="http://schemas.microsoft.com/office/drawing/2014/main" id="{99463DB1-50E9-4400-AFA4-80970EDE67BC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5439166"/>
            <a:ext cx="1071562" cy="792000"/>
            <a:chOff x="163" y="1132"/>
            <a:chExt cx="1008" cy="592"/>
          </a:xfrm>
        </p:grpSpPr>
        <p:grpSp>
          <p:nvGrpSpPr>
            <p:cNvPr id="96" name="Group 46">
              <a:extLst>
                <a:ext uri="{FF2B5EF4-FFF2-40B4-BE49-F238E27FC236}">
                  <a16:creationId xmlns:a16="http://schemas.microsoft.com/office/drawing/2014/main" id="{5417061A-3EE2-41AE-97B5-CD4AC9318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98" name="Group 47">
                <a:extLst>
                  <a:ext uri="{FF2B5EF4-FFF2-40B4-BE49-F238E27FC236}">
                    <a16:creationId xmlns:a16="http://schemas.microsoft.com/office/drawing/2014/main" id="{E656245B-FB5E-4E76-8890-D1EA0FAEA0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105" name="Group 48">
                  <a:extLst>
                    <a:ext uri="{FF2B5EF4-FFF2-40B4-BE49-F238E27FC236}">
                      <a16:creationId xmlns:a16="http://schemas.microsoft.com/office/drawing/2014/main" id="{1AD35D49-8577-4278-BCA8-829D83754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108" name="AutoShape 49">
                    <a:extLst>
                      <a:ext uri="{FF2B5EF4-FFF2-40B4-BE49-F238E27FC236}">
                        <a16:creationId xmlns:a16="http://schemas.microsoft.com/office/drawing/2014/main" id="{CC44D6C4-8DB9-41CD-A6F3-228C0253C0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109" name="AutoShape 50">
                    <a:extLst>
                      <a:ext uri="{FF2B5EF4-FFF2-40B4-BE49-F238E27FC236}">
                        <a16:creationId xmlns:a16="http://schemas.microsoft.com/office/drawing/2014/main" id="{21AFF712-5C4B-401A-A4D1-1C2C3E5B98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106" name="AutoShape 51">
                  <a:extLst>
                    <a:ext uri="{FF2B5EF4-FFF2-40B4-BE49-F238E27FC236}">
                      <a16:creationId xmlns:a16="http://schemas.microsoft.com/office/drawing/2014/main" id="{332CAF1A-A128-4EEA-90BD-4DDA4F0AE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07" name="AutoShape 52">
                  <a:extLst>
                    <a:ext uri="{FF2B5EF4-FFF2-40B4-BE49-F238E27FC236}">
                      <a16:creationId xmlns:a16="http://schemas.microsoft.com/office/drawing/2014/main" id="{9EC6C3E7-E1AC-4273-A19C-760B6454D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99" name="Group 53">
                <a:extLst>
                  <a:ext uri="{FF2B5EF4-FFF2-40B4-BE49-F238E27FC236}">
                    <a16:creationId xmlns:a16="http://schemas.microsoft.com/office/drawing/2014/main" id="{A3C78D0A-60A5-418A-8234-8098C5EDC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100" name="Group 54">
                  <a:extLst>
                    <a:ext uri="{FF2B5EF4-FFF2-40B4-BE49-F238E27FC236}">
                      <a16:creationId xmlns:a16="http://schemas.microsoft.com/office/drawing/2014/main" id="{73897D13-47F6-4DA2-94A1-71FCFBC0AC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103" name="AutoShape 55">
                    <a:extLst>
                      <a:ext uri="{FF2B5EF4-FFF2-40B4-BE49-F238E27FC236}">
                        <a16:creationId xmlns:a16="http://schemas.microsoft.com/office/drawing/2014/main" id="{640C977C-C324-4F62-998E-660A9CB39F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104" name="AutoShape 56">
                    <a:extLst>
                      <a:ext uri="{FF2B5EF4-FFF2-40B4-BE49-F238E27FC236}">
                        <a16:creationId xmlns:a16="http://schemas.microsoft.com/office/drawing/2014/main" id="{520EFE58-58EE-44FC-846B-2CC1550B9E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101" name="AutoShape 57">
                  <a:extLst>
                    <a:ext uri="{FF2B5EF4-FFF2-40B4-BE49-F238E27FC236}">
                      <a16:creationId xmlns:a16="http://schemas.microsoft.com/office/drawing/2014/main" id="{21070258-B6A1-48E8-B7AA-F2E1377A9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02" name="AutoShape 58">
                  <a:extLst>
                    <a:ext uri="{FF2B5EF4-FFF2-40B4-BE49-F238E27FC236}">
                      <a16:creationId xmlns:a16="http://schemas.microsoft.com/office/drawing/2014/main" id="{9C91991A-B0F5-4B5C-9696-EA5053B7B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97" name="Text Box 59">
              <a:extLst>
                <a:ext uri="{FF2B5EF4-FFF2-40B4-BE49-F238E27FC236}">
                  <a16:creationId xmlns:a16="http://schemas.microsoft.com/office/drawing/2014/main" id="{65425927-996F-4525-95DE-8E46CAB27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339"/>
              <a:ext cx="4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AIops</a:t>
              </a:r>
            </a:p>
          </p:txBody>
        </p:sp>
      </p:grp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9EF8CC0-1D8E-4009-B678-8B787A2720C2}"/>
              </a:ext>
            </a:extLst>
          </p:cNvPr>
          <p:cNvSpPr/>
          <p:nvPr/>
        </p:nvSpPr>
        <p:spPr>
          <a:xfrm rot="10800000">
            <a:off x="1108209" y="2367013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50045F24-8F14-4227-8FE5-5AA0B838F521}"/>
              </a:ext>
            </a:extLst>
          </p:cNvPr>
          <p:cNvSpPr/>
          <p:nvPr/>
        </p:nvSpPr>
        <p:spPr>
          <a:xfrm rot="10800000">
            <a:off x="1108210" y="5272641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3D307979-2DB4-4C54-96AF-E62AEB00337A}"/>
              </a:ext>
            </a:extLst>
          </p:cNvPr>
          <p:cNvSpPr/>
          <p:nvPr/>
        </p:nvSpPr>
        <p:spPr>
          <a:xfrm rot="10800000">
            <a:off x="1108210" y="4297249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329747C8-385F-4032-8126-7DB297CF5F88}"/>
              </a:ext>
            </a:extLst>
          </p:cNvPr>
          <p:cNvSpPr/>
          <p:nvPr/>
        </p:nvSpPr>
        <p:spPr>
          <a:xfrm rot="10800000">
            <a:off x="1108209" y="3332131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3" name="Oval 43">
            <a:extLst>
              <a:ext uri="{FF2B5EF4-FFF2-40B4-BE49-F238E27FC236}">
                <a16:creationId xmlns:a16="http://schemas.microsoft.com/office/drawing/2014/main" id="{C46C6DCE-7960-4080-B484-5D088B5C8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1786655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4" name="Oval 43">
            <a:extLst>
              <a:ext uri="{FF2B5EF4-FFF2-40B4-BE49-F238E27FC236}">
                <a16:creationId xmlns:a16="http://schemas.microsoft.com/office/drawing/2014/main" id="{CA4873B6-D25E-4EFA-8727-997BE0EE7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2756846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5" name="Oval 43">
            <a:extLst>
              <a:ext uri="{FF2B5EF4-FFF2-40B4-BE49-F238E27FC236}">
                <a16:creationId xmlns:a16="http://schemas.microsoft.com/office/drawing/2014/main" id="{955939C0-C299-4AB7-AAAF-3046C65A5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3727037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6" name="Oval 43">
            <a:extLst>
              <a:ext uri="{FF2B5EF4-FFF2-40B4-BE49-F238E27FC236}">
                <a16:creationId xmlns:a16="http://schemas.microsoft.com/office/drawing/2014/main" id="{79F94F27-DD4B-4956-9E98-E7F05739F7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4697228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7" name="Oval 43">
            <a:extLst>
              <a:ext uri="{FF2B5EF4-FFF2-40B4-BE49-F238E27FC236}">
                <a16:creationId xmlns:a16="http://schemas.microsoft.com/office/drawing/2014/main" id="{2850274C-05F6-41E6-8AF6-5886A8896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5667419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100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D14361D-C8DC-4542-89CA-E27D3E5BB040}"/>
              </a:ext>
            </a:extLst>
          </p:cNvPr>
          <p:cNvSpPr/>
          <p:nvPr/>
        </p:nvSpPr>
        <p:spPr>
          <a:xfrm>
            <a:off x="1033717" y="1508392"/>
            <a:ext cx="2593403" cy="796921"/>
          </a:xfrm>
          <a:prstGeom prst="roundRect">
            <a:avLst/>
          </a:prstGeom>
          <a:solidFill>
            <a:srgbClr val="81CDF2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정적 </a:t>
            </a:r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동적 분석 실행 </a:t>
            </a:r>
            <a:b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Mono2Micro</a:t>
            </a: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ko-KR" sz="1600" b="1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8E88958-CA5F-4188-B298-F5F5D25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6" y="261382"/>
            <a:ext cx="8293293" cy="369332"/>
          </a:xfrm>
        </p:spPr>
        <p:txBody>
          <a:bodyPr/>
          <a:lstStyle/>
          <a:p>
            <a:r>
              <a:rPr kumimoji="1" lang="en-US" altLang="ko-KR" b="1" dirty="0"/>
              <a:t>     App </a:t>
            </a:r>
            <a:r>
              <a:rPr kumimoji="1" lang="ko-KR" altLang="en-US" b="1" dirty="0"/>
              <a:t>분석 </a:t>
            </a:r>
            <a:r>
              <a:rPr kumimoji="1" lang="en-US" altLang="ko-KR" b="1" dirty="0"/>
              <a:t>Demo</a:t>
            </a:r>
            <a:r>
              <a:rPr kumimoji="1" lang="ko-KR" altLang="en-US" b="1" dirty="0"/>
              <a:t> 시나리오 </a:t>
            </a:r>
            <a:endParaRPr lang="ko-KR" altLang="en-US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03DF76F-EC91-4917-B971-760F147294CE}"/>
              </a:ext>
            </a:extLst>
          </p:cNvPr>
          <p:cNvSpPr/>
          <p:nvPr/>
        </p:nvSpPr>
        <p:spPr>
          <a:xfrm>
            <a:off x="4747197" y="1508391"/>
            <a:ext cx="2593403" cy="796921"/>
          </a:xfrm>
          <a:prstGeom prst="roundRect">
            <a:avLst/>
          </a:prstGeom>
          <a:solidFill>
            <a:srgbClr val="81CDF2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UMA (Ultimate MSA)</a:t>
            </a:r>
            <a:b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를 이용한 클래스 보정</a:t>
            </a:r>
            <a:endParaRPr lang="en-US" altLang="ko-KR" sz="1600" b="1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36885A-B043-4D05-ABA9-B9F6B2F944F5}"/>
              </a:ext>
            </a:extLst>
          </p:cNvPr>
          <p:cNvSpPr/>
          <p:nvPr/>
        </p:nvSpPr>
        <p:spPr>
          <a:xfrm>
            <a:off x="8460677" y="1508391"/>
            <a:ext cx="2593403" cy="796921"/>
          </a:xfrm>
          <a:prstGeom prst="roundRect">
            <a:avLst/>
          </a:prstGeom>
          <a:solidFill>
            <a:srgbClr val="81CDF2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도출된 서비스 항목 점검</a:t>
            </a:r>
            <a:endParaRPr lang="en-US" altLang="ko-KR" sz="1600" b="1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오른쪽 화살표 65">
            <a:extLst>
              <a:ext uri="{FF2B5EF4-FFF2-40B4-BE49-F238E27FC236}">
                <a16:creationId xmlns:a16="http://schemas.microsoft.com/office/drawing/2014/main" id="{C01A3815-D321-4275-A86D-C2C84D63F731}"/>
              </a:ext>
            </a:extLst>
          </p:cNvPr>
          <p:cNvSpPr/>
          <p:nvPr/>
        </p:nvSpPr>
        <p:spPr>
          <a:xfrm>
            <a:off x="3963445" y="1691544"/>
            <a:ext cx="447427" cy="430613"/>
          </a:xfrm>
          <a:prstGeom prst="rightArrow">
            <a:avLst/>
          </a:prstGeom>
          <a:gradFill>
            <a:gsLst>
              <a:gs pos="3000">
                <a:schemeClr val="accent6">
                  <a:lumMod val="20000"/>
                  <a:lumOff val="80000"/>
                </a:schemeClr>
              </a:gs>
              <a:gs pos="98000">
                <a:srgbClr val="153D8D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  <a:bevelB w="0" h="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57" name="오른쪽 화살표 65">
            <a:extLst>
              <a:ext uri="{FF2B5EF4-FFF2-40B4-BE49-F238E27FC236}">
                <a16:creationId xmlns:a16="http://schemas.microsoft.com/office/drawing/2014/main" id="{81970068-B3C0-41C6-B74E-B22E0F0FCD28}"/>
              </a:ext>
            </a:extLst>
          </p:cNvPr>
          <p:cNvSpPr/>
          <p:nvPr/>
        </p:nvSpPr>
        <p:spPr>
          <a:xfrm>
            <a:off x="7676925" y="1691543"/>
            <a:ext cx="447427" cy="430613"/>
          </a:xfrm>
          <a:prstGeom prst="rightArrow">
            <a:avLst/>
          </a:prstGeom>
          <a:gradFill>
            <a:gsLst>
              <a:gs pos="3000">
                <a:schemeClr val="accent6">
                  <a:lumMod val="20000"/>
                  <a:lumOff val="80000"/>
                </a:schemeClr>
              </a:gs>
              <a:gs pos="98000">
                <a:srgbClr val="153D8D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  <a:bevelB w="0" h="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3E841560-3C63-49B2-B187-2EF9EB10FD97}"/>
              </a:ext>
            </a:extLst>
          </p:cNvPr>
          <p:cNvSpPr/>
          <p:nvPr/>
        </p:nvSpPr>
        <p:spPr>
          <a:xfrm>
            <a:off x="778400" y="2474693"/>
            <a:ext cx="3104035" cy="349459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288000" rtlCol="0" anchor="t"/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xxxxxx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</p:txBody>
      </p:sp>
      <p:sp>
        <p:nvSpPr>
          <p:cNvPr id="70" name="Rectangle 30">
            <a:extLst>
              <a:ext uri="{FF2B5EF4-FFF2-40B4-BE49-F238E27FC236}">
                <a16:creationId xmlns:a16="http://schemas.microsoft.com/office/drawing/2014/main" id="{7870D42E-7B83-4A90-9E15-B2BCEBEBCD21}"/>
              </a:ext>
            </a:extLst>
          </p:cNvPr>
          <p:cNvSpPr/>
          <p:nvPr/>
        </p:nvSpPr>
        <p:spPr>
          <a:xfrm>
            <a:off x="4491880" y="2459139"/>
            <a:ext cx="3104035" cy="349459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288000" rtlCol="0" anchor="t"/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xxxxxxGitlab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/ Harbor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29CE420D-6379-4FF3-82E8-1A7D05EFAA9F}"/>
              </a:ext>
            </a:extLst>
          </p:cNvPr>
          <p:cNvSpPr/>
          <p:nvPr/>
        </p:nvSpPr>
        <p:spPr>
          <a:xfrm>
            <a:off x="8205360" y="2479403"/>
            <a:ext cx="3104035" cy="349459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288000" rtlCol="0" anchor="t"/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Mq</a:t>
            </a:r>
            <a:endParaRPr lang="en-US" altLang="ko-KR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Cubeone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Oracle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</p:txBody>
      </p:sp>
      <p:sp>
        <p:nvSpPr>
          <p:cNvPr id="11" name="Oval 43">
            <a:extLst>
              <a:ext uri="{FF2B5EF4-FFF2-40B4-BE49-F238E27FC236}">
                <a16:creationId xmlns:a16="http://schemas.microsoft.com/office/drawing/2014/main" id="{0B4E938B-29B2-4C11-AACB-0D56978BF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986" y="306714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3738010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252220"/>
          </a:solidFill>
          <a:headEnd type="none"/>
          <a:tailEnd type="arrow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numCol="1" rtlCol="0">
        <a:spAutoFit/>
      </a:bodyPr>
      <a:lstStyle>
        <a:defPPr algn="l">
          <a:spcBef>
            <a:spcPts val="300"/>
          </a:spcBef>
          <a:defRPr sz="1100" kern="2000" spc="-50" dirty="0" err="1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252220"/>
          </a:solidFill>
          <a:headEnd type="none"/>
          <a:tailEnd type="arrow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numCol="1" rtlCol="0">
        <a:spAutoFit/>
      </a:bodyPr>
      <a:lstStyle>
        <a:defPPr algn="l">
          <a:spcBef>
            <a:spcPts val="300"/>
          </a:spcBef>
          <a:defRPr sz="1100" kern="2000" spc="-50" dirty="0" err="1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14947</TotalTime>
  <Words>138</Words>
  <Application>Microsoft Office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inter</vt:lpstr>
      <vt:lpstr>Meiryo UI</vt:lpstr>
      <vt:lpstr>굴림</vt:lpstr>
      <vt:lpstr>맑은 고딕</vt:lpstr>
      <vt:lpstr>맑은 고딕</vt:lpstr>
      <vt:lpstr>Arial</vt:lpstr>
      <vt:lpstr>Courier New</vt:lpstr>
      <vt:lpstr>Helvetica</vt:lpstr>
      <vt:lpstr>IBM Plex Sans</vt:lpstr>
      <vt:lpstr>Open Sans</vt:lpstr>
      <vt:lpstr>Wingdings</vt:lpstr>
      <vt:lpstr>8_Office 테마</vt:lpstr>
      <vt:lpstr>4_Office 테마</vt:lpstr>
      <vt:lpstr>9_Office 테마</vt:lpstr>
      <vt:lpstr>IBM</vt:lpstr>
      <vt:lpstr>Agenda</vt:lpstr>
      <vt:lpstr>PoC 결과 시연 개요</vt:lpstr>
      <vt:lpstr>     App 분석 Demo 시나리오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RAN</dc:creator>
  <cp:lastModifiedBy>HongSeok Kim</cp:lastModifiedBy>
  <cp:revision>224</cp:revision>
  <dcterms:created xsi:type="dcterms:W3CDTF">2021-10-13T23:05:18Z</dcterms:created>
  <dcterms:modified xsi:type="dcterms:W3CDTF">2021-12-10T07:00:10Z</dcterms:modified>
</cp:coreProperties>
</file>