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1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1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bd7b820c8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fbd7b820c8_0_6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bd7b820c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fbd7b820c8_0_3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bd7b820c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fbd7b820c8_0_3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bd7b820c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fbd7b820c8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bd7b820c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fbd7b820c8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bd7b820c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fbd7b820c8_0_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bd7b820c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fbd7b820c8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bd7b820c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fbd7b820c8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bd7b820c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fbd7b820c8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bd7b820c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fbd7b820c8_0_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295f29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10295f29da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bd7b820c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fbd7b820c8_0_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bd7b820c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fbd7b820c8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bd7b820c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gfbd7b820c8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bd7b820c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gfbd7b820c8_0_3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bd7b820c8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fbd7b820c8_0_3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bd7b820c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fbd7b820c8_0_4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bd7b820c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fbd7b820c8_0_2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d7b820c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gfbd7b820c8_0_4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11e972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2" name="Google Shape;422;g1011e972bc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15a15916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g1015a15916f_2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15a15916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" name="Google Shape;441;g1015a15916f_2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bd7b820c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gfbd7b820c8_0_4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bd7b820c8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gfbd7b820c8_0_4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bd7b820c8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gfbd7b820c8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bd7b820c8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gfbd7b820c8_0_5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11e972b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2" name="Google Shape;492;g1011e972bc3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bd7b820c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3" name="Google Shape;503;gfbd7b820c8_0_5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bd7b820c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3" name="Google Shape;513;gfbd7b820c8_0_5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fbd7b820c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6" name="Google Shape;526;gfbd7b820c8_0_5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8" name="Google Shape;5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bd7b820c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0" name="Google Shape;550;gfbd7b820c8_0_5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bd7b820c8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0" name="Google Shape;560;gfbd7b820c8_0_6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1" name="Google Shape;57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1" name="Google Shape;58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d7b820c8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d7b820c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a8346c51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2" name="Google Shape;592;gfa8346c51c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11e972b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2" name="Google Shape;602;g1011e972bc3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1" name="Google Shape;61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9" name="Google Shape;61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fbd7b820c8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9" name="Google Shape;629;gfbd7b820c8_0_6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8" name="Google Shape;63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4" name="Google Shape;65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6" name="Google Shape;66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4" name="Google Shape;67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3" name="Google Shape;6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1" name="Google Shape;69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0295f29da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0295f29d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d7b820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fbd7b820c8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hyperlink" Target="https://naenjun.tistory.com/18" TargetMode="External"/><Relationship Id="rId5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Relationship Id="rId4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vcsrvU8KNONpUfR4XwfYXmFfyIH8erwM/view?usp=sharing" TargetMode="External"/><Relationship Id="rId4" Type="http://schemas.openxmlformats.org/officeDocument/2006/relationships/hyperlink" Target="https://drive.google.com/file/d/1IzMtDWxqcCRvzHukV7HMfLpHGBdtmUjy/view?usp=sharing" TargetMode="External"/><Relationship Id="rId5" Type="http://schemas.openxmlformats.org/officeDocument/2006/relationships/hyperlink" Target="https://drive.google.com/file/d/1k5kHld01NUYsgeaiv2p7r5MiHb-nDOGM/view?usp=sharing" TargetMode="External"/><Relationship Id="rId6" Type="http://schemas.openxmlformats.org/officeDocument/2006/relationships/hyperlink" Target="https://competitions.codalab.org/competitions/36296?secret_key=597561a0-9263-4cfa-9667-372ea0f96221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8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5.png"/><Relationship Id="rId4" Type="http://schemas.openxmlformats.org/officeDocument/2006/relationships/image" Target="../media/image5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vcsrvU8KNONpUfR4XwfYXmFfyIH8erwM/view?usp=sharing" TargetMode="External"/><Relationship Id="rId4" Type="http://schemas.openxmlformats.org/officeDocument/2006/relationships/hyperlink" Target="https://drive.google.com/file/d/1IzMtDWxqcCRvzHukV7HMfLpHGBdtmUjy/view?usp=sharing" TargetMode="External"/><Relationship Id="rId5" Type="http://schemas.openxmlformats.org/officeDocument/2006/relationships/hyperlink" Target="https://drive.google.com/file/d/1k5kHld01NUYsgeaiv2p7r5MiHb-nDOGM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386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0" y="2615407"/>
            <a:ext cx="9144000" cy="230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Artwork-Genre Classification</a:t>
            </a:r>
            <a:endParaRPr b="1" sz="4400"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85800" y="3309257"/>
            <a:ext cx="7772400" cy="5247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 Fall AIP2 Final Project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864394" y="5754117"/>
            <a:ext cx="41839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Hansu Park  	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hansu</a:t>
            </a:r>
            <a:r>
              <a:rPr lang="en-US">
                <a:solidFill>
                  <a:schemeClr val="lt1"/>
                </a:solidFill>
              </a:rPr>
              <a:t>park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>
                <a:solidFill>
                  <a:schemeClr val="lt1"/>
                </a:solidFill>
              </a:rPr>
              <a:t>unist.ac.kr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Dahye Jang  	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sweety9764@unist.ac.kr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Jounghyun Kim  	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maxedset@unist.ac.kr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Important Notes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167" name="Google Shape;167;p22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22"/>
          <p:cNvCxnSpPr/>
          <p:nvPr/>
        </p:nvCxnSpPr>
        <p:spPr>
          <a:xfrm flipH="1" rot="10800000">
            <a:off x="4784651" y="1027944"/>
            <a:ext cx="3786600" cy="1260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63" y="2046925"/>
            <a:ext cx="7873937" cy="367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>
            <a:off x="5956500" y="4500876"/>
            <a:ext cx="2104200" cy="94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628650" y="2046926"/>
            <a:ext cx="642000" cy="29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3408000" y="5758288"/>
            <a:ext cx="2328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3 files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Important Notes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178" name="Google Shape;178;p23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3"/>
          <p:cNvSpPr txBox="1"/>
          <p:nvPr/>
        </p:nvSpPr>
        <p:spPr>
          <a:xfrm>
            <a:off x="684405" y="1690689"/>
            <a:ext cx="78867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upload 3 files downloaded to your own google drive.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flipH="1" rot="10800000">
            <a:off x="4784651" y="1027944"/>
            <a:ext cx="3786600" cy="1260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49" y="2347399"/>
            <a:ext cx="7528926" cy="35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733900" y="2726323"/>
            <a:ext cx="837600" cy="34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Important Notes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188" name="Google Shape;188;p24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4"/>
          <p:cNvSpPr txBox="1"/>
          <p:nvPr/>
        </p:nvSpPr>
        <p:spPr>
          <a:xfrm>
            <a:off x="684405" y="1690689"/>
            <a:ext cx="78867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upload 3 files downloaded to your own google drive.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24"/>
          <p:cNvCxnSpPr/>
          <p:nvPr/>
        </p:nvCxnSpPr>
        <p:spPr>
          <a:xfrm flipH="1" rot="10800000">
            <a:off x="4784651" y="1027944"/>
            <a:ext cx="3786600" cy="1260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2648000"/>
            <a:ext cx="4156000" cy="270673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/>
          <p:nvPr/>
        </p:nvSpPr>
        <p:spPr>
          <a:xfrm>
            <a:off x="291625" y="3356250"/>
            <a:ext cx="808500" cy="15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3734525" y="3763650"/>
            <a:ext cx="555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1177900" y="5633600"/>
            <a:ext cx="6899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3 files(train.npy, test.npy and code.ipynb).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950" y="3020200"/>
            <a:ext cx="4511774" cy="16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Important Notes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201" name="Google Shape;201;p25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25"/>
          <p:cNvCxnSpPr/>
          <p:nvPr/>
        </p:nvCxnSpPr>
        <p:spPr>
          <a:xfrm flipH="1" rot="10800000">
            <a:off x="4784651" y="1027944"/>
            <a:ext cx="3786600" cy="1260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25"/>
          <p:cNvSpPr txBox="1"/>
          <p:nvPr/>
        </p:nvSpPr>
        <p:spPr>
          <a:xfrm>
            <a:off x="1302550" y="4924975"/>
            <a:ext cx="70821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train.npy and test.npy are the dataset we will use.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.ipynb is our skeleton code.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650" y="1862600"/>
            <a:ext cx="7295899" cy="30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Important Notes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210" name="Google Shape;210;p26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26"/>
          <p:cNvCxnSpPr/>
          <p:nvPr/>
        </p:nvCxnSpPr>
        <p:spPr>
          <a:xfrm flipH="1" rot="10800000">
            <a:off x="4784651" y="1027944"/>
            <a:ext cx="3786600" cy="1260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26"/>
          <p:cNvSpPr txBox="1"/>
          <p:nvPr/>
        </p:nvSpPr>
        <p:spPr>
          <a:xfrm>
            <a:off x="587555" y="1690825"/>
            <a:ext cx="7968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folder to contain 3 files and move them into the folder.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75" y="2422363"/>
            <a:ext cx="4255875" cy="2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/>
          <p:nvPr/>
        </p:nvSpPr>
        <p:spPr>
          <a:xfrm>
            <a:off x="1269249" y="2796188"/>
            <a:ext cx="879600" cy="14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4338925" y="3356225"/>
            <a:ext cx="555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350" y="2968850"/>
            <a:ext cx="4086550" cy="10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/>
          <p:nvPr/>
        </p:nvSpPr>
        <p:spPr>
          <a:xfrm>
            <a:off x="5136801" y="3458405"/>
            <a:ext cx="1765800" cy="51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4900" y="4435987"/>
            <a:ext cx="3854211" cy="179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224" name="Google Shape;224;p27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27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27"/>
          <p:cNvSpPr txBox="1"/>
          <p:nvPr/>
        </p:nvSpPr>
        <p:spPr>
          <a:xfrm>
            <a:off x="803125" y="5418575"/>
            <a:ext cx="742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type of runtime from ‘None’ to ‘GPU’.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 b="0" l="0" r="0" t="4780"/>
          <a:stretch/>
        </p:blipFill>
        <p:spPr>
          <a:xfrm>
            <a:off x="386575" y="2027326"/>
            <a:ext cx="4080049" cy="29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/>
          <p:nvPr/>
        </p:nvSpPr>
        <p:spPr>
          <a:xfrm>
            <a:off x="1442350" y="4244413"/>
            <a:ext cx="1760100" cy="24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751" y="2432550"/>
            <a:ext cx="3023500" cy="20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/>
          <p:nvPr/>
        </p:nvSpPr>
        <p:spPr>
          <a:xfrm>
            <a:off x="5620300" y="2977950"/>
            <a:ext cx="1179600" cy="34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4729538" y="3495300"/>
            <a:ext cx="555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628650" y="146540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Some libraries already imported.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And you can import other libraries if you want</a:t>
            </a:r>
            <a:endParaRPr/>
          </a:p>
        </p:txBody>
      </p:sp>
      <p:cxnSp>
        <p:nvCxnSpPr>
          <p:cNvPr id="237" name="Google Shape;237;p28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125" y="2495108"/>
            <a:ext cx="5908525" cy="332163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240" name="Google Shape;240;p28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9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25" y="2064938"/>
            <a:ext cx="8635926" cy="12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129288" y="3792775"/>
            <a:ext cx="88854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enter the code into blank to mount your google drive on Colab.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URL above.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558325" y="2621851"/>
            <a:ext cx="8394900" cy="23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250" name="Google Shape;250;p29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30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425" y="2086924"/>
            <a:ext cx="3139275" cy="32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575" y="2086913"/>
            <a:ext cx="3089601" cy="31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/>
          <p:nvPr/>
        </p:nvSpPr>
        <p:spPr>
          <a:xfrm>
            <a:off x="1169425" y="3329948"/>
            <a:ext cx="2506800" cy="42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6783000" y="4753075"/>
            <a:ext cx="1326300" cy="33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4399488" y="3404650"/>
            <a:ext cx="555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1561725" y="3540550"/>
            <a:ext cx="940800" cy="1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6389600" y="3081850"/>
            <a:ext cx="940800" cy="1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264" name="Google Shape;264;p30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1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78" y="2537153"/>
            <a:ext cx="4289299" cy="178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/>
          <p:nvPr/>
        </p:nvSpPr>
        <p:spPr>
          <a:xfrm>
            <a:off x="580250" y="3630325"/>
            <a:ext cx="3819300" cy="5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2039825" y="4565975"/>
            <a:ext cx="98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endParaRPr/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275" y="3074100"/>
            <a:ext cx="4026455" cy="14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/>
          <p:nvPr/>
        </p:nvSpPr>
        <p:spPr>
          <a:xfrm>
            <a:off x="4451250" y="3612875"/>
            <a:ext cx="555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 txBox="1"/>
          <p:nvPr/>
        </p:nvSpPr>
        <p:spPr>
          <a:xfrm>
            <a:off x="6460275" y="4565975"/>
            <a:ext cx="98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Paste</a:t>
            </a:r>
            <a:endParaRPr/>
          </a:p>
        </p:txBody>
      </p:sp>
      <p:sp>
        <p:nvSpPr>
          <p:cNvPr id="276" name="Google Shape;276;p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277" name="Google Shape;277;p31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80060" y="602459"/>
            <a:ext cx="3276451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images.</a:t>
            </a:r>
            <a:endParaRPr b="1" i="0" sz="4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80060" y="2586994"/>
            <a:ext cx="2606040" cy="18288"/>
          </a:xfrm>
          <a:custGeom>
            <a:rect b="b" l="l" r="r" t="t"/>
            <a:pathLst>
              <a:path extrusionOk="0" fill="none" h="18288" w="260604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6645" y="4461"/>
                  <a:pt x="2607031" y="13181"/>
                  <a:pt x="2606040" y="18288"/>
                </a:cubicBezTo>
                <a:cubicBezTo>
                  <a:pt x="2260204" y="29342"/>
                  <a:pt x="2175708" y="5614"/>
                  <a:pt x="1902409" y="18288"/>
                </a:cubicBezTo>
                <a:cubicBezTo>
                  <a:pt x="1638502" y="41064"/>
                  <a:pt x="1460923" y="-16269"/>
                  <a:pt x="1276960" y="18288"/>
                </a:cubicBezTo>
                <a:cubicBezTo>
                  <a:pt x="1057717" y="14361"/>
                  <a:pt x="867956" y="2320"/>
                  <a:pt x="677570" y="18288"/>
                </a:cubicBezTo>
                <a:cubicBezTo>
                  <a:pt x="457951" y="33373"/>
                  <a:pt x="189752" y="55388"/>
                  <a:pt x="0" y="18288"/>
                </a:cubicBezTo>
                <a:cubicBezTo>
                  <a:pt x="1586" y="13022"/>
                  <a:pt x="-95" y="4569"/>
                  <a:pt x="0" y="0"/>
                </a:cubicBezTo>
                <a:close/>
              </a:path>
              <a:path extrusionOk="0" h="18288" w="260604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6314" y="8448"/>
                  <a:pt x="2606550" y="14527"/>
                  <a:pt x="2606040" y="18288"/>
                </a:cubicBezTo>
                <a:cubicBezTo>
                  <a:pt x="2344840" y="2643"/>
                  <a:pt x="2192043" y="7399"/>
                  <a:pt x="1980590" y="18288"/>
                </a:cubicBezTo>
                <a:cubicBezTo>
                  <a:pt x="1783984" y="-9745"/>
                  <a:pt x="1487673" y="45908"/>
                  <a:pt x="1276960" y="18288"/>
                </a:cubicBezTo>
                <a:cubicBezTo>
                  <a:pt x="1088134" y="-41257"/>
                  <a:pt x="877974" y="49968"/>
                  <a:pt x="651510" y="18288"/>
                </a:cubicBezTo>
                <a:cubicBezTo>
                  <a:pt x="430798" y="-27764"/>
                  <a:pt x="132889" y="-33467"/>
                  <a:pt x="0" y="18288"/>
                </a:cubicBezTo>
                <a:cubicBezTo>
                  <a:pt x="212" y="10845"/>
                  <a:pt x="-833" y="6193"/>
                  <a:pt x="0" y="0"/>
                </a:cubicBezTo>
                <a:close/>
              </a:path>
              <a:path extrusionOk="0" fill="none" h="18288" w="260604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6166" y="3680"/>
                  <a:pt x="2606905" y="11461"/>
                  <a:pt x="2606040" y="18288"/>
                </a:cubicBezTo>
                <a:cubicBezTo>
                  <a:pt x="2234648" y="26976"/>
                  <a:pt x="2180202" y="-10361"/>
                  <a:pt x="1902409" y="18288"/>
                </a:cubicBezTo>
                <a:cubicBezTo>
                  <a:pt x="1635562" y="47194"/>
                  <a:pt x="1477339" y="4794"/>
                  <a:pt x="1276960" y="18288"/>
                </a:cubicBezTo>
                <a:cubicBezTo>
                  <a:pt x="1058094" y="66922"/>
                  <a:pt x="904206" y="-20636"/>
                  <a:pt x="677570" y="18288"/>
                </a:cubicBezTo>
                <a:cubicBezTo>
                  <a:pt x="485746" y="14713"/>
                  <a:pt x="195925" y="33005"/>
                  <a:pt x="0" y="18288"/>
                </a:cubicBezTo>
                <a:cubicBezTo>
                  <a:pt x="1168" y="12774"/>
                  <a:pt x="-229" y="37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80060" y="2934873"/>
            <a:ext cx="3502573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build a machine learning model that classifies artworks by the genre.</a:t>
            </a:r>
            <a:endParaRPr/>
          </a:p>
        </p:txBody>
      </p:sp>
      <p:pic>
        <p:nvPicPr>
          <p:cNvPr descr="텍스트, 여왕이(가) 표시된 사진&#10;&#10;자동 생성된 설명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1921" r="4916" t="0"/>
          <a:stretch/>
        </p:blipFill>
        <p:spPr>
          <a:xfrm>
            <a:off x="3983776" y="10"/>
            <a:ext cx="5159081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2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00" y="2929650"/>
            <a:ext cx="3699775" cy="13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 txBox="1"/>
          <p:nvPr/>
        </p:nvSpPr>
        <p:spPr>
          <a:xfrm>
            <a:off x="1314922" y="5217000"/>
            <a:ext cx="63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see your google drive in the Colab.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750" y="2094250"/>
            <a:ext cx="310515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/>
          <p:nvPr/>
        </p:nvSpPr>
        <p:spPr>
          <a:xfrm>
            <a:off x="5654675" y="3232550"/>
            <a:ext cx="2349300" cy="107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4412450" y="3495300"/>
            <a:ext cx="555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289" name="Google Shape;289;p32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33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33"/>
          <p:cNvSpPr txBox="1"/>
          <p:nvPr/>
        </p:nvSpPr>
        <p:spPr>
          <a:xfrm>
            <a:off x="357600" y="4334350"/>
            <a:ext cx="85236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modify this part according to your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environment(train_dataset_path, test_dataset_path) and hyperparameters(valid ratio, batch_size and n_epoch).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297" name="Google Shape;297;p33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8" name="Google Shape;2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5575"/>
            <a:ext cx="8934000" cy="155401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/>
          <p:nvPr/>
        </p:nvSpPr>
        <p:spPr>
          <a:xfrm>
            <a:off x="189600" y="2707100"/>
            <a:ext cx="8854800" cy="108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4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34"/>
          <p:cNvSpPr txBox="1"/>
          <p:nvPr/>
        </p:nvSpPr>
        <p:spPr>
          <a:xfrm>
            <a:off x="-1" y="5298802"/>
            <a:ext cx="91440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get your dataset path as followed above.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675" y="2155476"/>
            <a:ext cx="3139238" cy="26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/>
          <p:nvPr/>
        </p:nvSpPr>
        <p:spPr>
          <a:xfrm>
            <a:off x="6825677" y="4208213"/>
            <a:ext cx="1196400" cy="24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25" y="2026624"/>
            <a:ext cx="2786750" cy="28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4"/>
          <p:cNvSpPr/>
          <p:nvPr/>
        </p:nvSpPr>
        <p:spPr>
          <a:xfrm>
            <a:off x="3059252" y="3720414"/>
            <a:ext cx="287400" cy="24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4111750" y="3371200"/>
            <a:ext cx="555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312" name="Google Shape;312;p34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35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35"/>
          <p:cNvSpPr txBox="1"/>
          <p:nvPr/>
        </p:nvSpPr>
        <p:spPr>
          <a:xfrm>
            <a:off x="0" y="4513076"/>
            <a:ext cx="9144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Paste your path at the red blank.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320" name="Google Shape;320;p35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1" name="Google Shape;3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50" y="2950474"/>
            <a:ext cx="8362950" cy="42392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5"/>
          <p:cNvSpPr/>
          <p:nvPr/>
        </p:nvSpPr>
        <p:spPr>
          <a:xfrm>
            <a:off x="3251475" y="2997900"/>
            <a:ext cx="5390700" cy="42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36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6"/>
          <p:cNvSpPr txBox="1"/>
          <p:nvPr/>
        </p:nvSpPr>
        <p:spPr>
          <a:xfrm>
            <a:off x="-57612" y="4674301"/>
            <a:ext cx="9144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part is for loading the tra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330" name="Google Shape;330;p36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1876"/>
            <a:ext cx="8839202" cy="179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p37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37"/>
          <p:cNvSpPr txBox="1"/>
          <p:nvPr/>
        </p:nvSpPr>
        <p:spPr>
          <a:xfrm>
            <a:off x="0" y="4513075"/>
            <a:ext cx="91440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your dataset was successfully uploaded into the Colab, you can see the picture above.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38" y="2289423"/>
            <a:ext cx="7590175" cy="20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340" name="Google Shape;340;p37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38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38"/>
          <p:cNvSpPr/>
          <p:nvPr/>
        </p:nvSpPr>
        <p:spPr>
          <a:xfrm>
            <a:off x="571075" y="3588025"/>
            <a:ext cx="7886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is the part for visualizing the image in the colab.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You can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another image by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changing the value of variable ‘img_order’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514"/>
            <a:ext cx="8839201" cy="171961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8"/>
          <p:cNvSpPr/>
          <p:nvPr/>
        </p:nvSpPr>
        <p:spPr>
          <a:xfrm>
            <a:off x="215901" y="2361842"/>
            <a:ext cx="4042500" cy="17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425" y="4409500"/>
            <a:ext cx="2269125" cy="17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351" name="Google Shape;351;p38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39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39"/>
          <p:cNvSpPr/>
          <p:nvPr/>
        </p:nvSpPr>
        <p:spPr>
          <a:xfrm>
            <a:off x="571075" y="3830525"/>
            <a:ext cx="7886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You can split the dataset into train and valid according to valid_ratio. For example, dataset is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splitted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into 80% train dataset and 20% valid dataset by setting the value of valid_ratio to 0.2.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359" name="Google Shape;359;p39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0" name="Google Shape;3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5" y="2880325"/>
            <a:ext cx="8800000" cy="3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p40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40"/>
          <p:cNvSpPr/>
          <p:nvPr/>
        </p:nvSpPr>
        <p:spPr>
          <a:xfrm>
            <a:off x="1924951" y="4712563"/>
            <a:ext cx="5294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STEP_SIZE is decided by batch_size.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368" name="Google Shape;368;p40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9" name="Google Shape;369;p40"/>
          <p:cNvPicPr preferRelativeResize="0"/>
          <p:nvPr/>
        </p:nvPicPr>
        <p:blipFill rotWithShape="1">
          <a:blip r:embed="rId3">
            <a:alphaModFix/>
          </a:blip>
          <a:srcRect b="0" l="0" r="0" t="36419"/>
          <a:stretch/>
        </p:blipFill>
        <p:spPr>
          <a:xfrm>
            <a:off x="346175" y="2732163"/>
            <a:ext cx="8451650" cy="12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41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41"/>
          <p:cNvSpPr/>
          <p:nvPr/>
        </p:nvSpPr>
        <p:spPr>
          <a:xfrm>
            <a:off x="2387411" y="2818888"/>
            <a:ext cx="4487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uild your own model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image classification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377" name="Google Shape;377;p41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8" name="Google Shape;3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125" y="1311774"/>
            <a:ext cx="4965757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1"/>
          <p:cNvSpPr/>
          <p:nvPr/>
        </p:nvSpPr>
        <p:spPr>
          <a:xfrm>
            <a:off x="1963750" y="1311774"/>
            <a:ext cx="1993800" cy="34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717750" y="4587775"/>
            <a:ext cx="77115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careful your session can be closed if you set the high value of epoch.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the below site to maintain your session despite of high epoch num.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https://naenjun.tistory.com/18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163" y="3574138"/>
            <a:ext cx="76866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Problem Settings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15909" y="2091359"/>
            <a:ext cx="8928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Input</a:t>
            </a:r>
            <a:r>
              <a:rPr lang="en-US"/>
              <a:t>: Artwork Images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Output</a:t>
            </a:r>
            <a:r>
              <a:rPr lang="en-US"/>
              <a:t>: Genre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Goal</a:t>
            </a:r>
            <a:r>
              <a:rPr lang="en-US" sz="2600"/>
              <a:t>: Classify the given artwork into the correct genre category</a:t>
            </a:r>
            <a:endParaRPr sz="26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</a:t>
            </a:r>
            <a:r>
              <a:rPr b="1" lang="en-US"/>
              <a:t>13 artwork categories </a:t>
            </a:r>
            <a:r>
              <a:rPr lang="en-US"/>
              <a:t>for the given dataset.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5"/>
          <p:cNvCxnSpPr/>
          <p:nvPr/>
        </p:nvCxnSpPr>
        <p:spPr>
          <a:xfrm flipH="1" rot="10800000">
            <a:off x="4865914" y="1038540"/>
            <a:ext cx="3705191" cy="10148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42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7" name="Google Shape;387;p42"/>
          <p:cNvSpPr txBox="1"/>
          <p:nvPr/>
        </p:nvSpPr>
        <p:spPr>
          <a:xfrm>
            <a:off x="1539625" y="4662225"/>
            <a:ext cx="594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part is for loading the test dataset.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389" name="Google Shape;389;p42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0" name="Google Shape;3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25" y="2273001"/>
            <a:ext cx="8839201" cy="1629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p43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6" name="Google Shape;396;p4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397" name="Google Shape;397;p43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8" name="Google Shape;3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63" y="2272597"/>
            <a:ext cx="7653275" cy="15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3"/>
          <p:cNvSpPr txBox="1"/>
          <p:nvPr/>
        </p:nvSpPr>
        <p:spPr>
          <a:xfrm>
            <a:off x="0" y="4513075"/>
            <a:ext cx="91440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your dataset was successfully uploaded into the Colab, you can see the picture above.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1081800" y="4616550"/>
            <a:ext cx="6980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You can predict the result of test dataset with your trained model.</a:t>
            </a:r>
            <a:endParaRPr/>
          </a:p>
        </p:txBody>
      </p:sp>
      <p:cxnSp>
        <p:nvCxnSpPr>
          <p:cNvPr id="405" name="Google Shape;405;p44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4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407" name="Google Shape;407;p44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08" name="Google Shape;4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75" y="2085694"/>
            <a:ext cx="8763450" cy="17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/>
          <p:nvPr>
            <p:ph idx="1" type="body"/>
          </p:nvPr>
        </p:nvSpPr>
        <p:spPr>
          <a:xfrm>
            <a:off x="924552" y="5340054"/>
            <a:ext cx="7294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This part is for generating your result in csv file.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en-US" sz="1800" u="sng">
                <a:solidFill>
                  <a:srgbClr val="C00000"/>
                </a:solidFill>
              </a:rPr>
              <a:t>You must not modify column names and </a:t>
            </a:r>
            <a:r>
              <a:rPr b="1" i="1" lang="en-US" sz="1800" u="sng">
                <a:solidFill>
                  <a:srgbClr val="C00000"/>
                </a:solidFill>
              </a:rPr>
              <a:t>csv file name </a:t>
            </a:r>
            <a:r>
              <a:rPr b="1" i="1" lang="en-US" sz="1800" u="sng">
                <a:solidFill>
                  <a:srgbClr val="C00000"/>
                </a:solidFill>
              </a:rPr>
              <a:t>when you submit to the scoreboard.</a:t>
            </a:r>
            <a:endParaRPr b="1" i="1" u="sng">
              <a:solidFill>
                <a:srgbClr val="C00000"/>
              </a:solidFill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p4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Code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416" name="Google Shape;416;p45"/>
          <p:cNvCxnSpPr/>
          <p:nvPr/>
        </p:nvCxnSpPr>
        <p:spPr>
          <a:xfrm>
            <a:off x="2104925" y="1027900"/>
            <a:ext cx="6466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7" name="Google Shape;4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1501763"/>
            <a:ext cx="81248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5"/>
          <p:cNvSpPr/>
          <p:nvPr/>
        </p:nvSpPr>
        <p:spPr>
          <a:xfrm>
            <a:off x="519400" y="1501775"/>
            <a:ext cx="2235600" cy="108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461075" y="4722789"/>
            <a:ext cx="2562300" cy="29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425" name="Google Shape;425;p46"/>
          <p:cNvSpPr txBox="1"/>
          <p:nvPr>
            <p:ph idx="1" type="body"/>
          </p:nvPr>
        </p:nvSpPr>
        <p:spPr>
          <a:xfrm>
            <a:off x="628650" y="146540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submit your result csv file to our scoreboard system “CodaLab” to evaluate your model.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426" name="Google Shape;426;p46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7" name="Google Shape;427;p46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8" name="Google Shape;4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525" y="2946175"/>
            <a:ext cx="7543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628650" y="146540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have to sign up in the Codalab.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435" name="Google Shape;435;p47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6" name="Google Shape;436;p47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7" name="Google Shape;4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260150"/>
            <a:ext cx="7273776" cy="32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7"/>
          <p:cNvSpPr/>
          <p:nvPr/>
        </p:nvSpPr>
        <p:spPr>
          <a:xfrm>
            <a:off x="7149475" y="2260150"/>
            <a:ext cx="455400" cy="3105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444" name="Google Shape;444;p48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5" name="Google Shape;445;p48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6" name="Google Shape;44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776" y="1430775"/>
            <a:ext cx="4227300" cy="37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8"/>
          <p:cNvSpPr txBox="1"/>
          <p:nvPr/>
        </p:nvSpPr>
        <p:spPr>
          <a:xfrm>
            <a:off x="1099350" y="5324000"/>
            <a:ext cx="69453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name your username ‘</a:t>
            </a:r>
            <a:r>
              <a:rPr b="0" i="0" lang="en-US" sz="2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unist_aip2_studentnum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ex&gt; unist_aip2_2021xxxx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453" name="Google Shape;453;p49"/>
          <p:cNvSpPr txBox="1"/>
          <p:nvPr>
            <p:ph idx="1" type="body"/>
          </p:nvPr>
        </p:nvSpPr>
        <p:spPr>
          <a:xfrm>
            <a:off x="628650" y="146540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After signing up, sign in with your account.</a:t>
            </a:r>
            <a:endParaRPr/>
          </a:p>
        </p:txBody>
      </p:sp>
      <p:cxnSp>
        <p:nvCxnSpPr>
          <p:cNvPr id="454" name="Google Shape;454;p49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49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56" name="Google Shape;45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260150"/>
            <a:ext cx="7273776" cy="32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9"/>
          <p:cNvSpPr/>
          <p:nvPr/>
        </p:nvSpPr>
        <p:spPr>
          <a:xfrm>
            <a:off x="7518100" y="2260150"/>
            <a:ext cx="455400" cy="3105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463" name="Google Shape;463;p50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4" name="Google Shape;464;p50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5" name="Google Shape;465;p50"/>
          <p:cNvSpPr txBox="1"/>
          <p:nvPr/>
        </p:nvSpPr>
        <p:spPr>
          <a:xfrm>
            <a:off x="628650" y="5780463"/>
            <a:ext cx="8133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https://competitions.codalab.org/competitions/36296?secret_key=597561a0-9263-4cfa-9667-372ea0f96221</a:t>
            </a:r>
            <a:endParaRPr/>
          </a:p>
        </p:txBody>
      </p:sp>
      <p:pic>
        <p:nvPicPr>
          <p:cNvPr id="466" name="Google Shape;4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575" y="1511763"/>
            <a:ext cx="6167704" cy="354314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/>
        </p:nvSpPr>
        <p:spPr>
          <a:xfrm>
            <a:off x="895650" y="5207775"/>
            <a:ext cx="73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our competition website with URL below.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473" name="Google Shape;473;p51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4" name="Google Shape;474;p51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5" name="Google Shape;475;p51"/>
          <p:cNvSpPr txBox="1"/>
          <p:nvPr/>
        </p:nvSpPr>
        <p:spPr>
          <a:xfrm>
            <a:off x="1314700" y="5061113"/>
            <a:ext cx="67803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register for our competition.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Register button.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13" y="1798114"/>
            <a:ext cx="6301627" cy="321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1"/>
          <p:cNvSpPr/>
          <p:nvPr/>
        </p:nvSpPr>
        <p:spPr>
          <a:xfrm>
            <a:off x="2977950" y="3365975"/>
            <a:ext cx="772200" cy="3105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1"/>
          <p:cNvSpPr/>
          <p:nvPr/>
        </p:nvSpPr>
        <p:spPr>
          <a:xfrm>
            <a:off x="1578325" y="4342900"/>
            <a:ext cx="2505300" cy="5727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Problem Settings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72811" y="4467931"/>
            <a:ext cx="1698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Input (64x64x3)</a:t>
            </a:r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6"/>
          <p:cNvSpPr txBox="1"/>
          <p:nvPr/>
        </p:nvSpPr>
        <p:spPr>
          <a:xfrm>
            <a:off x="3872266" y="4467931"/>
            <a:ext cx="1698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653733" y="4467943"/>
            <a:ext cx="1698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-57620" y="5430712"/>
            <a:ext cx="91440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build your powerful classifier.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various training skills for better performance!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813080" y="2999983"/>
            <a:ext cx="491481" cy="3987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940935" y="3000004"/>
            <a:ext cx="491400" cy="3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30" y="1751255"/>
            <a:ext cx="2144502" cy="2771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575982" y="2873105"/>
            <a:ext cx="21444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Post-Impressionism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 rot="5400000">
            <a:off x="3721072" y="2352825"/>
            <a:ext cx="1956458" cy="1693037"/>
          </a:xfrm>
          <a:prstGeom prst="trapezoid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 flipH="1" rot="10800000">
            <a:off x="4865914" y="1038540"/>
            <a:ext cx="3705191" cy="10148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"/>
          <p:cNvSpPr txBox="1"/>
          <p:nvPr>
            <p:ph idx="1" type="body"/>
          </p:nvPr>
        </p:nvSpPr>
        <p:spPr>
          <a:xfrm>
            <a:off x="582000" y="5077175"/>
            <a:ext cx="79800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As previously explained, this part generates the result csv file containing your output of test dataset. </a:t>
            </a:r>
            <a:endParaRPr b="1" i="1" u="sng">
              <a:solidFill>
                <a:srgbClr val="C00000"/>
              </a:solidFill>
            </a:endParaRPr>
          </a:p>
        </p:txBody>
      </p:sp>
      <p:cxnSp>
        <p:nvCxnSpPr>
          <p:cNvPr id="484" name="Google Shape;484;p52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5" name="Google Shape;4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725" y="1957284"/>
            <a:ext cx="5856551" cy="25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2"/>
          <p:cNvSpPr/>
          <p:nvPr/>
        </p:nvSpPr>
        <p:spPr>
          <a:xfrm>
            <a:off x="1643725" y="4300313"/>
            <a:ext cx="1557300" cy="19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488" name="Google Shape;488;p52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9" name="Google Shape;489;p52"/>
          <p:cNvSpPr/>
          <p:nvPr/>
        </p:nvSpPr>
        <p:spPr>
          <a:xfrm>
            <a:off x="1643725" y="2136637"/>
            <a:ext cx="1373100" cy="57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495" name="Google Shape;495;p53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6" name="Google Shape;496;p53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7" name="Google Shape;497;p53"/>
          <p:cNvSpPr/>
          <p:nvPr/>
        </p:nvSpPr>
        <p:spPr>
          <a:xfrm>
            <a:off x="685810" y="4920625"/>
            <a:ext cx="7772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If you execute the cell generating result csv file, you can have the csv file ‘result.csv’ in the colab.  </a:t>
            </a:r>
            <a:endParaRPr sz="2800"/>
          </a:p>
        </p:txBody>
      </p:sp>
      <p:pic>
        <p:nvPicPr>
          <p:cNvPr id="498" name="Google Shape;4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75" y="2195711"/>
            <a:ext cx="4515057" cy="19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324" y="1862614"/>
            <a:ext cx="31432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3"/>
          <p:cNvSpPr/>
          <p:nvPr/>
        </p:nvSpPr>
        <p:spPr>
          <a:xfrm>
            <a:off x="6018350" y="3823622"/>
            <a:ext cx="975600" cy="2697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506" name="Google Shape;506;p54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7" name="Google Shape;507;p54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8" name="Google Shape;508;p54"/>
          <p:cNvSpPr/>
          <p:nvPr/>
        </p:nvSpPr>
        <p:spPr>
          <a:xfrm>
            <a:off x="685810" y="5221325"/>
            <a:ext cx="7772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You can see your csv file by clicking the file in twice.</a:t>
            </a:r>
            <a:endParaRPr sz="2800"/>
          </a:p>
        </p:txBody>
      </p:sp>
      <p:pic>
        <p:nvPicPr>
          <p:cNvPr id="509" name="Google Shape;50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000" y="1768262"/>
            <a:ext cx="6366004" cy="30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4"/>
          <p:cNvSpPr/>
          <p:nvPr/>
        </p:nvSpPr>
        <p:spPr>
          <a:xfrm>
            <a:off x="5257475" y="2619050"/>
            <a:ext cx="814800" cy="20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516" name="Google Shape;516;p55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7" name="Google Shape;517;p55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8" name="Google Shape;518;p55"/>
          <p:cNvSpPr txBox="1"/>
          <p:nvPr/>
        </p:nvSpPr>
        <p:spPr>
          <a:xfrm>
            <a:off x="1617250" y="5540400"/>
            <a:ext cx="635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your result.csv file in the colab.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00" y="1843226"/>
            <a:ext cx="3502802" cy="3373573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5"/>
          <p:cNvSpPr/>
          <p:nvPr/>
        </p:nvSpPr>
        <p:spPr>
          <a:xfrm>
            <a:off x="3050100" y="3251325"/>
            <a:ext cx="219000" cy="2892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1" name="Google Shape;52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995" y="2241250"/>
            <a:ext cx="3394955" cy="25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5"/>
          <p:cNvSpPr/>
          <p:nvPr/>
        </p:nvSpPr>
        <p:spPr>
          <a:xfrm>
            <a:off x="4519150" y="3290925"/>
            <a:ext cx="555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5"/>
          <p:cNvSpPr/>
          <p:nvPr/>
        </p:nvSpPr>
        <p:spPr>
          <a:xfrm>
            <a:off x="7431750" y="3723825"/>
            <a:ext cx="555300" cy="2892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529" name="Google Shape;529;p56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0" name="Google Shape;530;p56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1" name="Google Shape;531;p56"/>
          <p:cNvSpPr txBox="1"/>
          <p:nvPr/>
        </p:nvSpPr>
        <p:spPr>
          <a:xfrm>
            <a:off x="402150" y="4582425"/>
            <a:ext cx="8339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888" y="2505382"/>
            <a:ext cx="66865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6"/>
          <p:cNvSpPr txBox="1"/>
          <p:nvPr/>
        </p:nvSpPr>
        <p:spPr>
          <a:xfrm>
            <a:off x="1408225" y="4532225"/>
            <a:ext cx="62979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 your result.csv with zip format and name it ‘result.zip’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5816388" y="2505375"/>
            <a:ext cx="871500" cy="3786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1128413" y="3604850"/>
            <a:ext cx="6771900" cy="2913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541" name="Google Shape;541;p57"/>
          <p:cNvCxnSpPr/>
          <p:nvPr/>
        </p:nvCxnSpPr>
        <p:spPr>
          <a:xfrm>
            <a:off x="3526971" y="1027907"/>
            <a:ext cx="5044134" cy="1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2" name="Google Shape;542;p57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43" name="Google Shape;54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375" y="1690700"/>
            <a:ext cx="7174026" cy="27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7"/>
          <p:cNvSpPr txBox="1"/>
          <p:nvPr/>
        </p:nvSpPr>
        <p:spPr>
          <a:xfrm>
            <a:off x="1388700" y="4842975"/>
            <a:ext cx="6483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submit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result.zip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above page.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Submit button.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7"/>
          <p:cNvSpPr/>
          <p:nvPr/>
        </p:nvSpPr>
        <p:spPr>
          <a:xfrm>
            <a:off x="2875500" y="4085625"/>
            <a:ext cx="5044200" cy="4026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7"/>
          <p:cNvSpPr/>
          <p:nvPr/>
        </p:nvSpPr>
        <p:spPr>
          <a:xfrm>
            <a:off x="2586248" y="1690700"/>
            <a:ext cx="741000" cy="3366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7"/>
          <p:cNvSpPr/>
          <p:nvPr/>
        </p:nvSpPr>
        <p:spPr>
          <a:xfrm>
            <a:off x="1138127" y="2590025"/>
            <a:ext cx="1616700" cy="3366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553" name="Google Shape;553;p58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58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5" name="Google Shape;555;p58"/>
          <p:cNvSpPr txBox="1"/>
          <p:nvPr/>
        </p:nvSpPr>
        <p:spPr>
          <a:xfrm>
            <a:off x="2758975" y="5173325"/>
            <a:ext cx="33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your result.zip.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75" y="1506172"/>
            <a:ext cx="7750200" cy="32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8"/>
          <p:cNvSpPr/>
          <p:nvPr/>
        </p:nvSpPr>
        <p:spPr>
          <a:xfrm>
            <a:off x="561200" y="4248650"/>
            <a:ext cx="7886700" cy="3588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563" name="Google Shape;563;p59"/>
          <p:cNvCxnSpPr/>
          <p:nvPr/>
        </p:nvCxnSpPr>
        <p:spPr>
          <a:xfrm>
            <a:off x="3526971" y="1027907"/>
            <a:ext cx="50442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4" name="Google Shape;564;p59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5" name="Google Shape;565;p59"/>
          <p:cNvSpPr txBox="1"/>
          <p:nvPr/>
        </p:nvSpPr>
        <p:spPr>
          <a:xfrm>
            <a:off x="183300" y="5090050"/>
            <a:ext cx="8777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check your status of submission by clicking the ‘Refresh status’ button.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1689025"/>
            <a:ext cx="8476974" cy="30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9"/>
          <p:cNvSpPr/>
          <p:nvPr/>
        </p:nvSpPr>
        <p:spPr>
          <a:xfrm>
            <a:off x="7226925" y="2856625"/>
            <a:ext cx="1590600" cy="6090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9"/>
          <p:cNvSpPr/>
          <p:nvPr/>
        </p:nvSpPr>
        <p:spPr>
          <a:xfrm>
            <a:off x="6100850" y="1689025"/>
            <a:ext cx="1067700" cy="3675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574" name="Google Shape;574;p60"/>
          <p:cNvCxnSpPr/>
          <p:nvPr/>
        </p:nvCxnSpPr>
        <p:spPr>
          <a:xfrm>
            <a:off x="3526971" y="1027907"/>
            <a:ext cx="5044134" cy="1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5" name="Google Shape;575;p60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6" name="Google Shape;576;p60"/>
          <p:cNvPicPr preferRelativeResize="0"/>
          <p:nvPr/>
        </p:nvPicPr>
        <p:blipFill rotWithShape="1">
          <a:blip r:embed="rId3">
            <a:alphaModFix/>
          </a:blip>
          <a:srcRect b="22636" l="0" r="6428" t="0"/>
          <a:stretch/>
        </p:blipFill>
        <p:spPr>
          <a:xfrm>
            <a:off x="971812" y="2426638"/>
            <a:ext cx="7200375" cy="17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0"/>
          <p:cNvSpPr txBox="1"/>
          <p:nvPr/>
        </p:nvSpPr>
        <p:spPr>
          <a:xfrm>
            <a:off x="183300" y="4866700"/>
            <a:ext cx="8777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your submission was successfully processed, the status of submission will be ‘Finished’.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0"/>
          <p:cNvSpPr/>
          <p:nvPr/>
        </p:nvSpPr>
        <p:spPr>
          <a:xfrm>
            <a:off x="6241063" y="2504037"/>
            <a:ext cx="1439400" cy="5502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Scoreboard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584" name="Google Shape;584;p61"/>
          <p:cNvCxnSpPr/>
          <p:nvPr/>
        </p:nvCxnSpPr>
        <p:spPr>
          <a:xfrm>
            <a:off x="3526971" y="1027907"/>
            <a:ext cx="5044134" cy="1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p61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86" name="Google Shape;58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050" y="1750248"/>
            <a:ext cx="7421901" cy="3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61"/>
          <p:cNvSpPr/>
          <p:nvPr/>
        </p:nvSpPr>
        <p:spPr>
          <a:xfrm>
            <a:off x="3448900" y="1750250"/>
            <a:ext cx="650100" cy="4650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147275" y="3945450"/>
            <a:ext cx="6984300" cy="8829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61"/>
          <p:cNvSpPr txBox="1"/>
          <p:nvPr/>
        </p:nvSpPr>
        <p:spPr>
          <a:xfrm>
            <a:off x="1109100" y="5471225"/>
            <a:ext cx="69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check your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ranking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scoreboard.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Link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06700" y="2269850"/>
            <a:ext cx="85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14250" y="2037025"/>
            <a:ext cx="85155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test.npy: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https://drive.google.com/file/d/1vcsrvU8KNONpUfR4XwfYXmFfyIH8erwM/view?usp=sharing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train.npy: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https://drive.google.com/file/d/1IzMtDWxqcCRvzHukV7HMfLpHGBdtmUjy/view?usp=sharing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code.ipynb: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https://drive.google.com/file/d/1k5kHld01NUYsgeaiv2p7r5MiHb-nDOGM/view?usp=sharing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CodaLab Link: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https://competitions.codalab.org/competitions/36296?secret_key=597561a0-9263-4cfa-9667-372ea0f96221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Important Notes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595" name="Google Shape;595;p62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6" name="Google Shape;596;p62"/>
          <p:cNvSpPr txBox="1"/>
          <p:nvPr/>
        </p:nvSpPr>
        <p:spPr>
          <a:xfrm>
            <a:off x="684300" y="3324535"/>
            <a:ext cx="78867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submit to the codalab system at least once and capture/paste the result table with your ID visible. 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make sure your ID is unist_aip_#studentnumber.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" name="Google Shape;59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00" y="2495699"/>
            <a:ext cx="8789025" cy="9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62"/>
          <p:cNvSpPr/>
          <p:nvPr/>
        </p:nvSpPr>
        <p:spPr>
          <a:xfrm>
            <a:off x="7119900" y="2871250"/>
            <a:ext cx="1451100" cy="3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your student number</a:t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62"/>
          <p:cNvCxnSpPr/>
          <p:nvPr/>
        </p:nvCxnSpPr>
        <p:spPr>
          <a:xfrm flipH="1" rot="10800000">
            <a:off x="4784651" y="1027908"/>
            <a:ext cx="3786454" cy="12636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3"/>
          <p:cNvSpPr txBox="1"/>
          <p:nvPr>
            <p:ph type="title"/>
          </p:nvPr>
        </p:nvSpPr>
        <p:spPr>
          <a:xfrm>
            <a:off x="889907" y="1344840"/>
            <a:ext cx="78867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br>
              <a:rPr b="1" lang="en-US">
                <a:solidFill>
                  <a:srgbClr val="1F3864"/>
                </a:solidFill>
              </a:rPr>
            </a:br>
            <a:r>
              <a:rPr b="1" lang="en-US">
                <a:solidFill>
                  <a:srgbClr val="1F3864"/>
                </a:solidFill>
              </a:rPr>
              <a:t>Report </a:t>
            </a:r>
            <a:r>
              <a:rPr b="1" lang="en-US">
                <a:solidFill>
                  <a:srgbClr val="FF0000"/>
                </a:solidFill>
              </a:rPr>
              <a:t>7</a:t>
            </a:r>
            <a:r>
              <a:rPr b="1" lang="en-US">
                <a:solidFill>
                  <a:srgbClr val="FF0000"/>
                </a:solidFill>
              </a:rPr>
              <a:t>0%</a:t>
            </a:r>
            <a:br>
              <a:rPr b="1" lang="en-US">
                <a:solidFill>
                  <a:srgbClr val="1F3864"/>
                </a:solidFill>
              </a:rPr>
            </a:br>
            <a:r>
              <a:rPr b="1" lang="en-US">
                <a:solidFill>
                  <a:srgbClr val="1F3864"/>
                </a:solidFill>
              </a:rPr>
              <a:t>Performance </a:t>
            </a:r>
            <a:r>
              <a:rPr b="1" lang="en-US">
                <a:solidFill>
                  <a:srgbClr val="FF0000"/>
                </a:solidFill>
              </a:rPr>
              <a:t>3</a:t>
            </a:r>
            <a:r>
              <a:rPr b="1" lang="en-US">
                <a:solidFill>
                  <a:srgbClr val="FF0000"/>
                </a:solidFill>
              </a:rPr>
              <a:t>0%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5" name="Google Shape;605;p63"/>
          <p:cNvSpPr/>
          <p:nvPr/>
        </p:nvSpPr>
        <p:spPr>
          <a:xfrm>
            <a:off x="889900" y="2822800"/>
            <a:ext cx="3499200" cy="5652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6" name="Google Shape;606;p63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7" name="Google Shape;607;p63"/>
          <p:cNvSpPr txBox="1"/>
          <p:nvPr/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Evaluation Criteria</a:t>
            </a:r>
            <a:endParaRPr b="1" i="0" sz="4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63"/>
          <p:cNvCxnSpPr/>
          <p:nvPr/>
        </p:nvCxnSpPr>
        <p:spPr>
          <a:xfrm flipH="1" rot="10800000">
            <a:off x="5184648" y="1027908"/>
            <a:ext cx="3386457" cy="11301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Contents of Report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614" name="Google Shape;614;p64"/>
          <p:cNvCxnSpPr/>
          <p:nvPr/>
        </p:nvCxnSpPr>
        <p:spPr>
          <a:xfrm flipH="1" rot="10800000">
            <a:off x="5355771" y="1027908"/>
            <a:ext cx="3215334" cy="13346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5" name="Google Shape;615;p64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6" name="Google Shape;616;p64"/>
          <p:cNvSpPr txBox="1"/>
          <p:nvPr>
            <p:ph idx="1" type="body"/>
          </p:nvPr>
        </p:nvSpPr>
        <p:spPr>
          <a:xfrm>
            <a:off x="124692" y="1435608"/>
            <a:ext cx="9019308" cy="463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Model Description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Please provide </a:t>
            </a:r>
            <a:r>
              <a:rPr b="1" lang="en-US" sz="1400"/>
              <a:t>layer-by layer description</a:t>
            </a:r>
            <a:r>
              <a:rPr lang="en-US" sz="1400"/>
              <a:t> of your model. Be </a:t>
            </a:r>
            <a:r>
              <a:rPr b="1" lang="en-US" sz="1400"/>
              <a:t>precise</a:t>
            </a:r>
            <a:r>
              <a:rPr lang="en-US" sz="1400"/>
              <a:t> as far as you can.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Training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Specify all details of your training scheme including </a:t>
            </a:r>
            <a:r>
              <a:rPr b="1" lang="en-US" sz="1400"/>
              <a:t>optimizer</a:t>
            </a:r>
            <a:r>
              <a:rPr lang="en-US" sz="1400"/>
              <a:t>, #of </a:t>
            </a:r>
            <a:r>
              <a:rPr b="1" lang="en-US" sz="1400"/>
              <a:t>epochs</a:t>
            </a:r>
            <a:r>
              <a:rPr lang="en-US" sz="1400"/>
              <a:t>, </a:t>
            </a:r>
            <a:r>
              <a:rPr b="1" lang="en-US" sz="1400"/>
              <a:t>learning rate scheduling</a:t>
            </a:r>
            <a:r>
              <a:rPr lang="en-US" sz="1400"/>
              <a:t>, </a:t>
            </a:r>
            <a:r>
              <a:rPr b="1" lang="en-US" sz="1400"/>
              <a:t>regularization</a:t>
            </a:r>
            <a:r>
              <a:rPr lang="en-US" sz="1400"/>
              <a:t>, </a:t>
            </a:r>
            <a:r>
              <a:rPr b="1" lang="en-US" sz="1400"/>
              <a:t>data augmentation</a:t>
            </a:r>
            <a:r>
              <a:rPr lang="en-US" sz="1400"/>
              <a:t>, </a:t>
            </a:r>
            <a:r>
              <a:rPr b="1" lang="en-US" sz="1400"/>
              <a:t>etc.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Please </a:t>
            </a:r>
            <a:r>
              <a:rPr b="1" lang="en-US" sz="1400"/>
              <a:t>specify the reason </a:t>
            </a:r>
            <a:r>
              <a:rPr lang="en-US" sz="1400"/>
              <a:t>why you adopt such training techniques and select hyper-parameters (as far as you can)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Performance</a:t>
            </a:r>
            <a:r>
              <a:rPr lang="en-US" sz="1600"/>
              <a:t> </a:t>
            </a:r>
            <a:r>
              <a:rPr b="1" lang="en-US" sz="1600"/>
              <a:t>Evaluation</a:t>
            </a:r>
            <a:endParaRPr b="1"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Show your </a:t>
            </a:r>
            <a:r>
              <a:rPr b="1" lang="en-US" sz="1400">
                <a:solidFill>
                  <a:schemeClr val="dk1"/>
                </a:solidFill>
              </a:rPr>
              <a:t>training</a:t>
            </a:r>
            <a:r>
              <a:rPr lang="en-US" sz="1400"/>
              <a:t>, </a:t>
            </a:r>
            <a:r>
              <a:rPr b="1" lang="en-US" sz="1400"/>
              <a:t>validation</a:t>
            </a:r>
            <a:r>
              <a:rPr lang="en-US" sz="1400"/>
              <a:t> and test </a:t>
            </a:r>
            <a:r>
              <a:rPr b="1" lang="en-US" sz="1400"/>
              <a:t>accuracies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Analysis</a:t>
            </a:r>
            <a:endParaRPr b="1"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Include any </a:t>
            </a:r>
            <a:r>
              <a:rPr b="1" lang="en-US" sz="1400"/>
              <a:t>ablation studies</a:t>
            </a:r>
            <a:r>
              <a:rPr lang="en-US" sz="1400"/>
              <a:t>* for your choices such as model architecture, hyperparameters, any techniques you need.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Any </a:t>
            </a:r>
            <a:r>
              <a:rPr b="1" lang="en-US" sz="1400"/>
              <a:t>meaningful analysis </a:t>
            </a:r>
            <a:r>
              <a:rPr lang="en-US" sz="1400"/>
              <a:t>or </a:t>
            </a:r>
            <a:r>
              <a:rPr b="1" lang="en-US" sz="1400"/>
              <a:t>explanations</a:t>
            </a:r>
            <a:r>
              <a:rPr lang="en-US" sz="1400"/>
              <a:t> for your results.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*Ablation study means any </a:t>
            </a:r>
            <a:r>
              <a:rPr b="1" lang="en-US" sz="1400"/>
              <a:t>additional experiments</a:t>
            </a:r>
            <a:r>
              <a:rPr lang="en-US" sz="1400"/>
              <a:t> that </a:t>
            </a:r>
            <a:r>
              <a:rPr b="1" lang="en-US" sz="1400"/>
              <a:t>verify your choices</a:t>
            </a:r>
            <a:r>
              <a:rPr lang="en-US" sz="1400"/>
              <a:t> in your project.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For example, if you chose ADAM optimizer because it gives better performance than SGD or RMSprop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Then you should </a:t>
            </a:r>
            <a:r>
              <a:rPr b="1" lang="en-US" sz="1400"/>
              <a:t>show the worse results of SGD and RMSprop</a:t>
            </a:r>
            <a:r>
              <a:rPr lang="en-US" sz="1400"/>
              <a:t> cases to verify your choice of ADAM optimizer.</a:t>
            </a:r>
            <a:endParaRPr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65"/>
          <p:cNvSpPr/>
          <p:nvPr/>
        </p:nvSpPr>
        <p:spPr>
          <a:xfrm>
            <a:off x="0" y="0"/>
            <a:ext cx="6561161" cy="6857999"/>
          </a:xfrm>
          <a:custGeom>
            <a:rect b="b" l="l" r="r" t="t"/>
            <a:pathLst>
              <a:path extrusionOk="0" h="6857999" w="9024730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65"/>
          <p:cNvSpPr txBox="1"/>
          <p:nvPr>
            <p:ph type="title"/>
          </p:nvPr>
        </p:nvSpPr>
        <p:spPr>
          <a:xfrm>
            <a:off x="852775" y="609600"/>
            <a:ext cx="5160770" cy="132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purpose of writing reports?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65"/>
          <p:cNvSpPr txBox="1"/>
          <p:nvPr/>
        </p:nvSpPr>
        <p:spPr>
          <a:xfrm>
            <a:off x="852775" y="2393748"/>
            <a:ext cx="5858921" cy="3065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write a report that fully explains your model in detail. Based on the report, other researchers can reproduce your results.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that it may be the first time to write a research project report, but try to write concrete reports as possible as you can.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evaluate your all efforts.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0821" y="846160"/>
            <a:ext cx="1532557" cy="51951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Google Shape;626;p65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6"/>
          <p:cNvSpPr txBox="1"/>
          <p:nvPr>
            <p:ph type="title"/>
          </p:nvPr>
        </p:nvSpPr>
        <p:spPr>
          <a:xfrm>
            <a:off x="889907" y="1344840"/>
            <a:ext cx="78867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br>
              <a:rPr b="1" lang="en-US">
                <a:solidFill>
                  <a:srgbClr val="1F3864"/>
                </a:solidFill>
              </a:rPr>
            </a:br>
            <a:r>
              <a:rPr b="1" lang="en-US">
                <a:solidFill>
                  <a:srgbClr val="1F3864"/>
                </a:solidFill>
              </a:rPr>
              <a:t>Report </a:t>
            </a:r>
            <a:r>
              <a:rPr b="1" lang="en-US">
                <a:solidFill>
                  <a:srgbClr val="FF0000"/>
                </a:solidFill>
              </a:rPr>
              <a:t>70%</a:t>
            </a:r>
            <a:br>
              <a:rPr b="1" lang="en-US">
                <a:solidFill>
                  <a:srgbClr val="1F3864"/>
                </a:solidFill>
              </a:rPr>
            </a:br>
            <a:r>
              <a:rPr b="1" lang="en-US">
                <a:solidFill>
                  <a:srgbClr val="1F3864"/>
                </a:solidFill>
              </a:rPr>
              <a:t>Performance </a:t>
            </a:r>
            <a:r>
              <a:rPr b="1" lang="en-US">
                <a:solidFill>
                  <a:srgbClr val="FF0000"/>
                </a:solidFill>
              </a:rPr>
              <a:t>30%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2" name="Google Shape;632;p66"/>
          <p:cNvSpPr/>
          <p:nvPr/>
        </p:nvSpPr>
        <p:spPr>
          <a:xfrm>
            <a:off x="938550" y="3414500"/>
            <a:ext cx="4144200" cy="5652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3" name="Google Shape;633;p66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4" name="Google Shape;634;p66"/>
          <p:cNvSpPr txBox="1"/>
          <p:nvPr/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Evaluation Criteria</a:t>
            </a:r>
            <a:endParaRPr b="1" i="0" sz="4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5" name="Google Shape;635;p66"/>
          <p:cNvCxnSpPr/>
          <p:nvPr/>
        </p:nvCxnSpPr>
        <p:spPr>
          <a:xfrm flipH="1" rot="10800000">
            <a:off x="5184648" y="1027809"/>
            <a:ext cx="3386400" cy="1140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1" name="Google Shape;641;p67"/>
          <p:cNvGrpSpPr/>
          <p:nvPr/>
        </p:nvGrpSpPr>
        <p:grpSpPr>
          <a:xfrm>
            <a:off x="-2" y="2984992"/>
            <a:ext cx="548639" cy="673460"/>
            <a:chOff x="3940602" y="308034"/>
            <a:chExt cx="2116791" cy="3428999"/>
          </a:xfrm>
        </p:grpSpPr>
        <p:sp>
          <p:nvSpPr>
            <p:cNvPr id="642" name="Google Shape;642;p6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67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67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5" name="Google Shape;645;p67"/>
          <p:cNvSpPr/>
          <p:nvPr/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67"/>
          <p:cNvSpPr/>
          <p:nvPr/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쇼지, 건물이(가) 표시된 사진&#10;&#10;자동 생성된 설명" id="647" name="Google Shape;64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145" y="1171258"/>
            <a:ext cx="3273724" cy="4514847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67"/>
          <p:cNvSpPr txBox="1"/>
          <p:nvPr>
            <p:ph type="title"/>
          </p:nvPr>
        </p:nvSpPr>
        <p:spPr>
          <a:xfrm>
            <a:off x="724732" y="2123700"/>
            <a:ext cx="47893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b="1" lang="en-US" sz="3500">
                <a:solidFill>
                  <a:schemeClr val="dk1"/>
                </a:solidFill>
              </a:rPr>
              <a:t>The model performance will be graded with the</a:t>
            </a:r>
            <a:r>
              <a:rPr b="1" lang="en-US" sz="3500" u="sng"/>
              <a:t> </a:t>
            </a:r>
            <a:r>
              <a:rPr b="1" lang="en-US" sz="3500" u="sng">
                <a:solidFill>
                  <a:schemeClr val="dk1"/>
                </a:solidFill>
              </a:rPr>
              <a:t>ACCURACY</a:t>
            </a:r>
            <a:r>
              <a:rPr b="1" lang="en-US" sz="3500">
                <a:solidFill>
                  <a:schemeClr val="dk1"/>
                </a:solidFill>
              </a:rPr>
              <a:t> on the </a:t>
            </a:r>
            <a:r>
              <a:rPr b="1" lang="en-US" sz="3500"/>
              <a:t>test dataset</a:t>
            </a:r>
            <a:r>
              <a:rPr b="1" lang="en-US" sz="3500">
                <a:solidFill>
                  <a:schemeClr val="dk1"/>
                </a:solidFill>
              </a:rPr>
              <a:t>.</a:t>
            </a:r>
            <a:endParaRPr b="1" sz="3500">
              <a:solidFill>
                <a:schemeClr val="dk1"/>
              </a:solidFill>
            </a:endParaRPr>
          </a:p>
        </p:txBody>
      </p:sp>
      <p:cxnSp>
        <p:nvCxnSpPr>
          <p:cNvPr id="649" name="Google Shape;649;p67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0" name="Google Shape;650;p67"/>
          <p:cNvSpPr txBox="1"/>
          <p:nvPr/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b="1" i="0" sz="4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1" name="Google Shape;651;p67"/>
          <p:cNvCxnSpPr/>
          <p:nvPr/>
        </p:nvCxnSpPr>
        <p:spPr>
          <a:xfrm flipH="1" rot="10800000">
            <a:off x="3977640" y="1027909"/>
            <a:ext cx="4593465" cy="15328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7" name="Google Shape;657;p68"/>
          <p:cNvPicPr preferRelativeResize="0"/>
          <p:nvPr/>
        </p:nvPicPr>
        <p:blipFill rotWithShape="1">
          <a:blip r:embed="rId3">
            <a:alphaModFix/>
          </a:blip>
          <a:srcRect b="0" l="0" r="14893" t="9089"/>
          <a:stretch/>
        </p:blipFill>
        <p:spPr>
          <a:xfrm>
            <a:off x="4239490" y="10"/>
            <a:ext cx="490450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68"/>
          <p:cNvSpPr/>
          <p:nvPr/>
        </p:nvSpPr>
        <p:spPr>
          <a:xfrm>
            <a:off x="83733" y="0"/>
            <a:ext cx="731745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6862"/>
                </a:srgbClr>
              </a:gs>
              <a:gs pos="35000">
                <a:srgbClr val="FFFFFF">
                  <a:alpha val="78039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68"/>
          <p:cNvSpPr/>
          <p:nvPr/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68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1" name="Google Shape;661;p68"/>
          <p:cNvSpPr txBox="1"/>
          <p:nvPr/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b="1" i="0" sz="4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2" name="Google Shape;662;p68"/>
          <p:cNvCxnSpPr/>
          <p:nvPr/>
        </p:nvCxnSpPr>
        <p:spPr>
          <a:xfrm flipH="1" rot="10800000">
            <a:off x="3977640" y="1027909"/>
            <a:ext cx="4593465" cy="15328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3" name="Google Shape;663;p68"/>
          <p:cNvSpPr txBox="1"/>
          <p:nvPr/>
        </p:nvSpPr>
        <p:spPr>
          <a:xfrm>
            <a:off x="215900" y="2522050"/>
            <a:ext cx="40716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–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report the accuracy of your model from the CodaLab system.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Submission Form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669" name="Google Shape;669;p69"/>
          <p:cNvSpPr txBox="1"/>
          <p:nvPr>
            <p:ph idx="1" type="body"/>
          </p:nvPr>
        </p:nvSpPr>
        <p:spPr>
          <a:xfrm>
            <a:off x="305922" y="1680560"/>
            <a:ext cx="8838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SUBMIT </a:t>
            </a:r>
            <a:r>
              <a:rPr i="1" lang="en-US" sz="2400">
                <a:solidFill>
                  <a:srgbClr val="FF0000"/>
                </a:solidFill>
              </a:rPr>
              <a:t>1</a:t>
            </a:r>
            <a:r>
              <a:rPr i="1" lang="en-US" sz="2400">
                <a:solidFill>
                  <a:srgbClr val="FF0000"/>
                </a:solidFill>
              </a:rPr>
              <a:t> ipython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i="1" lang="en-US" sz="2400">
                <a:solidFill>
                  <a:srgbClr val="FF0000"/>
                </a:solidFill>
              </a:rPr>
              <a:t>notebook file, 1 output file and 1 report file </a:t>
            </a:r>
            <a:r>
              <a:rPr lang="en-US" sz="2400"/>
              <a:t>via Blackboard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Your file names should be as follow                                                 (replace 20210000 to your student ID)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AIP2</a:t>
            </a:r>
            <a:r>
              <a:rPr lang="en-US"/>
              <a:t>_20210000_code.ipynb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20210000_result.csv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The result.csv file is the output file obtained from AIP_20210000_code.ipynb.</a:t>
            </a:r>
            <a:endParaRPr sz="2000"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When submitting it to the Blackboard, rename it ‘20210000_result.csv’. I recommend copying result.csv file and renaming the copy file.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20210000_report ( doc(docx) or hwp file)</a:t>
            </a:r>
            <a:endParaRPr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670" name="Google Shape;670;p69"/>
          <p:cNvCxnSpPr/>
          <p:nvPr/>
        </p:nvCxnSpPr>
        <p:spPr>
          <a:xfrm flipH="1" rot="10800000">
            <a:off x="4935682" y="1027907"/>
            <a:ext cx="3635423" cy="31966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1" name="Google Shape;671;p69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Important Notes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677" name="Google Shape;677;p70"/>
          <p:cNvSpPr txBox="1"/>
          <p:nvPr>
            <p:ph idx="1" type="body"/>
          </p:nvPr>
        </p:nvSpPr>
        <p:spPr>
          <a:xfrm>
            <a:off x="628650" y="1465408"/>
            <a:ext cx="7886700" cy="3927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DO NOT </a:t>
            </a:r>
            <a:r>
              <a:rPr b="1" lang="en-US">
                <a:solidFill>
                  <a:srgbClr val="FF0000"/>
                </a:solidFill>
              </a:rPr>
              <a:t>COPY</a:t>
            </a:r>
            <a:r>
              <a:rPr b="1" lang="en-US"/>
              <a:t> any other codes </a:t>
            </a:r>
            <a:r>
              <a:rPr b="1" lang="en-US" sz="2000"/>
              <a:t>(from colleagues or web)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DO NOT </a:t>
            </a:r>
            <a:r>
              <a:rPr b="1" lang="en-US">
                <a:solidFill>
                  <a:srgbClr val="FF0000"/>
                </a:solidFill>
              </a:rPr>
              <a:t>SHARE</a:t>
            </a:r>
            <a:r>
              <a:rPr b="1" lang="en-US"/>
              <a:t> trained parameters </a:t>
            </a:r>
            <a:r>
              <a:rPr lang="en-US"/>
              <a:t>of your model with other colleagues.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DO NOT </a:t>
            </a:r>
            <a:r>
              <a:rPr b="1" lang="en-US">
                <a:solidFill>
                  <a:srgbClr val="FF0000"/>
                </a:solidFill>
              </a:rPr>
              <a:t>LOAD</a:t>
            </a:r>
            <a:r>
              <a:rPr b="1" lang="en-US"/>
              <a:t> pre-trained weights of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prohibited to load already-trained models (e.g, ImageNet pretaining)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you can do your own pretraining: It is allowed to </a:t>
            </a:r>
            <a:r>
              <a:rPr b="1" lang="en-US"/>
              <a:t>WRITE YOUR OWN PRETRAINING code</a:t>
            </a:r>
            <a:r>
              <a:rPr lang="en-US"/>
              <a:t>, and </a:t>
            </a:r>
            <a:r>
              <a:rPr b="1" lang="en-US"/>
              <a:t>PRETRAIN your model</a:t>
            </a:r>
            <a:r>
              <a:rPr lang="en-US"/>
              <a:t>, and </a:t>
            </a:r>
            <a:r>
              <a:rPr b="1" lang="en-US"/>
              <a:t>UTILIZE the model </a:t>
            </a:r>
            <a:r>
              <a:rPr lang="en-US"/>
              <a:t>for this project.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678" name="Google Shape;678;p70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9" name="Google Shape;679;p70"/>
          <p:cNvSpPr txBox="1"/>
          <p:nvPr/>
        </p:nvSpPr>
        <p:spPr>
          <a:xfrm>
            <a:off x="1407292" y="5392574"/>
            <a:ext cx="6214184" cy="78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DEFFINITELY GET 0 POINT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when you violate these rules.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0" name="Google Shape;680;p70"/>
          <p:cNvCxnSpPr/>
          <p:nvPr/>
        </p:nvCxnSpPr>
        <p:spPr>
          <a:xfrm flipH="1" rot="10800000">
            <a:off x="4784651" y="1027908"/>
            <a:ext cx="3786454" cy="12636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Important Notes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686" name="Google Shape;686;p71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7" name="Google Shape;687;p71"/>
          <p:cNvSpPr txBox="1"/>
          <p:nvPr/>
        </p:nvSpPr>
        <p:spPr>
          <a:xfrm>
            <a:off x="684405" y="1690689"/>
            <a:ext cx="7886700" cy="3688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when you loads architecture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pretrained ResNet from ImageNet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this would be considered as plagiarism.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it does not mean that you cannot use any popular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as ResNet.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popular architectures only with your own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layer-by-layer 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Google Shape;688;p71"/>
          <p:cNvCxnSpPr/>
          <p:nvPr/>
        </p:nvCxnSpPr>
        <p:spPr>
          <a:xfrm flipH="1" rot="10800000">
            <a:off x="4784651" y="1027908"/>
            <a:ext cx="3786454" cy="12636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Datasets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628650" y="1825625"/>
            <a:ext cx="83906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provide </a:t>
            </a:r>
            <a:r>
              <a:rPr b="1" lang="en-US"/>
              <a:t>2 data sets </a:t>
            </a:r>
            <a:r>
              <a:rPr lang="en-US"/>
              <a:t>in this project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Train/Valid Set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Train your model with data samples in the train set.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Validate your model with unused data samples in train set.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Test Set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for scoreboard*. You don’t have any label for this set.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3058886" y="1038793"/>
            <a:ext cx="55122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>
            <a:alpha val="10980"/>
          </a:srgbClr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Submission &amp; Important Dates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694" name="Google Shape;694;p72"/>
          <p:cNvSpPr txBox="1"/>
          <p:nvPr>
            <p:ph idx="1" type="body"/>
          </p:nvPr>
        </p:nvSpPr>
        <p:spPr>
          <a:xfrm>
            <a:off x="628650" y="164000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1752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What to submit: </a:t>
            </a:r>
            <a:r>
              <a:rPr lang="en-US"/>
              <a:t>1</a:t>
            </a:r>
            <a:r>
              <a:rPr lang="en-US"/>
              <a:t> ipynb file, 1 result.csv file and 1 report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Where to submit: </a:t>
            </a:r>
            <a:r>
              <a:rPr lang="en-US"/>
              <a:t>on BB assignment (as other lab assignments)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Final Project Tutorial Session: </a:t>
            </a:r>
            <a:r>
              <a:rPr lang="en-US"/>
              <a:t>2021-11-24 (Wen.) &amp; 25(Thu) regular lecture/lab sessions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Due date for submission: </a:t>
            </a:r>
            <a:r>
              <a:rPr lang="en-US"/>
              <a:t>2021-12-17 (Fri.) 23:59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Claim Period: </a:t>
            </a:r>
            <a:r>
              <a:rPr lang="en-US"/>
              <a:t>2021-12-21 (Tue.) ~ 12-23 (Thurs.)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695" name="Google Shape;695;p72"/>
          <p:cNvCxnSpPr/>
          <p:nvPr/>
        </p:nvCxnSpPr>
        <p:spPr>
          <a:xfrm>
            <a:off x="7938655" y="1027907"/>
            <a:ext cx="63245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6" name="Google Shape;696;p72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오래된, 그림그리기이(가) 표시된 사진&#10;&#10;자동 생성된 설명" id="697" name="Google Shape;69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387" y="5717525"/>
            <a:ext cx="1858774" cy="107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25" y="1910500"/>
            <a:ext cx="8679149" cy="32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Q&amp;A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704" name="Google Shape;704;p73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오래된, 그림그리기이(가) 표시된 사진&#10;&#10;자동 생성된 설명" id="705" name="Google Shape;70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5387" y="5717525"/>
            <a:ext cx="1858774" cy="107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Datasets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628650" y="1465408"/>
            <a:ext cx="7886700" cy="408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Train/Valid Set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You can use it as train and validation 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4573 images, 13 classes(genre) in the train/valid dataset.				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/>
              <a:t>Test Set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You can use it for evaluating your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1105 images in the test dataset.				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141" name="Google Shape;141;p19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9"/>
          <p:cNvSpPr txBox="1"/>
          <p:nvPr/>
        </p:nvSpPr>
        <p:spPr>
          <a:xfrm>
            <a:off x="90600" y="5655450"/>
            <a:ext cx="8962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provide both train/valid dataset and Test dataset as npy file.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>
            <a:off x="3058886" y="1038793"/>
            <a:ext cx="55122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38" y="4619350"/>
            <a:ext cx="8168294" cy="5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Skeleton Code</a:t>
            </a:r>
            <a:endParaRPr b="1">
              <a:solidFill>
                <a:srgbClr val="1F3864"/>
              </a:solidFill>
            </a:endParaRPr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628650" y="196056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provide </a:t>
            </a:r>
            <a:r>
              <a:rPr b="1" lang="en-US"/>
              <a:t>1</a:t>
            </a:r>
            <a:r>
              <a:rPr b="1" lang="en-US"/>
              <a:t> skeleton code(code.ipynb) 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contains the training part and testing part.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You should fill </a:t>
            </a:r>
            <a:r>
              <a:rPr lang="en-US"/>
              <a:t>missing parts in the code to train and test successfully.</a:t>
            </a:r>
            <a:endParaRPr/>
          </a:p>
        </p:txBody>
      </p:sp>
      <p:cxnSp>
        <p:nvCxnSpPr>
          <p:cNvPr id="151" name="Google Shape;151;p20"/>
          <p:cNvCxnSpPr/>
          <p:nvPr/>
        </p:nvCxnSpPr>
        <p:spPr>
          <a:xfrm>
            <a:off x="386575" y="6311899"/>
            <a:ext cx="8255619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20"/>
          <p:cNvCxnSpPr/>
          <p:nvPr/>
        </p:nvCxnSpPr>
        <p:spPr>
          <a:xfrm flipH="1" rot="10800000">
            <a:off x="4245429" y="1027908"/>
            <a:ext cx="4325676" cy="12835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Important Notes</a:t>
            </a:r>
            <a:endParaRPr b="1">
              <a:solidFill>
                <a:srgbClr val="1F3864"/>
              </a:solidFill>
            </a:endParaRPr>
          </a:p>
        </p:txBody>
      </p:sp>
      <p:cxnSp>
        <p:nvCxnSpPr>
          <p:cNvPr id="158" name="Google Shape;158;p21"/>
          <p:cNvCxnSpPr/>
          <p:nvPr/>
        </p:nvCxnSpPr>
        <p:spPr>
          <a:xfrm>
            <a:off x="386575" y="6311899"/>
            <a:ext cx="8255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21"/>
          <p:cNvSpPr txBox="1"/>
          <p:nvPr/>
        </p:nvSpPr>
        <p:spPr>
          <a:xfrm>
            <a:off x="684405" y="1690689"/>
            <a:ext cx="78867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download 3 files and upload them to your google drive.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files → test.npy, train.npy, code.ipynb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them through URLs below or in 5 page of ppt.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 flipH="1" rot="10800000">
            <a:off x="4784651" y="1027944"/>
            <a:ext cx="3786600" cy="1260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21"/>
          <p:cNvSpPr txBox="1"/>
          <p:nvPr/>
        </p:nvSpPr>
        <p:spPr>
          <a:xfrm>
            <a:off x="451275" y="4452375"/>
            <a:ext cx="863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test.npy: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https://drive.google.com/file/d/1vcsrvU8KNONpUfR4XwfYXmFfyIH8erwM/view?usp=sharing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train.npy: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https://drive.google.com/file/d/1IzMtDWxqcCRvzHukV7HMfLpHGBdtmUjy/view?usp=sharing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code.ipynb: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https://drive.google.com/file/d/1k5kHld01NUYsgeaiv2p7r5MiHb-nDOGM/view?usp=sharing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