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83" r:id="rId4"/>
    <p:sldId id="280" r:id="rId5"/>
    <p:sldId id="284" r:id="rId6"/>
    <p:sldId id="269" r:id="rId7"/>
    <p:sldId id="278" r:id="rId8"/>
    <p:sldId id="277" r:id="rId9"/>
    <p:sldId id="279" r:id="rId10"/>
    <p:sldId id="281" r:id="rId11"/>
    <p:sldId id="282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5" r:id="rId20"/>
    <p:sldId id="266" r:id="rId21"/>
    <p:sldId id="264" r:id="rId22"/>
    <p:sldId id="270" r:id="rId23"/>
    <p:sldId id="271" r:id="rId24"/>
    <p:sldId id="273" r:id="rId25"/>
    <p:sldId id="274" r:id="rId26"/>
    <p:sldId id="27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108" y="10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69292-2356-4C99-AD29-658CB4843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000" y="1780858"/>
            <a:ext cx="11520000" cy="1440000"/>
          </a:xfr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4400" b="1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44365E-8E2B-4720-8D26-44BB7DC8E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000" y="3277143"/>
            <a:ext cx="11520000" cy="7200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8A59BE1-3944-4040-AFF7-4A6EFD5DA3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6000" y="4520453"/>
            <a:ext cx="10800000" cy="7200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9506B071-5031-40EB-97D5-61683509556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6000" y="5313773"/>
            <a:ext cx="10800000" cy="7200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1753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F8350FB-69B0-4AD5-B2AF-57B28EE6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1037"/>
            <a:ext cx="11520000" cy="720000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2CCED97-0483-44CA-88E7-66F7FC584B4B}"/>
              </a:ext>
            </a:extLst>
          </p:cNvPr>
          <p:cNvCxnSpPr/>
          <p:nvPr/>
        </p:nvCxnSpPr>
        <p:spPr>
          <a:xfrm>
            <a:off x="336000" y="1048657"/>
            <a:ext cx="1152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8321C81-7567-43D6-A02B-A3AF33AAC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1775456"/>
            <a:ext cx="11520000" cy="493313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4C550868-570E-4C77-8F85-D1025A9B3CF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36000" y="1142998"/>
            <a:ext cx="11520000" cy="538117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3186C4A-EBD8-4026-A0CD-7921B36B53F0}"/>
              </a:ext>
            </a:extLst>
          </p:cNvPr>
          <p:cNvCxnSpPr/>
          <p:nvPr/>
        </p:nvCxnSpPr>
        <p:spPr>
          <a:xfrm>
            <a:off x="336000" y="1688737"/>
            <a:ext cx="1152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94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168F11F-7160-4003-BEC6-9704AABB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1037"/>
            <a:ext cx="11520000" cy="720000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AB78C1E-9412-40CE-B1B2-99A4B283DA98}"/>
              </a:ext>
            </a:extLst>
          </p:cNvPr>
          <p:cNvCxnSpPr/>
          <p:nvPr/>
        </p:nvCxnSpPr>
        <p:spPr>
          <a:xfrm>
            <a:off x="336000" y="1048657"/>
            <a:ext cx="1152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34F26D0-3864-4072-A1E1-1C1967CF1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1775456"/>
            <a:ext cx="11520000" cy="1980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4B72A0F-CFB5-4EF8-8FE3-F38D5002CB3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36000" y="1142998"/>
            <a:ext cx="11520000" cy="538117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7A4070F-DF51-4540-97B2-0F01C0D7DA9E}"/>
              </a:ext>
            </a:extLst>
          </p:cNvPr>
          <p:cNvCxnSpPr/>
          <p:nvPr/>
        </p:nvCxnSpPr>
        <p:spPr>
          <a:xfrm>
            <a:off x="336000" y="1688737"/>
            <a:ext cx="1152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E8BEA8A7-22E7-4719-B635-FB9DA9F4C98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36000" y="4556963"/>
            <a:ext cx="11520000" cy="1980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31A5B91-6F5D-47BA-ABF9-2B65FAE5BADA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36000" y="3924505"/>
            <a:ext cx="11520000" cy="538117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9BDEEF6-6F51-4E24-8760-03BD87829A4A}"/>
              </a:ext>
            </a:extLst>
          </p:cNvPr>
          <p:cNvCxnSpPr/>
          <p:nvPr/>
        </p:nvCxnSpPr>
        <p:spPr>
          <a:xfrm>
            <a:off x="336000" y="4470244"/>
            <a:ext cx="1152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49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24EE23B-89FD-4F4D-A54D-6DD0B08C4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000" y="2709000"/>
            <a:ext cx="11520000" cy="1440000"/>
          </a:xfr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4400" b="1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500A88DC-EF2D-4AC6-89BB-A824D829C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000" y="4205285"/>
            <a:ext cx="11520000" cy="7200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9395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D7D6C29-E24D-4C3D-86B8-9AE0F15B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1037"/>
            <a:ext cx="11520000" cy="720000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36B4F4C-3FC4-40BE-848F-2188E4E32223}"/>
              </a:ext>
            </a:extLst>
          </p:cNvPr>
          <p:cNvCxnSpPr/>
          <p:nvPr/>
        </p:nvCxnSpPr>
        <p:spPr>
          <a:xfrm>
            <a:off x="336000" y="1048657"/>
            <a:ext cx="1152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5B07601-0CEF-40F5-B535-926580CBF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1776857"/>
            <a:ext cx="5760000" cy="493313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C191291-0458-4137-B00B-03A047187F5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36000" y="1142998"/>
            <a:ext cx="11520000" cy="538117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DD2FE9-2F25-437E-9B72-95116F9C28E1}"/>
              </a:ext>
            </a:extLst>
          </p:cNvPr>
          <p:cNvCxnSpPr/>
          <p:nvPr/>
        </p:nvCxnSpPr>
        <p:spPr>
          <a:xfrm>
            <a:off x="336000" y="1688737"/>
            <a:ext cx="1152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3950254-D3FD-4687-B82E-45EEE5AAF4C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6000" y="1776857"/>
            <a:ext cx="5760000" cy="493313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09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168F11F-7160-4003-BEC6-9704AABB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1037"/>
            <a:ext cx="11520000" cy="720000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AB78C1E-9412-40CE-B1B2-99A4B283DA98}"/>
              </a:ext>
            </a:extLst>
          </p:cNvPr>
          <p:cNvCxnSpPr/>
          <p:nvPr/>
        </p:nvCxnSpPr>
        <p:spPr>
          <a:xfrm>
            <a:off x="336000" y="1048657"/>
            <a:ext cx="1152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34F26D0-3864-4072-A1E1-1C1967CF1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1775456"/>
            <a:ext cx="5760000" cy="1980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4B72A0F-CFB5-4EF8-8FE3-F38D5002CB3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36000" y="1142998"/>
            <a:ext cx="11520000" cy="538117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7A4070F-DF51-4540-97B2-0F01C0D7DA9E}"/>
              </a:ext>
            </a:extLst>
          </p:cNvPr>
          <p:cNvCxnSpPr/>
          <p:nvPr/>
        </p:nvCxnSpPr>
        <p:spPr>
          <a:xfrm>
            <a:off x="336000" y="1688737"/>
            <a:ext cx="1152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E8BEA8A7-22E7-4719-B635-FB9DA9F4C98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36000" y="4556963"/>
            <a:ext cx="5760000" cy="1980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31A5B91-6F5D-47BA-ABF9-2B65FAE5BADA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36000" y="3924505"/>
            <a:ext cx="11520000" cy="538117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9BDEEF6-6F51-4E24-8760-03BD87829A4A}"/>
              </a:ext>
            </a:extLst>
          </p:cNvPr>
          <p:cNvCxnSpPr/>
          <p:nvPr/>
        </p:nvCxnSpPr>
        <p:spPr>
          <a:xfrm>
            <a:off x="336000" y="4470244"/>
            <a:ext cx="1152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FBCB0EC-CCFE-4977-B344-8E4E8F80003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775456"/>
            <a:ext cx="5760000" cy="1980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0B63B30-5A18-4158-B897-110AD5C0F8A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96000" y="4556963"/>
            <a:ext cx="5760000" cy="1980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12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DC799-9CB7-429C-A385-2BE000111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A04530-D2ED-4067-ABE8-1206EE523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0F0F7-1044-4062-ADA4-F02A66CA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8115-E1CB-4665-B704-DFB8BFD818FD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88E919-5B25-43B9-B0A2-E50EDCCA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034E5-2F99-4EA0-A1F2-437DE448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9F450-20DC-4E91-A728-8E01AE154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63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E99E9A-86C9-49EF-9D2D-AADBBA57C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494752-E5D3-4AE6-BF57-6B4ED0880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D7FC53-C0FE-4247-A086-3107C780D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28115-E1CB-4665-B704-DFB8BFD818FD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A3EA10-84DA-4526-8F52-34AF1C6A8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5D5550-26C2-40D7-A8A8-C1D270131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9F450-20DC-4E91-A728-8E01AE154D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65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slideshare.net/yunspace/nano-segmentation-a-docker-security-journey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64E8E4-4157-4CE2-B47D-66F32B8F00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Cloud Native Network Security</a:t>
            </a:r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42A26DBD-BCAE-4142-A822-2AEAAB6128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/>
              <a:t>Types of Microsegmentation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C2FAA6-FEA3-474E-83C8-317C015290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r"/>
            <a:r>
              <a:rPr lang="en-US" altLang="ko-KR"/>
              <a:t>Yongyoon Shin</a:t>
            </a:r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6A702F8-C981-4153-887C-60FB3ACA975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r"/>
            <a:r>
              <a:rPr lang="en-US" altLang="ko-KR"/>
              <a:t>uni2u@etri.re.kr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480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816D7-E6A7-43E1-B735-6EECA09A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microsegmentation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1DD582-E835-4ECA-8617-8DF612C9F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1776857"/>
            <a:ext cx="5760000" cy="4933134"/>
          </a:xfrm>
        </p:spPr>
        <p:txBody>
          <a:bodyPr>
            <a:normAutofit/>
          </a:bodyPr>
          <a:lstStyle/>
          <a:p>
            <a:r>
              <a:rPr lang="en-US" altLang="ko-KR" sz="1800"/>
              <a:t>zero trust</a:t>
            </a:r>
          </a:p>
          <a:p>
            <a:pPr lvl="1"/>
            <a:r>
              <a:rPr lang="ko-KR" altLang="en-US" sz="1600"/>
              <a:t>신뢰를 약점으로 취급</a:t>
            </a:r>
            <a:endParaRPr lang="en-US" altLang="ko-KR" sz="1600"/>
          </a:p>
          <a:p>
            <a:pPr lvl="2"/>
            <a:r>
              <a:rPr lang="ko-KR" altLang="en-US" sz="1400"/>
              <a:t>악의적인 위협이 외부 또는 내부에 있음을 기반</a:t>
            </a:r>
            <a:endParaRPr lang="en-US" altLang="ko-KR" sz="1400"/>
          </a:p>
          <a:p>
            <a:pPr lvl="2"/>
            <a:r>
              <a:rPr lang="ko-KR" altLang="en-US" sz="1400"/>
              <a:t>악의적인 내부자는 네트워크 내부에서 자유로움</a:t>
            </a:r>
            <a:endParaRPr lang="en-US" altLang="ko-KR" sz="1400"/>
          </a:p>
          <a:p>
            <a:pPr lvl="1"/>
            <a:r>
              <a:rPr lang="ko-KR" altLang="en-US" sz="1600"/>
              <a:t>모든 장치와 </a:t>
            </a:r>
            <a:r>
              <a:rPr lang="en-US" altLang="ko-KR" sz="1600"/>
              <a:t>ID</a:t>
            </a:r>
            <a:r>
              <a:rPr lang="ko-KR" altLang="en-US" sz="1600"/>
              <a:t> 에 대한 엄격한 검증</a:t>
            </a:r>
            <a:endParaRPr lang="en-US" altLang="ko-KR" sz="1600"/>
          </a:p>
          <a:p>
            <a:pPr lvl="1"/>
            <a:r>
              <a:rPr lang="ko-KR" altLang="en-US" sz="1600"/>
              <a:t>최소권한의 원칙에 따라 사용자 액세스 제어</a:t>
            </a:r>
            <a:endParaRPr lang="en-US" altLang="ko-KR" sz="1600"/>
          </a:p>
          <a:p>
            <a:pPr lvl="2"/>
            <a:r>
              <a:rPr lang="ko-KR" altLang="en-US" sz="1400"/>
              <a:t>개별 사용자에게 필요한 액세스 권한만 부여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488CAD-037A-4854-98D1-B45AEFB3335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 anchor="ctr" anchorCtr="0"/>
          <a:lstStyle/>
          <a:p>
            <a:r>
              <a:rPr lang="en-US" altLang="ko-KR"/>
              <a:t>zero trust and microsegmentation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3DA555A-CC23-414B-BEF2-7AF712E76E7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6000" y="1776857"/>
            <a:ext cx="5760000" cy="4933134"/>
          </a:xfrm>
        </p:spPr>
        <p:txBody>
          <a:bodyPr>
            <a:normAutofit/>
          </a:bodyPr>
          <a:lstStyle/>
          <a:p>
            <a:r>
              <a:rPr lang="en-US" altLang="ko-KR" sz="1800"/>
              <a:t>microsegmentation</a:t>
            </a:r>
          </a:p>
          <a:p>
            <a:pPr lvl="1"/>
            <a:r>
              <a:rPr lang="en-US" altLang="ko-KR" sz="1600"/>
              <a:t>zero trust </a:t>
            </a:r>
            <a:r>
              <a:rPr lang="ko-KR" altLang="en-US" sz="1600"/>
              <a:t>는 보안 모델이며</a:t>
            </a:r>
            <a:endParaRPr lang="en-US" altLang="ko-KR" sz="1600"/>
          </a:p>
          <a:p>
            <a:pPr lvl="1"/>
            <a:r>
              <a:rPr lang="en-US" altLang="ko-KR" sz="1600"/>
              <a:t>microsegmentation </a:t>
            </a:r>
            <a:r>
              <a:rPr lang="ko-KR" altLang="en-US" sz="1600"/>
              <a:t>은 이 전략을 달성하는 모범 사례</a:t>
            </a:r>
            <a:endParaRPr lang="en-US" altLang="ko-KR" sz="1600"/>
          </a:p>
          <a:p>
            <a:pPr lvl="2"/>
            <a:r>
              <a:rPr lang="ko-KR" altLang="en-US" sz="1400"/>
              <a:t>모든 워크로드 주변에 보안 </a:t>
            </a:r>
            <a:r>
              <a:rPr lang="en-US" altLang="ko-KR" sz="1400"/>
              <a:t>micro-perimeter </a:t>
            </a:r>
            <a:r>
              <a:rPr lang="ko-KR" altLang="en-US" sz="1400"/>
              <a:t>생성하고</a:t>
            </a:r>
            <a:endParaRPr lang="en-US" altLang="ko-KR" sz="1400"/>
          </a:p>
          <a:p>
            <a:pPr lvl="2"/>
            <a:r>
              <a:rPr lang="ko-KR" altLang="en-US" sz="1400"/>
              <a:t>악의적인 사용자가 네트워크 내부에서 자유롭지 않도록 함</a:t>
            </a:r>
            <a:endParaRPr lang="en-US" altLang="ko-KR" sz="1400"/>
          </a:p>
          <a:p>
            <a:pPr lvl="1"/>
            <a:r>
              <a:rPr lang="ko-KR" altLang="en-US" sz="1600"/>
              <a:t>세분화된 유효성 검사 구현</a:t>
            </a:r>
            <a:endParaRPr lang="en-US" altLang="ko-KR" sz="1600"/>
          </a:p>
          <a:p>
            <a:pPr lvl="2"/>
            <a:r>
              <a:rPr lang="ko-KR" altLang="en-US" sz="1400"/>
              <a:t>최소권한의 원칙 실현</a:t>
            </a:r>
          </a:p>
        </p:txBody>
      </p:sp>
    </p:spTree>
    <p:extLst>
      <p:ext uri="{BB962C8B-B14F-4D97-AF65-F5344CB8AC3E}">
        <p14:creationId xmlns:p14="http://schemas.microsoft.com/office/powerpoint/2010/main" val="3634685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816D7-E6A7-43E1-B735-6EECA09A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microsegmentation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1DD582-E835-4ECA-8617-8DF612C9F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1776857"/>
            <a:ext cx="5760000" cy="4933134"/>
          </a:xfrm>
        </p:spPr>
        <p:txBody>
          <a:bodyPr>
            <a:normAutofit/>
          </a:bodyPr>
          <a:lstStyle/>
          <a:p>
            <a:r>
              <a:rPr lang="en-US" altLang="ko-KR" sz="1800"/>
              <a:t>microsegmentation challenges in the cloud</a:t>
            </a:r>
          </a:p>
          <a:p>
            <a:pPr lvl="1"/>
            <a:r>
              <a:rPr lang="ko-KR" altLang="en-US" sz="1600"/>
              <a:t>클라우드 네이티브 환경을 세분화 하는 것은 어렵다</a:t>
            </a:r>
            <a:endParaRPr lang="en-US" altLang="ko-KR" sz="1600"/>
          </a:p>
          <a:p>
            <a:pPr lvl="2"/>
            <a:r>
              <a:rPr lang="ko-KR" altLang="en-US" sz="1400"/>
              <a:t>중앙집중식 보안 모델 관리 모델 활용</a:t>
            </a:r>
            <a:endParaRPr lang="en-US" altLang="ko-KR" sz="1400"/>
          </a:p>
          <a:p>
            <a:pPr lvl="2"/>
            <a:r>
              <a:rPr lang="ko-KR" altLang="en-US" sz="1400"/>
              <a:t>즉</a:t>
            </a:r>
            <a:r>
              <a:rPr lang="en-US" altLang="ko-KR" sz="1400"/>
              <a:t>, </a:t>
            </a:r>
            <a:r>
              <a:rPr lang="ko-KR" altLang="en-US" sz="1400"/>
              <a:t>단일 팀이 모든 네트워크 보안 정책 처리</a:t>
            </a:r>
            <a:endParaRPr lang="en-US" altLang="ko-KR" sz="1400"/>
          </a:p>
          <a:p>
            <a:pPr lvl="1"/>
            <a:r>
              <a:rPr lang="ko-KR" altLang="en-US" sz="1600"/>
              <a:t>중앙집중식의 한계</a:t>
            </a:r>
            <a:endParaRPr lang="en-US" altLang="ko-KR" sz="1600"/>
          </a:p>
          <a:p>
            <a:pPr lvl="2"/>
            <a:r>
              <a:rPr lang="ko-KR" altLang="en-US" sz="1400"/>
              <a:t>모든 정책을 업데이트하고 각 액세스 요청을 승인</a:t>
            </a:r>
            <a:r>
              <a:rPr lang="en-US" altLang="ko-KR" sz="1400"/>
              <a:t>/</a:t>
            </a:r>
            <a:r>
              <a:rPr lang="ko-KR" altLang="en-US" sz="1400"/>
              <a:t>거부</a:t>
            </a:r>
            <a:endParaRPr lang="en-US" altLang="ko-KR" sz="1400"/>
          </a:p>
          <a:p>
            <a:pPr lvl="2"/>
            <a:r>
              <a:rPr lang="ko-KR" altLang="en-US" sz="1400"/>
              <a:t>이러한 접근 방식은 병목 현상을 일으기코 휴먼 에러 발생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488CAD-037A-4854-98D1-B45AEFB3335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 anchor="ctr" anchorCtr="0"/>
          <a:lstStyle/>
          <a:p>
            <a:r>
              <a:rPr lang="en-US" altLang="ko-KR"/>
              <a:t>microsegmentation, Policy as Code, and DevOps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3DA555A-CC23-414B-BEF2-7AF712E76E7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6000" y="1776857"/>
            <a:ext cx="5760000" cy="4933134"/>
          </a:xfrm>
        </p:spPr>
        <p:txBody>
          <a:bodyPr>
            <a:normAutofit/>
          </a:bodyPr>
          <a:lstStyle/>
          <a:p>
            <a:r>
              <a:rPr lang="en-US" altLang="ko-KR" sz="1800"/>
              <a:t>applying the DevOps model to microsegmentation</a:t>
            </a:r>
          </a:p>
          <a:p>
            <a:pPr lvl="1"/>
            <a:r>
              <a:rPr lang="en-US" altLang="ko-KR" sz="1600"/>
              <a:t>application</a:t>
            </a:r>
            <a:r>
              <a:rPr lang="ko-KR" altLang="en-US" sz="1600"/>
              <a:t> 실행과 동일한 접근 방식 사용</a:t>
            </a:r>
            <a:endParaRPr lang="en-US" altLang="ko-KR" sz="1600"/>
          </a:p>
          <a:p>
            <a:pPr lvl="2"/>
            <a:r>
              <a:rPr lang="en-US" altLang="ko-KR" sz="1400"/>
              <a:t>[DevOps </a:t>
            </a:r>
            <a:r>
              <a:rPr lang="ko-KR" altLang="en-US" sz="1400"/>
              <a:t>팀</a:t>
            </a:r>
            <a:r>
              <a:rPr lang="en-US" altLang="ko-KR" sz="1400"/>
              <a:t>]</a:t>
            </a:r>
          </a:p>
          <a:p>
            <a:pPr lvl="2"/>
            <a:r>
              <a:rPr lang="ko-KR" altLang="en-US" sz="1400"/>
              <a:t>정책을 코드로 사용하고 비즈니스 부서</a:t>
            </a:r>
            <a:r>
              <a:rPr lang="en-US" altLang="ko-KR" sz="1400"/>
              <a:t>, </a:t>
            </a:r>
            <a:r>
              <a:rPr lang="ko-KR" altLang="en-US" sz="1400"/>
              <a:t>계정 또는 환경 기반</a:t>
            </a:r>
            <a:endParaRPr lang="en-US" altLang="ko-KR" sz="1400"/>
          </a:p>
          <a:p>
            <a:pPr lvl="2"/>
            <a:r>
              <a:rPr lang="ko-KR" altLang="en-US" sz="1400"/>
              <a:t>대략적 </a:t>
            </a:r>
            <a:r>
              <a:rPr lang="en-US" altLang="ko-KR" sz="1400"/>
              <a:t>microsegmentation</a:t>
            </a:r>
          </a:p>
          <a:p>
            <a:pPr lvl="2"/>
            <a:r>
              <a:rPr lang="en-US" altLang="ko-KR" sz="1400"/>
              <a:t>[</a:t>
            </a:r>
            <a:r>
              <a:rPr lang="ko-KR" altLang="en-US" sz="1400"/>
              <a:t>보안팀</a:t>
            </a:r>
            <a:r>
              <a:rPr lang="en-US" altLang="ko-KR" sz="1400"/>
              <a:t>]</a:t>
            </a:r>
          </a:p>
          <a:p>
            <a:pPr lvl="2"/>
            <a:r>
              <a:rPr lang="en-US" altLang="ko-KR" sz="1400"/>
              <a:t>application </a:t>
            </a:r>
            <a:r>
              <a:rPr lang="ko-KR" altLang="en-US" sz="1400"/>
              <a:t>소유자가 세분화된 정책 및 제어 관리</a:t>
            </a:r>
            <a:endParaRPr lang="en-US" altLang="ko-KR" sz="140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0DFC9CD-7FE0-403E-9609-769C4A325576}"/>
              </a:ext>
            </a:extLst>
          </p:cNvPr>
          <p:cNvSpPr/>
          <p:nvPr/>
        </p:nvSpPr>
        <p:spPr>
          <a:xfrm>
            <a:off x="1596000" y="5449991"/>
            <a:ext cx="9000000" cy="1260000"/>
          </a:xfrm>
          <a:prstGeom prst="roundRect">
            <a:avLst>
              <a:gd name="adj" fmla="val 1436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클라우드 네이티브 환경은 </a:t>
            </a:r>
            <a:r>
              <a:rPr lang="en-US" altLang="ko-KR">
                <a:solidFill>
                  <a:schemeClr val="tx1"/>
                </a:solidFill>
              </a:rPr>
              <a:t>application </a:t>
            </a:r>
            <a:r>
              <a:rPr lang="ko-KR" altLang="en-US">
                <a:solidFill>
                  <a:schemeClr val="tx1"/>
                </a:solidFill>
              </a:rPr>
              <a:t>개발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배포 방식을 변경</a:t>
            </a:r>
            <a:endParaRPr lang="en-US" altLang="ko-KR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sz="1600">
                <a:solidFill>
                  <a:schemeClr val="tx1"/>
                </a:solidFill>
              </a:rPr>
              <a:t>자동화</a:t>
            </a:r>
            <a:r>
              <a:rPr lang="en-US" altLang="ko-KR" sz="1600">
                <a:solidFill>
                  <a:schemeClr val="tx1"/>
                </a:solidFill>
              </a:rPr>
              <a:t>, CI/CD </a:t>
            </a:r>
            <a:r>
              <a:rPr lang="ko-KR" altLang="en-US" sz="1600">
                <a:solidFill>
                  <a:schemeClr val="tx1"/>
                </a:solidFill>
              </a:rPr>
              <a:t>파이프라인</a:t>
            </a:r>
            <a:r>
              <a:rPr lang="en-US" altLang="ko-KR" sz="1600">
                <a:solidFill>
                  <a:schemeClr val="tx1"/>
                </a:solidFill>
              </a:rPr>
              <a:t>, IaC (Infrastructure as Code) </a:t>
            </a:r>
            <a:r>
              <a:rPr lang="ko-KR" altLang="en-US" sz="1600">
                <a:solidFill>
                  <a:schemeClr val="tx1"/>
                </a:solidFill>
              </a:rPr>
              <a:t>와 같은 </a:t>
            </a:r>
            <a:r>
              <a:rPr lang="en-US" altLang="ko-KR" sz="1600">
                <a:solidFill>
                  <a:schemeClr val="tx1"/>
                </a:solidFill>
              </a:rPr>
              <a:t>DevOps </a:t>
            </a:r>
            <a:r>
              <a:rPr lang="ko-KR" altLang="en-US" sz="1600">
                <a:solidFill>
                  <a:schemeClr val="tx1"/>
                </a:solidFill>
              </a:rPr>
              <a:t>채택</a:t>
            </a:r>
            <a:endParaRPr lang="en-US" altLang="ko-KR" sz="160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solidFill>
                  <a:schemeClr val="tx1"/>
                </a:solidFill>
              </a:rPr>
              <a:t>그러나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기존의 보안 기술은 </a:t>
            </a:r>
            <a:r>
              <a:rPr lang="en-US" altLang="ko-KR">
                <a:solidFill>
                  <a:schemeClr val="tx1"/>
                </a:solidFill>
              </a:rPr>
              <a:t>Cloud Native Application </a:t>
            </a:r>
            <a:r>
              <a:rPr lang="ko-KR" altLang="en-US">
                <a:solidFill>
                  <a:schemeClr val="tx1"/>
                </a:solidFill>
              </a:rPr>
              <a:t>을 적절하게 보호하지 못함</a:t>
            </a:r>
            <a:endParaRPr lang="en-US" altLang="ko-KR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066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5210C-E4E3-4766-9986-603CF904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microsegmentation</a:t>
            </a:r>
            <a:r>
              <a:rPr lang="ko-KR" altLang="en-US"/>
              <a:t> </a:t>
            </a:r>
            <a:r>
              <a:rPr lang="en-US" altLang="ko-KR"/>
              <a:t>type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E6D12-2692-42E7-A172-C886211C8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1776857"/>
            <a:ext cx="5760000" cy="4933134"/>
          </a:xfrm>
        </p:spPr>
        <p:txBody>
          <a:bodyPr/>
          <a:lstStyle/>
          <a:p>
            <a:r>
              <a:rPr lang="en-US" altLang="ko-KR" sz="1800"/>
              <a:t>ring-fence application</a:t>
            </a:r>
          </a:p>
          <a:p>
            <a:pPr lvl="1"/>
            <a:r>
              <a:rPr lang="ko-KR" altLang="en-US" sz="1600"/>
              <a:t>다양한 환경의 클라우드 환경에서</a:t>
            </a:r>
            <a:endParaRPr lang="en-US" altLang="ko-KR" sz="1600"/>
          </a:p>
          <a:p>
            <a:pPr lvl="2"/>
            <a:r>
              <a:rPr lang="en-US" altLang="ko-KR" sz="1400"/>
              <a:t>container,</a:t>
            </a:r>
            <a:r>
              <a:rPr lang="ko-KR" altLang="en-US" sz="1400"/>
              <a:t> </a:t>
            </a:r>
            <a:r>
              <a:rPr lang="en-US" altLang="ko-KR" sz="1400"/>
              <a:t>hypervisor,</a:t>
            </a:r>
            <a:r>
              <a:rPr lang="ko-KR" altLang="en-US" sz="1400"/>
              <a:t> </a:t>
            </a:r>
            <a:r>
              <a:rPr lang="en-US" altLang="ko-KR" sz="1400"/>
              <a:t>baremetal</a:t>
            </a:r>
            <a:r>
              <a:rPr lang="ko-KR" altLang="en-US" sz="1400"/>
              <a:t> 등 환경</a:t>
            </a:r>
            <a:endParaRPr lang="en-US" altLang="ko-KR" sz="1400"/>
          </a:p>
          <a:p>
            <a:pPr lvl="2"/>
            <a:r>
              <a:rPr lang="en-US" altLang="ko-KR" sz="1400"/>
              <a:t>application </a:t>
            </a:r>
            <a:r>
              <a:rPr lang="ko-KR" altLang="en-US" sz="1400"/>
              <a:t>간</a:t>
            </a:r>
            <a:r>
              <a:rPr lang="en-US" altLang="ko-KR" sz="1400"/>
              <a:t> </a:t>
            </a:r>
            <a:r>
              <a:rPr lang="ko-KR" altLang="en-US" sz="1400"/>
              <a:t>트래픽 제어</a:t>
            </a:r>
            <a:endParaRPr lang="en-US" altLang="ko-KR" sz="1400"/>
          </a:p>
          <a:p>
            <a:pPr lvl="1"/>
            <a:r>
              <a:rPr lang="ko-KR" altLang="en-US" sz="1600"/>
              <a:t>중요</a:t>
            </a:r>
            <a:r>
              <a:rPr lang="en-US" altLang="ko-KR" sz="1600"/>
              <a:t> application </a:t>
            </a:r>
            <a:r>
              <a:rPr lang="ko-KR" altLang="en-US" sz="1600"/>
              <a:t>분리하여</a:t>
            </a:r>
            <a:r>
              <a:rPr lang="en-US" altLang="ko-KR" sz="1600"/>
              <a:t> </a:t>
            </a:r>
            <a:r>
              <a:rPr lang="ko-KR" altLang="en-US" sz="1600"/>
              <a:t>보호 </a:t>
            </a:r>
            <a:r>
              <a:rPr lang="en-US" altLang="ko-KR" sz="1600"/>
              <a:t>(</a:t>
            </a:r>
            <a:r>
              <a:rPr lang="ko-KR" altLang="en-US" sz="1600"/>
              <a:t>별도 관리</a:t>
            </a:r>
            <a:r>
              <a:rPr lang="en-US" altLang="ko-KR" sz="1600"/>
              <a:t>)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800"/>
              <a:t>application </a:t>
            </a:r>
            <a:r>
              <a:rPr lang="ko-KR" altLang="en-US" sz="1800"/>
              <a:t>보안 개선 및 규정 준수</a:t>
            </a:r>
            <a:endParaRPr lang="en-US" altLang="ko-KR" sz="1800"/>
          </a:p>
          <a:p>
            <a:pPr lvl="1"/>
            <a:r>
              <a:rPr lang="ko-KR" altLang="en-US" sz="1600"/>
              <a:t>규정 </a:t>
            </a:r>
            <a:r>
              <a:rPr lang="en-US" altLang="ko-KR" sz="1600"/>
              <a:t>(HIPAA, SOX, PCI DSS </a:t>
            </a:r>
            <a:r>
              <a:rPr lang="ko-KR" altLang="en-US" sz="1600"/>
              <a:t>등</a:t>
            </a:r>
            <a:r>
              <a:rPr lang="en-US" altLang="ko-KR" sz="1600"/>
              <a:t>)</a:t>
            </a:r>
          </a:p>
          <a:p>
            <a:pPr lvl="1"/>
            <a:r>
              <a:rPr lang="en-US" altLang="ko-KR" sz="1600"/>
              <a:t>subnet/VLAN </a:t>
            </a:r>
            <a:r>
              <a:rPr lang="ko-KR" altLang="en-US" sz="1600"/>
              <a:t>에서 </a:t>
            </a:r>
            <a:r>
              <a:rPr lang="en-US" altLang="ko-KR" sz="1600"/>
              <a:t>application </a:t>
            </a:r>
            <a:r>
              <a:rPr lang="ko-KR" altLang="en-US" sz="1600"/>
              <a:t>으로 보안 경계 축소</a:t>
            </a:r>
            <a:endParaRPr lang="en-US" altLang="ko-KR" sz="160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5E4DCB-4298-4D3F-9C75-B64B1BBD877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 anchor="ctr" anchorCtr="0"/>
          <a:lstStyle/>
          <a:p>
            <a:r>
              <a:rPr lang="en-US" altLang="ko-KR"/>
              <a:t>01. Application based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479C8E0-487A-4E54-AF80-3EEE5CE3725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6000" y="1776857"/>
            <a:ext cx="5760000" cy="4933134"/>
          </a:xfrm>
        </p:spPr>
        <p:txBody>
          <a:bodyPr>
            <a:normAutofit/>
          </a:bodyPr>
          <a:lstStyle/>
          <a:p>
            <a:r>
              <a:rPr lang="en-US" altLang="ko-KR" sz="1800"/>
              <a:t>ring-fence</a:t>
            </a:r>
          </a:p>
          <a:p>
            <a:pPr lvl="1"/>
            <a:r>
              <a:rPr lang="ko-KR" altLang="en-US" sz="1600"/>
              <a:t>예</a:t>
            </a:r>
            <a:r>
              <a:rPr lang="en-US" altLang="ko-KR" sz="1600"/>
              <a:t>) application </a:t>
            </a:r>
            <a:r>
              <a:rPr lang="ko-KR" altLang="en-US" sz="1600"/>
              <a:t>과 다른 </a:t>
            </a:r>
            <a:r>
              <a:rPr lang="en-US" altLang="ko-KR" sz="1600"/>
              <a:t>application </a:t>
            </a:r>
            <a:r>
              <a:rPr lang="ko-KR" altLang="en-US" sz="1600"/>
              <a:t>간 상호 작용 제어</a:t>
            </a:r>
            <a:endParaRPr lang="en-US" altLang="ko-KR" sz="1600"/>
          </a:p>
          <a:p>
            <a:pPr lvl="2"/>
            <a:r>
              <a:rPr lang="en-US" altLang="ko-KR" sz="1400"/>
              <a:t>MS word </a:t>
            </a:r>
            <a:r>
              <a:rPr lang="ko-KR" altLang="en-US" sz="1400"/>
              <a:t>에서 </a:t>
            </a:r>
            <a:r>
              <a:rPr lang="en-US" altLang="ko-KR" sz="1400"/>
              <a:t>PowerShell </a:t>
            </a:r>
            <a:r>
              <a:rPr lang="ko-KR" altLang="en-US" sz="1400"/>
              <a:t>호출 방어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800"/>
              <a:t>network ring-fenceing</a:t>
            </a:r>
          </a:p>
          <a:p>
            <a:pPr lvl="1"/>
            <a:r>
              <a:rPr lang="en-US" altLang="ko-KR" sz="1600"/>
              <a:t>microsegmentation </a:t>
            </a:r>
            <a:r>
              <a:rPr lang="ko-KR" altLang="en-US" sz="1600"/>
              <a:t>을 통한 경계 보호</a:t>
            </a:r>
            <a:endParaRPr lang="en-US" altLang="ko-KR" sz="1600"/>
          </a:p>
          <a:p>
            <a:pPr lvl="2"/>
            <a:r>
              <a:rPr lang="en-US" altLang="ko-KR" sz="1400"/>
              <a:t>application </a:t>
            </a:r>
            <a:r>
              <a:rPr lang="ko-KR" altLang="en-US" sz="1400"/>
              <a:t>자체에 대한 접근 제어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CB0519-1350-473B-B9B1-22C5CD2D9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344" y="3891621"/>
            <a:ext cx="3207312" cy="281696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3876B4A-2563-47DD-B7EF-85E2D2C92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97" y="4781700"/>
            <a:ext cx="3653605" cy="192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06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8CD60-B8C5-419B-BC76-E326341C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microsegmentation</a:t>
            </a:r>
            <a:r>
              <a:rPr lang="ko-KR" altLang="en-US"/>
              <a:t> </a:t>
            </a:r>
            <a:r>
              <a:rPr lang="en-US" altLang="ko-KR"/>
              <a:t>type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060AD-F222-4D4D-B83B-70D845858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1776857"/>
            <a:ext cx="5760000" cy="4933134"/>
          </a:xfrm>
        </p:spPr>
        <p:txBody>
          <a:bodyPr>
            <a:normAutofit/>
          </a:bodyPr>
          <a:lstStyle/>
          <a:p>
            <a:r>
              <a:rPr lang="en-US" altLang="ko-KR" sz="1800"/>
              <a:t>application</a:t>
            </a:r>
            <a:r>
              <a:rPr lang="ko-KR" altLang="en-US" sz="1800"/>
              <a:t> 간 상호 보호</a:t>
            </a:r>
            <a:endParaRPr lang="en-US" altLang="ko-KR" sz="1800"/>
          </a:p>
          <a:p>
            <a:pPr lvl="1"/>
            <a:r>
              <a:rPr lang="en-US" altLang="ko-KR" sz="1600"/>
              <a:t>workload</a:t>
            </a:r>
            <a:r>
              <a:rPr lang="ko-KR" altLang="en-US" sz="1600"/>
              <a:t> 역할에 따른 별도 관리</a:t>
            </a:r>
            <a:endParaRPr lang="en-US" altLang="ko-KR" sz="1600"/>
          </a:p>
          <a:p>
            <a:pPr lvl="2"/>
            <a:r>
              <a:rPr lang="en-US" altLang="ko-KR" sz="1400"/>
              <a:t>workload</a:t>
            </a:r>
            <a:r>
              <a:rPr lang="ko-KR" altLang="en-US" sz="1400"/>
              <a:t> 의 </a:t>
            </a:r>
            <a:r>
              <a:rPr lang="en-US" altLang="ko-KR" sz="1400"/>
              <a:t>lateral</a:t>
            </a:r>
            <a:r>
              <a:rPr lang="ko-KR" altLang="en-US" sz="1400"/>
              <a:t> </a:t>
            </a:r>
            <a:r>
              <a:rPr lang="en-US" altLang="ko-KR" sz="1400"/>
              <a:t>movement </a:t>
            </a:r>
            <a:r>
              <a:rPr lang="ko-KR" altLang="en-US" sz="1400"/>
              <a:t>방지</a:t>
            </a:r>
            <a:endParaRPr lang="en-US" altLang="ko-KR" sz="140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826A16-2137-4305-9A76-865A7EC4A46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 anchor="ctr" anchorCtr="0"/>
          <a:lstStyle/>
          <a:p>
            <a:r>
              <a:rPr lang="en-US" altLang="ko-KR"/>
              <a:t>02. (Application) Tier-Level based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4BD2446-1243-4C12-99EB-93C92E4D141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6000" y="1776857"/>
            <a:ext cx="5760000" cy="4933134"/>
          </a:xfrm>
        </p:spPr>
        <p:txBody>
          <a:bodyPr>
            <a:normAutofit/>
          </a:bodyPr>
          <a:lstStyle/>
          <a:p>
            <a:r>
              <a:rPr lang="en-US" altLang="ko-KR" sz="1800"/>
              <a:t>reduce</a:t>
            </a:r>
            <a:r>
              <a:rPr lang="ko-KR" altLang="en-US" sz="1800"/>
              <a:t> </a:t>
            </a:r>
            <a:r>
              <a:rPr lang="en-US" altLang="ko-KR" sz="1800"/>
              <a:t>attack</a:t>
            </a:r>
            <a:r>
              <a:rPr lang="ko-KR" altLang="en-US" sz="1800"/>
              <a:t> </a:t>
            </a:r>
            <a:r>
              <a:rPr lang="en-US" altLang="ko-KR" sz="1800"/>
              <a:t>surface</a:t>
            </a:r>
          </a:p>
          <a:p>
            <a:pPr lvl="1"/>
            <a:r>
              <a:rPr lang="en-US" altLang="ko-KR" sz="1600"/>
              <a:t>application </a:t>
            </a:r>
            <a:r>
              <a:rPr lang="ko-KR" altLang="en-US" sz="1600"/>
              <a:t>구성 요소간 접근 제어</a:t>
            </a:r>
            <a:endParaRPr lang="en-US" altLang="ko-KR" sz="1600"/>
          </a:p>
          <a:p>
            <a:pPr lvl="2"/>
            <a:r>
              <a:rPr lang="en-US" altLang="ko-KR" sz="1400"/>
              <a:t>application </a:t>
            </a:r>
            <a:r>
              <a:rPr lang="ko-KR" altLang="en-US" sz="1400"/>
              <a:t>계층에서 통신</a:t>
            </a:r>
            <a:endParaRPr lang="en-US" altLang="ko-KR" sz="1400"/>
          </a:p>
          <a:p>
            <a:pPr lvl="1"/>
            <a:r>
              <a:rPr lang="en-US" altLang="ko-KR" sz="1600"/>
              <a:t>ex) processing tier &lt;</a:t>
            </a:r>
            <a:r>
              <a:rPr lang="ko-KR" altLang="en-US" sz="1600"/>
              <a:t>통신 가능</a:t>
            </a:r>
            <a:r>
              <a:rPr lang="en-US" altLang="ko-KR" sz="1600"/>
              <a:t>&gt; Database tier</a:t>
            </a:r>
          </a:p>
          <a:p>
            <a:pPr lvl="2"/>
            <a:r>
              <a:rPr lang="en-US" altLang="ko-KR" sz="1400"/>
              <a:t>but, &lt;</a:t>
            </a:r>
            <a:r>
              <a:rPr lang="ko-KR" altLang="en-US" sz="1400"/>
              <a:t>통신 불가</a:t>
            </a:r>
            <a:r>
              <a:rPr lang="en-US" altLang="ko-KR" sz="1400"/>
              <a:t>&gt; Web/LB tire</a:t>
            </a:r>
            <a:endParaRPr lang="en-US" altLang="ko-KR" sz="1600"/>
          </a:p>
          <a:p>
            <a:pPr lvl="1"/>
            <a:endParaRPr lang="ko-KR" altLang="en-US" sz="16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C1BE32-19C3-40AC-ADBC-D7090A141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90" y="3640335"/>
            <a:ext cx="4301292" cy="30682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5867C70-A008-4921-9737-9FD35B671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171" y="4634567"/>
            <a:ext cx="5687658" cy="207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91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8CD60-B8C5-419B-BC76-E326341C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microsegmentation</a:t>
            </a:r>
            <a:r>
              <a:rPr lang="ko-KR" altLang="en-US"/>
              <a:t> </a:t>
            </a:r>
            <a:r>
              <a:rPr lang="en-US" altLang="ko-KR"/>
              <a:t>type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060AD-F222-4D4D-B83B-70D845858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1776857"/>
            <a:ext cx="5760000" cy="4933134"/>
          </a:xfrm>
        </p:spPr>
        <p:txBody>
          <a:bodyPr>
            <a:normAutofit/>
          </a:bodyPr>
          <a:lstStyle/>
          <a:p>
            <a:r>
              <a:rPr lang="ko-KR" altLang="en-US" sz="1800"/>
              <a:t>다양한 배포 환경 격리</a:t>
            </a:r>
            <a:endParaRPr lang="en-US" altLang="ko-KR" sz="1800"/>
          </a:p>
          <a:p>
            <a:pPr lvl="1"/>
            <a:r>
              <a:rPr lang="ko-KR" altLang="en-US" sz="1600"/>
              <a:t>다양한 환경 기반 배포</a:t>
            </a:r>
            <a:endParaRPr lang="en-US" altLang="ko-KR" sz="1600"/>
          </a:p>
          <a:p>
            <a:pPr lvl="2"/>
            <a:r>
              <a:rPr lang="en-US" altLang="ko-KR" sz="1400"/>
              <a:t>development, staging, testing, production </a:t>
            </a:r>
            <a:r>
              <a:rPr lang="ko-KR" altLang="en-US" sz="1400"/>
              <a:t>환경</a:t>
            </a:r>
            <a:endParaRPr lang="en-US" altLang="ko-KR" sz="1400"/>
          </a:p>
          <a:p>
            <a:pPr lvl="2"/>
            <a:r>
              <a:rPr lang="en-US" altLang="ko-KR" sz="1400"/>
              <a:t>public, hybrid, cloud </a:t>
            </a:r>
            <a:r>
              <a:rPr lang="ko-KR" altLang="en-US" sz="1400"/>
              <a:t>환경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826A16-2137-4305-9A76-865A7EC4A46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 anchor="ctr" anchorCtr="0"/>
          <a:lstStyle/>
          <a:p>
            <a:r>
              <a:rPr lang="en-US" altLang="ko-KR"/>
              <a:t>03. Environment based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4BD2446-1243-4C12-99EB-93C92E4D141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6000" y="1776857"/>
            <a:ext cx="5760000" cy="4933134"/>
          </a:xfrm>
        </p:spPr>
        <p:txBody>
          <a:bodyPr>
            <a:normAutofit/>
          </a:bodyPr>
          <a:lstStyle/>
          <a:p>
            <a:r>
              <a:rPr lang="en-US" altLang="ko-KR" sz="1800"/>
              <a:t>d</a:t>
            </a:r>
            <a:endParaRPr lang="ko-KR" altLang="en-US" sz="18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4E730F-7008-4989-93A2-DAE15A964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75" y="3637414"/>
            <a:ext cx="4786250" cy="307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37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8CD60-B8C5-419B-BC76-E326341C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microsegmentation</a:t>
            </a:r>
            <a:r>
              <a:rPr lang="ko-KR" altLang="en-US"/>
              <a:t> </a:t>
            </a:r>
            <a:r>
              <a:rPr lang="en-US" altLang="ko-KR"/>
              <a:t>type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060AD-F222-4D4D-B83B-70D845858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1776857"/>
            <a:ext cx="5760000" cy="4933134"/>
          </a:xfrm>
        </p:spPr>
        <p:txBody>
          <a:bodyPr>
            <a:normAutofit/>
          </a:bodyPr>
          <a:lstStyle/>
          <a:p>
            <a:r>
              <a:rPr lang="en-US" altLang="ko-KR" sz="1800"/>
              <a:t>nanosegmentation</a:t>
            </a:r>
          </a:p>
          <a:p>
            <a:pPr lvl="1"/>
            <a:r>
              <a:rPr lang="ko-KR" altLang="en-US" sz="1600"/>
              <a:t>더 작은 단위의 세분화</a:t>
            </a:r>
            <a:endParaRPr lang="en-US" altLang="ko-KR" sz="1600"/>
          </a:p>
          <a:p>
            <a:pPr lvl="2"/>
            <a:r>
              <a:rPr lang="ko-KR" altLang="en-US" sz="1400"/>
              <a:t>개별 단위 취급</a:t>
            </a:r>
            <a:r>
              <a:rPr lang="en-US" altLang="ko-KR" sz="1400"/>
              <a:t>: VM, Container, bare-metal server </a:t>
            </a:r>
            <a:r>
              <a:rPr lang="ko-KR" altLang="en-US" sz="1400"/>
              <a:t>등</a:t>
            </a:r>
            <a:endParaRPr lang="en-US" altLang="ko-KR" sz="1400"/>
          </a:p>
          <a:p>
            <a:pPr lvl="1"/>
            <a:r>
              <a:rPr lang="ko-KR" altLang="en-US" sz="1600"/>
              <a:t>각 워크로드에 대한 정확한 동적 보안 규칙</a:t>
            </a:r>
            <a:endParaRPr lang="en-US" altLang="ko-KR" sz="1600"/>
          </a:p>
          <a:p>
            <a:pPr lvl="2"/>
            <a:r>
              <a:rPr lang="en-US" altLang="ko-KR" sz="1400"/>
              <a:t>inbound, outbound </a:t>
            </a:r>
            <a:r>
              <a:rPr lang="ko-KR" altLang="en-US" sz="1400"/>
              <a:t>관련 보안 규칙</a:t>
            </a:r>
            <a:endParaRPr lang="en-US" altLang="ko-KR" sz="1400"/>
          </a:p>
          <a:p>
            <a:pPr lvl="2"/>
            <a:r>
              <a:rPr lang="ko-KR" altLang="en-US" sz="1400"/>
              <a:t>인스턴스 주위에 </a:t>
            </a:r>
            <a:r>
              <a:rPr lang="en-US" altLang="ko-KR" sz="1400"/>
              <a:t>adaptive perimeter </a:t>
            </a:r>
            <a:r>
              <a:rPr lang="ko-KR" altLang="en-US" sz="1400"/>
              <a:t>생성 </a:t>
            </a:r>
            <a:r>
              <a:rPr lang="en-US" altLang="ko-KR" sz="1400"/>
              <a:t>(segment </a:t>
            </a:r>
            <a:r>
              <a:rPr lang="ko-KR" altLang="en-US" sz="1400"/>
              <a:t>생성</a:t>
            </a:r>
            <a:r>
              <a:rPr lang="en-US" altLang="ko-KR" sz="1400"/>
              <a:t>)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lang="ko-KR" altLang="en-US" sz="1800"/>
              <a:t>네트워크 종속성 제거</a:t>
            </a:r>
            <a:endParaRPr lang="en-US" altLang="ko-KR" sz="1800"/>
          </a:p>
          <a:p>
            <a:pPr lvl="1"/>
            <a:r>
              <a:rPr lang="ko-KR" altLang="en-US" sz="1600"/>
              <a:t>정책 모델과 결합으로 워크로드 상호 작용 정의</a:t>
            </a:r>
            <a:endParaRPr lang="en-US" altLang="ko-KR" sz="1600"/>
          </a:p>
          <a:p>
            <a:pPr lvl="2"/>
            <a:r>
              <a:rPr lang="en-US" altLang="ko-KR" sz="1400"/>
              <a:t>segments </a:t>
            </a:r>
            <a:r>
              <a:rPr lang="ko-KR" altLang="en-US" sz="1400"/>
              <a:t>추가로 </a:t>
            </a:r>
            <a:r>
              <a:rPr lang="en-US" altLang="ko-KR" sz="1400"/>
              <a:t>drill down</a:t>
            </a:r>
          </a:p>
          <a:p>
            <a:pPr lvl="1"/>
            <a:r>
              <a:rPr lang="ko-KR" altLang="en-US" sz="1600"/>
              <a:t>예</a:t>
            </a:r>
            <a:r>
              <a:rPr lang="en-US" altLang="ko-KR" sz="1600"/>
              <a:t>) </a:t>
            </a:r>
            <a:r>
              <a:rPr lang="ko-KR" altLang="en-US" sz="1600"/>
              <a:t>동일 머신에서 실행중인 한 프로세스의 두 인스턴스를</a:t>
            </a:r>
            <a:endParaRPr lang="en-US" altLang="ko-KR" sz="1200"/>
          </a:p>
          <a:p>
            <a:pPr lvl="2"/>
            <a:r>
              <a:rPr lang="ko-KR" altLang="en-US" sz="1400"/>
              <a:t>두개의 격리된 세그먼트로 분리</a:t>
            </a:r>
            <a:endParaRPr lang="en-US" altLang="ko-KR" sz="180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826A16-2137-4305-9A76-865A7EC4A46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 anchor="ctr" anchorCtr="0"/>
          <a:lstStyle/>
          <a:p>
            <a:r>
              <a:rPr lang="en-US" altLang="ko-KR"/>
              <a:t>04. Process based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4BD2446-1243-4C12-99EB-93C92E4D141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6000" y="1776857"/>
            <a:ext cx="5760000" cy="4933134"/>
          </a:xfrm>
        </p:spPr>
        <p:txBody>
          <a:bodyPr>
            <a:normAutofit/>
          </a:bodyPr>
          <a:lstStyle/>
          <a:p>
            <a:r>
              <a:rPr lang="en-US" altLang="ko-KR" sz="1800"/>
              <a:t>container </a:t>
            </a:r>
            <a:r>
              <a:rPr lang="ko-KR" altLang="en-US" sz="1800"/>
              <a:t>특성</a:t>
            </a:r>
            <a:endParaRPr lang="en-US" altLang="ko-KR" sz="1800"/>
          </a:p>
          <a:p>
            <a:pPr lvl="1"/>
            <a:r>
              <a:rPr lang="ko-KR" altLang="ko-KR" sz="1600"/>
              <a:t>동일한 호스트 시스템 내에서 서로 연결</a:t>
            </a:r>
            <a:endParaRPr lang="en-US" altLang="ko-KR" sz="1600"/>
          </a:p>
          <a:p>
            <a:pPr lvl="2"/>
            <a:r>
              <a:rPr lang="ko-KR" altLang="ko-KR" sz="1400"/>
              <a:t>기존 방화벽 및 네트워킹 도구에서</a:t>
            </a:r>
            <a:r>
              <a:rPr lang="en-US" altLang="ko-KR" sz="1400"/>
              <a:t> </a:t>
            </a:r>
            <a:r>
              <a:rPr lang="ko-KR" altLang="en-US" sz="1400"/>
              <a:t>네트워킹</a:t>
            </a:r>
            <a:r>
              <a:rPr lang="ko-KR" altLang="ko-KR" sz="1400"/>
              <a:t>을 볼 수 없</a:t>
            </a:r>
            <a:r>
              <a:rPr lang="ko-KR" altLang="en-US" sz="1400"/>
              <a:t>음</a:t>
            </a:r>
            <a:endParaRPr lang="en-US" altLang="ko-KR" sz="1400"/>
          </a:p>
          <a:p>
            <a:pPr lvl="1"/>
            <a:r>
              <a:rPr lang="ko-KR" altLang="ko-KR" sz="1600"/>
              <a:t>외부에서 보면 내부 컨테이너가 아니라 호스트가 통신</a:t>
            </a:r>
            <a:endParaRPr lang="en-US" altLang="ko-KR" sz="1600"/>
          </a:p>
          <a:p>
            <a:pPr lvl="2"/>
            <a:r>
              <a:rPr lang="ko-KR" altLang="ko-KR" sz="1400"/>
              <a:t>세분화된 수준에서 트래픽을 제어하는 기능이 제한</a:t>
            </a:r>
            <a:endParaRPr lang="en-US" altLang="ko-KR" sz="1400"/>
          </a:p>
          <a:p>
            <a:pPr lvl="2"/>
            <a:r>
              <a:rPr lang="ko-KR" altLang="en-US" sz="1400"/>
              <a:t>예</a:t>
            </a:r>
            <a:r>
              <a:rPr lang="en-US" altLang="ko-KR" sz="1400"/>
              <a:t>) </a:t>
            </a:r>
            <a:r>
              <a:rPr lang="ko-KR" altLang="ko-KR" sz="1400"/>
              <a:t>컨테이너가 아닌 다른 시스템</a:t>
            </a:r>
            <a:r>
              <a:rPr lang="en-US" altLang="ko-KR" sz="1400"/>
              <a:t> (DB, Repo, …) </a:t>
            </a:r>
            <a:r>
              <a:rPr lang="ko-KR" altLang="ko-KR" sz="1400"/>
              <a:t>과 통신</a:t>
            </a:r>
            <a:endParaRPr lang="ko-KR" altLang="en-US" sz="1400"/>
          </a:p>
        </p:txBody>
      </p:sp>
      <p:pic>
        <p:nvPicPr>
          <p:cNvPr id="7" name="그림 6">
            <a:hlinkClick r:id="rId2"/>
            <a:extLst>
              <a:ext uri="{FF2B5EF4-FFF2-40B4-BE49-F238E27FC236}">
                <a16:creationId xmlns:a16="http://schemas.microsoft.com/office/drawing/2014/main" id="{A6FDE08D-AB64-4DE8-9949-4321098AB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702" y="3800130"/>
            <a:ext cx="4290596" cy="29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8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8CD60-B8C5-419B-BC76-E326341C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microsegmentation</a:t>
            </a:r>
            <a:r>
              <a:rPr lang="ko-KR" altLang="en-US"/>
              <a:t> </a:t>
            </a:r>
            <a:r>
              <a:rPr lang="en-US" altLang="ko-KR"/>
              <a:t>type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060AD-F222-4D4D-B83B-70D845858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1776857"/>
            <a:ext cx="5760000" cy="4933134"/>
          </a:xfrm>
        </p:spPr>
        <p:txBody>
          <a:bodyPr>
            <a:normAutofit/>
          </a:bodyPr>
          <a:lstStyle/>
          <a:p>
            <a:r>
              <a:rPr lang="en-US" altLang="ko-KR" sz="1800"/>
              <a:t>ID</a:t>
            </a:r>
            <a:r>
              <a:rPr lang="ko-KR" altLang="en-US" sz="1800"/>
              <a:t> 서비스 활용 구성원 제어</a:t>
            </a:r>
            <a:endParaRPr lang="en-US" altLang="ko-KR" sz="1800"/>
          </a:p>
          <a:p>
            <a:pPr lvl="1"/>
            <a:r>
              <a:rPr lang="ko-KR" altLang="en-US" sz="1600"/>
              <a:t>지정된 그룹의 구성원에 대한</a:t>
            </a:r>
            <a:endParaRPr lang="en-US" altLang="ko-KR" sz="1600"/>
          </a:p>
          <a:p>
            <a:pPr lvl="2"/>
            <a:r>
              <a:rPr lang="en-US" altLang="ko-KR" sz="1400"/>
              <a:t>application </a:t>
            </a:r>
            <a:r>
              <a:rPr lang="ko-KR" altLang="en-US" sz="1400"/>
              <a:t>가시성 제한</a:t>
            </a:r>
            <a:endParaRPr lang="en-US" altLang="ko-KR" sz="1000"/>
          </a:p>
          <a:p>
            <a:pPr>
              <a:lnSpc>
                <a:spcPct val="150000"/>
              </a:lnSpc>
            </a:pPr>
            <a:r>
              <a:rPr lang="ko-KR" altLang="en-US" sz="1800"/>
              <a:t>인프라 종속성 제거</a:t>
            </a:r>
          </a:p>
          <a:p>
            <a:pPr lvl="1"/>
            <a:r>
              <a:rPr lang="ko-KR" altLang="en-US" sz="1600"/>
              <a:t>그룹 구성원 및 사용자 </a:t>
            </a:r>
            <a:r>
              <a:rPr lang="en-US" altLang="ko-KR" sz="1600"/>
              <a:t>ID </a:t>
            </a:r>
            <a:r>
              <a:rPr lang="ko-KR" altLang="en-US" sz="1600"/>
              <a:t>정보 기반</a:t>
            </a:r>
            <a:endParaRPr lang="en-US" altLang="ko-KR" sz="1600"/>
          </a:p>
          <a:p>
            <a:pPr lvl="2"/>
            <a:r>
              <a:rPr lang="ko-KR" altLang="en-US" sz="1400"/>
              <a:t>예</a:t>
            </a:r>
            <a:r>
              <a:rPr lang="en-US" altLang="ko-KR" sz="1400"/>
              <a:t>) VLAN </a:t>
            </a:r>
            <a:r>
              <a:rPr lang="ko-KR" altLang="en-US" sz="1400"/>
              <a:t>의 각 사용자 별 다른 접근 권한 제공</a:t>
            </a:r>
            <a:endParaRPr lang="en-US" altLang="ko-KR" sz="140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826A16-2137-4305-9A76-865A7EC4A46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 anchor="ctr" anchorCtr="0"/>
          <a:lstStyle/>
          <a:p>
            <a:r>
              <a:rPr lang="en-US" altLang="ko-KR"/>
              <a:t>05. user based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4BD2446-1243-4C12-99EB-93C92E4D141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6000" y="1776857"/>
            <a:ext cx="5760000" cy="4933134"/>
          </a:xfrm>
        </p:spPr>
        <p:txBody>
          <a:bodyPr>
            <a:normAutofit/>
          </a:bodyPr>
          <a:lstStyle/>
          <a:p>
            <a:r>
              <a:rPr lang="en-US" altLang="ko-KR" sz="1800"/>
              <a:t>d</a:t>
            </a:r>
            <a:endParaRPr lang="ko-KR" altLang="en-US" sz="18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6D0C72A-9DDD-47A0-9115-8403363F5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28" y="5423518"/>
            <a:ext cx="4700544" cy="128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90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8CD60-B8C5-419B-BC76-E326341C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microsegmentation</a:t>
            </a:r>
            <a:r>
              <a:rPr lang="ko-KR" altLang="en-US"/>
              <a:t> </a:t>
            </a:r>
            <a:r>
              <a:rPr lang="en-US" altLang="ko-KR"/>
              <a:t>type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060AD-F222-4D4D-B83B-70D845858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1776857"/>
            <a:ext cx="5760000" cy="4933134"/>
          </a:xfrm>
        </p:spPr>
        <p:txBody>
          <a:bodyPr>
            <a:normAutofit/>
          </a:bodyPr>
          <a:lstStyle/>
          <a:p>
            <a:r>
              <a:rPr lang="en-US" altLang="ko-KR" sz="1800"/>
              <a:t>container</a:t>
            </a:r>
            <a:r>
              <a:rPr lang="ko-KR" altLang="en-US" sz="1800"/>
              <a:t> </a:t>
            </a:r>
            <a:r>
              <a:rPr lang="en-US" altLang="ko-KR" sz="1800"/>
              <a:t>based</a:t>
            </a:r>
            <a:r>
              <a:rPr lang="ko-KR" altLang="en-US" sz="1800"/>
              <a:t> </a:t>
            </a:r>
            <a:r>
              <a:rPr lang="en-US" altLang="ko-KR" sz="1800"/>
              <a:t>segmentation</a:t>
            </a:r>
          </a:p>
          <a:p>
            <a:pPr lvl="1"/>
            <a:r>
              <a:rPr lang="ko-KR" altLang="en-US" sz="1600"/>
              <a:t>민감한 정보 노출 위험 제거</a:t>
            </a:r>
            <a:endParaRPr lang="en-US" altLang="ko-KR" sz="1600"/>
          </a:p>
          <a:p>
            <a:pPr lvl="2"/>
            <a:r>
              <a:rPr lang="ko-KR" altLang="en-US" sz="1400"/>
              <a:t>네트워크 액세스 권한이 있는 모든 오브젝트에 노출 위험</a:t>
            </a:r>
            <a:endParaRPr lang="en-US" altLang="ko-KR" sz="100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826A16-2137-4305-9A76-865A7EC4A46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 anchor="ctr" anchorCtr="0"/>
          <a:lstStyle/>
          <a:p>
            <a:r>
              <a:rPr lang="en-US" altLang="ko-KR"/>
              <a:t>06. container based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4BD2446-1243-4C12-99EB-93C92E4D141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6000" y="1776857"/>
            <a:ext cx="5760000" cy="4933134"/>
          </a:xfrm>
        </p:spPr>
        <p:txBody>
          <a:bodyPr>
            <a:normAutofit/>
          </a:bodyPr>
          <a:lstStyle/>
          <a:p>
            <a:r>
              <a:rPr lang="en-US" altLang="ko-KR" sz="1800"/>
              <a:t>d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4090985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8CD60-B8C5-419B-BC76-E326341C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microsegmentation</a:t>
            </a:r>
            <a:r>
              <a:rPr lang="ko-KR" altLang="en-US"/>
              <a:t> </a:t>
            </a:r>
            <a:r>
              <a:rPr lang="en-US" altLang="ko-KR"/>
              <a:t>type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060AD-F222-4D4D-B83B-70D845858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1776857"/>
            <a:ext cx="5760000" cy="4933134"/>
          </a:xfrm>
        </p:spPr>
        <p:txBody>
          <a:bodyPr>
            <a:normAutofit/>
          </a:bodyPr>
          <a:lstStyle/>
          <a:p>
            <a:r>
              <a:rPr lang="en-US" altLang="ko-KR" sz="1800"/>
              <a:t>network policy </a:t>
            </a:r>
            <a:r>
              <a:rPr lang="ko-KR" altLang="en-US" sz="1800"/>
              <a:t>활용</a:t>
            </a:r>
            <a:endParaRPr lang="en-US" altLang="ko-KR" sz="1800"/>
          </a:p>
          <a:p>
            <a:pPr lvl="1"/>
            <a:r>
              <a:rPr lang="en-US" altLang="ko-KR" sz="1600"/>
              <a:t>K8s </a:t>
            </a:r>
            <a:r>
              <a:rPr lang="ko-KR" altLang="en-US" sz="1600"/>
              <a:t>기본 제공</a:t>
            </a:r>
            <a:endParaRPr lang="en-US" altLang="ko-KR" sz="1600"/>
          </a:p>
          <a:p>
            <a:pPr lvl="1"/>
            <a:r>
              <a:rPr lang="en-US" altLang="ko-KR" sz="1600"/>
              <a:t>service mesh </a:t>
            </a:r>
            <a:r>
              <a:rPr lang="ko-KR" altLang="en-US" sz="1600"/>
              <a:t>활용</a:t>
            </a:r>
            <a:endParaRPr lang="en-US" altLang="ko-KR" sz="1600"/>
          </a:p>
          <a:p>
            <a:pPr lvl="2"/>
            <a:r>
              <a:rPr lang="ko-KR" altLang="en-US" sz="1400"/>
              <a:t>별도 서비스 활용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800"/>
              <a:t>Whitelist </a:t>
            </a:r>
            <a:r>
              <a:rPr lang="ko-KR" altLang="en-US" sz="1800"/>
              <a:t>기반 통신 제어</a:t>
            </a:r>
            <a:endParaRPr lang="en-US" altLang="ko-KR" sz="1800"/>
          </a:p>
          <a:p>
            <a:pPr lvl="1"/>
            <a:r>
              <a:rPr lang="en-US" altLang="ko-KR" sz="1600"/>
              <a:t>K8s </a:t>
            </a:r>
            <a:r>
              <a:rPr lang="ko-KR" altLang="en-US" sz="1600"/>
              <a:t>기본 설정 특성</a:t>
            </a:r>
            <a:r>
              <a:rPr lang="en-US" altLang="ko-KR" sz="1600"/>
              <a:t>: </a:t>
            </a:r>
            <a:r>
              <a:rPr lang="ko-KR" altLang="en-US" sz="1600"/>
              <a:t>통신 제한 없음</a:t>
            </a:r>
            <a:endParaRPr lang="en-US" altLang="ko-KR" sz="1600"/>
          </a:p>
          <a:p>
            <a:pPr lvl="1"/>
            <a:r>
              <a:rPr lang="ko-KR" altLang="en-US" sz="1600"/>
              <a:t>모든 통신 거부 정책 추가</a:t>
            </a:r>
            <a:endParaRPr lang="en-US" altLang="ko-KR" sz="1600"/>
          </a:p>
          <a:p>
            <a:pPr lvl="2"/>
            <a:r>
              <a:rPr lang="ko-KR" altLang="en-US" sz="1400"/>
              <a:t>이후 허용 통신 지정을 통한 통신 제한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800"/>
              <a:t>POD </a:t>
            </a:r>
            <a:r>
              <a:rPr lang="ko-KR" altLang="en-US" sz="1800"/>
              <a:t>간 통신 정의</a:t>
            </a:r>
            <a:endParaRPr lang="en-US" altLang="ko-KR" sz="1800"/>
          </a:p>
          <a:p>
            <a:pPr lvl="1"/>
            <a:r>
              <a:rPr lang="en-US" altLang="ko-KR" sz="1600"/>
              <a:t>network policy </a:t>
            </a:r>
            <a:r>
              <a:rPr lang="ko-KR" altLang="en-US" sz="1600"/>
              <a:t>정의</a:t>
            </a:r>
            <a:endParaRPr lang="en-US" altLang="ko-KR" sz="1600"/>
          </a:p>
          <a:p>
            <a:pPr lvl="2"/>
            <a:r>
              <a:rPr lang="ko-KR" altLang="en-US" sz="1400"/>
              <a:t>각 </a:t>
            </a:r>
            <a:r>
              <a:rPr lang="en-US" altLang="ko-KR" sz="1400"/>
              <a:t>POD </a:t>
            </a:r>
            <a:r>
              <a:rPr lang="ko-KR" altLang="en-US" sz="1400"/>
              <a:t>가 통신할 </a:t>
            </a:r>
            <a:r>
              <a:rPr lang="en-US" altLang="ko-KR" sz="1400"/>
              <a:t>POD </a:t>
            </a:r>
            <a:r>
              <a:rPr lang="ko-KR" altLang="en-US" sz="1400"/>
              <a:t>를 체계적으로 나열</a:t>
            </a:r>
            <a:endParaRPr lang="en-US" altLang="ko-KR" sz="1400"/>
          </a:p>
          <a:p>
            <a:pPr lvl="2"/>
            <a:r>
              <a:rPr lang="ko-KR" altLang="en-US" sz="1400"/>
              <a:t>허용 및 제한 송</a:t>
            </a:r>
            <a:r>
              <a:rPr lang="en-US" altLang="ko-KR" sz="1400"/>
              <a:t>/</a:t>
            </a:r>
            <a:r>
              <a:rPr lang="ko-KR" altLang="en-US" sz="1400"/>
              <a:t>수신 목록 정의</a:t>
            </a:r>
            <a:endParaRPr lang="en-US" altLang="ko-KR" sz="140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826A16-2137-4305-9A76-865A7EC4A46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 anchor="ctr" anchorCtr="0"/>
          <a:lstStyle/>
          <a:p>
            <a:r>
              <a:rPr lang="en-US" altLang="ko-KR"/>
              <a:t>07. K8s based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4BD2446-1243-4C12-99EB-93C92E4D141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6000" y="1776857"/>
            <a:ext cx="5760000" cy="4933134"/>
          </a:xfrm>
        </p:spPr>
        <p:txBody>
          <a:bodyPr>
            <a:normAutofit/>
          </a:bodyPr>
          <a:lstStyle/>
          <a:p>
            <a:r>
              <a:rPr lang="en-US" altLang="ko-KR" sz="1800"/>
              <a:t>d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256094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A535A1E-585B-4F58-8BD2-95AD7261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Best Practices</a:t>
            </a:r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FCE2776-84C4-411A-9E00-D94D9CC8F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/>
              <a:t>01. Define Boundaties</a:t>
            </a:r>
          </a:p>
          <a:p>
            <a:pPr lvl="1"/>
            <a:r>
              <a:rPr lang="ko-KR" altLang="en-US" sz="1600"/>
              <a:t>잘</a:t>
            </a:r>
            <a:r>
              <a:rPr lang="en-US" altLang="ko-KR" sz="1600"/>
              <a:t> </a:t>
            </a:r>
            <a:r>
              <a:rPr lang="ko-KR" altLang="en-US" sz="1600"/>
              <a:t>정의된 경계 </a:t>
            </a:r>
            <a:r>
              <a:rPr lang="en-US" altLang="ko-KR" sz="1600"/>
              <a:t>(microsegmentation </a:t>
            </a:r>
            <a:r>
              <a:rPr lang="ko-KR" altLang="en-US" sz="1600"/>
              <a:t>효과 최대화를 위함</a:t>
            </a:r>
            <a:r>
              <a:rPr lang="en-US" altLang="ko-KR" sz="1600"/>
              <a:t>)</a:t>
            </a:r>
          </a:p>
          <a:p>
            <a:pPr lvl="2"/>
            <a:r>
              <a:rPr lang="en-US" altLang="ko-KR" sz="1400"/>
              <a:t>application </a:t>
            </a:r>
            <a:r>
              <a:rPr lang="ko-KR" altLang="en-US" sz="1400"/>
              <a:t>목표 정의</a:t>
            </a:r>
            <a:r>
              <a:rPr lang="en-US" altLang="ko-KR" sz="1400"/>
              <a:t>: </a:t>
            </a:r>
            <a:r>
              <a:rPr lang="ko-KR" altLang="en-US" sz="1400"/>
              <a:t>비즈니스 요구사항과 최종 사용자의 분류 또는 식별 기반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800"/>
              <a:t>02. Use an Application (Centric Approach)</a:t>
            </a:r>
          </a:p>
          <a:p>
            <a:pPr lvl="1"/>
            <a:r>
              <a:rPr lang="en-US" altLang="ko-KR" sz="1600"/>
              <a:t>application </a:t>
            </a:r>
            <a:r>
              <a:rPr lang="ko-KR" altLang="en-US" sz="1600"/>
              <a:t>경계</a:t>
            </a:r>
            <a:endParaRPr lang="en-US" altLang="ko-KR" sz="1600"/>
          </a:p>
          <a:p>
            <a:pPr lvl="2"/>
            <a:r>
              <a:rPr lang="en-US" altLang="ko-KR" sz="1400"/>
              <a:t>application </a:t>
            </a:r>
            <a:r>
              <a:rPr lang="ko-KR" altLang="en-US" sz="1400"/>
              <a:t>에 대한 </a:t>
            </a:r>
            <a:r>
              <a:rPr lang="en-US" altLang="ko-KR" sz="1400"/>
              <a:t>context </a:t>
            </a:r>
            <a:r>
              <a:rPr lang="ko-KR" altLang="en-US" sz="1400"/>
              <a:t>기반 가시성 설정 및 필요 외부 커뮤니케이션 정의</a:t>
            </a:r>
            <a:endParaRPr lang="en-US" altLang="ko-KR" sz="1400"/>
          </a:p>
          <a:p>
            <a:pPr lvl="2"/>
            <a:r>
              <a:rPr lang="en-US" altLang="ko-KR" sz="1400"/>
              <a:t>application </a:t>
            </a:r>
            <a:r>
              <a:rPr lang="ko-KR" altLang="en-US" sz="1400"/>
              <a:t>접근 사용자 및 필요로 하는 특정 데이터 또는 </a:t>
            </a:r>
            <a:r>
              <a:rPr lang="en-US" altLang="ko-KR" sz="1400"/>
              <a:t>application </a:t>
            </a:r>
            <a:r>
              <a:rPr lang="ko-KR" altLang="en-US" sz="1400"/>
              <a:t>서비스 식별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800"/>
              <a:t>03. Define Levels of Access</a:t>
            </a:r>
          </a:p>
          <a:p>
            <a:pPr lvl="1"/>
            <a:r>
              <a:rPr lang="ko-KR" altLang="en-US" sz="1600"/>
              <a:t>특정 사용자 그룹 관련 서비스 계층 대상 접근 정의</a:t>
            </a:r>
            <a:endParaRPr lang="en-US" altLang="ko-KR" sz="1600"/>
          </a:p>
          <a:p>
            <a:pPr lvl="2"/>
            <a:r>
              <a:rPr lang="ko-KR" altLang="en-US" sz="1400"/>
              <a:t>가장 낮은 권한 일괄 적용 후 각 사용자 그룹 및 서비스 관련 추가 권한 적용 </a:t>
            </a:r>
            <a:r>
              <a:rPr lang="en-US" altLang="ko-KR" sz="1400"/>
              <a:t>(</a:t>
            </a:r>
            <a:r>
              <a:rPr lang="ko-KR" altLang="en-US" sz="1400"/>
              <a:t>최소 권한 접근</a:t>
            </a:r>
            <a:r>
              <a:rPr lang="en-US" altLang="ko-KR" sz="1400"/>
              <a:t>)</a:t>
            </a:r>
            <a:endParaRPr lang="ko-KR" altLang="en-US" sz="140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B1133D7-51B0-4489-97C9-7453E824D1A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 anchor="ctr" anchorCtr="0"/>
          <a:lstStyle/>
          <a:p>
            <a:r>
              <a:rPr lang="en-US" altLang="ko-KR"/>
              <a:t>Design Best Practices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14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955CE-74EB-48DB-B801-CAFE6DF5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ㅇ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6C400D-39DE-4FBD-9FF9-3C68325C4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ㅇ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A19C68-BB42-487E-A96E-DBFF8EAD39C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ㅇ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ED32D6-2771-4ADE-BF44-A66720AE1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83" y="2157018"/>
            <a:ext cx="10076033" cy="417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14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A535A1E-585B-4F58-8BD2-95AD7261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Best Practices</a:t>
            </a:r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FCE2776-84C4-411A-9E00-D94D9CC8F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/>
              <a:t>04. Use a Crawl-Walk-Run Implementation Model</a:t>
            </a:r>
          </a:p>
          <a:p>
            <a:pPr lvl="1"/>
            <a:r>
              <a:rPr lang="ko-KR" altLang="en-US" sz="1600"/>
              <a:t>보호 인프라 자산 식별 후 논리적 정의에 따라 자산 그룹화</a:t>
            </a:r>
            <a:endParaRPr lang="en-US" altLang="ko-KR" sz="1600"/>
          </a:p>
          <a:p>
            <a:pPr lvl="2"/>
            <a:r>
              <a:rPr lang="ko-KR" altLang="en-US" sz="1400"/>
              <a:t>자산 그룹 </a:t>
            </a:r>
            <a:r>
              <a:rPr lang="en-US" altLang="ko-KR" sz="1400"/>
              <a:t>(application, data set, server or user) </a:t>
            </a:r>
            <a:r>
              <a:rPr lang="ko-KR" altLang="en-US" sz="1400"/>
              <a:t>을 선택하고 해당 구현 프로세스를 정의하도록 구조화</a:t>
            </a:r>
            <a:endParaRPr lang="en-US" altLang="ko-KR" sz="1400"/>
          </a:p>
          <a:p>
            <a:pPr lvl="2"/>
            <a:r>
              <a:rPr lang="ko-KR" altLang="en-US" sz="1400"/>
              <a:t>방법론 및 검증 프로세스 평가를 통한 구현 프로세스 강화 및 시행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800"/>
              <a:t>05. Label Assets for Security</a:t>
            </a:r>
          </a:p>
          <a:p>
            <a:pPr lvl="1"/>
            <a:r>
              <a:rPr lang="ko-KR" altLang="en-US" sz="1600"/>
              <a:t>자산 식별 및 속성 지정</a:t>
            </a:r>
            <a:endParaRPr lang="en-US" altLang="ko-KR" sz="1600"/>
          </a:p>
          <a:p>
            <a:pPr lvl="2"/>
            <a:r>
              <a:rPr lang="en-US" altLang="ko-KR" sz="1400"/>
              <a:t>application </a:t>
            </a:r>
            <a:r>
              <a:rPr lang="ko-KR" altLang="en-US" sz="1400"/>
              <a:t>및 구성 요소에 따라 레이블 지정 후 그룹화</a:t>
            </a:r>
            <a:endParaRPr lang="en-US" altLang="ko-KR" sz="1400"/>
          </a:p>
          <a:p>
            <a:pPr lvl="2"/>
            <a:r>
              <a:rPr lang="ko-KR" altLang="en-US" sz="1400"/>
              <a:t>레이블 및 </a:t>
            </a:r>
            <a:r>
              <a:rPr lang="en-US" altLang="ko-KR" sz="1400"/>
              <a:t>application </a:t>
            </a:r>
            <a:r>
              <a:rPr lang="ko-KR" altLang="en-US" sz="1400"/>
              <a:t>가시성 기반 정책 생성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800"/>
              <a:t>06. Author and Configure Policies</a:t>
            </a:r>
          </a:p>
          <a:p>
            <a:pPr lvl="1"/>
            <a:r>
              <a:rPr lang="ko-KR" altLang="en-US" sz="1600"/>
              <a:t>자산 간 통신에 대한 가시성 향상을 위한 정책 작성</a:t>
            </a:r>
            <a:endParaRPr lang="en-US" altLang="ko-KR" sz="1600"/>
          </a:p>
          <a:p>
            <a:pPr lvl="2"/>
            <a:r>
              <a:rPr lang="ko-KR" altLang="en-US" sz="1400"/>
              <a:t>비즈니스 요구사항에 따른 </a:t>
            </a:r>
            <a:r>
              <a:rPr lang="en-US" altLang="ko-KR" sz="1400"/>
              <a:t>microsegmentation </a:t>
            </a:r>
            <a:r>
              <a:rPr lang="ko-KR" altLang="en-US" sz="1400"/>
              <a:t>사용자 정의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800"/>
              <a:t>07. Simulate and Validate Applications</a:t>
            </a:r>
          </a:p>
          <a:p>
            <a:pPr lvl="1"/>
            <a:r>
              <a:rPr lang="ko-KR" altLang="en-US" sz="1600"/>
              <a:t>시뮬레이션을 통한 테스트</a:t>
            </a:r>
            <a:endParaRPr lang="en-US" altLang="ko-KR" sz="1600"/>
          </a:p>
          <a:p>
            <a:pPr lvl="2"/>
            <a:r>
              <a:rPr lang="ko-KR" altLang="en-US" sz="1400"/>
              <a:t>구현 정책의 차이 식별 및 문제 해결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B1133D7-51B0-4489-97C9-7453E824D1A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 anchor="ctr" anchorCtr="0"/>
          <a:lstStyle/>
          <a:p>
            <a:r>
              <a:rPr lang="en-US" altLang="ko-KR"/>
              <a:t>Implementation Best Practices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201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245A597-E9A6-4167-B48B-70448386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microsegmentation into platform</a:t>
            </a:r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58E64AF-500E-4E8B-A6E3-B43972A36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/>
              <a:t>통합 정책 </a:t>
            </a:r>
            <a:r>
              <a:rPr lang="en-US" altLang="ko-KR" sz="1800"/>
              <a:t>framework</a:t>
            </a:r>
          </a:p>
          <a:p>
            <a:pPr lvl="1"/>
            <a:r>
              <a:rPr lang="ko-KR" altLang="en-US" sz="1600"/>
              <a:t>단일</a:t>
            </a:r>
            <a:r>
              <a:rPr lang="en-US" altLang="ko-KR" sz="1600"/>
              <a:t> </a:t>
            </a:r>
            <a:r>
              <a:rPr lang="ko-KR" altLang="en-US" sz="1600"/>
              <a:t>프레임워크 제공</a:t>
            </a:r>
            <a:endParaRPr lang="en-US" altLang="ko-KR" sz="1600"/>
          </a:p>
          <a:p>
            <a:pPr lvl="2"/>
            <a:r>
              <a:rPr lang="en-US" altLang="ko-KR" sz="1400"/>
              <a:t>host, VM,</a:t>
            </a:r>
            <a:r>
              <a:rPr lang="ko-KR" altLang="en-US" sz="1400"/>
              <a:t> </a:t>
            </a:r>
            <a:r>
              <a:rPr lang="en-US" altLang="ko-KR" sz="1400"/>
              <a:t>container,</a:t>
            </a:r>
            <a:r>
              <a:rPr lang="ko-KR" altLang="en-US" sz="1400"/>
              <a:t> </a:t>
            </a:r>
            <a:r>
              <a:rPr lang="en-US" altLang="ko-KR" sz="1400"/>
              <a:t>K8s</a:t>
            </a:r>
            <a:r>
              <a:rPr lang="ko-KR" altLang="en-US" sz="1400"/>
              <a:t> 포함 모든 </a:t>
            </a:r>
            <a:r>
              <a:rPr lang="en-US" altLang="ko-KR" sz="1400"/>
              <a:t>application </a:t>
            </a:r>
            <a:r>
              <a:rPr lang="ko-KR" altLang="en-US" sz="1400"/>
              <a:t>및 </a:t>
            </a:r>
            <a:r>
              <a:rPr lang="en-US" altLang="ko-KR" sz="1400"/>
              <a:t>workload </a:t>
            </a:r>
            <a:r>
              <a:rPr lang="ko-KR" altLang="en-US" sz="1400"/>
              <a:t>의 정책 정의</a:t>
            </a:r>
            <a:endParaRPr lang="en-US" altLang="ko-KR" sz="1400"/>
          </a:p>
          <a:p>
            <a:pPr lvl="1"/>
            <a:r>
              <a:rPr lang="ko-KR" altLang="en-US" sz="1600"/>
              <a:t>정책 생성 프로세스 단순화</a:t>
            </a:r>
            <a:endParaRPr lang="en-US" altLang="ko-KR" sz="1600"/>
          </a:p>
          <a:p>
            <a:pPr lvl="2"/>
            <a:r>
              <a:rPr lang="en-US" altLang="ko-KR" sz="1400"/>
              <a:t>endpoint </a:t>
            </a:r>
            <a:r>
              <a:rPr lang="ko-KR" altLang="en-US" sz="1400"/>
              <a:t>간의 트래픽 가시성 제공</a:t>
            </a:r>
            <a:r>
              <a:rPr lang="en-US" altLang="ko-KR" sz="1400"/>
              <a:t>, visibility </a:t>
            </a:r>
            <a:r>
              <a:rPr lang="ko-KR" altLang="en-US" sz="1400"/>
              <a:t>기반 규칙 생성 </a:t>
            </a:r>
            <a:r>
              <a:rPr lang="en-US" altLang="ko-KR" sz="1400"/>
              <a:t>(</a:t>
            </a:r>
            <a:r>
              <a:rPr lang="ko-KR" altLang="en-US" sz="1400"/>
              <a:t>연결 및 거부</a:t>
            </a:r>
            <a:r>
              <a:rPr lang="en-US" altLang="ko-KR" sz="140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dynamic segmentation</a:t>
            </a:r>
          </a:p>
          <a:p>
            <a:pPr lvl="1"/>
            <a:r>
              <a:rPr lang="en-US" altLang="ko-KR" sz="1600"/>
              <a:t>workload</a:t>
            </a:r>
            <a:r>
              <a:rPr lang="ko-KR" altLang="en-US" sz="1600"/>
              <a:t> 분류</a:t>
            </a:r>
            <a:endParaRPr lang="en-US" altLang="ko-KR" sz="1600"/>
          </a:p>
          <a:p>
            <a:pPr lvl="2"/>
            <a:r>
              <a:rPr lang="en-US" altLang="ko-KR" sz="1400"/>
              <a:t>metadata</a:t>
            </a:r>
            <a:r>
              <a:rPr lang="ko-KR" altLang="en-US" sz="1400"/>
              <a:t> 및 </a:t>
            </a:r>
            <a:r>
              <a:rPr lang="en-US" altLang="ko-KR" sz="1400"/>
              <a:t>lable </a:t>
            </a:r>
            <a:r>
              <a:rPr lang="ko-KR" altLang="en-US" sz="1400"/>
              <a:t>기반</a:t>
            </a:r>
            <a:r>
              <a:rPr lang="en-US" altLang="ko-KR" sz="1400"/>
              <a:t> (</a:t>
            </a:r>
            <a:r>
              <a:rPr lang="ko-KR" altLang="en-US" sz="1400"/>
              <a:t>정책 추가 및 변동에 따른 다른 정책 영향 감소</a:t>
            </a:r>
            <a:r>
              <a:rPr lang="en-US" altLang="ko-KR" sz="140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performance at scale</a:t>
            </a:r>
          </a:p>
          <a:p>
            <a:pPr lvl="1"/>
            <a:r>
              <a:rPr lang="en-US" altLang="ko-KR" sz="1600"/>
              <a:t>distributed (Cloud Native architecture) </a:t>
            </a:r>
            <a:r>
              <a:rPr lang="ko-KR" altLang="en-US" sz="1600"/>
              <a:t>기반</a:t>
            </a:r>
            <a:endParaRPr lang="en-US" altLang="ko-KR" sz="1600"/>
          </a:p>
          <a:p>
            <a:pPr lvl="2"/>
            <a:r>
              <a:rPr lang="ko-KR" altLang="en-US" sz="1400"/>
              <a:t>마이크로서비스 환경의 신속한 확장 및 보안 사고 신속 저지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800"/>
              <a:t>distributed architecture for microsegmentation</a:t>
            </a:r>
          </a:p>
          <a:p>
            <a:pPr lvl="1"/>
            <a:r>
              <a:rPr lang="en-US" altLang="ko-KR" sz="1600"/>
              <a:t>bottleneck point </a:t>
            </a:r>
            <a:r>
              <a:rPr lang="ko-KR" altLang="en-US" sz="1600"/>
              <a:t>지점 제거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3C43D3A-65E3-4C59-AB7A-BA1E25B9D8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 anchor="ctr" anchorCtr="0"/>
          <a:lstStyle/>
          <a:p>
            <a:r>
              <a:rPr lang="en-US" altLang="ko-KR"/>
              <a:t>key features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089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A535A1E-585B-4F58-8BD2-95AD7261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Best Practices</a:t>
            </a:r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FCE2776-84C4-411A-9E00-D94D9CC8F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/>
              <a:t>01. Mapping the Network Architecture</a:t>
            </a:r>
          </a:p>
          <a:p>
            <a:pPr lvl="1"/>
            <a:r>
              <a:rPr lang="ko-KR" altLang="en-US" sz="1600"/>
              <a:t>효과적인 보안 정책을 결정 및 시행하기 위함</a:t>
            </a:r>
            <a:endParaRPr lang="en-US" altLang="ko-KR" sz="1600"/>
          </a:p>
          <a:p>
            <a:r>
              <a:rPr lang="en-US" altLang="ko-KR" sz="1800"/>
              <a:t>02. Observing Traffic Patterns</a:t>
            </a:r>
          </a:p>
          <a:p>
            <a:pPr lvl="1"/>
            <a:r>
              <a:rPr lang="ko-KR" altLang="en-US" sz="1600"/>
              <a:t>매핑 프로세스 중 네트워크 현재 상태를 관찰하여</a:t>
            </a:r>
            <a:endParaRPr lang="en-US" altLang="ko-KR" sz="1600"/>
          </a:p>
          <a:p>
            <a:pPr lvl="2"/>
            <a:r>
              <a:rPr lang="ko-KR" altLang="en-US" sz="1400"/>
              <a:t>정기적인 통신 패턴과 트래픽 동작 식별</a:t>
            </a:r>
            <a:endParaRPr lang="en-US" altLang="ko-KR" sz="1400"/>
          </a:p>
          <a:p>
            <a:pPr lvl="1"/>
            <a:r>
              <a:rPr lang="ko-KR" altLang="en-US" sz="1600"/>
              <a:t>일반적인 트래픽 플로우의 이해를 바탕으로</a:t>
            </a:r>
            <a:endParaRPr lang="en-US" altLang="ko-KR" sz="1600"/>
          </a:p>
          <a:p>
            <a:pPr lvl="2"/>
            <a:r>
              <a:rPr lang="en-US" altLang="ko-KR" sz="1400"/>
              <a:t>east-west </a:t>
            </a:r>
            <a:r>
              <a:rPr lang="ko-KR" altLang="en-US" sz="1400"/>
              <a:t>트래픽 보호 보안 정책 구성</a:t>
            </a:r>
            <a:endParaRPr lang="en-US" altLang="ko-KR" sz="1400"/>
          </a:p>
          <a:p>
            <a:r>
              <a:rPr lang="en-US" altLang="ko-KR" sz="1800"/>
              <a:t>03. Using a Phased Approach</a:t>
            </a:r>
            <a:endParaRPr lang="en-US" altLang="ko-KR" sz="1200"/>
          </a:p>
          <a:p>
            <a:pPr lvl="1"/>
            <a:r>
              <a:rPr lang="ko-KR" altLang="en-US" sz="1600"/>
              <a:t>단계별 접근을 통한 최적의 결과 보장</a:t>
            </a:r>
            <a:endParaRPr lang="en-US" altLang="ko-KR" sz="3200"/>
          </a:p>
          <a:p>
            <a:pPr lvl="2"/>
            <a:r>
              <a:rPr lang="ko-KR" altLang="en-US" sz="1400"/>
              <a:t>영역을 기반으로 하는 광범위한 네트워크 세분화 정책으로 시작</a:t>
            </a:r>
            <a:endParaRPr lang="en-US" altLang="ko-KR" sz="1400"/>
          </a:p>
          <a:p>
            <a:pPr lvl="2"/>
            <a:r>
              <a:rPr lang="en-US" altLang="ko-KR" sz="1400"/>
              <a:t>application </a:t>
            </a:r>
            <a:r>
              <a:rPr lang="ko-KR" altLang="en-US" sz="1400"/>
              <a:t>기반 세분화 정책 설정</a:t>
            </a:r>
            <a:endParaRPr lang="en-US" altLang="ko-KR" sz="1400"/>
          </a:p>
          <a:p>
            <a:pPr lvl="2"/>
            <a:r>
              <a:rPr lang="en-US" altLang="ko-KR" sz="1400"/>
              <a:t>microsegmentation </a:t>
            </a:r>
            <a:r>
              <a:rPr lang="ko-KR" altLang="en-US" sz="1400"/>
              <a:t>정책에 따라 세분화된 프로젝트 구현</a:t>
            </a:r>
            <a:endParaRPr lang="en-US" altLang="ko-KR" sz="140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B1133D7-51B0-4489-97C9-7453E824D1A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 anchor="ctr" anchorCtr="0"/>
          <a:lstStyle/>
          <a:p>
            <a:r>
              <a:rPr lang="en-US" altLang="ko-KR"/>
              <a:t>Microsegmentation</a:t>
            </a:r>
            <a:r>
              <a:rPr lang="ko-KR" altLang="en-US"/>
              <a:t> </a:t>
            </a:r>
            <a:r>
              <a:rPr lang="en-US" altLang="ko-KR"/>
              <a:t>Secuirity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815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245A597-E9A6-4167-B48B-70448386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microsegmentation security</a:t>
            </a:r>
            <a:r>
              <a:rPr lang="ko-KR" altLang="en-US"/>
              <a:t> </a:t>
            </a:r>
            <a:r>
              <a:rPr lang="en-US" altLang="ko-KR"/>
              <a:t>into platform</a:t>
            </a:r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58E64AF-500E-4E8B-A6E3-B43972A36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/>
              <a:t>통합 정책 </a:t>
            </a:r>
            <a:r>
              <a:rPr lang="en-US" altLang="ko-KR" sz="1800"/>
              <a:t>framework</a:t>
            </a:r>
          </a:p>
          <a:p>
            <a:pPr lvl="1"/>
            <a:r>
              <a:rPr lang="en-US" altLang="ko-KR" sz="1600"/>
              <a:t>Label</a:t>
            </a:r>
            <a:r>
              <a:rPr lang="ko-KR" altLang="en-US" sz="1600"/>
              <a:t> </a:t>
            </a:r>
            <a:r>
              <a:rPr lang="en-US" altLang="ko-KR" sz="1600"/>
              <a:t>selector</a:t>
            </a:r>
            <a:r>
              <a:rPr lang="ko-KR" altLang="en-US" sz="1600"/>
              <a:t> 활용</a:t>
            </a:r>
            <a:endParaRPr lang="en-US" altLang="ko-KR" sz="1600"/>
          </a:p>
          <a:p>
            <a:pPr lvl="2"/>
            <a:r>
              <a:rPr lang="en-US" altLang="ko-KR" sz="1400"/>
              <a:t>HostEndpoints </a:t>
            </a:r>
            <a:r>
              <a:rPr lang="ko-KR" altLang="en-US" sz="1400"/>
              <a:t>간 트래픽에 대한 가시성 제공</a:t>
            </a:r>
            <a:endParaRPr lang="en-US" altLang="ko-KR" sz="1400"/>
          </a:p>
          <a:p>
            <a:pPr lvl="2"/>
            <a:r>
              <a:rPr lang="ko-KR" altLang="en-US" sz="1400"/>
              <a:t>연결 수락 및 거부 규칙 설정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800"/>
              <a:t>dynamic segmentation</a:t>
            </a:r>
          </a:p>
          <a:p>
            <a:pPr lvl="1"/>
            <a:r>
              <a:rPr lang="en-US" altLang="ko-KR" sz="1600"/>
              <a:t>workload</a:t>
            </a:r>
            <a:r>
              <a:rPr lang="ko-KR" altLang="en-US" sz="1600"/>
              <a:t> 분류</a:t>
            </a:r>
            <a:endParaRPr lang="en-US" altLang="ko-KR" sz="1600"/>
          </a:p>
          <a:p>
            <a:pPr lvl="2"/>
            <a:r>
              <a:rPr lang="en-US" altLang="ko-KR" sz="1400"/>
              <a:t>metadata</a:t>
            </a:r>
            <a:r>
              <a:rPr lang="ko-KR" altLang="en-US" sz="1400"/>
              <a:t> 및 </a:t>
            </a:r>
            <a:r>
              <a:rPr lang="en-US" altLang="ko-KR" sz="1400"/>
              <a:t>lable </a:t>
            </a:r>
            <a:r>
              <a:rPr lang="ko-KR" altLang="en-US" sz="1400"/>
              <a:t>기반</a:t>
            </a:r>
            <a:r>
              <a:rPr lang="en-US" altLang="ko-KR" sz="1400"/>
              <a:t> (</a:t>
            </a:r>
            <a:r>
              <a:rPr lang="ko-KR" altLang="en-US" sz="1400"/>
              <a:t>정책 추가 및 변동에 따른 다른 정책 영향 감소</a:t>
            </a:r>
            <a:r>
              <a:rPr lang="en-US" altLang="ko-KR" sz="140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performance at scale</a:t>
            </a:r>
          </a:p>
          <a:p>
            <a:pPr lvl="1"/>
            <a:r>
              <a:rPr lang="en-US" altLang="ko-KR" sz="1600"/>
              <a:t>distributed (Cloud Native architecture) </a:t>
            </a:r>
            <a:r>
              <a:rPr lang="ko-KR" altLang="en-US" sz="1600"/>
              <a:t>기반</a:t>
            </a:r>
            <a:endParaRPr lang="en-US" altLang="ko-KR" sz="1600"/>
          </a:p>
          <a:p>
            <a:pPr lvl="2"/>
            <a:r>
              <a:rPr lang="ko-KR" altLang="en-US" sz="1400"/>
              <a:t>마이크로서비스 환경의 신속한 확장 및 보안 사고 신속 저지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800"/>
              <a:t>Customization with policies</a:t>
            </a:r>
          </a:p>
          <a:p>
            <a:pPr lvl="1"/>
            <a:r>
              <a:rPr lang="ko-KR" altLang="en-US" sz="1600"/>
              <a:t>세분화 사용자 지정</a:t>
            </a:r>
            <a:endParaRPr lang="en-US" altLang="ko-KR" sz="1600"/>
          </a:p>
          <a:p>
            <a:pPr lvl="2"/>
            <a:r>
              <a:rPr lang="ko-KR" altLang="en-US" sz="1400"/>
              <a:t>다양한 사용 사례 또는 요구사항 </a:t>
            </a:r>
            <a:r>
              <a:rPr lang="en-US" altLang="ko-KR" sz="1400"/>
              <a:t>(workload, </a:t>
            </a:r>
            <a:r>
              <a:rPr lang="ko-KR" altLang="en-US" sz="1400"/>
              <a:t>환경</a:t>
            </a:r>
            <a:r>
              <a:rPr lang="en-US" altLang="ko-KR" sz="1400"/>
              <a:t>, application tier </a:t>
            </a:r>
            <a:r>
              <a:rPr lang="ko-KR" altLang="en-US" sz="1400"/>
              <a:t>또는 규정 준수</a:t>
            </a:r>
            <a:r>
              <a:rPr lang="en-US" altLang="ko-KR" sz="1400"/>
              <a:t>)</a:t>
            </a:r>
            <a:endParaRPr lang="ko-KR" altLang="en-US" sz="140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3C43D3A-65E3-4C59-AB7A-BA1E25B9D8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 anchor="ctr" anchorCtr="0"/>
          <a:lstStyle/>
          <a:p>
            <a:r>
              <a:rPr lang="en-US" altLang="ko-KR"/>
              <a:t>key features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535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7B2D378-279B-4F21-9214-A07903E84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B81474-E720-4891-B887-D0857F07E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1776857"/>
            <a:ext cx="5760000" cy="4933134"/>
          </a:xfrm>
        </p:spPr>
        <p:txBody>
          <a:bodyPr>
            <a:normAutofit/>
          </a:bodyPr>
          <a:lstStyle/>
          <a:p>
            <a:r>
              <a:rPr lang="ko-KR" altLang="en-US" sz="1800"/>
              <a:t>모든 </a:t>
            </a:r>
            <a:r>
              <a:rPr lang="en-US" altLang="ko-KR" sz="1800"/>
              <a:t>microservice </a:t>
            </a:r>
            <a:r>
              <a:rPr lang="ko-KR" altLang="en-US" sz="1800"/>
              <a:t>통신을 위한 </a:t>
            </a:r>
            <a:r>
              <a:rPr lang="en-US" altLang="ko-KR" sz="1800"/>
              <a:t>mTLS </a:t>
            </a:r>
            <a:r>
              <a:rPr lang="ko-KR" altLang="en-US" sz="1800"/>
              <a:t>적용</a:t>
            </a:r>
            <a:endParaRPr lang="en-US" altLang="ko-KR" sz="1800"/>
          </a:p>
          <a:p>
            <a:pPr lvl="1"/>
            <a:r>
              <a:rPr lang="en-US" altLang="ko-KR" sz="1600"/>
              <a:t>mTLS </a:t>
            </a:r>
            <a:r>
              <a:rPr lang="ko-KR" altLang="en-US" sz="1600"/>
              <a:t>란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800"/>
              <a:t>microservice </a:t>
            </a:r>
            <a:r>
              <a:rPr lang="ko-KR" altLang="en-US" sz="1800"/>
              <a:t>에 대한 </a:t>
            </a:r>
            <a:r>
              <a:rPr lang="en-US" altLang="ko-KR" sz="1800"/>
              <a:t>ID </a:t>
            </a:r>
            <a:r>
              <a:rPr lang="ko-KR" altLang="en-US" sz="1800"/>
              <a:t>및 권한 관리</a:t>
            </a:r>
            <a:endParaRPr lang="en-US" altLang="ko-KR" sz="1800"/>
          </a:p>
          <a:p>
            <a:pPr lvl="1"/>
            <a:r>
              <a:rPr lang="en-US" altLang="ko-KR" sz="1600"/>
              <a:t>d</a:t>
            </a:r>
          </a:p>
          <a:p>
            <a:pPr>
              <a:lnSpc>
                <a:spcPct val="150000"/>
              </a:lnSpc>
            </a:pPr>
            <a:r>
              <a:rPr lang="ko-KR" altLang="en-US" sz="1800"/>
              <a:t>중앙 관리 액세스 제어 및 </a:t>
            </a:r>
            <a:r>
              <a:rPr lang="en-US" altLang="ko-KR" sz="1800"/>
              <a:t>microservice </a:t>
            </a:r>
            <a:r>
              <a:rPr lang="ko-KR" altLang="en-US" sz="1800"/>
              <a:t>최소 권한</a:t>
            </a:r>
            <a:endParaRPr lang="en-US" altLang="ko-KR" sz="1800"/>
          </a:p>
          <a:p>
            <a:pPr lvl="1"/>
            <a:r>
              <a:rPr lang="en-US" altLang="ko-KR" sz="1600"/>
              <a:t>RBAC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microservice</a:t>
            </a:r>
            <a:r>
              <a:rPr lang="ko-KR" altLang="en-US" sz="1800"/>
              <a:t> 모니터링 및 </a:t>
            </a:r>
            <a:r>
              <a:rPr lang="en-US" altLang="ko-KR" sz="1800"/>
              <a:t>Observability</a:t>
            </a:r>
          </a:p>
          <a:p>
            <a:pPr lvl="1"/>
            <a:r>
              <a:rPr lang="ko-KR" altLang="en-US" sz="1600"/>
              <a:t>이상 액세스 시도 및 의심 트래픽 식별</a:t>
            </a:r>
            <a:r>
              <a:rPr lang="en-US" altLang="ko-KR" sz="1600"/>
              <a:t>/</a:t>
            </a:r>
            <a:r>
              <a:rPr lang="ko-KR" altLang="en-US" sz="1600"/>
              <a:t>차단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800"/>
              <a:t>micro-perimeter </a:t>
            </a:r>
            <a:r>
              <a:rPr lang="ko-KR" altLang="en-US" sz="1800"/>
              <a:t>기반 </a:t>
            </a:r>
            <a:r>
              <a:rPr lang="en-US" altLang="ko-KR" sz="1800"/>
              <a:t>ingress/egress </a:t>
            </a:r>
            <a:r>
              <a:rPr lang="ko-KR" altLang="en-US" sz="1800"/>
              <a:t>제어</a:t>
            </a:r>
            <a:r>
              <a:rPr lang="en-US" altLang="ko-KR" sz="1800"/>
              <a:t> </a:t>
            </a:r>
          </a:p>
          <a:p>
            <a:pPr lvl="1"/>
            <a:r>
              <a:rPr lang="en-US" altLang="ko-KR" sz="1600"/>
              <a:t>microservice </a:t>
            </a:r>
            <a:r>
              <a:rPr lang="ko-KR" altLang="en-US" sz="1600"/>
              <a:t>주변 경계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2F9B2CD-9EEA-43E9-B289-01DA1019389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 anchor="ctr" anchorCtr="0"/>
          <a:lstStyle/>
          <a:p>
            <a:r>
              <a:rPr lang="en-US" altLang="ko-KR"/>
              <a:t>Security Service Mesh</a:t>
            </a:r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46CDADB-21F8-4787-B014-52DEF526D34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6000" y="1776857"/>
            <a:ext cx="5760000" cy="4933134"/>
          </a:xfrm>
        </p:spPr>
        <p:txBody>
          <a:bodyPr>
            <a:normAutofit/>
          </a:bodyPr>
          <a:lstStyle/>
          <a:p>
            <a:r>
              <a:rPr lang="en-US" altLang="ko-KR" sz="1800"/>
              <a:t>Service impersonation</a:t>
            </a:r>
          </a:p>
          <a:p>
            <a:pPr lvl="1"/>
            <a:r>
              <a:rPr lang="ko-KR" altLang="en-US" sz="1600"/>
              <a:t>사설 네트워크에서 인증된 서비스 처럼 가장하여</a:t>
            </a:r>
            <a:endParaRPr lang="en-US" altLang="ko-KR" sz="1600"/>
          </a:p>
          <a:p>
            <a:pPr lvl="1"/>
            <a:r>
              <a:rPr lang="ko-KR" altLang="en-US" sz="1600"/>
              <a:t>다른 서비스에 및 주요 데이터 액세스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800"/>
              <a:t>Packet sniffing</a:t>
            </a:r>
          </a:p>
          <a:p>
            <a:pPr lvl="1"/>
            <a:r>
              <a:rPr lang="ko-KR" altLang="en-US" sz="1600"/>
              <a:t>개인 네트워크 침투 후 </a:t>
            </a:r>
            <a:r>
              <a:rPr lang="en-US" altLang="ko-KR" sz="1600"/>
              <a:t>microservice </a:t>
            </a:r>
            <a:r>
              <a:rPr lang="ko-KR" altLang="en-US" sz="1600"/>
              <a:t>간의 통신 가로챔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800"/>
              <a:t>Unauthorized access</a:t>
            </a:r>
          </a:p>
          <a:p>
            <a:pPr lvl="1"/>
            <a:r>
              <a:rPr lang="ko-KR" altLang="en-US" sz="1600"/>
              <a:t>악의적 내부자가 정상 서비스에서 다른 서비스로 무단 요청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800"/>
              <a:t>Data exfiltration</a:t>
            </a:r>
          </a:p>
          <a:p>
            <a:pPr lvl="1"/>
            <a:r>
              <a:rPr lang="ko-KR" altLang="en-US" sz="1600"/>
              <a:t>보호 네트워크 내부 공격자가 네트워크 외부로 데이터 전송</a:t>
            </a:r>
          </a:p>
        </p:txBody>
      </p:sp>
    </p:spTree>
    <p:extLst>
      <p:ext uri="{BB962C8B-B14F-4D97-AF65-F5344CB8AC3E}">
        <p14:creationId xmlns:p14="http://schemas.microsoft.com/office/powerpoint/2010/main" val="1443700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7B2D378-279B-4F21-9214-A07903E84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B81474-E720-4891-B887-D0857F07E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180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2F9B2CD-9EEA-43E9-B289-01DA1019389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 anchor="ctr" anchorCtr="0"/>
          <a:lstStyle/>
          <a:p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46CDADB-21F8-4787-B014-52DEF526D34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4140694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62066-0FC3-4A77-842E-83954383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E0DC2-A980-4387-9DD6-F8EDF7BE1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180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B9BCE0-163F-4412-A04F-FE5735993BA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 anchor="ctr" anchorCtr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85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F5C83-8BDC-49B2-A7CA-01E2FF0B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micro-segmentation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314D0-17CA-42EF-B19B-333E404EF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/>
              <a:t>subnet </a:t>
            </a:r>
            <a:r>
              <a:rPr lang="ko-KR" altLang="en-US" u="sng"/>
              <a:t>기반 </a:t>
            </a:r>
            <a:r>
              <a:rPr lang="en-US" altLang="ko-KR" u="sng"/>
              <a:t>network segmentation</a:t>
            </a:r>
          </a:p>
          <a:p>
            <a:pPr lvl="1"/>
            <a:r>
              <a:rPr lang="ko-KR" altLang="en-US"/>
              <a:t>각 </a:t>
            </a:r>
            <a:r>
              <a:rPr lang="en-US" altLang="ko-KR"/>
              <a:t>segment </a:t>
            </a:r>
            <a:r>
              <a:rPr lang="ko-KR" altLang="en-US"/>
              <a:t>는 자체 격리 네트워크 구성</a:t>
            </a:r>
            <a:endParaRPr lang="en-US" altLang="ko-KR"/>
          </a:p>
          <a:p>
            <a:pPr lvl="2"/>
            <a:r>
              <a:rPr lang="ko-KR" altLang="en-US"/>
              <a:t>관리자</a:t>
            </a:r>
            <a:r>
              <a:rPr lang="en-US" altLang="ko-KR"/>
              <a:t>: subnet </a:t>
            </a:r>
            <a:r>
              <a:rPr lang="ko-KR" altLang="en-US"/>
              <a:t>간 </a:t>
            </a:r>
            <a:r>
              <a:rPr lang="en-US" altLang="ko-KR"/>
              <a:t>traffic flow </a:t>
            </a:r>
            <a:r>
              <a:rPr lang="ko-KR" altLang="en-US"/>
              <a:t>관리</a:t>
            </a:r>
            <a:endParaRPr lang="en-US" altLang="ko-KR"/>
          </a:p>
          <a:p>
            <a:pPr lvl="1"/>
            <a:r>
              <a:rPr lang="en-US" altLang="ko-KR"/>
              <a:t>subnet </a:t>
            </a:r>
            <a:r>
              <a:rPr lang="ko-KR" altLang="en-US"/>
              <a:t>기반 </a:t>
            </a:r>
            <a:r>
              <a:rPr lang="en-US" altLang="ko-KR"/>
              <a:t>network </a:t>
            </a:r>
            <a:r>
              <a:rPr lang="ko-KR" altLang="en-US"/>
              <a:t>정책 설정</a:t>
            </a:r>
            <a:endParaRPr lang="en-US" altLang="ko-KR"/>
          </a:p>
          <a:p>
            <a:pPr lvl="2"/>
            <a:r>
              <a:rPr lang="ko-KR" altLang="en-US"/>
              <a:t>공격 표면 기준</a:t>
            </a:r>
            <a:r>
              <a:rPr lang="en-US" altLang="ko-KR"/>
              <a:t>: subnet </a:t>
            </a:r>
            <a:r>
              <a:rPr lang="ko-KR" altLang="en-US"/>
              <a:t>단위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u="sng"/>
              <a:t>north-south</a:t>
            </a:r>
            <a:r>
              <a:rPr lang="ko-KR" altLang="en-US" u="sng"/>
              <a:t> </a:t>
            </a:r>
            <a:r>
              <a:rPr lang="en-US" altLang="ko-KR" u="sng"/>
              <a:t>traffic</a:t>
            </a:r>
            <a:r>
              <a:rPr lang="ko-KR" altLang="en-US" u="sng"/>
              <a:t> 보호</a:t>
            </a:r>
            <a:endParaRPr lang="en-US" altLang="ko-KR" u="sng"/>
          </a:p>
          <a:p>
            <a:pPr lvl="1"/>
            <a:r>
              <a:rPr lang="ko-KR" altLang="en-US"/>
              <a:t>최종 사용자 </a:t>
            </a:r>
            <a:r>
              <a:rPr lang="en-US" altLang="ko-KR"/>
              <a:t>(client) </a:t>
            </a:r>
            <a:r>
              <a:rPr lang="ko-KR" altLang="en-US"/>
              <a:t>와 </a:t>
            </a:r>
            <a:r>
              <a:rPr lang="en-US" altLang="ko-KR"/>
              <a:t>on-premises </a:t>
            </a:r>
            <a:r>
              <a:rPr lang="ko-KR" altLang="en-US"/>
              <a:t>환경 사이 트래픽</a:t>
            </a:r>
            <a:endParaRPr lang="en-US" altLang="ko-KR"/>
          </a:p>
          <a:p>
            <a:pPr lvl="1"/>
            <a:r>
              <a:rPr lang="ko-KR" altLang="en-US"/>
              <a:t>네트워크 유입 데이터 검사 </a:t>
            </a:r>
            <a:r>
              <a:rPr lang="en-US" altLang="ko-KR"/>
              <a:t>(</a:t>
            </a:r>
            <a:r>
              <a:rPr lang="ko-KR" altLang="en-US"/>
              <a:t>외부 위협으로 부터 보호</a:t>
            </a:r>
            <a:r>
              <a:rPr lang="en-US" altLang="ko-KR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u="sng"/>
              <a:t>한계</a:t>
            </a:r>
            <a:endParaRPr lang="en-US" altLang="ko-KR" u="sng"/>
          </a:p>
          <a:p>
            <a:pPr lvl="1"/>
            <a:r>
              <a:rPr lang="ko-KR" altLang="en-US"/>
              <a:t>내부 서버 간 트래픽 보호의 한계 </a:t>
            </a:r>
            <a:endParaRPr lang="en-US" altLang="ko-KR"/>
          </a:p>
          <a:p>
            <a:pPr lvl="2"/>
            <a:r>
              <a:rPr lang="ko-KR" altLang="en-US"/>
              <a:t>내부자 위협에 무방비</a:t>
            </a:r>
            <a:endParaRPr lang="en-US" altLang="ko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000D5C-95FE-4E16-8C30-B7DB406835E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/>
              <a:t>기존 </a:t>
            </a:r>
            <a:r>
              <a:rPr lang="en-US" altLang="ko-KR"/>
              <a:t>network segmentation </a:t>
            </a:r>
            <a:r>
              <a:rPr lang="ko-KR" altLang="en-US"/>
              <a:t>단점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ACEDEEA-6ACF-49FA-964F-3E8633477F3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ko-KR" altLang="en-US" u="sng"/>
              <a:t>활용 도구</a:t>
            </a:r>
            <a:endParaRPr lang="en-US" altLang="ko-KR" u="sng"/>
          </a:p>
          <a:p>
            <a:pPr lvl="1"/>
            <a:r>
              <a:rPr lang="en-US" altLang="ko-KR"/>
              <a:t>Firewall</a:t>
            </a:r>
          </a:p>
          <a:p>
            <a:pPr lvl="2"/>
            <a:r>
              <a:rPr lang="ko-KR" altLang="en-US"/>
              <a:t>각 </a:t>
            </a:r>
            <a:r>
              <a:rPr lang="en-US" altLang="ko-KR"/>
              <a:t>subnet </a:t>
            </a:r>
            <a:r>
              <a:rPr lang="ko-KR" altLang="en-US"/>
              <a:t>에 대한 </a:t>
            </a:r>
            <a:r>
              <a:rPr lang="en-US" altLang="ko-KR"/>
              <a:t>in/outbound </a:t>
            </a:r>
            <a:r>
              <a:rPr lang="ko-KR" altLang="en-US"/>
              <a:t>트래픽 필터링</a:t>
            </a:r>
            <a:endParaRPr lang="en-US" altLang="ko-KR"/>
          </a:p>
          <a:p>
            <a:pPr lvl="1"/>
            <a:r>
              <a:rPr lang="en-US" altLang="ko-KR"/>
              <a:t>IPS</a:t>
            </a:r>
          </a:p>
          <a:p>
            <a:pPr lvl="2"/>
            <a:r>
              <a:rPr lang="ko-KR" altLang="en-US"/>
              <a:t>트래픽 모니터링 및 공격 트래픽 차단</a:t>
            </a:r>
            <a:endParaRPr lang="en-US" altLang="ko-KR"/>
          </a:p>
          <a:p>
            <a:pPr lvl="1"/>
            <a:r>
              <a:rPr lang="en-US" altLang="ko-KR"/>
              <a:t>VLAN</a:t>
            </a:r>
          </a:p>
          <a:p>
            <a:pPr lvl="2"/>
            <a:r>
              <a:rPr lang="ko-KR" altLang="en-US"/>
              <a:t>각 </a:t>
            </a:r>
            <a:r>
              <a:rPr lang="en-US" altLang="ko-KR"/>
              <a:t>segment </a:t>
            </a:r>
            <a:r>
              <a:rPr lang="ko-KR" altLang="en-US"/>
              <a:t>에 </a:t>
            </a:r>
            <a:r>
              <a:rPr lang="en-US" altLang="ko-KR"/>
              <a:t>VLAN </a:t>
            </a:r>
            <a:r>
              <a:rPr lang="ko-KR" altLang="en-US"/>
              <a:t>적용 </a:t>
            </a:r>
            <a:r>
              <a:rPr lang="en-US" altLang="ko-KR"/>
              <a:t>(segment </a:t>
            </a:r>
            <a:r>
              <a:rPr lang="ko-KR" altLang="en-US"/>
              <a:t>세분화</a:t>
            </a:r>
            <a:r>
              <a:rPr lang="en-US" altLang="ko-KR"/>
              <a:t>)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49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3548E-2E3B-4759-B82D-8DFC0805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micro-segmentation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5DF5FC-CC95-473F-BBCE-D83B923D7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1776857"/>
            <a:ext cx="5760000" cy="4933134"/>
          </a:xfrm>
        </p:spPr>
        <p:txBody>
          <a:bodyPr>
            <a:normAutofit/>
          </a:bodyPr>
          <a:lstStyle/>
          <a:p>
            <a:r>
              <a:rPr lang="en-US" altLang="ko-KR" sz="1800"/>
              <a:t>network segmentation</a:t>
            </a:r>
          </a:p>
          <a:p>
            <a:pPr lvl="1"/>
            <a:r>
              <a:rPr lang="ko-KR" altLang="en-US" sz="1600"/>
              <a:t>주요 </a:t>
            </a:r>
            <a:r>
              <a:rPr lang="en-US" altLang="ko-KR" sz="1600"/>
              <a:t>application </a:t>
            </a:r>
            <a:r>
              <a:rPr lang="ko-KR" altLang="en-US" sz="1600"/>
              <a:t>을 호스팅 하는 스위치에</a:t>
            </a:r>
            <a:r>
              <a:rPr lang="en-US" altLang="ko-KR" sz="1600"/>
              <a:t> VLAN </a:t>
            </a:r>
            <a:r>
              <a:rPr lang="ko-KR" altLang="en-US" sz="1600"/>
              <a:t>생성</a:t>
            </a:r>
            <a:endParaRPr lang="en-US" altLang="ko-KR" sz="1600"/>
          </a:p>
          <a:p>
            <a:pPr lvl="1"/>
            <a:r>
              <a:rPr lang="en-US" altLang="ko-KR" sz="1600"/>
              <a:t>VLAN </a:t>
            </a:r>
            <a:r>
              <a:rPr lang="ko-KR" altLang="en-US" sz="1600"/>
              <a:t>간의 통신은</a:t>
            </a:r>
            <a:endParaRPr lang="en-US" altLang="ko-KR" sz="1600"/>
          </a:p>
          <a:p>
            <a:pPr lvl="2"/>
            <a:r>
              <a:rPr lang="en-US" altLang="ko-KR" sz="1400"/>
              <a:t>layer 3 gateway </a:t>
            </a:r>
            <a:r>
              <a:rPr lang="ko-KR" altLang="en-US" sz="1400"/>
              <a:t>를 통한 라우팅 필요하기 때문에</a:t>
            </a:r>
            <a:endParaRPr lang="en-US" altLang="ko-KR" sz="1400"/>
          </a:p>
          <a:p>
            <a:pPr lvl="2"/>
            <a:r>
              <a:rPr lang="ko-KR" altLang="en-US" sz="1400"/>
              <a:t>서브넷 간 방화벽이 </a:t>
            </a:r>
            <a:r>
              <a:rPr lang="en-US" altLang="ko-KR" sz="1400"/>
              <a:t>VLAN </a:t>
            </a:r>
            <a:r>
              <a:rPr lang="ko-KR" altLang="en-US" sz="1400"/>
              <a:t>간 </a:t>
            </a:r>
            <a:r>
              <a:rPr lang="en-US" altLang="ko-KR" sz="1400"/>
              <a:t>gateway </a:t>
            </a:r>
            <a:r>
              <a:rPr lang="ko-KR" altLang="en-US" sz="1400"/>
              <a:t>역할</a:t>
            </a:r>
            <a:endParaRPr lang="en-US" altLang="ko-KR" sz="1400"/>
          </a:p>
          <a:p>
            <a:pPr lvl="1"/>
            <a:r>
              <a:rPr lang="en-US" altLang="ko-KR" sz="1600"/>
              <a:t>VLAN </a:t>
            </a:r>
            <a:r>
              <a:rPr lang="ko-KR" altLang="en-US" sz="1600"/>
              <a:t>간 액세스 제한에는 도움이 되지만</a:t>
            </a:r>
            <a:endParaRPr lang="en-US" altLang="ko-KR" sz="1600"/>
          </a:p>
          <a:p>
            <a:pPr lvl="2"/>
            <a:r>
              <a:rPr lang="en-US" altLang="ko-KR" sz="1400"/>
              <a:t>VLAN </a:t>
            </a:r>
            <a:r>
              <a:rPr lang="ko-KR" altLang="en-US" sz="1400"/>
              <a:t>내에서 서버 간 액세스는 제한하지 않음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D7414D-138F-4D30-AEC6-C5B8BBDACDF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 anchor="ctr" anchorCtr="0"/>
          <a:lstStyle/>
          <a:p>
            <a:r>
              <a:rPr lang="en-US" altLang="ko-KR"/>
              <a:t>network segmentation vs microsegmentation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317B2B5-9E80-4774-BBD7-67211F3D4A7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6000" y="1776857"/>
            <a:ext cx="5760000" cy="4933134"/>
          </a:xfrm>
        </p:spPr>
        <p:txBody>
          <a:bodyPr>
            <a:normAutofit/>
          </a:bodyPr>
          <a:lstStyle/>
          <a:p>
            <a:r>
              <a:rPr lang="en-US" altLang="ko-KR" sz="1800"/>
              <a:t>microsegmentation</a:t>
            </a:r>
          </a:p>
          <a:p>
            <a:pPr lvl="1"/>
            <a:r>
              <a:rPr lang="en-US" altLang="ko-KR" sz="1600"/>
              <a:t>north-south </a:t>
            </a:r>
            <a:r>
              <a:rPr lang="ko-KR" altLang="en-US" sz="1600"/>
              <a:t>및 </a:t>
            </a:r>
            <a:r>
              <a:rPr lang="en-US" altLang="ko-KR" sz="1600"/>
              <a:t>east-west </a:t>
            </a:r>
            <a:r>
              <a:rPr lang="ko-KR" altLang="en-US" sz="1600"/>
              <a:t>트래픽 모두 제한</a:t>
            </a:r>
            <a:endParaRPr lang="en-US" altLang="ko-KR" sz="1600"/>
          </a:p>
          <a:p>
            <a:pPr lvl="1"/>
            <a:r>
              <a:rPr lang="ko-KR" altLang="en-US" sz="1600"/>
              <a:t>각 </a:t>
            </a:r>
            <a:r>
              <a:rPr lang="en-US" altLang="ko-KR" sz="1600"/>
              <a:t>network segment </a:t>
            </a:r>
            <a:r>
              <a:rPr lang="ko-KR" altLang="en-US" sz="1600"/>
              <a:t>내에서 </a:t>
            </a:r>
            <a:r>
              <a:rPr lang="en-US" altLang="ko-KR" sz="1600"/>
              <a:t>lateral movement </a:t>
            </a:r>
            <a:r>
              <a:rPr lang="ko-KR" altLang="en-US" sz="1600"/>
              <a:t>방지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6301645-33AF-41C9-BC6F-41CB1D4EA48D}"/>
              </a:ext>
            </a:extLst>
          </p:cNvPr>
          <p:cNvSpPr/>
          <p:nvPr/>
        </p:nvSpPr>
        <p:spPr>
          <a:xfrm>
            <a:off x="1596000" y="6168590"/>
            <a:ext cx="9000000" cy="540000"/>
          </a:xfrm>
          <a:prstGeom prst="roundRect">
            <a:avLst>
              <a:gd name="adj" fmla="val 3326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600">
                <a:solidFill>
                  <a:schemeClr val="tx1"/>
                </a:solidFill>
              </a:rPr>
              <a:t>범위와 작동 방식의 차이</a:t>
            </a:r>
            <a:endParaRPr lang="en-US" altLang="ko-KR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78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833E0-C1CF-4229-A188-E6E32A35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micro-segmentation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729DC-0587-4A32-A083-42D5D8FA4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ko-KR" altLang="en-US"/>
              <a:t>기존</a:t>
            </a:r>
            <a:r>
              <a:rPr lang="en-US" altLang="ko-KR"/>
              <a:t>) </a:t>
            </a:r>
            <a:r>
              <a:rPr lang="ko-KR" altLang="en-US"/>
              <a:t>네트워크 경계 기반</a:t>
            </a:r>
            <a:endParaRPr lang="en-US" altLang="ko-KR"/>
          </a:p>
          <a:p>
            <a:pPr lvl="1"/>
            <a:r>
              <a:rPr lang="en-US" altLang="ko-KR"/>
              <a:t>IP </a:t>
            </a:r>
            <a:r>
              <a:rPr lang="ko-KR" altLang="en-US"/>
              <a:t>및 네트워크 프로토콜 활용 필터링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가상화 기술 기반 네트워크 영역 생성</a:t>
            </a:r>
            <a:endParaRPr lang="en-US" altLang="ko-KR"/>
          </a:p>
          <a:p>
            <a:pPr lvl="1"/>
            <a:r>
              <a:rPr lang="ko-KR" altLang="en-US"/>
              <a:t>특정 네트워크 영역에 세분화되고 집중된 보안 정책 적용</a:t>
            </a:r>
            <a:endParaRPr lang="en-US" altLang="ko-KR"/>
          </a:p>
          <a:p>
            <a:pPr lvl="2"/>
            <a:r>
              <a:rPr lang="en-US" altLang="ko-KR"/>
              <a:t>highly</a:t>
            </a:r>
            <a:r>
              <a:rPr lang="ko-KR" altLang="en-US"/>
              <a:t> </a:t>
            </a:r>
            <a:r>
              <a:rPr lang="en-US" altLang="ko-KR"/>
              <a:t>granular </a:t>
            </a:r>
            <a:r>
              <a:rPr lang="ko-KR" altLang="en-US"/>
              <a:t>및 </a:t>
            </a:r>
            <a:r>
              <a:rPr lang="en-US" altLang="ko-KR"/>
              <a:t>secure network zone</a:t>
            </a:r>
          </a:p>
          <a:p>
            <a:pPr lvl="2"/>
            <a:r>
              <a:rPr lang="ko-KR" altLang="en-US"/>
              <a:t>다양한 위협으로 부터 보호</a:t>
            </a:r>
            <a:endParaRPr lang="en-US" altLang="ko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90ED4A-BEEE-4430-9802-909BA1603DC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Cybersecurity </a:t>
            </a:r>
            <a:r>
              <a:rPr lang="ko-KR" altLang="en-US"/>
              <a:t>의 진화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B46AE3E-BD71-4216-8719-3462D39D6283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/>
              <a:t>Key advantages</a:t>
            </a:r>
          </a:p>
          <a:p>
            <a:pPr lvl="1"/>
            <a:r>
              <a:rPr lang="en-US" altLang="ko-KR"/>
              <a:t>reduced attack surface</a:t>
            </a:r>
          </a:p>
          <a:p>
            <a:pPr lvl="2"/>
            <a:r>
              <a:rPr lang="ko-KR" altLang="en-US"/>
              <a:t>개별 사용자에 대한 보안 정책 및 프로세스에 집중</a:t>
            </a:r>
            <a:endParaRPr lang="en-US" altLang="ko-KR"/>
          </a:p>
          <a:p>
            <a:pPr lvl="2"/>
            <a:r>
              <a:rPr lang="en-US" altLang="ko-KR"/>
              <a:t>lateral movement </a:t>
            </a:r>
            <a:r>
              <a:rPr lang="ko-KR" altLang="en-US"/>
              <a:t>범위 제한</a:t>
            </a:r>
            <a:endParaRPr lang="en-US" altLang="ko-KR"/>
          </a:p>
          <a:p>
            <a:pPr lvl="1"/>
            <a:r>
              <a:rPr lang="en-US" altLang="ko-KR"/>
              <a:t>granular policies for extended visibility and control</a:t>
            </a:r>
          </a:p>
          <a:p>
            <a:pPr lvl="2"/>
            <a:r>
              <a:rPr lang="ko-KR" altLang="en-US"/>
              <a:t>특정 장치 및 위치에 대한 정책 구체화</a:t>
            </a:r>
            <a:endParaRPr lang="en-US" altLang="ko-KR"/>
          </a:p>
          <a:p>
            <a:pPr lvl="2"/>
            <a:r>
              <a:rPr lang="ko-KR" altLang="en-US"/>
              <a:t>각 네트워크 연결의 보안 컨텍스트 고려</a:t>
            </a:r>
            <a:endParaRPr lang="en-US" altLang="ko-KR"/>
          </a:p>
          <a:p>
            <a:pPr lvl="1"/>
            <a:r>
              <a:rPr lang="en-US" altLang="ko-KR"/>
              <a:t>defense in depth</a:t>
            </a:r>
          </a:p>
          <a:p>
            <a:pPr lvl="2"/>
            <a:r>
              <a:rPr lang="ko-KR" altLang="en-US"/>
              <a:t>위협 탐지 및 대응 시간 개선</a:t>
            </a:r>
            <a:endParaRPr lang="en-US" altLang="ko-KR"/>
          </a:p>
          <a:p>
            <a:pPr lvl="2"/>
            <a:r>
              <a:rPr lang="ko-KR" altLang="en-US"/>
              <a:t>정책 위반 발생 시점 판단 및 경고</a:t>
            </a:r>
            <a:endParaRPr lang="en-US" altLang="ko-KR"/>
          </a:p>
          <a:p>
            <a:pPr lvl="1"/>
            <a:r>
              <a:rPr lang="en-US" altLang="ko-KR"/>
              <a:t>compliance</a:t>
            </a:r>
          </a:p>
          <a:p>
            <a:pPr lvl="2"/>
            <a:r>
              <a:rPr lang="ko-KR" altLang="en-US"/>
              <a:t>특정 네트워크에 대한 규정 준수 정책 생성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049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EC232-985F-4010-964B-92A721D4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micro-segmentation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1DE775-919C-46F0-9EBD-0087E5A3A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1776857"/>
            <a:ext cx="5760000" cy="4933134"/>
          </a:xfrm>
        </p:spPr>
        <p:txBody>
          <a:bodyPr>
            <a:normAutofit/>
          </a:bodyPr>
          <a:lstStyle/>
          <a:p>
            <a:r>
              <a:rPr lang="en-US" altLang="ko-KR" sz="1800"/>
              <a:t>Integrating security into workloads</a:t>
            </a:r>
          </a:p>
          <a:p>
            <a:pPr lvl="1"/>
            <a:r>
              <a:rPr lang="en-US" altLang="ko-KR" sz="1600"/>
              <a:t>zero trust architecture: workload</a:t>
            </a:r>
            <a:r>
              <a:rPr lang="ko-KR" altLang="en-US" sz="1600"/>
              <a:t> 보안 포함</a:t>
            </a:r>
            <a:endParaRPr lang="en-US" altLang="ko-KR" sz="1600"/>
          </a:p>
          <a:p>
            <a:pPr lvl="1"/>
            <a:r>
              <a:rPr lang="ko-KR" altLang="en-US" sz="1600"/>
              <a:t>동일 이미지에 대한 동일 보안 속성 유지</a:t>
            </a:r>
            <a:endParaRPr lang="en-US" altLang="ko-KR" sz="1600"/>
          </a:p>
          <a:p>
            <a:pPr lvl="2"/>
            <a:r>
              <a:rPr lang="en-US" altLang="ko-KR" sz="1400"/>
              <a:t>workload </a:t>
            </a:r>
            <a:r>
              <a:rPr lang="ko-KR" altLang="en-US" sz="1400"/>
              <a:t>가 환경 간에 이동하는 경우 또는</a:t>
            </a:r>
            <a:endParaRPr lang="en-US" altLang="ko-KR" sz="1400"/>
          </a:p>
          <a:p>
            <a:pPr lvl="2"/>
            <a:r>
              <a:rPr lang="en-US" altLang="ko-KR" sz="1400"/>
              <a:t>workload </a:t>
            </a:r>
            <a:r>
              <a:rPr lang="ko-KR" altLang="en-US" sz="1400"/>
              <a:t>의 추가 인스턴스가 생성되는 경우</a:t>
            </a:r>
            <a:endParaRPr lang="en-US" altLang="ko-KR" sz="1400"/>
          </a:p>
          <a:p>
            <a:pPr lvl="1"/>
            <a:r>
              <a:rPr lang="ko-KR" altLang="en-US" sz="1600"/>
              <a:t>장치 및 서비스 </a:t>
            </a:r>
            <a:r>
              <a:rPr lang="en-US" altLang="ko-KR" sz="1600"/>
              <a:t>ID </a:t>
            </a:r>
            <a:r>
              <a:rPr lang="ko-KR" altLang="en-US" sz="1600"/>
              <a:t>기반</a:t>
            </a:r>
            <a:endParaRPr lang="en-US" altLang="ko-KR" sz="1600"/>
          </a:p>
          <a:p>
            <a:pPr lvl="2"/>
            <a:r>
              <a:rPr lang="ko-KR" altLang="en-US" sz="1400"/>
              <a:t>위치에 상관없는 인스턴스의 </a:t>
            </a:r>
            <a:r>
              <a:rPr lang="en-US" altLang="ko-KR" sz="1400"/>
              <a:t>workload </a:t>
            </a:r>
            <a:r>
              <a:rPr lang="ko-KR" altLang="en-US" sz="1400"/>
              <a:t>인식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800"/>
              <a:t>Supporting automated &amp; dynamic environments</a:t>
            </a:r>
          </a:p>
          <a:p>
            <a:pPr lvl="1"/>
            <a:r>
              <a:rPr lang="en-US" altLang="ko-KR" sz="1600"/>
              <a:t>Zero trust: </a:t>
            </a:r>
            <a:r>
              <a:rPr lang="ko-KR" altLang="en-US" sz="1600"/>
              <a:t>네트워크와 환경 자동화 </a:t>
            </a:r>
            <a:r>
              <a:rPr lang="en-US" altLang="ko-KR" sz="1600"/>
              <a:t>(</a:t>
            </a:r>
            <a:r>
              <a:rPr lang="ko-KR" altLang="en-US" sz="1600"/>
              <a:t>복제 및 해체 가능</a:t>
            </a:r>
            <a:r>
              <a:rPr lang="en-US" altLang="ko-KR" sz="1600"/>
              <a:t>)</a:t>
            </a:r>
          </a:p>
          <a:p>
            <a:pPr lvl="2"/>
            <a:r>
              <a:rPr lang="ko-KR" altLang="en-US" sz="1400"/>
              <a:t>고정 네트워크 적용 지점이 없음</a:t>
            </a:r>
            <a:endParaRPr lang="en-US" altLang="ko-KR" sz="1400"/>
          </a:p>
          <a:p>
            <a:pPr lvl="1"/>
            <a:r>
              <a:rPr lang="en-US" altLang="ko-KR" sz="1600"/>
              <a:t>microsegmentation</a:t>
            </a:r>
            <a:r>
              <a:rPr lang="ko-KR" altLang="en-US" sz="1600"/>
              <a:t> 을 활용한</a:t>
            </a:r>
            <a:endParaRPr lang="en-US" altLang="ko-KR" sz="1600"/>
          </a:p>
          <a:p>
            <a:pPr lvl="2"/>
            <a:r>
              <a:rPr lang="ko-KR" altLang="en-US" sz="1400"/>
              <a:t>모든 환경에서 올바른 보안 정책 적용</a:t>
            </a:r>
            <a:endParaRPr lang="en-US" altLang="ko-KR" sz="1400"/>
          </a:p>
          <a:p>
            <a:pPr lvl="1"/>
            <a:r>
              <a:rPr lang="en-US" altLang="ko-KR" sz="1600"/>
              <a:t>hypervisor backplane </a:t>
            </a:r>
            <a:r>
              <a:rPr lang="ko-KR" altLang="en-US" sz="1600"/>
              <a:t>활용</a:t>
            </a:r>
            <a:endParaRPr lang="en-US" altLang="ko-KR" sz="1600"/>
          </a:p>
          <a:p>
            <a:pPr lvl="2"/>
            <a:r>
              <a:rPr lang="ko-KR" altLang="en-US" sz="1400"/>
              <a:t>클라우드 및 가상 네트워크 스위치에서 모든 통신 가능</a:t>
            </a:r>
            <a:endParaRPr lang="en-US" altLang="ko-KR" sz="1400"/>
          </a:p>
          <a:p>
            <a:pPr lvl="2"/>
            <a:r>
              <a:rPr lang="en-US" altLang="ko-KR" sz="1400"/>
              <a:t>microsegmentation </a:t>
            </a:r>
            <a:r>
              <a:rPr lang="ko-KR" altLang="en-US" sz="1400"/>
              <a:t>기반 </a:t>
            </a:r>
            <a:r>
              <a:rPr lang="en-US" altLang="ko-KR" sz="1400"/>
              <a:t>hypervisor backplane </a:t>
            </a:r>
            <a:r>
              <a:rPr lang="ko-KR" altLang="en-US" sz="1400"/>
              <a:t>통합</a:t>
            </a:r>
            <a:endParaRPr lang="en-US" altLang="ko-KR" sz="140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849952-E748-401E-9419-0B1DBEB605B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 anchor="ctr" anchorCtr="0"/>
          <a:lstStyle/>
          <a:p>
            <a:r>
              <a:rPr lang="en-US" altLang="ko-KR"/>
              <a:t>Zero</a:t>
            </a:r>
            <a:r>
              <a:rPr lang="ko-KR" altLang="en-US"/>
              <a:t> </a:t>
            </a:r>
            <a:r>
              <a:rPr lang="en-US" altLang="ko-KR"/>
              <a:t>trust security strategy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C3D0D5C-9DEE-4C47-8A04-87824997A6A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6000" y="1776857"/>
            <a:ext cx="5760000" cy="4933134"/>
          </a:xfrm>
        </p:spPr>
        <p:txBody>
          <a:bodyPr>
            <a:normAutofit/>
          </a:bodyPr>
          <a:lstStyle/>
          <a:p>
            <a:r>
              <a:rPr lang="en-US" altLang="ko-KR" sz="1800"/>
              <a:t>Preventing lateral movement</a:t>
            </a:r>
          </a:p>
          <a:p>
            <a:pPr lvl="1"/>
            <a:r>
              <a:rPr lang="ko-KR" altLang="en-US" sz="1600"/>
              <a:t>선호 정책 설정</a:t>
            </a:r>
            <a:endParaRPr lang="en-US" altLang="ko-KR" sz="1600"/>
          </a:p>
          <a:p>
            <a:pPr lvl="2"/>
            <a:r>
              <a:rPr lang="ko-KR" altLang="en-US" sz="1400"/>
              <a:t>시스템 및 </a:t>
            </a:r>
            <a:r>
              <a:rPr lang="en-US" altLang="ko-KR" sz="1400"/>
              <a:t>application </a:t>
            </a:r>
            <a:r>
              <a:rPr lang="ko-KR" altLang="en-US" sz="1400"/>
              <a:t>의 허용 유형 트래픽 정의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95845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0C4B6-5C04-4813-B8CC-2A654AE6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micro-segmentation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119E90-BC78-40C3-B7D0-4A9B058E9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1776857"/>
            <a:ext cx="5760000" cy="4933134"/>
          </a:xfrm>
        </p:spPr>
        <p:txBody>
          <a:bodyPr>
            <a:normAutofit/>
          </a:bodyPr>
          <a:lstStyle/>
          <a:p>
            <a:r>
              <a:rPr lang="ko-KR" altLang="en-US" sz="1800"/>
              <a:t>없었던 개념이 갑자기 생긴 것이 아님</a:t>
            </a:r>
          </a:p>
          <a:p>
            <a:pPr lvl="1"/>
            <a:r>
              <a:rPr lang="ko-KR" altLang="en-US" sz="1600"/>
              <a:t>최초 설계</a:t>
            </a:r>
          </a:p>
          <a:p>
            <a:pPr lvl="2"/>
            <a:r>
              <a:rPr lang="en-US" altLang="ko-KR" sz="1400"/>
              <a:t>network segment </a:t>
            </a:r>
            <a:r>
              <a:rPr lang="ko-KR" altLang="en-US" sz="1400"/>
              <a:t>내에서 서버 간 트래픽 제어</a:t>
            </a:r>
          </a:p>
          <a:p>
            <a:pPr lvl="1"/>
            <a:r>
              <a:rPr lang="ko-KR" altLang="en-US" sz="1600"/>
              <a:t>현재</a:t>
            </a:r>
          </a:p>
          <a:p>
            <a:pPr lvl="2"/>
            <a:r>
              <a:rPr lang="en-US" altLang="ko-KR" sz="1400"/>
              <a:t>segment </a:t>
            </a:r>
            <a:r>
              <a:rPr lang="ko-KR" altLang="en-US" sz="1400"/>
              <a:t>간 트래픽으로 확장되어</a:t>
            </a:r>
          </a:p>
          <a:p>
            <a:pPr lvl="2"/>
            <a:r>
              <a:rPr lang="ko-KR" altLang="en-US" sz="1400"/>
              <a:t>서버</a:t>
            </a:r>
            <a:r>
              <a:rPr lang="en-US" altLang="ko-KR" sz="1400"/>
              <a:t>, application, host </a:t>
            </a:r>
            <a:r>
              <a:rPr lang="ko-KR" altLang="en-US" sz="1400"/>
              <a:t>간 상호 통신을 제어</a:t>
            </a:r>
          </a:p>
          <a:p>
            <a:pPr>
              <a:lnSpc>
                <a:spcPct val="150000"/>
              </a:lnSpc>
            </a:pPr>
            <a:r>
              <a:rPr lang="ko-KR" altLang="en-US" sz="1800"/>
              <a:t>특성</a:t>
            </a:r>
            <a:endParaRPr lang="en-US" altLang="ko-KR" sz="1600"/>
          </a:p>
          <a:p>
            <a:pPr lvl="1"/>
            <a:r>
              <a:rPr lang="en-US" altLang="ko-KR" sz="1600"/>
              <a:t>ID </a:t>
            </a:r>
            <a:r>
              <a:rPr lang="ko-KR" altLang="en-US" sz="1600"/>
              <a:t>기반 정책 및 권한</a:t>
            </a:r>
          </a:p>
          <a:p>
            <a:pPr lvl="2"/>
            <a:r>
              <a:rPr lang="ko-KR" altLang="en-US" sz="1400"/>
              <a:t>개별 워크로드 특성 기반 지능적인 워크로드 그룹 생성</a:t>
            </a:r>
          </a:p>
          <a:p>
            <a:pPr lvl="1"/>
            <a:r>
              <a:rPr lang="en-US" altLang="ko-KR" sz="1600"/>
              <a:t>Zero Trust Network Access (ZTNA) </a:t>
            </a:r>
            <a:r>
              <a:rPr lang="ko-KR" altLang="en-US" sz="1600"/>
              <a:t>솔루션 기본 요소</a:t>
            </a:r>
          </a:p>
          <a:p>
            <a:pPr lvl="2"/>
            <a:r>
              <a:rPr lang="en-US" altLang="ko-KR" sz="1400"/>
              <a:t>ID </a:t>
            </a:r>
            <a:r>
              <a:rPr lang="ko-KR" altLang="en-US" sz="1400"/>
              <a:t>기반 정책을 활용한 </a:t>
            </a:r>
            <a:r>
              <a:rPr lang="en-US" altLang="ko-KR" sz="1400"/>
              <a:t>segment </a:t>
            </a:r>
            <a:r>
              <a:rPr lang="ko-KR" altLang="en-US" sz="1400"/>
              <a:t>보호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1B484C-E007-44BA-998B-3C1208AE89F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 anchor="ctr" anchorCtr="0"/>
          <a:lstStyle/>
          <a:p>
            <a:r>
              <a:rPr lang="en-US" altLang="ko-KR"/>
              <a:t>needs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3BFB2B8-21DF-4D0F-9AB9-8A9F8659647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6000" y="1776857"/>
            <a:ext cx="5760000" cy="4933134"/>
          </a:xfrm>
        </p:spPr>
        <p:txBody>
          <a:bodyPr>
            <a:normAutofit/>
          </a:bodyPr>
          <a:lstStyle/>
          <a:p>
            <a:r>
              <a:rPr lang="en-US" altLang="ko-KR" sz="1800"/>
              <a:t>micro-perimeters (</a:t>
            </a:r>
            <a:r>
              <a:rPr lang="ko-KR" altLang="en-US" sz="1800"/>
              <a:t>세분화 된 네트워크 경계</a:t>
            </a:r>
            <a:r>
              <a:rPr lang="en-US" altLang="ko-KR" sz="1800"/>
              <a:t>) </a:t>
            </a:r>
            <a:r>
              <a:rPr lang="ko-KR" altLang="en-US" sz="1800"/>
              <a:t>필요성</a:t>
            </a:r>
          </a:p>
          <a:p>
            <a:pPr lvl="1"/>
            <a:r>
              <a:rPr lang="en-US" altLang="ko-KR" sz="1600"/>
              <a:t>Cloud </a:t>
            </a:r>
            <a:r>
              <a:rPr lang="ko-KR" altLang="en-US" sz="1600"/>
              <a:t>시대 및 </a:t>
            </a:r>
            <a:r>
              <a:rPr lang="en-US" altLang="ko-KR" sz="1600"/>
              <a:t>BYOD </a:t>
            </a:r>
            <a:r>
              <a:rPr lang="ko-KR" altLang="en-US" sz="1600"/>
              <a:t>등의 출현 </a:t>
            </a:r>
            <a:r>
              <a:rPr lang="en-US" altLang="ko-KR" sz="1600"/>
              <a:t>/ </a:t>
            </a:r>
            <a:r>
              <a:rPr lang="ko-KR" altLang="en-US" sz="1600"/>
              <a:t>분산 시스템</a:t>
            </a:r>
          </a:p>
          <a:p>
            <a:pPr lvl="2"/>
            <a:r>
              <a:rPr lang="ko-KR" altLang="en-US" sz="1400"/>
              <a:t>복잡한 물리 네트워크 </a:t>
            </a:r>
            <a:r>
              <a:rPr lang="en-US" altLang="ko-KR" sz="1400"/>
              <a:t>+ </a:t>
            </a:r>
            <a:r>
              <a:rPr lang="ko-KR" altLang="en-US" sz="1400"/>
              <a:t>가상화 네트워크</a:t>
            </a:r>
          </a:p>
          <a:p>
            <a:pPr lvl="2"/>
            <a:r>
              <a:rPr lang="en-US" altLang="ko-KR" sz="1400"/>
              <a:t>east-west traffic </a:t>
            </a:r>
            <a:r>
              <a:rPr lang="ko-KR" altLang="en-US" sz="1400"/>
              <a:t>증가</a:t>
            </a:r>
          </a:p>
          <a:p>
            <a:pPr>
              <a:lnSpc>
                <a:spcPct val="150000"/>
              </a:lnSpc>
            </a:pPr>
            <a:r>
              <a:rPr lang="ko-KR" altLang="en-US" sz="1800"/>
              <a:t>탄생 및 필요성</a:t>
            </a:r>
          </a:p>
          <a:p>
            <a:pPr lvl="1"/>
            <a:r>
              <a:rPr lang="ko-KR" altLang="en-US" sz="1600"/>
              <a:t>분산 인프라 내에 안전한 </a:t>
            </a:r>
            <a:r>
              <a:rPr lang="en-US" altLang="ko-KR" sz="1600"/>
              <a:t>`island` </a:t>
            </a:r>
            <a:r>
              <a:rPr lang="ko-KR" altLang="en-US" sz="1600"/>
              <a:t>생성</a:t>
            </a:r>
          </a:p>
          <a:p>
            <a:pPr lvl="2"/>
            <a:r>
              <a:rPr lang="ko-KR" altLang="en-US" sz="1400"/>
              <a:t>다양한 위치에서 로그인 하는 모든 유형 사용자 액세스 제어</a:t>
            </a:r>
          </a:p>
          <a:p>
            <a:pPr lvl="1"/>
            <a:r>
              <a:rPr lang="ko-KR" altLang="en-US" sz="1600"/>
              <a:t>네트워크 재설계 없는 </a:t>
            </a:r>
            <a:r>
              <a:rPr lang="en-US" altLang="ko-KR" sz="1600"/>
              <a:t>network </a:t>
            </a:r>
            <a:r>
              <a:rPr lang="ko-KR" altLang="en-US" sz="1600"/>
              <a:t>분할</a:t>
            </a:r>
          </a:p>
          <a:p>
            <a:pPr lvl="2"/>
            <a:r>
              <a:rPr lang="ko-KR" altLang="en-US" sz="1400"/>
              <a:t>네트워크 내에서 </a:t>
            </a:r>
            <a:r>
              <a:rPr lang="en-US" altLang="ko-KR" sz="1400"/>
              <a:t>workload </a:t>
            </a:r>
            <a:r>
              <a:rPr lang="ko-KR" altLang="en-US" sz="1400"/>
              <a:t>격리</a:t>
            </a:r>
          </a:p>
          <a:p>
            <a:pPr lvl="2"/>
            <a:r>
              <a:rPr lang="en-US" altLang="ko-KR" sz="1400"/>
              <a:t>lateral movement </a:t>
            </a:r>
            <a:r>
              <a:rPr lang="ko-KR" altLang="en-US" sz="1400"/>
              <a:t>제한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microsegmentation </a:t>
            </a:r>
            <a:r>
              <a:rPr lang="ko-KR" altLang="en-US" sz="1800"/>
              <a:t>과 </a:t>
            </a:r>
            <a:r>
              <a:rPr lang="en-US" altLang="ko-KR" sz="1800"/>
              <a:t>zero-trust</a:t>
            </a:r>
          </a:p>
          <a:p>
            <a:pPr lvl="1"/>
            <a:r>
              <a:rPr lang="en-US" altLang="ko-KR" sz="1600"/>
              <a:t>ZTNA </a:t>
            </a:r>
            <a:r>
              <a:rPr lang="ko-KR" altLang="en-US" sz="1600"/>
              <a:t>솔루션의 핵심 </a:t>
            </a:r>
            <a:r>
              <a:rPr lang="en-US" altLang="ko-KR" sz="1600"/>
              <a:t>= microsegmentation</a:t>
            </a:r>
          </a:p>
          <a:p>
            <a:pPr lvl="2"/>
            <a:r>
              <a:rPr lang="en-US" altLang="ko-KR" sz="1400"/>
              <a:t>IP </a:t>
            </a:r>
            <a:r>
              <a:rPr lang="ko-KR" altLang="en-US" sz="1400"/>
              <a:t>기반 </a:t>
            </a:r>
            <a:r>
              <a:rPr lang="en-US" altLang="ko-KR" sz="1400"/>
              <a:t>rule </a:t>
            </a:r>
            <a:r>
              <a:rPr lang="ko-KR" altLang="en-US" sz="1400"/>
              <a:t>에서 </a:t>
            </a:r>
            <a:r>
              <a:rPr lang="en-US" altLang="ko-KR" sz="1400"/>
              <a:t>ID </a:t>
            </a:r>
            <a:r>
              <a:rPr lang="ko-KR" altLang="en-US" sz="1400"/>
              <a:t>기반 </a:t>
            </a:r>
            <a:r>
              <a:rPr lang="en-US" altLang="ko-KR" sz="1400"/>
              <a:t>rule </a:t>
            </a:r>
            <a:r>
              <a:rPr lang="ko-KR" altLang="en-US" sz="1400"/>
              <a:t>로 변화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26440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1C473-E59B-43FD-BBC1-99C10C41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micro-segmentation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316E4-F5A1-41A5-AEEC-6ECF36343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1776857"/>
            <a:ext cx="5760000" cy="4933134"/>
          </a:xfrm>
        </p:spPr>
        <p:txBody>
          <a:bodyPr>
            <a:normAutofit/>
          </a:bodyPr>
          <a:lstStyle/>
          <a:p>
            <a:r>
              <a:rPr lang="en-US" altLang="ko-KR" sz="1800"/>
              <a:t>Types of microsegmentation solutions</a:t>
            </a:r>
          </a:p>
          <a:p>
            <a:pPr lvl="1"/>
            <a:r>
              <a:rPr lang="en-US" altLang="ko-KR" sz="1600"/>
              <a:t>agent based</a:t>
            </a:r>
          </a:p>
          <a:p>
            <a:pPr lvl="2"/>
            <a:r>
              <a:rPr lang="en-US" altLang="ko-KR" sz="1400"/>
              <a:t>sw agent</a:t>
            </a:r>
            <a:r>
              <a:rPr lang="ko-KR" altLang="en-US" sz="1400"/>
              <a:t> 활용하여</a:t>
            </a:r>
            <a:endParaRPr lang="en-US" altLang="ko-KR" sz="1400"/>
          </a:p>
          <a:p>
            <a:pPr lvl="2"/>
            <a:r>
              <a:rPr lang="ko-KR" altLang="en-US" sz="1400"/>
              <a:t>호스트에 설치된 </a:t>
            </a:r>
            <a:r>
              <a:rPr lang="en-US" altLang="ko-KR" sz="1400"/>
              <a:t>FW </a:t>
            </a:r>
            <a:r>
              <a:rPr lang="ko-KR" altLang="en-US" sz="1400"/>
              <a:t>또는</a:t>
            </a:r>
            <a:r>
              <a:rPr lang="en-US" altLang="ko-KR" sz="1400"/>
              <a:t> workload ID </a:t>
            </a:r>
            <a:r>
              <a:rPr lang="ko-KR" altLang="en-US" sz="1400"/>
              <a:t>기반 격리</a:t>
            </a:r>
            <a:endParaRPr lang="en-US" altLang="ko-KR" sz="1400"/>
          </a:p>
          <a:p>
            <a:pPr lvl="1"/>
            <a:r>
              <a:rPr lang="en-US" altLang="ko-KR" sz="1600"/>
              <a:t>network based</a:t>
            </a:r>
          </a:p>
          <a:p>
            <a:pPr lvl="2"/>
            <a:r>
              <a:rPr lang="ko-KR" altLang="en-US" sz="1400"/>
              <a:t>물리적 네트워크 인프라 활용하여</a:t>
            </a:r>
            <a:endParaRPr lang="en-US" altLang="ko-KR" sz="1400"/>
          </a:p>
          <a:p>
            <a:pPr lvl="2"/>
            <a:r>
              <a:rPr lang="ko-KR" altLang="en-US" sz="1400"/>
              <a:t>분할 정책 적용</a:t>
            </a:r>
            <a:endParaRPr lang="en-US" altLang="ko-KR" sz="1400"/>
          </a:p>
          <a:p>
            <a:pPr lvl="1"/>
            <a:r>
              <a:rPr lang="en-US" altLang="ko-KR" sz="1600"/>
              <a:t>cloud based</a:t>
            </a:r>
          </a:p>
          <a:p>
            <a:pPr lvl="2"/>
            <a:r>
              <a:rPr lang="en-US" altLang="ko-KR" sz="1400"/>
              <a:t>embedded FW </a:t>
            </a:r>
            <a:r>
              <a:rPr lang="ko-KR" altLang="en-US" sz="1400"/>
              <a:t>등과 같이</a:t>
            </a:r>
            <a:endParaRPr lang="en-US" altLang="ko-KR" sz="1400"/>
          </a:p>
          <a:p>
            <a:pPr lvl="2"/>
            <a:r>
              <a:rPr lang="ko-KR" altLang="en-US" sz="1400"/>
              <a:t>클라우드 공급자 제공 기능 활용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504FA2-7FC8-4FAB-81CA-DCC0A937011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 anchor="ctr" anchorCtr="0"/>
          <a:lstStyle/>
          <a:p>
            <a:r>
              <a:rPr lang="ko-KR" altLang="en-US"/>
              <a:t>제공 형식 및 </a:t>
            </a:r>
            <a:r>
              <a:rPr lang="en-US" altLang="ko-KR"/>
              <a:t>micro-segmentation </a:t>
            </a:r>
            <a:r>
              <a:rPr lang="ko-KR" altLang="en-US"/>
              <a:t>의 보안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29453FC-15AD-4F17-B2B2-1D4F0607310C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6000" y="1776857"/>
            <a:ext cx="5760000" cy="4933134"/>
          </a:xfrm>
        </p:spPr>
        <p:txBody>
          <a:bodyPr>
            <a:normAutofit/>
          </a:bodyPr>
          <a:lstStyle/>
          <a:p>
            <a:r>
              <a:rPr lang="en-US" altLang="ko-KR" sz="1800"/>
              <a:t>microsegmentation security</a:t>
            </a:r>
          </a:p>
          <a:p>
            <a:pPr lvl="1"/>
            <a:r>
              <a:rPr lang="en-US" altLang="ko-KR" sz="1600"/>
              <a:t>granularity</a:t>
            </a:r>
          </a:p>
          <a:p>
            <a:pPr lvl="2"/>
            <a:r>
              <a:rPr lang="ko-KR" altLang="en-US" sz="1400"/>
              <a:t>특정 </a:t>
            </a:r>
            <a:r>
              <a:rPr lang="en-US" altLang="ko-KR" sz="1400"/>
              <a:t>application</a:t>
            </a:r>
            <a:r>
              <a:rPr lang="ko-KR" altLang="en-US" sz="1400"/>
              <a:t>에 대한 개별 정책 생성을 통한</a:t>
            </a:r>
            <a:endParaRPr lang="en-US" altLang="ko-KR" sz="1400"/>
          </a:p>
          <a:p>
            <a:pPr lvl="2"/>
            <a:r>
              <a:rPr lang="ko-KR" altLang="en-US" sz="1400"/>
              <a:t>중요한 리소스 간의 트래픽 제한</a:t>
            </a:r>
            <a:endParaRPr lang="en-US" altLang="ko-KR" sz="1400"/>
          </a:p>
          <a:p>
            <a:pPr lvl="1"/>
            <a:r>
              <a:rPr lang="en-US" altLang="ko-KR" sz="1600"/>
              <a:t>visibility</a:t>
            </a:r>
          </a:p>
          <a:p>
            <a:pPr lvl="2"/>
            <a:r>
              <a:rPr lang="ko-KR" altLang="en-US" sz="1400"/>
              <a:t>클라우드 기반 및 사내 네트워크 전반의</a:t>
            </a:r>
            <a:r>
              <a:rPr lang="en-US" altLang="ko-KR" sz="1400"/>
              <a:t> </a:t>
            </a:r>
            <a:r>
              <a:rPr lang="ko-KR" altLang="en-US" sz="1400"/>
              <a:t>모든 트래픽 포함</a:t>
            </a:r>
            <a:endParaRPr lang="en-US" altLang="ko-KR" sz="1400"/>
          </a:p>
          <a:p>
            <a:pPr lvl="2"/>
            <a:r>
              <a:rPr lang="ko-KR" altLang="en-US" sz="1400"/>
              <a:t>트래픽을 워크로드에 대한 컨텍스트와 연결</a:t>
            </a:r>
            <a:endParaRPr lang="en-US" altLang="ko-KR" sz="1400"/>
          </a:p>
          <a:p>
            <a:pPr lvl="1"/>
            <a:r>
              <a:rPr lang="en-US" altLang="ko-KR" sz="1600"/>
              <a:t>dynamic</a:t>
            </a:r>
            <a:r>
              <a:rPr lang="ko-KR" altLang="en-US" sz="1600"/>
              <a:t> </a:t>
            </a:r>
            <a:r>
              <a:rPr lang="en-US" altLang="ko-KR" sz="1600"/>
              <a:t>adaption</a:t>
            </a:r>
          </a:p>
          <a:p>
            <a:pPr lvl="2"/>
            <a:r>
              <a:rPr lang="en-US" altLang="ko-KR" sz="1400"/>
              <a:t>ID </a:t>
            </a:r>
            <a:r>
              <a:rPr lang="ko-KR" altLang="en-US" sz="1400"/>
              <a:t>기반 보안 정책을 통한</a:t>
            </a:r>
            <a:endParaRPr lang="en-US" altLang="ko-KR" sz="1400"/>
          </a:p>
          <a:p>
            <a:pPr lvl="2"/>
            <a:r>
              <a:rPr lang="ko-KR" altLang="en-US" sz="1400"/>
              <a:t>빠르게 확장되고 임시 </a:t>
            </a:r>
            <a:r>
              <a:rPr lang="en-US" altLang="ko-KR" sz="1400"/>
              <a:t>IP </a:t>
            </a:r>
            <a:r>
              <a:rPr lang="ko-KR" altLang="en-US" sz="1400"/>
              <a:t>를 사용하는 컨테이너 환경 보호</a:t>
            </a:r>
            <a:endParaRPr lang="en-US" altLang="ko-KR" sz="1400"/>
          </a:p>
          <a:p>
            <a:pPr lvl="2"/>
            <a:r>
              <a:rPr lang="ko-KR" altLang="en-US" sz="1400"/>
              <a:t>수동 개입 없이 </a:t>
            </a:r>
            <a:r>
              <a:rPr lang="en-US" altLang="ko-KR" sz="1400"/>
              <a:t>application </a:t>
            </a:r>
            <a:r>
              <a:rPr lang="ko-KR" altLang="en-US" sz="1400"/>
              <a:t>및 </a:t>
            </a:r>
            <a:r>
              <a:rPr lang="en-US" altLang="ko-KR" sz="1400"/>
              <a:t>infra </a:t>
            </a:r>
            <a:r>
              <a:rPr lang="ko-KR" altLang="en-US" sz="1400"/>
              <a:t>변경 사항에 적응</a:t>
            </a:r>
            <a:endParaRPr lang="en-US" altLang="ko-KR" sz="140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99092EE-7F5E-41BC-BF7F-B1A1D1F6DF42}"/>
              </a:ext>
            </a:extLst>
          </p:cNvPr>
          <p:cNvSpPr/>
          <p:nvPr/>
        </p:nvSpPr>
        <p:spPr>
          <a:xfrm>
            <a:off x="1596000" y="5088590"/>
            <a:ext cx="9000000" cy="1620000"/>
          </a:xfrm>
          <a:prstGeom prst="roundRect">
            <a:avLst>
              <a:gd name="adj" fmla="val 1075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sz="1600">
                <a:solidFill>
                  <a:schemeClr val="tx1"/>
                </a:solidFill>
              </a:rPr>
              <a:t>microsegmentation </a:t>
            </a:r>
            <a:r>
              <a:rPr lang="ko-KR" altLang="en-US" sz="1600">
                <a:solidFill>
                  <a:schemeClr val="tx1"/>
                </a:solidFill>
              </a:rPr>
              <a:t>을 통해 관리자는 개별 서브넷에 대한 맞춤형 보안 정책 설정</a:t>
            </a:r>
            <a:endParaRPr lang="en-US" altLang="ko-KR" sz="160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>
                <a:solidFill>
                  <a:schemeClr val="tx1"/>
                </a:solidFill>
              </a:rPr>
              <a:t>보안 위반 공격 또는 공격의 영향을 손상된 서브넷으로 제한하여 전체 네트워크 취약성을 줄임</a:t>
            </a:r>
            <a:endParaRPr lang="en-US" altLang="ko-KR" sz="140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sz="140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>
                <a:solidFill>
                  <a:schemeClr val="tx1"/>
                </a:solidFill>
              </a:rPr>
              <a:t>네트워크에 대한 보다 상세하고 세분화된 가시성 제공</a:t>
            </a:r>
            <a:endParaRPr lang="en-US" altLang="ko-KR" sz="160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>
                <a:solidFill>
                  <a:schemeClr val="tx1"/>
                </a:solidFill>
              </a:rPr>
              <a:t>관리자가 장치와 </a:t>
            </a:r>
            <a:r>
              <a:rPr lang="en-US" altLang="ko-KR" sz="1400">
                <a:solidFill>
                  <a:schemeClr val="tx1"/>
                </a:solidFill>
              </a:rPr>
              <a:t>application </a:t>
            </a:r>
            <a:r>
              <a:rPr lang="ko-KR" altLang="en-US" sz="1400">
                <a:solidFill>
                  <a:schemeClr val="tx1"/>
                </a:solidFill>
              </a:rPr>
              <a:t>간 데이터 흐름을 보다 효과적으로 제어</a:t>
            </a:r>
            <a:endParaRPr lang="en-US" altLang="ko-KR" sz="140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>
                <a:solidFill>
                  <a:schemeClr val="tx1"/>
                </a:solidFill>
              </a:rPr>
              <a:t>업계 표준 및 규정을 준수하기 위해 추가 보호가 필요한 주요 데이터와 같은 트래픽 식별 및 우선 순위 지정</a:t>
            </a:r>
            <a:endParaRPr lang="en-US" altLang="ko-KR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2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3DA9E-396E-4BBF-8C9D-4826FEA9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microsegmentation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3E21D-1478-40DA-99F1-AE06672AF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1776857"/>
            <a:ext cx="5760000" cy="4933134"/>
          </a:xfrm>
        </p:spPr>
        <p:txBody>
          <a:bodyPr>
            <a:normAutofit/>
          </a:bodyPr>
          <a:lstStyle/>
          <a:p>
            <a:r>
              <a:rPr lang="en-US" altLang="ko-KR" sz="1800"/>
              <a:t>application segmentation</a:t>
            </a:r>
          </a:p>
          <a:p>
            <a:pPr lvl="1"/>
            <a:r>
              <a:rPr lang="ko-KR" altLang="en-US" sz="1600"/>
              <a:t>배경</a:t>
            </a:r>
            <a:endParaRPr lang="en-US" altLang="ko-KR" sz="1600"/>
          </a:p>
          <a:p>
            <a:pPr lvl="2"/>
            <a:r>
              <a:rPr lang="ko-KR" altLang="en-US" sz="1400"/>
              <a:t>클라우드 네트워킹 성장</a:t>
            </a:r>
            <a:r>
              <a:rPr lang="en-US" altLang="ko-KR" sz="1400"/>
              <a:t>, application </a:t>
            </a:r>
            <a:r>
              <a:rPr lang="ko-KR" altLang="en-US" sz="1400"/>
              <a:t>릴리즈 주기 가속화</a:t>
            </a:r>
            <a:endParaRPr lang="en-US" altLang="ko-KR" sz="1400"/>
          </a:p>
          <a:p>
            <a:pPr lvl="1"/>
            <a:r>
              <a:rPr lang="ko-KR" altLang="en-US" sz="1600"/>
              <a:t>일반적으로</a:t>
            </a:r>
            <a:endParaRPr lang="en-US" altLang="ko-KR" sz="1600"/>
          </a:p>
          <a:p>
            <a:pPr lvl="2"/>
            <a:r>
              <a:rPr lang="en-US" altLang="ko-KR" sz="1400"/>
              <a:t>application </a:t>
            </a:r>
            <a:r>
              <a:rPr lang="ko-KR" altLang="en-US" sz="1400"/>
              <a:t>내의 분할 </a:t>
            </a:r>
            <a:r>
              <a:rPr lang="en-US" altLang="ko-KR" sz="1400"/>
              <a:t>+ application cluster </a:t>
            </a:r>
            <a:r>
              <a:rPr lang="ko-KR" altLang="en-US" sz="1400"/>
              <a:t>격리</a:t>
            </a:r>
            <a:endParaRPr lang="en-US" altLang="ko-KR" sz="1400"/>
          </a:p>
          <a:p>
            <a:pPr lvl="1"/>
            <a:r>
              <a:rPr lang="ko-KR" altLang="en-US" sz="1600"/>
              <a:t>전통적 </a:t>
            </a:r>
            <a:r>
              <a:rPr lang="en-US" altLang="ko-KR" sz="1600"/>
              <a:t>application segmentation</a:t>
            </a:r>
          </a:p>
          <a:p>
            <a:pPr lvl="2"/>
            <a:r>
              <a:rPr lang="ko-KR" altLang="en-US" sz="1400"/>
              <a:t>비효율적 </a:t>
            </a:r>
            <a:r>
              <a:rPr lang="en-US" altLang="ko-KR" sz="1400"/>
              <a:t>(</a:t>
            </a:r>
            <a:r>
              <a:rPr lang="ko-KR" altLang="en-US" sz="1400"/>
              <a:t>주로 </a:t>
            </a:r>
            <a:r>
              <a:rPr lang="en-US" altLang="ko-KR" sz="1400"/>
              <a:t>L4 </a:t>
            </a:r>
            <a:r>
              <a:rPr lang="ko-KR" altLang="en-US" sz="1400"/>
              <a:t>컨트롤 기반</a:t>
            </a:r>
            <a:r>
              <a:rPr lang="en-US" altLang="ko-KR" sz="140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container segmentation</a:t>
            </a:r>
          </a:p>
          <a:p>
            <a:pPr lvl="1"/>
            <a:r>
              <a:rPr lang="ko-KR" altLang="en-US" sz="1600"/>
              <a:t>컨테이너 간 통신 분할 및 승인된 연결에 대한 트래픽 제한</a:t>
            </a:r>
            <a:endParaRPr lang="en-US" altLang="ko-KR" sz="1600"/>
          </a:p>
          <a:p>
            <a:pPr lvl="1"/>
            <a:r>
              <a:rPr lang="ko-KR" altLang="en-US" sz="1600"/>
              <a:t>오케스트레이션 도구</a:t>
            </a:r>
            <a:endParaRPr lang="en-US" altLang="ko-KR" sz="1600"/>
          </a:p>
          <a:p>
            <a:pPr lvl="2"/>
            <a:r>
              <a:rPr lang="ko-KR" altLang="en-US" sz="1400"/>
              <a:t>일반적으로 서비스 개념을 기반으로 컨테이너 생성</a:t>
            </a:r>
            <a:endParaRPr lang="en-US" altLang="ko-KR" sz="1400"/>
          </a:p>
          <a:p>
            <a:pPr lvl="2"/>
            <a:r>
              <a:rPr lang="ko-KR" altLang="en-US" sz="1400"/>
              <a:t>서비스 수준의 세분화</a:t>
            </a:r>
            <a:endParaRPr lang="en-US" altLang="ko-KR" sz="1400"/>
          </a:p>
          <a:p>
            <a:pPr lvl="1"/>
            <a:r>
              <a:rPr lang="ko-KR" altLang="en-US" sz="1600"/>
              <a:t>동일 이미지 또는 서비스에서 생성된 서로 다른 컨테이너</a:t>
            </a:r>
            <a:endParaRPr lang="en-US" altLang="ko-KR" sz="1600"/>
          </a:p>
          <a:p>
            <a:pPr lvl="2"/>
            <a:r>
              <a:rPr lang="ko-KR" altLang="en-US" sz="1400"/>
              <a:t>서로 다른 네트워크 세분화 정책이 필요하지 않음</a:t>
            </a:r>
            <a:endParaRPr lang="en-US" altLang="ko-KR" sz="140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D5DB98-6CCE-4194-B5A6-1640178D35F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 anchor="ctr" anchorCtr="0"/>
          <a:lstStyle/>
          <a:p>
            <a:r>
              <a:rPr lang="en-US" altLang="ko-KR"/>
              <a:t>Types of microsegmentation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F81F312-180B-409A-8034-FF75F12F41B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6000" y="1776857"/>
            <a:ext cx="5760000" cy="4933134"/>
          </a:xfrm>
        </p:spPr>
        <p:txBody>
          <a:bodyPr>
            <a:normAutofit/>
          </a:bodyPr>
          <a:lstStyle/>
          <a:p>
            <a:r>
              <a:rPr lang="en-US" altLang="ko-KR" sz="1800"/>
              <a:t>user segmentation</a:t>
            </a:r>
          </a:p>
          <a:p>
            <a:pPr lvl="1"/>
            <a:r>
              <a:rPr lang="ko-KR" altLang="en-US" sz="1600"/>
              <a:t>개별 사용자를 공통 특성에 따라 별도 그룹으로 분류</a:t>
            </a:r>
            <a:endParaRPr lang="en-US" altLang="ko-KR" sz="1600"/>
          </a:p>
          <a:p>
            <a:pPr lvl="2"/>
            <a:r>
              <a:rPr lang="ko-KR" altLang="en-US" sz="1400"/>
              <a:t>제품 버전</a:t>
            </a:r>
            <a:r>
              <a:rPr lang="en-US" altLang="ko-KR" sz="1400"/>
              <a:t>, </a:t>
            </a:r>
            <a:r>
              <a:rPr lang="ko-KR" altLang="en-US" sz="1400"/>
              <a:t>언어 기본 설정</a:t>
            </a:r>
            <a:r>
              <a:rPr lang="en-US" altLang="ko-KR" sz="1400"/>
              <a:t>, </a:t>
            </a:r>
            <a:r>
              <a:rPr lang="ko-KR" altLang="en-US" sz="1400"/>
              <a:t>지리적 위치</a:t>
            </a:r>
            <a:r>
              <a:rPr lang="en-US" altLang="ko-KR" sz="1400"/>
              <a:t>, </a:t>
            </a:r>
            <a:r>
              <a:rPr lang="ko-KR" altLang="en-US" sz="1400"/>
              <a:t>사용자 역할 등 기준</a:t>
            </a:r>
            <a:endParaRPr lang="en-US" altLang="ko-KR" sz="1400"/>
          </a:p>
          <a:p>
            <a:pPr lvl="1"/>
            <a:r>
              <a:rPr lang="ko-KR" altLang="en-US" sz="1600"/>
              <a:t>다양한 </a:t>
            </a:r>
            <a:r>
              <a:rPr lang="en-US" altLang="ko-KR" sz="1600"/>
              <a:t>segment </a:t>
            </a:r>
            <a:r>
              <a:rPr lang="ko-KR" altLang="en-US" sz="1600"/>
              <a:t>간 사용자 행동 차이 연구</a:t>
            </a:r>
            <a:endParaRPr lang="en-US" altLang="ko-KR" sz="1600"/>
          </a:p>
          <a:p>
            <a:pPr lvl="2"/>
            <a:r>
              <a:rPr lang="ko-KR" altLang="en-US" sz="1400"/>
              <a:t>각 </a:t>
            </a:r>
            <a:r>
              <a:rPr lang="en-US" altLang="ko-KR" sz="1400"/>
              <a:t>segment </a:t>
            </a:r>
            <a:r>
              <a:rPr lang="ko-KR" altLang="en-US" sz="1400"/>
              <a:t>에 대한 경험을 개인화</a:t>
            </a:r>
            <a:endParaRPr lang="en-US" altLang="ko-KR" sz="1400"/>
          </a:p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688362751"/>
      </p:ext>
    </p:extLst>
  </p:cSld>
  <p:clrMapOvr>
    <a:masterClrMapping/>
  </p:clrMapOvr>
</p:sld>
</file>

<file path=ppt/theme/theme1.xml><?xml version="1.0" encoding="utf-8"?>
<a:theme xmlns:a="http://schemas.openxmlformats.org/drawingml/2006/main" name="uni2u_theme00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Noto Sans KR Bold"/>
        <a:ea typeface="Noto Sans KR Bold"/>
        <a:cs typeface=""/>
      </a:majorFont>
      <a:minorFont>
        <a:latin typeface="Noto Sans KR Regular"/>
        <a:ea typeface="Noto Sans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2u_theme003" id="{66DF0C28-57F8-4808-B522-DC4091AAF054}" vid="{DB811641-525C-4FAC-A921-A1C49F8B0E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uni2u_theme003</Template>
  <TotalTime>2146</TotalTime>
  <Words>1969</Words>
  <Application>Microsoft Office PowerPoint</Application>
  <PresentationFormat>와이드스크린</PresentationFormat>
  <Paragraphs>366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Noto Sans KR Bold</vt:lpstr>
      <vt:lpstr>Noto Sans KR Regular</vt:lpstr>
      <vt:lpstr>Arial</vt:lpstr>
      <vt:lpstr>uni2u_theme003</vt:lpstr>
      <vt:lpstr>Cloud Native Network Security</vt:lpstr>
      <vt:lpstr>ㅇ</vt:lpstr>
      <vt:lpstr>micro-segmentation</vt:lpstr>
      <vt:lpstr>micro-segmentation</vt:lpstr>
      <vt:lpstr>micro-segmentation</vt:lpstr>
      <vt:lpstr>micro-segmentation</vt:lpstr>
      <vt:lpstr>micro-segmentation</vt:lpstr>
      <vt:lpstr>micro-segmentation</vt:lpstr>
      <vt:lpstr>microsegmentation</vt:lpstr>
      <vt:lpstr>microsegmentation</vt:lpstr>
      <vt:lpstr>microsegmentation</vt:lpstr>
      <vt:lpstr>microsegmentation type</vt:lpstr>
      <vt:lpstr>microsegmentation type</vt:lpstr>
      <vt:lpstr>microsegmentation type</vt:lpstr>
      <vt:lpstr>microsegmentation type</vt:lpstr>
      <vt:lpstr>microsegmentation type</vt:lpstr>
      <vt:lpstr>microsegmentation type</vt:lpstr>
      <vt:lpstr>microsegmentation type</vt:lpstr>
      <vt:lpstr>Best Practices</vt:lpstr>
      <vt:lpstr>Best Practices</vt:lpstr>
      <vt:lpstr>microsegmentation into platform</vt:lpstr>
      <vt:lpstr>Best Practices</vt:lpstr>
      <vt:lpstr>microsegmentation security into platform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Native Network Security</dc:title>
  <dc:creator>uni2u</dc:creator>
  <cp:lastModifiedBy>uni2u</cp:lastModifiedBy>
  <cp:revision>82</cp:revision>
  <dcterms:created xsi:type="dcterms:W3CDTF">2023-05-15T00:38:04Z</dcterms:created>
  <dcterms:modified xsi:type="dcterms:W3CDTF">2023-06-02T08:29:12Z</dcterms:modified>
</cp:coreProperties>
</file>