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4"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7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F36478-9F48-4D05-B875-3FB0AD5C155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6F322F5-816F-40B2-B019-C3EC6B6C4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8332118-2E78-4157-92F5-1EF1012DC8CD}"/>
              </a:ext>
            </a:extLst>
          </p:cNvPr>
          <p:cNvSpPr>
            <a:spLocks noGrp="1"/>
          </p:cNvSpPr>
          <p:nvPr>
            <p:ph type="dt" sz="half" idx="10"/>
          </p:nvPr>
        </p:nvSpPr>
        <p:spPr/>
        <p:txBody>
          <a:bodyPr/>
          <a:lstStyle/>
          <a:p>
            <a:fld id="{653C2175-9DB0-4F1A-A0E4-511ECDC6C814}" type="datetimeFigureOut">
              <a:rPr lang="it-IT" smtClean="0"/>
              <a:t>11/06/2019</a:t>
            </a:fld>
            <a:endParaRPr lang="it-IT"/>
          </a:p>
        </p:txBody>
      </p:sp>
      <p:sp>
        <p:nvSpPr>
          <p:cNvPr id="5" name="Segnaposto piè di pagina 4">
            <a:extLst>
              <a:ext uri="{FF2B5EF4-FFF2-40B4-BE49-F238E27FC236}">
                <a16:creationId xmlns:a16="http://schemas.microsoft.com/office/drawing/2014/main" id="{B03BB62A-CB87-4071-9852-0010329A34D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7D1B246-BA2A-4E8E-B02F-045EAF8D2319}"/>
              </a:ext>
            </a:extLst>
          </p:cNvPr>
          <p:cNvSpPr>
            <a:spLocks noGrp="1"/>
          </p:cNvSpPr>
          <p:nvPr>
            <p:ph type="sldNum" sz="quarter" idx="12"/>
          </p:nvPr>
        </p:nvSpPr>
        <p:spPr/>
        <p:txBody>
          <a:bodyPr/>
          <a:lstStyle/>
          <a:p>
            <a:fld id="{67AF657D-B196-4AC4-B994-F2FE5EAD87AE}" type="slidenum">
              <a:rPr lang="it-IT" smtClean="0"/>
              <a:t>‹N›</a:t>
            </a:fld>
            <a:endParaRPr lang="it-IT"/>
          </a:p>
        </p:txBody>
      </p:sp>
    </p:spTree>
    <p:extLst>
      <p:ext uri="{BB962C8B-B14F-4D97-AF65-F5344CB8AC3E}">
        <p14:creationId xmlns:p14="http://schemas.microsoft.com/office/powerpoint/2010/main" val="327906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8246F5-AB34-4672-8C26-E0864AFE1B2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2F5B200-1A4C-4E5E-AE67-7A3B43D23F5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F7C6B28-C77E-4031-9E9B-2D50048ABB3F}"/>
              </a:ext>
            </a:extLst>
          </p:cNvPr>
          <p:cNvSpPr>
            <a:spLocks noGrp="1"/>
          </p:cNvSpPr>
          <p:nvPr>
            <p:ph type="dt" sz="half" idx="10"/>
          </p:nvPr>
        </p:nvSpPr>
        <p:spPr/>
        <p:txBody>
          <a:bodyPr/>
          <a:lstStyle/>
          <a:p>
            <a:fld id="{653C2175-9DB0-4F1A-A0E4-511ECDC6C814}" type="datetimeFigureOut">
              <a:rPr lang="it-IT" smtClean="0"/>
              <a:t>11/06/2019</a:t>
            </a:fld>
            <a:endParaRPr lang="it-IT"/>
          </a:p>
        </p:txBody>
      </p:sp>
      <p:sp>
        <p:nvSpPr>
          <p:cNvPr id="5" name="Segnaposto piè di pagina 4">
            <a:extLst>
              <a:ext uri="{FF2B5EF4-FFF2-40B4-BE49-F238E27FC236}">
                <a16:creationId xmlns:a16="http://schemas.microsoft.com/office/drawing/2014/main" id="{2F2044C8-9DE8-4742-ACFD-1CCE44C57CA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56E71F9-8012-4118-BCA1-E2D3D5850AA1}"/>
              </a:ext>
            </a:extLst>
          </p:cNvPr>
          <p:cNvSpPr>
            <a:spLocks noGrp="1"/>
          </p:cNvSpPr>
          <p:nvPr>
            <p:ph type="sldNum" sz="quarter" idx="12"/>
          </p:nvPr>
        </p:nvSpPr>
        <p:spPr/>
        <p:txBody>
          <a:bodyPr/>
          <a:lstStyle/>
          <a:p>
            <a:fld id="{67AF657D-B196-4AC4-B994-F2FE5EAD87AE}" type="slidenum">
              <a:rPr lang="it-IT" smtClean="0"/>
              <a:t>‹N›</a:t>
            </a:fld>
            <a:endParaRPr lang="it-IT"/>
          </a:p>
        </p:txBody>
      </p:sp>
    </p:spTree>
    <p:extLst>
      <p:ext uri="{BB962C8B-B14F-4D97-AF65-F5344CB8AC3E}">
        <p14:creationId xmlns:p14="http://schemas.microsoft.com/office/powerpoint/2010/main" val="179928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135E52F-4203-4CB0-B295-AB5BD90A1B4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81CF914-552E-48DD-8439-A3E849FF1DA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F075C8-6FE6-4EA4-8EAA-BA11B4EE7057}"/>
              </a:ext>
            </a:extLst>
          </p:cNvPr>
          <p:cNvSpPr>
            <a:spLocks noGrp="1"/>
          </p:cNvSpPr>
          <p:nvPr>
            <p:ph type="dt" sz="half" idx="10"/>
          </p:nvPr>
        </p:nvSpPr>
        <p:spPr/>
        <p:txBody>
          <a:bodyPr/>
          <a:lstStyle/>
          <a:p>
            <a:fld id="{653C2175-9DB0-4F1A-A0E4-511ECDC6C814}" type="datetimeFigureOut">
              <a:rPr lang="it-IT" smtClean="0"/>
              <a:t>11/06/2019</a:t>
            </a:fld>
            <a:endParaRPr lang="it-IT"/>
          </a:p>
        </p:txBody>
      </p:sp>
      <p:sp>
        <p:nvSpPr>
          <p:cNvPr id="5" name="Segnaposto piè di pagina 4">
            <a:extLst>
              <a:ext uri="{FF2B5EF4-FFF2-40B4-BE49-F238E27FC236}">
                <a16:creationId xmlns:a16="http://schemas.microsoft.com/office/drawing/2014/main" id="{59678D17-A4AE-4203-A513-DD87BD5BBA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979BDDE-8FA5-492C-ACDE-9B7D2E8C0334}"/>
              </a:ext>
            </a:extLst>
          </p:cNvPr>
          <p:cNvSpPr>
            <a:spLocks noGrp="1"/>
          </p:cNvSpPr>
          <p:nvPr>
            <p:ph type="sldNum" sz="quarter" idx="12"/>
          </p:nvPr>
        </p:nvSpPr>
        <p:spPr/>
        <p:txBody>
          <a:bodyPr/>
          <a:lstStyle/>
          <a:p>
            <a:fld id="{67AF657D-B196-4AC4-B994-F2FE5EAD87AE}" type="slidenum">
              <a:rPr lang="it-IT" smtClean="0"/>
              <a:t>‹N›</a:t>
            </a:fld>
            <a:endParaRPr lang="it-IT"/>
          </a:p>
        </p:txBody>
      </p:sp>
    </p:spTree>
    <p:extLst>
      <p:ext uri="{BB962C8B-B14F-4D97-AF65-F5344CB8AC3E}">
        <p14:creationId xmlns:p14="http://schemas.microsoft.com/office/powerpoint/2010/main" val="336977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C181D4-6DA0-472C-8D27-26B349097CD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1155DF1-F0A6-41D6-98B2-63143F20E98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0B532E7-B2BA-4DEF-A8F1-9A8EAC25FDB5}"/>
              </a:ext>
            </a:extLst>
          </p:cNvPr>
          <p:cNvSpPr>
            <a:spLocks noGrp="1"/>
          </p:cNvSpPr>
          <p:nvPr>
            <p:ph type="dt" sz="half" idx="10"/>
          </p:nvPr>
        </p:nvSpPr>
        <p:spPr/>
        <p:txBody>
          <a:bodyPr/>
          <a:lstStyle/>
          <a:p>
            <a:fld id="{653C2175-9DB0-4F1A-A0E4-511ECDC6C814}" type="datetimeFigureOut">
              <a:rPr lang="it-IT" smtClean="0"/>
              <a:t>11/06/2019</a:t>
            </a:fld>
            <a:endParaRPr lang="it-IT"/>
          </a:p>
        </p:txBody>
      </p:sp>
      <p:sp>
        <p:nvSpPr>
          <p:cNvPr id="5" name="Segnaposto piè di pagina 4">
            <a:extLst>
              <a:ext uri="{FF2B5EF4-FFF2-40B4-BE49-F238E27FC236}">
                <a16:creationId xmlns:a16="http://schemas.microsoft.com/office/drawing/2014/main" id="{6BBE399C-7254-4B87-9F61-ACA3216790D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1DD9E37-FFA7-448B-B113-690599D19C97}"/>
              </a:ext>
            </a:extLst>
          </p:cNvPr>
          <p:cNvSpPr>
            <a:spLocks noGrp="1"/>
          </p:cNvSpPr>
          <p:nvPr>
            <p:ph type="sldNum" sz="quarter" idx="12"/>
          </p:nvPr>
        </p:nvSpPr>
        <p:spPr/>
        <p:txBody>
          <a:bodyPr/>
          <a:lstStyle/>
          <a:p>
            <a:fld id="{67AF657D-B196-4AC4-B994-F2FE5EAD87AE}" type="slidenum">
              <a:rPr lang="it-IT" smtClean="0"/>
              <a:t>‹N›</a:t>
            </a:fld>
            <a:endParaRPr lang="it-IT"/>
          </a:p>
        </p:txBody>
      </p:sp>
    </p:spTree>
    <p:extLst>
      <p:ext uri="{BB962C8B-B14F-4D97-AF65-F5344CB8AC3E}">
        <p14:creationId xmlns:p14="http://schemas.microsoft.com/office/powerpoint/2010/main" val="26367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41B040-9518-4C2E-96F5-30BE9649E9E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8447A3A-0059-4DFB-85AC-0950F07F2C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A00FB27-759D-4340-AA25-846FED52D8F8}"/>
              </a:ext>
            </a:extLst>
          </p:cNvPr>
          <p:cNvSpPr>
            <a:spLocks noGrp="1"/>
          </p:cNvSpPr>
          <p:nvPr>
            <p:ph type="dt" sz="half" idx="10"/>
          </p:nvPr>
        </p:nvSpPr>
        <p:spPr/>
        <p:txBody>
          <a:bodyPr/>
          <a:lstStyle/>
          <a:p>
            <a:fld id="{653C2175-9DB0-4F1A-A0E4-511ECDC6C814}" type="datetimeFigureOut">
              <a:rPr lang="it-IT" smtClean="0"/>
              <a:t>11/06/2019</a:t>
            </a:fld>
            <a:endParaRPr lang="it-IT"/>
          </a:p>
        </p:txBody>
      </p:sp>
      <p:sp>
        <p:nvSpPr>
          <p:cNvPr id="5" name="Segnaposto piè di pagina 4">
            <a:extLst>
              <a:ext uri="{FF2B5EF4-FFF2-40B4-BE49-F238E27FC236}">
                <a16:creationId xmlns:a16="http://schemas.microsoft.com/office/drawing/2014/main" id="{772B214C-E85A-4498-8CF2-B28887F17B1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E27350A-A71F-4028-A629-9CDC8450A0D6}"/>
              </a:ext>
            </a:extLst>
          </p:cNvPr>
          <p:cNvSpPr>
            <a:spLocks noGrp="1"/>
          </p:cNvSpPr>
          <p:nvPr>
            <p:ph type="sldNum" sz="quarter" idx="12"/>
          </p:nvPr>
        </p:nvSpPr>
        <p:spPr/>
        <p:txBody>
          <a:bodyPr/>
          <a:lstStyle/>
          <a:p>
            <a:fld id="{67AF657D-B196-4AC4-B994-F2FE5EAD87AE}" type="slidenum">
              <a:rPr lang="it-IT" smtClean="0"/>
              <a:t>‹N›</a:t>
            </a:fld>
            <a:endParaRPr lang="it-IT"/>
          </a:p>
        </p:txBody>
      </p:sp>
    </p:spTree>
    <p:extLst>
      <p:ext uri="{BB962C8B-B14F-4D97-AF65-F5344CB8AC3E}">
        <p14:creationId xmlns:p14="http://schemas.microsoft.com/office/powerpoint/2010/main" val="1356780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D25F10-C536-49A8-A81C-B644B9EEB2E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AA9CF3F-DEC9-49B7-AAC7-0FA54FEC38C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EA44CAE-4A94-4DB5-B145-757CE09590D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12E1400-CF57-460A-9EA1-6DF4A6C7D7CF}"/>
              </a:ext>
            </a:extLst>
          </p:cNvPr>
          <p:cNvSpPr>
            <a:spLocks noGrp="1"/>
          </p:cNvSpPr>
          <p:nvPr>
            <p:ph type="dt" sz="half" idx="10"/>
          </p:nvPr>
        </p:nvSpPr>
        <p:spPr/>
        <p:txBody>
          <a:bodyPr/>
          <a:lstStyle/>
          <a:p>
            <a:fld id="{653C2175-9DB0-4F1A-A0E4-511ECDC6C814}" type="datetimeFigureOut">
              <a:rPr lang="it-IT" smtClean="0"/>
              <a:t>11/06/2019</a:t>
            </a:fld>
            <a:endParaRPr lang="it-IT"/>
          </a:p>
        </p:txBody>
      </p:sp>
      <p:sp>
        <p:nvSpPr>
          <p:cNvPr id="6" name="Segnaposto piè di pagina 5">
            <a:extLst>
              <a:ext uri="{FF2B5EF4-FFF2-40B4-BE49-F238E27FC236}">
                <a16:creationId xmlns:a16="http://schemas.microsoft.com/office/drawing/2014/main" id="{755ABEE5-090A-4214-8F08-9CF1074E0E6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4E73775-414E-4D91-BB7D-5681CD445481}"/>
              </a:ext>
            </a:extLst>
          </p:cNvPr>
          <p:cNvSpPr>
            <a:spLocks noGrp="1"/>
          </p:cNvSpPr>
          <p:nvPr>
            <p:ph type="sldNum" sz="quarter" idx="12"/>
          </p:nvPr>
        </p:nvSpPr>
        <p:spPr/>
        <p:txBody>
          <a:bodyPr/>
          <a:lstStyle/>
          <a:p>
            <a:fld id="{67AF657D-B196-4AC4-B994-F2FE5EAD87AE}" type="slidenum">
              <a:rPr lang="it-IT" smtClean="0"/>
              <a:t>‹N›</a:t>
            </a:fld>
            <a:endParaRPr lang="it-IT"/>
          </a:p>
        </p:txBody>
      </p:sp>
    </p:spTree>
    <p:extLst>
      <p:ext uri="{BB962C8B-B14F-4D97-AF65-F5344CB8AC3E}">
        <p14:creationId xmlns:p14="http://schemas.microsoft.com/office/powerpoint/2010/main" val="28553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88AD78-B380-4802-8328-C0711E45D30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1C2265A-A349-43D8-85D2-288C1FB57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1073DC7-15BD-46A7-8BA1-D1495A757C5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355A496-2793-4491-9440-C0F98C2CAC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ADEEB5F-A518-416D-8DC3-7603151577B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B9E9FAA-F516-4772-A731-7363188F744A}"/>
              </a:ext>
            </a:extLst>
          </p:cNvPr>
          <p:cNvSpPr>
            <a:spLocks noGrp="1"/>
          </p:cNvSpPr>
          <p:nvPr>
            <p:ph type="dt" sz="half" idx="10"/>
          </p:nvPr>
        </p:nvSpPr>
        <p:spPr/>
        <p:txBody>
          <a:bodyPr/>
          <a:lstStyle/>
          <a:p>
            <a:fld id="{653C2175-9DB0-4F1A-A0E4-511ECDC6C814}" type="datetimeFigureOut">
              <a:rPr lang="it-IT" smtClean="0"/>
              <a:t>11/06/2019</a:t>
            </a:fld>
            <a:endParaRPr lang="it-IT"/>
          </a:p>
        </p:txBody>
      </p:sp>
      <p:sp>
        <p:nvSpPr>
          <p:cNvPr id="8" name="Segnaposto piè di pagina 7">
            <a:extLst>
              <a:ext uri="{FF2B5EF4-FFF2-40B4-BE49-F238E27FC236}">
                <a16:creationId xmlns:a16="http://schemas.microsoft.com/office/drawing/2014/main" id="{14ED09D8-76F0-44C7-9C5D-56B1C4128E2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3593A4E-ACC1-4C9B-B8B7-324624FF02A9}"/>
              </a:ext>
            </a:extLst>
          </p:cNvPr>
          <p:cNvSpPr>
            <a:spLocks noGrp="1"/>
          </p:cNvSpPr>
          <p:nvPr>
            <p:ph type="sldNum" sz="quarter" idx="12"/>
          </p:nvPr>
        </p:nvSpPr>
        <p:spPr/>
        <p:txBody>
          <a:bodyPr/>
          <a:lstStyle/>
          <a:p>
            <a:fld id="{67AF657D-B196-4AC4-B994-F2FE5EAD87AE}" type="slidenum">
              <a:rPr lang="it-IT" smtClean="0"/>
              <a:t>‹N›</a:t>
            </a:fld>
            <a:endParaRPr lang="it-IT"/>
          </a:p>
        </p:txBody>
      </p:sp>
    </p:spTree>
    <p:extLst>
      <p:ext uri="{BB962C8B-B14F-4D97-AF65-F5344CB8AC3E}">
        <p14:creationId xmlns:p14="http://schemas.microsoft.com/office/powerpoint/2010/main" val="4161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5E6BEA-63EA-41BB-941C-DF0337D1C73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00DD272-617B-42BB-B963-E304E3CD5C98}"/>
              </a:ext>
            </a:extLst>
          </p:cNvPr>
          <p:cNvSpPr>
            <a:spLocks noGrp="1"/>
          </p:cNvSpPr>
          <p:nvPr>
            <p:ph type="dt" sz="half" idx="10"/>
          </p:nvPr>
        </p:nvSpPr>
        <p:spPr/>
        <p:txBody>
          <a:bodyPr/>
          <a:lstStyle/>
          <a:p>
            <a:fld id="{653C2175-9DB0-4F1A-A0E4-511ECDC6C814}" type="datetimeFigureOut">
              <a:rPr lang="it-IT" smtClean="0"/>
              <a:t>11/06/2019</a:t>
            </a:fld>
            <a:endParaRPr lang="it-IT"/>
          </a:p>
        </p:txBody>
      </p:sp>
      <p:sp>
        <p:nvSpPr>
          <p:cNvPr id="4" name="Segnaposto piè di pagina 3">
            <a:extLst>
              <a:ext uri="{FF2B5EF4-FFF2-40B4-BE49-F238E27FC236}">
                <a16:creationId xmlns:a16="http://schemas.microsoft.com/office/drawing/2014/main" id="{BF5FF105-C0BB-4847-991B-0FC846698F2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A6B7E27-7C7B-43B5-8FC6-47FE76D347C9}"/>
              </a:ext>
            </a:extLst>
          </p:cNvPr>
          <p:cNvSpPr>
            <a:spLocks noGrp="1"/>
          </p:cNvSpPr>
          <p:nvPr>
            <p:ph type="sldNum" sz="quarter" idx="12"/>
          </p:nvPr>
        </p:nvSpPr>
        <p:spPr/>
        <p:txBody>
          <a:bodyPr/>
          <a:lstStyle/>
          <a:p>
            <a:fld id="{67AF657D-B196-4AC4-B994-F2FE5EAD87AE}" type="slidenum">
              <a:rPr lang="it-IT" smtClean="0"/>
              <a:t>‹N›</a:t>
            </a:fld>
            <a:endParaRPr lang="it-IT"/>
          </a:p>
        </p:txBody>
      </p:sp>
    </p:spTree>
    <p:extLst>
      <p:ext uri="{BB962C8B-B14F-4D97-AF65-F5344CB8AC3E}">
        <p14:creationId xmlns:p14="http://schemas.microsoft.com/office/powerpoint/2010/main" val="337791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837CB57-EB90-4720-B4DB-3E92145272BD}"/>
              </a:ext>
            </a:extLst>
          </p:cNvPr>
          <p:cNvSpPr>
            <a:spLocks noGrp="1"/>
          </p:cNvSpPr>
          <p:nvPr>
            <p:ph type="dt" sz="half" idx="10"/>
          </p:nvPr>
        </p:nvSpPr>
        <p:spPr/>
        <p:txBody>
          <a:bodyPr/>
          <a:lstStyle/>
          <a:p>
            <a:fld id="{653C2175-9DB0-4F1A-A0E4-511ECDC6C814}" type="datetimeFigureOut">
              <a:rPr lang="it-IT" smtClean="0"/>
              <a:t>11/06/2019</a:t>
            </a:fld>
            <a:endParaRPr lang="it-IT"/>
          </a:p>
        </p:txBody>
      </p:sp>
      <p:sp>
        <p:nvSpPr>
          <p:cNvPr id="3" name="Segnaposto piè di pagina 2">
            <a:extLst>
              <a:ext uri="{FF2B5EF4-FFF2-40B4-BE49-F238E27FC236}">
                <a16:creationId xmlns:a16="http://schemas.microsoft.com/office/drawing/2014/main" id="{C707AECE-A3F0-41CF-9D86-4A969F8EB15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F283649-9AC1-48E3-996F-80728622841F}"/>
              </a:ext>
            </a:extLst>
          </p:cNvPr>
          <p:cNvSpPr>
            <a:spLocks noGrp="1"/>
          </p:cNvSpPr>
          <p:nvPr>
            <p:ph type="sldNum" sz="quarter" idx="12"/>
          </p:nvPr>
        </p:nvSpPr>
        <p:spPr/>
        <p:txBody>
          <a:bodyPr/>
          <a:lstStyle/>
          <a:p>
            <a:fld id="{67AF657D-B196-4AC4-B994-F2FE5EAD87AE}" type="slidenum">
              <a:rPr lang="it-IT" smtClean="0"/>
              <a:t>‹N›</a:t>
            </a:fld>
            <a:endParaRPr lang="it-IT"/>
          </a:p>
        </p:txBody>
      </p:sp>
    </p:spTree>
    <p:extLst>
      <p:ext uri="{BB962C8B-B14F-4D97-AF65-F5344CB8AC3E}">
        <p14:creationId xmlns:p14="http://schemas.microsoft.com/office/powerpoint/2010/main" val="8262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EEFAAB-4B2B-46AE-98F0-80BFDB495C8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C1B29F0-853D-4865-A7A2-2AB6CEBBF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AAA4E66-59B3-4D59-B103-B0E1FCE92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DCF300A-7C0E-46D1-BF11-00BECABEB719}"/>
              </a:ext>
            </a:extLst>
          </p:cNvPr>
          <p:cNvSpPr>
            <a:spLocks noGrp="1"/>
          </p:cNvSpPr>
          <p:nvPr>
            <p:ph type="dt" sz="half" idx="10"/>
          </p:nvPr>
        </p:nvSpPr>
        <p:spPr/>
        <p:txBody>
          <a:bodyPr/>
          <a:lstStyle/>
          <a:p>
            <a:fld id="{653C2175-9DB0-4F1A-A0E4-511ECDC6C814}" type="datetimeFigureOut">
              <a:rPr lang="it-IT" smtClean="0"/>
              <a:t>11/06/2019</a:t>
            </a:fld>
            <a:endParaRPr lang="it-IT"/>
          </a:p>
        </p:txBody>
      </p:sp>
      <p:sp>
        <p:nvSpPr>
          <p:cNvPr id="6" name="Segnaposto piè di pagina 5">
            <a:extLst>
              <a:ext uri="{FF2B5EF4-FFF2-40B4-BE49-F238E27FC236}">
                <a16:creationId xmlns:a16="http://schemas.microsoft.com/office/drawing/2014/main" id="{567CB1BA-B36A-4EE3-A579-4A7128962B1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9594648-2F31-4F0E-A8BF-D264CFEDF48C}"/>
              </a:ext>
            </a:extLst>
          </p:cNvPr>
          <p:cNvSpPr>
            <a:spLocks noGrp="1"/>
          </p:cNvSpPr>
          <p:nvPr>
            <p:ph type="sldNum" sz="quarter" idx="12"/>
          </p:nvPr>
        </p:nvSpPr>
        <p:spPr/>
        <p:txBody>
          <a:bodyPr/>
          <a:lstStyle/>
          <a:p>
            <a:fld id="{67AF657D-B196-4AC4-B994-F2FE5EAD87AE}" type="slidenum">
              <a:rPr lang="it-IT" smtClean="0"/>
              <a:t>‹N›</a:t>
            </a:fld>
            <a:endParaRPr lang="it-IT"/>
          </a:p>
        </p:txBody>
      </p:sp>
    </p:spTree>
    <p:extLst>
      <p:ext uri="{BB962C8B-B14F-4D97-AF65-F5344CB8AC3E}">
        <p14:creationId xmlns:p14="http://schemas.microsoft.com/office/powerpoint/2010/main" val="403078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51FD7E-521E-4345-AA6D-B0011DAED08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6DD9250-8904-48EB-A8BF-2AD6F57F75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6609C1C-393E-4101-97F6-856DA1039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7817FCF-135B-41ED-97A7-E2EAA687CEFC}"/>
              </a:ext>
            </a:extLst>
          </p:cNvPr>
          <p:cNvSpPr>
            <a:spLocks noGrp="1"/>
          </p:cNvSpPr>
          <p:nvPr>
            <p:ph type="dt" sz="half" idx="10"/>
          </p:nvPr>
        </p:nvSpPr>
        <p:spPr/>
        <p:txBody>
          <a:bodyPr/>
          <a:lstStyle/>
          <a:p>
            <a:fld id="{653C2175-9DB0-4F1A-A0E4-511ECDC6C814}" type="datetimeFigureOut">
              <a:rPr lang="it-IT" smtClean="0"/>
              <a:t>11/06/2019</a:t>
            </a:fld>
            <a:endParaRPr lang="it-IT"/>
          </a:p>
        </p:txBody>
      </p:sp>
      <p:sp>
        <p:nvSpPr>
          <p:cNvPr id="6" name="Segnaposto piè di pagina 5">
            <a:extLst>
              <a:ext uri="{FF2B5EF4-FFF2-40B4-BE49-F238E27FC236}">
                <a16:creationId xmlns:a16="http://schemas.microsoft.com/office/drawing/2014/main" id="{B49B3600-C54F-4A36-80D7-97036BF7F9F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860E3FA-EAF5-456D-A653-E9A5B5048F21}"/>
              </a:ext>
            </a:extLst>
          </p:cNvPr>
          <p:cNvSpPr>
            <a:spLocks noGrp="1"/>
          </p:cNvSpPr>
          <p:nvPr>
            <p:ph type="sldNum" sz="quarter" idx="12"/>
          </p:nvPr>
        </p:nvSpPr>
        <p:spPr/>
        <p:txBody>
          <a:bodyPr/>
          <a:lstStyle/>
          <a:p>
            <a:fld id="{67AF657D-B196-4AC4-B994-F2FE5EAD87AE}" type="slidenum">
              <a:rPr lang="it-IT" smtClean="0"/>
              <a:t>‹N›</a:t>
            </a:fld>
            <a:endParaRPr lang="it-IT"/>
          </a:p>
        </p:txBody>
      </p:sp>
    </p:spTree>
    <p:extLst>
      <p:ext uri="{BB962C8B-B14F-4D97-AF65-F5344CB8AC3E}">
        <p14:creationId xmlns:p14="http://schemas.microsoft.com/office/powerpoint/2010/main" val="352477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CE409BB-F9F7-46A4-B2BA-5D77EEE2F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98D0FB3-CA27-445C-AF63-43237F49B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B537D07-D9D3-4EEC-8E32-21C5854CE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C2175-9DB0-4F1A-A0E4-511ECDC6C814}" type="datetimeFigureOut">
              <a:rPr lang="it-IT" smtClean="0"/>
              <a:t>11/06/2019</a:t>
            </a:fld>
            <a:endParaRPr lang="it-IT"/>
          </a:p>
        </p:txBody>
      </p:sp>
      <p:sp>
        <p:nvSpPr>
          <p:cNvPr id="5" name="Segnaposto piè di pagina 4">
            <a:extLst>
              <a:ext uri="{FF2B5EF4-FFF2-40B4-BE49-F238E27FC236}">
                <a16:creationId xmlns:a16="http://schemas.microsoft.com/office/drawing/2014/main" id="{7F6A1C85-114A-4F1D-8A6D-1F9602039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C14259C-052C-4CFE-A6FC-1942D2FFB1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F657D-B196-4AC4-B994-F2FE5EAD87AE}" type="slidenum">
              <a:rPr lang="it-IT" smtClean="0"/>
              <a:t>‹N›</a:t>
            </a:fld>
            <a:endParaRPr lang="it-IT"/>
          </a:p>
        </p:txBody>
      </p:sp>
    </p:spTree>
    <p:extLst>
      <p:ext uri="{BB962C8B-B14F-4D97-AF65-F5344CB8AC3E}">
        <p14:creationId xmlns:p14="http://schemas.microsoft.com/office/powerpoint/2010/main" val="2174663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EC979C0E-1A98-45FC-917E-9084F7F9D488}"/>
              </a:ext>
            </a:extLst>
          </p:cNvPr>
          <p:cNvSpPr>
            <a:spLocks noGrp="1"/>
          </p:cNvSpPr>
          <p:nvPr>
            <p:ph type="ctrTitle"/>
          </p:nvPr>
        </p:nvSpPr>
        <p:spPr>
          <a:xfrm>
            <a:off x="838199" y="4525347"/>
            <a:ext cx="6801321" cy="1737360"/>
          </a:xfrm>
        </p:spPr>
        <p:txBody>
          <a:bodyPr anchor="ctr">
            <a:normAutofit/>
          </a:bodyPr>
          <a:lstStyle/>
          <a:p>
            <a:pPr algn="r"/>
            <a:r>
              <a:rPr lang="it-IT" b="1"/>
              <a:t>BSC PROJECT</a:t>
            </a:r>
          </a:p>
        </p:txBody>
      </p:sp>
      <p:sp>
        <p:nvSpPr>
          <p:cNvPr id="3" name="Sottotitolo 2">
            <a:extLst>
              <a:ext uri="{FF2B5EF4-FFF2-40B4-BE49-F238E27FC236}">
                <a16:creationId xmlns:a16="http://schemas.microsoft.com/office/drawing/2014/main" id="{24659721-DE0F-47A7-A41C-5F08B017A7FA}"/>
              </a:ext>
            </a:extLst>
          </p:cNvPr>
          <p:cNvSpPr>
            <a:spLocks noGrp="1"/>
          </p:cNvSpPr>
          <p:nvPr>
            <p:ph type="subTitle" idx="1"/>
          </p:nvPr>
        </p:nvSpPr>
        <p:spPr>
          <a:xfrm>
            <a:off x="7961258" y="4525347"/>
            <a:ext cx="3258675" cy="1737360"/>
          </a:xfrm>
        </p:spPr>
        <p:txBody>
          <a:bodyPr anchor="ctr">
            <a:normAutofit/>
          </a:bodyPr>
          <a:lstStyle/>
          <a:p>
            <a:pPr algn="l"/>
            <a:r>
              <a:rPr lang="it-IT" b="1"/>
              <a:t>MEG DATA ANALYSIS</a:t>
            </a:r>
          </a:p>
          <a:p>
            <a:pPr algn="l"/>
            <a:r>
              <a:rPr lang="it-IT"/>
              <a:t>LILLY CUTAIA</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402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C243AD-06D7-423E-8CA6-22EEB7A18826}"/>
              </a:ext>
            </a:extLst>
          </p:cNvPr>
          <p:cNvSpPr>
            <a:spLocks noGrp="1"/>
          </p:cNvSpPr>
          <p:nvPr>
            <p:ph type="title"/>
          </p:nvPr>
        </p:nvSpPr>
        <p:spPr>
          <a:xfrm>
            <a:off x="5116878" y="629266"/>
            <a:ext cx="6422849" cy="1676603"/>
          </a:xfrm>
        </p:spPr>
        <p:txBody>
          <a:bodyPr>
            <a:normAutofit/>
          </a:bodyPr>
          <a:lstStyle/>
          <a:p>
            <a:r>
              <a:rPr lang="it-IT" b="1" dirty="0"/>
              <a:t>EXERCISE PHASE: LEFT HEMISPHERE ANALYSIS</a:t>
            </a:r>
          </a:p>
        </p:txBody>
      </p:sp>
      <p:sp>
        <p:nvSpPr>
          <p:cNvPr id="14" name="Rectangle 9">
            <a:extLst>
              <a:ext uri="{FF2B5EF4-FFF2-40B4-BE49-F238E27FC236}">
                <a16:creationId xmlns:a16="http://schemas.microsoft.com/office/drawing/2014/main" id="{A98BC887-4916-4227-9F48-3B078D23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5E95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1AD6DCFA-0E71-4650-A5E4-3C20E73EB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mappa&#10;&#10;Descrizione generata automaticamente">
            <a:extLst>
              <a:ext uri="{FF2B5EF4-FFF2-40B4-BE49-F238E27FC236}">
                <a16:creationId xmlns:a16="http://schemas.microsoft.com/office/drawing/2014/main" id="{3D6F5C7B-EE77-4AD0-8D38-C339B0ED81CC}"/>
              </a:ext>
            </a:extLst>
          </p:cNvPr>
          <p:cNvPicPr/>
          <p:nvPr/>
        </p:nvPicPr>
        <p:blipFill rotWithShape="1">
          <a:blip r:embed="rId2">
            <a:extLst>
              <a:ext uri="{28A0092B-C50C-407E-A947-70E740481C1C}">
                <a14:useLocalDpi xmlns:a14="http://schemas.microsoft.com/office/drawing/2010/main" val="0"/>
              </a:ext>
            </a:extLst>
          </a:blip>
          <a:srcRect r="8127" b="2"/>
          <a:stretch/>
        </p:blipFill>
        <p:spPr>
          <a:xfrm>
            <a:off x="804672" y="803049"/>
            <a:ext cx="3026664" cy="2470743"/>
          </a:xfrm>
          <a:prstGeom prst="rect">
            <a:avLst/>
          </a:prstGeom>
          <a:effectLst/>
        </p:spPr>
      </p:pic>
      <p:pic>
        <p:nvPicPr>
          <p:cNvPr id="4" name="Immagine 3" descr="Immagine che contiene testo&#10;&#10;Descrizione generata automaticamente">
            <a:extLst>
              <a:ext uri="{FF2B5EF4-FFF2-40B4-BE49-F238E27FC236}">
                <a16:creationId xmlns:a16="http://schemas.microsoft.com/office/drawing/2014/main" id="{EF86B8D1-7A77-4363-BF39-F3E93F912DFE}"/>
              </a:ext>
            </a:extLst>
          </p:cNvPr>
          <p:cNvPicPr/>
          <p:nvPr/>
        </p:nvPicPr>
        <p:blipFill rotWithShape="1">
          <a:blip r:embed="rId3">
            <a:extLst>
              <a:ext uri="{28A0092B-C50C-407E-A947-70E740481C1C}">
                <a14:useLocalDpi xmlns:a14="http://schemas.microsoft.com/office/drawing/2010/main" val="0"/>
              </a:ext>
            </a:extLst>
          </a:blip>
          <a:srcRect t="4199" r="5" b="4773"/>
          <a:stretch/>
        </p:blipFill>
        <p:spPr>
          <a:xfrm>
            <a:off x="804672" y="3461344"/>
            <a:ext cx="3026663" cy="2438400"/>
          </a:xfrm>
          <a:prstGeom prst="rect">
            <a:avLst/>
          </a:prstGeom>
        </p:spPr>
      </p:pic>
      <p:sp>
        <p:nvSpPr>
          <p:cNvPr id="3" name="Segnaposto contenuto 2">
            <a:extLst>
              <a:ext uri="{FF2B5EF4-FFF2-40B4-BE49-F238E27FC236}">
                <a16:creationId xmlns:a16="http://schemas.microsoft.com/office/drawing/2014/main" id="{83EBDDC3-B27A-4650-B088-6754BEF42D00}"/>
              </a:ext>
            </a:extLst>
          </p:cNvPr>
          <p:cNvSpPr>
            <a:spLocks noGrp="1"/>
          </p:cNvSpPr>
          <p:nvPr>
            <p:ph idx="1"/>
          </p:nvPr>
        </p:nvSpPr>
        <p:spPr>
          <a:xfrm>
            <a:off x="5116880" y="2438400"/>
            <a:ext cx="6422848" cy="3785419"/>
          </a:xfrm>
        </p:spPr>
        <p:txBody>
          <a:bodyPr>
            <a:normAutofit/>
          </a:bodyPr>
          <a:lstStyle/>
          <a:p>
            <a:r>
              <a:rPr lang="it-IT" sz="2000"/>
              <a:t>In this phase the activity is mostly concentrated in channel 96.</a:t>
            </a:r>
          </a:p>
          <a:p>
            <a:r>
              <a:rPr lang="it-IT" sz="2000"/>
              <a:t>Also in this situation the activity seems not to be periodic.</a:t>
            </a:r>
          </a:p>
          <a:p>
            <a:r>
              <a:rPr lang="it-IT" sz="2000"/>
              <a:t>It’s easy to recognize a similarity between the graphs for left and right hemisphere, thus we can see the same energy peaks in the same time windows.</a:t>
            </a:r>
          </a:p>
          <a:p>
            <a:r>
              <a:rPr lang="it-IT" sz="2000"/>
              <a:t>That means that even if the activity was concentrated mainly in one part of the brain, the specular part acts in a similar way, however producing a stimulus of lower amplitude. </a:t>
            </a:r>
          </a:p>
        </p:txBody>
      </p:sp>
    </p:spTree>
    <p:extLst>
      <p:ext uri="{BB962C8B-B14F-4D97-AF65-F5344CB8AC3E}">
        <p14:creationId xmlns:p14="http://schemas.microsoft.com/office/powerpoint/2010/main" val="163524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7EDA8E-94D2-4F3A-8717-A1C8EF3B8DC2}"/>
              </a:ext>
            </a:extLst>
          </p:cNvPr>
          <p:cNvSpPr>
            <a:spLocks noGrp="1"/>
          </p:cNvSpPr>
          <p:nvPr>
            <p:ph type="title"/>
          </p:nvPr>
        </p:nvSpPr>
        <p:spPr>
          <a:xfrm>
            <a:off x="838200" y="356736"/>
            <a:ext cx="10515600" cy="1325563"/>
          </a:xfrm>
        </p:spPr>
        <p:txBody>
          <a:bodyPr/>
          <a:lstStyle/>
          <a:p>
            <a:r>
              <a:rPr lang="it-IT" b="1" dirty="0"/>
              <a:t>CHANNEL 96 ANALYSIS (LEFT HEMISPHERE)</a:t>
            </a:r>
          </a:p>
        </p:txBody>
      </p:sp>
      <p:sp>
        <p:nvSpPr>
          <p:cNvPr id="3" name="Segnaposto contenuto 2">
            <a:extLst>
              <a:ext uri="{FF2B5EF4-FFF2-40B4-BE49-F238E27FC236}">
                <a16:creationId xmlns:a16="http://schemas.microsoft.com/office/drawing/2014/main" id="{186642BD-0A9F-4579-A3BB-FB0C8F453525}"/>
              </a:ext>
            </a:extLst>
          </p:cNvPr>
          <p:cNvSpPr>
            <a:spLocks noGrp="1"/>
          </p:cNvSpPr>
          <p:nvPr>
            <p:ph idx="1"/>
          </p:nvPr>
        </p:nvSpPr>
        <p:spPr>
          <a:xfrm>
            <a:off x="838200" y="1550504"/>
            <a:ext cx="10515600" cy="4626459"/>
          </a:xfrm>
        </p:spPr>
        <p:txBody>
          <a:bodyPr>
            <a:normAutofit fontScale="85000" lnSpcReduction="20000"/>
          </a:bodyPr>
          <a:lstStyle/>
          <a:p>
            <a:r>
              <a:rPr lang="en-US" dirty="0"/>
              <a:t>By studying the signal on this channel, it should be possible to see the periodicities that indicate the different phases of exercise, separated by the two rest phases. As we can see, for each phase we find a periodicity of the signal: the seconds multiples of 60, in which the exercise takes place, all present the same peaks in the same moments, so we can easily distinguish the various phases.</a:t>
            </a:r>
          </a:p>
          <a:p>
            <a:r>
              <a:rPr lang="en-US" dirty="0"/>
              <a:t>At the beginning of the exercise, in the first phase of inspiration, we find very low energy peaks, around 0.08 millivolts; </a:t>
            </a:r>
          </a:p>
          <a:p>
            <a:r>
              <a:rPr lang="en-US" dirty="0"/>
              <a:t>The breath retention phase stands out because the energy peaks are much higher, in the order of 0.2 millivolts; </a:t>
            </a:r>
          </a:p>
          <a:p>
            <a:r>
              <a:rPr lang="en-US" dirty="0"/>
              <a:t>For the slow expiration phase, the peak is in the order of 0.14 millivolts; </a:t>
            </a:r>
          </a:p>
          <a:p>
            <a:r>
              <a:rPr lang="en-US" dirty="0"/>
              <a:t>In the breath held out phase the concentration is maximum: we touch peaks of 0.25 millivolts. The trend described above is repeated every 60 seconds and makes it easy to distinguish the various phases. It means that the subject always has the same level of concentration throughout the exercise. If this were not the case, the signal would not have been periodic in this band.</a:t>
            </a:r>
            <a:endParaRPr lang="it-IT" dirty="0"/>
          </a:p>
        </p:txBody>
      </p:sp>
    </p:spTree>
    <p:extLst>
      <p:ext uri="{BB962C8B-B14F-4D97-AF65-F5344CB8AC3E}">
        <p14:creationId xmlns:p14="http://schemas.microsoft.com/office/powerpoint/2010/main" val="427118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F50BB73-B4B7-4EE4-BC2D-AC46EB1C8F63}"/>
              </a:ext>
            </a:extLst>
          </p:cNvPr>
          <p:cNvSpPr>
            <a:spLocks noGrp="1"/>
          </p:cNvSpPr>
          <p:nvPr>
            <p:ph type="title"/>
          </p:nvPr>
        </p:nvSpPr>
        <p:spPr>
          <a:xfrm>
            <a:off x="526073" y="335167"/>
            <a:ext cx="11139854" cy="930447"/>
          </a:xfrm>
        </p:spPr>
        <p:txBody>
          <a:bodyPr vert="horz" lIns="91440" tIns="45720" rIns="91440" bIns="45720" rtlCol="0" anchor="b">
            <a:normAutofit/>
          </a:bodyPr>
          <a:lstStyle/>
          <a:p>
            <a:pPr algn="ctr"/>
            <a:r>
              <a:rPr lang="en-US" sz="4200" kern="1200" dirty="0">
                <a:solidFill>
                  <a:srgbClr val="FFFFFF"/>
                </a:solidFill>
                <a:latin typeface="+mj-lt"/>
                <a:ea typeface="+mj-ea"/>
                <a:cs typeface="+mj-cs"/>
              </a:rPr>
              <a:t>CHANNEL 96 ANALYSIS (LEFT HEMISPHERE)</a:t>
            </a:r>
          </a:p>
        </p:txBody>
      </p:sp>
      <p:sp>
        <p:nvSpPr>
          <p:cNvPr id="3" name="Segnaposto contenuto 2">
            <a:extLst>
              <a:ext uri="{FF2B5EF4-FFF2-40B4-BE49-F238E27FC236}">
                <a16:creationId xmlns:a16="http://schemas.microsoft.com/office/drawing/2014/main" id="{68C0806A-CF35-4A79-8D1A-A6CEA446E880}"/>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86BD3B"/>
                </a:solidFill>
                <a:latin typeface="+mn-lt"/>
                <a:ea typeface="+mn-ea"/>
                <a:cs typeface="+mn-cs"/>
              </a:rPr>
              <a:t>As said before, here a pattern in the all phases can be recognized.</a:t>
            </a:r>
          </a:p>
          <a:p>
            <a:pPr marL="0" indent="0" algn="ctr">
              <a:buNone/>
            </a:pPr>
            <a:endParaRPr lang="en-US" sz="2000" kern="1200" dirty="0">
              <a:solidFill>
                <a:srgbClr val="86BD3B"/>
              </a:solidFill>
              <a:latin typeface="+mn-lt"/>
              <a:ea typeface="+mn-ea"/>
              <a:cs typeface="+mn-cs"/>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magine 3">
            <a:extLst>
              <a:ext uri="{FF2B5EF4-FFF2-40B4-BE49-F238E27FC236}">
                <a16:creationId xmlns:a16="http://schemas.microsoft.com/office/drawing/2014/main" id="{5AFA4B24-9922-409B-92B3-B10190155E7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32343" y="2509911"/>
            <a:ext cx="7472215" cy="3997637"/>
          </a:xfrm>
          <a:prstGeom prst="rect">
            <a:avLst/>
          </a:prstGeom>
        </p:spPr>
      </p:pic>
    </p:spTree>
    <p:extLst>
      <p:ext uri="{BB962C8B-B14F-4D97-AF65-F5344CB8AC3E}">
        <p14:creationId xmlns:p14="http://schemas.microsoft.com/office/powerpoint/2010/main" val="429037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F4264A-8080-419A-ADC0-3826DA86585A}"/>
              </a:ext>
            </a:extLst>
          </p:cNvPr>
          <p:cNvSpPr>
            <a:spLocks noGrp="1"/>
          </p:cNvSpPr>
          <p:nvPr>
            <p:ph type="title"/>
          </p:nvPr>
        </p:nvSpPr>
        <p:spPr>
          <a:xfrm>
            <a:off x="3312952" y="96677"/>
            <a:ext cx="10515600" cy="1325563"/>
          </a:xfrm>
        </p:spPr>
        <p:txBody>
          <a:bodyPr>
            <a:normAutofit/>
          </a:bodyPr>
          <a:lstStyle/>
          <a:p>
            <a:r>
              <a:rPr lang="it-IT" b="1" dirty="0"/>
              <a:t>REST PHASE II ANALYSIS</a:t>
            </a:r>
          </a:p>
        </p:txBody>
      </p:sp>
      <p:sp>
        <p:nvSpPr>
          <p:cNvPr id="3" name="Segnaposto contenuto 2">
            <a:extLst>
              <a:ext uri="{FF2B5EF4-FFF2-40B4-BE49-F238E27FC236}">
                <a16:creationId xmlns:a16="http://schemas.microsoft.com/office/drawing/2014/main" id="{813E2D6D-A0C2-462A-834E-905E809477F3}"/>
              </a:ext>
            </a:extLst>
          </p:cNvPr>
          <p:cNvSpPr>
            <a:spLocks noGrp="1"/>
          </p:cNvSpPr>
          <p:nvPr>
            <p:ph idx="1"/>
          </p:nvPr>
        </p:nvSpPr>
        <p:spPr>
          <a:xfrm>
            <a:off x="838200" y="1825625"/>
            <a:ext cx="3797807" cy="4351338"/>
          </a:xfrm>
        </p:spPr>
        <p:txBody>
          <a:bodyPr>
            <a:normAutofit/>
          </a:bodyPr>
          <a:lstStyle/>
          <a:p>
            <a:r>
              <a:rPr lang="it-IT" sz="2000" dirty="0"/>
              <a:t>In </a:t>
            </a:r>
            <a:r>
              <a:rPr lang="it-IT" sz="2000" dirty="0" err="1"/>
              <a:t>this</a:t>
            </a:r>
            <a:r>
              <a:rPr lang="it-IT" sz="2000" dirty="0"/>
              <a:t> </a:t>
            </a:r>
            <a:r>
              <a:rPr lang="it-IT" sz="2000" dirty="0" err="1"/>
              <a:t>phase</a:t>
            </a:r>
            <a:r>
              <a:rPr lang="it-IT" sz="2000" dirty="0"/>
              <a:t> the </a:t>
            </a:r>
            <a:r>
              <a:rPr lang="it-IT" sz="2000" dirty="0" err="1"/>
              <a:t>subject</a:t>
            </a:r>
            <a:r>
              <a:rPr lang="it-IT" sz="2000" dirty="0"/>
              <a:t> </a:t>
            </a:r>
            <a:r>
              <a:rPr lang="it-IT" sz="2000" dirty="0" err="1"/>
              <a:t>is</a:t>
            </a:r>
            <a:r>
              <a:rPr lang="it-IT" sz="2000" dirty="0"/>
              <a:t> </a:t>
            </a:r>
            <a:r>
              <a:rPr lang="it-IT" sz="2000" dirty="0" err="1"/>
              <a:t>breathing</a:t>
            </a:r>
            <a:r>
              <a:rPr lang="it-IT" sz="2000" dirty="0"/>
              <a:t> </a:t>
            </a:r>
            <a:r>
              <a:rPr lang="it-IT" sz="2000" dirty="0" err="1"/>
              <a:t>normally</a:t>
            </a:r>
            <a:r>
              <a:rPr lang="it-IT" sz="2000" dirty="0"/>
              <a:t>. </a:t>
            </a:r>
          </a:p>
          <a:p>
            <a:r>
              <a:rPr lang="it-IT" sz="2000" dirty="0"/>
              <a:t>The activity </a:t>
            </a:r>
            <a:r>
              <a:rPr lang="it-IT" sz="2000" dirty="0" err="1"/>
              <a:t>between</a:t>
            </a:r>
            <a:r>
              <a:rPr lang="it-IT" sz="2000" dirty="0"/>
              <a:t> the </a:t>
            </a:r>
            <a:r>
              <a:rPr lang="it-IT" sz="2000" dirty="0" err="1"/>
              <a:t>two</a:t>
            </a:r>
            <a:r>
              <a:rPr lang="it-IT" sz="2000" dirty="0"/>
              <a:t> parts of the brain </a:t>
            </a:r>
            <a:r>
              <a:rPr lang="it-IT" sz="2000" dirty="0" err="1"/>
              <a:t>is</a:t>
            </a:r>
            <a:r>
              <a:rPr lang="it-IT" sz="2000" dirty="0"/>
              <a:t> </a:t>
            </a:r>
            <a:r>
              <a:rPr lang="it-IT" sz="2000" dirty="0" err="1"/>
              <a:t>quite</a:t>
            </a:r>
            <a:r>
              <a:rPr lang="it-IT" sz="2000" dirty="0"/>
              <a:t> </a:t>
            </a:r>
            <a:r>
              <a:rPr lang="it-IT" sz="2000" dirty="0" err="1"/>
              <a:t>simmetric</a:t>
            </a:r>
            <a:r>
              <a:rPr lang="it-IT" sz="2000" dirty="0"/>
              <a:t>, </a:t>
            </a:r>
            <a:r>
              <a:rPr lang="it-IT" sz="2000" dirty="0" err="1"/>
              <a:t>it</a:t>
            </a:r>
            <a:r>
              <a:rPr lang="it-IT" sz="2000" dirty="0"/>
              <a:t> </a:t>
            </a:r>
            <a:r>
              <a:rPr lang="it-IT" sz="2000" dirty="0" err="1"/>
              <a:t>means</a:t>
            </a:r>
            <a:r>
              <a:rPr lang="it-IT" sz="2000" dirty="0"/>
              <a:t> </a:t>
            </a:r>
            <a:r>
              <a:rPr lang="it-IT" sz="2000" dirty="0" err="1"/>
              <a:t>that</a:t>
            </a:r>
            <a:r>
              <a:rPr lang="it-IT" sz="2000" dirty="0"/>
              <a:t> in </a:t>
            </a:r>
            <a:r>
              <a:rPr lang="it-IT" sz="2000" dirty="0" err="1"/>
              <a:t>this</a:t>
            </a:r>
            <a:r>
              <a:rPr lang="it-IT" sz="2000" dirty="0"/>
              <a:t> case </a:t>
            </a:r>
            <a:r>
              <a:rPr lang="it-IT" sz="2000" dirty="0" err="1"/>
              <a:t>we</a:t>
            </a:r>
            <a:r>
              <a:rPr lang="it-IT" sz="2000" dirty="0"/>
              <a:t> </a:t>
            </a:r>
            <a:r>
              <a:rPr lang="it-IT" sz="2000" dirty="0" err="1"/>
              <a:t>don’t</a:t>
            </a:r>
            <a:r>
              <a:rPr lang="it-IT" sz="2000" dirty="0"/>
              <a:t> </a:t>
            </a:r>
            <a:r>
              <a:rPr lang="it-IT" sz="2000" dirty="0" err="1"/>
              <a:t>have</a:t>
            </a:r>
            <a:r>
              <a:rPr lang="it-IT" sz="2000" dirty="0"/>
              <a:t> </a:t>
            </a:r>
            <a:r>
              <a:rPr lang="it-IT" sz="2000" dirty="0" err="1"/>
              <a:t>lateralization</a:t>
            </a:r>
            <a:r>
              <a:rPr lang="it-IT" sz="2000" dirty="0"/>
              <a:t>: the </a:t>
            </a:r>
            <a:r>
              <a:rPr lang="it-IT" sz="2000" dirty="0" err="1"/>
              <a:t>stimulus</a:t>
            </a:r>
            <a:r>
              <a:rPr lang="it-IT" sz="2000" dirty="0"/>
              <a:t> </a:t>
            </a:r>
            <a:r>
              <a:rPr lang="it-IT" sz="2000" dirty="0" err="1"/>
              <a:t>comes</a:t>
            </a:r>
            <a:r>
              <a:rPr lang="it-IT" sz="2000" dirty="0"/>
              <a:t> from </a:t>
            </a:r>
            <a:r>
              <a:rPr lang="it-IT" sz="2000" dirty="0" err="1"/>
              <a:t>both</a:t>
            </a:r>
            <a:r>
              <a:rPr lang="it-IT" sz="2000" dirty="0"/>
              <a:t> parts of the brain.</a:t>
            </a:r>
          </a:p>
        </p:txBody>
      </p:sp>
      <p:pic>
        <p:nvPicPr>
          <p:cNvPr id="4" name="Immagine 3">
            <a:extLst>
              <a:ext uri="{FF2B5EF4-FFF2-40B4-BE49-F238E27FC236}">
                <a16:creationId xmlns:a16="http://schemas.microsoft.com/office/drawing/2014/main" id="{5A656BF3-46B6-4029-8F5B-3CB98465178A}"/>
              </a:ext>
            </a:extLst>
          </p:cNvPr>
          <p:cNvPicPr/>
          <p:nvPr/>
        </p:nvPicPr>
        <p:blipFill rotWithShape="1">
          <a:blip r:embed="rId2">
            <a:extLst>
              <a:ext uri="{28A0092B-C50C-407E-A947-70E740481C1C}">
                <a14:useLocalDpi xmlns:a14="http://schemas.microsoft.com/office/drawing/2010/main" val="0"/>
              </a:ext>
            </a:extLst>
          </a:blip>
          <a:srcRect t="1412" r="1" b="7192"/>
          <a:stretch/>
        </p:blipFill>
        <p:spPr>
          <a:xfrm>
            <a:off x="5120640" y="1904281"/>
            <a:ext cx="6233160" cy="4272681"/>
          </a:xfrm>
          <a:prstGeom prst="rect">
            <a:avLst/>
          </a:prstGeom>
        </p:spPr>
      </p:pic>
    </p:spTree>
    <p:extLst>
      <p:ext uri="{BB962C8B-B14F-4D97-AF65-F5344CB8AC3E}">
        <p14:creationId xmlns:p14="http://schemas.microsoft.com/office/powerpoint/2010/main" val="64885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1E2E0AFE-704B-4CB8-AB9D-D44727875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575911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C3D3F76-35E4-4F27-ACEF-A5BA55E7AD56}"/>
              </a:ext>
            </a:extLst>
          </p:cNvPr>
          <p:cNvSpPr>
            <a:spLocks noGrp="1"/>
          </p:cNvSpPr>
          <p:nvPr>
            <p:ph type="title"/>
          </p:nvPr>
        </p:nvSpPr>
        <p:spPr>
          <a:xfrm>
            <a:off x="821516" y="640263"/>
            <a:ext cx="4911826" cy="1344975"/>
          </a:xfrm>
        </p:spPr>
        <p:txBody>
          <a:bodyPr>
            <a:normAutofit/>
          </a:bodyPr>
          <a:lstStyle/>
          <a:p>
            <a:r>
              <a:rPr lang="it-IT" sz="3700" b="1" dirty="0"/>
              <a:t>REST PHASE II ANALYSIS: RIGHT HEMISPHERE</a:t>
            </a:r>
          </a:p>
        </p:txBody>
      </p:sp>
      <p:sp>
        <p:nvSpPr>
          <p:cNvPr id="3" name="Segnaposto contenuto 2">
            <a:extLst>
              <a:ext uri="{FF2B5EF4-FFF2-40B4-BE49-F238E27FC236}">
                <a16:creationId xmlns:a16="http://schemas.microsoft.com/office/drawing/2014/main" id="{8266F3BF-FA38-408E-B80D-D6977E1A0D79}"/>
              </a:ext>
            </a:extLst>
          </p:cNvPr>
          <p:cNvSpPr>
            <a:spLocks noGrp="1"/>
          </p:cNvSpPr>
          <p:nvPr>
            <p:ph idx="1"/>
          </p:nvPr>
        </p:nvSpPr>
        <p:spPr>
          <a:xfrm>
            <a:off x="821515" y="2121762"/>
            <a:ext cx="4911827" cy="3626917"/>
          </a:xfrm>
        </p:spPr>
        <p:txBody>
          <a:bodyPr>
            <a:normAutofit/>
          </a:bodyPr>
          <a:lstStyle/>
          <a:p>
            <a:r>
              <a:rPr lang="it-IT" sz="2400" dirty="0"/>
              <a:t>The </a:t>
            </a:r>
            <a:r>
              <a:rPr lang="it-IT" sz="2400" dirty="0" err="1"/>
              <a:t>slope</a:t>
            </a:r>
            <a:r>
              <a:rPr lang="it-IT" sz="2400" dirty="0"/>
              <a:t> of the </a:t>
            </a:r>
            <a:r>
              <a:rPr lang="it-IT" sz="2400" dirty="0" err="1"/>
              <a:t>signal</a:t>
            </a:r>
            <a:r>
              <a:rPr lang="it-IT" sz="2400" dirty="0"/>
              <a:t> in </a:t>
            </a:r>
            <a:r>
              <a:rPr lang="it-IT" sz="2400" dirty="0" err="1"/>
              <a:t>this</a:t>
            </a:r>
            <a:r>
              <a:rPr lang="it-IT" sz="2400" dirty="0"/>
              <a:t> </a:t>
            </a:r>
            <a:r>
              <a:rPr lang="it-IT" sz="2400" dirty="0" err="1"/>
              <a:t>hemisphere</a:t>
            </a:r>
            <a:r>
              <a:rPr lang="it-IT" sz="2400" dirty="0"/>
              <a:t> </a:t>
            </a:r>
            <a:r>
              <a:rPr lang="it-IT" sz="2400" dirty="0" err="1"/>
              <a:t>is</a:t>
            </a:r>
            <a:r>
              <a:rPr lang="it-IT" sz="2400" dirty="0"/>
              <a:t> </a:t>
            </a:r>
            <a:r>
              <a:rPr lang="it-IT" sz="2400" dirty="0" err="1"/>
              <a:t>very</a:t>
            </a:r>
            <a:r>
              <a:rPr lang="it-IT" sz="2400" dirty="0"/>
              <a:t> regular, </a:t>
            </a:r>
            <a:r>
              <a:rPr lang="it-IT" sz="2400" dirty="0" err="1"/>
              <a:t>without</a:t>
            </a:r>
            <a:r>
              <a:rPr lang="it-IT" sz="2400" dirty="0"/>
              <a:t> big energy </a:t>
            </a:r>
            <a:r>
              <a:rPr lang="it-IT" sz="2400" dirty="0" err="1"/>
              <a:t>spikes</a:t>
            </a:r>
            <a:r>
              <a:rPr lang="it-IT" sz="2400" dirty="0"/>
              <a:t> in the time </a:t>
            </a:r>
            <a:r>
              <a:rPr lang="it-IT" sz="2400" dirty="0" err="1"/>
              <a:t>interval</a:t>
            </a:r>
            <a:r>
              <a:rPr lang="it-IT" sz="2400" dirty="0"/>
              <a:t>.</a:t>
            </a:r>
          </a:p>
          <a:p>
            <a:r>
              <a:rPr lang="it-IT" sz="2400" dirty="0" err="1"/>
              <a:t>Also</a:t>
            </a:r>
            <a:r>
              <a:rPr lang="it-IT" sz="2400" dirty="0"/>
              <a:t> in </a:t>
            </a:r>
            <a:r>
              <a:rPr lang="it-IT" sz="2400" dirty="0" err="1"/>
              <a:t>this</a:t>
            </a:r>
            <a:r>
              <a:rPr lang="it-IT" sz="2400" dirty="0"/>
              <a:t> situation the </a:t>
            </a:r>
            <a:r>
              <a:rPr lang="it-IT" sz="2400" dirty="0" err="1"/>
              <a:t>stimulus</a:t>
            </a:r>
            <a:r>
              <a:rPr lang="it-IT" sz="2400" dirty="0"/>
              <a:t> </a:t>
            </a:r>
            <a:r>
              <a:rPr lang="it-IT" sz="2400" dirty="0" err="1"/>
              <a:t>comes</a:t>
            </a:r>
            <a:r>
              <a:rPr lang="it-IT" sz="2400" dirty="0"/>
              <a:t> from </a:t>
            </a:r>
            <a:r>
              <a:rPr lang="it-IT" sz="2400" dirty="0" err="1"/>
              <a:t>channel</a:t>
            </a:r>
            <a:r>
              <a:rPr lang="it-IT" sz="2400" dirty="0"/>
              <a:t> 89.</a:t>
            </a:r>
          </a:p>
        </p:txBody>
      </p:sp>
      <p:pic>
        <p:nvPicPr>
          <p:cNvPr id="5" name="Immagine 4" descr="Immagine che contiene testo&#10;&#10;Descrizione generata automaticamente">
            <a:extLst>
              <a:ext uri="{FF2B5EF4-FFF2-40B4-BE49-F238E27FC236}">
                <a16:creationId xmlns:a16="http://schemas.microsoft.com/office/drawing/2014/main" id="{9248537E-FA1B-4902-A112-3D12755C4D81}"/>
              </a:ext>
            </a:extLst>
          </p:cNvPr>
          <p:cNvPicPr/>
          <p:nvPr/>
        </p:nvPicPr>
        <p:blipFill>
          <a:blip r:embed="rId2">
            <a:extLst>
              <a:ext uri="{28A0092B-C50C-407E-A947-70E740481C1C}">
                <a14:useLocalDpi xmlns:a14="http://schemas.microsoft.com/office/drawing/2010/main" val="0"/>
              </a:ext>
            </a:extLst>
          </a:blip>
          <a:stretch>
            <a:fillRect/>
          </a:stretch>
        </p:blipFill>
        <p:spPr>
          <a:xfrm>
            <a:off x="6477806" y="321176"/>
            <a:ext cx="2477598" cy="2190287"/>
          </a:xfrm>
          <a:prstGeom prst="rect">
            <a:avLst/>
          </a:prstGeom>
        </p:spPr>
      </p:pic>
      <p:pic>
        <p:nvPicPr>
          <p:cNvPr id="4" name="Immagine 3">
            <a:extLst>
              <a:ext uri="{FF2B5EF4-FFF2-40B4-BE49-F238E27FC236}">
                <a16:creationId xmlns:a16="http://schemas.microsoft.com/office/drawing/2014/main" id="{133A6617-3243-4AF7-8A82-D9644115D1B8}"/>
              </a:ext>
            </a:extLst>
          </p:cNvPr>
          <p:cNvPicPr/>
          <p:nvPr/>
        </p:nvPicPr>
        <p:blipFill>
          <a:blip r:embed="rId3">
            <a:extLst>
              <a:ext uri="{28A0092B-C50C-407E-A947-70E740481C1C}">
                <a14:useLocalDpi xmlns:a14="http://schemas.microsoft.com/office/drawing/2010/main" val="0"/>
              </a:ext>
            </a:extLst>
          </a:blip>
          <a:stretch>
            <a:fillRect/>
          </a:stretch>
        </p:blipFill>
        <p:spPr>
          <a:xfrm>
            <a:off x="9316212" y="458193"/>
            <a:ext cx="2555747" cy="1916810"/>
          </a:xfrm>
          <a:prstGeom prst="rect">
            <a:avLst/>
          </a:prstGeom>
        </p:spPr>
      </p:pic>
      <p:pic>
        <p:nvPicPr>
          <p:cNvPr id="6" name="Immagine 5" descr="Immagine che contiene testo, mappa&#10;&#10;Descrizione generata automaticamente">
            <a:extLst>
              <a:ext uri="{FF2B5EF4-FFF2-40B4-BE49-F238E27FC236}">
                <a16:creationId xmlns:a16="http://schemas.microsoft.com/office/drawing/2014/main" id="{85BEDABA-5666-411F-BBB3-BF222622241E}"/>
              </a:ext>
            </a:extLst>
          </p:cNvPr>
          <p:cNvPicPr/>
          <p:nvPr/>
        </p:nvPicPr>
        <p:blipFill>
          <a:blip r:embed="rId4">
            <a:extLst>
              <a:ext uri="{28A0092B-C50C-407E-A947-70E740481C1C}">
                <a14:useLocalDpi xmlns:a14="http://schemas.microsoft.com/office/drawing/2010/main" val="0"/>
              </a:ext>
            </a:extLst>
          </a:blip>
          <a:stretch>
            <a:fillRect/>
          </a:stretch>
        </p:blipFill>
        <p:spPr>
          <a:xfrm>
            <a:off x="6883907" y="2810760"/>
            <a:ext cx="4542878" cy="3407159"/>
          </a:xfrm>
          <a:prstGeom prst="rect">
            <a:avLst/>
          </a:prstGeom>
        </p:spPr>
      </p:pic>
    </p:spTree>
    <p:extLst>
      <p:ext uri="{BB962C8B-B14F-4D97-AF65-F5344CB8AC3E}">
        <p14:creationId xmlns:p14="http://schemas.microsoft.com/office/powerpoint/2010/main" val="515108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69B37E-6E86-47A0-9ED1-EE54773BDB5E}"/>
              </a:ext>
            </a:extLst>
          </p:cNvPr>
          <p:cNvSpPr>
            <a:spLocks noGrp="1"/>
          </p:cNvSpPr>
          <p:nvPr>
            <p:ph type="title"/>
          </p:nvPr>
        </p:nvSpPr>
        <p:spPr>
          <a:xfrm>
            <a:off x="821516" y="640263"/>
            <a:ext cx="6204984" cy="1344975"/>
          </a:xfrm>
        </p:spPr>
        <p:txBody>
          <a:bodyPr>
            <a:normAutofit/>
          </a:bodyPr>
          <a:lstStyle/>
          <a:p>
            <a:r>
              <a:rPr lang="it-IT" sz="4000" b="1"/>
              <a:t>REST PHASE II ANALYSIS: LEFT HEMISPHERE</a:t>
            </a:r>
          </a:p>
        </p:txBody>
      </p:sp>
      <p:sp>
        <p:nvSpPr>
          <p:cNvPr id="3" name="Segnaposto contenuto 2">
            <a:extLst>
              <a:ext uri="{FF2B5EF4-FFF2-40B4-BE49-F238E27FC236}">
                <a16:creationId xmlns:a16="http://schemas.microsoft.com/office/drawing/2014/main" id="{38CBD02C-0866-4096-AA83-5466F0869DAA}"/>
              </a:ext>
            </a:extLst>
          </p:cNvPr>
          <p:cNvSpPr>
            <a:spLocks noGrp="1"/>
          </p:cNvSpPr>
          <p:nvPr>
            <p:ph idx="1"/>
          </p:nvPr>
        </p:nvSpPr>
        <p:spPr>
          <a:xfrm>
            <a:off x="821515" y="2121762"/>
            <a:ext cx="6204984" cy="3626917"/>
          </a:xfrm>
        </p:spPr>
        <p:txBody>
          <a:bodyPr>
            <a:normAutofit/>
          </a:bodyPr>
          <a:lstStyle/>
          <a:p>
            <a:r>
              <a:rPr lang="en-US" sz="2400" dirty="0"/>
              <a:t>Also here the respiratory activity is quite regular. </a:t>
            </a:r>
          </a:p>
          <a:p>
            <a:r>
              <a:rPr lang="en-US" sz="2400" dirty="0"/>
              <a:t>The impulse comes from channel 76 and 96</a:t>
            </a:r>
          </a:p>
          <a:p>
            <a:r>
              <a:rPr lang="en-US" sz="2400" dirty="0"/>
              <a:t>In particular, channel 96 was the one from which the impulse used to start in exercise phase.</a:t>
            </a:r>
            <a:endParaRPr lang="it-IT" sz="2400" dirty="0"/>
          </a:p>
        </p:txBody>
      </p:sp>
      <p:pic>
        <p:nvPicPr>
          <p:cNvPr id="9" name="Immagine 8" descr="Immagine che contiene testo, mappa&#10;&#10;Descrizione generata automaticamente">
            <a:extLst>
              <a:ext uri="{FF2B5EF4-FFF2-40B4-BE49-F238E27FC236}">
                <a16:creationId xmlns:a16="http://schemas.microsoft.com/office/drawing/2014/main" id="{15EA3E13-4A18-4A1E-8201-6BA90A425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6755" y="306909"/>
            <a:ext cx="3048000" cy="2286000"/>
          </a:xfrm>
          <a:prstGeom prst="rect">
            <a:avLst/>
          </a:prstGeom>
        </p:spPr>
      </p:pic>
      <p:pic>
        <p:nvPicPr>
          <p:cNvPr id="7" name="Immagine 6" descr="Immagine che contiene testo, mappa&#10;&#10;Descrizione generata automaticamente">
            <a:extLst>
              <a:ext uri="{FF2B5EF4-FFF2-40B4-BE49-F238E27FC236}">
                <a16:creationId xmlns:a16="http://schemas.microsoft.com/office/drawing/2014/main" id="{ADAFC049-7FF6-46C8-A460-C40FC8AC6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070" y="2828925"/>
            <a:ext cx="3829371" cy="3388994"/>
          </a:xfrm>
          <a:prstGeom prst="rect">
            <a:avLst/>
          </a:prstGeom>
        </p:spPr>
      </p:pic>
    </p:spTree>
    <p:extLst>
      <p:ext uri="{BB962C8B-B14F-4D97-AF65-F5344CB8AC3E}">
        <p14:creationId xmlns:p14="http://schemas.microsoft.com/office/powerpoint/2010/main" val="1928675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34382C-D8D3-4A26-B944-180F36B95775}"/>
              </a:ext>
            </a:extLst>
          </p:cNvPr>
          <p:cNvSpPr>
            <a:spLocks noGrp="1"/>
          </p:cNvSpPr>
          <p:nvPr>
            <p:ph type="title"/>
          </p:nvPr>
        </p:nvSpPr>
        <p:spPr>
          <a:xfrm>
            <a:off x="3691156" y="0"/>
            <a:ext cx="4538444" cy="1325563"/>
          </a:xfrm>
        </p:spPr>
        <p:txBody>
          <a:bodyPr/>
          <a:lstStyle/>
          <a:p>
            <a:r>
              <a:rPr lang="it-IT" b="1" dirty="0"/>
              <a:t>ANALYSIS RESULTS</a:t>
            </a:r>
          </a:p>
        </p:txBody>
      </p:sp>
      <p:sp>
        <p:nvSpPr>
          <p:cNvPr id="3" name="Segnaposto contenuto 2">
            <a:extLst>
              <a:ext uri="{FF2B5EF4-FFF2-40B4-BE49-F238E27FC236}">
                <a16:creationId xmlns:a16="http://schemas.microsoft.com/office/drawing/2014/main" id="{6932DC5E-1F25-4BDC-87FF-73DB9591FA80}"/>
              </a:ext>
            </a:extLst>
          </p:cNvPr>
          <p:cNvSpPr>
            <a:spLocks noGrp="1"/>
          </p:cNvSpPr>
          <p:nvPr>
            <p:ph idx="1"/>
          </p:nvPr>
        </p:nvSpPr>
        <p:spPr>
          <a:xfrm>
            <a:off x="662730" y="1350627"/>
            <a:ext cx="10691070" cy="5293454"/>
          </a:xfrm>
        </p:spPr>
        <p:txBody>
          <a:bodyPr>
            <a:normAutofit fontScale="55000" lnSpcReduction="20000"/>
          </a:bodyPr>
          <a:lstStyle/>
          <a:p>
            <a:pPr>
              <a:lnSpc>
                <a:spcPct val="170000"/>
              </a:lnSpc>
            </a:pPr>
            <a:r>
              <a:rPr lang="en-US" b="0" i="0" dirty="0">
                <a:solidFill>
                  <a:srgbClr val="222222"/>
                </a:solidFill>
                <a:effectLst/>
                <a:latin typeface="arial" panose="020B0604020202020204" pitchFamily="34" charset="0"/>
              </a:rPr>
              <a:t>The </a:t>
            </a:r>
            <a:r>
              <a:rPr lang="en-US" dirty="0">
                <a:solidFill>
                  <a:srgbClr val="222222"/>
                </a:solidFill>
                <a:latin typeface="arial" panose="020B0604020202020204" pitchFamily="34" charset="0"/>
              </a:rPr>
              <a:t>R</a:t>
            </a:r>
            <a:r>
              <a:rPr lang="en-US" b="0" i="0" dirty="0">
                <a:solidFill>
                  <a:srgbClr val="222222"/>
                </a:solidFill>
                <a:effectLst/>
                <a:latin typeface="arial" panose="020B0604020202020204" pitchFamily="34" charset="0"/>
              </a:rPr>
              <a:t>est Phase </a:t>
            </a:r>
            <a:r>
              <a:rPr lang="en-US" dirty="0">
                <a:solidFill>
                  <a:srgbClr val="222222"/>
                </a:solidFill>
                <a:latin typeface="arial" panose="020B0604020202020204" pitchFamily="34" charset="0"/>
              </a:rPr>
              <a:t>I</a:t>
            </a:r>
            <a:r>
              <a:rPr lang="en-US" b="0" i="0" dirty="0">
                <a:solidFill>
                  <a:srgbClr val="222222"/>
                </a:solidFill>
                <a:effectLst/>
                <a:latin typeface="arial" panose="020B0604020202020204" pitchFamily="34" charset="0"/>
              </a:rPr>
              <a:t> Dataset records the last minute of rest before the exercise started.</a:t>
            </a:r>
          </a:p>
          <a:p>
            <a:pPr>
              <a:lnSpc>
                <a:spcPct val="170000"/>
              </a:lnSpc>
            </a:pPr>
            <a:r>
              <a:rPr lang="en-US" b="0" i="0" dirty="0">
                <a:solidFill>
                  <a:srgbClr val="222222"/>
                </a:solidFill>
                <a:effectLst/>
                <a:latin typeface="arial" panose="020B0604020202020204" pitchFamily="34" charset="0"/>
              </a:rPr>
              <a:t>Probably we find an asymmetry in the use of the brain because the subject was preparing to perform the exercise with just the right nostril, hence the obvious lateralization.</a:t>
            </a:r>
          </a:p>
          <a:p>
            <a:pPr>
              <a:lnSpc>
                <a:spcPct val="170000"/>
              </a:lnSpc>
            </a:pPr>
            <a:r>
              <a:rPr lang="en-US" b="0" i="0" dirty="0">
                <a:solidFill>
                  <a:srgbClr val="222222"/>
                </a:solidFill>
                <a:effectLst/>
                <a:latin typeface="arial" panose="020B0604020202020204" pitchFamily="34" charset="0"/>
              </a:rPr>
              <a:t>During the exercise the subject breathe only with the right nostril: this is why the impulse comes from the left side, since the right part of the body refers to the left hemisphere of the brain and </a:t>
            </a:r>
            <a:r>
              <a:rPr lang="en-US" b="0" i="0" dirty="0" err="1">
                <a:solidFill>
                  <a:srgbClr val="222222"/>
                </a:solidFill>
                <a:effectLst/>
                <a:latin typeface="arial" panose="020B0604020202020204" pitchFamily="34" charset="0"/>
              </a:rPr>
              <a:t>viceversa</a:t>
            </a:r>
            <a:r>
              <a:rPr lang="en-US" b="0" i="0" dirty="0">
                <a:solidFill>
                  <a:srgbClr val="222222"/>
                </a:solidFill>
                <a:effectLst/>
                <a:latin typeface="arial" panose="020B0604020202020204" pitchFamily="34" charset="0"/>
              </a:rPr>
              <a:t>.</a:t>
            </a:r>
          </a:p>
          <a:p>
            <a:pPr>
              <a:lnSpc>
                <a:spcPct val="170000"/>
              </a:lnSpc>
            </a:pPr>
            <a:r>
              <a:rPr lang="en-US" b="0" i="0" dirty="0">
                <a:solidFill>
                  <a:srgbClr val="222222"/>
                </a:solidFill>
                <a:effectLst/>
                <a:latin typeface="arial" panose="020B0604020202020204" pitchFamily="34" charset="0"/>
              </a:rPr>
              <a:t>The dataset related to the </a:t>
            </a:r>
            <a:r>
              <a:rPr lang="en-US" dirty="0">
                <a:solidFill>
                  <a:srgbClr val="222222"/>
                </a:solidFill>
                <a:latin typeface="arial" panose="020B0604020202020204" pitchFamily="34" charset="0"/>
              </a:rPr>
              <a:t>R</a:t>
            </a:r>
            <a:r>
              <a:rPr lang="en-US" b="0" i="0" dirty="0">
                <a:solidFill>
                  <a:srgbClr val="222222"/>
                </a:solidFill>
                <a:effectLst/>
                <a:latin typeface="arial" panose="020B0604020202020204" pitchFamily="34" charset="0"/>
              </a:rPr>
              <a:t>est Phase II instead registers a generic minute of rest. </a:t>
            </a:r>
          </a:p>
          <a:p>
            <a:pPr>
              <a:lnSpc>
                <a:spcPct val="170000"/>
              </a:lnSpc>
            </a:pPr>
            <a:r>
              <a:rPr lang="en-US" b="0" i="0" dirty="0">
                <a:solidFill>
                  <a:srgbClr val="222222"/>
                </a:solidFill>
                <a:effectLst/>
                <a:latin typeface="arial" panose="020B0604020202020204" pitchFamily="34" charset="0"/>
              </a:rPr>
              <a:t>Here there’s no lateralization, indeed we find an almost perfect symmetry between the two hemispheres, a sign that the subject, probably tired, was surely breathing with both nostrils open: the initial concentration failed, the two parts of the body were working together, also the brain.</a:t>
            </a:r>
          </a:p>
          <a:p>
            <a:pPr>
              <a:lnSpc>
                <a:spcPct val="170000"/>
              </a:lnSpc>
            </a:pPr>
            <a:r>
              <a:rPr lang="en-US" dirty="0">
                <a:solidFill>
                  <a:srgbClr val="222222"/>
                </a:solidFill>
                <a:latin typeface="arial" panose="020B0604020202020204" pitchFamily="34" charset="0"/>
              </a:rPr>
              <a:t>T</a:t>
            </a:r>
            <a:r>
              <a:rPr lang="en-US" b="0" i="0" dirty="0">
                <a:solidFill>
                  <a:srgbClr val="222222"/>
                </a:solidFill>
                <a:effectLst/>
                <a:latin typeface="arial" panose="020B0604020202020204" pitchFamily="34" charset="0"/>
              </a:rPr>
              <a:t>his shows that during the breathing exercises performed in situations of deep concentration, the same areas of the brain are always activated for both hemispheres, which work in a specular way.</a:t>
            </a:r>
          </a:p>
          <a:p>
            <a:pPr>
              <a:lnSpc>
                <a:spcPct val="170000"/>
              </a:lnSpc>
            </a:pPr>
            <a:r>
              <a:rPr lang="en-US" dirty="0">
                <a:solidFill>
                  <a:srgbClr val="222222"/>
                </a:solidFill>
                <a:latin typeface="arial" panose="020B0604020202020204" pitchFamily="34" charset="0"/>
              </a:rPr>
              <a:t>These results are true only for the Gamma band. We could perform an analysis in the other bands to see what’s possible to find out in the same conditions.</a:t>
            </a:r>
            <a:endParaRPr lang="it-IT" dirty="0"/>
          </a:p>
        </p:txBody>
      </p:sp>
    </p:spTree>
    <p:extLst>
      <p:ext uri="{BB962C8B-B14F-4D97-AF65-F5344CB8AC3E}">
        <p14:creationId xmlns:p14="http://schemas.microsoft.com/office/powerpoint/2010/main" val="2022179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3844A3-D9B0-4D40-B416-BC2E827CFCCD}"/>
              </a:ext>
            </a:extLst>
          </p:cNvPr>
          <p:cNvSpPr>
            <a:spLocks noGrp="1"/>
          </p:cNvSpPr>
          <p:nvPr>
            <p:ph type="title"/>
          </p:nvPr>
        </p:nvSpPr>
        <p:spPr>
          <a:xfrm>
            <a:off x="2247551" y="18255"/>
            <a:ext cx="10515600" cy="1325563"/>
          </a:xfrm>
        </p:spPr>
        <p:txBody>
          <a:bodyPr/>
          <a:lstStyle/>
          <a:p>
            <a:r>
              <a:rPr lang="it-IT" b="1" dirty="0"/>
              <a:t>ADVANCED ANALYSIS PROCEDURE</a:t>
            </a:r>
          </a:p>
        </p:txBody>
      </p:sp>
      <p:sp>
        <p:nvSpPr>
          <p:cNvPr id="3" name="Segnaposto contenuto 2">
            <a:extLst>
              <a:ext uri="{FF2B5EF4-FFF2-40B4-BE49-F238E27FC236}">
                <a16:creationId xmlns:a16="http://schemas.microsoft.com/office/drawing/2014/main" id="{F599280D-006A-454A-B0D6-6ADDF95C9714}"/>
              </a:ext>
            </a:extLst>
          </p:cNvPr>
          <p:cNvSpPr>
            <a:spLocks noGrp="1"/>
          </p:cNvSpPr>
          <p:nvPr>
            <p:ph idx="1"/>
          </p:nvPr>
        </p:nvSpPr>
        <p:spPr>
          <a:xfrm>
            <a:off x="838200" y="1489591"/>
            <a:ext cx="10515600" cy="4351338"/>
          </a:xfrm>
        </p:spPr>
        <p:txBody>
          <a:bodyPr/>
          <a:lstStyle/>
          <a:p>
            <a:r>
              <a:rPr lang="it-IT" dirty="0" err="1"/>
              <a:t>As</a:t>
            </a:r>
            <a:r>
              <a:rPr lang="it-IT" dirty="0"/>
              <a:t> </a:t>
            </a:r>
            <a:r>
              <a:rPr lang="it-IT" dirty="0" err="1"/>
              <a:t>advanced</a:t>
            </a:r>
            <a:r>
              <a:rPr lang="it-IT" dirty="0"/>
              <a:t> </a:t>
            </a:r>
            <a:r>
              <a:rPr lang="it-IT" dirty="0" err="1"/>
              <a:t>analysis</a:t>
            </a:r>
            <a:r>
              <a:rPr lang="it-IT" dirty="0"/>
              <a:t> procedure the DFA </a:t>
            </a:r>
            <a:r>
              <a:rPr lang="it-IT" dirty="0" err="1"/>
              <a:t>analysis</a:t>
            </a:r>
            <a:r>
              <a:rPr lang="it-IT" dirty="0"/>
              <a:t> </a:t>
            </a:r>
            <a:r>
              <a:rPr lang="it-IT" dirty="0" err="1"/>
              <a:t>was</a:t>
            </a:r>
            <a:r>
              <a:rPr lang="it-IT" dirty="0"/>
              <a:t> </a:t>
            </a:r>
            <a:r>
              <a:rPr lang="it-IT" dirty="0" err="1"/>
              <a:t>chosen</a:t>
            </a:r>
            <a:r>
              <a:rPr lang="it-IT" dirty="0"/>
              <a:t>.</a:t>
            </a:r>
          </a:p>
          <a:p>
            <a:r>
              <a:rPr lang="it-IT" dirty="0"/>
              <a:t>The </a:t>
            </a:r>
            <a:r>
              <a:rPr lang="it-IT" dirty="0" err="1"/>
              <a:t>analysis</a:t>
            </a:r>
            <a:r>
              <a:rPr lang="it-IT" dirty="0"/>
              <a:t> </a:t>
            </a:r>
            <a:r>
              <a:rPr lang="it-IT" dirty="0" err="1"/>
              <a:t>was</a:t>
            </a:r>
            <a:r>
              <a:rPr lang="it-IT" dirty="0"/>
              <a:t> </a:t>
            </a:r>
            <a:r>
              <a:rPr lang="it-IT" dirty="0" err="1"/>
              <a:t>performed</a:t>
            </a:r>
            <a:r>
              <a:rPr lang="it-IT" dirty="0"/>
              <a:t> on a </a:t>
            </a:r>
            <a:r>
              <a:rPr lang="it-IT" dirty="0" err="1"/>
              <a:t>period</a:t>
            </a:r>
            <a:r>
              <a:rPr lang="it-IT" dirty="0"/>
              <a:t> of 3 minutes </a:t>
            </a:r>
            <a:r>
              <a:rPr lang="it-IT" dirty="0" err="1"/>
              <a:t>excersise</a:t>
            </a:r>
            <a:r>
              <a:rPr lang="it-IT" dirty="0"/>
              <a:t>.</a:t>
            </a:r>
          </a:p>
          <a:p>
            <a:r>
              <a:rPr lang="it-IT" dirty="0"/>
              <a:t>The focus </a:t>
            </a:r>
            <a:r>
              <a:rPr lang="it-IT" dirty="0" err="1"/>
              <a:t>will</a:t>
            </a:r>
            <a:r>
              <a:rPr lang="it-IT" dirty="0"/>
              <a:t> be on </a:t>
            </a:r>
            <a:r>
              <a:rPr lang="it-IT" dirty="0" err="1"/>
              <a:t>channel</a:t>
            </a:r>
            <a:r>
              <a:rPr lang="it-IT" dirty="0"/>
              <a:t> 96 </a:t>
            </a:r>
            <a:r>
              <a:rPr lang="it-IT" dirty="0" err="1"/>
              <a:t>as</a:t>
            </a:r>
            <a:r>
              <a:rPr lang="it-IT" dirty="0"/>
              <a:t> the source of the </a:t>
            </a:r>
            <a:r>
              <a:rPr lang="it-IT" dirty="0" err="1"/>
              <a:t>breathing</a:t>
            </a:r>
            <a:r>
              <a:rPr lang="it-IT" dirty="0"/>
              <a:t> </a:t>
            </a:r>
            <a:r>
              <a:rPr lang="it-IT" dirty="0" err="1"/>
              <a:t>stimulus</a:t>
            </a:r>
            <a:r>
              <a:rPr lang="it-IT" dirty="0"/>
              <a:t>.</a:t>
            </a:r>
          </a:p>
          <a:p>
            <a:r>
              <a:rPr lang="it-IT" dirty="0" err="1"/>
              <a:t>Our</a:t>
            </a:r>
            <a:r>
              <a:rPr lang="it-IT" dirty="0"/>
              <a:t> step </a:t>
            </a:r>
            <a:r>
              <a:rPr lang="it-IT" dirty="0" err="1"/>
              <a:t>is</a:t>
            </a:r>
            <a:r>
              <a:rPr lang="it-IT" dirty="0"/>
              <a:t> </a:t>
            </a:r>
            <a:r>
              <a:rPr lang="it-IT" dirty="0" err="1"/>
              <a:t>very</a:t>
            </a:r>
            <a:r>
              <a:rPr lang="it-IT" dirty="0"/>
              <a:t> small (step=10) so </a:t>
            </a:r>
            <a:r>
              <a:rPr lang="it-IT" dirty="0" err="1"/>
              <a:t>we</a:t>
            </a:r>
            <a:r>
              <a:rPr lang="it-IT" dirty="0"/>
              <a:t> can highlight the high frequencies. </a:t>
            </a:r>
            <a:r>
              <a:rPr lang="it-IT" dirty="0" err="1"/>
              <a:t>Since</a:t>
            </a:r>
            <a:r>
              <a:rPr lang="it-IT" dirty="0"/>
              <a:t> DFA </a:t>
            </a:r>
            <a:r>
              <a:rPr lang="it-IT" dirty="0" err="1"/>
              <a:t>is</a:t>
            </a:r>
            <a:r>
              <a:rPr lang="it-IT" dirty="0"/>
              <a:t> an </a:t>
            </a:r>
            <a:r>
              <a:rPr lang="it-IT" dirty="0" err="1"/>
              <a:t>analysis</a:t>
            </a:r>
            <a:r>
              <a:rPr lang="it-IT" dirty="0"/>
              <a:t> </a:t>
            </a:r>
            <a:r>
              <a:rPr lang="it-IT" dirty="0" err="1"/>
              <a:t>that</a:t>
            </a:r>
            <a:r>
              <a:rPr lang="it-IT" dirty="0"/>
              <a:t> </a:t>
            </a:r>
            <a:r>
              <a:rPr lang="it-IT" dirty="0" err="1"/>
              <a:t>relates</a:t>
            </a:r>
            <a:r>
              <a:rPr lang="it-IT" dirty="0"/>
              <a:t> </a:t>
            </a:r>
            <a:r>
              <a:rPr lang="it-IT" dirty="0" err="1"/>
              <a:t>signal</a:t>
            </a:r>
            <a:r>
              <a:rPr lang="it-IT" dirty="0"/>
              <a:t> to </a:t>
            </a:r>
            <a:r>
              <a:rPr lang="it-IT" dirty="0" err="1"/>
              <a:t>noise</a:t>
            </a:r>
            <a:r>
              <a:rPr lang="it-IT" dirty="0"/>
              <a:t>, so the </a:t>
            </a:r>
            <a:r>
              <a:rPr lang="it-IT" dirty="0" err="1"/>
              <a:t>signal</a:t>
            </a:r>
            <a:r>
              <a:rPr lang="it-IT" dirty="0"/>
              <a:t> </a:t>
            </a:r>
            <a:r>
              <a:rPr lang="it-IT" dirty="0" err="1"/>
              <a:t>is</a:t>
            </a:r>
            <a:r>
              <a:rPr lang="it-IT" dirty="0"/>
              <a:t> </a:t>
            </a:r>
            <a:r>
              <a:rPr lang="it-IT" dirty="0" err="1"/>
              <a:t>not</a:t>
            </a:r>
            <a:r>
              <a:rPr lang="it-IT" dirty="0"/>
              <a:t> </a:t>
            </a:r>
            <a:r>
              <a:rPr lang="it-IT" dirty="0" err="1"/>
              <a:t>filtered</a:t>
            </a:r>
            <a:r>
              <a:rPr lang="it-IT" dirty="0"/>
              <a:t> in </a:t>
            </a:r>
            <a:r>
              <a:rPr lang="it-IT" dirty="0" err="1"/>
              <a:t>any</a:t>
            </a:r>
            <a:r>
              <a:rPr lang="it-IT" dirty="0"/>
              <a:t> band. </a:t>
            </a:r>
          </a:p>
          <a:p>
            <a:endParaRPr lang="it-IT" dirty="0"/>
          </a:p>
          <a:p>
            <a:endParaRPr lang="it-IT" dirty="0"/>
          </a:p>
          <a:p>
            <a:endParaRPr lang="it-IT" dirty="0"/>
          </a:p>
        </p:txBody>
      </p:sp>
    </p:spTree>
    <p:extLst>
      <p:ext uri="{BB962C8B-B14F-4D97-AF65-F5344CB8AC3E}">
        <p14:creationId xmlns:p14="http://schemas.microsoft.com/office/powerpoint/2010/main" val="2749316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descr="Immagine che contiene mappa, testo&#10;&#10;Descrizione generata automaticamente">
            <a:extLst>
              <a:ext uri="{FF2B5EF4-FFF2-40B4-BE49-F238E27FC236}">
                <a16:creationId xmlns:a16="http://schemas.microsoft.com/office/drawing/2014/main" id="{6B442F70-C065-443B-B88E-6D02DB666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7711" y="335926"/>
            <a:ext cx="2816577" cy="2112433"/>
          </a:xfrm>
          <a:prstGeom prst="rect">
            <a:avLst/>
          </a:prstGeom>
        </p:spPr>
      </p:pic>
      <p:sp>
        <p:nvSpPr>
          <p:cNvPr id="40" name="Freeform 23">
            <a:extLst>
              <a:ext uri="{FF2B5EF4-FFF2-40B4-BE49-F238E27FC236}">
                <a16:creationId xmlns:a16="http://schemas.microsoft.com/office/drawing/2014/main" id="{EDBF517C-8524-444B-BA62-E3F7FA60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2194" y="2610718"/>
            <a:ext cx="6259807" cy="4252574"/>
          </a:xfrm>
          <a:custGeom>
            <a:avLst/>
            <a:gdLst>
              <a:gd name="connsiteX0" fmla="*/ 0 w 6259807"/>
              <a:gd name="connsiteY0" fmla="*/ 0 h 4252574"/>
              <a:gd name="connsiteX1" fmla="*/ 6259807 w 6259807"/>
              <a:gd name="connsiteY1" fmla="*/ 0 h 4252574"/>
              <a:gd name="connsiteX2" fmla="*/ 6259807 w 6259807"/>
              <a:gd name="connsiteY2" fmla="*/ 4252574 h 4252574"/>
              <a:gd name="connsiteX3" fmla="*/ 896549 w 6259807"/>
              <a:gd name="connsiteY3" fmla="*/ 4252574 h 4252574"/>
              <a:gd name="connsiteX4" fmla="*/ 2866576 w 6259807"/>
              <a:gd name="connsiteY4" fmla="*/ 952 h 4252574"/>
              <a:gd name="connsiteX5" fmla="*/ 0 w 6259807"/>
              <a:gd name="connsiteY5" fmla="*/ 952 h 425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9807" h="4252574">
                <a:moveTo>
                  <a:pt x="0" y="0"/>
                </a:moveTo>
                <a:lnTo>
                  <a:pt x="6259807" y="0"/>
                </a:lnTo>
                <a:lnTo>
                  <a:pt x="6259807" y="4252574"/>
                </a:lnTo>
                <a:lnTo>
                  <a:pt x="896549" y="4252574"/>
                </a:lnTo>
                <a:lnTo>
                  <a:pt x="2866576" y="952"/>
                </a:lnTo>
                <a:lnTo>
                  <a:pt x="0" y="952"/>
                </a:lnTo>
                <a:close/>
              </a:path>
            </a:pathLst>
          </a:custGeom>
          <a:solidFill>
            <a:srgbClr val="AFABA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20">
            <a:extLst>
              <a:ext uri="{FF2B5EF4-FFF2-40B4-BE49-F238E27FC236}">
                <a16:creationId xmlns:a16="http://schemas.microsoft.com/office/drawing/2014/main" id="{B072FA10-EF9D-4AEB-AB63-079C80F19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610718"/>
            <a:ext cx="8624908" cy="4252574"/>
          </a:xfrm>
          <a:custGeom>
            <a:avLst/>
            <a:gdLst>
              <a:gd name="connsiteX0" fmla="*/ 0 w 8624908"/>
              <a:gd name="connsiteY0" fmla="*/ 4252574 h 4252574"/>
              <a:gd name="connsiteX1" fmla="*/ 1053646 w 8624908"/>
              <a:gd name="connsiteY1" fmla="*/ 4252574 h 4252574"/>
              <a:gd name="connsiteX2" fmla="*/ 1053646 w 8624908"/>
              <a:gd name="connsiteY2" fmla="*/ 4252098 h 4252574"/>
              <a:gd name="connsiteX3" fmla="*/ 8624908 w 8624908"/>
              <a:gd name="connsiteY3" fmla="*/ 4252098 h 4252574"/>
              <a:gd name="connsiteX4" fmla="*/ 6654660 w 8624908"/>
              <a:gd name="connsiteY4" fmla="*/ 0 h 4252574"/>
              <a:gd name="connsiteX5" fmla="*/ 1053646 w 8624908"/>
              <a:gd name="connsiteY5" fmla="*/ 0 h 4252574"/>
              <a:gd name="connsiteX6" fmla="*/ 1053646 w 8624908"/>
              <a:gd name="connsiteY6" fmla="*/ 5292 h 4252574"/>
              <a:gd name="connsiteX7" fmla="*/ 0 w 8624908"/>
              <a:gd name="connsiteY7" fmla="*/ 5292 h 425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24908" h="4252574">
                <a:moveTo>
                  <a:pt x="0" y="4252574"/>
                </a:moveTo>
                <a:lnTo>
                  <a:pt x="1053646" y="4252574"/>
                </a:lnTo>
                <a:lnTo>
                  <a:pt x="1053646" y="4252098"/>
                </a:lnTo>
                <a:lnTo>
                  <a:pt x="8624908" y="4252098"/>
                </a:lnTo>
                <a:lnTo>
                  <a:pt x="6654660" y="0"/>
                </a:lnTo>
                <a:lnTo>
                  <a:pt x="1053646" y="0"/>
                </a:lnTo>
                <a:lnTo>
                  <a:pt x="1053646" y="5292"/>
                </a:lnTo>
                <a:lnTo>
                  <a:pt x="0" y="5292"/>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CF5BBA0-36F7-4CD0-8750-D9E6250D2DC1}"/>
              </a:ext>
            </a:extLst>
          </p:cNvPr>
          <p:cNvSpPr>
            <a:spLocks noGrp="1"/>
          </p:cNvSpPr>
          <p:nvPr>
            <p:ph type="title"/>
          </p:nvPr>
        </p:nvSpPr>
        <p:spPr>
          <a:xfrm>
            <a:off x="8478267" y="3599644"/>
            <a:ext cx="3389906" cy="2614889"/>
          </a:xfrm>
        </p:spPr>
        <p:txBody>
          <a:bodyPr>
            <a:normAutofit/>
          </a:bodyPr>
          <a:lstStyle/>
          <a:p>
            <a:r>
              <a:rPr lang="it-IT" b="1">
                <a:solidFill>
                  <a:srgbClr val="000000"/>
                </a:solidFill>
              </a:rPr>
              <a:t>DFA ANALYSIS</a:t>
            </a:r>
          </a:p>
        </p:txBody>
      </p:sp>
      <p:pic>
        <p:nvPicPr>
          <p:cNvPr id="16" name="Immagine 15" descr="Immagine che contiene mappa, testo&#10;&#10;Descrizione generata automaticamente">
            <a:extLst>
              <a:ext uri="{FF2B5EF4-FFF2-40B4-BE49-F238E27FC236}">
                <a16:creationId xmlns:a16="http://schemas.microsoft.com/office/drawing/2014/main" id="{512473B2-42B7-4BFF-8E9A-A9E6039B2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6210"/>
            <a:ext cx="2816577" cy="2112433"/>
          </a:xfrm>
          <a:prstGeom prst="rect">
            <a:avLst/>
          </a:prstGeom>
        </p:spPr>
      </p:pic>
      <p:pic>
        <p:nvPicPr>
          <p:cNvPr id="7" name="Immagine 6" descr="Immagine che contiene mappa, testo&#10;&#10;Descrizione generata automaticamente">
            <a:extLst>
              <a:ext uri="{FF2B5EF4-FFF2-40B4-BE49-F238E27FC236}">
                <a16:creationId xmlns:a16="http://schemas.microsoft.com/office/drawing/2014/main" id="{715DADD6-2F66-41EE-84F6-4975882E2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2237" y="335926"/>
            <a:ext cx="2816577" cy="2112433"/>
          </a:xfrm>
          <a:prstGeom prst="rect">
            <a:avLst/>
          </a:prstGeom>
        </p:spPr>
      </p:pic>
      <p:sp>
        <p:nvSpPr>
          <p:cNvPr id="3" name="Segnaposto contenuto 2">
            <a:extLst>
              <a:ext uri="{FF2B5EF4-FFF2-40B4-BE49-F238E27FC236}">
                <a16:creationId xmlns:a16="http://schemas.microsoft.com/office/drawing/2014/main" id="{1394083E-789C-4E0B-A2E9-FBCCB33F4612}"/>
              </a:ext>
            </a:extLst>
          </p:cNvPr>
          <p:cNvSpPr>
            <a:spLocks noGrp="1"/>
          </p:cNvSpPr>
          <p:nvPr>
            <p:ph idx="1"/>
          </p:nvPr>
        </p:nvSpPr>
        <p:spPr>
          <a:xfrm>
            <a:off x="0" y="2641002"/>
            <a:ext cx="7098007" cy="4216998"/>
          </a:xfrm>
        </p:spPr>
        <p:txBody>
          <a:bodyPr anchor="t">
            <a:normAutofit fontScale="92500" lnSpcReduction="10000"/>
          </a:bodyPr>
          <a:lstStyle/>
          <a:p>
            <a:r>
              <a:rPr lang="it-IT" sz="2000" dirty="0" err="1">
                <a:solidFill>
                  <a:srgbClr val="FFFFFF"/>
                </a:solidFill>
              </a:rPr>
              <a:t>We</a:t>
            </a:r>
            <a:r>
              <a:rPr lang="it-IT" sz="2000" dirty="0">
                <a:solidFill>
                  <a:srgbClr val="FFFFFF"/>
                </a:solidFill>
              </a:rPr>
              <a:t> </a:t>
            </a:r>
            <a:r>
              <a:rPr lang="it-IT" sz="2000" dirty="0" err="1">
                <a:solidFill>
                  <a:srgbClr val="FFFFFF"/>
                </a:solidFill>
              </a:rPr>
              <a:t>chose</a:t>
            </a:r>
            <a:r>
              <a:rPr lang="it-IT" sz="2000" dirty="0">
                <a:solidFill>
                  <a:srgbClr val="FFFFFF"/>
                </a:solidFill>
              </a:rPr>
              <a:t> an high </a:t>
            </a:r>
            <a:r>
              <a:rPr lang="it-IT" sz="2000" dirty="0" err="1">
                <a:solidFill>
                  <a:srgbClr val="FFFFFF"/>
                </a:solidFill>
              </a:rPr>
              <a:t>number</a:t>
            </a:r>
            <a:r>
              <a:rPr lang="it-IT" sz="2000" dirty="0">
                <a:solidFill>
                  <a:srgbClr val="FFFFFF"/>
                </a:solidFill>
              </a:rPr>
              <a:t> of samples so </a:t>
            </a:r>
            <a:r>
              <a:rPr lang="it-IT" sz="2000" dirty="0" err="1">
                <a:solidFill>
                  <a:srgbClr val="FFFFFF"/>
                </a:solidFill>
              </a:rPr>
              <a:t>we</a:t>
            </a:r>
            <a:r>
              <a:rPr lang="it-IT" sz="2000" dirty="0">
                <a:solidFill>
                  <a:srgbClr val="FFFFFF"/>
                </a:solidFill>
              </a:rPr>
              <a:t> can </a:t>
            </a:r>
            <a:r>
              <a:rPr lang="it-IT" sz="2000" dirty="0" err="1">
                <a:solidFill>
                  <a:srgbClr val="FFFFFF"/>
                </a:solidFill>
              </a:rPr>
              <a:t>see</a:t>
            </a:r>
            <a:r>
              <a:rPr lang="it-IT" sz="2000" dirty="0">
                <a:solidFill>
                  <a:srgbClr val="FFFFFF"/>
                </a:solidFill>
              </a:rPr>
              <a:t> </a:t>
            </a:r>
            <a:r>
              <a:rPr lang="it-IT" sz="2000" dirty="0" err="1">
                <a:solidFill>
                  <a:srgbClr val="FFFFFF"/>
                </a:solidFill>
              </a:rPr>
              <a:t>if</a:t>
            </a:r>
            <a:r>
              <a:rPr lang="it-IT" sz="2000" dirty="0">
                <a:solidFill>
                  <a:srgbClr val="FFFFFF"/>
                </a:solidFill>
              </a:rPr>
              <a:t> the </a:t>
            </a:r>
            <a:r>
              <a:rPr lang="it-IT" sz="2000" dirty="0" err="1">
                <a:solidFill>
                  <a:srgbClr val="FFFFFF"/>
                </a:solidFill>
              </a:rPr>
              <a:t>signal</a:t>
            </a:r>
            <a:r>
              <a:rPr lang="it-IT" sz="2000" dirty="0">
                <a:solidFill>
                  <a:srgbClr val="FFFFFF"/>
                </a:solidFill>
              </a:rPr>
              <a:t> </a:t>
            </a:r>
            <a:r>
              <a:rPr lang="it-IT" sz="2000" dirty="0" err="1">
                <a:solidFill>
                  <a:srgbClr val="FFFFFF"/>
                </a:solidFill>
              </a:rPr>
              <a:t>is</a:t>
            </a:r>
            <a:r>
              <a:rPr lang="it-IT" sz="2000" dirty="0">
                <a:solidFill>
                  <a:srgbClr val="FFFFFF"/>
                </a:solidFill>
              </a:rPr>
              <a:t> </a:t>
            </a:r>
            <a:r>
              <a:rPr lang="it-IT" sz="2000" dirty="0" err="1">
                <a:solidFill>
                  <a:srgbClr val="FFFFFF"/>
                </a:solidFill>
              </a:rPr>
              <a:t>correlated</a:t>
            </a:r>
            <a:r>
              <a:rPr lang="it-IT" sz="2000" dirty="0">
                <a:solidFill>
                  <a:srgbClr val="FFFFFF"/>
                </a:solidFill>
              </a:rPr>
              <a:t>. By </a:t>
            </a:r>
            <a:r>
              <a:rPr lang="it-IT" sz="2000" dirty="0" err="1">
                <a:solidFill>
                  <a:srgbClr val="FFFFFF"/>
                </a:solidFill>
              </a:rPr>
              <a:t>taking</a:t>
            </a:r>
            <a:r>
              <a:rPr lang="it-IT" sz="2000" dirty="0">
                <a:solidFill>
                  <a:srgbClr val="FFFFFF"/>
                </a:solidFill>
              </a:rPr>
              <a:t> </a:t>
            </a:r>
            <a:r>
              <a:rPr lang="it-IT" sz="2000" dirty="0" err="1">
                <a:solidFill>
                  <a:srgbClr val="FFFFFF"/>
                </a:solidFill>
              </a:rPr>
              <a:t>these</a:t>
            </a:r>
            <a:r>
              <a:rPr lang="it-IT" sz="2000" dirty="0">
                <a:solidFill>
                  <a:srgbClr val="FFFFFF"/>
                </a:solidFill>
              </a:rPr>
              <a:t> </a:t>
            </a:r>
            <a:r>
              <a:rPr lang="it-IT" sz="2000" dirty="0" err="1">
                <a:solidFill>
                  <a:srgbClr val="FFFFFF"/>
                </a:solidFill>
              </a:rPr>
              <a:t>parameters</a:t>
            </a:r>
            <a:r>
              <a:rPr lang="it-IT" sz="2000" dirty="0">
                <a:solidFill>
                  <a:srgbClr val="FFFFFF"/>
                </a:solidFill>
              </a:rPr>
              <a:t>:</a:t>
            </a:r>
          </a:p>
          <a:p>
            <a:pPr lvl="1"/>
            <a:r>
              <a:rPr lang="it-IT" sz="2000" dirty="0">
                <a:solidFill>
                  <a:srgbClr val="FFFFFF"/>
                </a:solidFill>
              </a:rPr>
              <a:t>Start=100;</a:t>
            </a:r>
          </a:p>
          <a:p>
            <a:pPr lvl="1"/>
            <a:r>
              <a:rPr lang="it-IT" sz="2000" dirty="0">
                <a:solidFill>
                  <a:srgbClr val="FFFFFF"/>
                </a:solidFill>
              </a:rPr>
              <a:t>Step=10;</a:t>
            </a:r>
          </a:p>
          <a:p>
            <a:pPr lvl="1"/>
            <a:r>
              <a:rPr lang="it-IT" sz="2000" dirty="0" err="1">
                <a:solidFill>
                  <a:srgbClr val="FFFFFF"/>
                </a:solidFill>
              </a:rPr>
              <a:t>Ende</a:t>
            </a:r>
            <a:r>
              <a:rPr lang="it-IT" sz="2000" dirty="0">
                <a:solidFill>
                  <a:srgbClr val="FFFFFF"/>
                </a:solidFill>
              </a:rPr>
              <a:t>=10000.</a:t>
            </a:r>
          </a:p>
          <a:p>
            <a:pPr lvl="1"/>
            <a:endParaRPr lang="it-IT" sz="2000" dirty="0">
              <a:solidFill>
                <a:srgbClr val="FFFFFF"/>
              </a:solidFill>
            </a:endParaRPr>
          </a:p>
          <a:p>
            <a:pPr marL="457200" lvl="1" indent="0">
              <a:buNone/>
            </a:pPr>
            <a:r>
              <a:rPr lang="it-IT" sz="2000" dirty="0" err="1">
                <a:solidFill>
                  <a:srgbClr val="FFFFFF"/>
                </a:solidFill>
              </a:rPr>
              <a:t>It’s</a:t>
            </a:r>
            <a:r>
              <a:rPr lang="it-IT" sz="2000" dirty="0">
                <a:solidFill>
                  <a:srgbClr val="FFFFFF"/>
                </a:solidFill>
              </a:rPr>
              <a:t> </a:t>
            </a:r>
            <a:r>
              <a:rPr lang="it-IT" sz="2000" dirty="0" err="1">
                <a:solidFill>
                  <a:srgbClr val="FFFFFF"/>
                </a:solidFill>
              </a:rPr>
              <a:t>possible</a:t>
            </a:r>
            <a:r>
              <a:rPr lang="it-IT" sz="2000" dirty="0">
                <a:solidFill>
                  <a:srgbClr val="FFFFFF"/>
                </a:solidFill>
              </a:rPr>
              <a:t> to </a:t>
            </a:r>
            <a:r>
              <a:rPr lang="it-IT" sz="2000" dirty="0" err="1">
                <a:solidFill>
                  <a:srgbClr val="FFFFFF"/>
                </a:solidFill>
              </a:rPr>
              <a:t>obtain</a:t>
            </a:r>
            <a:r>
              <a:rPr lang="it-IT" sz="2000" dirty="0">
                <a:solidFill>
                  <a:srgbClr val="FFFFFF"/>
                </a:solidFill>
              </a:rPr>
              <a:t> </a:t>
            </a:r>
            <a:r>
              <a:rPr lang="it-IT" sz="2000" dirty="0" err="1">
                <a:solidFill>
                  <a:srgbClr val="FFFFFF"/>
                </a:solidFill>
              </a:rPr>
              <a:t>these</a:t>
            </a:r>
            <a:r>
              <a:rPr lang="it-IT" sz="2000" dirty="0">
                <a:solidFill>
                  <a:srgbClr val="FFFFFF"/>
                </a:solidFill>
              </a:rPr>
              <a:t> </a:t>
            </a:r>
            <a:r>
              <a:rPr lang="it-IT" sz="2000" dirty="0" err="1">
                <a:solidFill>
                  <a:srgbClr val="FFFFFF"/>
                </a:solidFill>
              </a:rPr>
              <a:t>values</a:t>
            </a:r>
            <a:r>
              <a:rPr lang="it-IT" sz="2000" dirty="0">
                <a:solidFill>
                  <a:srgbClr val="FFFFFF"/>
                </a:solidFill>
              </a:rPr>
              <a:t> of a (</a:t>
            </a:r>
            <a:r>
              <a:rPr lang="it-IT" sz="2000" dirty="0" err="1">
                <a:solidFill>
                  <a:srgbClr val="FFFFFF"/>
                </a:solidFill>
              </a:rPr>
              <a:t>angular</a:t>
            </a:r>
            <a:r>
              <a:rPr lang="it-IT" sz="2000" dirty="0">
                <a:solidFill>
                  <a:srgbClr val="FFFFFF"/>
                </a:solidFill>
              </a:rPr>
              <a:t> </a:t>
            </a:r>
            <a:r>
              <a:rPr lang="it-IT" sz="2000" dirty="0" err="1">
                <a:solidFill>
                  <a:srgbClr val="FFFFFF"/>
                </a:solidFill>
              </a:rPr>
              <a:t>coefficient</a:t>
            </a:r>
            <a:r>
              <a:rPr lang="it-IT" sz="2000" dirty="0">
                <a:solidFill>
                  <a:srgbClr val="FFFFFF"/>
                </a:solidFill>
              </a:rPr>
              <a:t>):</a:t>
            </a:r>
          </a:p>
          <a:p>
            <a:pPr lvl="1"/>
            <a:r>
              <a:rPr lang="it-IT" sz="2000" dirty="0">
                <a:solidFill>
                  <a:srgbClr val="FFFFFF"/>
                </a:solidFill>
              </a:rPr>
              <a:t>For minute 33 a=0.4;</a:t>
            </a:r>
          </a:p>
          <a:p>
            <a:pPr lvl="1"/>
            <a:r>
              <a:rPr lang="it-IT" sz="2000" dirty="0">
                <a:solidFill>
                  <a:srgbClr val="FFFFFF"/>
                </a:solidFill>
              </a:rPr>
              <a:t>For minute 34 a=0.36;</a:t>
            </a:r>
          </a:p>
          <a:p>
            <a:pPr lvl="1"/>
            <a:r>
              <a:rPr lang="it-IT" sz="2000" dirty="0">
                <a:solidFill>
                  <a:srgbClr val="FFFFFF"/>
                </a:solidFill>
              </a:rPr>
              <a:t>For minute 35 a=0.52.</a:t>
            </a:r>
          </a:p>
          <a:p>
            <a:r>
              <a:rPr lang="it-IT" sz="2000" dirty="0">
                <a:solidFill>
                  <a:srgbClr val="FFFFFF"/>
                </a:solidFill>
              </a:rPr>
              <a:t>For minute 33 and 34 the </a:t>
            </a:r>
            <a:r>
              <a:rPr lang="it-IT" sz="2000" dirty="0" err="1">
                <a:solidFill>
                  <a:srgbClr val="FFFFFF"/>
                </a:solidFill>
              </a:rPr>
              <a:t>signal</a:t>
            </a:r>
            <a:r>
              <a:rPr lang="it-IT" sz="2000" dirty="0">
                <a:solidFill>
                  <a:srgbClr val="FFFFFF"/>
                </a:solidFill>
              </a:rPr>
              <a:t> </a:t>
            </a:r>
            <a:r>
              <a:rPr lang="it-IT" sz="2000" dirty="0" err="1">
                <a:solidFill>
                  <a:srgbClr val="FFFFFF"/>
                </a:solidFill>
              </a:rPr>
              <a:t>seems</a:t>
            </a:r>
            <a:r>
              <a:rPr lang="it-IT" sz="2000" dirty="0">
                <a:solidFill>
                  <a:srgbClr val="FFFFFF"/>
                </a:solidFill>
              </a:rPr>
              <a:t> to be </a:t>
            </a:r>
            <a:r>
              <a:rPr lang="it-IT" sz="2000" dirty="0" err="1">
                <a:solidFill>
                  <a:srgbClr val="FFFFFF"/>
                </a:solidFill>
              </a:rPr>
              <a:t>not</a:t>
            </a:r>
            <a:r>
              <a:rPr lang="it-IT" sz="2000" dirty="0">
                <a:solidFill>
                  <a:srgbClr val="FFFFFF"/>
                </a:solidFill>
              </a:rPr>
              <a:t> </a:t>
            </a:r>
            <a:r>
              <a:rPr lang="it-IT" sz="2000" dirty="0" err="1">
                <a:solidFill>
                  <a:srgbClr val="FFFFFF"/>
                </a:solidFill>
              </a:rPr>
              <a:t>correlated</a:t>
            </a:r>
            <a:r>
              <a:rPr lang="it-IT" sz="2000" dirty="0">
                <a:solidFill>
                  <a:srgbClr val="FFFFFF"/>
                </a:solidFill>
              </a:rPr>
              <a:t>, for minute 35 </a:t>
            </a:r>
            <a:r>
              <a:rPr lang="it-IT" sz="2000" dirty="0" err="1">
                <a:solidFill>
                  <a:srgbClr val="FFFFFF"/>
                </a:solidFill>
              </a:rPr>
              <a:t>it’s</a:t>
            </a:r>
            <a:r>
              <a:rPr lang="it-IT" sz="2000" dirty="0">
                <a:solidFill>
                  <a:srgbClr val="FFFFFF"/>
                </a:solidFill>
              </a:rPr>
              <a:t> </a:t>
            </a:r>
            <a:r>
              <a:rPr lang="it-IT" sz="2000" dirty="0" err="1">
                <a:solidFill>
                  <a:srgbClr val="FFFFFF"/>
                </a:solidFill>
              </a:rPr>
              <a:t>barely</a:t>
            </a:r>
            <a:r>
              <a:rPr lang="it-IT" sz="2000" dirty="0">
                <a:solidFill>
                  <a:srgbClr val="FFFFFF"/>
                </a:solidFill>
              </a:rPr>
              <a:t> </a:t>
            </a:r>
            <a:r>
              <a:rPr lang="it-IT" sz="2000" dirty="0" err="1">
                <a:solidFill>
                  <a:srgbClr val="FFFFFF"/>
                </a:solidFill>
              </a:rPr>
              <a:t>correlated</a:t>
            </a:r>
            <a:r>
              <a:rPr lang="it-IT" sz="2000" dirty="0">
                <a:solidFill>
                  <a:srgbClr val="FFFFFF"/>
                </a:solidFill>
              </a:rPr>
              <a:t>. </a:t>
            </a:r>
          </a:p>
          <a:p>
            <a:r>
              <a:rPr lang="it-IT" sz="2000" dirty="0" err="1">
                <a:solidFill>
                  <a:srgbClr val="FFFFFF"/>
                </a:solidFill>
              </a:rPr>
              <a:t>Tha</a:t>
            </a:r>
            <a:r>
              <a:rPr lang="it-IT" sz="2000" dirty="0">
                <a:solidFill>
                  <a:srgbClr val="FFFFFF"/>
                </a:solidFill>
              </a:rPr>
              <a:t> </a:t>
            </a:r>
            <a:r>
              <a:rPr lang="it-IT" sz="2000" dirty="0" err="1">
                <a:solidFill>
                  <a:srgbClr val="FFFFFF"/>
                </a:solidFill>
              </a:rPr>
              <a:t>analysis</a:t>
            </a:r>
            <a:r>
              <a:rPr lang="it-IT" sz="2000" dirty="0">
                <a:solidFill>
                  <a:srgbClr val="FFFFFF"/>
                </a:solidFill>
              </a:rPr>
              <a:t> </a:t>
            </a:r>
            <a:r>
              <a:rPr lang="it-IT" sz="2000" dirty="0" err="1">
                <a:solidFill>
                  <a:srgbClr val="FFFFFF"/>
                </a:solidFill>
              </a:rPr>
              <a:t>didn’t</a:t>
            </a:r>
            <a:r>
              <a:rPr lang="it-IT" sz="2000" dirty="0">
                <a:solidFill>
                  <a:srgbClr val="FFFFFF"/>
                </a:solidFill>
              </a:rPr>
              <a:t> produce a </a:t>
            </a:r>
            <a:r>
              <a:rPr lang="it-IT" sz="2000" dirty="0" err="1">
                <a:solidFill>
                  <a:srgbClr val="FFFFFF"/>
                </a:solidFill>
              </a:rPr>
              <a:t>reliable</a:t>
            </a:r>
            <a:r>
              <a:rPr lang="it-IT" sz="2000" dirty="0">
                <a:solidFill>
                  <a:srgbClr val="FFFFFF"/>
                </a:solidFill>
              </a:rPr>
              <a:t> </a:t>
            </a:r>
            <a:r>
              <a:rPr lang="it-IT" sz="2000" dirty="0" err="1">
                <a:solidFill>
                  <a:srgbClr val="FFFFFF"/>
                </a:solidFill>
              </a:rPr>
              <a:t>result</a:t>
            </a:r>
            <a:r>
              <a:rPr lang="it-IT" sz="2000" dirty="0">
                <a:solidFill>
                  <a:srgbClr val="FFFFFF"/>
                </a:solidFill>
              </a:rPr>
              <a:t> </a:t>
            </a:r>
            <a:r>
              <a:rPr lang="it-IT" sz="2000" dirty="0" err="1">
                <a:solidFill>
                  <a:srgbClr val="FFFFFF"/>
                </a:solidFill>
              </a:rPr>
              <a:t>choosing</a:t>
            </a:r>
            <a:r>
              <a:rPr lang="it-IT" sz="2000" dirty="0">
                <a:solidFill>
                  <a:srgbClr val="FFFFFF"/>
                </a:solidFill>
              </a:rPr>
              <a:t> </a:t>
            </a:r>
            <a:r>
              <a:rPr lang="it-IT" sz="2000" dirty="0" err="1">
                <a:solidFill>
                  <a:srgbClr val="FFFFFF"/>
                </a:solidFill>
              </a:rPr>
              <a:t>these</a:t>
            </a:r>
            <a:r>
              <a:rPr lang="it-IT" sz="2000" dirty="0">
                <a:solidFill>
                  <a:srgbClr val="FFFFFF"/>
                </a:solidFill>
              </a:rPr>
              <a:t> </a:t>
            </a:r>
            <a:r>
              <a:rPr lang="it-IT" sz="2000" dirty="0" err="1">
                <a:solidFill>
                  <a:srgbClr val="FFFFFF"/>
                </a:solidFill>
              </a:rPr>
              <a:t>parameters</a:t>
            </a:r>
            <a:r>
              <a:rPr lang="it-IT" sz="2000" dirty="0">
                <a:solidFill>
                  <a:srgbClr val="FFFFFF"/>
                </a:solidFill>
              </a:rPr>
              <a:t>.</a:t>
            </a:r>
          </a:p>
        </p:txBody>
      </p:sp>
    </p:spTree>
    <p:extLst>
      <p:ext uri="{BB962C8B-B14F-4D97-AF65-F5344CB8AC3E}">
        <p14:creationId xmlns:p14="http://schemas.microsoft.com/office/powerpoint/2010/main" val="427469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2D3BAD-F734-4700-B257-BC061AEBC19B}"/>
              </a:ext>
            </a:extLst>
          </p:cNvPr>
          <p:cNvSpPr>
            <a:spLocks noGrp="1"/>
          </p:cNvSpPr>
          <p:nvPr>
            <p:ph type="title"/>
          </p:nvPr>
        </p:nvSpPr>
        <p:spPr>
          <a:xfrm>
            <a:off x="4283765" y="192846"/>
            <a:ext cx="10515600" cy="1325563"/>
          </a:xfrm>
        </p:spPr>
        <p:txBody>
          <a:bodyPr/>
          <a:lstStyle/>
          <a:p>
            <a:r>
              <a:rPr lang="it-IT" b="1" dirty="0"/>
              <a:t>DFA ANALYSIS</a:t>
            </a:r>
          </a:p>
        </p:txBody>
      </p:sp>
      <p:sp>
        <p:nvSpPr>
          <p:cNvPr id="3" name="Segnaposto contenuto 2">
            <a:extLst>
              <a:ext uri="{FF2B5EF4-FFF2-40B4-BE49-F238E27FC236}">
                <a16:creationId xmlns:a16="http://schemas.microsoft.com/office/drawing/2014/main" id="{9233CEBE-B7BD-43E1-A2AC-C7B55027C98D}"/>
              </a:ext>
            </a:extLst>
          </p:cNvPr>
          <p:cNvSpPr>
            <a:spLocks noGrp="1"/>
          </p:cNvSpPr>
          <p:nvPr>
            <p:ph idx="1"/>
          </p:nvPr>
        </p:nvSpPr>
        <p:spPr>
          <a:xfrm>
            <a:off x="688074" y="1518408"/>
            <a:ext cx="11270563" cy="5339591"/>
          </a:xfrm>
        </p:spPr>
        <p:txBody>
          <a:bodyPr>
            <a:normAutofit/>
          </a:bodyPr>
          <a:lstStyle/>
          <a:p>
            <a:r>
              <a:rPr lang="it-IT" dirty="0" err="1"/>
              <a:t>Since</a:t>
            </a:r>
            <a:r>
              <a:rPr lang="it-IT" dirty="0"/>
              <a:t> DFA </a:t>
            </a:r>
            <a:r>
              <a:rPr lang="it-IT" dirty="0" err="1"/>
              <a:t>analysis</a:t>
            </a:r>
            <a:r>
              <a:rPr lang="it-IT" dirty="0"/>
              <a:t> </a:t>
            </a:r>
            <a:r>
              <a:rPr lang="it-IT" dirty="0" err="1"/>
              <a:t>is</a:t>
            </a:r>
            <a:r>
              <a:rPr lang="it-IT" dirty="0"/>
              <a:t> </a:t>
            </a:r>
            <a:r>
              <a:rPr lang="it-IT" dirty="0" err="1"/>
              <a:t>reliable</a:t>
            </a:r>
            <a:r>
              <a:rPr lang="it-IT" dirty="0"/>
              <a:t> </a:t>
            </a:r>
            <a:r>
              <a:rPr lang="it-IT" dirty="0" err="1"/>
              <a:t>only</a:t>
            </a:r>
            <a:r>
              <a:rPr lang="it-IT" dirty="0"/>
              <a:t> </a:t>
            </a:r>
            <a:r>
              <a:rPr lang="it-IT" dirty="0" err="1"/>
              <a:t>when</a:t>
            </a:r>
            <a:r>
              <a:rPr lang="it-IT" dirty="0"/>
              <a:t> a line </a:t>
            </a:r>
            <a:r>
              <a:rPr lang="it-IT" dirty="0" err="1"/>
              <a:t>that</a:t>
            </a:r>
            <a:r>
              <a:rPr lang="it-IT" dirty="0"/>
              <a:t> best </a:t>
            </a:r>
            <a:r>
              <a:rPr lang="it-IT" dirty="0" err="1"/>
              <a:t>fits</a:t>
            </a:r>
            <a:r>
              <a:rPr lang="it-IT" dirty="0"/>
              <a:t> the data </a:t>
            </a:r>
            <a:r>
              <a:rPr lang="it-IT" dirty="0" err="1"/>
              <a:t>is</a:t>
            </a:r>
            <a:r>
              <a:rPr lang="it-IT" dirty="0"/>
              <a:t> </a:t>
            </a:r>
            <a:r>
              <a:rPr lang="it-IT" dirty="0" err="1"/>
              <a:t>found</a:t>
            </a:r>
            <a:r>
              <a:rPr lang="it-IT" dirty="0"/>
              <a:t>, </a:t>
            </a:r>
            <a:r>
              <a:rPr lang="it-IT" dirty="0" err="1"/>
              <a:t>parameters</a:t>
            </a:r>
            <a:r>
              <a:rPr lang="it-IT" dirty="0"/>
              <a:t> </a:t>
            </a:r>
            <a:r>
              <a:rPr lang="it-IT" dirty="0" err="1"/>
              <a:t>were</a:t>
            </a:r>
            <a:r>
              <a:rPr lang="it-IT" dirty="0"/>
              <a:t> </a:t>
            </a:r>
            <a:r>
              <a:rPr lang="it-IT" dirty="0" err="1"/>
              <a:t>changed</a:t>
            </a:r>
            <a:r>
              <a:rPr lang="it-IT" dirty="0"/>
              <a:t> and the </a:t>
            </a:r>
            <a:r>
              <a:rPr lang="it-IT" dirty="0" err="1"/>
              <a:t>analysis</a:t>
            </a:r>
            <a:r>
              <a:rPr lang="it-IT" dirty="0"/>
              <a:t> </a:t>
            </a:r>
            <a:r>
              <a:rPr lang="it-IT" dirty="0" err="1"/>
              <a:t>was</a:t>
            </a:r>
            <a:r>
              <a:rPr lang="it-IT" dirty="0"/>
              <a:t> </a:t>
            </a:r>
            <a:r>
              <a:rPr lang="it-IT" dirty="0" err="1"/>
              <a:t>performed</a:t>
            </a:r>
            <a:r>
              <a:rPr lang="it-IT" dirty="0"/>
              <a:t> </a:t>
            </a:r>
            <a:r>
              <a:rPr lang="it-IT" dirty="0" err="1"/>
              <a:t>again</a:t>
            </a:r>
            <a:r>
              <a:rPr lang="it-IT" dirty="0"/>
              <a:t>. </a:t>
            </a:r>
          </a:p>
          <a:p>
            <a:r>
              <a:rPr lang="it-IT" dirty="0" err="1"/>
              <a:t>This</a:t>
            </a:r>
            <a:r>
              <a:rPr lang="it-IT" dirty="0"/>
              <a:t> trend </a:t>
            </a:r>
            <a:r>
              <a:rPr lang="it-IT" dirty="0" err="1"/>
              <a:t>was</a:t>
            </a:r>
            <a:r>
              <a:rPr lang="it-IT" dirty="0"/>
              <a:t> </a:t>
            </a:r>
            <a:r>
              <a:rPr lang="it-IT" dirty="0" err="1"/>
              <a:t>found</a:t>
            </a:r>
            <a:r>
              <a:rPr lang="it-IT" dirty="0"/>
              <a:t> </a:t>
            </a:r>
            <a:r>
              <a:rPr lang="it-IT" dirty="0" err="1"/>
              <a:t>changing</a:t>
            </a:r>
            <a:r>
              <a:rPr lang="it-IT" dirty="0"/>
              <a:t> the </a:t>
            </a:r>
            <a:r>
              <a:rPr lang="it-IT" dirty="0" err="1"/>
              <a:t>parameters</a:t>
            </a:r>
            <a:r>
              <a:rPr lang="it-IT" dirty="0"/>
              <a:t> </a:t>
            </a:r>
            <a:r>
              <a:rPr lang="it-IT" dirty="0" err="1"/>
              <a:t>as</a:t>
            </a:r>
            <a:r>
              <a:rPr lang="it-IT" dirty="0"/>
              <a:t> following:</a:t>
            </a:r>
          </a:p>
          <a:p>
            <a:pPr lvl="1"/>
            <a:r>
              <a:rPr lang="it-IT" dirty="0"/>
              <a:t>Start=30;</a:t>
            </a:r>
          </a:p>
          <a:p>
            <a:pPr lvl="1"/>
            <a:r>
              <a:rPr lang="it-IT" dirty="0"/>
              <a:t>Step=10;</a:t>
            </a:r>
          </a:p>
          <a:p>
            <a:pPr lvl="1"/>
            <a:r>
              <a:rPr lang="it-IT" dirty="0" err="1"/>
              <a:t>Ende</a:t>
            </a:r>
            <a:r>
              <a:rPr lang="it-IT" dirty="0"/>
              <a:t>=3000.</a:t>
            </a:r>
          </a:p>
          <a:p>
            <a:r>
              <a:rPr lang="it-IT" dirty="0"/>
              <a:t>In </a:t>
            </a:r>
            <a:r>
              <a:rPr lang="it-IT" dirty="0" err="1"/>
              <a:t>this</a:t>
            </a:r>
            <a:r>
              <a:rPr lang="it-IT" dirty="0"/>
              <a:t> way </a:t>
            </a:r>
            <a:r>
              <a:rPr lang="it-IT" dirty="0" err="1"/>
              <a:t>we</a:t>
            </a:r>
            <a:r>
              <a:rPr lang="it-IT" dirty="0"/>
              <a:t> </a:t>
            </a:r>
            <a:r>
              <a:rPr lang="it-IT" dirty="0" err="1"/>
              <a:t>have</a:t>
            </a:r>
            <a:r>
              <a:rPr lang="it-IT" dirty="0"/>
              <a:t> </a:t>
            </a:r>
            <a:r>
              <a:rPr lang="it-IT" dirty="0" err="1"/>
              <a:t>less</a:t>
            </a:r>
            <a:r>
              <a:rPr lang="it-IT" dirty="0"/>
              <a:t> samples </a:t>
            </a:r>
            <a:r>
              <a:rPr lang="it-IT" dirty="0" err="1"/>
              <a:t>that</a:t>
            </a:r>
            <a:r>
              <a:rPr lang="it-IT" dirty="0"/>
              <a:t> best </a:t>
            </a:r>
            <a:r>
              <a:rPr lang="it-IT" dirty="0" err="1"/>
              <a:t>fit</a:t>
            </a:r>
            <a:r>
              <a:rPr lang="it-IT" dirty="0"/>
              <a:t> the line.</a:t>
            </a:r>
          </a:p>
          <a:p>
            <a:r>
              <a:rPr lang="it-IT" dirty="0" err="1"/>
              <a:t>As</a:t>
            </a:r>
            <a:r>
              <a:rPr lang="it-IT" dirty="0"/>
              <a:t> made </a:t>
            </a:r>
            <a:r>
              <a:rPr lang="it-IT" dirty="0" err="1"/>
              <a:t>before</a:t>
            </a:r>
            <a:r>
              <a:rPr lang="it-IT" dirty="0"/>
              <a:t>, </a:t>
            </a:r>
            <a:r>
              <a:rPr lang="it-IT" dirty="0" err="1"/>
              <a:t>we</a:t>
            </a:r>
            <a:r>
              <a:rPr lang="it-IT" dirty="0"/>
              <a:t> </a:t>
            </a:r>
            <a:r>
              <a:rPr lang="it-IT" dirty="0" err="1"/>
              <a:t>kept</a:t>
            </a:r>
            <a:r>
              <a:rPr lang="it-IT" dirty="0"/>
              <a:t> a step=10 </a:t>
            </a:r>
            <a:r>
              <a:rPr lang="it-IT" dirty="0" err="1"/>
              <a:t>because</a:t>
            </a:r>
            <a:r>
              <a:rPr lang="it-IT" dirty="0"/>
              <a:t> a small step highlights high frequencies. The </a:t>
            </a:r>
            <a:r>
              <a:rPr lang="it-IT" dirty="0" err="1"/>
              <a:t>channel</a:t>
            </a:r>
            <a:r>
              <a:rPr lang="it-IT" dirty="0"/>
              <a:t> 96 </a:t>
            </a:r>
            <a:r>
              <a:rPr lang="it-IT" dirty="0" err="1"/>
              <a:t>is</a:t>
            </a:r>
            <a:r>
              <a:rPr lang="it-IT" dirty="0"/>
              <a:t> the </a:t>
            </a:r>
            <a:r>
              <a:rPr lang="it-IT" dirty="0" err="1"/>
              <a:t>most</a:t>
            </a:r>
            <a:r>
              <a:rPr lang="it-IT" dirty="0"/>
              <a:t> </a:t>
            </a:r>
            <a:r>
              <a:rPr lang="it-IT" dirty="0" err="1"/>
              <a:t>active</a:t>
            </a:r>
            <a:r>
              <a:rPr lang="it-IT" dirty="0"/>
              <a:t> for gamma band, so </a:t>
            </a:r>
            <a:r>
              <a:rPr lang="it-IT" dirty="0" err="1"/>
              <a:t>we</a:t>
            </a:r>
            <a:r>
              <a:rPr lang="it-IT" dirty="0"/>
              <a:t> </a:t>
            </a:r>
            <a:r>
              <a:rPr lang="it-IT" dirty="0" err="1"/>
              <a:t>need</a:t>
            </a:r>
            <a:r>
              <a:rPr lang="it-IT" dirty="0"/>
              <a:t> to focus on an high frequency </a:t>
            </a:r>
            <a:r>
              <a:rPr lang="it-IT" dirty="0" err="1"/>
              <a:t>signal</a:t>
            </a:r>
            <a:r>
              <a:rPr lang="it-IT" dirty="0"/>
              <a:t>.</a:t>
            </a:r>
          </a:p>
        </p:txBody>
      </p:sp>
    </p:spTree>
    <p:extLst>
      <p:ext uri="{BB962C8B-B14F-4D97-AF65-F5344CB8AC3E}">
        <p14:creationId xmlns:p14="http://schemas.microsoft.com/office/powerpoint/2010/main" val="112875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F2FAEF-9044-4F5C-921A-EFA4A3C23895}"/>
              </a:ext>
            </a:extLst>
          </p:cNvPr>
          <p:cNvSpPr>
            <a:spLocks noGrp="1"/>
          </p:cNvSpPr>
          <p:nvPr>
            <p:ph type="title"/>
          </p:nvPr>
        </p:nvSpPr>
        <p:spPr>
          <a:xfrm>
            <a:off x="863367" y="339959"/>
            <a:ext cx="9555760" cy="641554"/>
          </a:xfrm>
        </p:spPr>
        <p:txBody>
          <a:bodyPr>
            <a:normAutofit fontScale="90000"/>
          </a:bodyPr>
          <a:lstStyle/>
          <a:p>
            <a:pPr algn="ctr"/>
            <a:r>
              <a:rPr lang="it-IT" b="1" dirty="0"/>
              <a:t>DATA DESCRIPTION</a:t>
            </a:r>
            <a:br>
              <a:rPr lang="it-IT" sz="1000" b="1" dirty="0"/>
            </a:br>
            <a:endParaRPr lang="it-IT" b="1" dirty="0"/>
          </a:p>
        </p:txBody>
      </p:sp>
      <p:sp>
        <p:nvSpPr>
          <p:cNvPr id="3" name="Segnaposto contenuto 2">
            <a:extLst>
              <a:ext uri="{FF2B5EF4-FFF2-40B4-BE49-F238E27FC236}">
                <a16:creationId xmlns:a16="http://schemas.microsoft.com/office/drawing/2014/main" id="{5275BE8A-E347-458F-9229-81F3CEADCEA8}"/>
              </a:ext>
            </a:extLst>
          </p:cNvPr>
          <p:cNvSpPr>
            <a:spLocks noGrp="1"/>
          </p:cNvSpPr>
          <p:nvPr>
            <p:ph idx="1"/>
          </p:nvPr>
        </p:nvSpPr>
        <p:spPr>
          <a:xfrm>
            <a:off x="419450" y="763399"/>
            <a:ext cx="11610363" cy="6237476"/>
          </a:xfrm>
        </p:spPr>
        <p:txBody>
          <a:bodyPr>
            <a:normAutofit fontScale="92500" lnSpcReduction="20000"/>
          </a:bodyPr>
          <a:lstStyle/>
          <a:p>
            <a:r>
              <a:rPr lang="it-IT" sz="1900" dirty="0"/>
              <a:t>The </a:t>
            </a:r>
            <a:r>
              <a:rPr lang="it-IT" sz="1900" dirty="0" err="1"/>
              <a:t>subject</a:t>
            </a:r>
            <a:r>
              <a:rPr lang="it-IT" sz="1900" dirty="0"/>
              <a:t> </a:t>
            </a:r>
            <a:r>
              <a:rPr lang="it-IT" sz="1900" dirty="0" err="1"/>
              <a:t>is</a:t>
            </a:r>
            <a:r>
              <a:rPr lang="it-IT" sz="1900" dirty="0"/>
              <a:t> a yoga </a:t>
            </a:r>
            <a:r>
              <a:rPr lang="it-IT" sz="1900" dirty="0" err="1"/>
              <a:t>teacher</a:t>
            </a:r>
            <a:r>
              <a:rPr lang="it-IT" sz="1900" dirty="0"/>
              <a:t> </a:t>
            </a:r>
            <a:r>
              <a:rPr lang="it-IT" sz="1900" dirty="0" err="1"/>
              <a:t>performing</a:t>
            </a:r>
            <a:r>
              <a:rPr lang="it-IT" sz="1900" dirty="0"/>
              <a:t> </a:t>
            </a:r>
            <a:r>
              <a:rPr lang="it-IT" sz="1900" dirty="0" err="1"/>
              <a:t>breathing</a:t>
            </a:r>
            <a:r>
              <a:rPr lang="it-IT" sz="1900" dirty="0"/>
              <a:t> </a:t>
            </a:r>
            <a:r>
              <a:rPr lang="it-IT" sz="1900" dirty="0" err="1"/>
              <a:t>exercises</a:t>
            </a:r>
            <a:r>
              <a:rPr lang="it-IT" sz="1900" dirty="0"/>
              <a:t> for the treatment of </a:t>
            </a:r>
            <a:r>
              <a:rPr lang="it-IT" sz="1900" dirty="0" err="1"/>
              <a:t>obsessive</a:t>
            </a:r>
            <a:r>
              <a:rPr lang="it-IT" sz="1900" dirty="0"/>
              <a:t>-compulsive disorder;</a:t>
            </a:r>
          </a:p>
          <a:p>
            <a:r>
              <a:rPr lang="it-IT" sz="1900" dirty="0"/>
              <a:t>Six sessions </a:t>
            </a:r>
            <a:r>
              <a:rPr lang="it-IT" sz="1900" dirty="0" err="1"/>
              <a:t>recorded</a:t>
            </a:r>
            <a:r>
              <a:rPr lang="it-IT" sz="1900" dirty="0"/>
              <a:t> over a </a:t>
            </a:r>
            <a:r>
              <a:rPr lang="it-IT" sz="1900" dirty="0" err="1"/>
              <a:t>three-month</a:t>
            </a:r>
            <a:r>
              <a:rPr lang="it-IT" sz="1900" dirty="0"/>
              <a:t> time </a:t>
            </a:r>
            <a:r>
              <a:rPr lang="it-IT" sz="1900" dirty="0" err="1"/>
              <a:t>period</a:t>
            </a:r>
            <a:r>
              <a:rPr lang="it-IT" sz="1900" dirty="0"/>
              <a:t>, 51 minutes per session;</a:t>
            </a:r>
          </a:p>
          <a:p>
            <a:r>
              <a:rPr lang="it-IT" sz="1900" dirty="0"/>
              <a:t>For </a:t>
            </a:r>
            <a:r>
              <a:rPr lang="it-IT" sz="1900" dirty="0" err="1"/>
              <a:t>odd</a:t>
            </a:r>
            <a:r>
              <a:rPr lang="it-IT" sz="1900" dirty="0"/>
              <a:t> datasets the </a:t>
            </a:r>
            <a:r>
              <a:rPr lang="it-IT" sz="1900" dirty="0" err="1"/>
              <a:t>exercise</a:t>
            </a:r>
            <a:r>
              <a:rPr lang="it-IT" sz="1900" dirty="0"/>
              <a:t> </a:t>
            </a:r>
            <a:r>
              <a:rPr lang="it-IT" sz="1900" dirty="0" err="1"/>
              <a:t>was</a:t>
            </a:r>
            <a:r>
              <a:rPr lang="it-IT" sz="1900" dirty="0"/>
              <a:t> </a:t>
            </a:r>
            <a:r>
              <a:rPr lang="it-IT" sz="1900" dirty="0" err="1"/>
              <a:t>performed</a:t>
            </a:r>
            <a:r>
              <a:rPr lang="it-IT" sz="1900" dirty="0"/>
              <a:t> with the </a:t>
            </a:r>
            <a:r>
              <a:rPr lang="it-IT" sz="1900" dirty="0" err="1"/>
              <a:t>left</a:t>
            </a:r>
            <a:r>
              <a:rPr lang="it-IT" sz="1900" dirty="0"/>
              <a:t> </a:t>
            </a:r>
            <a:r>
              <a:rPr lang="it-IT" sz="1900" dirty="0" err="1"/>
              <a:t>nostril</a:t>
            </a:r>
            <a:r>
              <a:rPr lang="it-IT" sz="1900" dirty="0"/>
              <a:t>;</a:t>
            </a:r>
          </a:p>
          <a:p>
            <a:r>
              <a:rPr lang="it-IT" sz="1900" dirty="0"/>
              <a:t>For </a:t>
            </a:r>
            <a:r>
              <a:rPr lang="it-IT" sz="1900" dirty="0" err="1"/>
              <a:t>even</a:t>
            </a:r>
            <a:r>
              <a:rPr lang="it-IT" sz="1900" dirty="0"/>
              <a:t> datasets the </a:t>
            </a:r>
            <a:r>
              <a:rPr lang="it-IT" sz="1900" dirty="0" err="1"/>
              <a:t>exercise</a:t>
            </a:r>
            <a:r>
              <a:rPr lang="it-IT" sz="1900" dirty="0"/>
              <a:t> </a:t>
            </a:r>
            <a:r>
              <a:rPr lang="it-IT" sz="1900" dirty="0" err="1"/>
              <a:t>was</a:t>
            </a:r>
            <a:r>
              <a:rPr lang="it-IT" sz="1900" dirty="0"/>
              <a:t> </a:t>
            </a:r>
            <a:r>
              <a:rPr lang="it-IT" sz="1900" dirty="0" err="1"/>
              <a:t>performed</a:t>
            </a:r>
            <a:r>
              <a:rPr lang="it-IT" sz="1900" dirty="0"/>
              <a:t> with the </a:t>
            </a:r>
            <a:r>
              <a:rPr lang="it-IT" sz="1900" dirty="0" err="1"/>
              <a:t>right</a:t>
            </a:r>
            <a:r>
              <a:rPr lang="it-IT" sz="1900" dirty="0"/>
              <a:t> </a:t>
            </a:r>
            <a:r>
              <a:rPr lang="it-IT" sz="1900" dirty="0" err="1"/>
              <a:t>nostril</a:t>
            </a:r>
            <a:r>
              <a:rPr lang="it-IT" sz="1900" dirty="0"/>
              <a:t>;</a:t>
            </a:r>
          </a:p>
          <a:p>
            <a:r>
              <a:rPr lang="it-IT" sz="1900" dirty="0"/>
              <a:t>148 </a:t>
            </a:r>
            <a:r>
              <a:rPr lang="it-IT" sz="1900" dirty="0" err="1"/>
              <a:t>channels</a:t>
            </a:r>
            <a:r>
              <a:rPr lang="it-IT" sz="1900" dirty="0"/>
              <a:t> </a:t>
            </a:r>
            <a:r>
              <a:rPr lang="it-IT" sz="1900" dirty="0" err="1"/>
              <a:t>distributed</a:t>
            </a:r>
            <a:r>
              <a:rPr lang="it-IT" sz="1900" dirty="0"/>
              <a:t> </a:t>
            </a:r>
            <a:r>
              <a:rPr lang="it-IT" sz="1900" dirty="0" err="1"/>
              <a:t>all</a:t>
            </a:r>
            <a:r>
              <a:rPr lang="it-IT" sz="1900" dirty="0"/>
              <a:t> over the head, the </a:t>
            </a:r>
            <a:r>
              <a:rPr lang="it-IT" sz="1900" dirty="0" err="1"/>
              <a:t>signal</a:t>
            </a:r>
            <a:r>
              <a:rPr lang="it-IT" sz="1900" dirty="0"/>
              <a:t> </a:t>
            </a:r>
            <a:r>
              <a:rPr lang="it-IT" sz="1900" dirty="0" err="1"/>
              <a:t>was</a:t>
            </a:r>
            <a:r>
              <a:rPr lang="it-IT" sz="1900" dirty="0"/>
              <a:t> </a:t>
            </a:r>
            <a:r>
              <a:rPr lang="it-IT" sz="1900" dirty="0" err="1"/>
              <a:t>taken</a:t>
            </a:r>
            <a:r>
              <a:rPr lang="it-IT" sz="1900" dirty="0"/>
              <a:t> with a sampling frequency of 254.31 Hz.</a:t>
            </a:r>
          </a:p>
          <a:p>
            <a:r>
              <a:rPr lang="it-IT" sz="1900" dirty="0"/>
              <a:t>For </a:t>
            </a:r>
            <a:r>
              <a:rPr lang="it-IT" sz="1900" dirty="0" err="1"/>
              <a:t>this</a:t>
            </a:r>
            <a:r>
              <a:rPr lang="it-IT" sz="1900" dirty="0"/>
              <a:t> project data from Dataset 6 </a:t>
            </a:r>
            <a:r>
              <a:rPr lang="it-IT" sz="1900" dirty="0" err="1"/>
              <a:t>were</a:t>
            </a:r>
            <a:r>
              <a:rPr lang="it-IT" sz="1900" dirty="0"/>
              <a:t> </a:t>
            </a:r>
            <a:r>
              <a:rPr lang="it-IT" sz="1900" dirty="0" err="1"/>
              <a:t>analyzed</a:t>
            </a:r>
            <a:r>
              <a:rPr lang="it-IT" sz="1900" dirty="0"/>
              <a:t>: minute 10 (</a:t>
            </a:r>
            <a:r>
              <a:rPr lang="it-IT" sz="1900" dirty="0" err="1"/>
              <a:t>rest</a:t>
            </a:r>
            <a:r>
              <a:rPr lang="it-IT" sz="1900" dirty="0"/>
              <a:t> </a:t>
            </a:r>
            <a:r>
              <a:rPr lang="it-IT" sz="1900" dirty="0" err="1"/>
              <a:t>phase</a:t>
            </a:r>
            <a:r>
              <a:rPr lang="it-IT" sz="1900" dirty="0"/>
              <a:t> I), from minute 32 to 35 (</a:t>
            </a:r>
            <a:r>
              <a:rPr lang="it-IT" sz="1900" dirty="0" err="1"/>
              <a:t>exercise</a:t>
            </a:r>
            <a:r>
              <a:rPr lang="it-IT" sz="1900" dirty="0"/>
              <a:t> </a:t>
            </a:r>
            <a:r>
              <a:rPr lang="it-IT" sz="1900" dirty="0" err="1"/>
              <a:t>phase</a:t>
            </a:r>
            <a:r>
              <a:rPr lang="it-IT" sz="1900" dirty="0"/>
              <a:t>), minute 51 (</a:t>
            </a:r>
            <a:r>
              <a:rPr lang="it-IT" sz="1900" dirty="0" err="1"/>
              <a:t>rest</a:t>
            </a:r>
            <a:r>
              <a:rPr lang="it-IT" sz="1900" dirty="0"/>
              <a:t> </a:t>
            </a:r>
            <a:r>
              <a:rPr lang="it-IT" sz="1900" dirty="0" err="1"/>
              <a:t>phase</a:t>
            </a:r>
            <a:r>
              <a:rPr lang="it-IT" sz="1900" dirty="0"/>
              <a:t> II).</a:t>
            </a:r>
          </a:p>
          <a:p>
            <a:pPr marL="0" indent="0" algn="ctr">
              <a:buNone/>
            </a:pPr>
            <a:endParaRPr lang="it-IT" sz="2600" b="1" dirty="0"/>
          </a:p>
          <a:p>
            <a:pPr marL="0" indent="0">
              <a:buNone/>
            </a:pPr>
            <a:r>
              <a:rPr lang="it-IT" sz="2600" b="1" dirty="0"/>
              <a:t>YOGIC PROTOCOL</a:t>
            </a:r>
            <a:endParaRPr lang="it-IT" sz="1200" b="1" dirty="0"/>
          </a:p>
          <a:p>
            <a:pPr algn="just"/>
            <a:r>
              <a:rPr lang="it-IT" sz="1900" b="1" dirty="0" err="1"/>
              <a:t>Rest</a:t>
            </a:r>
            <a:r>
              <a:rPr lang="it-IT" sz="1900" b="1" dirty="0"/>
              <a:t> </a:t>
            </a:r>
            <a:r>
              <a:rPr lang="it-IT" sz="1900" b="1" dirty="0" err="1"/>
              <a:t>phase</a:t>
            </a:r>
            <a:r>
              <a:rPr lang="it-IT" sz="1900" b="1" dirty="0"/>
              <a:t> I</a:t>
            </a:r>
            <a:r>
              <a:rPr lang="it-IT" sz="1900" dirty="0"/>
              <a:t>: from minute 0 to 10;</a:t>
            </a:r>
          </a:p>
          <a:p>
            <a:pPr algn="just"/>
            <a:r>
              <a:rPr lang="it-IT" sz="1900" b="1" dirty="0" err="1"/>
              <a:t>Exercise</a:t>
            </a:r>
            <a:r>
              <a:rPr lang="it-IT" sz="1900" b="1" dirty="0"/>
              <a:t> </a:t>
            </a:r>
            <a:r>
              <a:rPr lang="it-IT" sz="1900" b="1" dirty="0" err="1"/>
              <a:t>phase</a:t>
            </a:r>
            <a:r>
              <a:rPr lang="it-IT" sz="1900" dirty="0"/>
              <a:t>: from minute 11 to 42;</a:t>
            </a:r>
          </a:p>
          <a:p>
            <a:pPr algn="just"/>
            <a:r>
              <a:rPr lang="it-IT" sz="1900" b="1" dirty="0" err="1"/>
              <a:t>Rest</a:t>
            </a:r>
            <a:r>
              <a:rPr lang="it-IT" sz="1900" b="1" dirty="0"/>
              <a:t> </a:t>
            </a:r>
            <a:r>
              <a:rPr lang="it-IT" sz="1900" b="1" dirty="0" err="1"/>
              <a:t>phase</a:t>
            </a:r>
            <a:r>
              <a:rPr lang="it-IT" sz="1900" b="1" dirty="0"/>
              <a:t> II: </a:t>
            </a:r>
            <a:r>
              <a:rPr lang="it-IT" sz="1900" dirty="0"/>
              <a:t>from minute 43 to 53;</a:t>
            </a:r>
          </a:p>
          <a:p>
            <a:pPr algn="just"/>
            <a:endParaRPr lang="it-IT" sz="1900" dirty="0"/>
          </a:p>
          <a:p>
            <a:pPr marL="0" indent="0">
              <a:buNone/>
            </a:pPr>
            <a:r>
              <a:rPr lang="it-IT" sz="2600" b="1" dirty="0"/>
              <a:t>FOR EACH MINUTE OF THE EXERCISE PHASE:</a:t>
            </a:r>
            <a:endParaRPr lang="it-IT" sz="1100" b="1" dirty="0"/>
          </a:p>
          <a:p>
            <a:pPr lvl="0"/>
            <a:r>
              <a:rPr lang="en-US" sz="1900" b="1" dirty="0"/>
              <a:t>Inspiration phase: </a:t>
            </a:r>
            <a:r>
              <a:rPr lang="en-US" sz="1900" dirty="0"/>
              <a:t>15 s;</a:t>
            </a:r>
            <a:endParaRPr lang="it-IT" sz="1900" dirty="0"/>
          </a:p>
          <a:p>
            <a:pPr lvl="0"/>
            <a:r>
              <a:rPr lang="en-US" sz="1900" b="1" dirty="0"/>
              <a:t>Breath retention: </a:t>
            </a:r>
            <a:r>
              <a:rPr lang="en-US" sz="1900" dirty="0"/>
              <a:t>15 s;</a:t>
            </a:r>
            <a:endParaRPr lang="it-IT" sz="1900" dirty="0"/>
          </a:p>
          <a:p>
            <a:pPr lvl="0"/>
            <a:r>
              <a:rPr lang="en-US" sz="1900" b="1" dirty="0"/>
              <a:t>Slow expiration: </a:t>
            </a:r>
            <a:r>
              <a:rPr lang="en-US" sz="1900" dirty="0"/>
              <a:t>15 s;</a:t>
            </a:r>
            <a:endParaRPr lang="it-IT" sz="1900" dirty="0"/>
          </a:p>
          <a:p>
            <a:pPr lvl="0"/>
            <a:r>
              <a:rPr lang="en-US" sz="1900" b="1" dirty="0"/>
              <a:t>Breath held out: </a:t>
            </a:r>
            <a:r>
              <a:rPr lang="en-US" sz="1900" dirty="0"/>
              <a:t>15 s.</a:t>
            </a:r>
            <a:endParaRPr lang="it-IT" sz="2200" dirty="0"/>
          </a:p>
          <a:p>
            <a:endParaRPr lang="it-IT" sz="2200" dirty="0"/>
          </a:p>
          <a:p>
            <a:endParaRPr lang="it-IT" sz="1800" dirty="0"/>
          </a:p>
          <a:p>
            <a:endParaRPr lang="it-IT" sz="1800" dirty="0"/>
          </a:p>
          <a:p>
            <a:endParaRPr lang="it-IT" sz="1800" dirty="0"/>
          </a:p>
          <a:p>
            <a:endParaRPr lang="it-IT" sz="1800" dirty="0"/>
          </a:p>
        </p:txBody>
      </p:sp>
    </p:spTree>
    <p:extLst>
      <p:ext uri="{BB962C8B-B14F-4D97-AF65-F5344CB8AC3E}">
        <p14:creationId xmlns:p14="http://schemas.microsoft.com/office/powerpoint/2010/main" val="1636643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37635D-23C2-4243-828B-F170F05A1C6E}"/>
              </a:ext>
            </a:extLst>
          </p:cNvPr>
          <p:cNvSpPr>
            <a:spLocks noGrp="1"/>
          </p:cNvSpPr>
          <p:nvPr>
            <p:ph type="title"/>
          </p:nvPr>
        </p:nvSpPr>
        <p:spPr>
          <a:xfrm>
            <a:off x="700089" y="46138"/>
            <a:ext cx="5072062" cy="1639787"/>
          </a:xfrm>
        </p:spPr>
        <p:txBody>
          <a:bodyPr>
            <a:normAutofit/>
          </a:bodyPr>
          <a:lstStyle/>
          <a:p>
            <a:r>
              <a:rPr lang="it-IT" sz="5400" b="1" dirty="0"/>
              <a:t>DFA ANALYSIS</a:t>
            </a:r>
          </a:p>
        </p:txBody>
      </p:sp>
      <p:sp>
        <p:nvSpPr>
          <p:cNvPr id="3" name="Segnaposto contenuto 2">
            <a:extLst>
              <a:ext uri="{FF2B5EF4-FFF2-40B4-BE49-F238E27FC236}">
                <a16:creationId xmlns:a16="http://schemas.microsoft.com/office/drawing/2014/main" id="{C7A25684-0CB6-4506-A6FF-6014702D47CB}"/>
              </a:ext>
            </a:extLst>
          </p:cNvPr>
          <p:cNvSpPr>
            <a:spLocks noGrp="1"/>
          </p:cNvSpPr>
          <p:nvPr>
            <p:ph idx="1"/>
          </p:nvPr>
        </p:nvSpPr>
        <p:spPr>
          <a:xfrm>
            <a:off x="128588" y="2000250"/>
            <a:ext cx="5643562" cy="4608401"/>
          </a:xfrm>
        </p:spPr>
        <p:txBody>
          <a:bodyPr>
            <a:normAutofit/>
          </a:bodyPr>
          <a:lstStyle/>
          <a:p>
            <a:r>
              <a:rPr lang="it-IT" dirty="0" err="1"/>
              <a:t>As</a:t>
            </a:r>
            <a:r>
              <a:rPr lang="it-IT" dirty="0"/>
              <a:t> can be </a:t>
            </a:r>
            <a:r>
              <a:rPr lang="it-IT" dirty="0" err="1"/>
              <a:t>seen</a:t>
            </a:r>
            <a:r>
              <a:rPr lang="it-IT" dirty="0"/>
              <a:t>, </a:t>
            </a:r>
            <a:r>
              <a:rPr lang="it-IT" dirty="0" err="1"/>
              <a:t>this</a:t>
            </a:r>
            <a:r>
              <a:rPr lang="it-IT" dirty="0"/>
              <a:t> </a:t>
            </a:r>
            <a:r>
              <a:rPr lang="it-IT" dirty="0" err="1"/>
              <a:t>analysis</a:t>
            </a:r>
            <a:r>
              <a:rPr lang="it-IT" dirty="0"/>
              <a:t> </a:t>
            </a:r>
            <a:r>
              <a:rPr lang="it-IT" dirty="0" err="1"/>
              <a:t>is</a:t>
            </a:r>
            <a:r>
              <a:rPr lang="it-IT" dirty="0"/>
              <a:t> </a:t>
            </a:r>
            <a:r>
              <a:rPr lang="it-IT" dirty="0" err="1"/>
              <a:t>quite</a:t>
            </a:r>
            <a:r>
              <a:rPr lang="it-IT" dirty="0"/>
              <a:t> </a:t>
            </a:r>
            <a:r>
              <a:rPr lang="it-IT" dirty="0" err="1"/>
              <a:t>reliable</a:t>
            </a:r>
            <a:r>
              <a:rPr lang="it-IT" dirty="0"/>
              <a:t>, </a:t>
            </a:r>
            <a:r>
              <a:rPr lang="it-IT" dirty="0" err="1"/>
              <a:t>even</a:t>
            </a:r>
            <a:r>
              <a:rPr lang="it-IT" dirty="0"/>
              <a:t> </a:t>
            </a:r>
            <a:r>
              <a:rPr lang="it-IT" dirty="0" err="1"/>
              <a:t>if</a:t>
            </a:r>
            <a:r>
              <a:rPr lang="it-IT" dirty="0"/>
              <a:t> </a:t>
            </a:r>
            <a:r>
              <a:rPr lang="it-IT" dirty="0" err="1"/>
              <a:t>we</a:t>
            </a:r>
            <a:r>
              <a:rPr lang="it-IT" dirty="0"/>
              <a:t> </a:t>
            </a:r>
            <a:r>
              <a:rPr lang="it-IT" dirty="0" err="1"/>
              <a:t>have</a:t>
            </a:r>
            <a:r>
              <a:rPr lang="it-IT" dirty="0"/>
              <a:t> </a:t>
            </a:r>
            <a:r>
              <a:rPr lang="it-IT" dirty="0" err="1"/>
              <a:t>less</a:t>
            </a:r>
            <a:r>
              <a:rPr lang="it-IT" dirty="0"/>
              <a:t> samples </a:t>
            </a:r>
            <a:r>
              <a:rPr lang="it-IT" dirty="0" err="1"/>
              <a:t>than</a:t>
            </a:r>
            <a:r>
              <a:rPr lang="it-IT" dirty="0"/>
              <a:t> </a:t>
            </a:r>
            <a:r>
              <a:rPr lang="it-IT" dirty="0" err="1"/>
              <a:t>we</a:t>
            </a:r>
            <a:r>
              <a:rPr lang="it-IT" dirty="0"/>
              <a:t> </a:t>
            </a:r>
            <a:r>
              <a:rPr lang="it-IT" dirty="0" err="1"/>
              <a:t>had</a:t>
            </a:r>
            <a:r>
              <a:rPr lang="it-IT" dirty="0"/>
              <a:t> </a:t>
            </a:r>
            <a:r>
              <a:rPr lang="it-IT" dirty="0" err="1"/>
              <a:t>before</a:t>
            </a:r>
            <a:r>
              <a:rPr lang="it-IT" dirty="0"/>
              <a:t>.</a:t>
            </a:r>
          </a:p>
          <a:p>
            <a:r>
              <a:rPr lang="it-IT" dirty="0"/>
              <a:t>With an </a:t>
            </a:r>
            <a:r>
              <a:rPr lang="it-IT" dirty="0" err="1"/>
              <a:t>angular</a:t>
            </a:r>
            <a:r>
              <a:rPr lang="it-IT" dirty="0"/>
              <a:t> </a:t>
            </a:r>
            <a:r>
              <a:rPr lang="it-IT" dirty="0" err="1"/>
              <a:t>coeffient</a:t>
            </a:r>
            <a:r>
              <a:rPr lang="it-IT" dirty="0"/>
              <a:t> </a:t>
            </a:r>
            <a:r>
              <a:rPr lang="it-IT" dirty="0" err="1"/>
              <a:t>value</a:t>
            </a:r>
            <a:r>
              <a:rPr lang="it-IT" dirty="0"/>
              <a:t> </a:t>
            </a:r>
            <a:r>
              <a:rPr lang="it-IT" dirty="0" err="1"/>
              <a:t>respectively</a:t>
            </a:r>
            <a:r>
              <a:rPr lang="it-IT" dirty="0"/>
              <a:t> </a:t>
            </a:r>
            <a:r>
              <a:rPr lang="it-IT" dirty="0" err="1"/>
              <a:t>equal</a:t>
            </a:r>
            <a:r>
              <a:rPr lang="it-IT" dirty="0"/>
              <a:t> to:</a:t>
            </a:r>
          </a:p>
          <a:p>
            <a:pPr lvl="1"/>
            <a:r>
              <a:rPr lang="it-IT" dirty="0"/>
              <a:t>A=0.82 for minute 33;</a:t>
            </a:r>
          </a:p>
          <a:p>
            <a:pPr lvl="1"/>
            <a:r>
              <a:rPr lang="it-IT" dirty="0"/>
              <a:t>A=0.85 for minute 34;</a:t>
            </a:r>
          </a:p>
          <a:p>
            <a:pPr lvl="1"/>
            <a:r>
              <a:rPr lang="it-IT" dirty="0"/>
              <a:t>A=0.91 for minute 35;</a:t>
            </a:r>
          </a:p>
          <a:p>
            <a:r>
              <a:rPr lang="it-IT" dirty="0" err="1"/>
              <a:t>It’s</a:t>
            </a:r>
            <a:r>
              <a:rPr lang="it-IT" dirty="0"/>
              <a:t> </a:t>
            </a:r>
            <a:r>
              <a:rPr lang="it-IT" dirty="0" err="1"/>
              <a:t>possible</a:t>
            </a:r>
            <a:r>
              <a:rPr lang="it-IT" dirty="0"/>
              <a:t> to </a:t>
            </a:r>
            <a:r>
              <a:rPr lang="it-IT" dirty="0" err="1"/>
              <a:t>say</a:t>
            </a:r>
            <a:r>
              <a:rPr lang="it-IT" dirty="0"/>
              <a:t> </a:t>
            </a:r>
            <a:r>
              <a:rPr lang="it-IT" dirty="0" err="1"/>
              <a:t>that</a:t>
            </a:r>
            <a:r>
              <a:rPr lang="it-IT" dirty="0"/>
              <a:t> the </a:t>
            </a:r>
            <a:r>
              <a:rPr lang="it-IT" dirty="0" err="1"/>
              <a:t>signal</a:t>
            </a:r>
            <a:r>
              <a:rPr lang="it-IT" dirty="0"/>
              <a:t> </a:t>
            </a:r>
            <a:r>
              <a:rPr lang="it-IT" dirty="0" err="1"/>
              <a:t>is</a:t>
            </a:r>
            <a:r>
              <a:rPr lang="it-IT" dirty="0"/>
              <a:t> </a:t>
            </a:r>
            <a:r>
              <a:rPr lang="it-IT" dirty="0" err="1"/>
              <a:t>correlated</a:t>
            </a:r>
            <a:r>
              <a:rPr lang="it-IT" dirty="0"/>
              <a:t> on </a:t>
            </a:r>
            <a:r>
              <a:rPr lang="it-IT" dirty="0" err="1"/>
              <a:t>channel</a:t>
            </a:r>
            <a:r>
              <a:rPr lang="it-IT" dirty="0"/>
              <a:t> 96 for </a:t>
            </a:r>
            <a:r>
              <a:rPr lang="it-IT" dirty="0" err="1"/>
              <a:t>all</a:t>
            </a:r>
            <a:r>
              <a:rPr lang="it-IT" dirty="0"/>
              <a:t> the data </a:t>
            </a:r>
            <a:r>
              <a:rPr lang="it-IT" dirty="0" err="1"/>
              <a:t>we</a:t>
            </a:r>
            <a:r>
              <a:rPr lang="it-IT" dirty="0"/>
              <a:t> </a:t>
            </a:r>
            <a:r>
              <a:rPr lang="it-IT" dirty="0" err="1"/>
              <a:t>have</a:t>
            </a:r>
            <a:r>
              <a:rPr lang="it-IT" dirty="0"/>
              <a:t> </a:t>
            </a:r>
            <a:r>
              <a:rPr lang="it-IT" dirty="0" err="1"/>
              <a:t>considered</a:t>
            </a:r>
            <a:r>
              <a:rPr lang="it-IT" dirty="0"/>
              <a:t>.</a:t>
            </a:r>
          </a:p>
        </p:txBody>
      </p:sp>
      <p:sp>
        <p:nvSpPr>
          <p:cNvPr id="30" name="Rectangle 24">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26">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magine 4" descr="Immagine che contiene mappa, testo&#10;&#10;Descrizione generata automaticamente">
            <a:extLst>
              <a:ext uri="{FF2B5EF4-FFF2-40B4-BE49-F238E27FC236}">
                <a16:creationId xmlns:a16="http://schemas.microsoft.com/office/drawing/2014/main" id="{DD9FF2AF-AE58-4E70-ABF2-A1BCF16A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100" y="606506"/>
            <a:ext cx="2893691" cy="2170267"/>
          </a:xfrm>
          <a:prstGeom prst="rect">
            <a:avLst/>
          </a:prstGeom>
        </p:spPr>
      </p:pic>
      <p:sp>
        <p:nvSpPr>
          <p:cNvPr id="31" name="Rectangle 30">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magine 6" descr="Immagine che contiene mappa, testo&#10;&#10;Descrizione generata automaticamente">
            <a:extLst>
              <a:ext uri="{FF2B5EF4-FFF2-40B4-BE49-F238E27FC236}">
                <a16:creationId xmlns:a16="http://schemas.microsoft.com/office/drawing/2014/main" id="{0A9E40F9-7103-43F6-8F1B-5428FFF1D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9719" y="565785"/>
            <a:ext cx="3002281" cy="2251710"/>
          </a:xfrm>
          <a:prstGeom prst="rect">
            <a:avLst/>
          </a:prstGeom>
        </p:spPr>
      </p:pic>
      <p:pic>
        <p:nvPicPr>
          <p:cNvPr id="9" name="Immagine 8" descr="Immagine che contiene mappa, testo&#10;&#10;Descrizione generata automaticamente">
            <a:extLst>
              <a:ext uri="{FF2B5EF4-FFF2-40B4-BE49-F238E27FC236}">
                <a16:creationId xmlns:a16="http://schemas.microsoft.com/office/drawing/2014/main" id="{AF1601BF-C5B8-443D-B696-6D3A78C8D4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6569" y="3724068"/>
            <a:ext cx="3846110" cy="2884583"/>
          </a:xfrm>
          <a:prstGeom prst="rect">
            <a:avLst/>
          </a:prstGeom>
        </p:spPr>
      </p:pic>
    </p:spTree>
    <p:extLst>
      <p:ext uri="{BB962C8B-B14F-4D97-AF65-F5344CB8AC3E}">
        <p14:creationId xmlns:p14="http://schemas.microsoft.com/office/powerpoint/2010/main" val="37344447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A3EBD0AD-07E7-491C-A2CD-774897292C3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i="1" kern="1200">
                <a:solidFill>
                  <a:srgbClr val="FFFFFF"/>
                </a:solidFill>
                <a:latin typeface="+mj-lt"/>
                <a:ea typeface="+mj-ea"/>
                <a:cs typeface="+mj-cs"/>
              </a:rPr>
              <a:t>THANKS FOR THE ATTENTION!</a:t>
            </a:r>
          </a:p>
        </p:txBody>
      </p:sp>
    </p:spTree>
    <p:extLst>
      <p:ext uri="{BB962C8B-B14F-4D97-AF65-F5344CB8AC3E}">
        <p14:creationId xmlns:p14="http://schemas.microsoft.com/office/powerpoint/2010/main" val="380609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499D53-8CF8-4CE2-8561-E5F21216D402}"/>
              </a:ext>
            </a:extLst>
          </p:cNvPr>
          <p:cNvSpPr>
            <a:spLocks noGrp="1"/>
          </p:cNvSpPr>
          <p:nvPr>
            <p:ph type="title"/>
          </p:nvPr>
        </p:nvSpPr>
        <p:spPr/>
        <p:txBody>
          <a:bodyPr/>
          <a:lstStyle/>
          <a:p>
            <a:pPr algn="ctr"/>
            <a:r>
              <a:rPr lang="it-IT" b="1" dirty="0"/>
              <a:t>STANDARD ANALYSIS PROCEDURE</a:t>
            </a:r>
          </a:p>
        </p:txBody>
      </p:sp>
      <p:sp>
        <p:nvSpPr>
          <p:cNvPr id="3" name="Segnaposto contenuto 2">
            <a:extLst>
              <a:ext uri="{FF2B5EF4-FFF2-40B4-BE49-F238E27FC236}">
                <a16:creationId xmlns:a16="http://schemas.microsoft.com/office/drawing/2014/main" id="{6C303429-4B3B-4B82-93FE-8AEF37E2D519}"/>
              </a:ext>
            </a:extLst>
          </p:cNvPr>
          <p:cNvSpPr>
            <a:spLocks noGrp="1"/>
          </p:cNvSpPr>
          <p:nvPr>
            <p:ph idx="1"/>
          </p:nvPr>
        </p:nvSpPr>
        <p:spPr>
          <a:xfrm>
            <a:off x="838200" y="1825625"/>
            <a:ext cx="10515600" cy="4438442"/>
          </a:xfrm>
        </p:spPr>
        <p:txBody>
          <a:bodyPr/>
          <a:lstStyle/>
          <a:p>
            <a:r>
              <a:rPr lang="it-IT" dirty="0"/>
              <a:t>Data </a:t>
            </a:r>
            <a:r>
              <a:rPr lang="it-IT" dirty="0" err="1"/>
              <a:t>were</a:t>
            </a:r>
            <a:r>
              <a:rPr lang="it-IT" dirty="0"/>
              <a:t> </a:t>
            </a:r>
            <a:r>
              <a:rPr lang="it-IT" dirty="0" err="1"/>
              <a:t>filtered</a:t>
            </a:r>
            <a:r>
              <a:rPr lang="it-IT" dirty="0"/>
              <a:t> in gamma band (32-50 Hz) </a:t>
            </a:r>
            <a:r>
              <a:rPr lang="it-IT" dirty="0" err="1"/>
              <a:t>since</a:t>
            </a:r>
            <a:r>
              <a:rPr lang="it-IT" dirty="0"/>
              <a:t> </a:t>
            </a:r>
            <a:r>
              <a:rPr lang="it-IT" dirty="0" err="1"/>
              <a:t>it’s</a:t>
            </a:r>
            <a:r>
              <a:rPr lang="it-IT" dirty="0"/>
              <a:t> more </a:t>
            </a:r>
            <a:r>
              <a:rPr lang="it-IT" dirty="0" err="1"/>
              <a:t>suitable</a:t>
            </a:r>
            <a:r>
              <a:rPr lang="it-IT" dirty="0"/>
              <a:t> to </a:t>
            </a:r>
            <a:r>
              <a:rPr lang="it-IT" dirty="0" err="1"/>
              <a:t>examine</a:t>
            </a:r>
            <a:r>
              <a:rPr lang="it-IT" dirty="0"/>
              <a:t> </a:t>
            </a:r>
            <a:r>
              <a:rPr lang="it-IT" dirty="0" err="1"/>
              <a:t>this</a:t>
            </a:r>
            <a:r>
              <a:rPr lang="it-IT" dirty="0"/>
              <a:t> case of study: in </a:t>
            </a:r>
            <a:r>
              <a:rPr lang="it-IT" dirty="0" err="1"/>
              <a:t>fact</a:t>
            </a:r>
            <a:r>
              <a:rPr lang="it-IT" dirty="0"/>
              <a:t>, gamma band </a:t>
            </a:r>
            <a:r>
              <a:rPr lang="it-IT" dirty="0" err="1"/>
              <a:t>contains</a:t>
            </a:r>
            <a:r>
              <a:rPr lang="it-IT" dirty="0"/>
              <a:t> frequencies </a:t>
            </a:r>
            <a:r>
              <a:rPr lang="it-IT" dirty="0" err="1"/>
              <a:t>that</a:t>
            </a:r>
            <a:r>
              <a:rPr lang="it-IT" dirty="0"/>
              <a:t> </a:t>
            </a:r>
            <a:r>
              <a:rPr lang="it-IT" dirty="0" err="1"/>
              <a:t>characterize</a:t>
            </a:r>
            <a:r>
              <a:rPr lang="it-IT" dirty="0"/>
              <a:t> an intense </a:t>
            </a:r>
            <a:r>
              <a:rPr lang="it-IT" dirty="0" err="1"/>
              <a:t>mental</a:t>
            </a:r>
            <a:r>
              <a:rPr lang="it-IT" dirty="0"/>
              <a:t> activity and </a:t>
            </a:r>
            <a:r>
              <a:rPr lang="it-IT" dirty="0" err="1"/>
              <a:t>let</a:t>
            </a:r>
            <a:r>
              <a:rPr lang="it-IT" dirty="0"/>
              <a:t> </a:t>
            </a:r>
            <a:r>
              <a:rPr lang="it-IT" dirty="0" err="1"/>
              <a:t>us</a:t>
            </a:r>
            <a:r>
              <a:rPr lang="it-IT" dirty="0"/>
              <a:t> </a:t>
            </a:r>
            <a:r>
              <a:rPr lang="it-IT" dirty="0" err="1"/>
              <a:t>understand</a:t>
            </a:r>
            <a:r>
              <a:rPr lang="it-IT" dirty="0"/>
              <a:t> the </a:t>
            </a:r>
            <a:r>
              <a:rPr lang="it-IT" dirty="0" err="1"/>
              <a:t>lateralization</a:t>
            </a:r>
            <a:r>
              <a:rPr lang="it-IT" dirty="0"/>
              <a:t> of the brain.</a:t>
            </a:r>
          </a:p>
          <a:p>
            <a:r>
              <a:rPr lang="it-IT" dirty="0"/>
              <a:t>T</a:t>
            </a:r>
            <a:r>
              <a:rPr lang="it-IT" altLang="it-IT" dirty="0">
                <a:latin typeface="inherit"/>
              </a:rPr>
              <a:t>he </a:t>
            </a:r>
            <a:r>
              <a:rPr lang="it-IT" altLang="it-IT" dirty="0" err="1">
                <a:latin typeface="inherit"/>
              </a:rPr>
              <a:t>two</a:t>
            </a:r>
            <a:r>
              <a:rPr lang="it-IT" altLang="it-IT" dirty="0">
                <a:latin typeface="inherit"/>
              </a:rPr>
              <a:t> </a:t>
            </a:r>
            <a:r>
              <a:rPr lang="it-IT" altLang="it-IT" dirty="0" err="1">
                <a:latin typeface="inherit"/>
              </a:rPr>
              <a:t>rest</a:t>
            </a:r>
            <a:r>
              <a:rPr lang="it-IT" altLang="it-IT" dirty="0">
                <a:latin typeface="inherit"/>
              </a:rPr>
              <a:t> </a:t>
            </a:r>
            <a:r>
              <a:rPr lang="it-IT" altLang="it-IT" dirty="0" err="1">
                <a:latin typeface="inherit"/>
              </a:rPr>
              <a:t>phases</a:t>
            </a:r>
            <a:r>
              <a:rPr lang="it-IT" altLang="it-IT" dirty="0">
                <a:latin typeface="inherit"/>
              </a:rPr>
              <a:t> </a:t>
            </a:r>
            <a:r>
              <a:rPr lang="it-IT" altLang="it-IT" dirty="0" err="1">
                <a:latin typeface="inherit"/>
              </a:rPr>
              <a:t>were</a:t>
            </a:r>
            <a:r>
              <a:rPr lang="it-IT" altLang="it-IT" dirty="0">
                <a:latin typeface="inherit"/>
              </a:rPr>
              <a:t> </a:t>
            </a:r>
            <a:r>
              <a:rPr lang="it-IT" altLang="it-IT" dirty="0" err="1">
                <a:latin typeface="inherit"/>
              </a:rPr>
              <a:t>analyzed</a:t>
            </a:r>
            <a:r>
              <a:rPr lang="it-IT" altLang="it-IT" dirty="0">
                <a:latin typeface="inherit"/>
              </a:rPr>
              <a:t> </a:t>
            </a:r>
            <a:r>
              <a:rPr lang="it-IT" altLang="it-IT" dirty="0" err="1">
                <a:latin typeface="inherit"/>
              </a:rPr>
              <a:t>separately</a:t>
            </a:r>
            <a:r>
              <a:rPr lang="it-IT" altLang="it-IT" dirty="0">
                <a:latin typeface="inherit"/>
              </a:rPr>
              <a:t>, </a:t>
            </a:r>
            <a:r>
              <a:rPr lang="it-IT" altLang="it-IT" dirty="0" err="1">
                <a:latin typeface="inherit"/>
              </a:rPr>
              <a:t>while</a:t>
            </a:r>
            <a:r>
              <a:rPr lang="it-IT" altLang="it-IT" dirty="0">
                <a:latin typeface="inherit"/>
              </a:rPr>
              <a:t> for the </a:t>
            </a:r>
            <a:r>
              <a:rPr lang="it-IT" altLang="it-IT" dirty="0" err="1">
                <a:latin typeface="inherit"/>
              </a:rPr>
              <a:t>exercise</a:t>
            </a:r>
            <a:r>
              <a:rPr lang="it-IT" altLang="it-IT" dirty="0">
                <a:latin typeface="inherit"/>
              </a:rPr>
              <a:t> </a:t>
            </a:r>
            <a:r>
              <a:rPr lang="it-IT" altLang="it-IT" dirty="0" err="1">
                <a:latin typeface="inherit"/>
              </a:rPr>
              <a:t>phases</a:t>
            </a:r>
            <a:r>
              <a:rPr lang="it-IT" altLang="it-IT" dirty="0">
                <a:latin typeface="inherit"/>
              </a:rPr>
              <a:t> minute-by-minute </a:t>
            </a:r>
            <a:r>
              <a:rPr lang="it-IT" altLang="it-IT" dirty="0" err="1">
                <a:latin typeface="inherit"/>
              </a:rPr>
              <a:t>analyzes</a:t>
            </a:r>
            <a:r>
              <a:rPr lang="it-IT" altLang="it-IT" dirty="0">
                <a:latin typeface="inherit"/>
              </a:rPr>
              <a:t> </a:t>
            </a:r>
            <a:r>
              <a:rPr lang="it-IT" altLang="it-IT" dirty="0" err="1">
                <a:latin typeface="inherit"/>
              </a:rPr>
              <a:t>were</a:t>
            </a:r>
            <a:r>
              <a:rPr lang="it-IT" altLang="it-IT" dirty="0">
                <a:latin typeface="inherit"/>
              </a:rPr>
              <a:t> </a:t>
            </a:r>
            <a:r>
              <a:rPr lang="it-IT" altLang="it-IT" dirty="0" err="1">
                <a:latin typeface="inherit"/>
              </a:rPr>
              <a:t>performed</a:t>
            </a:r>
            <a:r>
              <a:rPr lang="it-IT" altLang="it-IT" dirty="0">
                <a:latin typeface="inherit"/>
              </a:rPr>
              <a:t> </a:t>
            </a:r>
            <a:r>
              <a:rPr lang="it-IT" altLang="it-IT" dirty="0" err="1">
                <a:latin typeface="inherit"/>
              </a:rPr>
              <a:t>together</a:t>
            </a:r>
            <a:r>
              <a:rPr lang="it-IT" altLang="it-IT" dirty="0">
                <a:latin typeface="inherit"/>
              </a:rPr>
              <a:t> with an </a:t>
            </a:r>
            <a:r>
              <a:rPr lang="it-IT" altLang="it-IT" dirty="0" err="1">
                <a:latin typeface="inherit"/>
              </a:rPr>
              <a:t>overall</a:t>
            </a:r>
            <a:r>
              <a:rPr lang="it-IT" altLang="it-IT" dirty="0">
                <a:latin typeface="inherit"/>
              </a:rPr>
              <a:t> </a:t>
            </a:r>
            <a:r>
              <a:rPr lang="it-IT" altLang="it-IT" dirty="0" err="1">
                <a:latin typeface="inherit"/>
              </a:rPr>
              <a:t>analysis</a:t>
            </a:r>
            <a:r>
              <a:rPr lang="it-IT" altLang="it-IT" dirty="0">
                <a:latin typeface="inherit"/>
              </a:rPr>
              <a:t> over the </a:t>
            </a:r>
            <a:r>
              <a:rPr lang="it-IT" altLang="it-IT" dirty="0" err="1">
                <a:latin typeface="inherit"/>
              </a:rPr>
              <a:t>signal</a:t>
            </a:r>
            <a:r>
              <a:rPr lang="it-IT" altLang="it-IT" dirty="0">
                <a:latin typeface="inherit"/>
              </a:rPr>
              <a:t> trend.</a:t>
            </a:r>
          </a:p>
          <a:p>
            <a:r>
              <a:rPr lang="it-IT" altLang="it-IT" dirty="0">
                <a:latin typeface="inherit"/>
              </a:rPr>
              <a:t>The </a:t>
            </a:r>
            <a:r>
              <a:rPr lang="it-IT" altLang="it-IT" dirty="0" err="1">
                <a:latin typeface="inherit"/>
              </a:rPr>
              <a:t>two</a:t>
            </a:r>
            <a:r>
              <a:rPr lang="it-IT" altLang="it-IT" dirty="0">
                <a:latin typeface="inherit"/>
              </a:rPr>
              <a:t> </a:t>
            </a:r>
            <a:r>
              <a:rPr lang="it-IT" altLang="it-IT" dirty="0" err="1">
                <a:latin typeface="inherit"/>
              </a:rPr>
              <a:t>brain’s</a:t>
            </a:r>
            <a:r>
              <a:rPr lang="it-IT" altLang="it-IT" dirty="0">
                <a:latin typeface="inherit"/>
              </a:rPr>
              <a:t> </a:t>
            </a:r>
            <a:r>
              <a:rPr lang="it-IT" altLang="it-IT" dirty="0" err="1">
                <a:latin typeface="inherit"/>
              </a:rPr>
              <a:t>hemispheres</a:t>
            </a:r>
            <a:r>
              <a:rPr lang="it-IT" altLang="it-IT" dirty="0">
                <a:latin typeface="inherit"/>
              </a:rPr>
              <a:t> </a:t>
            </a:r>
            <a:r>
              <a:rPr lang="it-IT" altLang="it-IT" dirty="0" err="1">
                <a:latin typeface="inherit"/>
              </a:rPr>
              <a:t>were</a:t>
            </a:r>
            <a:r>
              <a:rPr lang="it-IT" altLang="it-IT" dirty="0">
                <a:latin typeface="inherit"/>
              </a:rPr>
              <a:t> </a:t>
            </a:r>
            <a:r>
              <a:rPr lang="it-IT" altLang="it-IT" dirty="0" err="1">
                <a:latin typeface="inherit"/>
              </a:rPr>
              <a:t>analyzed</a:t>
            </a:r>
            <a:r>
              <a:rPr lang="it-IT" altLang="it-IT" dirty="0">
                <a:latin typeface="inherit"/>
              </a:rPr>
              <a:t> </a:t>
            </a:r>
            <a:r>
              <a:rPr lang="it-IT" altLang="it-IT" dirty="0" err="1">
                <a:latin typeface="inherit"/>
              </a:rPr>
              <a:t>separately</a:t>
            </a:r>
            <a:r>
              <a:rPr lang="it-IT" altLang="it-IT" dirty="0">
                <a:latin typeface="inherit"/>
              </a:rPr>
              <a:t> to </a:t>
            </a:r>
            <a:r>
              <a:rPr lang="it-IT" altLang="it-IT" dirty="0" err="1">
                <a:latin typeface="inherit"/>
              </a:rPr>
              <a:t>see</a:t>
            </a:r>
            <a:r>
              <a:rPr lang="it-IT" altLang="it-IT" dirty="0">
                <a:latin typeface="inherit"/>
              </a:rPr>
              <a:t> </a:t>
            </a:r>
            <a:r>
              <a:rPr lang="it-IT" altLang="it-IT" dirty="0" err="1">
                <a:latin typeface="inherit"/>
              </a:rPr>
              <a:t>what</a:t>
            </a:r>
            <a:r>
              <a:rPr lang="it-IT" altLang="it-IT" dirty="0">
                <a:latin typeface="inherit"/>
              </a:rPr>
              <a:t> part of the brain </a:t>
            </a:r>
            <a:r>
              <a:rPr lang="it-IT" altLang="it-IT" dirty="0" err="1">
                <a:latin typeface="inherit"/>
              </a:rPr>
              <a:t>was</a:t>
            </a:r>
            <a:r>
              <a:rPr lang="it-IT" altLang="it-IT" dirty="0">
                <a:latin typeface="inherit"/>
              </a:rPr>
              <a:t> </a:t>
            </a:r>
            <a:r>
              <a:rPr lang="it-IT" altLang="it-IT" dirty="0" err="1">
                <a:latin typeface="inherit"/>
              </a:rPr>
              <a:t>mostly</a:t>
            </a:r>
            <a:r>
              <a:rPr lang="it-IT" altLang="it-IT" dirty="0">
                <a:latin typeface="inherit"/>
              </a:rPr>
              <a:t> </a:t>
            </a:r>
            <a:r>
              <a:rPr lang="it-IT" altLang="it-IT" dirty="0" err="1">
                <a:latin typeface="inherit"/>
              </a:rPr>
              <a:t>used</a:t>
            </a:r>
            <a:r>
              <a:rPr lang="it-IT" altLang="it-IT" dirty="0">
                <a:latin typeface="inherit"/>
              </a:rPr>
              <a:t> for </a:t>
            </a:r>
            <a:r>
              <a:rPr lang="it-IT" altLang="it-IT" dirty="0" err="1">
                <a:latin typeface="inherit"/>
              </a:rPr>
              <a:t>each</a:t>
            </a:r>
            <a:r>
              <a:rPr lang="it-IT" altLang="it-IT" dirty="0">
                <a:latin typeface="inherit"/>
              </a:rPr>
              <a:t> </a:t>
            </a:r>
            <a:r>
              <a:rPr lang="it-IT" altLang="it-IT" dirty="0" err="1">
                <a:latin typeface="inherit"/>
              </a:rPr>
              <a:t>phase</a:t>
            </a:r>
            <a:r>
              <a:rPr lang="it-IT" altLang="it-IT" dirty="0">
                <a:latin typeface="inherit"/>
              </a:rPr>
              <a:t>.</a:t>
            </a:r>
          </a:p>
          <a:p>
            <a:r>
              <a:rPr lang="it-IT" altLang="it-IT" dirty="0">
                <a:latin typeface="inherit"/>
              </a:rPr>
              <a:t>Analysis of </a:t>
            </a:r>
            <a:r>
              <a:rPr lang="it-IT" altLang="it-IT" dirty="0" err="1">
                <a:latin typeface="inherit"/>
              </a:rPr>
              <a:t>channel</a:t>
            </a:r>
            <a:r>
              <a:rPr lang="it-IT" altLang="it-IT" dirty="0">
                <a:latin typeface="inherit"/>
              </a:rPr>
              <a:t> 96, </a:t>
            </a:r>
            <a:r>
              <a:rPr lang="it-IT" altLang="it-IT" dirty="0" err="1">
                <a:latin typeface="inherit"/>
              </a:rPr>
              <a:t>that</a:t>
            </a:r>
            <a:r>
              <a:rPr lang="it-IT" altLang="it-IT" dirty="0">
                <a:latin typeface="inherit"/>
              </a:rPr>
              <a:t> </a:t>
            </a:r>
            <a:r>
              <a:rPr lang="it-IT" altLang="it-IT" dirty="0" err="1">
                <a:latin typeface="inherit"/>
              </a:rPr>
              <a:t>was</a:t>
            </a:r>
            <a:r>
              <a:rPr lang="it-IT" altLang="it-IT" dirty="0">
                <a:latin typeface="inherit"/>
              </a:rPr>
              <a:t> the </a:t>
            </a:r>
            <a:r>
              <a:rPr lang="it-IT" altLang="it-IT" dirty="0" err="1">
                <a:latin typeface="inherit"/>
              </a:rPr>
              <a:t>origin</a:t>
            </a:r>
            <a:r>
              <a:rPr lang="it-IT" altLang="it-IT" dirty="0">
                <a:latin typeface="inherit"/>
              </a:rPr>
              <a:t> of the </a:t>
            </a:r>
            <a:r>
              <a:rPr lang="it-IT" altLang="it-IT" dirty="0" err="1">
                <a:latin typeface="inherit"/>
              </a:rPr>
              <a:t>breathing</a:t>
            </a:r>
            <a:r>
              <a:rPr lang="it-IT" altLang="it-IT" dirty="0">
                <a:latin typeface="inherit"/>
              </a:rPr>
              <a:t> </a:t>
            </a:r>
            <a:r>
              <a:rPr lang="it-IT" altLang="it-IT" dirty="0" err="1">
                <a:latin typeface="inherit"/>
              </a:rPr>
              <a:t>stimulus</a:t>
            </a:r>
            <a:r>
              <a:rPr lang="it-IT" altLang="it-IT" dirty="0">
                <a:latin typeface="inherit"/>
              </a:rPr>
              <a:t>.</a:t>
            </a:r>
          </a:p>
          <a:p>
            <a:endParaRPr kumimoji="0" lang="it-IT" altLang="it-IT" i="0" u="none" strike="noStrike" cap="none" normalizeH="0" baseline="0" dirty="0">
              <a:ln>
                <a:noFill/>
              </a:ln>
              <a:effectLst/>
              <a:latin typeface="Arial" panose="020B0604020202020204" pitchFamily="34" charset="0"/>
            </a:endParaRPr>
          </a:p>
          <a:p>
            <a:endParaRPr lang="it-IT" dirty="0"/>
          </a:p>
        </p:txBody>
      </p:sp>
      <p:sp>
        <p:nvSpPr>
          <p:cNvPr id="4" name="Rectangle 1">
            <a:extLst>
              <a:ext uri="{FF2B5EF4-FFF2-40B4-BE49-F238E27FC236}">
                <a16:creationId xmlns:a16="http://schemas.microsoft.com/office/drawing/2014/main" id="{0C92EC40-3D43-4E46-8200-44EA209FD97D}"/>
              </a:ext>
            </a:extLst>
          </p:cNvPr>
          <p:cNvSpPr>
            <a:spLocks noChangeArrowheads="1"/>
          </p:cNvSpPr>
          <p:nvPr/>
        </p:nvSpPr>
        <p:spPr bwMode="auto">
          <a:xfrm>
            <a:off x="439521" y="3519100"/>
            <a:ext cx="65" cy="27699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99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5EB63C-295A-49AD-99C0-B71DD6D32435}"/>
              </a:ext>
            </a:extLst>
          </p:cNvPr>
          <p:cNvSpPr>
            <a:spLocks noGrp="1"/>
          </p:cNvSpPr>
          <p:nvPr>
            <p:ph type="title"/>
          </p:nvPr>
        </p:nvSpPr>
        <p:spPr>
          <a:xfrm>
            <a:off x="5116878" y="629266"/>
            <a:ext cx="6422849" cy="1676603"/>
          </a:xfrm>
        </p:spPr>
        <p:txBody>
          <a:bodyPr>
            <a:normAutofit/>
          </a:bodyPr>
          <a:lstStyle/>
          <a:p>
            <a:r>
              <a:rPr lang="it-IT" b="1"/>
              <a:t>REST PHASE I ANALYSIS</a:t>
            </a:r>
          </a:p>
        </p:txBody>
      </p:sp>
      <p:sp>
        <p:nvSpPr>
          <p:cNvPr id="18" name="Rectangle 10">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495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10;&#10;Descrizione generata automaticamente">
            <a:extLst>
              <a:ext uri="{FF2B5EF4-FFF2-40B4-BE49-F238E27FC236}">
                <a16:creationId xmlns:a16="http://schemas.microsoft.com/office/drawing/2014/main" id="{85331D88-CB61-41A0-81A7-7D0C6B065BB8}"/>
              </a:ext>
            </a:extLst>
          </p:cNvPr>
          <p:cNvPicPr/>
          <p:nvPr/>
        </p:nvPicPr>
        <p:blipFill>
          <a:blip r:embed="rId2">
            <a:extLst>
              <a:ext uri="{28A0092B-C50C-407E-A947-70E740481C1C}">
                <a14:useLocalDpi xmlns:a14="http://schemas.microsoft.com/office/drawing/2010/main" val="0"/>
              </a:ext>
            </a:extLst>
          </a:blip>
          <a:stretch>
            <a:fillRect/>
          </a:stretch>
        </p:blipFill>
        <p:spPr>
          <a:xfrm>
            <a:off x="922104" y="803049"/>
            <a:ext cx="2791800" cy="2470743"/>
          </a:xfrm>
          <a:prstGeom prst="rect">
            <a:avLst/>
          </a:prstGeom>
          <a:effectLst/>
        </p:spPr>
      </p:pic>
      <p:pic>
        <p:nvPicPr>
          <p:cNvPr id="6" name="Immagine 5" descr="Immagine che contiene testo, mappa&#10;&#10;Descrizione generata automaticamente">
            <a:extLst>
              <a:ext uri="{FF2B5EF4-FFF2-40B4-BE49-F238E27FC236}">
                <a16:creationId xmlns:a16="http://schemas.microsoft.com/office/drawing/2014/main" id="{361F2948-50CC-4C23-8693-57A3F43764B5}"/>
              </a:ext>
            </a:extLst>
          </p:cNvPr>
          <p:cNvPicPr/>
          <p:nvPr/>
        </p:nvPicPr>
        <p:blipFill>
          <a:blip r:embed="rId3">
            <a:extLst>
              <a:ext uri="{28A0092B-C50C-407E-A947-70E740481C1C}">
                <a14:useLocalDpi xmlns:a14="http://schemas.microsoft.com/office/drawing/2010/main" val="0"/>
              </a:ext>
            </a:extLst>
          </a:blip>
          <a:stretch>
            <a:fillRect/>
          </a:stretch>
        </p:blipFill>
        <p:spPr>
          <a:xfrm>
            <a:off x="804672" y="3545545"/>
            <a:ext cx="3026663" cy="2269997"/>
          </a:xfrm>
          <a:prstGeom prst="rect">
            <a:avLst/>
          </a:prstGeom>
        </p:spPr>
      </p:pic>
      <p:sp>
        <p:nvSpPr>
          <p:cNvPr id="3" name="Segnaposto contenuto 2">
            <a:extLst>
              <a:ext uri="{FF2B5EF4-FFF2-40B4-BE49-F238E27FC236}">
                <a16:creationId xmlns:a16="http://schemas.microsoft.com/office/drawing/2014/main" id="{364D0610-0260-49A3-A648-D3321D6FB209}"/>
              </a:ext>
            </a:extLst>
          </p:cNvPr>
          <p:cNvSpPr>
            <a:spLocks noGrp="1"/>
          </p:cNvSpPr>
          <p:nvPr>
            <p:ph idx="1"/>
          </p:nvPr>
        </p:nvSpPr>
        <p:spPr>
          <a:xfrm>
            <a:off x="5116880" y="2438400"/>
            <a:ext cx="6422848" cy="3785419"/>
          </a:xfrm>
        </p:spPr>
        <p:txBody>
          <a:bodyPr>
            <a:normAutofit/>
          </a:bodyPr>
          <a:lstStyle/>
          <a:p>
            <a:r>
              <a:rPr lang="en-US" sz="2000" dirty="0"/>
              <a:t>Analyzing in the time domain we can see high frequency peaks on the second 40. Considering the fact that we are not in an exercise phase, it is not clear what this energy peak could be due to. We know, however, that it comes from channels 88 and 89.</a:t>
            </a:r>
          </a:p>
          <a:p>
            <a:r>
              <a:rPr lang="en-US" sz="2000" dirty="0"/>
              <a:t>The activity is mainly concentrated in the left hemisphere, in particular stimulus come from channel 96, in the left hemisphere.</a:t>
            </a:r>
            <a:endParaRPr lang="it-IT" sz="2000" dirty="0"/>
          </a:p>
        </p:txBody>
      </p:sp>
    </p:spTree>
    <p:extLst>
      <p:ext uri="{BB962C8B-B14F-4D97-AF65-F5344CB8AC3E}">
        <p14:creationId xmlns:p14="http://schemas.microsoft.com/office/powerpoint/2010/main" val="40729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FF984F-80F2-42DE-8F04-EEA78F23AAE5}"/>
              </a:ext>
            </a:extLst>
          </p:cNvPr>
          <p:cNvSpPr>
            <a:spLocks noGrp="1"/>
          </p:cNvSpPr>
          <p:nvPr>
            <p:ph type="title"/>
          </p:nvPr>
        </p:nvSpPr>
        <p:spPr>
          <a:xfrm>
            <a:off x="5116878" y="629266"/>
            <a:ext cx="6422849" cy="1676603"/>
          </a:xfrm>
        </p:spPr>
        <p:txBody>
          <a:bodyPr>
            <a:normAutofit/>
          </a:bodyPr>
          <a:lstStyle/>
          <a:p>
            <a:r>
              <a:rPr lang="it-IT" b="1"/>
              <a:t>REST PHASE I ANALYSIS: RIGHT HEMISPHERE</a:t>
            </a:r>
            <a:endParaRPr lang="it-IT" b="1" dirty="0"/>
          </a:p>
        </p:txBody>
      </p:sp>
      <p:sp>
        <p:nvSpPr>
          <p:cNvPr id="27" name="Rectangle 23">
            <a:extLst>
              <a:ext uri="{FF2B5EF4-FFF2-40B4-BE49-F238E27FC236}">
                <a16:creationId xmlns:a16="http://schemas.microsoft.com/office/drawing/2014/main" id="{A98BC887-4916-4227-9F48-3B078D23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485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1AD6DCFA-0E71-4650-A5E4-3C20E73EB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mappa, testo&#10;&#10;Descrizione generata automaticamente">
            <a:extLst>
              <a:ext uri="{FF2B5EF4-FFF2-40B4-BE49-F238E27FC236}">
                <a16:creationId xmlns:a16="http://schemas.microsoft.com/office/drawing/2014/main" id="{232F3830-D13B-48B1-8DCF-7DCB0A233528}"/>
              </a:ext>
            </a:extLst>
          </p:cNvPr>
          <p:cNvPicPr/>
          <p:nvPr/>
        </p:nvPicPr>
        <p:blipFill rotWithShape="1">
          <a:blip r:embed="rId2">
            <a:extLst>
              <a:ext uri="{28A0092B-C50C-407E-A947-70E740481C1C}">
                <a14:useLocalDpi xmlns:a14="http://schemas.microsoft.com/office/drawing/2010/main" val="0"/>
              </a:ext>
            </a:extLst>
          </a:blip>
          <a:srcRect l="8125" r="2" b="2"/>
          <a:stretch/>
        </p:blipFill>
        <p:spPr>
          <a:xfrm>
            <a:off x="804672" y="803049"/>
            <a:ext cx="3026664" cy="2470743"/>
          </a:xfrm>
          <a:prstGeom prst="rect">
            <a:avLst/>
          </a:prstGeom>
          <a:effectLst/>
        </p:spPr>
      </p:pic>
      <p:pic>
        <p:nvPicPr>
          <p:cNvPr id="7" name="Immagine 6" descr="Immagine che contiene mappa&#10;&#10;Descrizione generata automaticamente">
            <a:extLst>
              <a:ext uri="{FF2B5EF4-FFF2-40B4-BE49-F238E27FC236}">
                <a16:creationId xmlns:a16="http://schemas.microsoft.com/office/drawing/2014/main" id="{74784041-FB50-4CCC-97DF-E7588B175056}"/>
              </a:ext>
            </a:extLst>
          </p:cNvPr>
          <p:cNvPicPr>
            <a:picLocks noChangeAspect="1"/>
          </p:cNvPicPr>
          <p:nvPr/>
        </p:nvPicPr>
        <p:blipFill rotWithShape="1">
          <a:blip r:embed="rId3">
            <a:extLst>
              <a:ext uri="{28A0092B-C50C-407E-A947-70E740481C1C}">
                <a14:useLocalDpi xmlns:a14="http://schemas.microsoft.com/office/drawing/2010/main" val="0"/>
              </a:ext>
            </a:extLst>
          </a:blip>
          <a:srcRect t="7657" r="5" b="1314"/>
          <a:stretch/>
        </p:blipFill>
        <p:spPr>
          <a:xfrm>
            <a:off x="804672" y="3461344"/>
            <a:ext cx="3026663" cy="2438400"/>
          </a:xfrm>
          <a:prstGeom prst="rect">
            <a:avLst/>
          </a:prstGeom>
        </p:spPr>
      </p:pic>
      <p:sp>
        <p:nvSpPr>
          <p:cNvPr id="3" name="Segnaposto contenuto 2">
            <a:extLst>
              <a:ext uri="{FF2B5EF4-FFF2-40B4-BE49-F238E27FC236}">
                <a16:creationId xmlns:a16="http://schemas.microsoft.com/office/drawing/2014/main" id="{3CB399F3-8704-4C97-B82C-DC6C2535268D}"/>
              </a:ext>
            </a:extLst>
          </p:cNvPr>
          <p:cNvSpPr>
            <a:spLocks noGrp="1"/>
          </p:cNvSpPr>
          <p:nvPr>
            <p:ph idx="1"/>
          </p:nvPr>
        </p:nvSpPr>
        <p:spPr>
          <a:xfrm>
            <a:off x="5116880" y="2438400"/>
            <a:ext cx="6422848" cy="3785419"/>
          </a:xfrm>
        </p:spPr>
        <p:txBody>
          <a:bodyPr>
            <a:normAutofit/>
          </a:bodyPr>
          <a:lstStyle/>
          <a:p>
            <a:r>
              <a:rPr lang="it-IT" sz="2000"/>
              <a:t>As said before, the spike at the second 40 comes from the right emisphere, in particular from channel 88 and 89. Unfortunately, we don’t know if it’s an artifact or another kind of activity because in this phase the subject wasn’t following any kind of breathing protocol.  </a:t>
            </a:r>
          </a:p>
          <a:p>
            <a:r>
              <a:rPr lang="it-IT" sz="2000"/>
              <a:t>Also the channel 111 seems to be a source of a stimulus.</a:t>
            </a:r>
          </a:p>
        </p:txBody>
      </p:sp>
    </p:spTree>
    <p:extLst>
      <p:ext uri="{BB962C8B-B14F-4D97-AF65-F5344CB8AC3E}">
        <p14:creationId xmlns:p14="http://schemas.microsoft.com/office/powerpoint/2010/main" val="267394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8CA7D1-D9B5-4389-BDB5-85A3647B2E50}"/>
              </a:ext>
            </a:extLst>
          </p:cNvPr>
          <p:cNvSpPr>
            <a:spLocks noGrp="1"/>
          </p:cNvSpPr>
          <p:nvPr>
            <p:ph type="title"/>
          </p:nvPr>
        </p:nvSpPr>
        <p:spPr>
          <a:xfrm>
            <a:off x="5116878" y="629266"/>
            <a:ext cx="6422849" cy="1676603"/>
          </a:xfrm>
        </p:spPr>
        <p:txBody>
          <a:bodyPr>
            <a:normAutofit/>
          </a:bodyPr>
          <a:lstStyle/>
          <a:p>
            <a:r>
              <a:rPr lang="it-IT" b="1" dirty="0"/>
              <a:t>REST PHASE I ANALYSIS: LEFT HEMISPHERE</a:t>
            </a:r>
          </a:p>
        </p:txBody>
      </p:sp>
      <p:sp>
        <p:nvSpPr>
          <p:cNvPr id="21" name="Rectangle 17">
            <a:extLst>
              <a:ext uri="{FF2B5EF4-FFF2-40B4-BE49-F238E27FC236}">
                <a16:creationId xmlns:a16="http://schemas.microsoft.com/office/drawing/2014/main" id="{A98BC887-4916-4227-9F48-3B078D23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927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1AD6DCFA-0E71-4650-A5E4-3C20E73EB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testo, mappa&#10;&#10;Descrizione generata automaticamente">
            <a:extLst>
              <a:ext uri="{FF2B5EF4-FFF2-40B4-BE49-F238E27FC236}">
                <a16:creationId xmlns:a16="http://schemas.microsoft.com/office/drawing/2014/main" id="{CE5BDAD8-7B17-4225-811F-D3A13B3D0463}"/>
              </a:ext>
            </a:extLst>
          </p:cNvPr>
          <p:cNvPicPr/>
          <p:nvPr/>
        </p:nvPicPr>
        <p:blipFill rotWithShape="1">
          <a:blip r:embed="rId2">
            <a:extLst>
              <a:ext uri="{28A0092B-C50C-407E-A947-70E740481C1C}">
                <a14:useLocalDpi xmlns:a14="http://schemas.microsoft.com/office/drawing/2010/main" val="0"/>
              </a:ext>
            </a:extLst>
          </a:blip>
          <a:srcRect r="8127" b="2"/>
          <a:stretch/>
        </p:blipFill>
        <p:spPr>
          <a:xfrm>
            <a:off x="804672" y="803049"/>
            <a:ext cx="3026664" cy="2470743"/>
          </a:xfrm>
          <a:prstGeom prst="rect">
            <a:avLst/>
          </a:prstGeom>
          <a:effectLst/>
        </p:spPr>
      </p:pic>
      <p:pic>
        <p:nvPicPr>
          <p:cNvPr id="5" name="Immagine 4" descr="Immagine che contiene testo, mappa&#10;&#10;Descrizione generata automaticamente">
            <a:extLst>
              <a:ext uri="{FF2B5EF4-FFF2-40B4-BE49-F238E27FC236}">
                <a16:creationId xmlns:a16="http://schemas.microsoft.com/office/drawing/2014/main" id="{C6969BAF-989F-4A10-8A1A-901B932DCC22}"/>
              </a:ext>
            </a:extLst>
          </p:cNvPr>
          <p:cNvPicPr/>
          <p:nvPr/>
        </p:nvPicPr>
        <p:blipFill rotWithShape="1">
          <a:blip r:embed="rId3">
            <a:extLst>
              <a:ext uri="{28A0092B-C50C-407E-A947-70E740481C1C}">
                <a14:useLocalDpi xmlns:a14="http://schemas.microsoft.com/office/drawing/2010/main" val="0"/>
              </a:ext>
            </a:extLst>
          </a:blip>
          <a:srcRect t="4014" r="5" b="4957"/>
          <a:stretch/>
        </p:blipFill>
        <p:spPr>
          <a:xfrm>
            <a:off x="804672" y="3461344"/>
            <a:ext cx="3026663" cy="2438400"/>
          </a:xfrm>
          <a:prstGeom prst="rect">
            <a:avLst/>
          </a:prstGeom>
        </p:spPr>
      </p:pic>
      <p:sp>
        <p:nvSpPr>
          <p:cNvPr id="3" name="Segnaposto contenuto 2">
            <a:extLst>
              <a:ext uri="{FF2B5EF4-FFF2-40B4-BE49-F238E27FC236}">
                <a16:creationId xmlns:a16="http://schemas.microsoft.com/office/drawing/2014/main" id="{12AE10EA-D1B6-4ADE-8B2A-BEFBF307ECF5}"/>
              </a:ext>
            </a:extLst>
          </p:cNvPr>
          <p:cNvSpPr>
            <a:spLocks noGrp="1"/>
          </p:cNvSpPr>
          <p:nvPr>
            <p:ph idx="1"/>
          </p:nvPr>
        </p:nvSpPr>
        <p:spPr>
          <a:xfrm>
            <a:off x="5116880" y="2438400"/>
            <a:ext cx="6422848" cy="3785419"/>
          </a:xfrm>
        </p:spPr>
        <p:txBody>
          <a:bodyPr>
            <a:normAutofit/>
          </a:bodyPr>
          <a:lstStyle/>
          <a:p>
            <a:r>
              <a:rPr lang="en-US" sz="2000" dirty="0"/>
              <a:t>We notice a much more regular trend over time, but from the point of view of the channels it’s easy to understand from which channel the impulse comes: on channel 96 we find a peak of energy, so we found the source of the stimulus for this hemisphere.</a:t>
            </a:r>
          </a:p>
          <a:p>
            <a:r>
              <a:rPr lang="en-US" sz="2000" dirty="0"/>
              <a:t>Considering that this channel has an average energy of 0.6 millivolts for a minute, we can say that this is certainly the most active area of ​​the brain at this stage.</a:t>
            </a:r>
            <a:endParaRPr lang="it-IT" sz="2000" dirty="0"/>
          </a:p>
        </p:txBody>
      </p:sp>
    </p:spTree>
    <p:extLst>
      <p:ext uri="{BB962C8B-B14F-4D97-AF65-F5344CB8AC3E}">
        <p14:creationId xmlns:p14="http://schemas.microsoft.com/office/powerpoint/2010/main" val="3025120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80672-32C0-4542-B105-73968F089BFD}"/>
              </a:ext>
            </a:extLst>
          </p:cNvPr>
          <p:cNvSpPr>
            <a:spLocks noGrp="1"/>
          </p:cNvSpPr>
          <p:nvPr>
            <p:ph type="title"/>
          </p:nvPr>
        </p:nvSpPr>
        <p:spPr>
          <a:xfrm>
            <a:off x="5116878" y="629266"/>
            <a:ext cx="6422849" cy="1676603"/>
          </a:xfrm>
        </p:spPr>
        <p:txBody>
          <a:bodyPr>
            <a:normAutofit/>
          </a:bodyPr>
          <a:lstStyle/>
          <a:p>
            <a:r>
              <a:rPr lang="it-IT" b="1" dirty="0"/>
              <a:t>EXERCISE PHASE ANALYSIS</a:t>
            </a:r>
          </a:p>
        </p:txBody>
      </p:sp>
      <p:sp>
        <p:nvSpPr>
          <p:cNvPr id="14" name="Rectangle 9">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826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mappa&#10;&#10;Descrizione generata automaticamente">
            <a:extLst>
              <a:ext uri="{FF2B5EF4-FFF2-40B4-BE49-F238E27FC236}">
                <a16:creationId xmlns:a16="http://schemas.microsoft.com/office/drawing/2014/main" id="{7418ED81-CC64-4549-8820-69BE69945E30}"/>
              </a:ext>
            </a:extLst>
          </p:cNvPr>
          <p:cNvPicPr/>
          <p:nvPr/>
        </p:nvPicPr>
        <p:blipFill>
          <a:blip r:embed="rId2">
            <a:extLst>
              <a:ext uri="{28A0092B-C50C-407E-A947-70E740481C1C}">
                <a14:useLocalDpi xmlns:a14="http://schemas.microsoft.com/office/drawing/2010/main" val="0"/>
              </a:ext>
            </a:extLst>
          </a:blip>
          <a:stretch>
            <a:fillRect/>
          </a:stretch>
        </p:blipFill>
        <p:spPr>
          <a:xfrm>
            <a:off x="804672" y="903421"/>
            <a:ext cx="3026664" cy="2269998"/>
          </a:xfrm>
          <a:prstGeom prst="rect">
            <a:avLst/>
          </a:prstGeom>
          <a:effectLst/>
        </p:spPr>
      </p:pic>
      <p:pic>
        <p:nvPicPr>
          <p:cNvPr id="4" name="Immagine 3">
            <a:extLst>
              <a:ext uri="{FF2B5EF4-FFF2-40B4-BE49-F238E27FC236}">
                <a16:creationId xmlns:a16="http://schemas.microsoft.com/office/drawing/2014/main" id="{A0AD6B78-DCED-41C9-936F-70DE462F0BB0}"/>
              </a:ext>
            </a:extLst>
          </p:cNvPr>
          <p:cNvPicPr/>
          <p:nvPr/>
        </p:nvPicPr>
        <p:blipFill>
          <a:blip r:embed="rId3">
            <a:extLst>
              <a:ext uri="{28A0092B-C50C-407E-A947-70E740481C1C}">
                <a14:useLocalDpi xmlns:a14="http://schemas.microsoft.com/office/drawing/2010/main" val="0"/>
              </a:ext>
            </a:extLst>
          </a:blip>
          <a:stretch>
            <a:fillRect/>
          </a:stretch>
        </p:blipFill>
        <p:spPr>
          <a:xfrm>
            <a:off x="804672" y="3583379"/>
            <a:ext cx="3026663" cy="2194330"/>
          </a:xfrm>
          <a:prstGeom prst="rect">
            <a:avLst/>
          </a:prstGeom>
        </p:spPr>
      </p:pic>
      <p:sp>
        <p:nvSpPr>
          <p:cNvPr id="3" name="Segnaposto contenuto 2">
            <a:extLst>
              <a:ext uri="{FF2B5EF4-FFF2-40B4-BE49-F238E27FC236}">
                <a16:creationId xmlns:a16="http://schemas.microsoft.com/office/drawing/2014/main" id="{89902181-9817-40E0-B001-8E50BE56C0FE}"/>
              </a:ext>
            </a:extLst>
          </p:cNvPr>
          <p:cNvSpPr>
            <a:spLocks noGrp="1"/>
          </p:cNvSpPr>
          <p:nvPr>
            <p:ph idx="1"/>
          </p:nvPr>
        </p:nvSpPr>
        <p:spPr>
          <a:xfrm>
            <a:off x="5116880" y="2438400"/>
            <a:ext cx="6422848" cy="3785419"/>
          </a:xfrm>
        </p:spPr>
        <p:txBody>
          <a:bodyPr>
            <a:normAutofit/>
          </a:bodyPr>
          <a:lstStyle/>
          <a:p>
            <a:r>
              <a:rPr lang="it-IT" sz="2000"/>
              <a:t>First of all there’s an analysis of all the consecutive exercise minutes from both hemispheres, just to get an overview of what happens in this phase.</a:t>
            </a:r>
          </a:p>
          <a:p>
            <a:r>
              <a:rPr lang="it-IT" sz="2000"/>
              <a:t>The energy peaks will be discussed later.</a:t>
            </a:r>
          </a:p>
        </p:txBody>
      </p:sp>
    </p:spTree>
    <p:extLst>
      <p:ext uri="{BB962C8B-B14F-4D97-AF65-F5344CB8AC3E}">
        <p14:creationId xmlns:p14="http://schemas.microsoft.com/office/powerpoint/2010/main" val="188620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8C5433-A0C8-4453-9C72-3990C3799BA9}"/>
              </a:ext>
            </a:extLst>
          </p:cNvPr>
          <p:cNvSpPr>
            <a:spLocks noGrp="1"/>
          </p:cNvSpPr>
          <p:nvPr>
            <p:ph type="title"/>
          </p:nvPr>
        </p:nvSpPr>
        <p:spPr>
          <a:xfrm>
            <a:off x="838200" y="365125"/>
            <a:ext cx="10515600" cy="1325563"/>
          </a:xfrm>
        </p:spPr>
        <p:txBody>
          <a:bodyPr>
            <a:normAutofit/>
          </a:bodyPr>
          <a:lstStyle/>
          <a:p>
            <a:r>
              <a:rPr lang="it-IT" b="1" dirty="0"/>
              <a:t>EXERCISE PHASE: MINUTE BY MINUTE ANALYSIS</a:t>
            </a:r>
          </a:p>
        </p:txBody>
      </p:sp>
      <p:sp>
        <p:nvSpPr>
          <p:cNvPr id="3" name="Segnaposto contenuto 2">
            <a:extLst>
              <a:ext uri="{FF2B5EF4-FFF2-40B4-BE49-F238E27FC236}">
                <a16:creationId xmlns:a16="http://schemas.microsoft.com/office/drawing/2014/main" id="{FFD87D7B-954E-4A72-8DAA-1835E2E06DBE}"/>
              </a:ext>
            </a:extLst>
          </p:cNvPr>
          <p:cNvSpPr>
            <a:spLocks noGrp="1"/>
          </p:cNvSpPr>
          <p:nvPr>
            <p:ph idx="1"/>
          </p:nvPr>
        </p:nvSpPr>
        <p:spPr>
          <a:xfrm>
            <a:off x="838200" y="1825625"/>
            <a:ext cx="5015484" cy="4351338"/>
          </a:xfrm>
        </p:spPr>
        <p:txBody>
          <a:bodyPr>
            <a:normAutofit fontScale="92500"/>
          </a:bodyPr>
          <a:lstStyle/>
          <a:p>
            <a:r>
              <a:rPr lang="en-US" sz="2000" b="0" i="0" dirty="0">
                <a:effectLst/>
                <a:latin typeface="arial" panose="020B0604020202020204" pitchFamily="34" charset="0"/>
              </a:rPr>
              <a:t>As we can see from the graphs, in all the time intervals taken into consideration we see peaks of energy around the second 20. This, according to the protocol, is the phase in which the subject holds his breath. We can also see how the signal pulse is always generated from the same area, so the impulse always comes from the same channels.</a:t>
            </a:r>
          </a:p>
          <a:p>
            <a:r>
              <a:rPr lang="en-US" sz="2000" dirty="0">
                <a:latin typeface="arial" panose="020B0604020202020204" pitchFamily="34" charset="0"/>
              </a:rPr>
              <a:t>Therefore, the subject concentrates more in the phase in which he must hold his breath than the other phases: this can be proved by the fact that we have same peaks with the same intensity in each dataset and in the same time windows.</a:t>
            </a:r>
            <a:endParaRPr lang="it-IT" sz="2000" dirty="0"/>
          </a:p>
        </p:txBody>
      </p:sp>
      <p:pic>
        <p:nvPicPr>
          <p:cNvPr id="4" name="Immagine 3">
            <a:extLst>
              <a:ext uri="{FF2B5EF4-FFF2-40B4-BE49-F238E27FC236}">
                <a16:creationId xmlns:a16="http://schemas.microsoft.com/office/drawing/2014/main" id="{409C71DB-76BE-4A28-B4B2-6F9EB650D27B}"/>
              </a:ext>
            </a:extLst>
          </p:cNvPr>
          <p:cNvPicPr/>
          <p:nvPr/>
        </p:nvPicPr>
        <p:blipFill rotWithShape="1">
          <a:blip r:embed="rId2">
            <a:extLst>
              <a:ext uri="{28A0092B-C50C-407E-A947-70E740481C1C}">
                <a14:useLocalDpi xmlns:a14="http://schemas.microsoft.com/office/drawing/2010/main" val="0"/>
              </a:ext>
            </a:extLst>
          </a:blip>
          <a:srcRect t="1800" r="-1" b="-1"/>
          <a:stretch/>
        </p:blipFill>
        <p:spPr bwMode="auto">
          <a:xfrm>
            <a:off x="6338316" y="1904281"/>
            <a:ext cx="5074070" cy="4272681"/>
          </a:xfrm>
          <a:prstGeom prst="rect">
            <a:avLst/>
          </a:prstGeom>
          <a:noFill/>
        </p:spPr>
      </p:pic>
    </p:spTree>
    <p:extLst>
      <p:ext uri="{BB962C8B-B14F-4D97-AF65-F5344CB8AC3E}">
        <p14:creationId xmlns:p14="http://schemas.microsoft.com/office/powerpoint/2010/main" val="410949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709DDB-9F99-49B0-9DDF-EA08FF89F256}"/>
              </a:ext>
            </a:extLst>
          </p:cNvPr>
          <p:cNvSpPr>
            <a:spLocks noGrp="1"/>
          </p:cNvSpPr>
          <p:nvPr>
            <p:ph type="title"/>
          </p:nvPr>
        </p:nvSpPr>
        <p:spPr>
          <a:xfrm>
            <a:off x="5116878" y="629266"/>
            <a:ext cx="6422849" cy="1676603"/>
          </a:xfrm>
        </p:spPr>
        <p:txBody>
          <a:bodyPr>
            <a:normAutofit/>
          </a:bodyPr>
          <a:lstStyle/>
          <a:p>
            <a:r>
              <a:rPr lang="it-IT" b="1" dirty="0"/>
              <a:t>EXERCISE PHASE: RIGHT HEMISPHERE ANALYSIS</a:t>
            </a:r>
          </a:p>
        </p:txBody>
      </p:sp>
      <p:sp>
        <p:nvSpPr>
          <p:cNvPr id="14" name="Rectangle 9">
            <a:extLst>
              <a:ext uri="{FF2B5EF4-FFF2-40B4-BE49-F238E27FC236}">
                <a16:creationId xmlns:a16="http://schemas.microsoft.com/office/drawing/2014/main" id="{A98BC887-4916-4227-9F48-3B078D23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4A5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1AD6DCFA-0E71-4650-A5E4-3C20E73EB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mappa, testo&#10;&#10;Descrizione generata automaticamente">
            <a:extLst>
              <a:ext uri="{FF2B5EF4-FFF2-40B4-BE49-F238E27FC236}">
                <a16:creationId xmlns:a16="http://schemas.microsoft.com/office/drawing/2014/main" id="{6F18591B-1400-4CC5-973D-9F9504FF6AA9}"/>
              </a:ext>
            </a:extLst>
          </p:cNvPr>
          <p:cNvPicPr/>
          <p:nvPr/>
        </p:nvPicPr>
        <p:blipFill rotWithShape="1">
          <a:blip r:embed="rId2">
            <a:extLst>
              <a:ext uri="{28A0092B-C50C-407E-A947-70E740481C1C}">
                <a14:useLocalDpi xmlns:a14="http://schemas.microsoft.com/office/drawing/2010/main" val="0"/>
              </a:ext>
            </a:extLst>
          </a:blip>
          <a:srcRect l="8125" r="2" b="2"/>
          <a:stretch/>
        </p:blipFill>
        <p:spPr>
          <a:xfrm>
            <a:off x="804672" y="803049"/>
            <a:ext cx="3026664" cy="2470743"/>
          </a:xfrm>
          <a:prstGeom prst="rect">
            <a:avLst/>
          </a:prstGeom>
          <a:effectLst/>
        </p:spPr>
      </p:pic>
      <p:pic>
        <p:nvPicPr>
          <p:cNvPr id="4" name="Immagine 3" descr="Immagine che contiene testo, mappa&#10;&#10;Descrizione generata automaticamente">
            <a:extLst>
              <a:ext uri="{FF2B5EF4-FFF2-40B4-BE49-F238E27FC236}">
                <a16:creationId xmlns:a16="http://schemas.microsoft.com/office/drawing/2014/main" id="{E4AE9E40-8BB2-4B67-877E-452429521B70}"/>
              </a:ext>
            </a:extLst>
          </p:cNvPr>
          <p:cNvPicPr/>
          <p:nvPr/>
        </p:nvPicPr>
        <p:blipFill rotWithShape="1">
          <a:blip r:embed="rId3">
            <a:extLst>
              <a:ext uri="{28A0092B-C50C-407E-A947-70E740481C1C}">
                <a14:useLocalDpi xmlns:a14="http://schemas.microsoft.com/office/drawing/2010/main" val="0"/>
              </a:ext>
            </a:extLst>
          </a:blip>
          <a:srcRect t="6852" r="5" b="2120"/>
          <a:stretch/>
        </p:blipFill>
        <p:spPr>
          <a:xfrm>
            <a:off x="804672" y="3461344"/>
            <a:ext cx="3026663" cy="2438400"/>
          </a:xfrm>
          <a:prstGeom prst="rect">
            <a:avLst/>
          </a:prstGeom>
        </p:spPr>
      </p:pic>
      <p:sp>
        <p:nvSpPr>
          <p:cNvPr id="3" name="Segnaposto contenuto 2">
            <a:extLst>
              <a:ext uri="{FF2B5EF4-FFF2-40B4-BE49-F238E27FC236}">
                <a16:creationId xmlns:a16="http://schemas.microsoft.com/office/drawing/2014/main" id="{60E86295-FC21-4584-8555-E8B342F63E6A}"/>
              </a:ext>
            </a:extLst>
          </p:cNvPr>
          <p:cNvSpPr>
            <a:spLocks noGrp="1"/>
          </p:cNvSpPr>
          <p:nvPr>
            <p:ph idx="1"/>
          </p:nvPr>
        </p:nvSpPr>
        <p:spPr>
          <a:xfrm>
            <a:off x="5116880" y="2438400"/>
            <a:ext cx="6422848" cy="3785419"/>
          </a:xfrm>
        </p:spPr>
        <p:txBody>
          <a:bodyPr>
            <a:normAutofit/>
          </a:bodyPr>
          <a:lstStyle/>
          <a:p>
            <a:r>
              <a:rPr lang="it-IT" sz="2000"/>
              <a:t>As we can see, even in this phase the activity is concentrated in channel 89.</a:t>
            </a:r>
          </a:p>
          <a:p>
            <a:r>
              <a:rPr lang="it-IT" sz="2000"/>
              <a:t>Apparently, the activity is not periodic.</a:t>
            </a:r>
          </a:p>
        </p:txBody>
      </p:sp>
    </p:spTree>
    <p:extLst>
      <p:ext uri="{BB962C8B-B14F-4D97-AF65-F5344CB8AC3E}">
        <p14:creationId xmlns:p14="http://schemas.microsoft.com/office/powerpoint/2010/main" val="316189568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1779</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Arial</vt:lpstr>
      <vt:lpstr>Arial</vt:lpstr>
      <vt:lpstr>Calibri</vt:lpstr>
      <vt:lpstr>Calibri Light</vt:lpstr>
      <vt:lpstr>inherit</vt:lpstr>
      <vt:lpstr>Tema di Office</vt:lpstr>
      <vt:lpstr>BSC PROJECT</vt:lpstr>
      <vt:lpstr>DATA DESCRIPTION </vt:lpstr>
      <vt:lpstr>STANDARD ANALYSIS PROCEDURE</vt:lpstr>
      <vt:lpstr>REST PHASE I ANALYSIS</vt:lpstr>
      <vt:lpstr>REST PHASE I ANALYSIS: RIGHT HEMISPHERE</vt:lpstr>
      <vt:lpstr>REST PHASE I ANALYSIS: LEFT HEMISPHERE</vt:lpstr>
      <vt:lpstr>EXERCISE PHASE ANALYSIS</vt:lpstr>
      <vt:lpstr>EXERCISE PHASE: MINUTE BY MINUTE ANALYSIS</vt:lpstr>
      <vt:lpstr>EXERCISE PHASE: RIGHT HEMISPHERE ANALYSIS</vt:lpstr>
      <vt:lpstr>EXERCISE PHASE: LEFT HEMISPHERE ANALYSIS</vt:lpstr>
      <vt:lpstr>CHANNEL 96 ANALYSIS (LEFT HEMISPHERE)</vt:lpstr>
      <vt:lpstr>CHANNEL 96 ANALYSIS (LEFT HEMISPHERE)</vt:lpstr>
      <vt:lpstr>REST PHASE II ANALYSIS</vt:lpstr>
      <vt:lpstr>REST PHASE II ANALYSIS: RIGHT HEMISPHERE</vt:lpstr>
      <vt:lpstr>REST PHASE II ANALYSIS: LEFT HEMISPHERE</vt:lpstr>
      <vt:lpstr>ANALYSIS RESULTS</vt:lpstr>
      <vt:lpstr>ADVANCED ANALYSIS PROCEDURE</vt:lpstr>
      <vt:lpstr>DFA ANALYSIS</vt:lpstr>
      <vt:lpstr>DFA ANALYSIS</vt:lpstr>
      <vt:lpstr>DFA ANALYSIS</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BSC PROJECT</dc:title>
  <dc:creator>Lilly Cutaia</dc:creator>
  <cp:lastModifiedBy>Lilly Cutaia</cp:lastModifiedBy>
  <cp:revision>1</cp:revision>
  <dcterms:created xsi:type="dcterms:W3CDTF">2019-06-11T11:12:22Z</dcterms:created>
  <dcterms:modified xsi:type="dcterms:W3CDTF">2019-06-11T11:16:56Z</dcterms:modified>
</cp:coreProperties>
</file>