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3"/>
    <p:sldId id="334" r:id="rId4"/>
    <p:sldId id="322" r:id="rId5"/>
    <p:sldId id="323" r:id="rId6"/>
    <p:sldId id="337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35" r:id="rId23"/>
    <p:sldId id="338" r:id="rId24"/>
    <p:sldId id="326" r:id="rId25"/>
    <p:sldId id="336" r:id="rId26"/>
    <p:sldId id="340" r:id="rId27"/>
    <p:sldId id="333" r:id="rId28"/>
  </p:sldIdLst>
  <p:sldSz cx="9144000" cy="6858000" type="screen4x3"/>
  <p:notesSz cx="9942195" cy="67608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AB186-3D33-4F0B-B329-B5307238E94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B4C7F9-844F-4133-BEB3-04390CCEB6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956D6C-2F10-4359-839D-1DBD44908BB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55B19-A6A3-4BB7-9DF6-125E39409B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true"/>
          </p:cNvPicPr>
          <p:nvPr userDrawn="true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7"/>
          <p:cNvSpPr/>
          <p:nvPr userDrawn="true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true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true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true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true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true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true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自动化科学与工程学院 教学实验中心</a:t>
            </a:r>
            <a:endParaRPr lang="en-US" altLang="zh-CN" sz="2200" b="1" dirty="0" smtClean="0">
              <a:solidFill>
                <a:srgbClr val="B833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刘源  </a:t>
            </a:r>
            <a:r>
              <a:rPr lang="en-US" altLang="zh-CN" sz="2200" b="1" dirty="0" smtClean="0">
                <a:solidFill>
                  <a:srgbClr val="B83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13484668964</a:t>
            </a:r>
            <a:endParaRPr lang="en-US" altLang="zh-CN" sz="2200" b="1" dirty="0">
              <a:solidFill>
                <a:srgbClr val="B833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true">
            <a:spLocks noChangeArrowheads="true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与程序设计专题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32660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2501110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2423865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2504456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0744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297589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2916233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2996824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47055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3415505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=6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335584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343643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69087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3837537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=7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3786674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3867265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702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3387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4252664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33255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j=6   next[6]=3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61459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329909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4279040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59631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74503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81348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=9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47274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808042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40692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5209142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=10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5123105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5203696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615475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5683925" y="3804564"/>
            <a:ext cx="75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559788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567847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j=6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037506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6105956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6019919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6100510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j=7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D54A47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true"/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6832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6536778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645074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6531332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true"/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2875" y="743918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（七）</a:t>
            </a:r>
            <a:r>
              <a:rPr lang="zh-CN" altLang="en-US" sz="2000" dirty="0">
                <a:latin typeface="+mn-ea"/>
              </a:rPr>
              <a:t>自测</a:t>
            </a:r>
            <a:r>
              <a:rPr lang="zh-CN" altLang="en-US" sz="2000" dirty="0" smtClean="0">
                <a:latin typeface="+mn-ea"/>
              </a:rPr>
              <a:t>用例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true"/>
          </p:cNvGraphicFramePr>
          <p:nvPr/>
        </p:nvGraphicFramePr>
        <p:xfrm>
          <a:off x="708990" y="1771406"/>
          <a:ext cx="7828340" cy="2194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89857"/>
                <a:gridCol w="1782862"/>
                <a:gridCol w="1782862"/>
                <a:gridCol w="1502391"/>
                <a:gridCol w="2070368"/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模式串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ERROR_01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命令行参数不正确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“d ”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“屯屯屯”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烫烫烫烫烫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abcabcabc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查找到模式串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（八）</a:t>
            </a:r>
            <a:r>
              <a:rPr lang="zh-CN" altLang="en-US" sz="2000" dirty="0"/>
              <a:t>编码要求</a:t>
            </a:r>
            <a:endParaRPr lang="zh-CN" altLang="en-US" sz="2000" dirty="0"/>
          </a:p>
        </p:txBody>
      </p:sp>
      <p:sp>
        <p:nvSpPr>
          <p:cNvPr id="13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Droid Sans Fallback" panose="020B0502000000000001" charset="-122"/>
              </a:rPr>
              <a:t>优选</a:t>
            </a: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C</a:t>
            </a:r>
            <a:r>
              <a:rPr lang="zh-CN" altLang="en-US" sz="2000" kern="100" dirty="0">
                <a:latin typeface="+mn-ea"/>
                <a:ea typeface="+mn-ea"/>
                <a:cs typeface="Droid Sans Fallback" panose="020B0502000000000001" charset="-122"/>
              </a:rPr>
              <a:t>语言，禁止直接调用</a:t>
            </a: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C++ STL</a:t>
            </a:r>
            <a:r>
              <a:rPr lang="zh-CN" altLang="en-US" sz="2000" kern="100" dirty="0">
                <a:latin typeface="+mn-ea"/>
                <a:ea typeface="+mn-ea"/>
                <a:cs typeface="Droid Sans Fallback" panose="020B0502000000000001" charset="-122"/>
              </a:rPr>
              <a:t>库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2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除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循环变量外，其它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变量命名使用有明确含义的单词或缩写，不建议使用拼音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；</a:t>
            </a:r>
            <a:endParaRPr lang="en-US" altLang="zh-CN" sz="2000" kern="100" dirty="0">
              <a:latin typeface="+mn-ea"/>
              <a:ea typeface="+mn-ea"/>
              <a:cs typeface="Droid Sans Fallback" panose="020B05020000000000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禁止出现魔鬼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数字；</a:t>
            </a:r>
            <a:endParaRPr lang="en-US" altLang="zh-CN" sz="20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4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5</a:t>
            </a:r>
            <a:r>
              <a:rPr lang="zh-CN" altLang="en-US" sz="2000" kern="100" dirty="0">
                <a:latin typeface="+mn-ea"/>
                <a:ea typeface="+mn-ea"/>
                <a:cs typeface="Droid Sans Fallback" panose="020B0502000000000001" charset="-122"/>
              </a:rPr>
              <a:t>、统一代码格式，例如：</a:t>
            </a: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{}</a:t>
            </a:r>
            <a:r>
              <a:rPr lang="zh-CN" altLang="en-US" sz="2000" kern="100" dirty="0">
                <a:latin typeface="+mn-ea"/>
                <a:ea typeface="+mn-ea"/>
                <a:cs typeface="Droid Sans Fallback" panose="020B0502000000000001" charset="-122"/>
              </a:rPr>
              <a:t>和空行；</a:t>
            </a:r>
            <a:endParaRPr lang="en-US" altLang="zh-CN" sz="2000" kern="100" dirty="0">
              <a:latin typeface="+mn-ea"/>
              <a:ea typeface="+mn-ea"/>
              <a:cs typeface="Droid Sans Fallback" panose="020B05020000000000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6</a:t>
            </a:r>
            <a:r>
              <a:rPr lang="zh-CN" altLang="en-US" sz="2000" b="1" kern="100" dirty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变量初始化，</a:t>
            </a:r>
            <a:r>
              <a:rPr lang="zh-CN" altLang="zh-CN" sz="2000" b="1" kern="100" dirty="0" smtClean="0">
                <a:latin typeface="+mn-ea"/>
                <a:ea typeface="+mn-ea"/>
                <a:cs typeface="Droid Sans Fallback" panose="020B0502000000000001" charset="-122"/>
              </a:rPr>
              <a:t>不要</a:t>
            </a:r>
            <a:r>
              <a:rPr lang="zh-CN" altLang="en-US" sz="2000" b="1" kern="100" dirty="0">
                <a:latin typeface="+mn-ea"/>
                <a:ea typeface="+mn-ea"/>
                <a:cs typeface="Droid Sans Fallback" panose="020B0502000000000001" charset="-122"/>
              </a:rPr>
              <a:t>依赖</a:t>
            </a:r>
            <a:r>
              <a:rPr lang="zh-CN" altLang="zh-CN" sz="2000" b="1" kern="100" dirty="0" smtClean="0">
                <a:latin typeface="+mn-ea"/>
                <a:ea typeface="+mn-ea"/>
                <a:cs typeface="Droid Sans Fallback" panose="020B0502000000000001" charset="-122"/>
              </a:rPr>
              <a:t>默认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赋值；</a:t>
            </a:r>
            <a:endParaRPr lang="en-US" altLang="zh-CN" sz="2000" b="1" kern="100" dirty="0">
              <a:latin typeface="+mn-ea"/>
              <a:ea typeface="+mn-ea"/>
              <a:cs typeface="Droid Sans Fallback" panose="020B05020000000000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7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、入参检查，“外部输入输入不可靠”，指针判空（一级指针、二级指针</a:t>
            </a:r>
            <a:r>
              <a:rPr lang="en-US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……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），循环变量上下限；</a:t>
            </a:r>
            <a:endParaRPr lang="en-US" altLang="zh-CN" sz="2000" b="1" kern="100" dirty="0">
              <a:latin typeface="+mn-ea"/>
              <a:ea typeface="+mn-ea"/>
              <a:cs typeface="Droid Sans Fallback" panose="020B05020000000000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8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en-US" altLang="zh-CN" sz="2000" b="1" kern="100" dirty="0" err="1">
                <a:latin typeface="+mn-ea"/>
                <a:ea typeface="+mn-ea"/>
                <a:cs typeface="Droid Sans Fallback" panose="020B0502000000000001" charset="-122"/>
              </a:rPr>
              <a:t>malloc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与</a:t>
            </a:r>
            <a:r>
              <a:rPr lang="en-US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free</a:t>
            </a:r>
            <a:r>
              <a:rPr lang="zh-CN" altLang="zh-CN" sz="2000" b="1" kern="100" dirty="0">
                <a:latin typeface="+mn-ea"/>
                <a:ea typeface="+mn-ea"/>
                <a:cs typeface="Droid Sans Fallback" panose="020B0502000000000001" charset="-122"/>
              </a:rPr>
              <a:t>配对</a:t>
            </a:r>
            <a:r>
              <a:rPr lang="zh-CN" altLang="en-US" sz="2000" b="1" kern="100" dirty="0">
                <a:latin typeface="+mn-ea"/>
                <a:ea typeface="+mn-ea"/>
                <a:cs typeface="Droid Sans Fallback" panose="020B0502000000000001" charset="-122"/>
              </a:rPr>
              <a:t>。</a:t>
            </a:r>
            <a:endParaRPr lang="en-US" altLang="zh-CN" sz="2000" b="1" kern="100" dirty="0">
              <a:latin typeface="+mn-ea"/>
              <a:ea typeface="+mn-ea"/>
              <a:cs typeface="Droid Sans Fallback" panose="020B05020000000000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调试手段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true"/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（九）调试手段</a:t>
            </a:r>
            <a:endParaRPr lang="zh-CN" altLang="en-US" sz="2000" dirty="0"/>
          </a:p>
        </p:txBody>
      </p:sp>
      <p:sp>
        <p:nvSpPr>
          <p:cNvPr id="13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断点</a:t>
            </a: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F9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、单步执行</a:t>
            </a: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F10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、继续执行</a:t>
            </a: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F5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变量查看，鼠标悬停。</a:t>
            </a:r>
            <a:endParaRPr lang="en-US" altLang="zh-CN" sz="2000" kern="100" dirty="0">
              <a:latin typeface="+mn-ea"/>
              <a:ea typeface="+mn-ea"/>
              <a:cs typeface="Droid Sans Fallback" panose="020B0502000000000001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6771" y="2657679"/>
            <a:ext cx="7127875" cy="39037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true">
            <a:spLocks noChangeArrowheads="true"/>
          </p:cNvSpPr>
          <p:nvPr/>
        </p:nvSpPr>
        <p:spPr bwMode="auto">
          <a:xfrm>
            <a:off x="656125" y="2121386"/>
            <a:ext cx="832643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天行健，君子以自强不息。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（一）实验目的</a:t>
            </a:r>
            <a:endParaRPr lang="zh-CN" altLang="en-US" sz="2000" dirty="0"/>
          </a:p>
        </p:txBody>
      </p:sp>
      <p:sp>
        <p:nvSpPr>
          <p:cNvPr id="7170" name="Rectangle 14"/>
          <p:cNvSpPr>
            <a:spLocks noChangeArrowheads="true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325" y="1814513"/>
            <a:ext cx="8342313" cy="502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      </a:t>
            </a:r>
            <a:r>
              <a:rPr lang="en-US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 </a:t>
            </a:r>
            <a:r>
              <a:rPr lang="zh-CN" altLang="zh-CN" sz="2000" dirty="0">
                <a:latin typeface="+mn-ea"/>
                <a:ea typeface="+mn-ea"/>
                <a:cs typeface="Droid Sans Fallback" panose="020B0502000000000001" charset="-122"/>
              </a:rPr>
              <a:t>熟练</a:t>
            </a:r>
            <a:r>
              <a:rPr lang="zh-CN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掌握串</a:t>
            </a:r>
            <a:r>
              <a:rPr lang="zh-CN" altLang="zh-CN" sz="2000" dirty="0">
                <a:latin typeface="+mn-ea"/>
                <a:ea typeface="+mn-ea"/>
                <a:cs typeface="Droid Sans Fallback" panose="020B0502000000000001" charset="-122"/>
              </a:rPr>
              <a:t>的实现，学会</a:t>
            </a:r>
            <a:r>
              <a:rPr lang="zh-CN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使用</a:t>
            </a:r>
            <a:r>
              <a:rPr lang="en-US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KMP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算法解决字符串</a:t>
            </a:r>
            <a:r>
              <a:rPr lang="zh-CN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模式匹配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问题</a:t>
            </a:r>
            <a:r>
              <a:rPr lang="zh-CN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。</a:t>
            </a:r>
            <a:endParaRPr lang="en-US" altLang="zh-CN" sz="2000" dirty="0">
              <a:latin typeface="+mn-ea"/>
              <a:ea typeface="+mn-ea"/>
              <a:cs typeface="Droid Sans Fallback" panose="020B0502000000000001" charset="-122"/>
            </a:endParaRPr>
          </a:p>
        </p:txBody>
      </p:sp>
      <p:sp>
        <p:nvSpPr>
          <p:cNvPr id="39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 flipV="true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7404100" y="444500"/>
            <a:ext cx="17399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（二）基本要求</a:t>
            </a:r>
            <a:endParaRPr lang="zh-CN" altLang="en-US" sz="2000" dirty="0"/>
          </a:p>
        </p:txBody>
      </p:sp>
      <p:sp>
        <p:nvSpPr>
          <p:cNvPr id="7176" name="矩形 43"/>
          <p:cNvSpPr>
            <a:spLocks noChangeArrowheads="true"/>
          </p:cNvSpPr>
          <p:nvPr/>
        </p:nvSpPr>
        <p:spPr bwMode="auto">
          <a:xfrm>
            <a:off x="441325" y="3576638"/>
            <a:ext cx="8342313" cy="173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       本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实验分</a:t>
            </a: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盘，每次离开实验室前将源代码发送至自己的邮箱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保存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Droid Sans Fallback" panose="020B05020000000000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，带好自己的随身物品。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Droid Sans Fallback" panose="020B05020000000000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       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完成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Droid Sans Fallback" panose="020B05020000000000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true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true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4025" y="91440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（三</a:t>
            </a:r>
            <a:r>
              <a:rPr lang="zh-CN" altLang="en-US" sz="2000" dirty="0" smtClean="0"/>
              <a:t>）内容提要</a:t>
            </a:r>
            <a:endParaRPr lang="zh-CN" altLang="en-US" sz="2000" dirty="0"/>
          </a:p>
        </p:txBody>
      </p:sp>
      <p:sp>
        <p:nvSpPr>
          <p:cNvPr id="8197" name="矩形 43"/>
          <p:cNvSpPr>
            <a:spLocks noChangeArrowheads="true"/>
          </p:cNvSpPr>
          <p:nvPr/>
        </p:nvSpPr>
        <p:spPr bwMode="auto">
          <a:xfrm>
            <a:off x="441325" y="1509472"/>
            <a:ext cx="8342313" cy="17338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输入：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通过命令行参数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输入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</a:rPr>
              <a:t>原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</a:rPr>
              <a:t>字符串和模式字符串</a:t>
            </a:r>
            <a:r>
              <a:rPr lang="zh-CN" altLang="zh-CN" sz="2000" dirty="0" smtClean="0">
                <a:latin typeface="+mn-ea"/>
                <a:ea typeface="+mn-ea"/>
                <a:cs typeface="Droid Sans Fallback" panose="020B0502000000000001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）命令行参数不正确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输出字符串</a:t>
            </a:r>
            <a:r>
              <a:rPr lang="en-US" altLang="zh-CN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ERROR_01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；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）如果查找到模式串，输出关键字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在字符串中的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位置（计数从</a:t>
            </a:r>
            <a:r>
              <a:rPr lang="en-US" altLang="zh-CN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开始）；（</a:t>
            </a:r>
            <a:r>
              <a:rPr lang="en-US" altLang="zh-CN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3</a:t>
            </a:r>
            <a:r>
              <a:rPr lang="zh-CN" altLang="en-US" sz="2000" dirty="0" smtClean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）如果未找到模式串则输出</a:t>
            </a: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-1 </a:t>
            </a:r>
            <a:r>
              <a:rPr lang="zh-CN" altLang="en-US" sz="2000" dirty="0">
                <a:latin typeface="+mn-ea"/>
                <a:ea typeface="+mn-ea"/>
                <a:cs typeface="Droid Sans Fallback" panose="020B0502000000000001" charset="-122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+mn-ea"/>
              <a:ea typeface="+mn-ea"/>
              <a:cs typeface="Droid Sans Fallback" panose="020B05020000000000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075" y="3313114"/>
            <a:ext cx="2062163" cy="544512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（四</a:t>
            </a:r>
            <a:r>
              <a:rPr lang="zh-CN" altLang="en-US" sz="2000" dirty="0" smtClean="0"/>
              <a:t>）</a:t>
            </a:r>
            <a:r>
              <a:rPr lang="zh-CN" altLang="en-US" sz="2000" dirty="0">
                <a:latin typeface="+mn-ea"/>
              </a:rPr>
              <a:t>简明示例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199" name="矩形 11"/>
          <p:cNvSpPr>
            <a:spLocks noChangeArrowheads="true"/>
          </p:cNvSpPr>
          <p:nvPr/>
        </p:nvSpPr>
        <p:spPr bwMode="auto">
          <a:xfrm>
            <a:off x="438150" y="4252913"/>
            <a:ext cx="8342313" cy="4611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Droid Sans Fallback" panose="020B0502000000000001" charset="-122"/>
              </a:rPr>
              <a:t>      </a:t>
            </a:r>
            <a:endParaRPr lang="en-US" altLang="zh-CN" sz="2000" dirty="0">
              <a:latin typeface="+mn-ea"/>
              <a:ea typeface="+mn-ea"/>
              <a:cs typeface="Droid Sans Fallback" panose="020B0502000000000001" charset="-122"/>
            </a:endParaRPr>
          </a:p>
        </p:txBody>
      </p:sp>
      <p:sp>
        <p:nvSpPr>
          <p:cNvPr id="16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11" name="矩形 4"/>
          <p:cNvSpPr>
            <a:spLocks noChangeArrowheads="true"/>
          </p:cNvSpPr>
          <p:nvPr/>
        </p:nvSpPr>
        <p:spPr bwMode="auto">
          <a:xfrm>
            <a:off x="749056" y="4136102"/>
            <a:ext cx="7789863" cy="91307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cs typeface="Droid Sans Fallback" panose="020B0502000000000001" charset="-122"/>
              </a:rPr>
              <a:t>输入：</a:t>
            </a:r>
            <a:r>
              <a:rPr lang="en-US" altLang="zh-CN" sz="2000" dirty="0">
                <a:latin typeface="+mn-ea"/>
              </a:rPr>
              <a:t>“select * from </a:t>
            </a:r>
            <a:r>
              <a:rPr lang="en-US" altLang="zh-CN" sz="2000" dirty="0" err="1" smtClean="0">
                <a:latin typeface="+mn-ea"/>
              </a:rPr>
              <a:t>duaadual</a:t>
            </a:r>
            <a:r>
              <a:rPr lang="en-US" altLang="zh-CN" sz="2000" dirty="0">
                <a:latin typeface="+mn-ea"/>
              </a:rPr>
              <a:t>” “dual”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</a:t>
            </a:r>
            <a:r>
              <a:rPr lang="en-US" altLang="zh-CN" sz="2400" dirty="0" smtClean="0">
                <a:latin typeface="+mn-ea"/>
              </a:rPr>
              <a:t>19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055" y="5219933"/>
            <a:ext cx="7789864" cy="913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输入：“</a:t>
            </a:r>
            <a:r>
              <a:rPr lang="en-US" altLang="zh-CN" sz="2000" dirty="0">
                <a:latin typeface="+mn-ea"/>
              </a:rPr>
              <a:t>select * from </a:t>
            </a:r>
            <a:r>
              <a:rPr lang="en-US" altLang="zh-CN" sz="2000" dirty="0" err="1" smtClean="0">
                <a:latin typeface="+mn-ea"/>
              </a:rPr>
              <a:t>duaadual</a:t>
            </a:r>
            <a:r>
              <a:rPr lang="en-US" altLang="zh-CN" sz="2000" dirty="0">
                <a:latin typeface="+mn-ea"/>
              </a:rPr>
              <a:t>” “duel”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</a:t>
            </a:r>
            <a:r>
              <a:rPr lang="en-US" altLang="zh-CN" sz="2400" dirty="0">
                <a:latin typeface="+mn-ea"/>
              </a:rPr>
              <a:t>-1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4025" y="1070206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（五）</a:t>
            </a:r>
            <a:r>
              <a:rPr lang="zh-CN" altLang="en-US" sz="2000" dirty="0">
                <a:latin typeface="+mn-ea"/>
              </a:rPr>
              <a:t>基本要求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1814744"/>
            <a:ext cx="8342313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实现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串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的</a:t>
            </a:r>
            <a:r>
              <a:rPr lang="en-US" altLang="zh-CN" sz="2000" kern="100" dirty="0" err="1">
                <a:latin typeface="+mn-ea"/>
                <a:ea typeface="+mn-ea"/>
                <a:cs typeface="Droid Sans Fallback" panose="020B0502000000000001" charset="-122"/>
              </a:rPr>
              <a:t>S</a:t>
            </a:r>
            <a:r>
              <a:rPr lang="en-US" altLang="zh-CN" sz="2000" kern="100" dirty="0" err="1" smtClean="0">
                <a:latin typeface="+mn-ea"/>
                <a:ea typeface="+mn-ea"/>
                <a:cs typeface="Droid Sans Fallback" panose="020B0502000000000001" charset="-122"/>
              </a:rPr>
              <a:t>trAssign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en-US" altLang="zh-CN" sz="2000" kern="100" dirty="0" err="1" smtClean="0">
                <a:latin typeface="+mn-ea"/>
                <a:ea typeface="+mn-ea"/>
                <a:cs typeface="Droid Sans Fallback" panose="020B0502000000000001" charset="-122"/>
              </a:rPr>
              <a:t>StrCompare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、</a:t>
            </a:r>
            <a:r>
              <a:rPr lang="en-US" altLang="zh-CN" sz="2000" kern="100" dirty="0" err="1" smtClean="0">
                <a:latin typeface="+mn-ea"/>
                <a:ea typeface="+mn-ea"/>
                <a:cs typeface="Droid Sans Fallback" panose="020B0502000000000001" charset="-122"/>
              </a:rPr>
              <a:t>ClearString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等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基本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操作；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KMP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算法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实现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模式匹配。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en-US" altLang="zh-CN" sz="2000" kern="100" dirty="0">
              <a:latin typeface="+mn-ea"/>
              <a:ea typeface="+mn-ea"/>
              <a:cs typeface="Droid Sans Fallback" panose="020B0502000000000001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注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：</a:t>
            </a: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）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使用堆分配的方式申请串内存空间；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000" kern="100" dirty="0">
                <a:latin typeface="+mn-ea"/>
                <a:ea typeface="+mn-ea"/>
                <a:cs typeface="Droid Sans Fallback" panose="020B0502000000000001" charset="-122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）</a:t>
            </a:r>
            <a:r>
              <a:rPr lang="zh-CN" altLang="zh-CN" sz="2000" kern="100" dirty="0">
                <a:latin typeface="+mn-ea"/>
                <a:ea typeface="+mn-ea"/>
                <a:cs typeface="Droid Sans Fallback" panose="020B0502000000000001" charset="-122"/>
              </a:rPr>
              <a:t>表达式</a:t>
            </a:r>
            <a:r>
              <a:rPr lang="zh-CN" altLang="zh-CN" sz="2000" kern="100" dirty="0" smtClean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通过</a:t>
            </a:r>
            <a:r>
              <a:rPr lang="zh-CN" altLang="en-US" sz="2000" kern="100" dirty="0" smtClean="0">
                <a:solidFill>
                  <a:srgbClr val="FF0000"/>
                </a:solidFill>
                <a:latin typeface="+mn-ea"/>
                <a:ea typeface="+mn-ea"/>
                <a:cs typeface="Droid Sans Fallback" panose="020B0502000000000001" charset="-122"/>
              </a:rPr>
              <a:t>命令行参数</a:t>
            </a:r>
            <a:r>
              <a:rPr lang="zh-CN" altLang="en-US" sz="2000" kern="100" dirty="0" smtClean="0">
                <a:latin typeface="+mn-ea"/>
                <a:ea typeface="+mn-ea"/>
                <a:cs typeface="Droid Sans Fallback" panose="020B0502000000000001" charset="-122"/>
              </a:rPr>
              <a:t>读取，并判断命令行参数的数量是否正确</a:t>
            </a:r>
            <a:r>
              <a:rPr lang="zh-CN" altLang="zh-CN" sz="2000" kern="100" dirty="0" smtClean="0">
                <a:latin typeface="+mn-ea"/>
                <a:ea typeface="+mn-ea"/>
                <a:cs typeface="Droid Sans Fallback" panose="020B0502000000000001" charset="-122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5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	a   a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0501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117346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110501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118560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j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+mn-ea"/>
              </a:rPr>
              <a:t>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70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15955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15270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1607642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j=2   next[2]=1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70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15955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15270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1607642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j=1   next[1]=</a:t>
            </a:r>
            <a:r>
              <a:rPr lang="en-US" altLang="zh-CN" sz="2400" dirty="0">
                <a:solidFill>
                  <a:schemeClr val="accent5"/>
                </a:solidFill>
              </a:rPr>
              <a:t>0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true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true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true"/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010627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2079077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true">
            <a:off x="2010627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2091218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true"/>
          </p:cNvGraphicFramePr>
          <p:nvPr/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44578"/>
                <a:gridCol w="646357"/>
                <a:gridCol w="694593"/>
                <a:gridCol w="709040"/>
                <a:gridCol w="773642"/>
                <a:gridCol w="773642"/>
                <a:gridCol w="773642"/>
                <a:gridCol w="773642"/>
                <a:gridCol w="773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1"/>
          <p:cNvSpPr>
            <a:spLocks noChangeArrowheads="true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4088</Words>
  <Application>WPS 演示</Application>
  <PresentationFormat>全屏显示(4:3)</PresentationFormat>
  <Paragraphs>1219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Broadway</vt:lpstr>
      <vt:lpstr>Gubbi</vt:lpstr>
      <vt:lpstr>微软雅黑</vt:lpstr>
      <vt:lpstr>MS Mincho</vt:lpstr>
      <vt:lpstr>Droid Sans Fallback</vt:lpstr>
      <vt:lpstr>Times New Roman</vt:lpstr>
      <vt:lpstr>Arial Unicode MS</vt:lpstr>
      <vt:lpstr>Calibri</vt:lpstr>
      <vt:lpstr>MS Mincho</vt:lpstr>
      <vt:lpstr>Cambria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Kirito</cp:lastModifiedBy>
  <cp:revision>180</cp:revision>
  <cp:lastPrinted>2020-11-20T09:01:08Z</cp:lastPrinted>
  <dcterms:created xsi:type="dcterms:W3CDTF">2020-11-20T09:01:08Z</dcterms:created>
  <dcterms:modified xsi:type="dcterms:W3CDTF">2020-11-20T09:01:08Z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