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58" r:id="rId2"/>
    <p:sldId id="343" r:id="rId3"/>
    <p:sldId id="322" r:id="rId4"/>
    <p:sldId id="32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32" r:id="rId17"/>
  </p:sldIdLst>
  <p:sldSz cx="9144000" cy="6858000" type="screen4x3"/>
  <p:notesSz cx="9942513" cy="676116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245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F6AB186-3D33-4F0B-B329-B5307238E944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245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DB4C7F9-844F-4133-BEB3-04390CCEB6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97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245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F956D6C-2F10-4359-839D-1DBD44908BB1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254375"/>
            <a:ext cx="7954963" cy="2662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245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8855B19-A6A3-4BB7-9DF6-125E39409B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24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855B19-A6A3-4BB7-9DF6-125E39409B62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6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39700"/>
            <a:ext cx="319405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7"/>
          <p:cNvSpPr/>
          <p:nvPr userDrawn="1"/>
        </p:nvSpPr>
        <p:spPr>
          <a:xfrm>
            <a:off x="2228850" y="2492375"/>
            <a:ext cx="6915150" cy="4365625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2228850" y="2492375"/>
            <a:ext cx="6915150" cy="436562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___.xls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2180961" y="5021263"/>
            <a:ext cx="4782079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自动化科学与工程学院 教学实验中心</a:t>
            </a:r>
            <a:endParaRPr lang="en-US" altLang="zh-CN" sz="2200" b="1" dirty="0" smtClean="0">
              <a:solidFill>
                <a:srgbClr val="B83314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刘源  </a:t>
            </a:r>
            <a:r>
              <a:rPr lang="en-US" altLang="zh-CN" sz="2200" b="1" dirty="0" smtClean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13484668964</a:t>
            </a:r>
            <a:endParaRPr lang="en-US" altLang="zh-CN" sz="2200" b="1" dirty="0">
              <a:solidFill>
                <a:srgbClr val="B83314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西一楼 </a:t>
            </a:r>
            <a:r>
              <a:rPr lang="en-US" altLang="zh-CN" sz="2200" b="1" dirty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314</a:t>
            </a:r>
            <a:endParaRPr lang="zh-CN" altLang="en-US" sz="2200" b="1" dirty="0">
              <a:solidFill>
                <a:srgbClr val="B8331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614363" y="2136285"/>
            <a:ext cx="79152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与程序设计专题</a:t>
            </a: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2316994" y="3434420"/>
            <a:ext cx="4867285" cy="2592288"/>
            <a:chOff x="3679129" y="3613249"/>
            <a:chExt cx="4867285" cy="2592288"/>
          </a:xfrm>
        </p:grpSpPr>
        <p:sp>
          <p:nvSpPr>
            <p:cNvPr id="48" name="流程图: 接点 47"/>
            <p:cNvSpPr/>
            <p:nvPr/>
          </p:nvSpPr>
          <p:spPr>
            <a:xfrm>
              <a:off x="3718099" y="4763069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流程图: 接点 48"/>
            <p:cNvSpPr/>
            <p:nvPr/>
          </p:nvSpPr>
          <p:spPr>
            <a:xfrm>
              <a:off x="5149824" y="5315865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流程图: 接点 49"/>
            <p:cNvSpPr/>
            <p:nvPr/>
          </p:nvSpPr>
          <p:spPr>
            <a:xfrm>
              <a:off x="5741390" y="5312672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i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7096514" y="5287815"/>
              <a:ext cx="367258" cy="395477"/>
              <a:chOff x="643717" y="4067531"/>
              <a:chExt cx="367258" cy="395477"/>
            </a:xfrm>
          </p:grpSpPr>
          <p:sp>
            <p:nvSpPr>
              <p:cNvPr id="139" name="流程图: 接点 138"/>
              <p:cNvSpPr/>
              <p:nvPr/>
            </p:nvSpPr>
            <p:spPr>
              <a:xfrm>
                <a:off x="654136" y="4067531"/>
                <a:ext cx="356839" cy="367991"/>
              </a:xfrm>
              <a:prstGeom prst="flowChartConnector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643717" y="4093676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‘ ’</a:t>
                </a:r>
                <a:endParaRPr lang="zh-CN" altLang="en-US" dirty="0"/>
              </a:p>
            </p:txBody>
          </p:sp>
        </p:grpSp>
        <p:sp>
          <p:nvSpPr>
            <p:cNvPr id="52" name="流程图: 接点 51"/>
            <p:cNvSpPr/>
            <p:nvPr/>
          </p:nvSpPr>
          <p:spPr>
            <a:xfrm>
              <a:off x="4680677" y="5830743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流程图: 接点 52"/>
            <p:cNvSpPr/>
            <p:nvPr/>
          </p:nvSpPr>
          <p:spPr>
            <a:xfrm>
              <a:off x="4151963" y="5830134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流程图: 接点 53"/>
            <p:cNvSpPr/>
            <p:nvPr/>
          </p:nvSpPr>
          <p:spPr>
            <a:xfrm>
              <a:off x="4417583" y="5312340"/>
              <a:ext cx="356839" cy="367991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连接符 54"/>
            <p:cNvCxnSpPr>
              <a:stCxn id="54" idx="3"/>
              <a:endCxn id="53" idx="0"/>
            </p:cNvCxnSpPr>
            <p:nvPr/>
          </p:nvCxnSpPr>
          <p:spPr>
            <a:xfrm flipH="1">
              <a:off x="4330383" y="5626440"/>
              <a:ext cx="139458" cy="20369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4" idx="5"/>
              <a:endCxn id="52" idx="0"/>
            </p:cNvCxnSpPr>
            <p:nvPr/>
          </p:nvCxnSpPr>
          <p:spPr>
            <a:xfrm>
              <a:off x="4722164" y="5626440"/>
              <a:ext cx="136933" cy="20430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流程图: 接点 56"/>
            <p:cNvSpPr/>
            <p:nvPr/>
          </p:nvSpPr>
          <p:spPr>
            <a:xfrm>
              <a:off x="6709144" y="5837546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流程图: 接点 57"/>
            <p:cNvSpPr/>
            <p:nvPr/>
          </p:nvSpPr>
          <p:spPr>
            <a:xfrm>
              <a:off x="6180430" y="5836937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流程图: 接点 58"/>
            <p:cNvSpPr/>
            <p:nvPr/>
          </p:nvSpPr>
          <p:spPr>
            <a:xfrm>
              <a:off x="6446050" y="5319143"/>
              <a:ext cx="356839" cy="367991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直接连接符 59"/>
            <p:cNvCxnSpPr>
              <a:stCxn id="59" idx="3"/>
              <a:endCxn id="58" idx="0"/>
            </p:cNvCxnSpPr>
            <p:nvPr/>
          </p:nvCxnSpPr>
          <p:spPr>
            <a:xfrm flipH="1">
              <a:off x="6358850" y="5633243"/>
              <a:ext cx="139458" cy="20369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9" idx="5"/>
              <a:endCxn id="57" idx="0"/>
            </p:cNvCxnSpPr>
            <p:nvPr/>
          </p:nvCxnSpPr>
          <p:spPr>
            <a:xfrm>
              <a:off x="6750631" y="5633243"/>
              <a:ext cx="136933" cy="20430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流程图: 接点 61"/>
            <p:cNvSpPr/>
            <p:nvPr/>
          </p:nvSpPr>
          <p:spPr>
            <a:xfrm>
              <a:off x="8161729" y="5813491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流程图: 接点 62"/>
            <p:cNvSpPr/>
            <p:nvPr/>
          </p:nvSpPr>
          <p:spPr>
            <a:xfrm>
              <a:off x="7633015" y="5812882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流程图: 接点 63"/>
            <p:cNvSpPr/>
            <p:nvPr/>
          </p:nvSpPr>
          <p:spPr>
            <a:xfrm>
              <a:off x="7898635" y="5295088"/>
              <a:ext cx="356839" cy="367991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直接连接符 70"/>
            <p:cNvCxnSpPr>
              <a:stCxn id="64" idx="3"/>
              <a:endCxn id="63" idx="0"/>
            </p:cNvCxnSpPr>
            <p:nvPr/>
          </p:nvCxnSpPr>
          <p:spPr>
            <a:xfrm flipH="1">
              <a:off x="7811435" y="5609188"/>
              <a:ext cx="139458" cy="20369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64" idx="5"/>
              <a:endCxn id="62" idx="0"/>
            </p:cNvCxnSpPr>
            <p:nvPr/>
          </p:nvCxnSpPr>
          <p:spPr>
            <a:xfrm>
              <a:off x="8203216" y="5609188"/>
              <a:ext cx="136933" cy="20430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流程图: 接点 102"/>
            <p:cNvSpPr/>
            <p:nvPr/>
          </p:nvSpPr>
          <p:spPr>
            <a:xfrm>
              <a:off x="4774422" y="4795140"/>
              <a:ext cx="356839" cy="367991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直接连接符 103"/>
            <p:cNvCxnSpPr>
              <a:stCxn id="103" idx="5"/>
              <a:endCxn id="49" idx="0"/>
            </p:cNvCxnSpPr>
            <p:nvPr/>
          </p:nvCxnSpPr>
          <p:spPr>
            <a:xfrm>
              <a:off x="5079003" y="5109240"/>
              <a:ext cx="249241" cy="206625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103" idx="3"/>
              <a:endCxn id="54" idx="0"/>
            </p:cNvCxnSpPr>
            <p:nvPr/>
          </p:nvCxnSpPr>
          <p:spPr>
            <a:xfrm flipH="1">
              <a:off x="4596003" y="5109240"/>
              <a:ext cx="230677" cy="2031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流程图: 接点 105"/>
            <p:cNvSpPr/>
            <p:nvPr/>
          </p:nvSpPr>
          <p:spPr>
            <a:xfrm>
              <a:off x="6096180" y="4748052"/>
              <a:ext cx="356839" cy="367991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直接连接符 106"/>
            <p:cNvCxnSpPr>
              <a:stCxn id="106" idx="5"/>
              <a:endCxn id="59" idx="0"/>
            </p:cNvCxnSpPr>
            <p:nvPr/>
          </p:nvCxnSpPr>
          <p:spPr>
            <a:xfrm>
              <a:off x="6400761" y="5062152"/>
              <a:ext cx="223709" cy="256991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106" idx="3"/>
              <a:endCxn id="50" idx="0"/>
            </p:cNvCxnSpPr>
            <p:nvPr/>
          </p:nvCxnSpPr>
          <p:spPr>
            <a:xfrm flipH="1">
              <a:off x="5919810" y="5062152"/>
              <a:ext cx="228628" cy="25052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流程图: 接点 108"/>
            <p:cNvSpPr/>
            <p:nvPr/>
          </p:nvSpPr>
          <p:spPr>
            <a:xfrm>
              <a:off x="7514022" y="4752287"/>
              <a:ext cx="356839" cy="367991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直接连接符 109"/>
            <p:cNvCxnSpPr>
              <a:stCxn id="109" idx="5"/>
              <a:endCxn id="64" idx="0"/>
            </p:cNvCxnSpPr>
            <p:nvPr/>
          </p:nvCxnSpPr>
          <p:spPr>
            <a:xfrm>
              <a:off x="7818603" y="5066387"/>
              <a:ext cx="258452" cy="228701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09" idx="3"/>
              <a:endCxn id="140" idx="0"/>
            </p:cNvCxnSpPr>
            <p:nvPr/>
          </p:nvCxnSpPr>
          <p:spPr>
            <a:xfrm flipH="1">
              <a:off x="7272203" y="5066387"/>
              <a:ext cx="294077" cy="24757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流程图: 接点 111"/>
            <p:cNvSpPr/>
            <p:nvPr/>
          </p:nvSpPr>
          <p:spPr>
            <a:xfrm>
              <a:off x="4077829" y="4173872"/>
              <a:ext cx="661420" cy="367991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直接连接符 112"/>
            <p:cNvCxnSpPr>
              <a:stCxn id="112" idx="3"/>
              <a:endCxn id="48" idx="0"/>
            </p:cNvCxnSpPr>
            <p:nvPr/>
          </p:nvCxnSpPr>
          <p:spPr>
            <a:xfrm flipH="1">
              <a:off x="3896519" y="4487972"/>
              <a:ext cx="278173" cy="27509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12" idx="5"/>
              <a:endCxn id="103" idx="0"/>
            </p:cNvCxnSpPr>
            <p:nvPr/>
          </p:nvCxnSpPr>
          <p:spPr>
            <a:xfrm>
              <a:off x="4642386" y="4487972"/>
              <a:ext cx="310456" cy="30716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流程图: 接点 114"/>
            <p:cNvSpPr/>
            <p:nvPr/>
          </p:nvSpPr>
          <p:spPr>
            <a:xfrm>
              <a:off x="6600974" y="4148686"/>
              <a:ext cx="685179" cy="367991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直接连接符 115"/>
            <p:cNvCxnSpPr>
              <a:stCxn id="115" idx="5"/>
              <a:endCxn id="109" idx="0"/>
            </p:cNvCxnSpPr>
            <p:nvPr/>
          </p:nvCxnSpPr>
          <p:spPr>
            <a:xfrm>
              <a:off x="7185811" y="4462786"/>
              <a:ext cx="506631" cy="289501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15" idx="3"/>
              <a:endCxn id="106" idx="0"/>
            </p:cNvCxnSpPr>
            <p:nvPr/>
          </p:nvCxnSpPr>
          <p:spPr>
            <a:xfrm flipH="1">
              <a:off x="6274600" y="4462786"/>
              <a:ext cx="426716" cy="28526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流程图: 接点 117"/>
            <p:cNvSpPr/>
            <p:nvPr/>
          </p:nvSpPr>
          <p:spPr>
            <a:xfrm>
              <a:off x="5328243" y="3613249"/>
              <a:ext cx="685179" cy="367991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直接连接符 118"/>
            <p:cNvCxnSpPr>
              <a:stCxn id="118" idx="5"/>
              <a:endCxn id="115" idx="1"/>
            </p:cNvCxnSpPr>
            <p:nvPr/>
          </p:nvCxnSpPr>
          <p:spPr>
            <a:xfrm>
              <a:off x="5913080" y="3927349"/>
              <a:ext cx="788236" cy="27522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18" idx="3"/>
              <a:endCxn id="112" idx="7"/>
            </p:cNvCxnSpPr>
            <p:nvPr/>
          </p:nvCxnSpPr>
          <p:spPr>
            <a:xfrm flipH="1">
              <a:off x="4642386" y="3927349"/>
              <a:ext cx="786199" cy="30041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/>
            <p:cNvSpPr txBox="1"/>
            <p:nvPr/>
          </p:nvSpPr>
          <p:spPr>
            <a:xfrm>
              <a:off x="4796388" y="36698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3679129" y="43468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6185402" y="42805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4446057" y="490482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4109108" y="543183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5717875" y="490482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7168122" y="48902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6148014" y="54523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7578221" y="54245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6202396" y="366067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4759053" y="43352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5144361" y="48902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4765560" y="54245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6489128" y="48902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7379081" y="42805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7888739" y="486101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33508" y="54134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6774441" y="54381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141" name="矩形 140"/>
          <p:cNvSpPr/>
          <p:nvPr/>
        </p:nvSpPr>
        <p:spPr>
          <a:xfrm>
            <a:off x="441325" y="1669550"/>
            <a:ext cx="7895619" cy="132343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>
                <a:latin typeface="+mn-ea"/>
                <a:ea typeface="+mn-ea"/>
                <a:cs typeface="MS Mincho"/>
              </a:rPr>
              <a:t>输入</a:t>
            </a:r>
            <a:r>
              <a:rPr lang="zh-CN" altLang="en-US" sz="2000" dirty="0" smtClean="0">
                <a:latin typeface="+mn-ea"/>
                <a:ea typeface="+mn-ea"/>
                <a:cs typeface="MS Mincho"/>
              </a:rPr>
              <a:t>：</a:t>
            </a:r>
            <a:r>
              <a:rPr lang="en-US" altLang="zh-CN" sz="2000" dirty="0" smtClean="0">
                <a:latin typeface="+mn-ea"/>
                <a:ea typeface="+mn-ea"/>
                <a:cs typeface="MS Mincho"/>
              </a:rPr>
              <a:t>“</a:t>
            </a:r>
            <a:r>
              <a:rPr lang="en-US" altLang="zh-CN" sz="2000" dirty="0">
                <a:latin typeface="+mn-ea"/>
                <a:cs typeface="MS Mincho"/>
              </a:rPr>
              <a:t>stupid is as stupid does</a:t>
            </a:r>
            <a:r>
              <a:rPr lang="en-US" altLang="zh-CN" sz="2000" dirty="0" smtClean="0">
                <a:latin typeface="+mn-ea"/>
                <a:ea typeface="+mn-ea"/>
                <a:cs typeface="MS Mincho"/>
              </a:rPr>
              <a:t>”</a:t>
            </a:r>
            <a:r>
              <a:rPr lang="en-US" altLang="zh-CN" sz="2000" dirty="0">
                <a:latin typeface="+mn-ea"/>
                <a:cs typeface="MS Mincho"/>
              </a:rPr>
              <a:t> </a:t>
            </a:r>
            <a:r>
              <a:rPr lang="en-US" altLang="zh-CN" sz="2000" dirty="0" smtClean="0">
                <a:latin typeface="+mn-ea"/>
                <a:cs typeface="MS Mincho"/>
              </a:rPr>
              <a:t>“101101001110”</a:t>
            </a:r>
            <a:endParaRPr lang="en-US" altLang="zh-CN" sz="2000" dirty="0">
              <a:latin typeface="+mn-ea"/>
              <a:ea typeface="+mn-ea"/>
              <a:cs typeface="MS Mincho"/>
            </a:endParaRPr>
          </a:p>
          <a:p>
            <a:pPr>
              <a:lnSpc>
                <a:spcPts val="3200"/>
              </a:lnSpc>
            </a:pPr>
            <a:r>
              <a:rPr lang="zh-CN" altLang="en-US" sz="2000" dirty="0">
                <a:latin typeface="+mn-ea"/>
                <a:ea typeface="+mn-ea"/>
                <a:cs typeface="MS Mincho"/>
              </a:rPr>
              <a:t>输出</a:t>
            </a:r>
            <a:r>
              <a:rPr lang="zh-CN" altLang="en-US" sz="2000" dirty="0" smtClean="0">
                <a:latin typeface="+mn-ea"/>
                <a:ea typeface="+mn-ea"/>
                <a:cs typeface="MS Mincho"/>
              </a:rPr>
              <a:t>：“</a:t>
            </a:r>
            <a:r>
              <a:rPr lang="en-US" altLang="zh-CN" sz="2000" dirty="0">
                <a:latin typeface="+mn-ea"/>
                <a:ea typeface="+mn-ea"/>
                <a:cs typeface="MS Mincho"/>
              </a:rPr>
              <a:t>001110111110111000111101000011001000011000</a:t>
            </a:r>
          </a:p>
          <a:p>
            <a:pPr>
              <a:lnSpc>
                <a:spcPts val="3200"/>
              </a:lnSpc>
            </a:pPr>
            <a:r>
              <a:rPr lang="en-US" altLang="zh-CN" sz="2000" dirty="0" smtClean="0">
                <a:latin typeface="+mn-ea"/>
                <a:ea typeface="+mn-ea"/>
                <a:cs typeface="MS Mincho"/>
              </a:rPr>
              <a:t>1110111110111000111100111010010100</a:t>
            </a:r>
            <a:r>
              <a:rPr lang="en-US" altLang="zh-CN" sz="2000" dirty="0" smtClean="0">
                <a:latin typeface="+mn-ea"/>
                <a:cs typeface="MS Mincho"/>
              </a:rPr>
              <a:t> pat”</a:t>
            </a:r>
            <a:endParaRPr lang="en-US" altLang="zh-CN" sz="2000" dirty="0">
              <a:latin typeface="+mn-ea"/>
              <a:cs typeface="MS Mincho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41325" y="838200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（</a:t>
            </a:r>
            <a:r>
              <a:rPr lang="zh-CN" altLang="en-US" sz="2000" dirty="0"/>
              <a:t>六</a:t>
            </a:r>
            <a:r>
              <a:rPr lang="zh-CN" altLang="en-US" sz="2000" dirty="0" smtClean="0"/>
              <a:t>）简要提示</a:t>
            </a:r>
            <a:endParaRPr lang="zh-CN" altLang="en-US" sz="2000" dirty="0"/>
          </a:p>
        </p:txBody>
      </p:sp>
      <p:sp>
        <p:nvSpPr>
          <p:cNvPr id="67" name="标题 1"/>
          <p:cNvSpPr txBox="1">
            <a:spLocks/>
          </p:cNvSpPr>
          <p:nvPr/>
        </p:nvSpPr>
        <p:spPr>
          <a:xfrm>
            <a:off x="1362809" y="196850"/>
            <a:ext cx="665577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实验三：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基于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哈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夫曼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树的编码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/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译码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045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034" y="1383502"/>
            <a:ext cx="4387153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实验</a:t>
            </a:r>
            <a:r>
              <a:rPr lang="zh-CN" altLang="en-US" sz="2400" dirty="0">
                <a:latin typeface="+mn-ea"/>
                <a:ea typeface="+mn-ea"/>
              </a:rPr>
              <a:t>要求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D54A47"/>
                </a:solidFill>
                <a:latin typeface="+mn-ea"/>
                <a:ea typeface="+mn-ea"/>
              </a:rPr>
              <a:t>编码规范</a:t>
            </a:r>
            <a:endParaRPr lang="en-US" altLang="zh-CN" sz="2400" dirty="0">
              <a:solidFill>
                <a:srgbClr val="D54A47"/>
              </a:solidFill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调试手段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目 录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32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56943" y="983070"/>
            <a:ext cx="2010394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（七）</a:t>
            </a:r>
            <a:r>
              <a:rPr lang="zh-CN" altLang="en-US" sz="2000" dirty="0">
                <a:latin typeface="+mn-ea"/>
              </a:rPr>
              <a:t>自测</a:t>
            </a:r>
            <a:r>
              <a:rPr lang="zh-CN" altLang="en-US" sz="2000" dirty="0" smtClean="0">
                <a:latin typeface="+mn-ea"/>
              </a:rPr>
              <a:t>用例</a:t>
            </a:r>
            <a:endParaRPr lang="zh-CN" altLang="en-US" sz="2000" dirty="0">
              <a:latin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30876"/>
              </p:ext>
            </p:extLst>
          </p:nvPr>
        </p:nvGraphicFramePr>
        <p:xfrm>
          <a:off x="708990" y="1771406"/>
          <a:ext cx="782834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57">
                  <a:extLst>
                    <a:ext uri="{9D8B030D-6E8A-4147-A177-3AD203B41FA5}">
                      <a16:colId xmlns:a16="http://schemas.microsoft.com/office/drawing/2014/main" val="2249626246"/>
                    </a:ext>
                  </a:extLst>
                </a:gridCol>
                <a:gridCol w="1782862">
                  <a:extLst>
                    <a:ext uri="{9D8B030D-6E8A-4147-A177-3AD203B41FA5}">
                      <a16:colId xmlns:a16="http://schemas.microsoft.com/office/drawing/2014/main" val="158051008"/>
                    </a:ext>
                  </a:extLst>
                </a:gridCol>
                <a:gridCol w="1137073">
                  <a:extLst>
                    <a:ext uri="{9D8B030D-6E8A-4147-A177-3AD203B41FA5}">
                      <a16:colId xmlns:a16="http://schemas.microsoft.com/office/drawing/2014/main" val="4290031022"/>
                    </a:ext>
                  </a:extLst>
                </a:gridCol>
                <a:gridCol w="2148180">
                  <a:extLst>
                    <a:ext uri="{9D8B030D-6E8A-4147-A177-3AD203B41FA5}">
                      <a16:colId xmlns:a16="http://schemas.microsoft.com/office/drawing/2014/main" val="26677425"/>
                    </a:ext>
                  </a:extLst>
                </a:gridCol>
                <a:gridCol w="2070368">
                  <a:extLst>
                    <a:ext uri="{9D8B030D-6E8A-4147-A177-3AD203B41FA5}">
                      <a16:colId xmlns:a16="http://schemas.microsoft.com/office/drawing/2014/main" val="1380614951"/>
                    </a:ext>
                  </a:extLst>
                </a:gridCol>
              </a:tblGrid>
              <a:tr h="362601"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字符串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待译码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结果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设计意图</a:t>
                      </a:r>
                      <a:endParaRPr lang="en-US" altLang="zh-CN" sz="1800" b="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30616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stupid is as stupid does</a:t>
                      </a:r>
                    </a:p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无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ERROR_01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命令行参数不正确</a:t>
                      </a:r>
                      <a:endParaRPr lang="en-US" altLang="zh-CN" sz="1800" b="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715325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stupid is as stupid does</a:t>
                      </a:r>
                    </a:p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101101001110</a:t>
                      </a:r>
                    </a:p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"0011101111101110001111010000110010000110001110111110111000111100111010010100 pat"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译码正确</a:t>
                      </a:r>
                      <a:endParaRPr lang="en-US" altLang="zh-CN" sz="1800" b="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438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ERROR_02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编码失败</a:t>
                      </a:r>
                      <a:endParaRPr lang="en-US" altLang="zh-CN" sz="1800" b="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18533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abcabcabcabcabcabcabc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“1”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ERROR_03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译码失败</a:t>
                      </a:r>
                      <a:endParaRPr lang="en-US" altLang="zh-CN" sz="1800" b="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271010"/>
                  </a:ext>
                </a:extLst>
              </a:tr>
            </a:tbl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1362809" y="196850"/>
            <a:ext cx="665577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实验三：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基于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哈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夫曼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树的编码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/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译码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71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54025" y="1003300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（八）</a:t>
            </a:r>
            <a:r>
              <a:rPr lang="zh-CN" altLang="en-US" sz="2000" dirty="0"/>
              <a:t>编码要求</a:t>
            </a:r>
          </a:p>
        </p:txBody>
      </p:sp>
      <p:sp>
        <p:nvSpPr>
          <p:cNvPr id="8" name="矩形 7"/>
          <p:cNvSpPr/>
          <p:nvPr/>
        </p:nvSpPr>
        <p:spPr>
          <a:xfrm>
            <a:off x="359553" y="1642016"/>
            <a:ext cx="8342313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 smtClean="0">
                <a:latin typeface="+mn-ea"/>
                <a:ea typeface="+mn-ea"/>
                <a:cs typeface="MS Mincho"/>
              </a:rPr>
              <a:t>1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、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优选</a:t>
            </a:r>
            <a:r>
              <a:rPr lang="en-US" altLang="zh-CN" sz="2400" kern="100" dirty="0">
                <a:latin typeface="+mn-ea"/>
                <a:ea typeface="+mn-ea"/>
                <a:cs typeface="MS Mincho"/>
              </a:rPr>
              <a:t>C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语言，禁止直接调用</a:t>
            </a:r>
            <a:r>
              <a:rPr lang="en-US" altLang="zh-CN" sz="2400" kern="100" dirty="0">
                <a:latin typeface="+mn-ea"/>
                <a:ea typeface="+mn-ea"/>
                <a:cs typeface="MS Mincho"/>
              </a:rPr>
              <a:t>C++ STL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库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；</a:t>
            </a:r>
            <a:endParaRPr lang="en-US" altLang="zh-CN" sz="24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 smtClean="0">
                <a:latin typeface="+mn-ea"/>
                <a:ea typeface="+mn-ea"/>
                <a:cs typeface="MS Mincho"/>
              </a:rPr>
              <a:t>2</a:t>
            </a:r>
            <a:r>
              <a:rPr lang="zh-CN" altLang="zh-CN" sz="2400" kern="100" dirty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除</a:t>
            </a:r>
            <a:r>
              <a:rPr lang="zh-CN" altLang="en-US" sz="2400" kern="100" dirty="0" smtClean="0">
                <a:latin typeface="+mn-ea"/>
                <a:ea typeface="+mn-ea"/>
                <a:cs typeface="Times New Roman" panose="02020603050405020304" pitchFamily="18" charset="0"/>
              </a:rPr>
              <a:t>循环变量外，其它</a:t>
            </a:r>
            <a:r>
              <a:rPr lang="zh-CN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变量命名使用有明确含义的单词或缩写，不建议使用拼音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；</a:t>
            </a:r>
            <a:endParaRPr lang="en-US" altLang="zh-CN" sz="2400" kern="100" dirty="0">
              <a:latin typeface="+mn-ea"/>
              <a:ea typeface="+mn-ea"/>
              <a:cs typeface="MS Mincho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 smtClean="0"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 smtClean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禁止出现魔鬼</a:t>
            </a:r>
            <a:r>
              <a:rPr lang="zh-CN" altLang="en-US" sz="2400" kern="100" dirty="0" smtClean="0">
                <a:latin typeface="+mn-ea"/>
                <a:ea typeface="+mn-ea"/>
                <a:cs typeface="Times New Roman" panose="02020603050405020304" pitchFamily="18" charset="0"/>
              </a:rPr>
              <a:t>数字；</a:t>
            </a:r>
            <a:endParaRPr lang="en-US" altLang="zh-CN" sz="2400" kern="1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 smtClean="0">
                <a:latin typeface="+mn-ea"/>
                <a:ea typeface="+mn-ea"/>
                <a:cs typeface="MS Mincho"/>
              </a:rPr>
              <a:t>4</a:t>
            </a:r>
            <a:r>
              <a:rPr lang="zh-CN" altLang="zh-CN" sz="2400" kern="100" dirty="0" smtClean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添加必要的程序注释；</a:t>
            </a:r>
            <a:endParaRPr lang="en-US" altLang="zh-CN" sz="24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>
                <a:latin typeface="+mn-ea"/>
                <a:ea typeface="+mn-ea"/>
                <a:cs typeface="MS Mincho"/>
              </a:rPr>
              <a:t>5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、统一代码格式，例如：</a:t>
            </a:r>
            <a:r>
              <a:rPr lang="en-US" altLang="zh-CN" sz="2400" kern="100" dirty="0">
                <a:latin typeface="+mn-ea"/>
                <a:ea typeface="+mn-ea"/>
                <a:cs typeface="MS Mincho"/>
              </a:rPr>
              <a:t>{}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和空行；</a:t>
            </a:r>
            <a:endParaRPr lang="en-US" altLang="zh-CN" sz="2400" kern="100" dirty="0">
              <a:latin typeface="+mn-ea"/>
              <a:ea typeface="+mn-ea"/>
              <a:cs typeface="MS Mincho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>
                <a:latin typeface="+mn-ea"/>
                <a:ea typeface="+mn-ea"/>
                <a:cs typeface="MS Mincho"/>
              </a:rPr>
              <a:t>6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、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变量初始化，</a:t>
            </a:r>
            <a:r>
              <a:rPr lang="zh-CN" altLang="zh-CN" sz="2400" kern="100" dirty="0" smtClean="0">
                <a:latin typeface="+mn-ea"/>
                <a:ea typeface="+mn-ea"/>
                <a:cs typeface="MS Mincho"/>
              </a:rPr>
              <a:t>不要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依赖</a:t>
            </a:r>
            <a:r>
              <a:rPr lang="zh-CN" altLang="zh-CN" sz="2400" kern="100" dirty="0" smtClean="0">
                <a:latin typeface="+mn-ea"/>
                <a:ea typeface="+mn-ea"/>
                <a:cs typeface="MS Mincho"/>
              </a:rPr>
              <a:t>默认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赋值；</a:t>
            </a:r>
            <a:endParaRPr lang="en-US" altLang="zh-CN" sz="2400" kern="100" dirty="0">
              <a:latin typeface="+mn-ea"/>
              <a:ea typeface="+mn-ea"/>
              <a:cs typeface="MS Mincho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>
                <a:latin typeface="+mn-ea"/>
                <a:ea typeface="+mn-ea"/>
                <a:cs typeface="MS Mincho"/>
              </a:rPr>
              <a:t>7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、入参检查，“外部输入输入不可靠”，指针判空（一级指针、二级指针</a:t>
            </a:r>
            <a:r>
              <a:rPr lang="en-US" altLang="zh-CN" sz="2400" kern="100" dirty="0">
                <a:latin typeface="+mn-ea"/>
                <a:ea typeface="+mn-ea"/>
                <a:cs typeface="MS Mincho"/>
              </a:rPr>
              <a:t>……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），循环变量上下限；</a:t>
            </a:r>
            <a:endParaRPr lang="en-US" altLang="zh-CN" sz="2400" kern="100" dirty="0">
              <a:latin typeface="+mn-ea"/>
              <a:ea typeface="+mn-ea"/>
              <a:cs typeface="MS Mincho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100" dirty="0">
                <a:latin typeface="+mn-ea"/>
                <a:ea typeface="+mn-ea"/>
                <a:cs typeface="MS Mincho"/>
              </a:rPr>
              <a:t>8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、</a:t>
            </a:r>
            <a:r>
              <a:rPr lang="en-US" altLang="zh-CN" sz="2400" kern="100" dirty="0" err="1">
                <a:latin typeface="+mn-ea"/>
                <a:ea typeface="+mn-ea"/>
                <a:cs typeface="MS Mincho"/>
              </a:rPr>
              <a:t>malloc</a:t>
            </a:r>
            <a:r>
              <a:rPr lang="zh-CN" altLang="zh-CN" sz="2400" kern="100" dirty="0">
                <a:latin typeface="+mn-ea"/>
                <a:ea typeface="+mn-ea"/>
                <a:cs typeface="MS Mincho"/>
              </a:rPr>
              <a:t>与</a:t>
            </a:r>
            <a:r>
              <a:rPr lang="en-US" altLang="zh-CN" sz="2400" kern="100" dirty="0">
                <a:latin typeface="+mn-ea"/>
                <a:ea typeface="+mn-ea"/>
                <a:cs typeface="MS Mincho"/>
              </a:rPr>
              <a:t>free</a:t>
            </a:r>
            <a:r>
              <a:rPr lang="zh-CN" altLang="zh-CN" sz="2400" kern="100" dirty="0" smtClean="0">
                <a:latin typeface="+mn-ea"/>
                <a:ea typeface="+mn-ea"/>
                <a:cs typeface="MS Mincho"/>
              </a:rPr>
              <a:t>配对</a:t>
            </a:r>
            <a:r>
              <a:rPr lang="zh-CN" altLang="en-US" sz="2400" kern="100" dirty="0">
                <a:latin typeface="+mn-ea"/>
                <a:ea typeface="+mn-ea"/>
                <a:cs typeface="MS Mincho"/>
              </a:rPr>
              <a:t>；</a:t>
            </a:r>
            <a:endParaRPr lang="en-US" altLang="zh-CN" sz="2400" kern="100" dirty="0" smtClean="0">
              <a:latin typeface="+mn-ea"/>
              <a:ea typeface="+mn-ea"/>
              <a:cs typeface="MS Mincho"/>
            </a:endParaRPr>
          </a:p>
          <a:p>
            <a:pPr algn="just"/>
            <a:r>
              <a:rPr lang="en-US" altLang="zh-CN" sz="2400" b="1" kern="100" dirty="0">
                <a:latin typeface="+mn-ea"/>
                <a:ea typeface="+mn-ea"/>
                <a:cs typeface="MS Mincho"/>
              </a:rPr>
              <a:t>9</a:t>
            </a:r>
            <a:r>
              <a:rPr lang="zh-CN" altLang="en-US" sz="2400" b="1" kern="100" dirty="0">
                <a:latin typeface="+mn-ea"/>
                <a:ea typeface="+mn-ea"/>
                <a:cs typeface="MS Mincho"/>
              </a:rPr>
              <a:t>、</a:t>
            </a:r>
            <a:r>
              <a:rPr lang="zh-CN" altLang="zh-CN" sz="2400" b="1" kern="100" dirty="0">
                <a:latin typeface="+mn-ea"/>
                <a:ea typeface="+mn-ea"/>
                <a:cs typeface="MS Mincho"/>
              </a:rPr>
              <a:t>尽量少用全局变量；</a:t>
            </a:r>
            <a:endParaRPr lang="en-US" altLang="zh-CN" sz="2400" b="1" kern="100" dirty="0">
              <a:latin typeface="+mn-ea"/>
              <a:ea typeface="+mn-ea"/>
              <a:cs typeface="MS Mincho"/>
            </a:endParaRPr>
          </a:p>
          <a:p>
            <a:pPr algn="just"/>
            <a:r>
              <a:rPr lang="en-US" altLang="zh-CN" sz="2400" b="1" kern="100" dirty="0">
                <a:latin typeface="+mn-ea"/>
                <a:ea typeface="+mn-ea"/>
                <a:cs typeface="MS Mincho"/>
              </a:rPr>
              <a:t>10</a:t>
            </a:r>
            <a:r>
              <a:rPr lang="zh-CN" altLang="en-US" sz="2400" b="1" kern="100" dirty="0">
                <a:latin typeface="+mn-ea"/>
                <a:ea typeface="+mn-ea"/>
                <a:cs typeface="MS Mincho"/>
              </a:rPr>
              <a:t>、</a:t>
            </a:r>
            <a:r>
              <a:rPr lang="zh-CN" altLang="zh-CN" sz="2400" b="1" kern="100" dirty="0">
                <a:latin typeface="+mn-ea"/>
                <a:ea typeface="+mn-ea"/>
                <a:cs typeface="MS Mincho"/>
              </a:rPr>
              <a:t>编译错误解决，从前往后处理，提示出错的行不一定是错误的根</a:t>
            </a:r>
            <a:r>
              <a:rPr lang="zh-CN" altLang="zh-CN" sz="2400" b="1" kern="100" dirty="0" smtClean="0">
                <a:latin typeface="+mn-ea"/>
                <a:ea typeface="+mn-ea"/>
                <a:cs typeface="MS Mincho"/>
              </a:rPr>
              <a:t>因</a:t>
            </a:r>
            <a:r>
              <a:rPr lang="zh-CN" altLang="en-US" sz="2400" b="1" kern="100" dirty="0" smtClean="0">
                <a:latin typeface="+mn-ea"/>
                <a:ea typeface="+mn-ea"/>
                <a:cs typeface="MS Mincho"/>
              </a:rPr>
              <a:t>。</a:t>
            </a:r>
            <a:endParaRPr lang="en-US" altLang="zh-CN" sz="2400" b="1" kern="100" dirty="0">
              <a:latin typeface="+mn-ea"/>
              <a:ea typeface="+mn-ea"/>
              <a:cs typeface="MS Mincho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362809" y="196850"/>
            <a:ext cx="665577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实验三：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基于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哈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夫曼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树的编码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/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译码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182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034" y="1383502"/>
            <a:ext cx="4387153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实验</a:t>
            </a:r>
            <a:r>
              <a:rPr lang="zh-CN" altLang="en-US" sz="2400" dirty="0">
                <a:latin typeface="+mn-ea"/>
                <a:ea typeface="+mn-ea"/>
              </a:rPr>
              <a:t>要求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+mn-ea"/>
                <a:ea typeface="+mn-ea"/>
              </a:rPr>
              <a:t>编码规范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D54A47"/>
                </a:solidFill>
                <a:latin typeface="+mn-ea"/>
                <a:ea typeface="+mn-ea"/>
              </a:rPr>
              <a:t>调试手段</a:t>
            </a:r>
            <a:endParaRPr lang="en-US" altLang="zh-CN" sz="2400" dirty="0">
              <a:solidFill>
                <a:srgbClr val="D54A47"/>
              </a:solidFill>
              <a:latin typeface="+mn-ea"/>
              <a:ea typeface="+mn-ea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目 录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12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54025" y="1003300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（九）调试手段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59553" y="1642016"/>
            <a:ext cx="8342313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 smtClean="0">
                <a:latin typeface="+mn-ea"/>
                <a:ea typeface="+mn-ea"/>
                <a:cs typeface="MS Mincho"/>
              </a:rPr>
              <a:t>1</a:t>
            </a:r>
            <a:r>
              <a:rPr lang="zh-CN" altLang="zh-CN" sz="2000" kern="100" dirty="0" smtClean="0">
                <a:latin typeface="+mn-ea"/>
                <a:ea typeface="+mn-ea"/>
                <a:cs typeface="MS Mincho"/>
              </a:rPr>
              <a:t>、</a:t>
            </a:r>
            <a:r>
              <a:rPr lang="zh-CN" altLang="en-US" sz="2000" kern="100" dirty="0" smtClean="0">
                <a:latin typeface="+mn-ea"/>
                <a:ea typeface="+mn-ea"/>
                <a:cs typeface="MS Mincho"/>
              </a:rPr>
              <a:t>调用栈</a:t>
            </a:r>
            <a:r>
              <a:rPr lang="zh-CN" altLang="en-US" sz="2000" kern="100" dirty="0" smtClean="0">
                <a:latin typeface="+mn-ea"/>
                <a:ea typeface="+mn-ea"/>
                <a:cs typeface="MS Mincho"/>
              </a:rPr>
              <a:t>查看</a:t>
            </a:r>
            <a:r>
              <a:rPr lang="zh-CN" altLang="en-US" sz="2000" kern="100" dirty="0" smtClean="0">
                <a:latin typeface="+mn-ea"/>
                <a:ea typeface="+mn-ea"/>
                <a:cs typeface="MS Mincho"/>
              </a:rPr>
              <a:t>，调试</a:t>
            </a:r>
            <a:r>
              <a:rPr lang="en-US" altLang="zh-CN" sz="2000" kern="100" dirty="0" smtClean="0">
                <a:latin typeface="+mn-ea"/>
                <a:ea typeface="+mn-ea"/>
                <a:cs typeface="MS Mincho"/>
              </a:rPr>
              <a:t>-&gt;</a:t>
            </a:r>
            <a:r>
              <a:rPr lang="zh-CN" altLang="en-US" sz="2000" kern="100" dirty="0" smtClean="0">
                <a:latin typeface="+mn-ea"/>
                <a:ea typeface="+mn-ea"/>
                <a:cs typeface="MS Mincho"/>
              </a:rPr>
              <a:t>窗口</a:t>
            </a:r>
            <a:r>
              <a:rPr lang="en-US" altLang="zh-CN" sz="2000" kern="100" dirty="0" smtClean="0">
                <a:latin typeface="+mn-ea"/>
                <a:ea typeface="+mn-ea"/>
                <a:cs typeface="MS Mincho"/>
              </a:rPr>
              <a:t>-&gt;</a:t>
            </a:r>
            <a:r>
              <a:rPr lang="zh-CN" altLang="en-US" sz="2000" kern="100" dirty="0" smtClean="0">
                <a:latin typeface="+mn-ea"/>
                <a:ea typeface="+mn-ea"/>
                <a:cs typeface="MS Mincho"/>
              </a:rPr>
              <a:t>调用堆栈</a:t>
            </a:r>
            <a:r>
              <a:rPr lang="zh-CN" altLang="zh-CN" sz="2000" kern="100" dirty="0" smtClean="0">
                <a:latin typeface="+mn-ea"/>
                <a:ea typeface="+mn-ea"/>
                <a:cs typeface="MS Mincho"/>
              </a:rPr>
              <a:t>；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 smtClean="0">
                <a:latin typeface="+mn-ea"/>
                <a:ea typeface="+mn-ea"/>
                <a:cs typeface="MS Mincho"/>
              </a:rPr>
              <a:t>2</a:t>
            </a:r>
            <a:r>
              <a:rPr lang="zh-CN" altLang="zh-CN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内存空间查看，调试</a:t>
            </a:r>
            <a:r>
              <a:rPr lang="en-US" altLang="zh-CN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-&gt;</a:t>
            </a:r>
            <a:r>
              <a:rPr lang="zh-CN" altLang="en-US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窗口</a:t>
            </a:r>
            <a:r>
              <a:rPr lang="en-US" altLang="zh-CN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-&gt;</a:t>
            </a:r>
            <a:r>
              <a:rPr lang="zh-CN" altLang="en-US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内存。</a:t>
            </a:r>
            <a:endParaRPr lang="en-US" altLang="zh-CN" sz="2000" kern="100" dirty="0">
              <a:latin typeface="+mn-ea"/>
              <a:ea typeface="+mn-ea"/>
              <a:cs typeface="MS Mincho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09" y="2657679"/>
            <a:ext cx="6128238" cy="3955104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1362809" y="196850"/>
            <a:ext cx="665577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实验三：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基于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哈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夫曼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树的编码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/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译码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5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2"/>
          <p:cNvSpPr txBox="1">
            <a:spLocks noChangeArrowheads="1"/>
          </p:cNvSpPr>
          <p:nvPr/>
        </p:nvSpPr>
        <p:spPr bwMode="auto">
          <a:xfrm>
            <a:off x="471488" y="1643086"/>
            <a:ext cx="832643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黄沙百战穿金甲，</a:t>
            </a:r>
            <a:endParaRPr lang="en-US" altLang="zh-CN" sz="5400" b="1" dirty="0" smtClean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不破楼兰终不还。</a:t>
            </a:r>
            <a:endParaRPr lang="zh-CN" altLang="en-US" sz="5400" b="1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034" y="1383502"/>
            <a:ext cx="4387153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D54A47"/>
                </a:solidFill>
                <a:latin typeface="+mn-ea"/>
                <a:ea typeface="+mn-ea"/>
              </a:rPr>
              <a:t>实验</a:t>
            </a:r>
            <a:r>
              <a:rPr lang="zh-CN" altLang="en-US" sz="2400" dirty="0">
                <a:solidFill>
                  <a:srgbClr val="D54A47"/>
                </a:solidFill>
                <a:latin typeface="+mn-ea"/>
                <a:ea typeface="+mn-ea"/>
              </a:rPr>
              <a:t>要求</a:t>
            </a:r>
            <a:endParaRPr lang="en-US" altLang="zh-CN" sz="2400" dirty="0">
              <a:solidFill>
                <a:srgbClr val="D54A47"/>
              </a:solidFill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编码规范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调试手段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目 录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945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154113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（一）实验目的</a:t>
            </a:r>
          </a:p>
        </p:txBody>
      </p:sp>
      <p:sp>
        <p:nvSpPr>
          <p:cNvPr id="7170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en-US" sz="20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1325" y="1814513"/>
            <a:ext cx="8342313" cy="5027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>
                <a:latin typeface="+mn-ea"/>
                <a:ea typeface="+mn-ea"/>
                <a:cs typeface="MS Mincho"/>
              </a:rPr>
              <a:t>       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掌握二叉树</a:t>
            </a:r>
            <a:r>
              <a:rPr lang="zh-CN" altLang="zh-CN" sz="2000" dirty="0">
                <a:latin typeface="+mn-ea"/>
                <a:ea typeface="+mn-ea"/>
                <a:cs typeface="MS Mincho"/>
              </a:rPr>
              <a:t>的生成、遍历等操作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，</a:t>
            </a:r>
            <a:r>
              <a:rPr lang="zh-CN" altLang="en-US" sz="2000" dirty="0" smtClean="0">
                <a:latin typeface="+mn-ea"/>
                <a:ea typeface="+mn-ea"/>
                <a:cs typeface="MS Mincho"/>
              </a:rPr>
              <a:t>及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哈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夫曼</a:t>
            </a:r>
            <a:r>
              <a:rPr lang="zh-CN" altLang="zh-CN" sz="2000" dirty="0">
                <a:latin typeface="+mn-ea"/>
                <a:ea typeface="+mn-ea"/>
                <a:cs typeface="MS Mincho"/>
              </a:rPr>
              <a:t>编码</a:t>
            </a:r>
            <a:r>
              <a:rPr lang="en-US" altLang="zh-CN" sz="2000" dirty="0">
                <a:latin typeface="+mn-ea"/>
                <a:ea typeface="+mn-ea"/>
                <a:cs typeface="MS Mincho"/>
              </a:rPr>
              <a:t>/</a:t>
            </a:r>
            <a:r>
              <a:rPr lang="zh-CN" altLang="zh-CN" sz="2000" dirty="0">
                <a:latin typeface="+mn-ea"/>
                <a:ea typeface="+mn-ea"/>
                <a:cs typeface="MS Mincho"/>
              </a:rPr>
              <a:t>译码的原理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。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1362809" y="196850"/>
            <a:ext cx="665577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实验三：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基于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哈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夫曼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树的编码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/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译码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 flipV="1">
            <a:off x="0" y="443707"/>
            <a:ext cx="1362809" cy="794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8018585" y="443707"/>
            <a:ext cx="1125415" cy="793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41325" y="2833688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（二）基本要求</a:t>
            </a:r>
          </a:p>
        </p:txBody>
      </p:sp>
      <p:sp>
        <p:nvSpPr>
          <p:cNvPr id="7176" name="矩形 43"/>
          <p:cNvSpPr>
            <a:spLocks noChangeArrowheads="1"/>
          </p:cNvSpPr>
          <p:nvPr/>
        </p:nvSpPr>
        <p:spPr bwMode="auto">
          <a:xfrm>
            <a:off x="441325" y="3576638"/>
            <a:ext cx="8342313" cy="17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 smtClean="0">
                <a:latin typeface="+mn-ea"/>
                <a:ea typeface="+mn-ea"/>
                <a:cs typeface="MS Mincho"/>
              </a:rPr>
              <a:t>       本实验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分</a:t>
            </a:r>
            <a:r>
              <a:rPr lang="en-US" altLang="zh-CN" sz="2000" dirty="0">
                <a:latin typeface="+mn-ea"/>
                <a:ea typeface="+mn-ea"/>
                <a:cs typeface="MS Mincho"/>
              </a:rPr>
              <a:t>2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次上机（共</a:t>
            </a:r>
            <a:r>
              <a:rPr lang="en-US" altLang="zh-CN" sz="2000" dirty="0">
                <a:latin typeface="+mn-ea"/>
                <a:ea typeface="+mn-ea"/>
                <a:cs typeface="MS Mincho"/>
              </a:rPr>
              <a:t>8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小时）完成，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使用实验室电脑的同学请将源码存放在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E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盘或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F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盘，每次离开实验室前将源代码发送至自己的邮箱保存</a:t>
            </a:r>
            <a:endParaRPr lang="en-US" altLang="zh-CN" sz="2000" dirty="0">
              <a:solidFill>
                <a:srgbClr val="FF0000"/>
              </a:solidFill>
              <a:latin typeface="+mn-ea"/>
              <a:ea typeface="+mn-ea"/>
              <a:cs typeface="MS Mincho"/>
            </a:endParaRPr>
          </a:p>
          <a:p>
            <a:pPr>
              <a:lnSpc>
                <a:spcPts val="32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，带好自己的随身物品。</a:t>
            </a:r>
            <a:endParaRPr lang="en-US" altLang="zh-CN" sz="2000" dirty="0">
              <a:solidFill>
                <a:srgbClr val="FF0000"/>
              </a:solidFill>
              <a:latin typeface="+mn-ea"/>
              <a:ea typeface="+mn-ea"/>
              <a:cs typeface="MS Mincho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>
                <a:latin typeface="+mn-ea"/>
                <a:ea typeface="+mn-ea"/>
                <a:cs typeface="MS Mincho"/>
              </a:rPr>
              <a:t>       </a:t>
            </a:r>
            <a:r>
              <a:rPr lang="zh-CN" altLang="en-US" sz="2000" dirty="0" smtClean="0">
                <a:latin typeface="+mn-ea"/>
                <a:ea typeface="+mn-ea"/>
                <a:cs typeface="MS Mincho"/>
              </a:rPr>
              <a:t>完成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实验内容后由教师验收实验内容，课后提交实验报告。</a:t>
            </a:r>
            <a:endParaRPr lang="en-US" altLang="zh-CN" sz="2000" dirty="0">
              <a:latin typeface="+mn-ea"/>
              <a:ea typeface="+mn-ea"/>
              <a:cs typeface="MS Minch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en-US" sz="200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392988" y="444500"/>
            <a:ext cx="1751012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54025" y="914400"/>
            <a:ext cx="2062163" cy="544513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（三</a:t>
            </a:r>
            <a:r>
              <a:rPr lang="zh-CN" altLang="en-US" sz="2000" dirty="0" smtClean="0">
                <a:latin typeface="+mn-ea"/>
              </a:rPr>
              <a:t>）内容提要</a:t>
            </a:r>
            <a:endParaRPr lang="zh-CN" altLang="en-US" sz="2000" dirty="0">
              <a:latin typeface="+mn-ea"/>
            </a:endParaRPr>
          </a:p>
        </p:txBody>
      </p:sp>
      <p:sp>
        <p:nvSpPr>
          <p:cNvPr id="8" name="矩形 43"/>
          <p:cNvSpPr>
            <a:spLocks noChangeArrowheads="1"/>
          </p:cNvSpPr>
          <p:nvPr/>
        </p:nvSpPr>
        <p:spPr bwMode="auto">
          <a:xfrm>
            <a:off x="454024" y="1471880"/>
            <a:ext cx="8342313" cy="17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>
                <a:latin typeface="+mn-ea"/>
                <a:ea typeface="+mn-ea"/>
                <a:cs typeface="MS Mincho"/>
              </a:rPr>
              <a:t>       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输入：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通过命令行参数输入</a:t>
            </a:r>
            <a:r>
              <a:rPr lang="zh-CN" altLang="en-US" sz="2000" dirty="0" smtClean="0">
                <a:latin typeface="+mn-ea"/>
                <a:ea typeface="+mn-ea"/>
                <a:cs typeface="MS Mincho"/>
              </a:rPr>
              <a:t>字符串</a:t>
            </a:r>
            <a:r>
              <a:rPr lang="en-US" altLang="zh-CN" sz="2000" dirty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zh-CN" altLang="zh-CN" sz="2000" dirty="0">
                <a:solidFill>
                  <a:prstClr val="black"/>
                </a:solidFill>
                <a:latin typeface="+mn-ea"/>
                <a:ea typeface="+mn-ea"/>
              </a:rPr>
              <a:t>长度</a:t>
            </a:r>
            <a:r>
              <a:rPr lang="en-US" altLang="zh-CN" sz="2000" dirty="0">
                <a:solidFill>
                  <a:prstClr val="black"/>
                </a:solidFill>
                <a:latin typeface="+mn-ea"/>
                <a:ea typeface="+mn-ea"/>
              </a:rPr>
              <a:t>&gt;=20)</a:t>
            </a:r>
            <a:r>
              <a:rPr lang="zh-CN" altLang="en-US" sz="2000" dirty="0" smtClean="0">
                <a:latin typeface="+mn-ea"/>
                <a:ea typeface="+mn-ea"/>
                <a:cs typeface="MS Mincho"/>
              </a:rPr>
              <a:t>和码字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。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输出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：</a:t>
            </a:r>
            <a:r>
              <a:rPr lang="zh-CN" altLang="en-US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1</a:t>
            </a:r>
            <a:r>
              <a:rPr lang="zh-CN" altLang="en-US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）</a:t>
            </a:r>
            <a:r>
              <a:rPr lang="zh-CN" altLang="en-US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命令行参数不正确输出</a:t>
            </a:r>
            <a:r>
              <a:rPr lang="en-US" altLang="zh-CN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ERROR_01; </a:t>
            </a:r>
            <a:r>
              <a:rPr lang="zh-CN" altLang="en-US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（</a:t>
            </a:r>
            <a:r>
              <a:rPr lang="en-US" altLang="zh-CN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2</a:t>
            </a:r>
            <a:r>
              <a:rPr lang="zh-CN" altLang="en-US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）编码失败输出</a:t>
            </a:r>
            <a:r>
              <a:rPr lang="en-US" altLang="zh-CN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ERROR_02; </a:t>
            </a:r>
            <a:r>
              <a:rPr lang="zh-CN" altLang="en-US" sz="2000" dirty="0" smtClean="0">
                <a:latin typeface="+mn-ea"/>
                <a:cs typeface="MS Mincho"/>
                <a:sym typeface="Wingdings" panose="05000000000000000000" pitchFamily="2" charset="2"/>
              </a:rPr>
              <a:t>（</a:t>
            </a:r>
            <a:r>
              <a:rPr lang="en-US" altLang="zh-CN" sz="2000" dirty="0" smtClean="0">
                <a:latin typeface="+mn-ea"/>
                <a:cs typeface="MS Mincho"/>
                <a:sym typeface="Wingdings" panose="05000000000000000000" pitchFamily="2" charset="2"/>
              </a:rPr>
              <a:t>3</a:t>
            </a:r>
            <a:r>
              <a:rPr lang="zh-CN" altLang="en-US" sz="2000" dirty="0" smtClean="0">
                <a:latin typeface="+mn-ea"/>
                <a:cs typeface="MS Mincho"/>
                <a:sym typeface="Wingdings" panose="05000000000000000000" pitchFamily="2" charset="2"/>
              </a:rPr>
              <a:t>）</a:t>
            </a:r>
            <a:r>
              <a:rPr lang="zh-CN" altLang="en-US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译码失败输出</a:t>
            </a:r>
            <a:r>
              <a:rPr lang="en-US" altLang="zh-CN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ERROR_03; </a:t>
            </a:r>
            <a:r>
              <a:rPr lang="zh-CN" altLang="en-US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4</a:t>
            </a:r>
            <a:r>
              <a:rPr lang="zh-CN" altLang="en-US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）</a:t>
            </a:r>
            <a:r>
              <a:rPr lang="zh-CN" altLang="en-US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在同</a:t>
            </a:r>
            <a:r>
              <a:rPr lang="zh-CN" altLang="en-US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一行中输出编码结果和译码结果，中间使用空格隔开</a:t>
            </a:r>
            <a:r>
              <a:rPr lang="zh-CN" altLang="en-US" sz="2000" dirty="0" smtClean="0">
                <a:latin typeface="+mn-ea"/>
                <a:cs typeface="MS Mincho"/>
                <a:sym typeface="Wingdings" panose="05000000000000000000" pitchFamily="2" charset="2"/>
              </a:rPr>
              <a:t>。</a:t>
            </a:r>
            <a:endParaRPr lang="en-US" altLang="zh-CN" sz="2000" dirty="0">
              <a:latin typeface="+mn-ea"/>
              <a:ea typeface="+mn-ea"/>
              <a:cs typeface="MS Mincho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4025" y="3277975"/>
            <a:ext cx="2062163" cy="544513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（四</a:t>
            </a:r>
            <a:r>
              <a:rPr lang="zh-CN" altLang="en-US" sz="2000" dirty="0">
                <a:latin typeface="+mn-ea"/>
              </a:rPr>
              <a:t>）简明示例</a:t>
            </a:r>
          </a:p>
        </p:txBody>
      </p:sp>
      <p:sp>
        <p:nvSpPr>
          <p:cNvPr id="10" name="矩形 9"/>
          <p:cNvSpPr/>
          <p:nvPr/>
        </p:nvSpPr>
        <p:spPr>
          <a:xfrm>
            <a:off x="498247" y="4026420"/>
            <a:ext cx="7895619" cy="1323439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cs typeface="MS Mincho"/>
              </a:rPr>
              <a:t>输入：</a:t>
            </a:r>
            <a:r>
              <a:rPr lang="en-US" altLang="zh-CN" sz="2000" dirty="0">
                <a:latin typeface="+mn-ea"/>
                <a:cs typeface="MS Mincho"/>
              </a:rPr>
              <a:t>“stupid is as stupid does” “101101001110”</a:t>
            </a:r>
          </a:p>
          <a:p>
            <a:pPr>
              <a:lnSpc>
                <a:spcPts val="3200"/>
              </a:lnSpc>
            </a:pPr>
            <a:r>
              <a:rPr lang="zh-CN" altLang="en-US" sz="2400" dirty="0" smtClean="0">
                <a:latin typeface="+mn-ea"/>
                <a:cs typeface="MS Mincho"/>
              </a:rPr>
              <a:t>输出：</a:t>
            </a:r>
            <a:r>
              <a:rPr lang="en-US" altLang="zh-CN" sz="2000" dirty="0" smtClean="0">
                <a:latin typeface="+mn-ea"/>
                <a:cs typeface="MS Mincho"/>
              </a:rPr>
              <a:t>“001110111110111000111101000011001000011000</a:t>
            </a:r>
            <a:endParaRPr lang="en-US" altLang="zh-CN" sz="2000" dirty="0">
              <a:latin typeface="+mn-ea"/>
              <a:cs typeface="MS Mincho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 smtClean="0">
                <a:latin typeface="+mn-ea"/>
                <a:cs typeface="MS Mincho"/>
              </a:rPr>
              <a:t>1110111110111000111100111010010100 pat</a:t>
            </a:r>
            <a:r>
              <a:rPr lang="en-US" altLang="zh-CN" sz="2000" dirty="0">
                <a:latin typeface="+mn-ea"/>
                <a:cs typeface="MS Mincho"/>
              </a:rPr>
              <a:t>”</a:t>
            </a:r>
          </a:p>
        </p:txBody>
      </p:sp>
      <p:sp>
        <p:nvSpPr>
          <p:cNvPr id="11" name="矩形 10"/>
          <p:cNvSpPr/>
          <p:nvPr/>
        </p:nvSpPr>
        <p:spPr>
          <a:xfrm>
            <a:off x="480072" y="5561842"/>
            <a:ext cx="7913794" cy="913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</a:rPr>
              <a:t>输入：</a:t>
            </a:r>
            <a:r>
              <a:rPr lang="en-US" altLang="zh-CN" sz="2000" dirty="0">
                <a:latin typeface="+mn-ea"/>
              </a:rPr>
              <a:t>“</a:t>
            </a:r>
            <a:r>
              <a:rPr lang="en-US" altLang="zh-CN" sz="2000" dirty="0" err="1">
                <a:latin typeface="+mn-ea"/>
              </a:rPr>
              <a:t>aaaaaaaaaaaaaaaaaaaaa</a:t>
            </a:r>
            <a:r>
              <a:rPr lang="en-US" altLang="zh-CN" sz="2000" dirty="0">
                <a:latin typeface="+mn-ea"/>
              </a:rPr>
              <a:t>” </a:t>
            </a:r>
            <a:r>
              <a:rPr lang="en-US" altLang="zh-CN" sz="2000" dirty="0" smtClean="0">
                <a:latin typeface="+mn-ea"/>
              </a:rPr>
              <a:t>“11”</a:t>
            </a:r>
            <a:endParaRPr lang="en-US" altLang="zh-CN" sz="2000" dirty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</a:rPr>
              <a:t>输出：  </a:t>
            </a:r>
            <a:r>
              <a:rPr lang="en-US" altLang="zh-CN" sz="2000" dirty="0" smtClean="0">
                <a:latin typeface="+mn-ea"/>
              </a:rPr>
              <a:t>ERROR_03</a:t>
            </a:r>
            <a:endParaRPr lang="en-US" altLang="zh-CN" sz="2000" dirty="0">
              <a:latin typeface="+mn-ea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362809" y="196850"/>
            <a:ext cx="665577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实验三：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基于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哈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夫曼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树的编码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/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译码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en-US" sz="200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392988" y="444500"/>
            <a:ext cx="1751012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7" name="矩形 43"/>
          <p:cNvSpPr>
            <a:spLocks noChangeArrowheads="1"/>
          </p:cNvSpPr>
          <p:nvPr/>
        </p:nvSpPr>
        <p:spPr bwMode="auto">
          <a:xfrm>
            <a:off x="454023" y="1738918"/>
            <a:ext cx="8342313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>
                <a:latin typeface="+mn-ea"/>
                <a:ea typeface="+mn-ea"/>
                <a:cs typeface="MS Mincho"/>
              </a:rPr>
              <a:t>      1 </a:t>
            </a:r>
            <a:r>
              <a:rPr lang="zh-CN" altLang="zh-CN" sz="2000" dirty="0">
                <a:latin typeface="+mn-ea"/>
                <a:ea typeface="+mn-ea"/>
                <a:cs typeface="MS Mincho"/>
              </a:rPr>
              <a:t>基于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该</a:t>
            </a:r>
            <a:r>
              <a:rPr lang="zh-CN" altLang="en-US" sz="2000" dirty="0" smtClean="0">
                <a:latin typeface="+mn-ea"/>
                <a:ea typeface="+mn-ea"/>
                <a:cs typeface="MS Mincho"/>
              </a:rPr>
              <a:t>哈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夫曼</a:t>
            </a:r>
            <a:r>
              <a:rPr lang="zh-CN" altLang="zh-CN" sz="2000" dirty="0">
                <a:latin typeface="+mn-ea"/>
                <a:ea typeface="+mn-ea"/>
                <a:cs typeface="MS Mincho"/>
              </a:rPr>
              <a:t>树，</a:t>
            </a:r>
            <a:r>
              <a:rPr lang="zh-CN" altLang="zh-CN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实现非递归的先序遍历算法</a:t>
            </a:r>
            <a:r>
              <a:rPr lang="zh-CN" altLang="zh-CN" sz="2000" dirty="0">
                <a:latin typeface="+mn-ea"/>
                <a:ea typeface="+mn-ea"/>
                <a:cs typeface="MS Mincho"/>
              </a:rPr>
              <a:t>，输出该树所有的节点、节点的权值、节点的度和节点所在的层数；</a:t>
            </a:r>
          </a:p>
          <a:p>
            <a:pPr>
              <a:lnSpc>
                <a:spcPts val="3200"/>
              </a:lnSpc>
            </a:pPr>
            <a:r>
              <a:rPr lang="en-US" altLang="zh-CN" sz="2000" dirty="0">
                <a:latin typeface="+mn-ea"/>
                <a:ea typeface="+mn-ea"/>
                <a:cs typeface="MS Mincho"/>
              </a:rPr>
              <a:t>      2 </a:t>
            </a:r>
            <a:r>
              <a:rPr lang="zh-CN" altLang="zh-CN" sz="2000" dirty="0">
                <a:latin typeface="+mn-ea"/>
                <a:ea typeface="+mn-ea"/>
                <a:cs typeface="MS Mincho"/>
              </a:rPr>
              <a:t>在实现时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要求</a:t>
            </a:r>
            <a:r>
              <a:rPr lang="zh-CN" altLang="en-US" sz="2000" dirty="0" smtClean="0">
                <a:latin typeface="+mn-ea"/>
                <a:ea typeface="+mn-ea"/>
                <a:cs typeface="MS Mincho"/>
              </a:rPr>
              <a:t>哈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夫曼</a:t>
            </a:r>
            <a:r>
              <a:rPr lang="zh-CN" altLang="zh-CN" sz="2000" dirty="0">
                <a:latin typeface="+mn-ea"/>
                <a:ea typeface="+mn-ea"/>
                <a:cs typeface="MS Mincho"/>
              </a:rPr>
              <a:t>树的左右孩子的大小关系满足，</a:t>
            </a:r>
            <a:r>
              <a:rPr lang="zh-CN" altLang="zh-CN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左孩子节点权值小于右孩子节点权</a:t>
            </a:r>
            <a:r>
              <a:rPr lang="zh-CN" altLang="zh-CN" sz="2000" dirty="0" smtClean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值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，若左右孩子权值相等，按字母顺序排列（序号小的字母在左孩子）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。</a:t>
            </a:r>
            <a:endParaRPr lang="en-US" altLang="zh-CN" sz="2000" dirty="0">
              <a:latin typeface="+mn-ea"/>
              <a:ea typeface="+mn-ea"/>
              <a:cs typeface="MS Mincho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4025" y="1069350"/>
            <a:ext cx="2062163" cy="544513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</a:t>
            </a:r>
            <a:r>
              <a:rPr lang="zh-CN" altLang="en-US" sz="2000" dirty="0">
                <a:latin typeface="+mn-ea"/>
              </a:rPr>
              <a:t>五</a:t>
            </a:r>
            <a:r>
              <a:rPr lang="zh-CN" altLang="en-US" sz="2000" dirty="0" smtClean="0">
                <a:latin typeface="+mn-ea"/>
              </a:rPr>
              <a:t>）基本要求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362809" y="196850"/>
            <a:ext cx="665577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实验三：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基于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哈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夫曼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树的编码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/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译码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757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64563" y="1984522"/>
          <a:ext cx="78009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工作表" r:id="rId4" imgW="8010576" imgH="714363" progId="Excel.Sheet.12">
                  <p:embed/>
                </p:oleObj>
              </mc:Choice>
              <mc:Fallback>
                <p:oleObj name="工作表" r:id="rId4" imgW="8010576" imgH="714363" progId="Excel.Shee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4563" y="1984522"/>
                        <a:ext cx="78009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流程图: 接点 11"/>
          <p:cNvSpPr/>
          <p:nvPr/>
        </p:nvSpPr>
        <p:spPr>
          <a:xfrm>
            <a:off x="566210" y="3338750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流程图: 接点 13"/>
          <p:cNvSpPr/>
          <p:nvPr/>
        </p:nvSpPr>
        <p:spPr>
          <a:xfrm>
            <a:off x="4256506" y="3344309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流程图: 接点 15"/>
          <p:cNvSpPr/>
          <p:nvPr/>
        </p:nvSpPr>
        <p:spPr>
          <a:xfrm>
            <a:off x="1603037" y="3344311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流程图: 接点 17"/>
          <p:cNvSpPr/>
          <p:nvPr/>
        </p:nvSpPr>
        <p:spPr>
          <a:xfrm>
            <a:off x="5316549" y="334430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流程图: 接点 19"/>
          <p:cNvSpPr/>
          <p:nvPr/>
        </p:nvSpPr>
        <p:spPr>
          <a:xfrm>
            <a:off x="2694895" y="3344311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接点 21"/>
          <p:cNvSpPr/>
          <p:nvPr/>
        </p:nvSpPr>
        <p:spPr>
          <a:xfrm>
            <a:off x="4814983" y="334430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流程图: 接点 115"/>
          <p:cNvSpPr/>
          <p:nvPr/>
        </p:nvSpPr>
        <p:spPr>
          <a:xfrm>
            <a:off x="2148966" y="3344311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流程图: 接点 116"/>
          <p:cNvSpPr/>
          <p:nvPr/>
        </p:nvSpPr>
        <p:spPr>
          <a:xfrm>
            <a:off x="3209009" y="3344311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8" name="流程图: 接点 117"/>
          <p:cNvSpPr/>
          <p:nvPr/>
        </p:nvSpPr>
        <p:spPr>
          <a:xfrm>
            <a:off x="1060440" y="3349792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9" name="流程图: 接点 118"/>
          <p:cNvSpPr/>
          <p:nvPr/>
        </p:nvSpPr>
        <p:spPr>
          <a:xfrm>
            <a:off x="3719119" y="3344310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555791" y="336489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 ’</a:t>
            </a:r>
            <a:endParaRPr lang="zh-CN" altLang="en-US" dirty="0"/>
          </a:p>
        </p:txBody>
      </p:sp>
      <p:sp>
        <p:nvSpPr>
          <p:cNvPr id="70" name="流程图: 接点 69"/>
          <p:cNvSpPr/>
          <p:nvPr/>
        </p:nvSpPr>
        <p:spPr>
          <a:xfrm>
            <a:off x="551558" y="440555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流程图: 接点 70"/>
          <p:cNvSpPr/>
          <p:nvPr/>
        </p:nvSpPr>
        <p:spPr>
          <a:xfrm>
            <a:off x="3204362" y="441111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流程图: 接点 72"/>
          <p:cNvSpPr/>
          <p:nvPr/>
        </p:nvSpPr>
        <p:spPr>
          <a:xfrm>
            <a:off x="1119780" y="441472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流程图: 接点 73"/>
          <p:cNvSpPr/>
          <p:nvPr/>
        </p:nvSpPr>
        <p:spPr>
          <a:xfrm>
            <a:off x="4264405" y="4411112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流程图: 接点 74"/>
          <p:cNvSpPr/>
          <p:nvPr/>
        </p:nvSpPr>
        <p:spPr>
          <a:xfrm>
            <a:off x="1642751" y="4411115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流程图: 接点 75"/>
          <p:cNvSpPr/>
          <p:nvPr/>
        </p:nvSpPr>
        <p:spPr>
          <a:xfrm>
            <a:off x="3762839" y="4411112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流程图: 接点 76"/>
          <p:cNvSpPr/>
          <p:nvPr/>
        </p:nvSpPr>
        <p:spPr>
          <a:xfrm>
            <a:off x="5105169" y="4918081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流程图: 接点 77"/>
          <p:cNvSpPr/>
          <p:nvPr/>
        </p:nvSpPr>
        <p:spPr>
          <a:xfrm>
            <a:off x="2156865" y="4411115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流程图: 接点 78"/>
          <p:cNvSpPr/>
          <p:nvPr/>
        </p:nvSpPr>
        <p:spPr>
          <a:xfrm>
            <a:off x="4576455" y="4917472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流程图: 接点 79"/>
          <p:cNvSpPr/>
          <p:nvPr/>
        </p:nvSpPr>
        <p:spPr>
          <a:xfrm>
            <a:off x="2666975" y="441111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41139" y="443169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 ’</a:t>
            </a:r>
            <a:endParaRPr lang="zh-CN" altLang="en-US" dirty="0"/>
          </a:p>
        </p:txBody>
      </p:sp>
      <p:sp>
        <p:nvSpPr>
          <p:cNvPr id="82" name="流程图: 接点 81"/>
          <p:cNvSpPr/>
          <p:nvPr/>
        </p:nvSpPr>
        <p:spPr>
          <a:xfrm>
            <a:off x="4842075" y="439967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3" name="直接连接符 82"/>
          <p:cNvCxnSpPr>
            <a:stCxn id="82" idx="3"/>
            <a:endCxn id="79" idx="0"/>
          </p:cNvCxnSpPr>
          <p:nvPr/>
        </p:nvCxnSpPr>
        <p:spPr>
          <a:xfrm flipH="1">
            <a:off x="4754875" y="4713778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82" idx="5"/>
            <a:endCxn id="77" idx="0"/>
          </p:cNvCxnSpPr>
          <p:nvPr/>
        </p:nvCxnSpPr>
        <p:spPr>
          <a:xfrm>
            <a:off x="5146656" y="4713778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554144" y="2901364"/>
            <a:ext cx="52224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 smtClean="0">
                <a:latin typeface="+mn-ea"/>
                <a:ea typeface="+mn-ea"/>
                <a:cs typeface="MS Mincho"/>
              </a:rPr>
              <a:t>4      1      3      1      3      1     2      5      2     2</a:t>
            </a:r>
          </a:p>
        </p:txBody>
      </p:sp>
      <p:sp>
        <p:nvSpPr>
          <p:cNvPr id="102" name="矩形 101"/>
          <p:cNvSpPr/>
          <p:nvPr/>
        </p:nvSpPr>
        <p:spPr>
          <a:xfrm>
            <a:off x="564563" y="3988523"/>
            <a:ext cx="52224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 smtClean="0">
                <a:latin typeface="+mn-ea"/>
                <a:ea typeface="+mn-ea"/>
                <a:cs typeface="MS Mincho"/>
              </a:rPr>
              <a:t>4      3      3      1     2      5      2     2       2</a:t>
            </a:r>
          </a:p>
        </p:txBody>
      </p:sp>
      <p:sp>
        <p:nvSpPr>
          <p:cNvPr id="52" name="流程图: 接点 51"/>
          <p:cNvSpPr/>
          <p:nvPr/>
        </p:nvSpPr>
        <p:spPr>
          <a:xfrm>
            <a:off x="519320" y="5674579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流程图: 接点 52"/>
          <p:cNvSpPr/>
          <p:nvPr/>
        </p:nvSpPr>
        <p:spPr>
          <a:xfrm>
            <a:off x="2229434" y="567190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流程图: 接点 53"/>
          <p:cNvSpPr/>
          <p:nvPr/>
        </p:nvSpPr>
        <p:spPr>
          <a:xfrm>
            <a:off x="1060575" y="5684659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流程图: 接点 54"/>
          <p:cNvSpPr/>
          <p:nvPr/>
        </p:nvSpPr>
        <p:spPr>
          <a:xfrm>
            <a:off x="3282844" y="567190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流程图: 接点 55"/>
          <p:cNvSpPr/>
          <p:nvPr/>
        </p:nvSpPr>
        <p:spPr>
          <a:xfrm>
            <a:off x="1620818" y="567727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流程图: 接点 56"/>
          <p:cNvSpPr/>
          <p:nvPr/>
        </p:nvSpPr>
        <p:spPr>
          <a:xfrm>
            <a:off x="2781278" y="567190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08901" y="570072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 ’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32325" y="5257548"/>
            <a:ext cx="52224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 smtClean="0">
                <a:latin typeface="+mn-ea"/>
                <a:ea typeface="+mn-ea"/>
                <a:cs typeface="MS Mincho"/>
              </a:rPr>
              <a:t>4      3      3       5      2      2       2              3</a:t>
            </a:r>
          </a:p>
        </p:txBody>
      </p:sp>
      <p:sp>
        <p:nvSpPr>
          <p:cNvPr id="67" name="流程图: 接点 66"/>
          <p:cNvSpPr/>
          <p:nvPr/>
        </p:nvSpPr>
        <p:spPr>
          <a:xfrm>
            <a:off x="4158533" y="6204691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流程图: 接点 84"/>
          <p:cNvSpPr/>
          <p:nvPr/>
        </p:nvSpPr>
        <p:spPr>
          <a:xfrm>
            <a:off x="3629819" y="6204082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流程图: 接点 85"/>
          <p:cNvSpPr/>
          <p:nvPr/>
        </p:nvSpPr>
        <p:spPr>
          <a:xfrm>
            <a:off x="3895439" y="568628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7" name="直接连接符 86"/>
          <p:cNvCxnSpPr>
            <a:stCxn id="86" idx="3"/>
            <a:endCxn id="85" idx="0"/>
          </p:cNvCxnSpPr>
          <p:nvPr/>
        </p:nvCxnSpPr>
        <p:spPr>
          <a:xfrm flipH="1">
            <a:off x="3808239" y="6000388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86" idx="5"/>
            <a:endCxn id="67" idx="0"/>
          </p:cNvCxnSpPr>
          <p:nvPr/>
        </p:nvCxnSpPr>
        <p:spPr>
          <a:xfrm>
            <a:off x="4200020" y="6000388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流程图: 接点 88"/>
          <p:cNvSpPr/>
          <p:nvPr/>
        </p:nvSpPr>
        <p:spPr>
          <a:xfrm>
            <a:off x="5257569" y="6213480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流程图: 接点 89"/>
          <p:cNvSpPr/>
          <p:nvPr/>
        </p:nvSpPr>
        <p:spPr>
          <a:xfrm>
            <a:off x="4728855" y="6212871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流程图: 接点 90"/>
          <p:cNvSpPr/>
          <p:nvPr/>
        </p:nvSpPr>
        <p:spPr>
          <a:xfrm>
            <a:off x="4994475" y="569507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接连接符 91"/>
          <p:cNvCxnSpPr>
            <a:stCxn id="91" idx="3"/>
            <a:endCxn id="90" idx="0"/>
          </p:cNvCxnSpPr>
          <p:nvPr/>
        </p:nvCxnSpPr>
        <p:spPr>
          <a:xfrm flipH="1">
            <a:off x="4907275" y="6009177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91" idx="5"/>
            <a:endCxn id="89" idx="0"/>
          </p:cNvCxnSpPr>
          <p:nvPr/>
        </p:nvCxnSpPr>
        <p:spPr>
          <a:xfrm>
            <a:off x="5299056" y="6009177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450117" y="1427653"/>
            <a:ext cx="8342313" cy="4611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 smtClean="0">
                <a:latin typeface="+mn-ea"/>
                <a:ea typeface="+mn-ea"/>
                <a:cs typeface="MS Mincho"/>
              </a:rPr>
              <a:t>输入：“</a:t>
            </a:r>
            <a:r>
              <a:rPr lang="en-US" altLang="zh-CN" sz="2000" dirty="0" smtClean="0">
                <a:latin typeface="+mn-ea"/>
                <a:ea typeface="+mn-ea"/>
                <a:cs typeface="MS Mincho"/>
              </a:rPr>
              <a:t>stupid </a:t>
            </a:r>
            <a:r>
              <a:rPr lang="en-US" altLang="zh-CN" sz="2000" dirty="0">
                <a:latin typeface="+mn-ea"/>
                <a:ea typeface="+mn-ea"/>
                <a:cs typeface="MS Mincho"/>
              </a:rPr>
              <a:t>is as stupid </a:t>
            </a:r>
            <a:r>
              <a:rPr lang="en-US" altLang="zh-CN" sz="2000" dirty="0" smtClean="0">
                <a:latin typeface="+mn-ea"/>
                <a:ea typeface="+mn-ea"/>
                <a:cs typeface="MS Mincho"/>
              </a:rPr>
              <a:t>does</a:t>
            </a:r>
            <a:r>
              <a:rPr lang="en-US" altLang="zh-CN" sz="2000" dirty="0">
                <a:latin typeface="+mn-ea"/>
                <a:cs typeface="MS Mincho"/>
              </a:rPr>
              <a:t>”</a:t>
            </a:r>
            <a:r>
              <a:rPr lang="en-US" altLang="zh-CN" sz="2000" dirty="0">
                <a:latin typeface="+mn-ea"/>
                <a:cs typeface="MS Mincho"/>
              </a:rPr>
              <a:t> “101101001110”</a:t>
            </a:r>
            <a:endParaRPr lang="en-US" altLang="zh-CN" sz="2000" dirty="0">
              <a:latin typeface="+mn-ea"/>
              <a:cs typeface="MS Mincho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41325" y="838200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（</a:t>
            </a:r>
            <a:r>
              <a:rPr lang="zh-CN" altLang="en-US" sz="2000" dirty="0"/>
              <a:t>六</a:t>
            </a:r>
            <a:r>
              <a:rPr lang="zh-CN" altLang="en-US" sz="2000" dirty="0" smtClean="0"/>
              <a:t>）简要提示</a:t>
            </a:r>
            <a:endParaRPr lang="zh-CN" altLang="en-US" sz="2000" dirty="0"/>
          </a:p>
        </p:txBody>
      </p:sp>
      <p:sp>
        <p:nvSpPr>
          <p:cNvPr id="60" name="标题 1"/>
          <p:cNvSpPr txBox="1">
            <a:spLocks/>
          </p:cNvSpPr>
          <p:nvPr/>
        </p:nvSpPr>
        <p:spPr>
          <a:xfrm>
            <a:off x="1362809" y="196850"/>
            <a:ext cx="665577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实验三：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基于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哈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夫曼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树的编码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/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译码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833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流程图: 接点 206"/>
          <p:cNvSpPr/>
          <p:nvPr/>
        </p:nvSpPr>
        <p:spPr>
          <a:xfrm>
            <a:off x="539836" y="3101366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8" name="流程图: 接点 207"/>
          <p:cNvSpPr/>
          <p:nvPr/>
        </p:nvSpPr>
        <p:spPr>
          <a:xfrm>
            <a:off x="1777143" y="3090996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9" name="流程图: 接点 208"/>
          <p:cNvSpPr/>
          <p:nvPr/>
        </p:nvSpPr>
        <p:spPr>
          <a:xfrm>
            <a:off x="5433323" y="3643792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0" name="流程图: 接点 209"/>
          <p:cNvSpPr/>
          <p:nvPr/>
        </p:nvSpPr>
        <p:spPr>
          <a:xfrm>
            <a:off x="1168527" y="3096370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1" name="文本框 210"/>
          <p:cNvSpPr txBox="1"/>
          <p:nvPr/>
        </p:nvSpPr>
        <p:spPr>
          <a:xfrm>
            <a:off x="529417" y="312751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 ’</a:t>
            </a:r>
            <a:endParaRPr lang="zh-CN" altLang="en-US" dirty="0"/>
          </a:p>
        </p:txBody>
      </p:sp>
      <p:sp>
        <p:nvSpPr>
          <p:cNvPr id="212" name="矩形 211"/>
          <p:cNvSpPr/>
          <p:nvPr/>
        </p:nvSpPr>
        <p:spPr>
          <a:xfrm>
            <a:off x="552841" y="2684335"/>
            <a:ext cx="52224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 smtClean="0">
                <a:latin typeface="+mn-ea"/>
                <a:ea typeface="+mn-ea"/>
                <a:cs typeface="MS Mincho"/>
              </a:rPr>
              <a:t>4       3       5         3              4                   </a:t>
            </a:r>
            <a:r>
              <a:rPr lang="en-US" altLang="zh-CN" dirty="0">
                <a:latin typeface="+mn-ea"/>
                <a:ea typeface="+mn-ea"/>
                <a:cs typeface="MS Mincho"/>
              </a:rPr>
              <a:t>5</a:t>
            </a:r>
            <a:endParaRPr lang="en-US" altLang="zh-CN" dirty="0" smtClean="0">
              <a:latin typeface="+mn-ea"/>
              <a:ea typeface="+mn-ea"/>
              <a:cs typeface="MS Mincho"/>
            </a:endParaRPr>
          </a:p>
        </p:txBody>
      </p:sp>
      <p:sp>
        <p:nvSpPr>
          <p:cNvPr id="213" name="流程图: 接点 212"/>
          <p:cNvSpPr/>
          <p:nvPr/>
        </p:nvSpPr>
        <p:spPr>
          <a:xfrm>
            <a:off x="4964176" y="4158670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4" name="流程图: 接点 213"/>
          <p:cNvSpPr/>
          <p:nvPr/>
        </p:nvSpPr>
        <p:spPr>
          <a:xfrm>
            <a:off x="4435462" y="4158061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5" name="流程图: 接点 214"/>
          <p:cNvSpPr/>
          <p:nvPr/>
        </p:nvSpPr>
        <p:spPr>
          <a:xfrm>
            <a:off x="4701082" y="364026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6" name="直接连接符 215"/>
          <p:cNvCxnSpPr>
            <a:stCxn id="215" idx="3"/>
            <a:endCxn id="214" idx="0"/>
          </p:cNvCxnSpPr>
          <p:nvPr/>
        </p:nvCxnSpPr>
        <p:spPr>
          <a:xfrm flipH="1">
            <a:off x="4613882" y="3954367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5"/>
            <a:endCxn id="213" idx="0"/>
          </p:cNvCxnSpPr>
          <p:nvPr/>
        </p:nvCxnSpPr>
        <p:spPr>
          <a:xfrm>
            <a:off x="5005663" y="3954367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流程图: 接点 217"/>
          <p:cNvSpPr/>
          <p:nvPr/>
        </p:nvSpPr>
        <p:spPr>
          <a:xfrm>
            <a:off x="2798651" y="364026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9" name="流程图: 接点 218"/>
          <p:cNvSpPr/>
          <p:nvPr/>
        </p:nvSpPr>
        <p:spPr>
          <a:xfrm>
            <a:off x="2269937" y="363965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0" name="流程图: 接点 219"/>
          <p:cNvSpPr/>
          <p:nvPr/>
        </p:nvSpPr>
        <p:spPr>
          <a:xfrm>
            <a:off x="2535557" y="312186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连接符 220"/>
          <p:cNvCxnSpPr>
            <a:stCxn id="220" idx="3"/>
            <a:endCxn id="219" idx="0"/>
          </p:cNvCxnSpPr>
          <p:nvPr/>
        </p:nvCxnSpPr>
        <p:spPr>
          <a:xfrm flipH="1">
            <a:off x="2448357" y="3435964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220" idx="5"/>
            <a:endCxn id="218" idx="0"/>
          </p:cNvCxnSpPr>
          <p:nvPr/>
        </p:nvCxnSpPr>
        <p:spPr>
          <a:xfrm>
            <a:off x="2840138" y="3435964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流程图: 接点 222"/>
          <p:cNvSpPr/>
          <p:nvPr/>
        </p:nvSpPr>
        <p:spPr>
          <a:xfrm>
            <a:off x="3926999" y="3634406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4" name="流程图: 接点 223"/>
          <p:cNvSpPr/>
          <p:nvPr/>
        </p:nvSpPr>
        <p:spPr>
          <a:xfrm>
            <a:off x="3398285" y="363379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流程图: 接点 224"/>
          <p:cNvSpPr/>
          <p:nvPr/>
        </p:nvSpPr>
        <p:spPr>
          <a:xfrm>
            <a:off x="3663905" y="311600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6" name="直接连接符 225"/>
          <p:cNvCxnSpPr>
            <a:stCxn id="225" idx="3"/>
            <a:endCxn id="224" idx="0"/>
          </p:cNvCxnSpPr>
          <p:nvPr/>
        </p:nvCxnSpPr>
        <p:spPr>
          <a:xfrm flipH="1">
            <a:off x="3576705" y="3430103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25" idx="5"/>
            <a:endCxn id="223" idx="0"/>
          </p:cNvCxnSpPr>
          <p:nvPr/>
        </p:nvCxnSpPr>
        <p:spPr>
          <a:xfrm>
            <a:off x="3968486" y="3430103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流程图: 接点 227"/>
          <p:cNvSpPr/>
          <p:nvPr/>
        </p:nvSpPr>
        <p:spPr>
          <a:xfrm>
            <a:off x="5057921" y="312306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9" name="直接连接符 228"/>
          <p:cNvCxnSpPr>
            <a:stCxn id="228" idx="5"/>
            <a:endCxn id="209" idx="0"/>
          </p:cNvCxnSpPr>
          <p:nvPr/>
        </p:nvCxnSpPr>
        <p:spPr>
          <a:xfrm>
            <a:off x="5362502" y="3437167"/>
            <a:ext cx="249241" cy="20662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28" idx="3"/>
            <a:endCxn id="215" idx="0"/>
          </p:cNvCxnSpPr>
          <p:nvPr/>
        </p:nvCxnSpPr>
        <p:spPr>
          <a:xfrm flipH="1">
            <a:off x="4879502" y="3437167"/>
            <a:ext cx="230677" cy="2031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流程图: 接点 231"/>
          <p:cNvSpPr/>
          <p:nvPr/>
        </p:nvSpPr>
        <p:spPr>
          <a:xfrm>
            <a:off x="1267190" y="505069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3" name="流程图: 接点 232"/>
          <p:cNvSpPr/>
          <p:nvPr/>
        </p:nvSpPr>
        <p:spPr>
          <a:xfrm>
            <a:off x="4132059" y="5603489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4" name="流程图: 接点 233"/>
          <p:cNvSpPr/>
          <p:nvPr/>
        </p:nvSpPr>
        <p:spPr>
          <a:xfrm>
            <a:off x="5007651" y="559349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42730" y="5050693"/>
            <a:ext cx="367258" cy="395477"/>
            <a:chOff x="643717" y="4067531"/>
            <a:chExt cx="367258" cy="395477"/>
          </a:xfrm>
        </p:grpSpPr>
        <p:sp>
          <p:nvSpPr>
            <p:cNvPr id="231" name="流程图: 接点 230"/>
            <p:cNvSpPr/>
            <p:nvPr/>
          </p:nvSpPr>
          <p:spPr>
            <a:xfrm>
              <a:off x="654136" y="4067531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643717" y="4093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‘ ’</a:t>
              </a:r>
              <a:endParaRPr lang="zh-CN" altLang="en-US" dirty="0"/>
            </a:p>
          </p:txBody>
        </p:sp>
      </p:grpSp>
      <p:sp>
        <p:nvSpPr>
          <p:cNvPr id="236" name="矩形 235"/>
          <p:cNvSpPr/>
          <p:nvPr/>
        </p:nvSpPr>
        <p:spPr>
          <a:xfrm>
            <a:off x="667141" y="4644032"/>
            <a:ext cx="52224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 smtClean="0">
                <a:latin typeface="+mn-ea"/>
                <a:ea typeface="+mn-ea"/>
                <a:cs typeface="MS Mincho"/>
              </a:rPr>
              <a:t>4       5              4                   5                     6</a:t>
            </a:r>
          </a:p>
        </p:txBody>
      </p:sp>
      <p:sp>
        <p:nvSpPr>
          <p:cNvPr id="237" name="流程图: 接点 236"/>
          <p:cNvSpPr/>
          <p:nvPr/>
        </p:nvSpPr>
        <p:spPr>
          <a:xfrm>
            <a:off x="3662912" y="611836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8" name="流程图: 接点 237"/>
          <p:cNvSpPr/>
          <p:nvPr/>
        </p:nvSpPr>
        <p:spPr>
          <a:xfrm>
            <a:off x="3134198" y="611775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9" name="流程图: 接点 238"/>
          <p:cNvSpPr/>
          <p:nvPr/>
        </p:nvSpPr>
        <p:spPr>
          <a:xfrm>
            <a:off x="3399818" y="559996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0" name="直接连接符 239"/>
          <p:cNvCxnSpPr>
            <a:stCxn id="239" idx="3"/>
            <a:endCxn id="238" idx="0"/>
          </p:cNvCxnSpPr>
          <p:nvPr/>
        </p:nvCxnSpPr>
        <p:spPr>
          <a:xfrm flipH="1">
            <a:off x="3312618" y="5914064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39" idx="5"/>
            <a:endCxn id="237" idx="0"/>
          </p:cNvCxnSpPr>
          <p:nvPr/>
        </p:nvCxnSpPr>
        <p:spPr>
          <a:xfrm>
            <a:off x="3704399" y="5914064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流程图: 接点 241"/>
          <p:cNvSpPr/>
          <p:nvPr/>
        </p:nvSpPr>
        <p:spPr>
          <a:xfrm>
            <a:off x="5975405" y="611836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3" name="流程图: 接点 242"/>
          <p:cNvSpPr/>
          <p:nvPr/>
        </p:nvSpPr>
        <p:spPr>
          <a:xfrm>
            <a:off x="5446691" y="611775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4" name="流程图: 接点 243"/>
          <p:cNvSpPr/>
          <p:nvPr/>
        </p:nvSpPr>
        <p:spPr>
          <a:xfrm>
            <a:off x="5712311" y="559996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5" name="直接连接符 244"/>
          <p:cNvCxnSpPr>
            <a:stCxn id="244" idx="3"/>
            <a:endCxn id="243" idx="0"/>
          </p:cNvCxnSpPr>
          <p:nvPr/>
        </p:nvCxnSpPr>
        <p:spPr>
          <a:xfrm flipH="1">
            <a:off x="5625111" y="5914064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244" idx="5"/>
            <a:endCxn id="242" idx="0"/>
          </p:cNvCxnSpPr>
          <p:nvPr/>
        </p:nvCxnSpPr>
        <p:spPr>
          <a:xfrm>
            <a:off x="6016892" y="5914064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流程图: 接点 246"/>
          <p:cNvSpPr/>
          <p:nvPr/>
        </p:nvSpPr>
        <p:spPr>
          <a:xfrm>
            <a:off x="2625735" y="559410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8" name="流程图: 接点 247"/>
          <p:cNvSpPr/>
          <p:nvPr/>
        </p:nvSpPr>
        <p:spPr>
          <a:xfrm>
            <a:off x="2097021" y="559349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9" name="流程图: 接点 248"/>
          <p:cNvSpPr/>
          <p:nvPr/>
        </p:nvSpPr>
        <p:spPr>
          <a:xfrm>
            <a:off x="2362641" y="5075700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0" name="直接连接符 249"/>
          <p:cNvCxnSpPr>
            <a:stCxn id="249" idx="3"/>
            <a:endCxn id="248" idx="0"/>
          </p:cNvCxnSpPr>
          <p:nvPr/>
        </p:nvCxnSpPr>
        <p:spPr>
          <a:xfrm flipH="1">
            <a:off x="2275441" y="5389800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49" idx="5"/>
            <a:endCxn id="247" idx="0"/>
          </p:cNvCxnSpPr>
          <p:nvPr/>
        </p:nvCxnSpPr>
        <p:spPr>
          <a:xfrm>
            <a:off x="2667222" y="5389800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流程图: 接点 251"/>
          <p:cNvSpPr/>
          <p:nvPr/>
        </p:nvSpPr>
        <p:spPr>
          <a:xfrm>
            <a:off x="3756657" y="508276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3" name="直接连接符 252"/>
          <p:cNvCxnSpPr>
            <a:stCxn id="252" idx="5"/>
            <a:endCxn id="233" idx="0"/>
          </p:cNvCxnSpPr>
          <p:nvPr/>
        </p:nvCxnSpPr>
        <p:spPr>
          <a:xfrm>
            <a:off x="4061238" y="5396864"/>
            <a:ext cx="249241" cy="20662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52" idx="3"/>
            <a:endCxn id="239" idx="0"/>
          </p:cNvCxnSpPr>
          <p:nvPr/>
        </p:nvCxnSpPr>
        <p:spPr>
          <a:xfrm flipH="1">
            <a:off x="3578238" y="5396864"/>
            <a:ext cx="230677" cy="2031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流程图: 接点 254"/>
          <p:cNvSpPr/>
          <p:nvPr/>
        </p:nvSpPr>
        <p:spPr>
          <a:xfrm>
            <a:off x="5362441" y="502887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6" name="直接连接符 255"/>
          <p:cNvCxnSpPr>
            <a:stCxn id="255" idx="5"/>
            <a:endCxn id="244" idx="0"/>
          </p:cNvCxnSpPr>
          <p:nvPr/>
        </p:nvCxnSpPr>
        <p:spPr>
          <a:xfrm>
            <a:off x="5667022" y="5342973"/>
            <a:ext cx="223709" cy="25699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55" idx="3"/>
            <a:endCxn id="234" idx="0"/>
          </p:cNvCxnSpPr>
          <p:nvPr/>
        </p:nvCxnSpPr>
        <p:spPr>
          <a:xfrm flipH="1">
            <a:off x="5186071" y="5342973"/>
            <a:ext cx="228628" cy="25052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流程图: 接点 57"/>
          <p:cNvSpPr/>
          <p:nvPr/>
        </p:nvSpPr>
        <p:spPr>
          <a:xfrm>
            <a:off x="539836" y="1809255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流程图: 接点 58"/>
          <p:cNvSpPr/>
          <p:nvPr/>
        </p:nvSpPr>
        <p:spPr>
          <a:xfrm>
            <a:off x="2249950" y="1806579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流程图: 接点 59"/>
          <p:cNvSpPr/>
          <p:nvPr/>
        </p:nvSpPr>
        <p:spPr>
          <a:xfrm>
            <a:off x="1081091" y="1819335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流程图: 接点 60"/>
          <p:cNvSpPr/>
          <p:nvPr/>
        </p:nvSpPr>
        <p:spPr>
          <a:xfrm>
            <a:off x="1641334" y="181195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29417" y="18354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 ’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52841" y="1392224"/>
            <a:ext cx="52224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 smtClean="0">
                <a:latin typeface="+mn-ea"/>
                <a:ea typeface="+mn-ea"/>
                <a:cs typeface="MS Mincho"/>
              </a:rPr>
              <a:t>4      3      3       5         2              3              4</a:t>
            </a:r>
          </a:p>
        </p:txBody>
      </p:sp>
      <p:sp>
        <p:nvSpPr>
          <p:cNvPr id="64" name="流程图: 接点 63"/>
          <p:cNvSpPr/>
          <p:nvPr/>
        </p:nvSpPr>
        <p:spPr>
          <a:xfrm>
            <a:off x="3229480" y="233936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流程图: 接点 64"/>
          <p:cNvSpPr/>
          <p:nvPr/>
        </p:nvSpPr>
        <p:spPr>
          <a:xfrm>
            <a:off x="2700766" y="233875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流程图: 接点 65"/>
          <p:cNvSpPr/>
          <p:nvPr/>
        </p:nvSpPr>
        <p:spPr>
          <a:xfrm>
            <a:off x="2966386" y="182096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连接符 66"/>
          <p:cNvCxnSpPr>
            <a:stCxn id="66" idx="3"/>
            <a:endCxn id="65" idx="0"/>
          </p:cNvCxnSpPr>
          <p:nvPr/>
        </p:nvCxnSpPr>
        <p:spPr>
          <a:xfrm flipH="1">
            <a:off x="2879186" y="2135064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6" idx="5"/>
            <a:endCxn id="64" idx="0"/>
          </p:cNvCxnSpPr>
          <p:nvPr/>
        </p:nvCxnSpPr>
        <p:spPr>
          <a:xfrm>
            <a:off x="3270967" y="2135064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接点 68"/>
          <p:cNvSpPr/>
          <p:nvPr/>
        </p:nvSpPr>
        <p:spPr>
          <a:xfrm>
            <a:off x="4328516" y="2348156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流程图: 接点 69"/>
          <p:cNvSpPr/>
          <p:nvPr/>
        </p:nvSpPr>
        <p:spPr>
          <a:xfrm>
            <a:off x="3799802" y="234754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流程图: 接点 70"/>
          <p:cNvSpPr/>
          <p:nvPr/>
        </p:nvSpPr>
        <p:spPr>
          <a:xfrm>
            <a:off x="4065422" y="182975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接连接符 71"/>
          <p:cNvCxnSpPr>
            <a:stCxn id="71" idx="3"/>
            <a:endCxn id="70" idx="0"/>
          </p:cNvCxnSpPr>
          <p:nvPr/>
        </p:nvCxnSpPr>
        <p:spPr>
          <a:xfrm flipH="1">
            <a:off x="3978222" y="2143853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71" idx="5"/>
            <a:endCxn id="69" idx="0"/>
          </p:cNvCxnSpPr>
          <p:nvPr/>
        </p:nvCxnSpPr>
        <p:spPr>
          <a:xfrm>
            <a:off x="4370003" y="2143853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接点 73"/>
          <p:cNvSpPr/>
          <p:nvPr/>
        </p:nvSpPr>
        <p:spPr>
          <a:xfrm>
            <a:off x="5456864" y="2342295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流程图: 接点 74"/>
          <p:cNvSpPr/>
          <p:nvPr/>
        </p:nvSpPr>
        <p:spPr>
          <a:xfrm>
            <a:off x="4928150" y="2341686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流程图: 接点 75"/>
          <p:cNvSpPr/>
          <p:nvPr/>
        </p:nvSpPr>
        <p:spPr>
          <a:xfrm>
            <a:off x="5193770" y="1823892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7" name="直接连接符 76"/>
          <p:cNvCxnSpPr>
            <a:stCxn id="76" idx="3"/>
            <a:endCxn id="75" idx="0"/>
          </p:cNvCxnSpPr>
          <p:nvPr/>
        </p:nvCxnSpPr>
        <p:spPr>
          <a:xfrm flipH="1">
            <a:off x="5106570" y="2137992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76" idx="5"/>
            <a:endCxn id="74" idx="0"/>
          </p:cNvCxnSpPr>
          <p:nvPr/>
        </p:nvCxnSpPr>
        <p:spPr>
          <a:xfrm>
            <a:off x="5498351" y="2137992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441325" y="838200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（</a:t>
            </a:r>
            <a:r>
              <a:rPr lang="zh-CN" altLang="en-US" sz="2000" dirty="0"/>
              <a:t>六</a:t>
            </a:r>
            <a:r>
              <a:rPr lang="zh-CN" altLang="en-US" sz="2000" dirty="0" smtClean="0"/>
              <a:t>）简要提示</a:t>
            </a:r>
            <a:endParaRPr lang="zh-CN" altLang="en-US" sz="2000" dirty="0"/>
          </a:p>
        </p:txBody>
      </p:sp>
      <p:sp>
        <p:nvSpPr>
          <p:cNvPr id="79" name="标题 1"/>
          <p:cNvSpPr txBox="1">
            <a:spLocks/>
          </p:cNvSpPr>
          <p:nvPr/>
        </p:nvSpPr>
        <p:spPr>
          <a:xfrm>
            <a:off x="1362809" y="196850"/>
            <a:ext cx="665577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实验三：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基于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哈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夫曼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树的编码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/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译码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860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流程图: 接点 231"/>
          <p:cNvSpPr/>
          <p:nvPr/>
        </p:nvSpPr>
        <p:spPr>
          <a:xfrm>
            <a:off x="590181" y="193859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3" name="流程图: 接点 232"/>
          <p:cNvSpPr/>
          <p:nvPr/>
        </p:nvSpPr>
        <p:spPr>
          <a:xfrm>
            <a:off x="2188960" y="249139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4" name="流程图: 接点 233"/>
          <p:cNvSpPr/>
          <p:nvPr/>
        </p:nvSpPr>
        <p:spPr>
          <a:xfrm>
            <a:off x="3064552" y="248139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885667" y="2474125"/>
            <a:ext cx="367258" cy="395477"/>
            <a:chOff x="643717" y="4067531"/>
            <a:chExt cx="367258" cy="395477"/>
          </a:xfrm>
        </p:grpSpPr>
        <p:sp>
          <p:nvSpPr>
            <p:cNvPr id="231" name="流程图: 接点 230"/>
            <p:cNvSpPr/>
            <p:nvPr/>
          </p:nvSpPr>
          <p:spPr>
            <a:xfrm>
              <a:off x="654136" y="4067531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643717" y="4093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‘ ’</a:t>
              </a:r>
              <a:endParaRPr lang="zh-CN" altLang="en-US" dirty="0"/>
            </a:p>
          </p:txBody>
        </p:sp>
      </p:grpSp>
      <p:sp>
        <p:nvSpPr>
          <p:cNvPr id="236" name="矩形 235"/>
          <p:cNvSpPr/>
          <p:nvPr/>
        </p:nvSpPr>
        <p:spPr>
          <a:xfrm>
            <a:off x="605595" y="1531937"/>
            <a:ext cx="52224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 smtClean="0">
                <a:latin typeface="+mn-ea"/>
                <a:ea typeface="+mn-ea"/>
                <a:cs typeface="MS Mincho"/>
              </a:rPr>
              <a:t>5                5                     6                          8</a:t>
            </a:r>
          </a:p>
        </p:txBody>
      </p:sp>
      <p:sp>
        <p:nvSpPr>
          <p:cNvPr id="237" name="流程图: 接点 236"/>
          <p:cNvSpPr/>
          <p:nvPr/>
        </p:nvSpPr>
        <p:spPr>
          <a:xfrm>
            <a:off x="1719813" y="3006272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8" name="流程图: 接点 237"/>
          <p:cNvSpPr/>
          <p:nvPr/>
        </p:nvSpPr>
        <p:spPr>
          <a:xfrm>
            <a:off x="1191099" y="300566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9" name="流程图: 接点 238"/>
          <p:cNvSpPr/>
          <p:nvPr/>
        </p:nvSpPr>
        <p:spPr>
          <a:xfrm>
            <a:off x="1456719" y="2487869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0" name="直接连接符 239"/>
          <p:cNvCxnSpPr>
            <a:stCxn id="239" idx="3"/>
            <a:endCxn id="238" idx="0"/>
          </p:cNvCxnSpPr>
          <p:nvPr/>
        </p:nvCxnSpPr>
        <p:spPr>
          <a:xfrm flipH="1">
            <a:off x="1369519" y="2801969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39" idx="5"/>
            <a:endCxn id="237" idx="0"/>
          </p:cNvCxnSpPr>
          <p:nvPr/>
        </p:nvCxnSpPr>
        <p:spPr>
          <a:xfrm>
            <a:off x="1761300" y="2801969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流程图: 接点 241"/>
          <p:cNvSpPr/>
          <p:nvPr/>
        </p:nvSpPr>
        <p:spPr>
          <a:xfrm>
            <a:off x="4032306" y="3006272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3" name="流程图: 接点 242"/>
          <p:cNvSpPr/>
          <p:nvPr/>
        </p:nvSpPr>
        <p:spPr>
          <a:xfrm>
            <a:off x="3503592" y="300566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4" name="流程图: 接点 243"/>
          <p:cNvSpPr/>
          <p:nvPr/>
        </p:nvSpPr>
        <p:spPr>
          <a:xfrm>
            <a:off x="3769212" y="2487869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5" name="直接连接符 244"/>
          <p:cNvCxnSpPr>
            <a:stCxn id="244" idx="3"/>
            <a:endCxn id="243" idx="0"/>
          </p:cNvCxnSpPr>
          <p:nvPr/>
        </p:nvCxnSpPr>
        <p:spPr>
          <a:xfrm flipH="1">
            <a:off x="3682012" y="2801969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244" idx="5"/>
            <a:endCxn id="242" idx="0"/>
          </p:cNvCxnSpPr>
          <p:nvPr/>
        </p:nvCxnSpPr>
        <p:spPr>
          <a:xfrm>
            <a:off x="4073793" y="2801969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流程图: 接点 246"/>
          <p:cNvSpPr/>
          <p:nvPr/>
        </p:nvSpPr>
        <p:spPr>
          <a:xfrm>
            <a:off x="5950882" y="2999801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8" name="流程图: 接点 247"/>
          <p:cNvSpPr/>
          <p:nvPr/>
        </p:nvSpPr>
        <p:spPr>
          <a:xfrm>
            <a:off x="5422168" y="2999192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9" name="流程图: 接点 248"/>
          <p:cNvSpPr/>
          <p:nvPr/>
        </p:nvSpPr>
        <p:spPr>
          <a:xfrm>
            <a:off x="5687788" y="248139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0" name="直接连接符 249"/>
          <p:cNvCxnSpPr>
            <a:stCxn id="249" idx="3"/>
            <a:endCxn id="248" idx="0"/>
          </p:cNvCxnSpPr>
          <p:nvPr/>
        </p:nvCxnSpPr>
        <p:spPr>
          <a:xfrm flipH="1">
            <a:off x="5600588" y="2795498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49" idx="5"/>
            <a:endCxn id="247" idx="0"/>
          </p:cNvCxnSpPr>
          <p:nvPr/>
        </p:nvCxnSpPr>
        <p:spPr>
          <a:xfrm>
            <a:off x="5992369" y="2795498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流程图: 接点 251"/>
          <p:cNvSpPr/>
          <p:nvPr/>
        </p:nvSpPr>
        <p:spPr>
          <a:xfrm>
            <a:off x="1813558" y="1970669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3" name="直接连接符 252"/>
          <p:cNvCxnSpPr>
            <a:stCxn id="252" idx="5"/>
            <a:endCxn id="233" idx="0"/>
          </p:cNvCxnSpPr>
          <p:nvPr/>
        </p:nvCxnSpPr>
        <p:spPr>
          <a:xfrm>
            <a:off x="2118139" y="2284769"/>
            <a:ext cx="249241" cy="20662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52" idx="3"/>
            <a:endCxn id="239" idx="0"/>
          </p:cNvCxnSpPr>
          <p:nvPr/>
        </p:nvCxnSpPr>
        <p:spPr>
          <a:xfrm flipH="1">
            <a:off x="1635139" y="2284769"/>
            <a:ext cx="230677" cy="2031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流程图: 接点 254"/>
          <p:cNvSpPr/>
          <p:nvPr/>
        </p:nvSpPr>
        <p:spPr>
          <a:xfrm>
            <a:off x="3419342" y="191677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6" name="直接连接符 255"/>
          <p:cNvCxnSpPr>
            <a:stCxn id="255" idx="5"/>
            <a:endCxn id="244" idx="0"/>
          </p:cNvCxnSpPr>
          <p:nvPr/>
        </p:nvCxnSpPr>
        <p:spPr>
          <a:xfrm>
            <a:off x="3723923" y="2230878"/>
            <a:ext cx="223709" cy="25699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55" idx="3"/>
            <a:endCxn id="234" idx="0"/>
          </p:cNvCxnSpPr>
          <p:nvPr/>
        </p:nvCxnSpPr>
        <p:spPr>
          <a:xfrm flipH="1">
            <a:off x="3242972" y="2230878"/>
            <a:ext cx="228628" cy="25052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流程图: 接点 57"/>
          <p:cNvSpPr/>
          <p:nvPr/>
        </p:nvSpPr>
        <p:spPr>
          <a:xfrm>
            <a:off x="5303175" y="193859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连接符 58"/>
          <p:cNvCxnSpPr>
            <a:stCxn id="58" idx="5"/>
            <a:endCxn id="249" idx="0"/>
          </p:cNvCxnSpPr>
          <p:nvPr/>
        </p:nvCxnSpPr>
        <p:spPr>
          <a:xfrm>
            <a:off x="5607756" y="2252697"/>
            <a:ext cx="258452" cy="22870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8" idx="3"/>
            <a:endCxn id="235" idx="0"/>
          </p:cNvCxnSpPr>
          <p:nvPr/>
        </p:nvCxnSpPr>
        <p:spPr>
          <a:xfrm flipH="1">
            <a:off x="5061356" y="2252697"/>
            <a:ext cx="294077" cy="24757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/>
          <p:cNvSpPr/>
          <p:nvPr/>
        </p:nvSpPr>
        <p:spPr>
          <a:xfrm>
            <a:off x="4717858" y="495759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流程图: 接点 65"/>
          <p:cNvSpPr/>
          <p:nvPr/>
        </p:nvSpPr>
        <p:spPr>
          <a:xfrm>
            <a:off x="6316637" y="5510389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流程图: 接点 66"/>
          <p:cNvSpPr/>
          <p:nvPr/>
        </p:nvSpPr>
        <p:spPr>
          <a:xfrm>
            <a:off x="1027665" y="4937380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848780" y="4930107"/>
            <a:ext cx="367258" cy="395477"/>
            <a:chOff x="643717" y="4067531"/>
            <a:chExt cx="367258" cy="395477"/>
          </a:xfrm>
        </p:grpSpPr>
        <p:sp>
          <p:nvSpPr>
            <p:cNvPr id="69" name="流程图: 接点 68"/>
            <p:cNvSpPr/>
            <p:nvPr/>
          </p:nvSpPr>
          <p:spPr>
            <a:xfrm>
              <a:off x="654136" y="4067531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43717" y="4093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‘ ’</a:t>
              </a:r>
              <a:endParaRPr lang="zh-CN" altLang="en-US" dirty="0"/>
            </a:p>
          </p:txBody>
        </p:sp>
      </p:grpSp>
      <p:sp>
        <p:nvSpPr>
          <p:cNvPr id="71" name="矩形 70"/>
          <p:cNvSpPr/>
          <p:nvPr/>
        </p:nvSpPr>
        <p:spPr>
          <a:xfrm>
            <a:off x="687655" y="3917583"/>
            <a:ext cx="52224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 smtClean="0">
                <a:latin typeface="+mn-ea"/>
                <a:ea typeface="+mn-ea"/>
                <a:cs typeface="MS Mincho"/>
              </a:rPr>
              <a:t>          6                          8                           10</a:t>
            </a:r>
          </a:p>
        </p:txBody>
      </p:sp>
      <p:sp>
        <p:nvSpPr>
          <p:cNvPr id="72" name="流程图: 接点 71"/>
          <p:cNvSpPr/>
          <p:nvPr/>
        </p:nvSpPr>
        <p:spPr>
          <a:xfrm>
            <a:off x="5847490" y="602526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流程图: 接点 72"/>
          <p:cNvSpPr/>
          <p:nvPr/>
        </p:nvSpPr>
        <p:spPr>
          <a:xfrm>
            <a:off x="5318776" y="602465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流程图: 接点 73"/>
          <p:cNvSpPr/>
          <p:nvPr/>
        </p:nvSpPr>
        <p:spPr>
          <a:xfrm>
            <a:off x="5584396" y="550686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接连接符 74"/>
          <p:cNvCxnSpPr>
            <a:stCxn id="74" idx="3"/>
            <a:endCxn id="73" idx="0"/>
          </p:cNvCxnSpPr>
          <p:nvPr/>
        </p:nvCxnSpPr>
        <p:spPr>
          <a:xfrm flipH="1">
            <a:off x="5497196" y="5820964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74" idx="5"/>
            <a:endCxn id="72" idx="0"/>
          </p:cNvCxnSpPr>
          <p:nvPr/>
        </p:nvCxnSpPr>
        <p:spPr>
          <a:xfrm>
            <a:off x="5888977" y="5820964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接点 76"/>
          <p:cNvSpPr/>
          <p:nvPr/>
        </p:nvSpPr>
        <p:spPr>
          <a:xfrm>
            <a:off x="1995419" y="546225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流程图: 接点 77"/>
          <p:cNvSpPr/>
          <p:nvPr/>
        </p:nvSpPr>
        <p:spPr>
          <a:xfrm>
            <a:off x="1466705" y="5461645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流程图: 接点 78"/>
          <p:cNvSpPr/>
          <p:nvPr/>
        </p:nvSpPr>
        <p:spPr>
          <a:xfrm>
            <a:off x="1732325" y="4943851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0" name="直接连接符 79"/>
          <p:cNvCxnSpPr>
            <a:stCxn id="79" idx="3"/>
            <a:endCxn id="78" idx="0"/>
          </p:cNvCxnSpPr>
          <p:nvPr/>
        </p:nvCxnSpPr>
        <p:spPr>
          <a:xfrm flipH="1">
            <a:off x="1645125" y="5257951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79" idx="5"/>
            <a:endCxn id="77" idx="0"/>
          </p:cNvCxnSpPr>
          <p:nvPr/>
        </p:nvCxnSpPr>
        <p:spPr>
          <a:xfrm>
            <a:off x="2036906" y="5257951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流程图: 接点 81"/>
          <p:cNvSpPr/>
          <p:nvPr/>
        </p:nvSpPr>
        <p:spPr>
          <a:xfrm>
            <a:off x="3913995" y="545578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流程图: 接点 82"/>
          <p:cNvSpPr/>
          <p:nvPr/>
        </p:nvSpPr>
        <p:spPr>
          <a:xfrm>
            <a:off x="3385281" y="545517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流程图: 接点 83"/>
          <p:cNvSpPr/>
          <p:nvPr/>
        </p:nvSpPr>
        <p:spPr>
          <a:xfrm>
            <a:off x="3650901" y="4937380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接连接符 84"/>
          <p:cNvCxnSpPr>
            <a:stCxn id="84" idx="3"/>
            <a:endCxn id="83" idx="0"/>
          </p:cNvCxnSpPr>
          <p:nvPr/>
        </p:nvCxnSpPr>
        <p:spPr>
          <a:xfrm flipH="1">
            <a:off x="3563701" y="5251480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84" idx="5"/>
            <a:endCxn id="82" idx="0"/>
          </p:cNvCxnSpPr>
          <p:nvPr/>
        </p:nvCxnSpPr>
        <p:spPr>
          <a:xfrm>
            <a:off x="3955482" y="5251480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接点 86"/>
          <p:cNvSpPr/>
          <p:nvPr/>
        </p:nvSpPr>
        <p:spPr>
          <a:xfrm>
            <a:off x="5941235" y="4989664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8" name="直接连接符 87"/>
          <p:cNvCxnSpPr>
            <a:stCxn id="87" idx="5"/>
            <a:endCxn id="66" idx="0"/>
          </p:cNvCxnSpPr>
          <p:nvPr/>
        </p:nvCxnSpPr>
        <p:spPr>
          <a:xfrm>
            <a:off x="6245816" y="5303764"/>
            <a:ext cx="249241" cy="20662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87" idx="3"/>
            <a:endCxn id="74" idx="0"/>
          </p:cNvCxnSpPr>
          <p:nvPr/>
        </p:nvCxnSpPr>
        <p:spPr>
          <a:xfrm flipH="1">
            <a:off x="5762816" y="5303764"/>
            <a:ext cx="230677" cy="2031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接点 89"/>
          <p:cNvSpPr/>
          <p:nvPr/>
        </p:nvSpPr>
        <p:spPr>
          <a:xfrm>
            <a:off x="1382455" y="4372760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1" name="直接连接符 90"/>
          <p:cNvCxnSpPr>
            <a:stCxn id="90" idx="5"/>
            <a:endCxn id="79" idx="0"/>
          </p:cNvCxnSpPr>
          <p:nvPr/>
        </p:nvCxnSpPr>
        <p:spPr>
          <a:xfrm>
            <a:off x="1687036" y="4686860"/>
            <a:ext cx="223709" cy="25699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0" idx="3"/>
            <a:endCxn id="67" idx="0"/>
          </p:cNvCxnSpPr>
          <p:nvPr/>
        </p:nvCxnSpPr>
        <p:spPr>
          <a:xfrm flipH="1">
            <a:off x="1206085" y="4686860"/>
            <a:ext cx="228628" cy="25052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接点 92"/>
          <p:cNvSpPr/>
          <p:nvPr/>
        </p:nvSpPr>
        <p:spPr>
          <a:xfrm>
            <a:off x="3266288" y="4394579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93" idx="5"/>
            <a:endCxn id="84" idx="0"/>
          </p:cNvCxnSpPr>
          <p:nvPr/>
        </p:nvCxnSpPr>
        <p:spPr>
          <a:xfrm>
            <a:off x="3570869" y="4708679"/>
            <a:ext cx="258452" cy="22870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93" idx="3"/>
            <a:endCxn id="70" idx="0"/>
          </p:cNvCxnSpPr>
          <p:nvPr/>
        </p:nvCxnSpPr>
        <p:spPr>
          <a:xfrm flipH="1">
            <a:off x="3024469" y="4708679"/>
            <a:ext cx="294077" cy="24757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图: 接点 97"/>
          <p:cNvSpPr/>
          <p:nvPr/>
        </p:nvSpPr>
        <p:spPr>
          <a:xfrm>
            <a:off x="5130345" y="4368396"/>
            <a:ext cx="661420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连接符 98"/>
          <p:cNvCxnSpPr>
            <a:stCxn id="98" idx="3"/>
            <a:endCxn id="65" idx="0"/>
          </p:cNvCxnSpPr>
          <p:nvPr/>
        </p:nvCxnSpPr>
        <p:spPr>
          <a:xfrm flipH="1">
            <a:off x="4896278" y="4682496"/>
            <a:ext cx="330930" cy="2750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8" idx="5"/>
            <a:endCxn id="87" idx="0"/>
          </p:cNvCxnSpPr>
          <p:nvPr/>
        </p:nvCxnSpPr>
        <p:spPr>
          <a:xfrm>
            <a:off x="5694902" y="4682496"/>
            <a:ext cx="424753" cy="30716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441325" y="838200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（</a:t>
            </a:r>
            <a:r>
              <a:rPr lang="zh-CN" altLang="en-US" sz="2000" dirty="0"/>
              <a:t>六</a:t>
            </a:r>
            <a:r>
              <a:rPr lang="zh-CN" altLang="en-US" sz="2000" dirty="0" smtClean="0"/>
              <a:t>）简要提示</a:t>
            </a:r>
            <a:endParaRPr lang="zh-CN" altLang="en-US" sz="2000" dirty="0"/>
          </a:p>
        </p:txBody>
      </p:sp>
      <p:sp>
        <p:nvSpPr>
          <p:cNvPr id="96" name="标题 1"/>
          <p:cNvSpPr txBox="1">
            <a:spLocks/>
          </p:cNvSpPr>
          <p:nvPr/>
        </p:nvSpPr>
        <p:spPr>
          <a:xfrm>
            <a:off x="1362809" y="196850"/>
            <a:ext cx="665577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实验三：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基于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哈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夫曼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树的编码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/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译码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645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/>
          <p:cNvSpPr/>
          <p:nvPr/>
        </p:nvSpPr>
        <p:spPr>
          <a:xfrm>
            <a:off x="910791" y="268038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流程图: 接点 65"/>
          <p:cNvSpPr/>
          <p:nvPr/>
        </p:nvSpPr>
        <p:spPr>
          <a:xfrm>
            <a:off x="2509570" y="3233183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流程图: 接点 66"/>
          <p:cNvSpPr/>
          <p:nvPr/>
        </p:nvSpPr>
        <p:spPr>
          <a:xfrm>
            <a:off x="3241811" y="3212406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4966214" y="3205133"/>
            <a:ext cx="367258" cy="395477"/>
            <a:chOff x="643717" y="4067531"/>
            <a:chExt cx="367258" cy="395477"/>
          </a:xfrm>
        </p:grpSpPr>
        <p:sp>
          <p:nvSpPr>
            <p:cNvPr id="69" name="流程图: 接点 68"/>
            <p:cNvSpPr/>
            <p:nvPr/>
          </p:nvSpPr>
          <p:spPr>
            <a:xfrm>
              <a:off x="654136" y="4067531"/>
              <a:ext cx="356839" cy="367991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43717" y="4093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‘ ’</a:t>
              </a:r>
              <a:endParaRPr lang="zh-CN" altLang="en-US" dirty="0"/>
            </a:p>
          </p:txBody>
        </p:sp>
      </p:grpSp>
      <p:sp>
        <p:nvSpPr>
          <p:cNvPr id="71" name="矩形 70"/>
          <p:cNvSpPr/>
          <p:nvPr/>
        </p:nvSpPr>
        <p:spPr>
          <a:xfrm>
            <a:off x="450263" y="1640377"/>
            <a:ext cx="52224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 smtClean="0">
                <a:latin typeface="+mn-ea"/>
                <a:ea typeface="+mn-ea"/>
                <a:cs typeface="MS Mincho"/>
              </a:rPr>
              <a:t>              10                                        14</a:t>
            </a:r>
          </a:p>
        </p:txBody>
      </p:sp>
      <p:sp>
        <p:nvSpPr>
          <p:cNvPr id="72" name="流程图: 接点 71"/>
          <p:cNvSpPr/>
          <p:nvPr/>
        </p:nvSpPr>
        <p:spPr>
          <a:xfrm>
            <a:off x="2040423" y="3748061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流程图: 接点 72"/>
          <p:cNvSpPr/>
          <p:nvPr/>
        </p:nvSpPr>
        <p:spPr>
          <a:xfrm>
            <a:off x="1511709" y="3747452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流程图: 接点 73"/>
          <p:cNvSpPr/>
          <p:nvPr/>
        </p:nvSpPr>
        <p:spPr>
          <a:xfrm>
            <a:off x="1777329" y="322965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接连接符 74"/>
          <p:cNvCxnSpPr>
            <a:stCxn id="74" idx="3"/>
            <a:endCxn id="73" idx="0"/>
          </p:cNvCxnSpPr>
          <p:nvPr/>
        </p:nvCxnSpPr>
        <p:spPr>
          <a:xfrm flipH="1">
            <a:off x="1690129" y="3543758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74" idx="5"/>
            <a:endCxn id="72" idx="0"/>
          </p:cNvCxnSpPr>
          <p:nvPr/>
        </p:nvCxnSpPr>
        <p:spPr>
          <a:xfrm>
            <a:off x="2081910" y="3543758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接点 76"/>
          <p:cNvSpPr/>
          <p:nvPr/>
        </p:nvSpPr>
        <p:spPr>
          <a:xfrm>
            <a:off x="4209565" y="3737280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流程图: 接点 77"/>
          <p:cNvSpPr/>
          <p:nvPr/>
        </p:nvSpPr>
        <p:spPr>
          <a:xfrm>
            <a:off x="3680851" y="3736671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流程图: 接点 78"/>
          <p:cNvSpPr/>
          <p:nvPr/>
        </p:nvSpPr>
        <p:spPr>
          <a:xfrm>
            <a:off x="3946471" y="3218877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0" name="直接连接符 79"/>
          <p:cNvCxnSpPr>
            <a:stCxn id="79" idx="3"/>
            <a:endCxn id="78" idx="0"/>
          </p:cNvCxnSpPr>
          <p:nvPr/>
        </p:nvCxnSpPr>
        <p:spPr>
          <a:xfrm flipH="1">
            <a:off x="3859271" y="3532977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79" idx="5"/>
            <a:endCxn id="77" idx="0"/>
          </p:cNvCxnSpPr>
          <p:nvPr/>
        </p:nvCxnSpPr>
        <p:spPr>
          <a:xfrm>
            <a:off x="4251052" y="3532977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流程图: 接点 81"/>
          <p:cNvSpPr/>
          <p:nvPr/>
        </p:nvSpPr>
        <p:spPr>
          <a:xfrm>
            <a:off x="6031429" y="3730809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流程图: 接点 82"/>
          <p:cNvSpPr/>
          <p:nvPr/>
        </p:nvSpPr>
        <p:spPr>
          <a:xfrm>
            <a:off x="5502715" y="3730200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流程图: 接点 83"/>
          <p:cNvSpPr/>
          <p:nvPr/>
        </p:nvSpPr>
        <p:spPr>
          <a:xfrm>
            <a:off x="5768335" y="3212406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接连接符 84"/>
          <p:cNvCxnSpPr>
            <a:stCxn id="84" idx="3"/>
            <a:endCxn id="83" idx="0"/>
          </p:cNvCxnSpPr>
          <p:nvPr/>
        </p:nvCxnSpPr>
        <p:spPr>
          <a:xfrm flipH="1">
            <a:off x="5681135" y="3526506"/>
            <a:ext cx="139458" cy="2036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84" idx="5"/>
            <a:endCxn id="82" idx="0"/>
          </p:cNvCxnSpPr>
          <p:nvPr/>
        </p:nvCxnSpPr>
        <p:spPr>
          <a:xfrm>
            <a:off x="6072916" y="3526506"/>
            <a:ext cx="136933" cy="2043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接点 86"/>
          <p:cNvSpPr/>
          <p:nvPr/>
        </p:nvSpPr>
        <p:spPr>
          <a:xfrm>
            <a:off x="2134168" y="2712458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8" name="直接连接符 87"/>
          <p:cNvCxnSpPr>
            <a:stCxn id="87" idx="5"/>
            <a:endCxn id="66" idx="0"/>
          </p:cNvCxnSpPr>
          <p:nvPr/>
        </p:nvCxnSpPr>
        <p:spPr>
          <a:xfrm>
            <a:off x="2438749" y="3026558"/>
            <a:ext cx="249241" cy="20662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87" idx="3"/>
            <a:endCxn id="74" idx="0"/>
          </p:cNvCxnSpPr>
          <p:nvPr/>
        </p:nvCxnSpPr>
        <p:spPr>
          <a:xfrm flipH="1">
            <a:off x="1955749" y="3026558"/>
            <a:ext cx="230677" cy="2031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接点 89"/>
          <p:cNvSpPr/>
          <p:nvPr/>
        </p:nvSpPr>
        <p:spPr>
          <a:xfrm>
            <a:off x="3596601" y="2647786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1" name="直接连接符 90"/>
          <p:cNvCxnSpPr>
            <a:stCxn id="90" idx="5"/>
            <a:endCxn id="79" idx="0"/>
          </p:cNvCxnSpPr>
          <p:nvPr/>
        </p:nvCxnSpPr>
        <p:spPr>
          <a:xfrm>
            <a:off x="3901182" y="2961886"/>
            <a:ext cx="223709" cy="25699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0" idx="3"/>
            <a:endCxn id="67" idx="0"/>
          </p:cNvCxnSpPr>
          <p:nvPr/>
        </p:nvCxnSpPr>
        <p:spPr>
          <a:xfrm flipH="1">
            <a:off x="3420231" y="2961886"/>
            <a:ext cx="228628" cy="25052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接点 92"/>
          <p:cNvSpPr/>
          <p:nvPr/>
        </p:nvSpPr>
        <p:spPr>
          <a:xfrm>
            <a:off x="5383722" y="2669605"/>
            <a:ext cx="35683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93" idx="5"/>
            <a:endCxn id="84" idx="0"/>
          </p:cNvCxnSpPr>
          <p:nvPr/>
        </p:nvCxnSpPr>
        <p:spPr>
          <a:xfrm>
            <a:off x="5688303" y="2983705"/>
            <a:ext cx="258452" cy="22870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93" idx="3"/>
            <a:endCxn id="70" idx="0"/>
          </p:cNvCxnSpPr>
          <p:nvPr/>
        </p:nvCxnSpPr>
        <p:spPr>
          <a:xfrm flipH="1">
            <a:off x="5141903" y="2983705"/>
            <a:ext cx="294077" cy="24757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图: 接点 97"/>
          <p:cNvSpPr/>
          <p:nvPr/>
        </p:nvSpPr>
        <p:spPr>
          <a:xfrm>
            <a:off x="1323278" y="2091190"/>
            <a:ext cx="661420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连接符 98"/>
          <p:cNvCxnSpPr>
            <a:stCxn id="98" idx="3"/>
            <a:endCxn id="65" idx="0"/>
          </p:cNvCxnSpPr>
          <p:nvPr/>
        </p:nvCxnSpPr>
        <p:spPr>
          <a:xfrm flipH="1">
            <a:off x="1089211" y="2405290"/>
            <a:ext cx="330930" cy="2750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8" idx="5"/>
            <a:endCxn id="87" idx="0"/>
          </p:cNvCxnSpPr>
          <p:nvPr/>
        </p:nvCxnSpPr>
        <p:spPr>
          <a:xfrm>
            <a:off x="1887835" y="2405290"/>
            <a:ext cx="424753" cy="30716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流程图: 接点 95"/>
          <p:cNvSpPr/>
          <p:nvPr/>
        </p:nvSpPr>
        <p:spPr>
          <a:xfrm>
            <a:off x="4308856" y="2086564"/>
            <a:ext cx="685179" cy="367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7" name="直接连接符 96"/>
          <p:cNvCxnSpPr>
            <a:stCxn id="96" idx="5"/>
            <a:endCxn id="93" idx="0"/>
          </p:cNvCxnSpPr>
          <p:nvPr/>
        </p:nvCxnSpPr>
        <p:spPr>
          <a:xfrm>
            <a:off x="4893693" y="2400664"/>
            <a:ext cx="668449" cy="26894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6" idx="3"/>
            <a:endCxn id="90" idx="0"/>
          </p:cNvCxnSpPr>
          <p:nvPr/>
        </p:nvCxnSpPr>
        <p:spPr>
          <a:xfrm flipH="1">
            <a:off x="3775021" y="2400664"/>
            <a:ext cx="634177" cy="2471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41325" y="838200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（</a:t>
            </a:r>
            <a:r>
              <a:rPr lang="zh-CN" altLang="en-US" sz="2000" dirty="0"/>
              <a:t>六</a:t>
            </a:r>
            <a:r>
              <a:rPr lang="zh-CN" altLang="en-US" sz="2000" dirty="0" smtClean="0"/>
              <a:t>）简要提示</a:t>
            </a:r>
            <a:endParaRPr lang="zh-CN" altLang="en-US" sz="2000" dirty="0"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1362809" y="196850"/>
            <a:ext cx="6655776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实验三：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基于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哈</a:t>
            </a:r>
            <a:r>
              <a:rPr lang="zh-CN" altLang="zh-CN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夫曼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树的编码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/</a:t>
            </a:r>
            <a:r>
              <a:rPr lang="zh-CN" altLang="zh-CN" sz="3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译码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767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CBE9C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5040</TotalTime>
  <Words>976</Words>
  <Application>Microsoft Office PowerPoint</Application>
  <PresentationFormat>全屏显示(4:3)</PresentationFormat>
  <Paragraphs>277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MS Mincho</vt:lpstr>
      <vt:lpstr>隶书</vt:lpstr>
      <vt:lpstr>宋体</vt:lpstr>
      <vt:lpstr>微软雅黑</vt:lpstr>
      <vt:lpstr>Arial</vt:lpstr>
      <vt:lpstr>Broadway</vt:lpstr>
      <vt:lpstr>Calibri</vt:lpstr>
      <vt:lpstr>Times New Roman</vt:lpstr>
      <vt:lpstr>Wingdings</vt:lpstr>
      <vt:lpstr>Office 主题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Liu Yuan</cp:lastModifiedBy>
  <cp:revision>198</cp:revision>
  <cp:lastPrinted>2015-03-12T14:31:09Z</cp:lastPrinted>
  <dcterms:created xsi:type="dcterms:W3CDTF">2014-12-22T06:08:09Z</dcterms:created>
  <dcterms:modified xsi:type="dcterms:W3CDTF">2020-11-24T11:04:32Z</dcterms:modified>
</cp:coreProperties>
</file>