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344" r:id="rId4"/>
    <p:sldId id="34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3" r:id="rId31"/>
    <p:sldId id="285" r:id="rId32"/>
    <p:sldId id="286" r:id="rId33"/>
    <p:sldId id="287" r:id="rId34"/>
    <p:sldId id="288" r:id="rId35"/>
    <p:sldId id="290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2" r:id="rId63"/>
    <p:sldId id="323" r:id="rId64"/>
    <p:sldId id="324" r:id="rId65"/>
    <p:sldId id="325" r:id="rId66"/>
    <p:sldId id="326" r:id="rId67"/>
    <p:sldId id="327" r:id="rId68"/>
    <p:sldId id="328" r:id="rId69"/>
    <p:sldId id="330" r:id="rId70"/>
    <p:sldId id="331" r:id="rId71"/>
    <p:sldId id="332" r:id="rId72"/>
    <p:sldId id="333" r:id="rId73"/>
    <p:sldId id="334" r:id="rId74"/>
    <p:sldId id="335" r:id="rId75"/>
    <p:sldId id="345" r:id="rId76"/>
    <p:sldId id="346" r:id="rId77"/>
    <p:sldId id="342" r:id="rId78"/>
  </p:sldIdLst>
  <p:sldSz cx="18288000" cy="10287000"/>
  <p:notesSz cx="6858000" cy="9144000"/>
  <p:embeddedFontLst>
    <p:embeddedFont>
      <p:font typeface="Open Sans Bold" charset="0"/>
      <p:regular r:id="rId79"/>
    </p:embeddedFont>
    <p:embeddedFont>
      <p:font typeface="Open Sans" charset="0"/>
      <p:regular r:id="rId80"/>
    </p:embeddedFont>
    <p:embeddedFont>
      <p:font typeface="Nunito Bold" charset="0"/>
      <p:regular r:id="rId81"/>
    </p:embeddedFont>
    <p:embeddedFont>
      <p:font typeface="Calibri" pitchFamily="34" charset="0"/>
      <p:regular r:id="rId82"/>
      <p:bold r:id="rId83"/>
      <p:italic r:id="rId84"/>
      <p:boldItalic r:id="rId8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2" autoAdjust="0"/>
    <p:restoredTop sz="94673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font" Target="fonts/font6.fntdata"/><Relationship Id="rId89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font" Target="fonts/font1.fntdata"/><Relationship Id="rId87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font" Target="fonts/font4.fntdata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2.fntdata"/><Relationship Id="rId85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5.fntdata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3.fntdata"/><Relationship Id="rId86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UiY8CVDhU" TargetMode="External"/><Relationship Id="rId2" Type="http://schemas.openxmlformats.org/officeDocument/2006/relationships/hyperlink" Target="https://www.youtube.com/watch?v=fZQgE8fYVy4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2DmK_H7IdTo?si=B7BgAQR4enIMC5lb" TargetMode="External"/><Relationship Id="rId5" Type="http://schemas.openxmlformats.org/officeDocument/2006/relationships/hyperlink" Target="https://en.wikipedia.org/wiki/Heapsort" TargetMode="External"/><Relationship Id="rId4" Type="http://schemas.openxmlformats.org/officeDocument/2006/relationships/hyperlink" Target="https://www.youtube.com/watch?v=H5kAcmGOn4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9707" y="3241886"/>
            <a:ext cx="12132275" cy="2315526"/>
            <a:chOff x="0" y="-171449"/>
            <a:chExt cx="16176367" cy="3087368"/>
          </a:xfrm>
        </p:grpSpPr>
        <p:sp>
          <p:nvSpPr>
            <p:cNvPr id="3" name="TextBox 3"/>
            <p:cNvSpPr txBox="1"/>
            <p:nvPr/>
          </p:nvSpPr>
          <p:spPr>
            <a:xfrm>
              <a:off x="0" y="-171449"/>
              <a:ext cx="16176367" cy="22057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12880"/>
                </a:lnSpc>
              </a:pP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Algoritmo</a:t>
              </a:r>
              <a:r>
                <a:rPr lang="en-US" sz="92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 </a:t>
              </a:r>
              <a:r>
                <a:rPr lang="en-US" sz="9200" b="1" dirty="0" err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HeapSort</a:t>
              </a:r>
              <a:endParaRPr lang="en-US" sz="92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764876"/>
              <a:ext cx="15398116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919191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Tipos de Ordenação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934248" y="6644133"/>
            <a:ext cx="841950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3C3C3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Carlos, Marcelo e Nicolas.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608422"/>
              <a:chOff x="0" y="0"/>
              <a:chExt cx="937775" cy="98805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94441"/>
              <a:ext cx="269268" cy="12942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94441"/>
              <a:ext cx="2255546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616624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608422"/>
              <a:chOff x="0" y="0"/>
              <a:chExt cx="937775" cy="988058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94441"/>
              <a:ext cx="2142669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94441"/>
              <a:ext cx="0" cy="127148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01942" y="2824553"/>
            <a:ext cx="3643048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fim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do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sift-down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1978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608422"/>
              <a:chOff x="0" y="0"/>
              <a:chExt cx="937775" cy="988058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91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608422"/>
              <a:ext cx="1947231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608422"/>
              <a:ext cx="1971207" cy="57759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090042" y="2824553"/>
            <a:ext cx="534076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alternando</a:t>
            </a: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com</a:t>
            </a: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swap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3602328" y="4819967"/>
            <a:ext cx="157543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3276800" y="3379514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62" name="AutoShape 62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AutoShape 67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8" name="AutoShape 68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9" name="AutoShape 69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0" name="Group 70"/>
          <p:cNvGrpSpPr/>
          <p:nvPr/>
        </p:nvGrpSpPr>
        <p:grpSpPr>
          <a:xfrm rot="-5400000">
            <a:off x="13416534" y="2341958"/>
            <a:ext cx="865459" cy="865459"/>
            <a:chOff x="0" y="0"/>
            <a:chExt cx="812800" cy="812800"/>
          </a:xfrm>
        </p:grpSpPr>
        <p:sp>
          <p:nvSpPr>
            <p:cNvPr id="71" name="Freeform 7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2" name="TextBox 7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3" name="TextBox 7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20852" y="3284264"/>
            <a:ext cx="4994190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organizando</a:t>
            </a:r>
            <a:r>
              <a:rPr lang="en-US" sz="5199" b="1" dirty="0" smtClean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valor no </a:t>
            </a: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vetor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4" name="TextBox 84"/>
          <p:cNvSpPr txBox="1"/>
          <p:nvPr/>
        </p:nvSpPr>
        <p:spPr>
          <a:xfrm>
            <a:off x="13416534" y="7078945"/>
            <a:ext cx="4753216" cy="294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a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cada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swap,</a:t>
            </a:r>
          </a:p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o heap é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reduzido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e o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precisa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 ser </a:t>
            </a:r>
            <a:r>
              <a:rPr lang="en-US" sz="4200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executado</a:t>
            </a:r>
            <a:r>
              <a:rPr lang="en-US" sz="4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! 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114728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Cenários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adequados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usos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4078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Aplicações com necessidade de garantia de tempo.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Ambientes com restrições de memória.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 de filas de prioridade.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Processamento de dados em fluxo.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Sistemas críticos.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pt-BR" sz="38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Grandes volumes de dados.</a:t>
            </a:r>
            <a:endParaRPr lang="en-US" sz="38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174064"/>
            <a:chOff x="0" y="0"/>
            <a:chExt cx="937775" cy="961641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82120"/>
            <a:ext cx="332055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7130037" y="8587705"/>
            <a:ext cx="1144926" cy="1206317"/>
            <a:chOff x="0" y="0"/>
            <a:chExt cx="937775" cy="988058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8" name="TextBox 58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sp>
        <p:nvSpPr>
          <p:cNvPr id="59" name="AutoShape 59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AutoShape 63"/>
          <p:cNvSpPr/>
          <p:nvPr/>
        </p:nvSpPr>
        <p:spPr>
          <a:xfrm flipH="1" flipV="1">
            <a:off x="7370446" y="7749868"/>
            <a:ext cx="332055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4" name="AutoShape 64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5" name="AutoShape 65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6" name="AutoShape 66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7" name="TextBox 6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3" name="Group 73"/>
          <p:cNvGrpSpPr/>
          <p:nvPr/>
        </p:nvGrpSpPr>
        <p:grpSpPr>
          <a:xfrm>
            <a:off x="12132484" y="2257578"/>
            <a:ext cx="1144926" cy="2243873"/>
            <a:chOff x="0" y="0"/>
            <a:chExt cx="1526568" cy="2991831"/>
          </a:xfrm>
        </p:grpSpPr>
        <p:grpSp>
          <p:nvGrpSpPr>
            <p:cNvPr id="74" name="Group 74"/>
            <p:cNvGrpSpPr/>
            <p:nvPr/>
          </p:nvGrpSpPr>
          <p:grpSpPr>
            <a:xfrm>
              <a:off x="0" y="1383409"/>
              <a:ext cx="1526568" cy="1608422"/>
              <a:chOff x="0" y="0"/>
              <a:chExt cx="937775" cy="988058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85</a:t>
                </a: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-5400000">
              <a:off x="186312" y="0"/>
              <a:ext cx="1153945" cy="1153945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165100"/>
                <a:ext cx="7112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897255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Principais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características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937335"/>
            <a:ext cx="18288000" cy="3980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8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 </a:t>
            </a: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 uma ordenação instável.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“Elemento original, índice original.”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Ordenação de elementos com a estrutura HEAP.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seu desempenho não depende da ordem inicial dos elementos.</a:t>
            </a:r>
          </a:p>
          <a:p>
            <a:pPr marL="820427" lvl="1" indent="-410214" algn="just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 uma quantidade constante de memória tornando-o adequado para grandes conjuntos de dados em memória limitada.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174064"/>
            <a:chOff x="0" y="0"/>
            <a:chExt cx="937775" cy="961641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82120"/>
            <a:ext cx="217424" cy="80558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973557" y="8587705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V="1">
            <a:off x="5546020" y="7749868"/>
            <a:ext cx="217424" cy="83783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AutoShape 62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3" name="TextBox 6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11113309" y="3268509"/>
            <a:ext cx="1144926" cy="1206317"/>
            <a:chOff x="0" y="0"/>
            <a:chExt cx="937775" cy="988058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sp>
        <p:nvSpPr>
          <p:cNvPr id="56" name="AutoShape 56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AutoShape 60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1" name="AutoShape 61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TextBox 6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72" name="Group 72"/>
          <p:cNvGrpSpPr/>
          <p:nvPr/>
        </p:nvGrpSpPr>
        <p:grpSpPr>
          <a:xfrm rot="-5400000">
            <a:off x="11253043" y="2251747"/>
            <a:ext cx="865459" cy="865459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4" name="TextBox 7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/>
          <p:cNvGrpSpPr/>
          <p:nvPr/>
        </p:nvGrpSpPr>
        <p:grpSpPr>
          <a:xfrm>
            <a:off x="4000464" y="3643302"/>
            <a:ext cx="10258278" cy="1721550"/>
            <a:chOff x="4014861" y="448310"/>
            <a:chExt cx="10258278" cy="1721550"/>
          </a:xfrm>
        </p:grpSpPr>
        <p:grpSp>
          <p:nvGrpSpPr>
            <p:cNvPr id="2" name="Group 2"/>
            <p:cNvGrpSpPr/>
            <p:nvPr/>
          </p:nvGrpSpPr>
          <p:grpSpPr>
            <a:xfrm>
              <a:off x="4014861" y="1028700"/>
              <a:ext cx="1070861" cy="1141160"/>
              <a:chOff x="0" y="0"/>
              <a:chExt cx="282037" cy="30055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" name="TextBox 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5" name="Group 5"/>
            <p:cNvGrpSpPr/>
            <p:nvPr/>
          </p:nvGrpSpPr>
          <p:grpSpPr>
            <a:xfrm>
              <a:off x="5047622" y="1028700"/>
              <a:ext cx="1070861" cy="1141160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6070858" y="1028700"/>
              <a:ext cx="1070861" cy="1141160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7103619" y="1028700"/>
              <a:ext cx="1070861" cy="1141160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8103744" y="1028700"/>
              <a:ext cx="1070861" cy="1141160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9136506" y="1028700"/>
              <a:ext cx="1070861" cy="1141160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10117581" y="1028700"/>
              <a:ext cx="1070861" cy="1141160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1150342" y="1028700"/>
              <a:ext cx="1070861" cy="1141160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2169517" y="1028700"/>
              <a:ext cx="1070861" cy="1141160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3202278" y="1028700"/>
              <a:ext cx="1070861" cy="1141160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4426824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459585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6482821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5" name="TextBox 35"/>
            <p:cNvSpPr txBox="1"/>
            <p:nvPr/>
          </p:nvSpPr>
          <p:spPr>
            <a:xfrm>
              <a:off x="7510807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8515707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955321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10529543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1562304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259267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13602328" y="448310"/>
              <a:ext cx="246936" cy="5803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sp>
        <p:nvSpPr>
          <p:cNvPr id="43" name="TextBox 2"/>
          <p:cNvSpPr txBox="1"/>
          <p:nvPr/>
        </p:nvSpPr>
        <p:spPr>
          <a:xfrm>
            <a:off x="1028700" y="141605"/>
            <a:ext cx="9615498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Funcionamento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 </a:t>
            </a:r>
            <a:r>
              <a:rPr lang="en-US" sz="5199" b="1" dirty="0" err="1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HeapSort</a:t>
            </a: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sp>
        <p:nvSpPr>
          <p:cNvPr id="42" name="Freeform 42"/>
          <p:cNvSpPr/>
          <p:nvPr/>
        </p:nvSpPr>
        <p:spPr>
          <a:xfrm>
            <a:off x="5190981" y="657580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  <a:ln w="38100" cap="sq">
            <a:solidFill>
              <a:schemeClr val="tx1"/>
            </a:solidFill>
            <a:prstDash val="solid"/>
            <a:miter/>
          </a:ln>
        </p:spPr>
      </p:sp>
      <p:sp>
        <p:nvSpPr>
          <p:cNvPr id="43" name="TextBox 43"/>
          <p:cNvSpPr txBox="1"/>
          <p:nvPr/>
        </p:nvSpPr>
        <p:spPr>
          <a:xfrm>
            <a:off x="5298317" y="6592840"/>
            <a:ext cx="930252" cy="1046959"/>
          </a:xfrm>
          <a:prstGeom prst="rect">
            <a:avLst/>
          </a:prstGeom>
          <a:ln>
            <a:noFill/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5" name="Freeform 45"/>
          <p:cNvSpPr/>
          <p:nvPr/>
        </p:nvSpPr>
        <p:spPr>
          <a:xfrm>
            <a:off x="6797983" y="657580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  <a:ln w="38100" cap="sq">
            <a:solidFill>
              <a:schemeClr val="tx1"/>
            </a:solidFill>
            <a:prstDash val="solid"/>
            <a:miter/>
          </a:ln>
        </p:spPr>
      </p:sp>
      <p:sp>
        <p:nvSpPr>
          <p:cNvPr id="46" name="TextBox 46"/>
          <p:cNvSpPr txBox="1"/>
          <p:nvPr/>
        </p:nvSpPr>
        <p:spPr>
          <a:xfrm>
            <a:off x="6905319" y="6592840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622186"/>
            <a:ext cx="0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797983" y="6575804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7370446" y="5589934"/>
            <a:ext cx="0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AutoShape 58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TextBox 5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387770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551722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551722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210262" y="7677155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0080548" y="3274549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9958043" y="7694257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11447752" y="7677155"/>
            <a:ext cx="1144926" cy="1174064"/>
            <a:chOff x="0" y="0"/>
            <a:chExt cx="937775" cy="961641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52" name="TextBox 52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 flipV="1">
            <a:off x="7389727" y="5084024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V="1">
            <a:off x="5782725" y="6691286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8850150" y="5084024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 flipH="1" flipV="1">
            <a:off x="10328555" y="6691286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AutoShape 57"/>
          <p:cNvSpPr/>
          <p:nvPr/>
        </p:nvSpPr>
        <p:spPr>
          <a:xfrm flipH="1" flipV="1">
            <a:off x="10328555" y="6691286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8" name="TextBox 5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8" name="Group 68"/>
          <p:cNvGrpSpPr/>
          <p:nvPr/>
        </p:nvGrpSpPr>
        <p:grpSpPr>
          <a:xfrm rot="-5400000">
            <a:off x="10207367" y="2289475"/>
            <a:ext cx="865459" cy="865459"/>
            <a:chOff x="0" y="0"/>
            <a:chExt cx="812800" cy="812800"/>
          </a:xfrm>
        </p:grpSpPr>
        <p:sp>
          <p:nvSpPr>
            <p:cNvPr id="69" name="Freeform 6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70" name="TextBox 7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206317"/>
            <a:chOff x="0" y="0"/>
            <a:chExt cx="937775" cy="988058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50420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50420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622186"/>
            <a:ext cx="1607002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622186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622186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1033310" y="2690631"/>
            <a:ext cx="1057989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raiz</a:t>
            </a:r>
          </a:p>
        </p:txBody>
      </p:sp>
      <p:sp>
        <p:nvSpPr>
          <p:cNvPr id="83" name="AutoShape 83"/>
          <p:cNvSpPr/>
          <p:nvPr/>
        </p:nvSpPr>
        <p:spPr>
          <a:xfrm>
            <a:off x="9469087" y="3152593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>
            <a:off x="8615290" y="9258300"/>
            <a:ext cx="1184863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10257909" y="8829675"/>
            <a:ext cx="95690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58406" y="277635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97983" y="441587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36811" y="441587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5190981" y="6575804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38763" y="6592905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28471" y="657580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70446" y="398267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V="1">
            <a:off x="5763444" y="5589934"/>
            <a:ext cx="1607002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8830869" y="398267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09274" y="5589934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 flipH="1" flipV="1">
            <a:off x="10309274" y="5589934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TextBox 5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77686" y="4650997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817264" y="6290511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56092" y="6290511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099473" y="344468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9958043" y="8467546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1447752" y="8450444"/>
            <a:ext cx="1144926" cy="1174064"/>
            <a:chOff x="0" y="0"/>
            <a:chExt cx="937775" cy="961641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9" name="TextBox 49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50" name="AutoShape 50"/>
          <p:cNvSpPr/>
          <p:nvPr/>
        </p:nvSpPr>
        <p:spPr>
          <a:xfrm flipV="1">
            <a:off x="7389727" y="585731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AutoShape 51"/>
          <p:cNvSpPr/>
          <p:nvPr/>
        </p:nvSpPr>
        <p:spPr>
          <a:xfrm flipH="1" flipV="1">
            <a:off x="8850150" y="5857313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AutoShape 52"/>
          <p:cNvSpPr/>
          <p:nvPr/>
        </p:nvSpPr>
        <p:spPr>
          <a:xfrm flipH="1" flipV="1">
            <a:off x="10328555" y="7464575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AutoShape 53"/>
          <p:cNvSpPr/>
          <p:nvPr/>
        </p:nvSpPr>
        <p:spPr>
          <a:xfrm flipH="1" flipV="1">
            <a:off x="10328555" y="7464575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TextBox 54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4" name="Group 64"/>
          <p:cNvGrpSpPr/>
          <p:nvPr/>
        </p:nvGrpSpPr>
        <p:grpSpPr>
          <a:xfrm rot="-5400000">
            <a:off x="9239207" y="2374541"/>
            <a:ext cx="865459" cy="865459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dirty="0" smtClean="0">
                  <a:solidFill>
                    <a:srgbClr val="000000"/>
                  </a:solidFill>
                  <a:latin typeface="Open Sans Bold" charset="0"/>
                  <a:ea typeface="Open Sans Bold" charset="0"/>
                  <a:cs typeface="Open Sans Bold" charset="0"/>
                  <a:sym typeface="Open Sans Bold"/>
                </a:rPr>
                <a:t>4</a:t>
              </a:r>
              <a:endParaRPr lang="en-US" sz="3999" dirty="0">
                <a:solidFill>
                  <a:srgbClr val="000000"/>
                </a:solidFill>
                <a:latin typeface="Open Sans Bold" charset="0"/>
                <a:ea typeface="Open Sans Bold" charset="0"/>
                <a:cs typeface="Open Sans Bold" charset="0"/>
                <a:sym typeface="Open Sans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69052"/>
            <a:ext cx="201951" cy="97071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70536" y="66397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41048" y="5636800"/>
            <a:ext cx="201951" cy="10029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AutoShape 50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1" name="TextBox 51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3016769" y="2690631"/>
            <a:ext cx="4992053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Construção</a:t>
            </a:r>
          </a:p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 Árvore Binária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12716146" y="4433914"/>
            <a:ext cx="5593299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44652" y="4946225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84229" y="6585739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723058" y="6585739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8066712" y="3384871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1414717" y="8745673"/>
            <a:ext cx="1144926" cy="1174064"/>
            <a:chOff x="0" y="0"/>
            <a:chExt cx="937775" cy="961641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7" name="AutoShape 47"/>
          <p:cNvSpPr/>
          <p:nvPr/>
        </p:nvSpPr>
        <p:spPr>
          <a:xfrm flipV="1">
            <a:off x="7356692" y="615254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AutoShape 48"/>
          <p:cNvSpPr/>
          <p:nvPr/>
        </p:nvSpPr>
        <p:spPr>
          <a:xfrm flipH="1" flipV="1">
            <a:off x="8817115" y="615254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9" name="AutoShape 49"/>
          <p:cNvSpPr/>
          <p:nvPr/>
        </p:nvSpPr>
        <p:spPr>
          <a:xfrm flipH="1" flipV="1">
            <a:off x="10295521" y="7759803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TextBox 50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60" name="Group 60"/>
          <p:cNvGrpSpPr/>
          <p:nvPr/>
        </p:nvGrpSpPr>
        <p:grpSpPr>
          <a:xfrm rot="-5400000">
            <a:off x="8206446" y="2344636"/>
            <a:ext cx="865459" cy="865459"/>
            <a:chOff x="0" y="0"/>
            <a:chExt cx="812800" cy="812800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174064"/>
            <a:chOff x="0" y="0"/>
            <a:chExt cx="937775" cy="961641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174064"/>
            <a:chOff x="0" y="0"/>
            <a:chExt cx="937775" cy="961641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3997286"/>
            <a:ext cx="1460423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3997286"/>
            <a:ext cx="1478406" cy="46544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69052"/>
            <a:ext cx="1691659" cy="95361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1360245" y="6622670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AutoShape 46"/>
          <p:cNvSpPr/>
          <p:nvPr/>
        </p:nvSpPr>
        <p:spPr>
          <a:xfrm flipH="1" flipV="1">
            <a:off x="10241048" y="5636800"/>
            <a:ext cx="1691659" cy="9858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7" name="TextBox 47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1009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6740500"/>
            <a:ext cx="1144926" cy="1174064"/>
            <a:chOff x="0" y="0"/>
            <a:chExt cx="937775" cy="961641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6740500"/>
            <a:ext cx="1144926" cy="1174064"/>
            <a:chOff x="0" y="0"/>
            <a:chExt cx="937775" cy="961641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61641"/>
            </a:xfrm>
            <a:custGeom>
              <a:avLst/>
              <a:gdLst/>
              <a:ahLst/>
              <a:cxnLst/>
              <a:rect l="l" t="t" r="r" b="b"/>
              <a:pathLst>
                <a:path w="937775" h="961641">
                  <a:moveTo>
                    <a:pt x="468887" y="0"/>
                  </a:moveTo>
                  <a:cubicBezTo>
                    <a:pt x="209928" y="0"/>
                    <a:pt x="0" y="215271"/>
                    <a:pt x="0" y="480821"/>
                  </a:cubicBezTo>
                  <a:cubicBezTo>
                    <a:pt x="0" y="746370"/>
                    <a:pt x="209928" y="961641"/>
                    <a:pt x="468887" y="961641"/>
                  </a:cubicBezTo>
                  <a:cubicBezTo>
                    <a:pt x="727847" y="961641"/>
                    <a:pt x="937775" y="746370"/>
                    <a:pt x="937775" y="480821"/>
                  </a:cubicBezTo>
                  <a:cubicBezTo>
                    <a:pt x="937775" y="215271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3954"/>
              <a:ext cx="761942" cy="8575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6958818" y="3380148"/>
            <a:ext cx="1144926" cy="1206317"/>
            <a:chOff x="0" y="0"/>
            <a:chExt cx="937775" cy="988058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44" name="AutoShape 44"/>
          <p:cNvSpPr/>
          <p:nvPr/>
        </p:nvSpPr>
        <p:spPr>
          <a:xfrm flipV="1">
            <a:off x="7302220" y="6307302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 flipV="1">
            <a:off x="8762643" y="6307302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" name="TextBox 46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6" name="Group 56"/>
          <p:cNvGrpSpPr/>
          <p:nvPr/>
        </p:nvGrpSpPr>
        <p:grpSpPr>
          <a:xfrm rot="-5400000">
            <a:off x="7135584" y="2321203"/>
            <a:ext cx="865459" cy="86545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668585" y="4462736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 flipH="1" flipV="1">
            <a:off x="8762643" y="4029539"/>
            <a:ext cx="1478406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TextBox 43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5634386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7273900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5996793" y="3571575"/>
            <a:ext cx="1144926" cy="1206317"/>
            <a:chOff x="0" y="0"/>
            <a:chExt cx="937775" cy="988058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41" name="AutoShape 41"/>
          <p:cNvSpPr/>
          <p:nvPr/>
        </p:nvSpPr>
        <p:spPr>
          <a:xfrm flipV="1">
            <a:off x="7302220" y="6840703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TextBox 4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52" name="Group 52"/>
          <p:cNvGrpSpPr/>
          <p:nvPr/>
        </p:nvGrpSpPr>
        <p:grpSpPr>
          <a:xfrm rot="-5400000">
            <a:off x="6168784" y="2449705"/>
            <a:ext cx="865459" cy="865459"/>
            <a:chOff x="0" y="0"/>
            <a:chExt cx="812800" cy="812800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4" name="TextBox 54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4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TextBox 82"/>
          <p:cNvSpPr txBox="1"/>
          <p:nvPr/>
        </p:nvSpPr>
        <p:spPr>
          <a:xfrm>
            <a:off x="12385556" y="2824553"/>
            <a:ext cx="4545186" cy="1872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procedimento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heapify</a:t>
            </a:r>
            <a:endParaRPr lang="en-US" sz="5199" b="1" dirty="0">
              <a:solidFill>
                <a:srgbClr val="000000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AutoShape 84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5" name="TextBox 85"/>
          <p:cNvSpPr txBox="1"/>
          <p:nvPr/>
        </p:nvSpPr>
        <p:spPr>
          <a:xfrm>
            <a:off x="9553218" y="8829675"/>
            <a:ext cx="1519608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6" name="TextBox 86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190180" y="2823222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6729757" y="4462736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8" name="AutoShape 38"/>
          <p:cNvSpPr/>
          <p:nvPr/>
        </p:nvSpPr>
        <p:spPr>
          <a:xfrm flipV="1">
            <a:off x="7302220" y="4029539"/>
            <a:ext cx="1460423" cy="4331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TextBox 39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8261493" y="4861894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075191" y="3655577"/>
            <a:ext cx="1144926" cy="1206317"/>
            <a:chOff x="0" y="0"/>
            <a:chExt cx="937775" cy="98805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8" name="Group 48"/>
          <p:cNvGrpSpPr/>
          <p:nvPr/>
        </p:nvGrpSpPr>
        <p:grpSpPr>
          <a:xfrm rot="-5400000">
            <a:off x="5214925" y="2520004"/>
            <a:ext cx="865459" cy="865459"/>
            <a:chOff x="0" y="0"/>
            <a:chExt cx="812800" cy="812800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3977829" y="3549259"/>
            <a:ext cx="1144926" cy="1206317"/>
            <a:chOff x="0" y="0"/>
            <a:chExt cx="937775" cy="98805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37775" cy="988058"/>
            </a:xfrm>
            <a:custGeom>
              <a:avLst/>
              <a:gdLst/>
              <a:ahLst/>
              <a:cxnLst/>
              <a:rect l="l" t="t" r="r" b="b"/>
              <a:pathLst>
                <a:path w="937775" h="988058">
                  <a:moveTo>
                    <a:pt x="468887" y="0"/>
                  </a:moveTo>
                  <a:cubicBezTo>
                    <a:pt x="209928" y="0"/>
                    <a:pt x="0" y="221184"/>
                    <a:pt x="0" y="494029"/>
                  </a:cubicBezTo>
                  <a:cubicBezTo>
                    <a:pt x="0" y="766874"/>
                    <a:pt x="209928" y="988058"/>
                    <a:pt x="468887" y="988058"/>
                  </a:cubicBezTo>
                  <a:cubicBezTo>
                    <a:pt x="727847" y="988058"/>
                    <a:pt x="937775" y="766874"/>
                    <a:pt x="937775" y="494029"/>
                  </a:cubicBezTo>
                  <a:cubicBezTo>
                    <a:pt x="937775" y="221184"/>
                    <a:pt x="727847" y="0"/>
                    <a:pt x="468887" y="0"/>
                  </a:cubicBez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87916" y="16430"/>
              <a:ext cx="761942" cy="8789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599"/>
                </a:lnSpc>
              </a:pPr>
              <a:r>
                <a:rPr lang="en-US" sz="39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5" name="Group 45"/>
          <p:cNvGrpSpPr/>
          <p:nvPr/>
        </p:nvGrpSpPr>
        <p:grpSpPr>
          <a:xfrm rot="-5400000">
            <a:off x="4137619" y="2426625"/>
            <a:ext cx="865459" cy="86545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FF3131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4829777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4829777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4829777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4829777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4829777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4829777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4829777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4829777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83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4829777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85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4829777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91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249387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067927" y="3222914"/>
            <a:ext cx="4362089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RESULTADO: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575960" y="6085238"/>
            <a:ext cx="298644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O(n log n)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Max Heap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1506" y="928658"/>
            <a:ext cx="875930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Estruturação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decrescente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(do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89" name="Group 42"/>
          <p:cNvGrpSpPr/>
          <p:nvPr/>
        </p:nvGrpSpPr>
        <p:grpSpPr>
          <a:xfrm>
            <a:off x="3643274" y="1643038"/>
            <a:ext cx="8939304" cy="6985414"/>
            <a:chOff x="0" y="0"/>
            <a:chExt cx="11919073" cy="9313885"/>
          </a:xfrm>
        </p:grpSpPr>
        <p:grpSp>
          <p:nvGrpSpPr>
            <p:cNvPr id="90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158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9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1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156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7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2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154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5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3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152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3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150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1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5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148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9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6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146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7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144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5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8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142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3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2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4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5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7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8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163" name="Freeform 71"/>
          <p:cNvSpPr/>
          <p:nvPr/>
        </p:nvSpPr>
        <p:spPr>
          <a:xfrm>
            <a:off x="2786018" y="8929714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</p:spPr>
      </p:sp>
      <p:sp>
        <p:nvSpPr>
          <p:cNvPr id="164" name="TextBox 72"/>
          <p:cNvSpPr txBox="1"/>
          <p:nvPr/>
        </p:nvSpPr>
        <p:spPr>
          <a:xfrm>
            <a:off x="2893354" y="8946750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lang="en-US" sz="39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AutoShape 78"/>
          <p:cNvSpPr/>
          <p:nvPr/>
        </p:nvSpPr>
        <p:spPr>
          <a:xfrm flipV="1">
            <a:off x="3358480" y="8215333"/>
            <a:ext cx="356231" cy="714379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6" name="CaixaDeTexto 165"/>
          <p:cNvSpPr txBox="1"/>
          <p:nvPr/>
        </p:nvSpPr>
        <p:spPr>
          <a:xfrm>
            <a:off x="4786282" y="93583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último elemento</a:t>
            </a:r>
            <a:endParaRPr lang="pt-BR" sz="3200" b="1" dirty="0"/>
          </a:p>
        </p:txBody>
      </p:sp>
      <p:cxnSp>
        <p:nvCxnSpPr>
          <p:cNvPr id="168" name="Conector de seta reta 167"/>
          <p:cNvCxnSpPr>
            <a:stCxn id="166" idx="1"/>
          </p:cNvCxnSpPr>
          <p:nvPr/>
        </p:nvCxnSpPr>
        <p:spPr>
          <a:xfrm rot="10800000">
            <a:off x="4143340" y="9644094"/>
            <a:ext cx="642942" cy="663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3286958" cy="936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smtClean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 Heap</a:t>
            </a:r>
            <a:endParaRPr lang="en-US" sz="51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1506" y="928658"/>
            <a:ext cx="8759309" cy="3231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300"/>
              </a:lnSpc>
            </a:pP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Estruturação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ordem</a:t>
            </a:r>
            <a:r>
              <a:rPr lang="en-US" sz="4500" b="1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b="1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crescente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(do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menor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4500" dirty="0" err="1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maior</a:t>
            </a: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</a:p>
          <a:p>
            <a:pPr algn="l">
              <a:lnSpc>
                <a:spcPts val="6300"/>
              </a:lnSpc>
            </a:pPr>
            <a:r>
              <a:rPr lang="en-US" sz="4500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en-US" sz="450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13939" y="1028700"/>
            <a:ext cx="7488908" cy="1208118"/>
            <a:chOff x="0" y="0"/>
            <a:chExt cx="9985211" cy="161082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500040"/>
              <a:ext cx="1042356" cy="1110783"/>
              <a:chOff x="0" y="0"/>
              <a:chExt cx="282037" cy="3005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1005270" y="500040"/>
              <a:ext cx="1042356" cy="1110783"/>
              <a:chOff x="0" y="0"/>
              <a:chExt cx="282037" cy="300552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2001268" y="500040"/>
              <a:ext cx="1042356" cy="1110783"/>
              <a:chOff x="0" y="0"/>
              <a:chExt cx="282037" cy="30055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3006538" y="500040"/>
              <a:ext cx="1042356" cy="1110783"/>
              <a:chOff x="0" y="0"/>
              <a:chExt cx="282037" cy="30055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3980041" y="500040"/>
              <a:ext cx="1042356" cy="1110783"/>
              <a:chOff x="0" y="0"/>
              <a:chExt cx="282037" cy="30055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4985311" y="500040"/>
              <a:ext cx="1042356" cy="1110783"/>
              <a:chOff x="0" y="0"/>
              <a:chExt cx="282037" cy="300552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5940270" y="500040"/>
              <a:ext cx="1042356" cy="1110783"/>
              <a:chOff x="0" y="0"/>
              <a:chExt cx="282037" cy="300552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6945540" y="500040"/>
              <a:ext cx="1042356" cy="1110783"/>
              <a:chOff x="0" y="0"/>
              <a:chExt cx="282037" cy="300552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7937585" y="500040"/>
              <a:ext cx="1042356" cy="1110783"/>
              <a:chOff x="0" y="0"/>
              <a:chExt cx="282037" cy="300552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8942855" y="500040"/>
              <a:ext cx="1042356" cy="1110783"/>
              <a:chOff x="0" y="0"/>
              <a:chExt cx="282037" cy="300552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82037" cy="300552"/>
              </a:xfrm>
              <a:custGeom>
                <a:avLst/>
                <a:gdLst/>
                <a:ahLst/>
                <a:cxnLst/>
                <a:rect l="l" t="t" r="r" b="b"/>
                <a:pathLst>
                  <a:path w="282037" h="300552">
                    <a:moveTo>
                      <a:pt x="0" y="0"/>
                    </a:moveTo>
                    <a:lnTo>
                      <a:pt x="282037" y="0"/>
                    </a:lnTo>
                    <a:lnTo>
                      <a:pt x="282037" y="300552"/>
                    </a:lnTo>
                    <a:lnTo>
                      <a:pt x="0" y="300552"/>
                    </a:ln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57150"/>
                <a:ext cx="282037" cy="35770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4200"/>
                  </a:lnSpc>
                  <a:spcBef>
                    <a:spcPct val="0"/>
                  </a:spcBef>
                </a:pPr>
                <a:r>
                  <a:rPr lang="en-US" sz="3000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  <a:endParaRPr lang="en-US" sz="3000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40099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406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2402265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</a:p>
          </p:txBody>
        </p:sp>
        <p:sp>
          <p:nvSpPr>
            <p:cNvPr id="38" name="TextBox 38"/>
            <p:cNvSpPr txBox="1"/>
            <p:nvPr/>
          </p:nvSpPr>
          <p:spPr>
            <a:xfrm>
              <a:off x="340288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43810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5390930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634126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346537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8349482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9332256" y="-47625"/>
              <a:ext cx="240362" cy="547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74"/>
                </a:lnSpc>
              </a:pPr>
              <a:r>
                <a:rPr lang="en-US" sz="2482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</a:p>
          </p:txBody>
        </p:sp>
      </p:grpSp>
      <p:grpSp>
        <p:nvGrpSpPr>
          <p:cNvPr id="45" name="Group 42"/>
          <p:cNvGrpSpPr/>
          <p:nvPr/>
        </p:nvGrpSpPr>
        <p:grpSpPr>
          <a:xfrm>
            <a:off x="3643274" y="1643038"/>
            <a:ext cx="8939304" cy="6985414"/>
            <a:chOff x="0" y="0"/>
            <a:chExt cx="11919073" cy="9313885"/>
          </a:xfrm>
        </p:grpSpPr>
        <p:grpSp>
          <p:nvGrpSpPr>
            <p:cNvPr id="46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158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9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156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7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8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154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5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49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152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3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0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150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51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1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148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9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2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146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7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3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144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5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54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142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143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dirty="0" smtClean="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  <a:endParaRPr lang="en-US" sz="3999" dirty="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131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2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3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4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5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7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8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9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8" name="Freeform 71"/>
          <p:cNvSpPr/>
          <p:nvPr/>
        </p:nvSpPr>
        <p:spPr>
          <a:xfrm>
            <a:off x="2607244" y="8912678"/>
            <a:ext cx="1144926" cy="1174064"/>
          </a:xfrm>
          <a:custGeom>
            <a:avLst/>
            <a:gdLst/>
            <a:ahLst/>
            <a:cxnLst/>
            <a:rect l="l" t="t" r="r" b="b"/>
            <a:pathLst>
              <a:path w="937775" h="961641">
                <a:moveTo>
                  <a:pt x="468887" y="0"/>
                </a:moveTo>
                <a:cubicBezTo>
                  <a:pt x="209928" y="0"/>
                  <a:pt x="0" y="215271"/>
                  <a:pt x="0" y="480821"/>
                </a:cubicBezTo>
                <a:cubicBezTo>
                  <a:pt x="0" y="746370"/>
                  <a:pt x="209928" y="961641"/>
                  <a:pt x="468887" y="961641"/>
                </a:cubicBezTo>
                <a:cubicBezTo>
                  <a:pt x="727847" y="961641"/>
                  <a:pt x="937775" y="746370"/>
                  <a:pt x="937775" y="480821"/>
                </a:cubicBezTo>
                <a:cubicBezTo>
                  <a:pt x="937775" y="215271"/>
                  <a:pt x="727847" y="0"/>
                  <a:pt x="468887" y="0"/>
                </a:cubicBezTo>
                <a:close/>
              </a:path>
            </a:pathLst>
          </a:custGeom>
          <a:solidFill>
            <a:srgbClr val="919191"/>
          </a:solidFill>
        </p:spPr>
      </p:sp>
      <p:sp>
        <p:nvSpPr>
          <p:cNvPr id="89" name="TextBox 72"/>
          <p:cNvSpPr txBox="1"/>
          <p:nvPr/>
        </p:nvSpPr>
        <p:spPr>
          <a:xfrm>
            <a:off x="2714580" y="8929714"/>
            <a:ext cx="930252" cy="1046959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5599"/>
              </a:lnSpc>
            </a:pPr>
            <a:r>
              <a:rPr lang="en-US" sz="3999" dirty="0" smtClean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91</a:t>
            </a:r>
            <a:endParaRPr lang="en-US" sz="39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AutoShape 78"/>
          <p:cNvSpPr/>
          <p:nvPr/>
        </p:nvSpPr>
        <p:spPr>
          <a:xfrm flipV="1">
            <a:off x="3179706" y="8215333"/>
            <a:ext cx="535006" cy="697342"/>
          </a:xfrm>
          <a:prstGeom prst="line">
            <a:avLst/>
          </a:prstGeom>
          <a:ln w="508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1" name="CaixaDeTexto 90"/>
          <p:cNvSpPr txBox="1"/>
          <p:nvPr/>
        </p:nvSpPr>
        <p:spPr>
          <a:xfrm>
            <a:off x="4786282" y="9358342"/>
            <a:ext cx="371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/>
              <a:t>último elemento</a:t>
            </a:r>
            <a:endParaRPr lang="pt-BR" sz="3200" b="1" dirty="0"/>
          </a:p>
        </p:txBody>
      </p:sp>
      <p:cxnSp>
        <p:nvCxnSpPr>
          <p:cNvPr id="92" name="Conector de seta reta 91"/>
          <p:cNvCxnSpPr/>
          <p:nvPr/>
        </p:nvCxnSpPr>
        <p:spPr>
          <a:xfrm rot="10800000">
            <a:off x="4143340" y="9644094"/>
            <a:ext cx="642942" cy="6636"/>
          </a:xfrm>
          <a:prstGeom prst="straightConnector1">
            <a:avLst/>
          </a:prstGeom>
          <a:ln w="5715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1605"/>
            <a:ext cx="4329086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0" y="2294256"/>
            <a:ext cx="18288000" cy="461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lays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ayala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2" tooltip="https://www.youtube.com/watch?v=fZQgE8fYVy4"/>
              </a:rPr>
              <a:t>https://www.youtube.com/watch?v=fZQgE8fYVy4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11/05/2025.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 sort visualization | What is heap sort and How does it work??.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Abhilas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Biswas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3" tooltip="https://www.youtube.com/watch?v=mgUiY8CVDhU"/>
              </a:rPr>
              <a:t>https://youtu.be/mgUiY8CVDhU?si=N-npZLHmBLVpPjWJ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 and Heap Sort.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udiprod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www.youtube.com/watch?v=H5kAcmGOn4Q"/>
              </a:rPr>
              <a:t>https://youtu.be/H5kAcmGOn4Q?si=nf8vXw6FICi52g9v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13/05/2025.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HEAPSORT. Wikipedia.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5" tooltip="https://en.wikipedia.org/wiki/Heapsort"/>
              </a:rPr>
              <a:t>https://en.wikipedia.org/wiki/Heapsort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  <a:p>
            <a:pPr marL="626122" lvl="1" indent="-313061" algn="l">
              <a:lnSpc>
                <a:spcPts val="4060"/>
              </a:lnSpc>
              <a:buFont typeface="Arial"/>
              <a:buChar char="•"/>
            </a:pP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Classificação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pilha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minutos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Michael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Sambol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9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youtu.be/2DmK_H7IdTo?si=B7BgAQR4enIMC5lb"/>
              </a:rPr>
              <a:t>https://youtu.be/2DmK_H7IdTo?si=B7BgAQR4enIMC5lb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9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29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15/05/2025.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565419"/>
              <a:chOff x="0" y="0"/>
              <a:chExt cx="937775" cy="961641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608422"/>
              <a:chOff x="0" y="0"/>
              <a:chExt cx="937775" cy="988058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565419"/>
              <a:chOff x="0" y="0"/>
              <a:chExt cx="937775" cy="961641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565419"/>
              <a:chOff x="0" y="0"/>
              <a:chExt cx="937775" cy="961641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608422"/>
              <a:chOff x="0" y="0"/>
              <a:chExt cx="937775" cy="988058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31349"/>
              <a:ext cx="2075852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31349"/>
              <a:ext cx="329248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74353"/>
              <a:ext cx="442740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82" name="AutoShape 82"/>
          <p:cNvSpPr/>
          <p:nvPr/>
        </p:nvSpPr>
        <p:spPr>
          <a:xfrm flipV="1">
            <a:off x="7899103" y="6328270"/>
            <a:ext cx="832880" cy="431299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3" name="AutoShape 83"/>
          <p:cNvSpPr/>
          <p:nvPr/>
        </p:nvSpPr>
        <p:spPr>
          <a:xfrm>
            <a:off x="8410932" y="9258300"/>
            <a:ext cx="937927" cy="0"/>
          </a:xfrm>
          <a:prstGeom prst="line">
            <a:avLst/>
          </a:prstGeom>
          <a:ln w="133350" cap="flat">
            <a:solidFill>
              <a:srgbClr val="000000"/>
            </a:solidFill>
            <a:prstDash val="solid"/>
            <a:headEnd type="arrow" w="med" len="sm"/>
            <a:tailEnd type="none" w="sm" len="sm"/>
          </a:ln>
        </p:spPr>
      </p:sp>
      <p:sp>
        <p:nvSpPr>
          <p:cNvPr id="84" name="TextBox 84"/>
          <p:cNvSpPr txBox="1"/>
          <p:nvPr/>
        </p:nvSpPr>
        <p:spPr>
          <a:xfrm>
            <a:off x="9553218" y="8829675"/>
            <a:ext cx="144817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filho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5" name="TextBox 85"/>
          <p:cNvSpPr txBox="1"/>
          <p:nvPr/>
        </p:nvSpPr>
        <p:spPr>
          <a:xfrm>
            <a:off x="8819210" y="5497538"/>
            <a:ext cx="881301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pai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14861" y="1028700"/>
            <a:ext cx="1070861" cy="1141160"/>
            <a:chOff x="0" y="0"/>
            <a:chExt cx="282037" cy="3005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14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47622" y="1028700"/>
            <a:ext cx="1070861" cy="1141160"/>
            <a:chOff x="0" y="0"/>
            <a:chExt cx="282037" cy="30055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91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070858" y="1028700"/>
            <a:ext cx="1070861" cy="1141160"/>
            <a:chOff x="0" y="0"/>
            <a:chExt cx="282037" cy="30055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85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103619" y="1028700"/>
            <a:ext cx="1070861" cy="1141160"/>
            <a:chOff x="0" y="0"/>
            <a:chExt cx="282037" cy="300552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103744" y="1028700"/>
            <a:ext cx="1070861" cy="1141160"/>
            <a:chOff x="0" y="0"/>
            <a:chExt cx="282037" cy="30055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136506" y="1028700"/>
            <a:ext cx="1070861" cy="1141160"/>
            <a:chOff x="0" y="0"/>
            <a:chExt cx="282037" cy="300552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17581" y="1028700"/>
            <a:ext cx="1070861" cy="1141160"/>
            <a:chOff x="0" y="0"/>
            <a:chExt cx="282037" cy="30055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1150342" y="1028700"/>
            <a:ext cx="1070861" cy="1141160"/>
            <a:chOff x="0" y="0"/>
            <a:chExt cx="282037" cy="30055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169517" y="1028700"/>
            <a:ext cx="1070861" cy="1141160"/>
            <a:chOff x="0" y="0"/>
            <a:chExt cx="282037" cy="300552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16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3202278" y="1028700"/>
            <a:ext cx="1070861" cy="1141160"/>
            <a:chOff x="0" y="0"/>
            <a:chExt cx="282037" cy="30055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2037" cy="300552"/>
            </a:xfrm>
            <a:custGeom>
              <a:avLst/>
              <a:gdLst/>
              <a:ahLst/>
              <a:cxnLst/>
              <a:rect l="l" t="t" r="r" b="b"/>
              <a:pathLst>
                <a:path w="282037" h="300552">
                  <a:moveTo>
                    <a:pt x="0" y="0"/>
                  </a:moveTo>
                  <a:lnTo>
                    <a:pt x="282037" y="0"/>
                  </a:lnTo>
                  <a:lnTo>
                    <a:pt x="282037" y="300552"/>
                  </a:lnTo>
                  <a:lnTo>
                    <a:pt x="0" y="300552"/>
                  </a:lnTo>
                  <a:close/>
                </a:path>
              </a:pathLst>
            </a:custGeom>
            <a:solidFill>
              <a:srgbClr val="919191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57150"/>
              <a:ext cx="282037" cy="3577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442682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459585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482821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108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515707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55321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529543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1562304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59267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3602328" y="448310"/>
            <a:ext cx="24693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3634092" y="2776356"/>
            <a:ext cx="8939305" cy="6985414"/>
            <a:chOff x="0" y="0"/>
            <a:chExt cx="11919074" cy="9313885"/>
          </a:xfrm>
        </p:grpSpPr>
        <p:grpSp>
          <p:nvGrpSpPr>
            <p:cNvPr id="43" name="Group 43"/>
            <p:cNvGrpSpPr/>
            <p:nvPr/>
          </p:nvGrpSpPr>
          <p:grpSpPr>
            <a:xfrm>
              <a:off x="6165752" y="0"/>
              <a:ext cx="1526568" cy="1565419"/>
              <a:chOff x="0" y="0"/>
              <a:chExt cx="937775" cy="961641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14</a:t>
                </a: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4218521" y="2186018"/>
              <a:ext cx="1526568" cy="1565419"/>
              <a:chOff x="0" y="0"/>
              <a:chExt cx="937775" cy="961641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91</a:t>
                </a: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8136959" y="2186018"/>
              <a:ext cx="1526568" cy="1565419"/>
              <a:chOff x="0" y="0"/>
              <a:chExt cx="937775" cy="961641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85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2075852" y="5065930"/>
              <a:ext cx="1526568" cy="1608422"/>
              <a:chOff x="0" y="0"/>
              <a:chExt cx="937775" cy="988058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 b="1">
                    <a:solidFill>
                      <a:srgbClr val="000000"/>
                    </a:solidFill>
                    <a:latin typeface="Open Sans Bold"/>
                    <a:ea typeface="Open Sans Bold"/>
                    <a:cs typeface="Open Sans Bold"/>
                    <a:sym typeface="Open Sans Bold"/>
                  </a:rPr>
                  <a:t>83</a:t>
                </a: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>
              <a:off x="4218521" y="5065930"/>
              <a:ext cx="1526568" cy="1565419"/>
              <a:chOff x="0" y="0"/>
              <a:chExt cx="937775" cy="961641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5</a:t>
                </a: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>
              <a:off x="8406228" y="5088733"/>
              <a:ext cx="1526568" cy="1565419"/>
              <a:chOff x="0" y="0"/>
              <a:chExt cx="937775" cy="961641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8</a:t>
                </a: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>
              <a:off x="10392505" y="5065930"/>
              <a:ext cx="1526568" cy="1565419"/>
              <a:chOff x="0" y="0"/>
              <a:chExt cx="937775" cy="961641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</a:t>
                </a: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>
              <a:off x="0" y="7748466"/>
              <a:ext cx="1526568" cy="1608422"/>
              <a:chOff x="0" y="0"/>
              <a:chExt cx="937775" cy="988058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7</a:t>
                </a:r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2405099" y="7748466"/>
              <a:ext cx="1526568" cy="1608422"/>
              <a:chOff x="0" y="0"/>
              <a:chExt cx="937775" cy="988058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937775" cy="988058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88058">
                    <a:moveTo>
                      <a:pt x="468887" y="0"/>
                    </a:moveTo>
                    <a:cubicBezTo>
                      <a:pt x="209928" y="0"/>
                      <a:pt x="0" y="221184"/>
                      <a:pt x="0" y="494029"/>
                    </a:cubicBezTo>
                    <a:cubicBezTo>
                      <a:pt x="0" y="766874"/>
                      <a:pt x="209928" y="988058"/>
                      <a:pt x="468887" y="988058"/>
                    </a:cubicBezTo>
                    <a:cubicBezTo>
                      <a:pt x="727847" y="988058"/>
                      <a:pt x="937775" y="766874"/>
                      <a:pt x="937775" y="494029"/>
                    </a:cubicBezTo>
                    <a:cubicBezTo>
                      <a:pt x="937775" y="221184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  <a:ln w="381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87916" y="16430"/>
                <a:ext cx="761942" cy="8789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16</a:t>
                </a:r>
              </a:p>
            </p:txBody>
          </p:sp>
        </p:grpSp>
        <p:grpSp>
          <p:nvGrpSpPr>
            <p:cNvPr id="70" name="Group 70"/>
            <p:cNvGrpSpPr/>
            <p:nvPr/>
          </p:nvGrpSpPr>
          <p:grpSpPr>
            <a:xfrm>
              <a:off x="4661261" y="7748466"/>
              <a:ext cx="1526568" cy="1565419"/>
              <a:chOff x="0" y="0"/>
              <a:chExt cx="937775" cy="961641"/>
            </a:xfrm>
          </p:grpSpPr>
          <p:sp>
            <p:nvSpPr>
              <p:cNvPr id="71" name="Freeform 71"/>
              <p:cNvSpPr/>
              <p:nvPr/>
            </p:nvSpPr>
            <p:spPr>
              <a:xfrm>
                <a:off x="0" y="0"/>
                <a:ext cx="937775" cy="961641"/>
              </a:xfrm>
              <a:custGeom>
                <a:avLst/>
                <a:gdLst/>
                <a:ahLst/>
                <a:cxnLst/>
                <a:rect l="l" t="t" r="r" b="b"/>
                <a:pathLst>
                  <a:path w="937775" h="961641">
                    <a:moveTo>
                      <a:pt x="468887" y="0"/>
                    </a:moveTo>
                    <a:cubicBezTo>
                      <a:pt x="209928" y="0"/>
                      <a:pt x="0" y="215271"/>
                      <a:pt x="0" y="480821"/>
                    </a:cubicBezTo>
                    <a:cubicBezTo>
                      <a:pt x="0" y="746370"/>
                      <a:pt x="209928" y="961641"/>
                      <a:pt x="468887" y="961641"/>
                    </a:cubicBezTo>
                    <a:cubicBezTo>
                      <a:pt x="727847" y="961641"/>
                      <a:pt x="937775" y="746370"/>
                      <a:pt x="937775" y="480821"/>
                    </a:cubicBezTo>
                    <a:cubicBezTo>
                      <a:pt x="937775" y="215271"/>
                      <a:pt x="727847" y="0"/>
                      <a:pt x="468887" y="0"/>
                    </a:cubicBezTo>
                    <a:close/>
                  </a:path>
                </a:pathLst>
              </a:custGeom>
              <a:solidFill>
                <a:srgbClr val="919191"/>
              </a:solidFill>
            </p:spPr>
          </p:sp>
          <p:sp>
            <p:nvSpPr>
              <p:cNvPr id="72" name="TextBox 72"/>
              <p:cNvSpPr txBox="1"/>
              <p:nvPr/>
            </p:nvSpPr>
            <p:spPr>
              <a:xfrm>
                <a:off x="87916" y="13954"/>
                <a:ext cx="761942" cy="8575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599"/>
                  </a:lnSpc>
                </a:pPr>
                <a:r>
                  <a:rPr lang="en-US" sz="3999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4</a:t>
                </a:r>
              </a:p>
            </p:txBody>
          </p:sp>
        </p:grpSp>
        <p:sp>
          <p:nvSpPr>
            <p:cNvPr id="73" name="AutoShape 73"/>
            <p:cNvSpPr/>
            <p:nvPr/>
          </p:nvSpPr>
          <p:spPr>
            <a:xfrm flipV="1">
              <a:off x="4981805" y="1565419"/>
              <a:ext cx="1947231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 flipV="1">
              <a:off x="2839136" y="3751438"/>
              <a:ext cx="2142669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V="1">
              <a:off x="763284" y="6674353"/>
              <a:ext cx="2075852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 flipH="1" flipV="1">
              <a:off x="2839136" y="6674353"/>
              <a:ext cx="329248" cy="1074113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7" name="AutoShape 77"/>
            <p:cNvSpPr/>
            <p:nvPr/>
          </p:nvSpPr>
          <p:spPr>
            <a:xfrm flipH="1" flipV="1">
              <a:off x="4981805" y="3751438"/>
              <a:ext cx="0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8" name="AutoShape 78"/>
            <p:cNvSpPr/>
            <p:nvPr/>
          </p:nvSpPr>
          <p:spPr>
            <a:xfrm flipH="1" flipV="1">
              <a:off x="4981805" y="6631349"/>
              <a:ext cx="442740" cy="1117116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9" name="AutoShape 79"/>
            <p:cNvSpPr/>
            <p:nvPr/>
          </p:nvSpPr>
          <p:spPr>
            <a:xfrm flipH="1" flipV="1">
              <a:off x="6929036" y="1565419"/>
              <a:ext cx="1971207" cy="620599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0" name="AutoShape 80"/>
            <p:cNvSpPr/>
            <p:nvPr/>
          </p:nvSpPr>
          <p:spPr>
            <a:xfrm flipH="1" flipV="1">
              <a:off x="8900243" y="3751438"/>
              <a:ext cx="269268" cy="1337295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1" name="AutoShape 81"/>
            <p:cNvSpPr/>
            <p:nvPr/>
          </p:nvSpPr>
          <p:spPr>
            <a:xfrm flipH="1" flipV="1">
              <a:off x="8900243" y="3751438"/>
              <a:ext cx="2255546" cy="1314492"/>
            </a:xfrm>
            <a:prstGeom prst="line">
              <a:avLst/>
            </a:prstGeom>
            <a:ln w="50800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1927</Words>
  <Application>Microsoft Office PowerPoint</Application>
  <PresentationFormat>Personalizar</PresentationFormat>
  <Paragraphs>1681</Paragraphs>
  <Slides>77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77</vt:i4>
      </vt:variant>
    </vt:vector>
  </HeadingPairs>
  <TitlesOfParts>
    <vt:vector size="83" baseType="lpstr">
      <vt:lpstr>Arial</vt:lpstr>
      <vt:lpstr>Open Sans Bold</vt:lpstr>
      <vt:lpstr>Open Sans</vt:lpstr>
      <vt:lpstr>Nunito Bold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</dc:title>
  <cp:lastModifiedBy>Marcelo Silva</cp:lastModifiedBy>
  <cp:revision>23</cp:revision>
  <dcterms:created xsi:type="dcterms:W3CDTF">2006-08-16T00:00:00Z</dcterms:created>
  <dcterms:modified xsi:type="dcterms:W3CDTF">2025-05-19T19:16:15Z</dcterms:modified>
  <dc:identifier>DAGnzZkXe7Q</dc:identifier>
</cp:coreProperties>
</file>