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344" r:id="rId4"/>
    <p:sldId id="34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30" r:id="rId73"/>
    <p:sldId id="331" r:id="rId74"/>
    <p:sldId id="332" r:id="rId75"/>
    <p:sldId id="333" r:id="rId76"/>
    <p:sldId id="334" r:id="rId77"/>
    <p:sldId id="335" r:id="rId78"/>
    <p:sldId id="345" r:id="rId79"/>
    <p:sldId id="346" r:id="rId80"/>
    <p:sldId id="342" r:id="rId81"/>
  </p:sldIdLst>
  <p:sldSz cx="18288000" cy="10287000"/>
  <p:notesSz cx="6858000" cy="9144000"/>
  <p:embeddedFontLst>
    <p:embeddedFont>
      <p:font typeface="Open Sans Bold" charset="0"/>
      <p:regular r:id="rId82"/>
    </p:embeddedFont>
    <p:embeddedFont>
      <p:font typeface="Open Sans" charset="0"/>
      <p:regular r:id="rId83"/>
    </p:embeddedFont>
    <p:embeddedFont>
      <p:font typeface="Nunito Bold" charset="0"/>
      <p:regular r:id="rId84"/>
    </p:embeddedFont>
    <p:embeddedFont>
      <p:font typeface="Calibri" pitchFamily="34" charset="0"/>
      <p:regular r:id="rId85"/>
      <p:bold r:id="rId86"/>
      <p:italic r:id="rId87"/>
      <p:boldItalic r:id="rId8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 varScale="1">
        <p:scale>
          <a:sx n="55" d="100"/>
          <a:sy n="55" d="100"/>
        </p:scale>
        <p:origin x="-6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3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2.fntdata"/><Relationship Id="rId88" Type="http://schemas.openxmlformats.org/officeDocument/2006/relationships/font" Target="fonts/font7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gUiY8CVDhU" TargetMode="External"/><Relationship Id="rId2" Type="http://schemas.openxmlformats.org/officeDocument/2006/relationships/hyperlink" Target="https://www.youtube.com/watch?v=fZQgE8fYVy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2DmK_H7IdTo?si=B7BgAQR4enIMC5lb" TargetMode="External"/><Relationship Id="rId5" Type="http://schemas.openxmlformats.org/officeDocument/2006/relationships/hyperlink" Target="https://en.wikipedia.org/wiki/Heapsort" TargetMode="External"/><Relationship Id="rId4" Type="http://schemas.openxmlformats.org/officeDocument/2006/relationships/hyperlink" Target="https://www.youtube.com/watch?v=H5kAcmGOn4Q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69707" y="3241886"/>
            <a:ext cx="12132275" cy="2315526"/>
            <a:chOff x="0" y="-171449"/>
            <a:chExt cx="16176367" cy="3087368"/>
          </a:xfrm>
        </p:grpSpPr>
        <p:sp>
          <p:nvSpPr>
            <p:cNvPr id="3" name="TextBox 3"/>
            <p:cNvSpPr txBox="1"/>
            <p:nvPr/>
          </p:nvSpPr>
          <p:spPr>
            <a:xfrm>
              <a:off x="0" y="-171449"/>
              <a:ext cx="16176367" cy="22057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880"/>
                </a:lnSpc>
              </a:pPr>
              <a:r>
                <a:rPr lang="en-US" sz="9200" b="1" dirty="0" err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Algoritmo</a:t>
              </a:r>
              <a:r>
                <a:rPr lang="en-US" sz="92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</a:t>
              </a:r>
              <a:r>
                <a:rPr lang="en-US" sz="9200" b="1" dirty="0" err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HeapSort</a:t>
              </a:r>
              <a:endParaRPr lang="en-US" sz="92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64876"/>
              <a:ext cx="15398116" cy="1151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1">
                  <a:solidFill>
                    <a:srgbClr val="919191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Tipos de Ordenação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934248" y="6644133"/>
            <a:ext cx="841950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3C3C3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Carlos, Marcelo e Nicolas.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608422"/>
              <a:chOff x="0" y="0"/>
              <a:chExt cx="937775" cy="98805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94441"/>
              <a:ext cx="2142669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94441"/>
              <a:ext cx="0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608422"/>
              <a:chOff x="0" y="0"/>
              <a:chExt cx="937775" cy="988058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608422"/>
              <a:chOff x="0" y="0"/>
              <a:chExt cx="937775" cy="98805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608422"/>
              <a:chOff x="0" y="0"/>
              <a:chExt cx="937775" cy="988058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608422"/>
              <a:ext cx="1947231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94441"/>
              <a:ext cx="2142669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94441"/>
              <a:ext cx="0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608422"/>
              <a:ext cx="1971207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94441"/>
              <a:ext cx="269268" cy="12942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94441"/>
              <a:ext cx="2255546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2385556" y="2824553"/>
            <a:ext cx="4616624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procedimento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sift-down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3602328" y="4819967"/>
            <a:ext cx="15754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O(log 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608422"/>
              <a:chOff x="0" y="0"/>
              <a:chExt cx="937775" cy="98805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94441"/>
              <a:ext cx="2142669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94441"/>
              <a:ext cx="0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608422"/>
              <a:chOff x="0" y="0"/>
              <a:chExt cx="937775" cy="98805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94441"/>
              <a:ext cx="2142669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94441"/>
              <a:ext cx="0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608422"/>
              <a:chOff x="0" y="0"/>
              <a:chExt cx="937775" cy="988058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608422"/>
              <a:chOff x="0" y="0"/>
              <a:chExt cx="937775" cy="988058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3001942" y="2824553"/>
            <a:ext cx="3643048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fim</a:t>
            </a: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do</a:t>
            </a: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sift-down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608422"/>
              <a:chOff x="0" y="0"/>
              <a:chExt cx="937775" cy="988058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608422"/>
              <a:ext cx="1947231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608422"/>
              <a:ext cx="1971207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2090042" y="2824553"/>
            <a:ext cx="5197890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alternando</a:t>
            </a: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com</a:t>
            </a: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swap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3602328" y="4819967"/>
            <a:ext cx="15754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O(log 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608422"/>
              <a:chOff x="0" y="0"/>
              <a:chExt cx="937775" cy="988058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91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608422"/>
              <a:ext cx="1947231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608422"/>
              <a:ext cx="1971207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2090042" y="2824553"/>
            <a:ext cx="5340766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alternando</a:t>
            </a: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com</a:t>
            </a: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swap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3602328" y="4819967"/>
            <a:ext cx="15754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O(log 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3276800" y="3379514"/>
            <a:ext cx="1144926" cy="1206317"/>
            <a:chOff x="0" y="0"/>
            <a:chExt cx="937775" cy="9880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62" name="AutoShape 62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AutoShape 67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8" name="AutoShape 68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9" name="AutoShape 69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0" name="Group 70"/>
          <p:cNvGrpSpPr/>
          <p:nvPr/>
        </p:nvGrpSpPr>
        <p:grpSpPr>
          <a:xfrm rot="-5400000">
            <a:off x="13416534" y="2341958"/>
            <a:ext cx="865459" cy="865459"/>
            <a:chOff x="0" y="0"/>
            <a:chExt cx="812800" cy="812800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72" name="TextBox 72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3" name="TextBox 7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220852" y="3284264"/>
            <a:ext cx="4994190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 smtClean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</a:t>
            </a:r>
            <a:r>
              <a:rPr lang="en-US" sz="5199" b="1" dirty="0" err="1" smtClean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rganizando</a:t>
            </a:r>
            <a:r>
              <a:rPr lang="en-US" sz="5199" b="1" dirty="0" smtClean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o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valor no </a:t>
            </a: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vetor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84" name="TextBox 84"/>
          <p:cNvSpPr txBox="1"/>
          <p:nvPr/>
        </p:nvSpPr>
        <p:spPr>
          <a:xfrm>
            <a:off x="13416534" y="7078945"/>
            <a:ext cx="4753216" cy="2941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 </a:t>
            </a:r>
            <a:r>
              <a:rPr lang="en-US" sz="42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cada</a:t>
            </a: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swap,</a:t>
            </a:r>
          </a:p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 heap é </a:t>
            </a:r>
            <a:r>
              <a:rPr lang="en-US" sz="42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reduzido</a:t>
            </a: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 o </a:t>
            </a:r>
            <a:r>
              <a:rPr lang="en-US" sz="42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heapify</a:t>
            </a: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42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precisa</a:t>
            </a: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ser </a:t>
            </a:r>
            <a:r>
              <a:rPr lang="en-US" sz="42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executado</a:t>
            </a: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!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206317"/>
            <a:chOff x="0" y="0"/>
            <a:chExt cx="937775" cy="9880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82120"/>
            <a:ext cx="332055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11472886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Cenários</a:t>
            </a: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mais</a:t>
            </a: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adequados</a:t>
            </a: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usos</a:t>
            </a: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2937335"/>
            <a:ext cx="18288000" cy="4078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Aplicações com necessidade de garantia de </a:t>
            </a: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tempo.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Ambientes </a:t>
            </a: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 restrições de </a:t>
            </a: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memória.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Implementação </a:t>
            </a: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filas de </a:t>
            </a: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prioridade.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Processamento </a:t>
            </a: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dados em </a:t>
            </a: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fluxo.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Sistemas críticos.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Grandes </a:t>
            </a: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volumes de </a:t>
            </a: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dados.</a:t>
            </a:r>
            <a:endParaRPr lang="en-US" sz="3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82120"/>
            <a:ext cx="332055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206317"/>
            <a:chOff x="0" y="0"/>
            <a:chExt cx="937775" cy="988058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206317"/>
            <a:chOff x="0" y="0"/>
            <a:chExt cx="937775" cy="988058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82120"/>
            <a:ext cx="332055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206317"/>
            <a:chOff x="0" y="0"/>
            <a:chExt cx="937775" cy="9880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206317"/>
            <a:chOff x="0" y="0"/>
            <a:chExt cx="937775" cy="9880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73" name="Group 73"/>
          <p:cNvGrpSpPr/>
          <p:nvPr/>
        </p:nvGrpSpPr>
        <p:grpSpPr>
          <a:xfrm>
            <a:off x="12132484" y="2257578"/>
            <a:ext cx="1144926" cy="2243873"/>
            <a:chOff x="0" y="0"/>
            <a:chExt cx="1526568" cy="2991831"/>
          </a:xfrm>
        </p:grpSpPr>
        <p:grpSp>
          <p:nvGrpSpPr>
            <p:cNvPr id="74" name="Group 74"/>
            <p:cNvGrpSpPr/>
            <p:nvPr/>
          </p:nvGrpSpPr>
          <p:grpSpPr>
            <a:xfrm>
              <a:off x="0" y="1383409"/>
              <a:ext cx="1526568" cy="1608422"/>
              <a:chOff x="0" y="0"/>
              <a:chExt cx="937775" cy="988058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6" name="TextBox 76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85</a:t>
                </a:r>
              </a:p>
            </p:txBody>
          </p:sp>
        </p:grpSp>
        <p:grpSp>
          <p:nvGrpSpPr>
            <p:cNvPr id="77" name="Group 77"/>
            <p:cNvGrpSpPr/>
            <p:nvPr/>
          </p:nvGrpSpPr>
          <p:grpSpPr>
            <a:xfrm rot="-5400000">
              <a:off x="186312" y="0"/>
              <a:ext cx="1153945" cy="1153945"/>
              <a:chOff x="0" y="0"/>
              <a:chExt cx="812800" cy="81280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812800" y="406400"/>
                    </a:moveTo>
                    <a:lnTo>
                      <a:pt x="406400" y="0"/>
                    </a:lnTo>
                    <a:lnTo>
                      <a:pt x="406400" y="203200"/>
                    </a:lnTo>
                    <a:lnTo>
                      <a:pt x="0" y="203200"/>
                    </a:lnTo>
                    <a:lnTo>
                      <a:pt x="0" y="609600"/>
                    </a:lnTo>
                    <a:lnTo>
                      <a:pt x="406400" y="609600"/>
                    </a:lnTo>
                    <a:lnTo>
                      <a:pt x="406400" y="812800"/>
                    </a:lnTo>
                    <a:lnTo>
                      <a:pt x="812800" y="406400"/>
                    </a:ln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79" name="TextBox 79"/>
              <p:cNvSpPr txBox="1"/>
              <p:nvPr/>
            </p:nvSpPr>
            <p:spPr>
              <a:xfrm>
                <a:off x="0" y="165100"/>
                <a:ext cx="711200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8972556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Principais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características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937335"/>
            <a:ext cx="18288000" cy="398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-US" sz="3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HeapSort </a:t>
            </a: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 uma ordenação instável.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“Elemento original, índice original.”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Ordenação de elementos com a estrutura HEAP.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seu desempenho não depende da ordem inicial dos elementos.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Utiliza uma quantidade constante de memória tornando-o adequado para grandes conjuntos de dados em memória limitada.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>
          <a:xfrm>
            <a:off x="4000464" y="3643302"/>
            <a:ext cx="10258278" cy="1721550"/>
            <a:chOff x="4014861" y="448310"/>
            <a:chExt cx="10258278" cy="1721550"/>
          </a:xfrm>
        </p:grpSpPr>
        <p:grpSp>
          <p:nvGrpSpPr>
            <p:cNvPr id="2" name="Group 2"/>
            <p:cNvGrpSpPr/>
            <p:nvPr/>
          </p:nvGrpSpPr>
          <p:grpSpPr>
            <a:xfrm>
              <a:off x="4014861" y="1028700"/>
              <a:ext cx="1070861" cy="1141160"/>
              <a:chOff x="0" y="0"/>
              <a:chExt cx="282037" cy="300552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5047622" y="1028700"/>
              <a:ext cx="1070861" cy="1141160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6070858" y="1028700"/>
              <a:ext cx="1070861" cy="1141160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7103619" y="1028700"/>
              <a:ext cx="1070861" cy="1141160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8103744" y="1028700"/>
              <a:ext cx="1070861" cy="1141160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9136506" y="1028700"/>
              <a:ext cx="1070861" cy="1141160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10117581" y="1028700"/>
              <a:ext cx="1070861" cy="1141160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1150342" y="1028700"/>
              <a:ext cx="1070861" cy="1141160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12169517" y="1028700"/>
              <a:ext cx="1070861" cy="1141160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3202278" y="1028700"/>
              <a:ext cx="1070861" cy="1141160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4426824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5459585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6482821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510807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8515707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9553218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10529543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1562304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12592678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3602328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sp>
        <p:nvSpPr>
          <p:cNvPr id="43" name="TextBox 2"/>
          <p:cNvSpPr txBox="1"/>
          <p:nvPr/>
        </p:nvSpPr>
        <p:spPr>
          <a:xfrm>
            <a:off x="1028700" y="141605"/>
            <a:ext cx="9615498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Funcionamento</a:t>
            </a: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do </a:t>
            </a: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HeapSort</a:t>
            </a: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1113309" y="3268509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TextBox 6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72" name="Group 72"/>
          <p:cNvGrpSpPr/>
          <p:nvPr/>
        </p:nvGrpSpPr>
        <p:grpSpPr>
          <a:xfrm rot="-5400000">
            <a:off x="11253043" y="2251747"/>
            <a:ext cx="865459" cy="865459"/>
            <a:chOff x="0" y="0"/>
            <a:chExt cx="812800" cy="812800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74" name="TextBox 74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77686" y="3877707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817264" y="5517221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56092" y="5517221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210262" y="7677155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0080548" y="3274549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58043" y="7694257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47752" y="7677155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89727" y="5084024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82725" y="6691286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8850150" y="5084024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10328555" y="6691286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28555" y="6691286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TextBox 58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68" name="Group 68"/>
          <p:cNvGrpSpPr/>
          <p:nvPr/>
        </p:nvGrpSpPr>
        <p:grpSpPr>
          <a:xfrm rot="-5400000">
            <a:off x="10207367" y="2289475"/>
            <a:ext cx="865459" cy="865459"/>
            <a:chOff x="0" y="0"/>
            <a:chExt cx="812800" cy="81280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70" name="TextBox 70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1033310" y="2690631"/>
            <a:ext cx="105798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raiz</a:t>
            </a:r>
          </a:p>
        </p:txBody>
      </p:sp>
      <p:sp>
        <p:nvSpPr>
          <p:cNvPr id="83" name="AutoShape 83"/>
          <p:cNvSpPr/>
          <p:nvPr/>
        </p:nvSpPr>
        <p:spPr>
          <a:xfrm>
            <a:off x="9469087" y="3152593"/>
            <a:ext cx="1184863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4" name="AutoShape 84"/>
          <p:cNvSpPr/>
          <p:nvPr/>
        </p:nvSpPr>
        <p:spPr>
          <a:xfrm>
            <a:off x="8615290" y="9258300"/>
            <a:ext cx="1184863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5" name="TextBox 85"/>
          <p:cNvSpPr txBox="1"/>
          <p:nvPr/>
        </p:nvSpPr>
        <p:spPr>
          <a:xfrm>
            <a:off x="10257909" y="8829675"/>
            <a:ext cx="956905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206317"/>
            <a:chOff x="0" y="0"/>
            <a:chExt cx="937775" cy="988058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206317"/>
            <a:chOff x="0" y="0"/>
            <a:chExt cx="937775" cy="988058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77686" y="4650997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817264" y="6290511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56092" y="6290511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099473" y="3444680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58043" y="8467546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47752" y="845044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89727" y="585731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H="1" flipV="1">
            <a:off x="8850150" y="585731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10328555" y="7464575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28555" y="7464575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TextBox 54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64" name="Group 64"/>
          <p:cNvGrpSpPr/>
          <p:nvPr/>
        </p:nvGrpSpPr>
        <p:grpSpPr>
          <a:xfrm rot="-5400000">
            <a:off x="9239207" y="2374541"/>
            <a:ext cx="865459" cy="865459"/>
            <a:chOff x="0" y="0"/>
            <a:chExt cx="812800" cy="812800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dirty="0" smtClean="0">
                  <a:solidFill>
                    <a:srgbClr val="000000"/>
                  </a:solidFill>
                  <a:latin typeface="Open Sans Bold" charset="0"/>
                  <a:ea typeface="Open Sans Bold" charset="0"/>
                  <a:cs typeface="Open Sans Bold" charset="0"/>
                  <a:sym typeface="Open Sans Bold"/>
                </a:rPr>
                <a:t>4</a:t>
              </a:r>
              <a:endParaRPr lang="en-US" sz="3999" dirty="0">
                <a:solidFill>
                  <a:srgbClr val="000000"/>
                </a:solidFill>
                <a:latin typeface="Open Sans Bold" charset="0"/>
                <a:ea typeface="Open Sans Bold" charset="0"/>
                <a:cs typeface="Open Sans Bold" charset="0"/>
                <a:sym typeface="Open Sans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3016769" y="2690631"/>
            <a:ext cx="4992053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Construção</a:t>
            </a:r>
          </a:p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 Árvore Binária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2716146" y="4433914"/>
            <a:ext cx="5593299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3997286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3997286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36800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36800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36800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36800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44652" y="4946225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84229" y="6585739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23058" y="6585739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8066712" y="3384871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414717" y="8745673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56692" y="6152542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817115" y="6152542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95521" y="7759803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TextBox 50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60" name="Group 60"/>
          <p:cNvGrpSpPr/>
          <p:nvPr/>
        </p:nvGrpSpPr>
        <p:grpSpPr>
          <a:xfrm rot="-5400000">
            <a:off x="8206446" y="2344636"/>
            <a:ext cx="865459" cy="865459"/>
            <a:chOff x="0" y="0"/>
            <a:chExt cx="812800" cy="81280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3997286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3997286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36800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36800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510098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674050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674050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6958818" y="3380148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6307302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6307302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TextBox 46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56" name="Group 56"/>
          <p:cNvGrpSpPr/>
          <p:nvPr/>
        </p:nvGrpSpPr>
        <p:grpSpPr>
          <a:xfrm rot="-5400000">
            <a:off x="7135584" y="2321203"/>
            <a:ext cx="865459" cy="86545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4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608422"/>
              <a:chOff x="0" y="0"/>
              <a:chExt cx="937775" cy="988058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2385556" y="2824553"/>
            <a:ext cx="4545186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procedimento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heapify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83" name="AutoShape 83"/>
          <p:cNvSpPr/>
          <p:nvPr/>
        </p:nvSpPr>
        <p:spPr>
          <a:xfrm>
            <a:off x="8410932" y="9258300"/>
            <a:ext cx="937927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4" name="AutoShape 84"/>
          <p:cNvSpPr/>
          <p:nvPr/>
        </p:nvSpPr>
        <p:spPr>
          <a:xfrm flipV="1">
            <a:off x="7899103" y="6328270"/>
            <a:ext cx="832880" cy="431299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5" name="TextBox 85"/>
          <p:cNvSpPr txBox="1"/>
          <p:nvPr/>
        </p:nvSpPr>
        <p:spPr>
          <a:xfrm>
            <a:off x="9553218" y="8829675"/>
            <a:ext cx="1519608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filho</a:t>
            </a:r>
            <a:endParaRPr lang="en-US" sz="45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86" name="TextBox 86"/>
          <p:cNvSpPr txBox="1"/>
          <p:nvPr/>
        </p:nvSpPr>
        <p:spPr>
          <a:xfrm>
            <a:off x="8819210" y="5497538"/>
            <a:ext cx="88130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41" name="AutoShape 41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TextBox 4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1" name="AutoShape 41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TextBox 4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563438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727390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5996793" y="3571575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41" name="AutoShape 41"/>
          <p:cNvSpPr/>
          <p:nvPr/>
        </p:nvSpPr>
        <p:spPr>
          <a:xfrm flipV="1">
            <a:off x="7302220" y="684070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TextBox 4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52" name="Group 52"/>
          <p:cNvGrpSpPr/>
          <p:nvPr/>
        </p:nvGrpSpPr>
        <p:grpSpPr>
          <a:xfrm rot="-5400000">
            <a:off x="6168784" y="2449705"/>
            <a:ext cx="865459" cy="865459"/>
            <a:chOff x="0" y="0"/>
            <a:chExt cx="812800" cy="8128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38" name="AutoShape 38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38" name="AutoShape 38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61493" y="4861894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075191" y="3655577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8" name="Group 48"/>
          <p:cNvGrpSpPr/>
          <p:nvPr/>
        </p:nvGrpSpPr>
        <p:grpSpPr>
          <a:xfrm rot="-5400000">
            <a:off x="5214925" y="2520004"/>
            <a:ext cx="865459" cy="865459"/>
            <a:chOff x="0" y="0"/>
            <a:chExt cx="812800" cy="8128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3977829" y="3549259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5" name="Group 45"/>
          <p:cNvGrpSpPr/>
          <p:nvPr/>
        </p:nvGrpSpPr>
        <p:grpSpPr>
          <a:xfrm rot="-5400000">
            <a:off x="4137619" y="2426625"/>
            <a:ext cx="865459" cy="865459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4829777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4829777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4829777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4829777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4829777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4829777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4829777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4829777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4829777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4829777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067927" y="3222914"/>
            <a:ext cx="4362089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RESULTADO: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575960" y="6085238"/>
            <a:ext cx="298644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O(n log 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328695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Max Heap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1506" y="928658"/>
            <a:ext cx="8759309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Estruturaçã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ordem</a:t>
            </a:r>
            <a:r>
              <a:rPr lang="en-US" sz="45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b="1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decrescente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45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ts val="6300"/>
              </a:lnSpc>
            </a:pP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(do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maior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menor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en-US" sz="45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6300"/>
              </a:lnSpc>
            </a:pP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45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313939" y="1028700"/>
            <a:ext cx="7488908" cy="1208118"/>
            <a:chOff x="0" y="0"/>
            <a:chExt cx="9985211" cy="161082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500040"/>
              <a:ext cx="1042356" cy="1110783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05270" y="500040"/>
              <a:ext cx="1042356" cy="1110783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2001268" y="500040"/>
              <a:ext cx="1042356" cy="1110783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006538" y="500040"/>
              <a:ext cx="1042356" cy="1110783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980041" y="500040"/>
              <a:ext cx="1042356" cy="1110783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985311" y="500040"/>
              <a:ext cx="1042356" cy="1110783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940270" y="500040"/>
              <a:ext cx="1042356" cy="1110783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6945540" y="500040"/>
              <a:ext cx="1042356" cy="1110783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7937585" y="500040"/>
              <a:ext cx="1042356" cy="1110783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8942855" y="500040"/>
              <a:ext cx="1042356" cy="1110783"/>
              <a:chOff x="0" y="0"/>
              <a:chExt cx="282037" cy="30055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40099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406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2402265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340288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3810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390930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6341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3465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8349482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33225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grpSp>
        <p:nvGrpSpPr>
          <p:cNvPr id="89" name="Group 42"/>
          <p:cNvGrpSpPr/>
          <p:nvPr/>
        </p:nvGrpSpPr>
        <p:grpSpPr>
          <a:xfrm>
            <a:off x="3643274" y="1643038"/>
            <a:ext cx="8939304" cy="6985414"/>
            <a:chOff x="0" y="0"/>
            <a:chExt cx="11919073" cy="9313885"/>
          </a:xfrm>
        </p:grpSpPr>
        <p:grpSp>
          <p:nvGrpSpPr>
            <p:cNvPr id="90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158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9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1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156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7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2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154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5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3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152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3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4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150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1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5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148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9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6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146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7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144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5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8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142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3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31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2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3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4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5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7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8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9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63" name="Freeform 71"/>
          <p:cNvSpPr/>
          <p:nvPr/>
        </p:nvSpPr>
        <p:spPr>
          <a:xfrm>
            <a:off x="2786018" y="8929714"/>
            <a:ext cx="1144926" cy="1174064"/>
          </a:xfrm>
          <a:custGeom>
            <a:avLst/>
            <a:gdLst/>
            <a:ahLst/>
            <a:cxnLst/>
            <a:rect l="l" t="t" r="r" b="b"/>
            <a:pathLst>
              <a:path w="937775" h="961641">
                <a:moveTo>
                  <a:pt x="468887" y="0"/>
                </a:moveTo>
                <a:cubicBezTo>
                  <a:pt x="209928" y="0"/>
                  <a:pt x="0" y="215271"/>
                  <a:pt x="0" y="480821"/>
                </a:cubicBezTo>
                <a:cubicBezTo>
                  <a:pt x="0" y="746370"/>
                  <a:pt x="209928" y="961641"/>
                  <a:pt x="468887" y="961641"/>
                </a:cubicBezTo>
                <a:cubicBezTo>
                  <a:pt x="727847" y="961641"/>
                  <a:pt x="937775" y="746370"/>
                  <a:pt x="937775" y="480821"/>
                </a:cubicBezTo>
                <a:cubicBezTo>
                  <a:pt x="937775" y="215271"/>
                  <a:pt x="727847" y="0"/>
                  <a:pt x="468887" y="0"/>
                </a:cubicBezTo>
                <a:close/>
              </a:path>
            </a:pathLst>
          </a:custGeom>
          <a:solidFill>
            <a:srgbClr val="919191"/>
          </a:solidFill>
        </p:spPr>
      </p:sp>
      <p:sp>
        <p:nvSpPr>
          <p:cNvPr id="164" name="TextBox 72"/>
          <p:cNvSpPr txBox="1"/>
          <p:nvPr/>
        </p:nvSpPr>
        <p:spPr>
          <a:xfrm>
            <a:off x="2893354" y="8946750"/>
            <a:ext cx="930252" cy="104695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5599"/>
              </a:lnSpc>
            </a:pPr>
            <a:r>
              <a:rPr lang="en-US" sz="3999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lang="en-US" sz="39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AutoShape 78"/>
          <p:cNvSpPr/>
          <p:nvPr/>
        </p:nvSpPr>
        <p:spPr>
          <a:xfrm flipV="1">
            <a:off x="3358480" y="8215333"/>
            <a:ext cx="356231" cy="714379"/>
          </a:xfrm>
          <a:prstGeom prst="line">
            <a:avLst/>
          </a:prstGeom>
          <a:ln w="508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6" name="CaixaDeTexto 165"/>
          <p:cNvSpPr txBox="1"/>
          <p:nvPr/>
        </p:nvSpPr>
        <p:spPr>
          <a:xfrm>
            <a:off x="4786282" y="9358342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ú</a:t>
            </a:r>
            <a:r>
              <a:rPr lang="pt-BR" sz="3200" b="1" dirty="0" smtClean="0"/>
              <a:t>ltimo elemento</a:t>
            </a:r>
            <a:endParaRPr lang="pt-BR" sz="3200" b="1" dirty="0"/>
          </a:p>
        </p:txBody>
      </p:sp>
      <p:cxnSp>
        <p:nvCxnSpPr>
          <p:cNvPr id="168" name="Conector de seta reta 167"/>
          <p:cNvCxnSpPr>
            <a:stCxn id="166" idx="1"/>
          </p:cNvCxnSpPr>
          <p:nvPr/>
        </p:nvCxnSpPr>
        <p:spPr>
          <a:xfrm rot="10800000">
            <a:off x="4143340" y="9644094"/>
            <a:ext cx="642942" cy="6636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3286958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 Heap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1506" y="928658"/>
            <a:ext cx="8759309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Estruturação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b="1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ordem</a:t>
            </a:r>
            <a:r>
              <a:rPr lang="en-US" sz="45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b="1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crescente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>
              <a:lnSpc>
                <a:spcPts val="6300"/>
              </a:lnSpc>
            </a:pP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(do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menor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maior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algn="l">
              <a:lnSpc>
                <a:spcPts val="6300"/>
              </a:lnSpc>
            </a:pP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45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313939" y="1028700"/>
            <a:ext cx="7488908" cy="1208118"/>
            <a:chOff x="0" y="0"/>
            <a:chExt cx="9985211" cy="161082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500040"/>
              <a:ext cx="1042356" cy="1110783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05270" y="500040"/>
              <a:ext cx="1042356" cy="1110783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2001268" y="500040"/>
              <a:ext cx="1042356" cy="1110783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006538" y="500040"/>
              <a:ext cx="1042356" cy="1110783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980041" y="500040"/>
              <a:ext cx="1042356" cy="1110783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985311" y="500040"/>
              <a:ext cx="1042356" cy="1110783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940270" y="500040"/>
              <a:ext cx="1042356" cy="1110783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6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6945540" y="500040"/>
              <a:ext cx="1042356" cy="1110783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7937585" y="500040"/>
              <a:ext cx="1042356" cy="1110783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8942855" y="500040"/>
              <a:ext cx="1042356" cy="1110783"/>
              <a:chOff x="0" y="0"/>
              <a:chExt cx="282037" cy="30055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40099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406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2402265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340288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3810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390930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6341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3465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8349482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33225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grpSp>
        <p:nvGrpSpPr>
          <p:cNvPr id="45" name="Group 42"/>
          <p:cNvGrpSpPr/>
          <p:nvPr/>
        </p:nvGrpSpPr>
        <p:grpSpPr>
          <a:xfrm>
            <a:off x="3643274" y="1643038"/>
            <a:ext cx="8939304" cy="6985414"/>
            <a:chOff x="0" y="0"/>
            <a:chExt cx="11919073" cy="9313885"/>
          </a:xfrm>
        </p:grpSpPr>
        <p:grpSp>
          <p:nvGrpSpPr>
            <p:cNvPr id="46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158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9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156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7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8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154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5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9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152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3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0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150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1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1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148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9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2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146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7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3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144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5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4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142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3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31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2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3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4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5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7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8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9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8" name="Freeform 71"/>
          <p:cNvSpPr/>
          <p:nvPr/>
        </p:nvSpPr>
        <p:spPr>
          <a:xfrm>
            <a:off x="2607244" y="8912678"/>
            <a:ext cx="1144926" cy="1174064"/>
          </a:xfrm>
          <a:custGeom>
            <a:avLst/>
            <a:gdLst/>
            <a:ahLst/>
            <a:cxnLst/>
            <a:rect l="l" t="t" r="r" b="b"/>
            <a:pathLst>
              <a:path w="937775" h="961641">
                <a:moveTo>
                  <a:pt x="468887" y="0"/>
                </a:moveTo>
                <a:cubicBezTo>
                  <a:pt x="209928" y="0"/>
                  <a:pt x="0" y="215271"/>
                  <a:pt x="0" y="480821"/>
                </a:cubicBezTo>
                <a:cubicBezTo>
                  <a:pt x="0" y="746370"/>
                  <a:pt x="209928" y="961641"/>
                  <a:pt x="468887" y="961641"/>
                </a:cubicBezTo>
                <a:cubicBezTo>
                  <a:pt x="727847" y="961641"/>
                  <a:pt x="937775" y="746370"/>
                  <a:pt x="937775" y="480821"/>
                </a:cubicBezTo>
                <a:cubicBezTo>
                  <a:pt x="937775" y="215271"/>
                  <a:pt x="727847" y="0"/>
                  <a:pt x="468887" y="0"/>
                </a:cubicBezTo>
                <a:close/>
              </a:path>
            </a:pathLst>
          </a:custGeom>
          <a:solidFill>
            <a:srgbClr val="919191"/>
          </a:solidFill>
        </p:spPr>
      </p:sp>
      <p:sp>
        <p:nvSpPr>
          <p:cNvPr id="89" name="TextBox 72"/>
          <p:cNvSpPr txBox="1"/>
          <p:nvPr/>
        </p:nvSpPr>
        <p:spPr>
          <a:xfrm>
            <a:off x="2714580" y="8929714"/>
            <a:ext cx="930252" cy="104695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5599"/>
              </a:lnSpc>
            </a:pPr>
            <a:r>
              <a:rPr lang="en-US" sz="3999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91</a:t>
            </a:r>
            <a:endParaRPr lang="en-US" sz="39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AutoShape 78"/>
          <p:cNvSpPr/>
          <p:nvPr/>
        </p:nvSpPr>
        <p:spPr>
          <a:xfrm flipV="1">
            <a:off x="3179706" y="8215333"/>
            <a:ext cx="535006" cy="697342"/>
          </a:xfrm>
          <a:prstGeom prst="line">
            <a:avLst/>
          </a:prstGeom>
          <a:ln w="508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1" name="CaixaDeTexto 90"/>
          <p:cNvSpPr txBox="1"/>
          <p:nvPr/>
        </p:nvSpPr>
        <p:spPr>
          <a:xfrm>
            <a:off x="4786282" y="9358342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ú</a:t>
            </a:r>
            <a:r>
              <a:rPr lang="pt-BR" sz="3200" b="1" dirty="0" smtClean="0"/>
              <a:t>ltimo elemento</a:t>
            </a:r>
            <a:endParaRPr lang="pt-BR" sz="3200" b="1" dirty="0"/>
          </a:p>
        </p:txBody>
      </p:sp>
      <p:cxnSp>
        <p:nvCxnSpPr>
          <p:cNvPr id="92" name="Conector de seta reta 91"/>
          <p:cNvCxnSpPr/>
          <p:nvPr/>
        </p:nvCxnSpPr>
        <p:spPr>
          <a:xfrm rot="10800000">
            <a:off x="4143340" y="9644094"/>
            <a:ext cx="642942" cy="6636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608422"/>
              <a:chOff x="0" y="0"/>
              <a:chExt cx="937775" cy="988058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AutoShape 82"/>
          <p:cNvSpPr/>
          <p:nvPr/>
        </p:nvSpPr>
        <p:spPr>
          <a:xfrm flipV="1">
            <a:off x="7899103" y="6328270"/>
            <a:ext cx="832880" cy="431299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3" name="AutoShape 83"/>
          <p:cNvSpPr/>
          <p:nvPr/>
        </p:nvSpPr>
        <p:spPr>
          <a:xfrm>
            <a:off x="8410932" y="9258300"/>
            <a:ext cx="937927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4" name="TextBox 84"/>
          <p:cNvSpPr txBox="1"/>
          <p:nvPr/>
        </p:nvSpPr>
        <p:spPr>
          <a:xfrm>
            <a:off x="9553218" y="8829675"/>
            <a:ext cx="144817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filho</a:t>
            </a:r>
            <a:endParaRPr lang="en-US" sz="45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85" name="TextBox 85"/>
          <p:cNvSpPr txBox="1"/>
          <p:nvPr/>
        </p:nvSpPr>
        <p:spPr>
          <a:xfrm>
            <a:off x="8819210" y="5497538"/>
            <a:ext cx="88130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4329086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Referências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294256"/>
            <a:ext cx="18288000" cy="4612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22" lvl="1" indent="-313061" algn="l">
              <a:lnSpc>
                <a:spcPts val="4060"/>
              </a:lnSpc>
              <a:buFont typeface="Arial"/>
              <a:buChar char="•"/>
            </a:pP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Funcionamento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HeapSort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lays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ayala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2" tooltip="https://www.youtube.com/watch?v=fZQgE8fYVy4"/>
              </a:rPr>
              <a:t>https://www.youtube.com/watch?v=fZQgE8fYVy4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11/05/2025.</a:t>
            </a:r>
          </a:p>
          <a:p>
            <a:pPr marL="626122" lvl="1" indent="-313061" algn="l">
              <a:lnSpc>
                <a:spcPts val="406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 sort visualization | What is heap sort and How does it work??.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Abhilas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Biswas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3" tooltip="https://www.youtube.com/watch?v=mgUiY8CVDhU"/>
              </a:rPr>
              <a:t>https://youtu.be/mgUiY8CVDhU?si=N-npZLHmBLVpPjWJ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13/05/2025.</a:t>
            </a:r>
          </a:p>
          <a:p>
            <a:pPr marL="626122" lvl="1" indent="-313061" algn="l">
              <a:lnSpc>
                <a:spcPts val="406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Heaps and Heap Sort.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udiprod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4" tooltip="https://www.youtube.com/watch?v=H5kAcmGOn4Q"/>
              </a:rPr>
              <a:t>https://youtu.be/H5kAcmGOn4Q?si=nf8vXw6FICi52g9v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13/05/2025.</a:t>
            </a:r>
          </a:p>
          <a:p>
            <a:pPr marL="626122" lvl="1" indent="-313061" algn="l">
              <a:lnSpc>
                <a:spcPts val="406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HEAPSORT. Wikipedia.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5" tooltip="https://en.wikipedia.org/wiki/Heapsort"/>
              </a:rPr>
              <a:t>https://en.wikipedia.org/wiki/Heapsort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15/05/2025.</a:t>
            </a:r>
          </a:p>
          <a:p>
            <a:pPr marL="626122" lvl="1" indent="-313061" algn="l">
              <a:lnSpc>
                <a:spcPts val="4060"/>
              </a:lnSpc>
              <a:buFont typeface="Arial"/>
              <a:buChar char="•"/>
            </a:pP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Classificação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pilha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4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minutos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Michael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Sambol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6" tooltip="https://youtu.be/2DmK_H7IdTo?si=B7BgAQR4enIMC5lb"/>
              </a:rPr>
              <a:t>https://youtu.be/2DmK_H7IdTo?si=B7BgAQR4enIMC5lb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15/05/2025.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608422"/>
              <a:chOff x="0" y="0"/>
              <a:chExt cx="937775" cy="988058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1987</Words>
  <Application>Microsoft Office PowerPoint</Application>
  <PresentationFormat>Personalizar</PresentationFormat>
  <Paragraphs>1741</Paragraphs>
  <Slides>80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80</vt:i4>
      </vt:variant>
    </vt:vector>
  </HeadingPairs>
  <TitlesOfParts>
    <vt:vector size="86" baseType="lpstr">
      <vt:lpstr>Arial</vt:lpstr>
      <vt:lpstr>Open Sans Bold</vt:lpstr>
      <vt:lpstr>Open Sans</vt:lpstr>
      <vt:lpstr>Nunito Bold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</dc:title>
  <cp:lastModifiedBy>Marcelo Silva</cp:lastModifiedBy>
  <cp:revision>21</cp:revision>
  <dcterms:created xsi:type="dcterms:W3CDTF">2006-08-16T00:00:00Z</dcterms:created>
  <dcterms:modified xsi:type="dcterms:W3CDTF">2025-05-19T13:49:31Z</dcterms:modified>
  <dc:identifier>DAGnzZkXe7Q</dc:identifier>
</cp:coreProperties>
</file>