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2" r:id="rId87"/>
  </p:sldIdLst>
  <p:sldSz cx="18288000" cy="10287000"/>
  <p:notesSz cx="6858000" cy="9144000"/>
  <p:embeddedFontLst>
    <p:embeddedFont>
      <p:font typeface="Open Sans Bold" charset="0"/>
      <p:regular r:id="rId88"/>
    </p:embeddedFont>
    <p:embeddedFont>
      <p:font typeface="Open Sans" charset="0"/>
      <p:regular r:id="rId89"/>
    </p:embeddedFont>
    <p:embeddedFont>
      <p:font typeface="Nunito Bold" charset="0"/>
      <p:regular r:id="rId90"/>
    </p:embeddedFont>
    <p:embeddedFont>
      <p:font typeface="Calibri" pitchFamily="34" charset="0"/>
      <p:regular r:id="rId91"/>
      <p:bold r:id="rId92"/>
      <p:italic r:id="rId93"/>
      <p:boldItalic r:id="rId9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2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3.fntdata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6.fntdata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1.fntdata"/><Relationship Id="rId91" Type="http://schemas.openxmlformats.org/officeDocument/2006/relationships/font" Target="fonts/font4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5kAcmGOn4Q?si=nf8vXw6FICi52g9v" TargetMode="Externa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UiY8CVDhU" TargetMode="External"/><Relationship Id="rId2" Type="http://schemas.openxmlformats.org/officeDocument/2006/relationships/hyperlink" Target="https://www.youtube.com/watch?v=fZQgE8fYVy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2DmK_H7IdTo?si=B7BgAQR4enIMC5lb" TargetMode="External"/><Relationship Id="rId5" Type="http://schemas.openxmlformats.org/officeDocument/2006/relationships/hyperlink" Target="https://en.wikipedia.org/wiki/Heapsort" TargetMode="External"/><Relationship Id="rId4" Type="http://schemas.openxmlformats.org/officeDocument/2006/relationships/hyperlink" Target="https://youtu.be/H5kAcmGOn4Q?si=nf8vXw6FICi52g9v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9707" y="3241886"/>
            <a:ext cx="12275151" cy="2315526"/>
            <a:chOff x="0" y="-171449"/>
            <a:chExt cx="16366868" cy="3087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49"/>
              <a:ext cx="16366868" cy="22057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 err="1" smtClean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Algoritmo</a:t>
              </a:r>
              <a:r>
                <a:rPr lang="en-US" sz="92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9200" b="1" dirty="0" err="1" smtClean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HeapSort</a:t>
              </a:r>
              <a:endPara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64876"/>
              <a:ext cx="15398116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 dirty="0" err="1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Tipos</a:t>
              </a:r>
              <a:r>
                <a:rPr lang="en-US" sz="5199" b="1" dirty="0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de </a:t>
              </a:r>
              <a:r>
                <a:rPr lang="en-US" sz="5199" b="1" dirty="0" err="1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Ordenação</a:t>
              </a:r>
              <a:endParaRPr lang="en-US" sz="5199" b="1" dirty="0">
                <a:solidFill>
                  <a:srgbClr val="919191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34248" y="6644133"/>
            <a:ext cx="885322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3C3C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Carlos, Marcelo e Nicolas.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608422"/>
              <a:chOff x="0" y="0"/>
              <a:chExt cx="937775" cy="98805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94441"/>
              <a:ext cx="269268" cy="12942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94441"/>
              <a:ext cx="2255546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47374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01942" y="2824553"/>
            <a:ext cx="321442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fim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do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126452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1978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276800" y="3379514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0" name="Group 70"/>
          <p:cNvGrpSpPr/>
          <p:nvPr/>
        </p:nvGrpSpPr>
        <p:grpSpPr>
          <a:xfrm rot="-5400000">
            <a:off x="13416534" y="2341958"/>
            <a:ext cx="865459" cy="865459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20852" y="3284264"/>
            <a:ext cx="4565562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</a:t>
            </a:r>
            <a:r>
              <a:rPr lang="en-US" sz="5199" b="1" dirty="0" err="1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dicionando</a:t>
            </a:r>
            <a:r>
              <a:rPr lang="en-US" sz="5199" b="1" dirty="0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valor no </a:t>
            </a: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vetor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13416534" y="7078945"/>
            <a:ext cx="4753216" cy="299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cada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swap,</a:t>
            </a:r>
          </a:p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 heap é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reduzido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 o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precisa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ser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executado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1106543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Cenários mais adequados de usos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2132484" y="2257578"/>
            <a:ext cx="1144926" cy="2243873"/>
            <a:chOff x="0" y="0"/>
            <a:chExt cx="1526568" cy="2991831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1383409"/>
              <a:ext cx="1526568" cy="1608422"/>
              <a:chOff x="0" y="0"/>
              <a:chExt cx="937775" cy="988058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186312" y="0"/>
              <a:ext cx="1153945" cy="1153945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4316" y="142840"/>
            <a:ext cx="918687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398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uma ordenação instável.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“Elemento original, índice original.”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elementos com a estrutura HEAP.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seu desempenho não depende da ordem inicial dos elementos.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 uma quantidade constante de memória tornando-o adequado para grandes conjuntos de dados em memória limitada.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1033310" y="2690631"/>
            <a:ext cx="105798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raiz</a:t>
            </a:r>
          </a:p>
        </p:txBody>
      </p:sp>
      <p:sp>
        <p:nvSpPr>
          <p:cNvPr id="83" name="AutoShape 83"/>
          <p:cNvSpPr/>
          <p:nvPr/>
        </p:nvSpPr>
        <p:spPr>
          <a:xfrm>
            <a:off x="9469087" y="3152593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>
            <a:off x="8615290" y="9258300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10257909" y="8829675"/>
            <a:ext cx="95690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113309" y="3268509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TextBox 6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2" name="Group 72"/>
          <p:cNvGrpSpPr/>
          <p:nvPr/>
        </p:nvGrpSpPr>
        <p:grpSpPr>
          <a:xfrm rot="-5400000">
            <a:off x="11253043" y="2251747"/>
            <a:ext cx="865459" cy="865459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387770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551722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551722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210262" y="7677155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080548" y="3274549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58043" y="7694257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47752" y="7677155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89727" y="5084024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82725" y="6691286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8850150" y="5084024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10328555" y="6691286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28555" y="6691286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TextBox 5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8" name="Group 68"/>
          <p:cNvGrpSpPr/>
          <p:nvPr/>
        </p:nvGrpSpPr>
        <p:grpSpPr>
          <a:xfrm rot="-5400000">
            <a:off x="10207367" y="2289475"/>
            <a:ext cx="865459" cy="865459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16769" y="2690631"/>
            <a:ext cx="49920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</a:t>
            </a:r>
          </a:p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 Árvore Binária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716146" y="4433914"/>
            <a:ext cx="559329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465099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629051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629051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099473" y="344468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58043" y="8467546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47752" y="845044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89727" y="585731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 flipV="1">
            <a:off x="8850150" y="585731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10328555" y="7464575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28555" y="7464575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54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4" name="Group 64"/>
          <p:cNvGrpSpPr/>
          <p:nvPr/>
        </p:nvGrpSpPr>
        <p:grpSpPr>
          <a:xfrm rot="-5400000">
            <a:off x="9239207" y="2374541"/>
            <a:ext cx="865459" cy="865459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330872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9553218" y="8829675"/>
            <a:ext cx="1662484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44652" y="4946225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84229" y="6585739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23058" y="6585739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66712" y="33848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414717" y="8745673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56692" y="615254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817115" y="615254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95521" y="7759803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TextBox 50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0" name="Group 60"/>
          <p:cNvGrpSpPr/>
          <p:nvPr/>
        </p:nvGrpSpPr>
        <p:grpSpPr>
          <a:xfrm rot="-5400000">
            <a:off x="8206446" y="2344636"/>
            <a:ext cx="865459" cy="865459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AutoShape 82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9553218" y="8829675"/>
            <a:ext cx="1591046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1009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674050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674050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6958818" y="3380148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630730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630730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46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6" name="Group 56"/>
          <p:cNvGrpSpPr/>
          <p:nvPr/>
        </p:nvGrpSpPr>
        <p:grpSpPr>
          <a:xfrm rot="-5400000">
            <a:off x="7135584" y="2321203"/>
            <a:ext cx="865459" cy="86545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6343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727390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96793" y="3571575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684070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2" name="Group 52"/>
          <p:cNvGrpSpPr/>
          <p:nvPr/>
        </p:nvGrpSpPr>
        <p:grpSpPr>
          <a:xfrm rot="-5400000">
            <a:off x="6168784" y="2449705"/>
            <a:ext cx="865459" cy="86545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61493" y="4861894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75191" y="3655577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8" name="Group 48"/>
          <p:cNvGrpSpPr/>
          <p:nvPr/>
        </p:nvGrpSpPr>
        <p:grpSpPr>
          <a:xfrm rot="-5400000">
            <a:off x="5214925" y="2520004"/>
            <a:ext cx="865459" cy="865459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977829" y="3549259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5" name="Group 45"/>
          <p:cNvGrpSpPr/>
          <p:nvPr/>
        </p:nvGrpSpPr>
        <p:grpSpPr>
          <a:xfrm rot="-5400000">
            <a:off x="4137619" y="2426625"/>
            <a:ext cx="865459" cy="86545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4829777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4829777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4829777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4829777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4829777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4829777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4829777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4829777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4829777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4829777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067927" y="3222914"/>
            <a:ext cx="436208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575960" y="6085238"/>
            <a:ext cx="2986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 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7593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máximos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235731" y="2272886"/>
            <a:ext cx="8939305" cy="6985414"/>
            <a:chOff x="0" y="0"/>
            <a:chExt cx="11919074" cy="9313885"/>
          </a:xfrm>
        </p:grpSpPr>
        <p:grpSp>
          <p:nvGrpSpPr>
            <p:cNvPr id="46" name="Group 46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5" name="TextBox 7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6" name="AutoShape 76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" name="AutoShape 82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AutoShape 83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AutoShape 84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5" name="TextBox 85"/>
          <p:cNvSpPr txBox="1"/>
          <p:nvPr/>
        </p:nvSpPr>
        <p:spPr>
          <a:xfrm>
            <a:off x="12423172" y="3100550"/>
            <a:ext cx="43800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inicial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7593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máximos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2151233" y="3100550"/>
            <a:ext cx="492394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Reorganizando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árvore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759309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</a:t>
            </a: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máximos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6300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crescente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1355776" y="3100550"/>
            <a:ext cx="65148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com Heapify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1269" y="141605"/>
            <a:ext cx="3141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633698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mínimos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decrescente).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235731" y="2272886"/>
            <a:ext cx="8939305" cy="6985414"/>
            <a:chOff x="0" y="0"/>
            <a:chExt cx="11919074" cy="9313885"/>
          </a:xfrm>
        </p:grpSpPr>
        <p:grpSp>
          <p:nvGrpSpPr>
            <p:cNvPr id="46" name="Group 46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5" name="TextBox 7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6" name="AutoShape 76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2" name="AutoShape 82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3" name="AutoShape 83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4" name="AutoShape 84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5" name="TextBox 85"/>
          <p:cNvSpPr txBox="1"/>
          <p:nvPr/>
        </p:nvSpPr>
        <p:spPr>
          <a:xfrm>
            <a:off x="12423172" y="3100550"/>
            <a:ext cx="438007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inicial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1269" y="141605"/>
            <a:ext cx="3141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633698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mínimos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decrescente).</a:t>
            </a:r>
          </a:p>
          <a:p>
            <a:pPr algn="l">
              <a:lnSpc>
                <a:spcPts val="6300"/>
              </a:lnSpc>
            </a:pPr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2151233" y="3100550"/>
            <a:ext cx="492394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Reorganizando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árvore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1269" y="141605"/>
            <a:ext cx="31418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270416"/>
            <a:ext cx="8633698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</a:t>
            </a: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mínimos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(em ordem decrescente).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952365" y="2236818"/>
            <a:ext cx="1088434" cy="1116134"/>
            <a:chOff x="0" y="0"/>
            <a:chExt cx="937775" cy="96164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564002" y="3795436"/>
            <a:ext cx="1088434" cy="1116134"/>
            <a:chOff x="0" y="0"/>
            <a:chExt cx="937775" cy="961641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9357824" y="3795436"/>
            <a:ext cx="1088434" cy="1116134"/>
            <a:chOff x="0" y="0"/>
            <a:chExt cx="937775" cy="961641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5036292" y="5848795"/>
            <a:ext cx="1088434" cy="1116134"/>
            <a:chOff x="0" y="0"/>
            <a:chExt cx="937775" cy="96164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564002" y="5848795"/>
            <a:ext cx="1088434" cy="1116134"/>
            <a:chOff x="0" y="0"/>
            <a:chExt cx="937775" cy="96164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49811" y="5865053"/>
            <a:ext cx="1088434" cy="1116134"/>
            <a:chOff x="0" y="0"/>
            <a:chExt cx="937775" cy="96164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966015" y="5848795"/>
            <a:ext cx="1088434" cy="1116134"/>
            <a:chOff x="0" y="0"/>
            <a:chExt cx="937775" cy="961641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3556222" y="7761427"/>
            <a:ext cx="1088434" cy="1116134"/>
            <a:chOff x="0" y="0"/>
            <a:chExt cx="937775" cy="961641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271043" y="7761427"/>
            <a:ext cx="1088434" cy="1116134"/>
            <a:chOff x="0" y="0"/>
            <a:chExt cx="937775" cy="961641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2127962" y="8877561"/>
            <a:ext cx="1088434" cy="1116134"/>
            <a:chOff x="0" y="0"/>
            <a:chExt cx="937775" cy="961641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87916" y="23479"/>
              <a:ext cx="761942" cy="848008"/>
            </a:xfrm>
            <a:prstGeom prst="rect">
              <a:avLst/>
            </a:prstGeom>
          </p:spPr>
          <p:txBody>
            <a:bodyPr lIns="48430" tIns="48430" rIns="48430" bIns="4843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sp>
        <p:nvSpPr>
          <p:cNvPr id="75" name="AutoShape 75"/>
          <p:cNvSpPr/>
          <p:nvPr/>
        </p:nvSpPr>
        <p:spPr>
          <a:xfrm flipV="1">
            <a:off x="7108219" y="3352952"/>
            <a:ext cx="1388364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 flipV="1">
            <a:off x="5580509" y="4911570"/>
            <a:ext cx="152771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 flipV="1">
            <a:off x="4100439" y="6964929"/>
            <a:ext cx="1480070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H="1" flipV="1">
            <a:off x="5580509" y="6964929"/>
            <a:ext cx="234751" cy="7964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V="1">
            <a:off x="7108219" y="4911570"/>
            <a:ext cx="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 flipV="1">
            <a:off x="2672179" y="8319494"/>
            <a:ext cx="884043" cy="5580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1" name="AutoShape 81"/>
          <p:cNvSpPr/>
          <p:nvPr/>
        </p:nvSpPr>
        <p:spPr>
          <a:xfrm flipH="1" flipV="1">
            <a:off x="8496582" y="3352952"/>
            <a:ext cx="1405459" cy="442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2"/>
          <p:cNvSpPr/>
          <p:nvPr/>
        </p:nvSpPr>
        <p:spPr>
          <a:xfrm flipH="1" flipV="1">
            <a:off x="9902041" y="4911570"/>
            <a:ext cx="191987" cy="9534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 flipH="1" flipV="1">
            <a:off x="9902041" y="4911570"/>
            <a:ext cx="1608190" cy="9372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11355776" y="3100550"/>
            <a:ext cx="65148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Árvore com Heapify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14573288" y="9001152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hlinkClick r:id="rId2"/>
              </a:rPr>
              <a:t>Assistir Vídeo</a:t>
            </a:r>
            <a:endParaRPr lang="pt-BR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425764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94256"/>
            <a:ext cx="18288000" cy="469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lays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ayala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youtube.com/watch?v=fZQgE8fYVy4"/>
              </a:rPr>
              <a:t>https://www.youtube.com/watch?v=fZQgE8fYVy4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11/05/2025.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 sort visualization | What is heap sort and How does it work??.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Abhilas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Biswas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https://youtu.be/mgUiY8CVDhU?si=N-npZLHmBLVpPjWJ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 and Heap Sort.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udiprod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https://youtu.be/H5kAcmGOn4Q?si=nf8vXw6FICi52g9v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HEAPSORT. Wikipedia.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en.wikipedia.org/wiki/Heapsort"/>
              </a:rPr>
              <a:t>https://en.wikipedia.org/wiki/Heapsort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pilha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Michael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Sambol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youtu.be/2DmK_H7IdTo?si=B7BgAQR4enIMC5lb"/>
              </a:rPr>
              <a:t>https://youtu.be/2DmK_H7IdTo?si=B7BgAQR4enIMC5lb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2160</Words>
  <Application>Microsoft Office PowerPoint</Application>
  <PresentationFormat>Personalizar</PresentationFormat>
  <Paragraphs>1911</Paragraphs>
  <Slides>86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86</vt:i4>
      </vt:variant>
    </vt:vector>
  </HeadingPairs>
  <TitlesOfParts>
    <vt:vector size="92" baseType="lpstr">
      <vt:lpstr>Arial</vt:lpstr>
      <vt:lpstr>Open Sans Bold</vt:lpstr>
      <vt:lpstr>Open Sans</vt:lpstr>
      <vt:lpstr>Nunito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</dc:title>
  <cp:lastModifiedBy>Marcelo Silva</cp:lastModifiedBy>
  <cp:revision>3</cp:revision>
  <dcterms:created xsi:type="dcterms:W3CDTF">2006-08-16T00:00:00Z</dcterms:created>
  <dcterms:modified xsi:type="dcterms:W3CDTF">2025-05-18T23:40:31Z</dcterms:modified>
  <dc:identifier>DAGnzZkXe7Q</dc:identifier>
</cp:coreProperties>
</file>