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7" r:id="rId3"/>
    <p:sldId id="263" r:id="rId4"/>
    <p:sldId id="256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A6C04E-6A40-4F7D-A132-15233DBD64C7}" v="12" dt="2025-05-08T12:19:25.2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824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Buzato" userId="e664a805-e5fd-4e56-8d56-2d19ab8ff32c" providerId="ADAL" clId="{21A6C04E-6A40-4F7D-A132-15233DBD64C7}"/>
    <pc:docChg chg="undo custSel modSld">
      <pc:chgData name="Diego Buzato" userId="e664a805-e5fd-4e56-8d56-2d19ab8ff32c" providerId="ADAL" clId="{21A6C04E-6A40-4F7D-A132-15233DBD64C7}" dt="2025-05-08T14:11:31.356" v="283" actId="1076"/>
      <pc:docMkLst>
        <pc:docMk/>
      </pc:docMkLst>
      <pc:sldChg chg="modSp mod">
        <pc:chgData name="Diego Buzato" userId="e664a805-e5fd-4e56-8d56-2d19ab8ff32c" providerId="ADAL" clId="{21A6C04E-6A40-4F7D-A132-15233DBD64C7}" dt="2025-05-08T11:45:44.189" v="64" actId="20577"/>
        <pc:sldMkLst>
          <pc:docMk/>
          <pc:sldMk cId="0" sldId="256"/>
        </pc:sldMkLst>
        <pc:spChg chg="mod">
          <ac:chgData name="Diego Buzato" userId="e664a805-e5fd-4e56-8d56-2d19ab8ff32c" providerId="ADAL" clId="{21A6C04E-6A40-4F7D-A132-15233DBD64C7}" dt="2025-05-08T11:45:44.189" v="64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 setBg">
        <pc:chgData name="Diego Buzato" userId="e664a805-e5fd-4e56-8d56-2d19ab8ff32c" providerId="ADAL" clId="{21A6C04E-6A40-4F7D-A132-15233DBD64C7}" dt="2025-05-08T12:03:22.497" v="161" actId="20577"/>
        <pc:sldMkLst>
          <pc:docMk/>
          <pc:sldMk cId="0" sldId="257"/>
        </pc:sldMkLst>
        <pc:spChg chg="mod">
          <ac:chgData name="Diego Buzato" userId="e664a805-e5fd-4e56-8d56-2d19ab8ff32c" providerId="ADAL" clId="{21A6C04E-6A40-4F7D-A132-15233DBD64C7}" dt="2025-05-08T11:50:55.828" v="122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Diego Buzato" userId="e664a805-e5fd-4e56-8d56-2d19ab8ff32c" providerId="ADAL" clId="{21A6C04E-6A40-4F7D-A132-15233DBD64C7}" dt="2025-05-08T12:03:22.497" v="161" actId="20577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 setBg modAnim">
        <pc:chgData name="Diego Buzato" userId="e664a805-e5fd-4e56-8d56-2d19ab8ff32c" providerId="ADAL" clId="{21A6C04E-6A40-4F7D-A132-15233DBD64C7}" dt="2025-05-08T14:11:31.356" v="283" actId="1076"/>
        <pc:sldMkLst>
          <pc:docMk/>
          <pc:sldMk cId="0" sldId="258"/>
        </pc:sldMkLst>
        <pc:spChg chg="mod">
          <ac:chgData name="Diego Buzato" userId="e664a805-e5fd-4e56-8d56-2d19ab8ff32c" providerId="ADAL" clId="{21A6C04E-6A40-4F7D-A132-15233DBD64C7}" dt="2025-05-08T14:10:55.307" v="280" actId="1076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Diego Buzato" userId="e664a805-e5fd-4e56-8d56-2d19ab8ff32c" providerId="ADAL" clId="{21A6C04E-6A40-4F7D-A132-15233DBD64C7}" dt="2025-05-08T14:09:48.386" v="269" actId="478"/>
          <ac:spMkLst>
            <pc:docMk/>
            <pc:sldMk cId="0" sldId="258"/>
            <ac:spMk id="3" creationId="{00000000-0000-0000-0000-000000000000}"/>
          </ac:spMkLst>
        </pc:spChg>
        <pc:grpChg chg="add">
          <ac:chgData name="Diego Buzato" userId="e664a805-e5fd-4e56-8d56-2d19ab8ff32c" providerId="ADAL" clId="{21A6C04E-6A40-4F7D-A132-15233DBD64C7}" dt="2025-05-08T12:17:49.367" v="167" actId="26606"/>
          <ac:grpSpMkLst>
            <pc:docMk/>
            <pc:sldMk cId="0" sldId="258"/>
            <ac:grpSpMk id="9" creationId="{1FD67D68-9B83-C338-8342-3348D8F22347}"/>
          </ac:grpSpMkLst>
        </pc:grpChg>
        <pc:picChg chg="add mod">
          <ac:chgData name="Diego Buzato" userId="e664a805-e5fd-4e56-8d56-2d19ab8ff32c" providerId="ADAL" clId="{21A6C04E-6A40-4F7D-A132-15233DBD64C7}" dt="2025-05-08T14:11:31.356" v="283" actId="1076"/>
          <ac:picMkLst>
            <pc:docMk/>
            <pc:sldMk cId="0" sldId="258"/>
            <ac:picMk id="4" creationId="{F9635E57-15EE-4F3A-5D7D-7D7B8EFC850B}"/>
          </ac:picMkLst>
        </pc:picChg>
      </pc:sldChg>
      <pc:sldChg chg="modSp mod">
        <pc:chgData name="Diego Buzato" userId="e664a805-e5fd-4e56-8d56-2d19ab8ff32c" providerId="ADAL" clId="{21A6C04E-6A40-4F7D-A132-15233DBD64C7}" dt="2025-05-08T12:04:02.762" v="163" actId="20577"/>
        <pc:sldMkLst>
          <pc:docMk/>
          <pc:sldMk cId="0" sldId="259"/>
        </pc:sldMkLst>
        <pc:spChg chg="mod">
          <ac:chgData name="Diego Buzato" userId="e664a805-e5fd-4e56-8d56-2d19ab8ff32c" providerId="ADAL" clId="{21A6C04E-6A40-4F7D-A132-15233DBD64C7}" dt="2025-05-08T11:47:10.280" v="77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Diego Buzato" userId="e664a805-e5fd-4e56-8d56-2d19ab8ff32c" providerId="ADAL" clId="{21A6C04E-6A40-4F7D-A132-15233DBD64C7}" dt="2025-05-08T12:04:02.762" v="163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Diego Buzato" userId="e664a805-e5fd-4e56-8d56-2d19ab8ff32c" providerId="ADAL" clId="{21A6C04E-6A40-4F7D-A132-15233DBD64C7}" dt="2025-05-08T12:20:44.082" v="267" actId="27636"/>
        <pc:sldMkLst>
          <pc:docMk/>
          <pc:sldMk cId="0" sldId="260"/>
        </pc:sldMkLst>
        <pc:spChg chg="mod">
          <ac:chgData name="Diego Buzato" userId="e664a805-e5fd-4e56-8d56-2d19ab8ff32c" providerId="ADAL" clId="{21A6C04E-6A40-4F7D-A132-15233DBD64C7}" dt="2025-05-08T12:20:44.082" v="267" actId="27636"/>
          <ac:spMkLst>
            <pc:docMk/>
            <pc:sldMk cId="0" sldId="26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930AF-AB60-458F-9C4B-A8FA4DABD182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8F918-018C-4FFB-BD35-5986CC950C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7379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rge_sort" TargetMode="External"/><Relationship Id="rId7" Type="http://schemas.openxmlformats.org/officeDocument/2006/relationships/hyperlink" Target="https://www.youtube.com/watch?v=a5LfKZp34d8&amp;pp=ygUKbWVyZ2Ugc29ydNIHCQmNCQGHKiGM7w%3D%3D" TargetMode="External"/><Relationship Id="rId2" Type="http://schemas.openxmlformats.org/officeDocument/2006/relationships/hyperlink" Target="https://www.youtube.com/watch?v=3j0SWDX4At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t.wikipedia.org/wiki/Merge_sort" TargetMode="External"/><Relationship Id="rId5" Type="http://schemas.openxmlformats.org/officeDocument/2006/relationships/hyperlink" Target="https://www-geeksforgeeks-org.translate.goog/merge-sort/?_x_tr_sl=en&amp;_x_tr_tl=pt&amp;_x_tr_hl=pt&amp;_x_tr_pto=tc" TargetMode="External"/><Relationship Id="rId4" Type="http://schemas.openxmlformats.org/officeDocument/2006/relationships/hyperlink" Target="https://developer.nvidia.com/blog/merge-sort-explained-a-data-scientists-algorithm-guide/?utm_source=chatgp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9600" dirty="0" smtClean="0">
                <a:solidFill>
                  <a:schemeClr val="bg1"/>
                </a:solidFill>
              </a:rPr>
              <a:t>Merge </a:t>
            </a:r>
            <a:r>
              <a:rPr lang="pt-BR" sz="9600" dirty="0" err="1" smtClean="0">
                <a:solidFill>
                  <a:schemeClr val="bg1"/>
                </a:solidFill>
              </a:rPr>
              <a:t>sort</a:t>
            </a:r>
            <a:r>
              <a:rPr lang="pt-BR" sz="9600" dirty="0" smtClean="0">
                <a:solidFill>
                  <a:schemeClr val="bg1"/>
                </a:solidFill>
              </a:rPr>
              <a:t> </a:t>
            </a:r>
            <a:endParaRPr lang="pt-BR" sz="9600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5817870"/>
            <a:ext cx="4046220" cy="104013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pt-BR" dirty="0" smtClean="0"/>
              <a:t>Lucas A. Pereira - 2024203287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Rodrigo </a:t>
            </a:r>
            <a:r>
              <a:rPr lang="pt-BR" dirty="0" smtClean="0"/>
              <a:t>– 2024204270</a:t>
            </a:r>
            <a:r>
              <a:rPr lang="pt-BR" dirty="0"/>
              <a:t/>
            </a:r>
            <a:br>
              <a:rPr lang="pt-BR" dirty="0"/>
            </a:br>
            <a:r>
              <a:rPr lang="pt-BR" dirty="0"/>
              <a:t>Diego - 2024204348</a:t>
            </a:r>
          </a:p>
        </p:txBody>
      </p:sp>
    </p:spTree>
    <p:extLst>
      <p:ext uri="{BB962C8B-B14F-4D97-AF65-F5344CB8AC3E}">
        <p14:creationId xmlns:p14="http://schemas.microsoft.com/office/powerpoint/2010/main" val="160111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Características</a:t>
            </a:r>
            <a:r>
              <a:rPr lang="pt-BR" dirty="0">
                <a:solidFill>
                  <a:schemeClr val="bg1"/>
                </a:solidFill>
              </a:rPr>
              <a:t>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17675"/>
            <a:ext cx="3924300" cy="4591049"/>
          </a:xfrm>
        </p:spPr>
        <p:txBody>
          <a:bodyPr>
            <a:normAutofit/>
          </a:bodyPr>
          <a:lstStyle/>
          <a:p>
            <a:endParaRPr dirty="0">
              <a:solidFill>
                <a:schemeClr val="bg1"/>
              </a:solidFill>
            </a:endParaRPr>
          </a:p>
          <a:p>
            <a:r>
              <a:rPr lang="pt-BR" sz="2800" dirty="0" smtClean="0">
                <a:solidFill>
                  <a:schemeClr val="bg1"/>
                </a:solidFill>
              </a:rPr>
              <a:t>Algoritmo possuí o padrão</a:t>
            </a:r>
            <a:r>
              <a:rPr sz="2800" dirty="0" smtClean="0">
                <a:solidFill>
                  <a:schemeClr val="bg1"/>
                </a:solidFill>
              </a:rPr>
              <a:t> </a:t>
            </a:r>
            <a:r>
              <a:rPr sz="2800" dirty="0" err="1">
                <a:solidFill>
                  <a:schemeClr val="bg1"/>
                </a:solidFill>
              </a:rPr>
              <a:t>Dividir</a:t>
            </a:r>
            <a:r>
              <a:rPr sz="2800" dirty="0">
                <a:solidFill>
                  <a:schemeClr val="bg1"/>
                </a:solidFill>
              </a:rPr>
              <a:t> e </a:t>
            </a:r>
            <a:r>
              <a:rPr sz="2800" dirty="0" err="1" smtClean="0">
                <a:solidFill>
                  <a:schemeClr val="bg1"/>
                </a:solidFill>
              </a:rPr>
              <a:t>Conquistar</a:t>
            </a:r>
            <a:r>
              <a:rPr sz="2800" dirty="0" smtClean="0">
                <a:solidFill>
                  <a:schemeClr val="bg1"/>
                </a:solidFill>
              </a:rPr>
              <a:t>.</a:t>
            </a:r>
            <a:r>
              <a:rPr lang="pt-BR" dirty="0" smtClean="0">
                <a:solidFill>
                  <a:schemeClr val="bg1"/>
                </a:solidFill>
              </a:rPr>
              <a:t/>
            </a:r>
            <a:br>
              <a:rPr lang="pt-BR" dirty="0" smtClean="0">
                <a:solidFill>
                  <a:schemeClr val="bg1"/>
                </a:solidFill>
              </a:rPr>
            </a:br>
            <a:endParaRPr dirty="0" smtClean="0">
              <a:solidFill>
                <a:schemeClr val="bg1"/>
              </a:solidFill>
            </a:endParaRPr>
          </a:p>
          <a:p>
            <a:r>
              <a:rPr sz="2800" dirty="0" err="1" smtClean="0">
                <a:solidFill>
                  <a:schemeClr val="bg1"/>
                </a:solidFill>
              </a:rPr>
              <a:t>Recursivo</a:t>
            </a:r>
            <a:r>
              <a:rPr lang="pt-BR" sz="2800" dirty="0">
                <a:solidFill>
                  <a:schemeClr val="bg1"/>
                </a:solidFill>
              </a:rPr>
              <a:t> </a:t>
            </a:r>
            <a:r>
              <a:rPr lang="pt-BR" sz="2800" dirty="0" smtClean="0">
                <a:solidFill>
                  <a:schemeClr val="bg1"/>
                </a:solidFill>
              </a:rPr>
              <a:t>na divisão e mescla dos índices do </a:t>
            </a:r>
            <a:r>
              <a:rPr lang="pt-BR" sz="2800" dirty="0" err="1" smtClean="0">
                <a:solidFill>
                  <a:schemeClr val="bg1"/>
                </a:solidFill>
              </a:rPr>
              <a:t>array</a:t>
            </a:r>
            <a:r>
              <a:rPr sz="2800" dirty="0" smtClean="0">
                <a:solidFill>
                  <a:schemeClr val="bg1"/>
                </a:solidFill>
              </a:rPr>
              <a:t>.</a:t>
            </a:r>
            <a:endParaRPr sz="2800" dirty="0">
              <a:solidFill>
                <a:schemeClr val="bg1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300" y="1717675"/>
            <a:ext cx="4762500" cy="459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Características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 rot="16200000">
            <a:off x="3272903" y="-506847"/>
            <a:ext cx="2472464" cy="8103870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Complexidade é O(n </a:t>
            </a:r>
            <a:r>
              <a:rPr lang="pt-BR" dirty="0">
                <a:solidFill>
                  <a:schemeClr val="bg1"/>
                </a:solidFill>
              </a:rPr>
              <a:t>log n) em </a:t>
            </a:r>
            <a:r>
              <a:rPr lang="pt-BR" dirty="0" smtClean="0">
                <a:solidFill>
                  <a:schemeClr val="bg1"/>
                </a:solidFill>
              </a:rPr>
              <a:t>os </a:t>
            </a:r>
            <a:r>
              <a:rPr lang="pt-BR" dirty="0">
                <a:solidFill>
                  <a:schemeClr val="bg1"/>
                </a:solidFill>
              </a:rPr>
              <a:t>casos.</a:t>
            </a:r>
          </a:p>
          <a:p>
            <a:r>
              <a:rPr lang="pt-BR" dirty="0">
                <a:solidFill>
                  <a:schemeClr val="bg1"/>
                </a:solidFill>
              </a:rPr>
              <a:t>Estável </a:t>
            </a:r>
            <a:r>
              <a:rPr lang="pt-BR" dirty="0" smtClean="0">
                <a:solidFill>
                  <a:schemeClr val="bg1"/>
                </a:solidFill>
              </a:rPr>
              <a:t>(elementos iguais permanecem em seus </a:t>
            </a:r>
            <a:r>
              <a:rPr lang="pt-BR" dirty="0" err="1" smtClean="0">
                <a:solidFill>
                  <a:schemeClr val="bg1"/>
                </a:solidFill>
              </a:rPr>
              <a:t>indices</a:t>
            </a:r>
            <a:r>
              <a:rPr lang="pt-BR" dirty="0" smtClean="0">
                <a:solidFill>
                  <a:schemeClr val="bg1"/>
                </a:solidFill>
              </a:rPr>
              <a:t>).</a:t>
            </a:r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Usa memória extra para vetores </a:t>
            </a:r>
            <a:r>
              <a:rPr lang="pt-BR" dirty="0" smtClean="0">
                <a:solidFill>
                  <a:schemeClr val="bg1"/>
                </a:solidFill>
              </a:rPr>
              <a:t>temporários(O(n)).</a:t>
            </a:r>
          </a:p>
          <a:p>
            <a:pPr marL="0" indent="0">
              <a:buNone/>
            </a:pP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err="1" smtClean="0">
                <a:solidFill>
                  <a:schemeClr val="bg1"/>
                </a:solidFill>
              </a:rPr>
              <a:t>Video</a:t>
            </a:r>
            <a:r>
              <a:rPr lang="pt-BR" dirty="0" smtClean="0">
                <a:solidFill>
                  <a:schemeClr val="bg1"/>
                </a:solidFill>
              </a:rPr>
              <a:t> explicativo (pular para 00:30): https</a:t>
            </a:r>
            <a:r>
              <a:rPr lang="pt-BR" dirty="0">
                <a:solidFill>
                  <a:schemeClr val="bg1"/>
                </a:solidFill>
              </a:rPr>
              <a:t>://youtu.be/BnsYGiYYdnQ?si=4Q3Ls94WLWggD-Xf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>
              <a:solidFill>
                <a:schemeClr val="bg1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4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bg1"/>
                </a:solidFill>
              </a:rPr>
              <a:t>Cenários mais adequados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Ideal para </a:t>
            </a:r>
            <a:r>
              <a:rPr lang="pt-BR" dirty="0" smtClean="0">
                <a:solidFill>
                  <a:schemeClr val="bg1"/>
                </a:solidFill>
              </a:rPr>
              <a:t>grandes volumes </a:t>
            </a:r>
            <a:r>
              <a:rPr dirty="0" smtClean="0">
                <a:solidFill>
                  <a:schemeClr val="bg1"/>
                </a:solidFill>
              </a:rPr>
              <a:t>de dados.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Eficiente</a:t>
            </a:r>
            <a:r>
              <a:rPr dirty="0">
                <a:solidFill>
                  <a:schemeClr val="bg1"/>
                </a:solidFill>
              </a:rPr>
              <a:t> para dados </a:t>
            </a:r>
            <a:r>
              <a:rPr dirty="0" err="1">
                <a:solidFill>
                  <a:schemeClr val="bg1"/>
                </a:solidFill>
              </a:rPr>
              <a:t>armazenados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em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dispositivos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externos</a:t>
            </a:r>
            <a:r>
              <a:rPr dirty="0">
                <a:solidFill>
                  <a:schemeClr val="bg1"/>
                </a:solidFill>
              </a:rPr>
              <a:t>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Sistemas </a:t>
            </a:r>
            <a:r>
              <a:rPr lang="pt-BR" dirty="0">
                <a:solidFill>
                  <a:schemeClr val="bg1"/>
                </a:solidFill>
              </a:rPr>
              <a:t>que exigem estabilidade na </a:t>
            </a:r>
            <a:r>
              <a:rPr lang="pt-BR" dirty="0" smtClean="0">
                <a:solidFill>
                  <a:schemeClr val="bg1"/>
                </a:solidFill>
              </a:rPr>
              <a:t>ordenação</a:t>
            </a:r>
          </a:p>
          <a:p>
            <a:r>
              <a:rPr lang="pt-BR" dirty="0">
                <a:solidFill>
                  <a:schemeClr val="bg1"/>
                </a:solidFill>
              </a:rPr>
              <a:t>Ordenação de listas encadeadas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Analise de </a:t>
            </a:r>
            <a:r>
              <a:rPr dirty="0" err="1" smtClean="0">
                <a:solidFill>
                  <a:schemeClr val="bg1"/>
                </a:solidFill>
              </a:rPr>
              <a:t>Complexidade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solidFill>
                <a:schemeClr val="bg1"/>
              </a:solidFill>
            </a:endParaRPr>
          </a:p>
          <a:p>
            <a:r>
              <a:rPr dirty="0" err="1" smtClean="0">
                <a:solidFill>
                  <a:schemeClr val="bg1"/>
                </a:solidFill>
              </a:rPr>
              <a:t>Melhor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caso</a:t>
            </a:r>
            <a:r>
              <a:rPr dirty="0" smtClean="0">
                <a:solidFill>
                  <a:schemeClr val="bg1"/>
                </a:solidFill>
              </a:rPr>
              <a:t>: O(n log n)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Caso médio: O(n log n)</a:t>
            </a:r>
          </a:p>
          <a:p>
            <a:r>
              <a:rPr dirty="0" err="1" smtClean="0">
                <a:solidFill>
                  <a:schemeClr val="bg1"/>
                </a:solidFill>
              </a:rPr>
              <a:t>Pior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caso</a:t>
            </a:r>
            <a:r>
              <a:rPr dirty="0" smtClean="0">
                <a:solidFill>
                  <a:schemeClr val="bg1"/>
                </a:solidFill>
              </a:rPr>
              <a:t>: O(n log n)</a:t>
            </a:r>
          </a:p>
          <a:p>
            <a:r>
              <a:rPr dirty="0" err="1" smtClean="0">
                <a:solidFill>
                  <a:schemeClr val="bg1"/>
                </a:solidFill>
              </a:rPr>
              <a:t>Espaço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adicional</a:t>
            </a:r>
            <a:r>
              <a:rPr dirty="0" smtClean="0">
                <a:solidFill>
                  <a:schemeClr val="bg1"/>
                </a:solidFill>
              </a:rPr>
              <a:t>: O(n)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Referências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5698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hlinkClick r:id="rId2"/>
              </a:rPr>
              <a:t>Learn</a:t>
            </a:r>
            <a:r>
              <a:rPr lang="pt-BR" dirty="0">
                <a:hlinkClick r:id="rId2"/>
              </a:rPr>
              <a:t> Merge </a:t>
            </a:r>
            <a:r>
              <a:rPr lang="pt-BR" dirty="0" err="1">
                <a:hlinkClick r:id="rId2"/>
              </a:rPr>
              <a:t>Sort</a:t>
            </a:r>
            <a:r>
              <a:rPr lang="pt-BR" dirty="0">
                <a:hlinkClick r:id="rId2"/>
              </a:rPr>
              <a:t> in 13 minutes 🔪 – YouTube</a:t>
            </a:r>
            <a:endParaRPr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dirty="0" err="1">
                <a:solidFill>
                  <a:schemeClr val="bg1"/>
                </a:solidFill>
              </a:rPr>
              <a:t>Cormen</a:t>
            </a:r>
            <a:r>
              <a:rPr dirty="0">
                <a:solidFill>
                  <a:schemeClr val="bg1"/>
                </a:solidFill>
              </a:rPr>
              <a:t>, T. H. et al. Introduction to Algorithms, MIT Press.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solidFill>
                  <a:schemeClr val="bg1"/>
                </a:solidFill>
              </a:rPr>
              <a:t>Sedgewick, R. &amp; Wayne, K. Algorithms, Pearson</a:t>
            </a:r>
            <a:r>
              <a:rPr dirty="0" smtClean="0">
                <a:solidFill>
                  <a:schemeClr val="bg1"/>
                </a:solidFill>
              </a:rPr>
              <a:t>.</a:t>
            </a:r>
            <a:endParaRPr lang="pt-B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  <a:hlinkClick r:id="rId3"/>
              </a:rPr>
              <a:t>https://</a:t>
            </a:r>
            <a:r>
              <a:rPr lang="pt-BR" dirty="0" smtClean="0">
                <a:solidFill>
                  <a:schemeClr val="bg1"/>
                </a:solidFill>
                <a:hlinkClick r:id="rId3"/>
              </a:rPr>
              <a:t>en.wikipedia.org/wiki/Merge_sort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  <a:hlinkClick r:id="rId4"/>
              </a:rPr>
              <a:t>https://developer.nvidia.com/blog/merge-sort-explained-a-data-scientists-algorithm-guide/?</a:t>
            </a:r>
            <a:r>
              <a:rPr lang="pt-BR" dirty="0" smtClean="0">
                <a:solidFill>
                  <a:schemeClr val="bg1"/>
                </a:solidFill>
                <a:hlinkClick r:id="rId4"/>
              </a:rPr>
              <a:t>utm_source=chatgpt.com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  <a:hlinkClick r:id="rId5"/>
              </a:rPr>
              <a:t>https://www-geeksforgeeks-org.translate.goog/merge-sort/?_x_tr_sl=en&amp;_x_tr_tl=pt&amp;_x_tr_hl=pt&amp;_</a:t>
            </a:r>
            <a:r>
              <a:rPr lang="pt-BR" dirty="0" smtClean="0">
                <a:solidFill>
                  <a:schemeClr val="bg1"/>
                </a:solidFill>
                <a:hlinkClick r:id="rId5"/>
              </a:rPr>
              <a:t>x_tr_pto=tc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  <a:hlinkClick r:id="rId6"/>
              </a:rPr>
              <a:t>https://</a:t>
            </a:r>
            <a:r>
              <a:rPr lang="pt-BR" dirty="0" smtClean="0">
                <a:solidFill>
                  <a:schemeClr val="bg1"/>
                </a:solidFill>
                <a:hlinkClick r:id="rId6"/>
              </a:rPr>
              <a:t>pt.wikipedia.org/wiki/Merge_sort</a:t>
            </a:r>
            <a:endParaRPr lang="pt-BR" dirty="0" smtClean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dirty="0">
                <a:solidFill>
                  <a:schemeClr val="bg1"/>
                </a:solidFill>
                <a:hlinkClick r:id="rId7"/>
              </a:rPr>
              <a:t>https://</a:t>
            </a:r>
            <a:r>
              <a:rPr lang="pt-BR" dirty="0" smtClean="0">
                <a:solidFill>
                  <a:schemeClr val="bg1"/>
                </a:solidFill>
                <a:hlinkClick r:id="rId7"/>
              </a:rPr>
              <a:t>www.youtube.com/watch?v=a5LfKZp34d8&amp;pp=ygUKbWVyZ2Ugc29ydNIHCQmNCQGHKiGM7w%3D%3D</a:t>
            </a:r>
            <a:endParaRPr lang="pt-BR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176</Words>
  <Application>Microsoft Office PowerPoint</Application>
  <PresentationFormat>Apresentação na tela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Wingdings</vt:lpstr>
      <vt:lpstr>Office Theme</vt:lpstr>
      <vt:lpstr>Merge sort </vt:lpstr>
      <vt:lpstr>Características </vt:lpstr>
      <vt:lpstr>Características</vt:lpstr>
      <vt:lpstr>Cenários mais adequados</vt:lpstr>
      <vt:lpstr>Analise de Complexidade</vt:lpstr>
      <vt:lpstr>Referências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DIEGO RODRIGO BUZATO</dc:creator>
  <cp:keywords/>
  <dc:description>generated using python-pptx</dc:description>
  <cp:lastModifiedBy>LUCAS ANTONETTI PEREIRA</cp:lastModifiedBy>
  <cp:revision>11</cp:revision>
  <dcterms:created xsi:type="dcterms:W3CDTF">2013-01-27T09:14:16Z</dcterms:created>
  <dcterms:modified xsi:type="dcterms:W3CDTF">2025-05-19T09:43:22Z</dcterms:modified>
  <cp:category/>
</cp:coreProperties>
</file>