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91" r:id="rId5"/>
    <p:sldId id="258" r:id="rId6"/>
    <p:sldId id="262" r:id="rId7"/>
    <p:sldId id="265" r:id="rId8"/>
    <p:sldId id="266" r:id="rId9"/>
    <p:sldId id="267" r:id="rId10"/>
    <p:sldId id="268" r:id="rId11"/>
    <p:sldId id="264" r:id="rId12"/>
    <p:sldId id="286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60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1FEA-313A-46F1-A05E-49060621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66" y="1219200"/>
            <a:ext cx="7499880" cy="2152714"/>
          </a:xfrm>
        </p:spPr>
        <p:txBody>
          <a:bodyPr/>
          <a:lstStyle/>
          <a:p>
            <a:r>
              <a:rPr lang="pt-BR" dirty="0" err="1"/>
              <a:t>Radixsort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8F6DAA-48ED-4520-9376-86ADF757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487" y="4876800"/>
            <a:ext cx="2248646" cy="1024467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Adriel</a:t>
            </a:r>
            <a:r>
              <a:rPr lang="pt-BR" dirty="0"/>
              <a:t> JHAMES</a:t>
            </a:r>
          </a:p>
          <a:p>
            <a:r>
              <a:rPr lang="pt-BR" dirty="0"/>
              <a:t>LEONARDO SADE</a:t>
            </a:r>
          </a:p>
          <a:p>
            <a:r>
              <a:rPr lang="pt-BR" dirty="0"/>
              <a:t>THIAGO GALEGO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82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42D6EE-B8A8-4A7F-9639-F8141373AEBB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</a:t>
            </a:r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BBA4DF-80E7-43E4-AFD8-2431E6EB9FBF}"/>
              </a:ext>
            </a:extLst>
          </p:cNvPr>
          <p:cNvSpPr/>
          <p:nvPr/>
        </p:nvSpPr>
        <p:spPr>
          <a:xfrm>
            <a:off x="774701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850CD8-4D69-4B78-BBBF-C5096C944F04}"/>
              </a:ext>
            </a:extLst>
          </p:cNvPr>
          <p:cNvSpPr/>
          <p:nvPr/>
        </p:nvSpPr>
        <p:spPr>
          <a:xfrm>
            <a:off x="1811867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AA776C-C745-418E-B5E1-6754938E87B1}"/>
              </a:ext>
            </a:extLst>
          </p:cNvPr>
          <p:cNvSpPr/>
          <p:nvPr/>
        </p:nvSpPr>
        <p:spPr>
          <a:xfrm>
            <a:off x="3886199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941E85-09CF-4B58-9B4F-22C2C854D893}"/>
              </a:ext>
            </a:extLst>
          </p:cNvPr>
          <p:cNvSpPr/>
          <p:nvPr/>
        </p:nvSpPr>
        <p:spPr>
          <a:xfrm>
            <a:off x="4923365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318BF0-0407-4412-8D50-A367B395AA84}"/>
              </a:ext>
            </a:extLst>
          </p:cNvPr>
          <p:cNvSpPr/>
          <p:nvPr/>
        </p:nvSpPr>
        <p:spPr>
          <a:xfrm>
            <a:off x="2849033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13330E2-5586-429F-B894-540E108F9136}"/>
              </a:ext>
            </a:extLst>
          </p:cNvPr>
          <p:cNvSpPr/>
          <p:nvPr/>
        </p:nvSpPr>
        <p:spPr>
          <a:xfrm>
            <a:off x="5960531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A0E7FFC-46F7-4578-8A26-1B1245A709CD}"/>
              </a:ext>
            </a:extLst>
          </p:cNvPr>
          <p:cNvSpPr/>
          <p:nvPr/>
        </p:nvSpPr>
        <p:spPr>
          <a:xfrm>
            <a:off x="8034863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4B70D70-D34F-40CE-B4F1-F00FF7BBF6A5}"/>
              </a:ext>
            </a:extLst>
          </p:cNvPr>
          <p:cNvSpPr/>
          <p:nvPr/>
        </p:nvSpPr>
        <p:spPr>
          <a:xfrm>
            <a:off x="9072029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6EF23F-8C97-4B84-ADDB-C09EE92D4390}"/>
              </a:ext>
            </a:extLst>
          </p:cNvPr>
          <p:cNvSpPr/>
          <p:nvPr/>
        </p:nvSpPr>
        <p:spPr>
          <a:xfrm>
            <a:off x="6997697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0AC6B29-0D7A-4365-AFC4-89F289CA4DEB}"/>
              </a:ext>
            </a:extLst>
          </p:cNvPr>
          <p:cNvSpPr/>
          <p:nvPr/>
        </p:nvSpPr>
        <p:spPr>
          <a:xfrm>
            <a:off x="10109195" y="36491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</a:t>
            </a:r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08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034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8962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35644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216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35644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6199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2760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6053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6225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35644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6199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2760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6053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01933" y="356443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347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35644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6199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2760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6053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01933" y="356443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34863" y="356443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951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35644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6199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2760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6053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01933" y="356443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34863" y="356443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67791" y="356443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95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D6EDEA-65DC-4B93-8D9E-0B1C0A673C13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660A44-424F-4158-8C55-BEA931245EA1}"/>
              </a:ext>
            </a:extLst>
          </p:cNvPr>
          <p:cNvSpPr/>
          <p:nvPr/>
        </p:nvSpPr>
        <p:spPr>
          <a:xfrm>
            <a:off x="1811867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EF0C6B-B144-410F-90AC-8A13E1B315ED}"/>
              </a:ext>
            </a:extLst>
          </p:cNvPr>
          <p:cNvSpPr/>
          <p:nvPr/>
        </p:nvSpPr>
        <p:spPr>
          <a:xfrm>
            <a:off x="3886199" y="256540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F13CE9-B01E-480F-8D9E-FE41D2A30A3A}"/>
              </a:ext>
            </a:extLst>
          </p:cNvPr>
          <p:cNvSpPr/>
          <p:nvPr/>
        </p:nvSpPr>
        <p:spPr>
          <a:xfrm>
            <a:off x="4923365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D5E4E7-8572-485C-8C02-458E54D8F41D}"/>
              </a:ext>
            </a:extLst>
          </p:cNvPr>
          <p:cNvSpPr/>
          <p:nvPr/>
        </p:nvSpPr>
        <p:spPr>
          <a:xfrm>
            <a:off x="2849033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E68D8B-D561-406B-A3B5-24919A6C245A}"/>
              </a:ext>
            </a:extLst>
          </p:cNvPr>
          <p:cNvSpPr/>
          <p:nvPr/>
        </p:nvSpPr>
        <p:spPr>
          <a:xfrm>
            <a:off x="5960531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BFA504-2975-4EE1-8771-2DC989B09285}"/>
              </a:ext>
            </a:extLst>
          </p:cNvPr>
          <p:cNvSpPr/>
          <p:nvPr/>
        </p:nvSpPr>
        <p:spPr>
          <a:xfrm>
            <a:off x="803486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75E96-1BEA-4CDA-B8EC-D883339ADA39}"/>
              </a:ext>
            </a:extLst>
          </p:cNvPr>
          <p:cNvSpPr/>
          <p:nvPr/>
        </p:nvSpPr>
        <p:spPr>
          <a:xfrm>
            <a:off x="9072029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76E2F7-0D01-4989-801F-65A25E8895E2}"/>
              </a:ext>
            </a:extLst>
          </p:cNvPr>
          <p:cNvSpPr/>
          <p:nvPr/>
        </p:nvSpPr>
        <p:spPr>
          <a:xfrm>
            <a:off x="6997697" y="256540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2AA154-52C9-43D4-BC7D-5BB68084C708}"/>
              </a:ext>
            </a:extLst>
          </p:cNvPr>
          <p:cNvSpPr/>
          <p:nvPr/>
        </p:nvSpPr>
        <p:spPr>
          <a:xfrm>
            <a:off x="10109195" y="256540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8938" y="35644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356443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6199" y="356443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2760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60531" y="356443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01933" y="3564431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34863" y="356443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67791" y="356443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64393A5-1641-4B97-B041-CB1BE9DFF14B}"/>
              </a:ext>
            </a:extLst>
          </p:cNvPr>
          <p:cNvSpPr/>
          <p:nvPr/>
        </p:nvSpPr>
        <p:spPr>
          <a:xfrm>
            <a:off x="10109195" y="35644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963C35F-AE87-4714-A75D-AC561BCE8CE0}"/>
              </a:ext>
            </a:extLst>
          </p:cNvPr>
          <p:cNvSpPr/>
          <p:nvPr/>
        </p:nvSpPr>
        <p:spPr>
          <a:xfrm>
            <a:off x="10109195" y="3564430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  <a:r>
              <a:rPr lang="pt-BR" b="1" dirty="0">
                <a:solidFill>
                  <a:schemeClr val="bg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471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12515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AA2A-AF59-4AA9-8AA7-6C142A1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68052"/>
            <a:ext cx="9404723" cy="1400530"/>
          </a:xfrm>
        </p:spPr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Principais características do algoritmo</a:t>
            </a:r>
            <a:b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E43857-C33B-41A6-8121-9D269953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Estável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Não comparativo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Ele classifica os dados posicionando-os em "baldes" (</a:t>
            </a:r>
            <a:r>
              <a:rPr lang="pt-BR" dirty="0" err="1"/>
              <a:t>buckets</a:t>
            </a:r>
            <a:r>
              <a:rPr lang="pt-BR" dirty="0"/>
              <a:t>) com base em seus dígitos ou caracteres individuais.</a:t>
            </a:r>
          </a:p>
          <a:p>
            <a:r>
              <a:rPr lang="pt-BR" dirty="0"/>
              <a:t>Uso de memória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Requer </a:t>
            </a:r>
            <a:r>
              <a:rPr lang="pt-BR" b="1" dirty="0"/>
              <a:t>memória adicional</a:t>
            </a:r>
            <a:r>
              <a:rPr lang="pt-BR" dirty="0"/>
              <a:t> proporcional ao tamanho da entrada, devido ao uso de </a:t>
            </a:r>
            <a:r>
              <a:rPr lang="pt-BR" dirty="0" err="1"/>
              <a:t>buckets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68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60700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4574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93774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47861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58951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E5EDA83-7A49-4175-AE2F-CC18E5B57AD1}"/>
              </a:ext>
            </a:extLst>
          </p:cNvPr>
          <p:cNvSpPr/>
          <p:nvPr/>
        </p:nvSpPr>
        <p:spPr>
          <a:xfrm>
            <a:off x="597536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270121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E5EDA83-7A49-4175-AE2F-CC18E5B57AD1}"/>
              </a:ext>
            </a:extLst>
          </p:cNvPr>
          <p:cNvSpPr/>
          <p:nvPr/>
        </p:nvSpPr>
        <p:spPr>
          <a:xfrm>
            <a:off x="597536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126AD0-E165-4805-8535-52375F8A365A}"/>
              </a:ext>
            </a:extLst>
          </p:cNvPr>
          <p:cNvSpPr/>
          <p:nvPr/>
        </p:nvSpPr>
        <p:spPr>
          <a:xfrm>
            <a:off x="7018882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561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E5EDA83-7A49-4175-AE2F-CC18E5B57AD1}"/>
              </a:ext>
            </a:extLst>
          </p:cNvPr>
          <p:cNvSpPr/>
          <p:nvPr/>
        </p:nvSpPr>
        <p:spPr>
          <a:xfrm>
            <a:off x="597536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126AD0-E165-4805-8535-52375F8A365A}"/>
              </a:ext>
            </a:extLst>
          </p:cNvPr>
          <p:cNvSpPr/>
          <p:nvPr/>
        </p:nvSpPr>
        <p:spPr>
          <a:xfrm>
            <a:off x="7018882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924D79F-F997-4B1B-9813-79495DD9D264}"/>
              </a:ext>
            </a:extLst>
          </p:cNvPr>
          <p:cNvSpPr/>
          <p:nvPr/>
        </p:nvSpPr>
        <p:spPr>
          <a:xfrm>
            <a:off x="805816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505266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E5EDA83-7A49-4175-AE2F-CC18E5B57AD1}"/>
              </a:ext>
            </a:extLst>
          </p:cNvPr>
          <p:cNvSpPr/>
          <p:nvPr/>
        </p:nvSpPr>
        <p:spPr>
          <a:xfrm>
            <a:off x="597536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126AD0-E165-4805-8535-52375F8A365A}"/>
              </a:ext>
            </a:extLst>
          </p:cNvPr>
          <p:cNvSpPr/>
          <p:nvPr/>
        </p:nvSpPr>
        <p:spPr>
          <a:xfrm>
            <a:off x="7018882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924D79F-F997-4B1B-9813-79495DD9D264}"/>
              </a:ext>
            </a:extLst>
          </p:cNvPr>
          <p:cNvSpPr/>
          <p:nvPr/>
        </p:nvSpPr>
        <p:spPr>
          <a:xfrm>
            <a:off x="805816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5319CF2-4760-4C1D-880F-C67CBCBFD3BC}"/>
              </a:ext>
            </a:extLst>
          </p:cNvPr>
          <p:cNvSpPr/>
          <p:nvPr/>
        </p:nvSpPr>
        <p:spPr>
          <a:xfrm>
            <a:off x="909745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31465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E5EDA83-7A49-4175-AE2F-CC18E5B57AD1}"/>
              </a:ext>
            </a:extLst>
          </p:cNvPr>
          <p:cNvSpPr/>
          <p:nvPr/>
        </p:nvSpPr>
        <p:spPr>
          <a:xfrm>
            <a:off x="597536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126AD0-E165-4805-8535-52375F8A365A}"/>
              </a:ext>
            </a:extLst>
          </p:cNvPr>
          <p:cNvSpPr/>
          <p:nvPr/>
        </p:nvSpPr>
        <p:spPr>
          <a:xfrm>
            <a:off x="7018882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924D79F-F997-4B1B-9813-79495DD9D264}"/>
              </a:ext>
            </a:extLst>
          </p:cNvPr>
          <p:cNvSpPr/>
          <p:nvPr/>
        </p:nvSpPr>
        <p:spPr>
          <a:xfrm>
            <a:off x="8058166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5319CF2-4760-4C1D-880F-C67CBCBFD3BC}"/>
              </a:ext>
            </a:extLst>
          </p:cNvPr>
          <p:cNvSpPr/>
          <p:nvPr/>
        </p:nvSpPr>
        <p:spPr>
          <a:xfrm>
            <a:off x="9097450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6CE4398-ADE7-4A2C-A0F5-F724322E06CF}"/>
              </a:ext>
            </a:extLst>
          </p:cNvPr>
          <p:cNvSpPr/>
          <p:nvPr/>
        </p:nvSpPr>
        <p:spPr>
          <a:xfrm>
            <a:off x="10136734" y="339512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616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AA2A-AF59-4AA9-8AA7-6C142A1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Análise da complexidade do algoritmo</a:t>
            </a:r>
            <a:b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CF1E5E11-8E59-4355-A216-B2A7DBCA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38" y="2209801"/>
            <a:ext cx="11994462" cy="4936066"/>
          </a:xfrm>
        </p:spPr>
        <p:txBody>
          <a:bodyPr>
            <a:normAutofit fontScale="85000" lnSpcReduction="20000"/>
          </a:bodyPr>
          <a:lstStyle/>
          <a:p>
            <a:r>
              <a:rPr lang="pt-BR" sz="1800" b="1" i="0" u="none" strike="noStrike" dirty="0">
                <a:effectLst/>
              </a:rPr>
              <a:t>O(n + k)</a:t>
            </a:r>
          </a:p>
          <a:p>
            <a:pPr marL="0" indent="0">
              <a:buNone/>
            </a:pPr>
            <a:r>
              <a:rPr lang="pt-BR" dirty="0"/>
              <a:t>	Complexidade do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	</a:t>
            </a:r>
            <a:r>
              <a:rPr lang="pt-BR" b="1" dirty="0"/>
              <a:t>O(k(</a:t>
            </a:r>
            <a:r>
              <a:rPr lang="pt-BR" b="1" dirty="0" err="1"/>
              <a:t>n+b</a:t>
            </a:r>
            <a:r>
              <a:rPr lang="pt-BR" b="1" dirty="0"/>
              <a:t>))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 passo do </a:t>
            </a:r>
            <a:r>
              <a:rPr lang="pt-BR" dirty="0" err="1"/>
              <a:t>Radix</a:t>
            </a:r>
            <a:r>
              <a:rPr lang="pt-BR" dirty="0"/>
              <a:t> usa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= </a:t>
            </a:r>
            <a:r>
              <a:rPr lang="pt-BR" b="1" dirty="0"/>
              <a:t>O(n + 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 k passos ⇒ multiplicamos </a:t>
            </a:r>
            <a:r>
              <a:rPr lang="pt-BR" b="1" dirty="0"/>
              <a:t>O(k(</a:t>
            </a:r>
            <a:r>
              <a:rPr lang="pt-BR" b="1" dirty="0" err="1"/>
              <a:t>n+b</a:t>
            </a:r>
            <a:r>
              <a:rPr lang="pt-BR" b="1" dirty="0"/>
              <a:t>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 </a:t>
            </a:r>
            <a:r>
              <a:rPr lang="pt-BR" b="1" dirty="0"/>
              <a:t>b (base utilizada) </a:t>
            </a:r>
            <a:r>
              <a:rPr lang="pt-BR" dirty="0"/>
              <a:t>for constante, temos então: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O(</a:t>
            </a:r>
            <a:r>
              <a:rPr lang="pt-BR" b="1" dirty="0" err="1"/>
              <a:t>nk</a:t>
            </a:r>
            <a:r>
              <a:rPr lang="pt-BR" b="1" dirty="0"/>
              <a:t>) </a:t>
            </a:r>
          </a:p>
          <a:p>
            <a:pPr marL="0" indent="0">
              <a:buNone/>
            </a:pPr>
            <a:r>
              <a:rPr lang="pt-BR" b="1" dirty="0"/>
              <a:t>	n</a:t>
            </a:r>
            <a:r>
              <a:rPr lang="pt-BR" dirty="0"/>
              <a:t> = número de elementos a ordenar.</a:t>
            </a:r>
          </a:p>
          <a:p>
            <a:pPr marL="0" indent="0">
              <a:buNone/>
            </a:pPr>
            <a:r>
              <a:rPr lang="pt-BR" b="1" dirty="0"/>
              <a:t>	k</a:t>
            </a:r>
            <a:r>
              <a:rPr lang="pt-BR" dirty="0"/>
              <a:t> = número de dígitos (ou bits/caracteres) do maior valor.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	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02FC59-9E4E-4E2E-911D-18C0939E2395}"/>
              </a:ext>
            </a:extLst>
          </p:cNvPr>
          <p:cNvSpPr txBox="1"/>
          <p:nvPr/>
        </p:nvSpPr>
        <p:spPr>
          <a:xfrm>
            <a:off x="6934200" y="1947333"/>
            <a:ext cx="496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17">
            <a:extLst>
              <a:ext uri="{FF2B5EF4-FFF2-40B4-BE49-F238E27FC236}">
                <a16:creationId xmlns:a16="http://schemas.microsoft.com/office/drawing/2014/main" id="{487C5C86-F315-43C5-9BF1-2F99BA1E49CA}"/>
              </a:ext>
            </a:extLst>
          </p:cNvPr>
          <p:cNvSpPr txBox="1">
            <a:spLocks/>
          </p:cNvSpPr>
          <p:nvPr/>
        </p:nvSpPr>
        <p:spPr>
          <a:xfrm>
            <a:off x="7253377" y="2237119"/>
            <a:ext cx="12339128" cy="5156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Lista = [3, 45, 789]</a:t>
            </a:r>
          </a:p>
          <a:p>
            <a:pPr lvl="1"/>
            <a:r>
              <a:rPr lang="pt-BR" dirty="0"/>
              <a:t>k = 3</a:t>
            </a:r>
          </a:p>
          <a:p>
            <a:pPr marL="457200" lvl="1" indent="0">
              <a:buNone/>
            </a:pPr>
            <a:r>
              <a:rPr lang="pt-BR" dirty="0"/>
              <a:t>Números decimais </a:t>
            </a:r>
            <a:r>
              <a:rPr lang="pt-BR" b="1" dirty="0"/>
              <a:t>base 10</a:t>
            </a:r>
          </a:p>
          <a:p>
            <a:endParaRPr lang="pt-BR" dirty="0"/>
          </a:p>
          <a:p>
            <a:r>
              <a:rPr lang="pt-BR" dirty="0"/>
              <a:t>Lista = [2, 7, 15]</a:t>
            </a:r>
          </a:p>
          <a:p>
            <a:pPr lvl="1"/>
            <a:r>
              <a:rPr lang="pt-BR" dirty="0"/>
              <a:t>k = 4</a:t>
            </a:r>
          </a:p>
          <a:p>
            <a:pPr marL="457200" lvl="1" indent="0">
              <a:buNone/>
            </a:pPr>
            <a:r>
              <a:rPr lang="pt-BR" dirty="0"/>
              <a:t>Números binários </a:t>
            </a:r>
            <a:r>
              <a:rPr lang="pt-BR" b="1" dirty="0"/>
              <a:t>base 2</a:t>
            </a:r>
          </a:p>
          <a:p>
            <a:endParaRPr lang="pt-BR" dirty="0"/>
          </a:p>
          <a:p>
            <a:r>
              <a:rPr lang="pt-BR" dirty="0"/>
              <a:t>Lista = [“Ana”, “Zoe”, “Bob”]</a:t>
            </a:r>
          </a:p>
          <a:p>
            <a:pPr marL="0" indent="0">
              <a:buNone/>
            </a:pPr>
            <a:r>
              <a:rPr lang="pt-BR" dirty="0"/>
              <a:t>	k = 3</a:t>
            </a:r>
          </a:p>
          <a:p>
            <a:pPr marL="0" indent="0">
              <a:buNone/>
            </a:pPr>
            <a:r>
              <a:rPr lang="pt-BR" dirty="0"/>
              <a:t>	Como os caracteres são codificados em</a:t>
            </a:r>
          </a:p>
          <a:p>
            <a:pPr marL="0" indent="0">
              <a:buNone/>
            </a:pPr>
            <a:r>
              <a:rPr lang="pt-BR" dirty="0"/>
              <a:t>	ASCII (0-255) a </a:t>
            </a:r>
            <a:r>
              <a:rPr lang="pt-BR" b="1" dirty="0"/>
              <a:t>base</a:t>
            </a:r>
            <a:r>
              <a:rPr lang="pt-BR" dirty="0"/>
              <a:t> é </a:t>
            </a:r>
            <a:r>
              <a:rPr lang="pt-BR" b="1" dirty="0"/>
              <a:t>256</a:t>
            </a:r>
          </a:p>
          <a:p>
            <a:pPr marL="0" indent="0">
              <a:buFont typeface="Wingdings 3" charset="2"/>
              <a:buNone/>
            </a:pPr>
            <a:endParaRPr lang="pt-BR" dirty="0"/>
          </a:p>
          <a:p>
            <a:pPr marL="0" indent="0">
              <a:buFont typeface="Wingdings 3" charset="2"/>
              <a:buNone/>
            </a:pPr>
            <a:r>
              <a:rPr lang="pt-BR" b="1" dirty="0"/>
              <a:t>  </a:t>
            </a:r>
          </a:p>
          <a:p>
            <a:pPr marL="0" indent="0">
              <a:buFont typeface="Wingdings 3" charset="2"/>
              <a:buNone/>
            </a:pPr>
            <a:r>
              <a:rPr lang="pt-BR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0203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95521D05-3DA7-404B-8BF0-E1F9234251F4}"/>
              </a:ext>
            </a:extLst>
          </p:cNvPr>
          <p:cNvSpPr/>
          <p:nvPr/>
        </p:nvSpPr>
        <p:spPr>
          <a:xfrm>
            <a:off x="770464" y="256539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008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7E85449-41E4-4C36-BFC7-77B5B90028D7}"/>
              </a:ext>
            </a:extLst>
          </p:cNvPr>
          <p:cNvSpPr/>
          <p:nvPr/>
        </p:nvSpPr>
        <p:spPr>
          <a:xfrm>
            <a:off x="1811867" y="256539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111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74991C-51C4-4338-8D29-8F7823D30848}"/>
              </a:ext>
            </a:extLst>
          </p:cNvPr>
          <p:cNvSpPr/>
          <p:nvPr/>
        </p:nvSpPr>
        <p:spPr>
          <a:xfrm>
            <a:off x="284479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61C819-3B2E-4A38-94F8-C03115F38FE5}"/>
              </a:ext>
            </a:extLst>
          </p:cNvPr>
          <p:cNvSpPr/>
          <p:nvPr/>
        </p:nvSpPr>
        <p:spPr>
          <a:xfrm>
            <a:off x="3884080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026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4814C3-C7BD-4D61-8536-545D47752E44}"/>
              </a:ext>
            </a:extLst>
          </p:cNvPr>
          <p:cNvSpPr/>
          <p:nvPr/>
        </p:nvSpPr>
        <p:spPr>
          <a:xfrm>
            <a:off x="4936076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226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1F2D2C-3FAA-47D5-83CE-4EABD91EB769}"/>
              </a:ext>
            </a:extLst>
          </p:cNvPr>
          <p:cNvSpPr/>
          <p:nvPr/>
        </p:nvSpPr>
        <p:spPr>
          <a:xfrm>
            <a:off x="5977479" y="2565393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35FB47-7CC7-4258-8986-528CF8B336F4}"/>
              </a:ext>
            </a:extLst>
          </p:cNvPr>
          <p:cNvSpPr/>
          <p:nvPr/>
        </p:nvSpPr>
        <p:spPr>
          <a:xfrm>
            <a:off x="7018882" y="2565392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036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E4930F1-C01E-4FBB-BB3D-04AF641F0DD3}"/>
              </a:ext>
            </a:extLst>
          </p:cNvPr>
          <p:cNvSpPr/>
          <p:nvPr/>
        </p:nvSpPr>
        <p:spPr>
          <a:xfrm>
            <a:off x="8058166" y="256535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146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C7D183-B70D-46F3-AF7B-10DC0DF0645A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058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CFE679-ED9C-4B82-A59C-CCB36492E72D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089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9F65B3-36F4-4D75-826D-B80520B4644F}"/>
              </a:ext>
            </a:extLst>
          </p:cNvPr>
          <p:cNvSpPr/>
          <p:nvPr/>
        </p:nvSpPr>
        <p:spPr>
          <a:xfrm>
            <a:off x="77046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008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B61BF2-A767-4813-BCFE-B315B258D155}"/>
              </a:ext>
            </a:extLst>
          </p:cNvPr>
          <p:cNvSpPr/>
          <p:nvPr/>
        </p:nvSpPr>
        <p:spPr>
          <a:xfrm>
            <a:off x="1811867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277D6F-2F78-486B-B26C-75E3E11A8A92}"/>
              </a:ext>
            </a:extLst>
          </p:cNvPr>
          <p:cNvSpPr/>
          <p:nvPr/>
        </p:nvSpPr>
        <p:spPr>
          <a:xfrm>
            <a:off x="2851151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026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8584E6-7C96-4B4A-B341-6C8339F9284B}"/>
              </a:ext>
            </a:extLst>
          </p:cNvPr>
          <p:cNvSpPr/>
          <p:nvPr/>
        </p:nvSpPr>
        <p:spPr>
          <a:xfrm>
            <a:off x="388408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86CE456-6A5C-4DF0-A33E-816B08B850D5}"/>
              </a:ext>
            </a:extLst>
          </p:cNvPr>
          <p:cNvSpPr/>
          <p:nvPr/>
        </p:nvSpPr>
        <p:spPr>
          <a:xfrm>
            <a:off x="4936076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058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E5EDA83-7A49-4175-AE2F-CC18E5B57AD1}"/>
              </a:ext>
            </a:extLst>
          </p:cNvPr>
          <p:cNvSpPr/>
          <p:nvPr/>
        </p:nvSpPr>
        <p:spPr>
          <a:xfrm>
            <a:off x="597536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089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126AD0-E165-4805-8535-52375F8A365A}"/>
              </a:ext>
            </a:extLst>
          </p:cNvPr>
          <p:cNvSpPr/>
          <p:nvPr/>
        </p:nvSpPr>
        <p:spPr>
          <a:xfrm>
            <a:off x="7018882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111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924D79F-F997-4B1B-9813-79495DD9D264}"/>
              </a:ext>
            </a:extLst>
          </p:cNvPr>
          <p:cNvSpPr/>
          <p:nvPr/>
        </p:nvSpPr>
        <p:spPr>
          <a:xfrm>
            <a:off x="8058166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5319CF2-4760-4C1D-880F-C67CBCBFD3BC}"/>
              </a:ext>
            </a:extLst>
          </p:cNvPr>
          <p:cNvSpPr/>
          <p:nvPr/>
        </p:nvSpPr>
        <p:spPr>
          <a:xfrm>
            <a:off x="9097450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146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6CE4398-ADE7-4A2C-A0F5-F724322E06CF}"/>
              </a:ext>
            </a:extLst>
          </p:cNvPr>
          <p:cNvSpPr/>
          <p:nvPr/>
        </p:nvSpPr>
        <p:spPr>
          <a:xfrm>
            <a:off x="10136734" y="2565354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226</a:t>
            </a:r>
          </a:p>
        </p:txBody>
      </p:sp>
    </p:spTree>
    <p:extLst>
      <p:ext uri="{BB962C8B-B14F-4D97-AF65-F5344CB8AC3E}">
        <p14:creationId xmlns:p14="http://schemas.microsoft.com/office/powerpoint/2010/main" val="1247920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AA2A-AF59-4AA9-8AA7-6C142A1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77" y="359584"/>
            <a:ext cx="9404723" cy="1400530"/>
          </a:xfrm>
        </p:spPr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Cenários mais adequados</a:t>
            </a:r>
            <a:b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E43857-C33B-41A6-8121-9D269953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Grandes volumes de dados com chaves numéricas pequenas ou de tamanho fixo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com alta cardinalidade e distribuição uniforme</a:t>
            </a:r>
          </a:p>
          <a:p>
            <a:endParaRPr lang="pt-BR" dirty="0"/>
          </a:p>
          <a:p>
            <a:r>
              <a:rPr lang="pt-BR" dirty="0"/>
              <a:t>Sistemas onde a estabilidade do algoritmo é importante</a:t>
            </a:r>
          </a:p>
        </p:txBody>
      </p:sp>
    </p:spTree>
    <p:extLst>
      <p:ext uri="{BB962C8B-B14F-4D97-AF65-F5344CB8AC3E}">
        <p14:creationId xmlns:p14="http://schemas.microsoft.com/office/powerpoint/2010/main" val="2566851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AA2A-AF59-4AA9-8AA7-6C142A1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77" y="359584"/>
            <a:ext cx="9404723" cy="1400530"/>
          </a:xfrm>
        </p:spPr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Referências:</a:t>
            </a:r>
            <a:b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E43857-C33B-41A6-8121-9D269953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46" y="142638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Cormen</a:t>
            </a:r>
            <a:r>
              <a:rPr lang="pt-BR" dirty="0"/>
              <a:t>, T. H., </a:t>
            </a:r>
            <a:r>
              <a:rPr lang="pt-BR" dirty="0" err="1"/>
              <a:t>Leiserson</a:t>
            </a:r>
            <a:r>
              <a:rPr lang="pt-BR" dirty="0"/>
              <a:t>, C. E., </a:t>
            </a:r>
            <a:r>
              <a:rPr lang="pt-BR" dirty="0" err="1"/>
              <a:t>Rivest</a:t>
            </a:r>
            <a:r>
              <a:rPr lang="pt-BR" dirty="0"/>
              <a:t>, R. L., &amp; Stein, C. (2009). </a:t>
            </a:r>
            <a:r>
              <a:rPr lang="pt-BR" i="1" dirty="0" err="1"/>
              <a:t>Introduction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Algorithms</a:t>
            </a:r>
            <a:r>
              <a:rPr lang="pt-BR" dirty="0"/>
              <a:t> (3rd ed.). MIT Press.</a:t>
            </a:r>
            <a:br>
              <a:rPr lang="pt-BR" dirty="0"/>
            </a:br>
            <a:r>
              <a:rPr lang="pt-BR" dirty="0"/>
              <a:t>Capítulo 8: </a:t>
            </a:r>
            <a:r>
              <a:rPr lang="pt-BR" dirty="0" err="1"/>
              <a:t>Sorting</a:t>
            </a:r>
            <a:r>
              <a:rPr lang="pt-BR" dirty="0"/>
              <a:t> in Linear Time.</a:t>
            </a:r>
          </a:p>
          <a:p>
            <a:r>
              <a:rPr lang="pt-BR" dirty="0"/>
              <a:t>Weiss, Mark Allen. </a:t>
            </a:r>
            <a:r>
              <a:rPr lang="pt-BR" i="1" dirty="0"/>
              <a:t>Data </a:t>
            </a:r>
            <a:r>
              <a:rPr lang="pt-BR" i="1" dirty="0" err="1"/>
              <a:t>Structures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Algorithm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i="1" dirty="0"/>
              <a:t> in C++</a:t>
            </a:r>
            <a:r>
              <a:rPr lang="pt-BR" dirty="0"/>
              <a:t> (4th ed.). Pearson, 2013.</a:t>
            </a:r>
            <a:br>
              <a:rPr lang="pt-BR" dirty="0"/>
            </a:br>
            <a:r>
              <a:rPr lang="pt-BR" dirty="0"/>
              <a:t>Capítulo 7 - </a:t>
            </a:r>
            <a:r>
              <a:rPr lang="pt-BR" dirty="0" err="1"/>
              <a:t>Sorting</a:t>
            </a:r>
            <a:r>
              <a:rPr lang="pt-BR" dirty="0"/>
              <a:t>, seção "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":</a:t>
            </a:r>
          </a:p>
          <a:p>
            <a:r>
              <a:rPr lang="en-US" dirty="0"/>
              <a:t>Weiss, M. A. (2013). </a:t>
            </a:r>
            <a:r>
              <a:rPr lang="en-US" i="1" dirty="0"/>
              <a:t>Data Structures and Algorithm Analysis in C++</a:t>
            </a:r>
            <a:r>
              <a:rPr lang="en-US" dirty="0"/>
              <a:t> (4th ed.). Pearson.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Capítulo</a:t>
            </a:r>
            <a:r>
              <a:rPr lang="en-US" dirty="0"/>
              <a:t>: Non-Comparison-Based Sorting.</a:t>
            </a:r>
          </a:p>
          <a:p>
            <a:r>
              <a:rPr lang="pt-BR" dirty="0" err="1"/>
              <a:t>Sedgewick</a:t>
            </a:r>
            <a:r>
              <a:rPr lang="pt-BR" dirty="0"/>
              <a:t>, R., &amp; Wayne, K. (2011). </a:t>
            </a:r>
            <a:r>
              <a:rPr lang="pt-BR" i="1" dirty="0" err="1"/>
              <a:t>Algorithms</a:t>
            </a:r>
            <a:r>
              <a:rPr lang="pt-BR" dirty="0"/>
              <a:t> (4th ed.). </a:t>
            </a:r>
            <a:r>
              <a:rPr lang="pt-BR" dirty="0" err="1"/>
              <a:t>Addison</a:t>
            </a:r>
            <a:r>
              <a:rPr lang="pt-BR" dirty="0"/>
              <a:t>-Wesley.</a:t>
            </a:r>
          </a:p>
          <a:p>
            <a:pPr marL="0" indent="0">
              <a:buNone/>
            </a:pPr>
            <a:r>
              <a:rPr lang="pt-BR" dirty="0"/>
              <a:t>     Seção 5.1: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Sorting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031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AA2A-AF59-4AA9-8AA7-6C142A1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77" y="359584"/>
            <a:ext cx="9404723" cy="1400530"/>
          </a:xfrm>
        </p:spPr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Referências:</a:t>
            </a:r>
            <a:b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4C87FB-9206-47F5-9084-6F562926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45" y="1587252"/>
            <a:ext cx="8946541" cy="4195481"/>
          </a:xfrm>
        </p:spPr>
        <p:txBody>
          <a:bodyPr/>
          <a:lstStyle/>
          <a:p>
            <a:r>
              <a:rPr lang="pt-BR" dirty="0" err="1"/>
              <a:t>Sedgewick</a:t>
            </a:r>
            <a:r>
              <a:rPr lang="pt-BR" dirty="0"/>
              <a:t>, R., &amp; Wayne, K. (2011). </a:t>
            </a:r>
            <a:r>
              <a:rPr lang="pt-BR" i="1" dirty="0" err="1"/>
              <a:t>Algorithms</a:t>
            </a:r>
            <a:r>
              <a:rPr lang="pt-BR" dirty="0"/>
              <a:t> (4th ed.). </a:t>
            </a:r>
            <a:r>
              <a:rPr lang="pt-BR" dirty="0" err="1"/>
              <a:t>Addison</a:t>
            </a:r>
            <a:r>
              <a:rPr lang="pt-BR" dirty="0"/>
              <a:t>-Wesley.</a:t>
            </a:r>
            <a:br>
              <a:rPr lang="pt-BR" dirty="0"/>
            </a:br>
            <a:r>
              <a:rPr lang="pt-BR" dirty="0"/>
              <a:t>Seção: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  <a:p>
            <a:r>
              <a:rPr lang="en-US" dirty="0"/>
              <a:t>Knuth, Donald E. (1998). </a:t>
            </a:r>
            <a:r>
              <a:rPr lang="en-US" i="1" dirty="0"/>
              <a:t>The Art of Computer Programming, Vol. 3: Sorting and Searching</a:t>
            </a:r>
            <a:r>
              <a:rPr lang="en-US" dirty="0"/>
              <a:t>. 2nd ed. Addison-Wesley.</a:t>
            </a:r>
            <a:br>
              <a:rPr lang="en-US" dirty="0"/>
            </a:br>
            <a:r>
              <a:rPr lang="en-US" dirty="0" err="1"/>
              <a:t>Seção</a:t>
            </a:r>
            <a:r>
              <a:rPr lang="en-US" dirty="0"/>
              <a:t> 5.2.5 – Digital Sorting</a:t>
            </a:r>
          </a:p>
          <a:p>
            <a:r>
              <a:rPr lang="en-US" dirty="0"/>
              <a:t>Weiss, M. A. (2013). </a:t>
            </a:r>
            <a:r>
              <a:rPr lang="en-US" i="1" dirty="0"/>
              <a:t>Data Structures and Algorithm Analysis in C++</a:t>
            </a:r>
            <a:r>
              <a:rPr lang="en-US" dirty="0"/>
              <a:t> (4th ed.). Pearson.</a:t>
            </a:r>
            <a:br>
              <a:rPr lang="en-US" dirty="0"/>
            </a:br>
            <a:r>
              <a:rPr lang="en-US" dirty="0" err="1"/>
              <a:t>Capítulo</a:t>
            </a:r>
            <a:r>
              <a:rPr lang="en-US" dirty="0"/>
              <a:t>: Sorting Algorithms</a:t>
            </a:r>
          </a:p>
          <a:p>
            <a:r>
              <a:rPr lang="pt-BR" dirty="0"/>
              <a:t>en.wikipedia.org/wiki/Radix_sort</a:t>
            </a:r>
          </a:p>
        </p:txBody>
      </p:sp>
    </p:spTree>
    <p:extLst>
      <p:ext uri="{BB962C8B-B14F-4D97-AF65-F5344CB8AC3E}">
        <p14:creationId xmlns:p14="http://schemas.microsoft.com/office/powerpoint/2010/main" val="222037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AA2A-AF59-4AA9-8AA7-6C142A1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Análise da complexidade do algoritmo</a:t>
            </a:r>
            <a:b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CF1E5E11-8E59-4355-A216-B2A7DBCA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38" y="2209801"/>
            <a:ext cx="11554195" cy="4195481"/>
          </a:xfrm>
        </p:spPr>
        <p:txBody>
          <a:bodyPr>
            <a:normAutofit/>
          </a:bodyPr>
          <a:lstStyle/>
          <a:p>
            <a:r>
              <a:rPr lang="pt-BR" b="1" dirty="0"/>
              <a:t>O(n) 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dirty="0"/>
              <a:t>Base b precisa ser constante</a:t>
            </a:r>
            <a:endParaRPr lang="pt-BR" b="1" dirty="0"/>
          </a:p>
          <a:p>
            <a:pPr marL="457200" lvl="1" indent="0">
              <a:buNone/>
            </a:pPr>
            <a:r>
              <a:rPr lang="pt-BR" dirty="0"/>
              <a:t>O número de dígitos k é pequeno (ou </a:t>
            </a:r>
            <a:r>
              <a:rPr lang="pt-BR" b="1" dirty="0"/>
              <a:t>k = O(log n) 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sz="1800" i="0" u="none" strike="noStrike" dirty="0">
                <a:effectLst/>
              </a:rPr>
              <a:t>	Segundo </a:t>
            </a:r>
            <a:r>
              <a:rPr lang="pt-BR" sz="1800" i="0" u="none" strike="noStrike" dirty="0" err="1">
                <a:effectLst/>
              </a:rPr>
              <a:t>Cormen</a:t>
            </a:r>
            <a:r>
              <a:rPr lang="pt-BR" sz="1800" i="0" u="none" strike="noStrike" dirty="0">
                <a:effectLst/>
              </a:rPr>
              <a:t> et al. (2009), o </a:t>
            </a:r>
            <a:r>
              <a:rPr lang="pt-BR" sz="1800" i="0" u="none" strike="noStrike" dirty="0" err="1">
                <a:effectLst/>
              </a:rPr>
              <a:t>Radix</a:t>
            </a:r>
            <a:r>
              <a:rPr lang="pt-BR" sz="1800" i="0" u="none" strike="noStrike" dirty="0">
                <a:effectLst/>
              </a:rPr>
              <a:t> </a:t>
            </a:r>
            <a:r>
              <a:rPr lang="pt-BR" sz="1800" i="0" u="none" strike="noStrike" dirty="0" err="1">
                <a:effectLst/>
              </a:rPr>
              <a:t>Sort</a:t>
            </a:r>
            <a:r>
              <a:rPr lang="pt-BR" sz="1800" i="0" u="none" strike="noStrike" dirty="0">
                <a:effectLst/>
              </a:rPr>
              <a:t> possui complexidade O(</a:t>
            </a:r>
            <a:r>
              <a:rPr lang="pt-BR" sz="1800" i="0" u="none" strike="noStrike" dirty="0" err="1">
                <a:effectLst/>
              </a:rPr>
              <a:t>nk</a:t>
            </a:r>
            <a:r>
              <a:rPr lang="pt-BR" sz="1800" i="0" u="none" strike="noStrike" dirty="0">
                <a:effectLst/>
              </a:rPr>
              <a:t>), onde k representa o número de dígitos. Quando k é menor ou igual a log₂(n), o </a:t>
            </a:r>
            <a:r>
              <a:rPr lang="pt-BR" sz="1800" i="0" u="none" strike="noStrike" dirty="0" err="1">
                <a:effectLst/>
              </a:rPr>
              <a:t>Radix</a:t>
            </a:r>
            <a:r>
              <a:rPr lang="pt-BR" sz="1800" i="0" u="none" strike="noStrike" dirty="0">
                <a:effectLst/>
              </a:rPr>
              <a:t> </a:t>
            </a:r>
            <a:r>
              <a:rPr lang="pt-BR" sz="1800" i="0" u="none" strike="noStrike" dirty="0" err="1">
                <a:effectLst/>
              </a:rPr>
              <a:t>Sort</a:t>
            </a:r>
            <a:r>
              <a:rPr lang="pt-BR" sz="1800" i="0" u="none" strike="noStrike" dirty="0">
                <a:effectLst/>
              </a:rPr>
              <a:t> supera algoritmos baseados em comparação, cuja complexidade mínima é Ω(n log n). Portanto, para k &lt; log₂(n), o algoritmo se comporta de forma linear.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  </a:t>
            </a:r>
          </a:p>
          <a:p>
            <a:pPr marL="0" indent="0">
              <a:buNone/>
            </a:pPr>
            <a:r>
              <a:rPr lang="pt-BR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0804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42D6EE-B8A8-4A7F-9639-F8141373AEBB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226</a:t>
            </a:r>
          </a:p>
        </p:txBody>
      </p:sp>
    </p:spTree>
    <p:extLst>
      <p:ext uri="{BB962C8B-B14F-4D97-AF65-F5344CB8AC3E}">
        <p14:creationId xmlns:p14="http://schemas.microsoft.com/office/powerpoint/2010/main" val="248358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42D6EE-B8A8-4A7F-9639-F8141373AEBB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</a:t>
            </a:r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1242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42D6EE-B8A8-4A7F-9639-F8141373AEBB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</a:t>
            </a:r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BBA4DF-80E7-43E4-AFD8-2431E6EB9FBF}"/>
              </a:ext>
            </a:extLst>
          </p:cNvPr>
          <p:cNvSpPr/>
          <p:nvPr/>
        </p:nvSpPr>
        <p:spPr>
          <a:xfrm>
            <a:off x="774701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850CD8-4D69-4B78-BBBF-C5096C944F04}"/>
              </a:ext>
            </a:extLst>
          </p:cNvPr>
          <p:cNvSpPr/>
          <p:nvPr/>
        </p:nvSpPr>
        <p:spPr>
          <a:xfrm>
            <a:off x="1811867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3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42D6EE-B8A8-4A7F-9639-F8141373AEBB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</a:t>
            </a:r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BBA4DF-80E7-43E4-AFD8-2431E6EB9FBF}"/>
              </a:ext>
            </a:extLst>
          </p:cNvPr>
          <p:cNvSpPr/>
          <p:nvPr/>
        </p:nvSpPr>
        <p:spPr>
          <a:xfrm>
            <a:off x="774701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850CD8-4D69-4B78-BBBF-C5096C944F04}"/>
              </a:ext>
            </a:extLst>
          </p:cNvPr>
          <p:cNvSpPr/>
          <p:nvPr/>
        </p:nvSpPr>
        <p:spPr>
          <a:xfrm>
            <a:off x="1811867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AA776C-C745-418E-B5E1-6754938E87B1}"/>
              </a:ext>
            </a:extLst>
          </p:cNvPr>
          <p:cNvSpPr/>
          <p:nvPr/>
        </p:nvSpPr>
        <p:spPr>
          <a:xfrm>
            <a:off x="3886199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941E85-09CF-4B58-9B4F-22C2C854D893}"/>
              </a:ext>
            </a:extLst>
          </p:cNvPr>
          <p:cNvSpPr/>
          <p:nvPr/>
        </p:nvSpPr>
        <p:spPr>
          <a:xfrm>
            <a:off x="4923365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318BF0-0407-4412-8D50-A367B395AA84}"/>
              </a:ext>
            </a:extLst>
          </p:cNvPr>
          <p:cNvSpPr/>
          <p:nvPr/>
        </p:nvSpPr>
        <p:spPr>
          <a:xfrm>
            <a:off x="2849033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13330E2-5586-429F-B894-540E108F9136}"/>
              </a:ext>
            </a:extLst>
          </p:cNvPr>
          <p:cNvSpPr/>
          <p:nvPr/>
        </p:nvSpPr>
        <p:spPr>
          <a:xfrm>
            <a:off x="5960531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139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80CE27-8BA1-4BCE-8A0D-10914570DF98}"/>
              </a:ext>
            </a:extLst>
          </p:cNvPr>
          <p:cNvSpPr/>
          <p:nvPr/>
        </p:nvSpPr>
        <p:spPr>
          <a:xfrm>
            <a:off x="1811867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644530-8F6E-4C6A-BCA9-30D976FE245D}"/>
              </a:ext>
            </a:extLst>
          </p:cNvPr>
          <p:cNvSpPr/>
          <p:nvPr/>
        </p:nvSpPr>
        <p:spPr>
          <a:xfrm>
            <a:off x="2849033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42D6EE-B8A8-4A7F-9639-F8141373AEBB}"/>
              </a:ext>
            </a:extLst>
          </p:cNvPr>
          <p:cNvSpPr/>
          <p:nvPr/>
        </p:nvSpPr>
        <p:spPr>
          <a:xfrm>
            <a:off x="77470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0302AF-D744-4C01-A0CD-5D9073428FB6}"/>
              </a:ext>
            </a:extLst>
          </p:cNvPr>
          <p:cNvSpPr/>
          <p:nvPr/>
        </p:nvSpPr>
        <p:spPr>
          <a:xfrm>
            <a:off x="10109195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BFE972-9770-4CEF-AB75-96D6F836E4B1}"/>
              </a:ext>
            </a:extLst>
          </p:cNvPr>
          <p:cNvSpPr/>
          <p:nvPr/>
        </p:nvSpPr>
        <p:spPr>
          <a:xfrm>
            <a:off x="4923365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7DD133-0722-43C0-90C3-07EEF721126E}"/>
              </a:ext>
            </a:extLst>
          </p:cNvPr>
          <p:cNvSpPr/>
          <p:nvPr/>
        </p:nvSpPr>
        <p:spPr>
          <a:xfrm>
            <a:off x="5960531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A211188-F7DB-4E2D-A4B9-F225DE8AF729}"/>
              </a:ext>
            </a:extLst>
          </p:cNvPr>
          <p:cNvSpPr/>
          <p:nvPr/>
        </p:nvSpPr>
        <p:spPr>
          <a:xfrm>
            <a:off x="388619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24209FE-496F-4DCB-A92D-E7CE658CE8FC}"/>
              </a:ext>
            </a:extLst>
          </p:cNvPr>
          <p:cNvSpPr/>
          <p:nvPr/>
        </p:nvSpPr>
        <p:spPr>
          <a:xfrm>
            <a:off x="8034863" y="2565399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08</a:t>
            </a:r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9AF628-9C2B-4A67-BD83-DB46E4D2017E}"/>
              </a:ext>
            </a:extLst>
          </p:cNvPr>
          <p:cNvSpPr/>
          <p:nvPr/>
        </p:nvSpPr>
        <p:spPr>
          <a:xfrm>
            <a:off x="9072029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712D043-A645-42E8-9964-4602DE6E2B5D}"/>
              </a:ext>
            </a:extLst>
          </p:cNvPr>
          <p:cNvSpPr/>
          <p:nvPr/>
        </p:nvSpPr>
        <p:spPr>
          <a:xfrm>
            <a:off x="6997697" y="2565398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BBA4DF-80E7-43E4-AFD8-2431E6EB9FBF}"/>
              </a:ext>
            </a:extLst>
          </p:cNvPr>
          <p:cNvSpPr/>
          <p:nvPr/>
        </p:nvSpPr>
        <p:spPr>
          <a:xfrm>
            <a:off x="774701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850CD8-4D69-4B78-BBBF-C5096C944F04}"/>
              </a:ext>
            </a:extLst>
          </p:cNvPr>
          <p:cNvSpPr/>
          <p:nvPr/>
        </p:nvSpPr>
        <p:spPr>
          <a:xfrm>
            <a:off x="1811867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AA776C-C745-418E-B5E1-6754938E87B1}"/>
              </a:ext>
            </a:extLst>
          </p:cNvPr>
          <p:cNvSpPr/>
          <p:nvPr/>
        </p:nvSpPr>
        <p:spPr>
          <a:xfrm>
            <a:off x="3886199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03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941E85-09CF-4B58-9B4F-22C2C854D893}"/>
              </a:ext>
            </a:extLst>
          </p:cNvPr>
          <p:cNvSpPr/>
          <p:nvPr/>
        </p:nvSpPr>
        <p:spPr>
          <a:xfrm>
            <a:off x="4923365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318BF0-0407-4412-8D50-A367B395AA84}"/>
              </a:ext>
            </a:extLst>
          </p:cNvPr>
          <p:cNvSpPr/>
          <p:nvPr/>
        </p:nvSpPr>
        <p:spPr>
          <a:xfrm>
            <a:off x="2849033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13330E2-5586-429F-B894-540E108F9136}"/>
              </a:ext>
            </a:extLst>
          </p:cNvPr>
          <p:cNvSpPr/>
          <p:nvPr/>
        </p:nvSpPr>
        <p:spPr>
          <a:xfrm>
            <a:off x="5960531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A0E7FFC-46F7-4578-8A26-1B1245A709CD}"/>
              </a:ext>
            </a:extLst>
          </p:cNvPr>
          <p:cNvSpPr/>
          <p:nvPr/>
        </p:nvSpPr>
        <p:spPr>
          <a:xfrm>
            <a:off x="8034863" y="3649136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05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4B70D70-D34F-40CE-B4F1-F00FF7BBF6A5}"/>
              </a:ext>
            </a:extLst>
          </p:cNvPr>
          <p:cNvSpPr/>
          <p:nvPr/>
        </p:nvSpPr>
        <p:spPr>
          <a:xfrm>
            <a:off x="9072029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00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6EF23F-8C97-4B84-ADDB-C09EE92D4390}"/>
              </a:ext>
            </a:extLst>
          </p:cNvPr>
          <p:cNvSpPr/>
          <p:nvPr/>
        </p:nvSpPr>
        <p:spPr>
          <a:xfrm>
            <a:off x="6997697" y="3649135"/>
            <a:ext cx="9144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</a:t>
            </a:r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321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1060</Words>
  <Application>Microsoft Office PowerPoint</Application>
  <PresentationFormat>Widescreen</PresentationFormat>
  <Paragraphs>536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Century Gothic</vt:lpstr>
      <vt:lpstr>Wingdings 3</vt:lpstr>
      <vt:lpstr>Íon</vt:lpstr>
      <vt:lpstr>Radixsort</vt:lpstr>
      <vt:lpstr>Principais características do algoritmo </vt:lpstr>
      <vt:lpstr>Análise da complexidade do algoritmo </vt:lpstr>
      <vt:lpstr>Análise da complexidade do algoritmo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Cenários mais adequados </vt:lpstr>
      <vt:lpstr>Referências: </vt:lpstr>
      <vt:lpstr>Referências: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Radixsort</dc:title>
  <dc:creator>Thiago- Tibia</dc:creator>
  <cp:lastModifiedBy>Thiago- Tibia</cp:lastModifiedBy>
  <cp:revision>9</cp:revision>
  <dcterms:created xsi:type="dcterms:W3CDTF">2025-05-19T14:15:57Z</dcterms:created>
  <dcterms:modified xsi:type="dcterms:W3CDTF">2025-05-20T20:34:59Z</dcterms:modified>
</cp:coreProperties>
</file>