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2"/>
  </p:notesMasterIdLst>
  <p:sldIdLst>
    <p:sldId id="256" r:id="rId2"/>
    <p:sldId id="273" r:id="rId3"/>
    <p:sldId id="257" r:id="rId4"/>
    <p:sldId id="258" r:id="rId5"/>
    <p:sldId id="272" r:id="rId6"/>
    <p:sldId id="275" r:id="rId7"/>
    <p:sldId id="274" r:id="rId8"/>
    <p:sldId id="259" r:id="rId9"/>
    <p:sldId id="260" r:id="rId10"/>
    <p:sldId id="261" r:id="rId11"/>
    <p:sldId id="262" r:id="rId12"/>
    <p:sldId id="263" r:id="rId13"/>
    <p:sldId id="264" r:id="rId14"/>
    <p:sldId id="265" r:id="rId15"/>
    <p:sldId id="266" r:id="rId16"/>
    <p:sldId id="276" r:id="rId17"/>
    <p:sldId id="277" r:id="rId18"/>
    <p:sldId id="279" r:id="rId19"/>
    <p:sldId id="267" r:id="rId20"/>
    <p:sldId id="268" r:id="rId21"/>
    <p:sldId id="269" r:id="rId22"/>
    <p:sldId id="270" r:id="rId23"/>
    <p:sldId id="271"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82" autoAdjust="0"/>
    <p:restoredTop sz="91260" autoAdjust="0"/>
  </p:normalViewPr>
  <p:slideViewPr>
    <p:cSldViewPr snapToGrid="0">
      <p:cViewPr varScale="1">
        <p:scale>
          <a:sx n="61" d="100"/>
          <a:sy n="61" d="100"/>
        </p:scale>
        <p:origin x="55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067124-DA1B-493F-92DA-B656FB33CDD9}" type="datetimeFigureOut">
              <a:rPr lang="fr-FR" smtClean="0"/>
              <a:t>07/11/2018</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737B17-6F08-4A79-A101-21F5A8D76F31}" type="slidenum">
              <a:rPr lang="fr-FR" smtClean="0"/>
              <a:t>‹#›</a:t>
            </a:fld>
            <a:endParaRPr lang="fr-FR"/>
          </a:p>
        </p:txBody>
      </p:sp>
    </p:spTree>
    <p:extLst>
      <p:ext uri="{BB962C8B-B14F-4D97-AF65-F5344CB8AC3E}">
        <p14:creationId xmlns:p14="http://schemas.microsoft.com/office/powerpoint/2010/main" val="2341665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B0737B17-6F08-4A79-A101-21F5A8D76F31}" type="slidenum">
              <a:rPr lang="fr-FR" smtClean="0"/>
              <a:t>6</a:t>
            </a:fld>
            <a:endParaRPr lang="fr-FR"/>
          </a:p>
        </p:txBody>
      </p:sp>
    </p:spTree>
    <p:extLst>
      <p:ext uri="{BB962C8B-B14F-4D97-AF65-F5344CB8AC3E}">
        <p14:creationId xmlns:p14="http://schemas.microsoft.com/office/powerpoint/2010/main" val="2303596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B0737B17-6F08-4A79-A101-21F5A8D76F31}" type="slidenum">
              <a:rPr lang="fr-FR" smtClean="0"/>
              <a:t>19</a:t>
            </a:fld>
            <a:endParaRPr lang="fr-FR"/>
          </a:p>
        </p:txBody>
      </p:sp>
    </p:spTree>
    <p:extLst>
      <p:ext uri="{BB962C8B-B14F-4D97-AF65-F5344CB8AC3E}">
        <p14:creationId xmlns:p14="http://schemas.microsoft.com/office/powerpoint/2010/main" val="3984365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B0737B17-6F08-4A79-A101-21F5A8D76F31}" type="slidenum">
              <a:rPr lang="fr-FR" smtClean="0"/>
              <a:t>20</a:t>
            </a:fld>
            <a:endParaRPr lang="fr-FR"/>
          </a:p>
        </p:txBody>
      </p:sp>
    </p:spTree>
    <p:extLst>
      <p:ext uri="{BB962C8B-B14F-4D97-AF65-F5344CB8AC3E}">
        <p14:creationId xmlns:p14="http://schemas.microsoft.com/office/powerpoint/2010/main" val="1781016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B0737B17-6F08-4A79-A101-21F5A8D76F31}" type="slidenum">
              <a:rPr lang="fr-FR" smtClean="0"/>
              <a:t>21</a:t>
            </a:fld>
            <a:endParaRPr lang="fr-FR"/>
          </a:p>
        </p:txBody>
      </p:sp>
    </p:spTree>
    <p:extLst>
      <p:ext uri="{BB962C8B-B14F-4D97-AF65-F5344CB8AC3E}">
        <p14:creationId xmlns:p14="http://schemas.microsoft.com/office/powerpoint/2010/main" val="3821725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B0737B17-6F08-4A79-A101-21F5A8D76F31}" type="slidenum">
              <a:rPr lang="fr-FR" smtClean="0"/>
              <a:t>22</a:t>
            </a:fld>
            <a:endParaRPr lang="fr-FR"/>
          </a:p>
        </p:txBody>
      </p:sp>
    </p:spTree>
    <p:extLst>
      <p:ext uri="{BB962C8B-B14F-4D97-AF65-F5344CB8AC3E}">
        <p14:creationId xmlns:p14="http://schemas.microsoft.com/office/powerpoint/2010/main" val="3763966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B0737B17-6F08-4A79-A101-21F5A8D76F31}" type="slidenum">
              <a:rPr lang="fr-FR" smtClean="0"/>
              <a:t>23</a:t>
            </a:fld>
            <a:endParaRPr lang="fr-FR"/>
          </a:p>
        </p:txBody>
      </p:sp>
    </p:spTree>
    <p:extLst>
      <p:ext uri="{BB962C8B-B14F-4D97-AF65-F5344CB8AC3E}">
        <p14:creationId xmlns:p14="http://schemas.microsoft.com/office/powerpoint/2010/main" val="3639953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r-F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5BED814A-0738-466C-86C5-0A97BB8C4C80}" type="datetimeFigureOut">
              <a:rPr lang="fr-FR" smtClean="0"/>
              <a:t>07/11/2018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8704D2A-AF08-4D1E-9F36-6E2E9C885DA6}" type="slidenum">
              <a:rPr lang="fr-FR" smtClean="0"/>
              <a:t>‹#›</a:t>
            </a:fld>
            <a:endParaRPr lang="fr-FR"/>
          </a:p>
        </p:txBody>
      </p:sp>
    </p:spTree>
    <p:extLst>
      <p:ext uri="{BB962C8B-B14F-4D97-AF65-F5344CB8AC3E}">
        <p14:creationId xmlns:p14="http://schemas.microsoft.com/office/powerpoint/2010/main" val="2772845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5BED814A-0738-466C-86C5-0A97BB8C4C80}" type="datetimeFigureOut">
              <a:rPr lang="fr-FR" smtClean="0"/>
              <a:t>07/11/2018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8704D2A-AF08-4D1E-9F36-6E2E9C885DA6}" type="slidenum">
              <a:rPr lang="fr-FR" smtClean="0"/>
              <a:t>‹#›</a:t>
            </a:fld>
            <a:endParaRPr lang="fr-FR"/>
          </a:p>
        </p:txBody>
      </p:sp>
    </p:spTree>
    <p:extLst>
      <p:ext uri="{BB962C8B-B14F-4D97-AF65-F5344CB8AC3E}">
        <p14:creationId xmlns:p14="http://schemas.microsoft.com/office/powerpoint/2010/main" val="2704487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5BED814A-0738-466C-86C5-0A97BB8C4C80}" type="datetimeFigureOut">
              <a:rPr lang="fr-FR" smtClean="0"/>
              <a:t>07/11/2018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8704D2A-AF08-4D1E-9F36-6E2E9C885DA6}" type="slidenum">
              <a:rPr lang="fr-FR" smtClean="0"/>
              <a:t>‹#›</a:t>
            </a:fld>
            <a:endParaRPr lang="fr-FR"/>
          </a:p>
        </p:txBody>
      </p:sp>
    </p:spTree>
    <p:extLst>
      <p:ext uri="{BB962C8B-B14F-4D97-AF65-F5344CB8AC3E}">
        <p14:creationId xmlns:p14="http://schemas.microsoft.com/office/powerpoint/2010/main" val="3796010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5BED814A-0738-466C-86C5-0A97BB8C4C80}" type="datetimeFigureOut">
              <a:rPr lang="fr-FR" smtClean="0"/>
              <a:t>07/11/2018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8704D2A-AF08-4D1E-9F36-6E2E9C885DA6}" type="slidenum">
              <a:rPr lang="fr-FR" smtClean="0"/>
              <a:t>‹#›</a:t>
            </a:fld>
            <a:endParaRPr lang="fr-FR"/>
          </a:p>
        </p:txBody>
      </p:sp>
    </p:spTree>
    <p:extLst>
      <p:ext uri="{BB962C8B-B14F-4D97-AF65-F5344CB8AC3E}">
        <p14:creationId xmlns:p14="http://schemas.microsoft.com/office/powerpoint/2010/main" val="2985464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r-F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ED814A-0738-466C-86C5-0A97BB8C4C80}" type="datetimeFigureOut">
              <a:rPr lang="fr-FR" smtClean="0"/>
              <a:t>07/11/2018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8704D2A-AF08-4D1E-9F36-6E2E9C885DA6}" type="slidenum">
              <a:rPr lang="fr-FR" smtClean="0"/>
              <a:t>‹#›</a:t>
            </a:fld>
            <a:endParaRPr lang="fr-FR"/>
          </a:p>
        </p:txBody>
      </p:sp>
    </p:spTree>
    <p:extLst>
      <p:ext uri="{BB962C8B-B14F-4D97-AF65-F5344CB8AC3E}">
        <p14:creationId xmlns:p14="http://schemas.microsoft.com/office/powerpoint/2010/main" val="775604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5BED814A-0738-466C-86C5-0A97BB8C4C80}" type="datetimeFigureOut">
              <a:rPr lang="fr-FR" smtClean="0"/>
              <a:t>07/11/2018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8704D2A-AF08-4D1E-9F36-6E2E9C885DA6}" type="slidenum">
              <a:rPr lang="fr-FR" smtClean="0"/>
              <a:t>‹#›</a:t>
            </a:fld>
            <a:endParaRPr lang="fr-FR"/>
          </a:p>
        </p:txBody>
      </p:sp>
    </p:spTree>
    <p:extLst>
      <p:ext uri="{BB962C8B-B14F-4D97-AF65-F5344CB8AC3E}">
        <p14:creationId xmlns:p14="http://schemas.microsoft.com/office/powerpoint/2010/main" val="2403587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5BED814A-0738-466C-86C5-0A97BB8C4C80}" type="datetimeFigureOut">
              <a:rPr lang="fr-FR" smtClean="0"/>
              <a:t>07/11/2018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8704D2A-AF08-4D1E-9F36-6E2E9C885DA6}" type="slidenum">
              <a:rPr lang="fr-FR" smtClean="0"/>
              <a:t>‹#›</a:t>
            </a:fld>
            <a:endParaRPr lang="fr-FR"/>
          </a:p>
        </p:txBody>
      </p:sp>
    </p:spTree>
    <p:extLst>
      <p:ext uri="{BB962C8B-B14F-4D97-AF65-F5344CB8AC3E}">
        <p14:creationId xmlns:p14="http://schemas.microsoft.com/office/powerpoint/2010/main" val="356032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5BED814A-0738-466C-86C5-0A97BB8C4C80}" type="datetimeFigureOut">
              <a:rPr lang="fr-FR" smtClean="0"/>
              <a:t>07/11/2018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8704D2A-AF08-4D1E-9F36-6E2E9C885DA6}" type="slidenum">
              <a:rPr lang="fr-FR" smtClean="0"/>
              <a:t>‹#›</a:t>
            </a:fld>
            <a:endParaRPr lang="fr-FR"/>
          </a:p>
        </p:txBody>
      </p:sp>
    </p:spTree>
    <p:extLst>
      <p:ext uri="{BB962C8B-B14F-4D97-AF65-F5344CB8AC3E}">
        <p14:creationId xmlns:p14="http://schemas.microsoft.com/office/powerpoint/2010/main" val="2668720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ED814A-0738-466C-86C5-0A97BB8C4C80}" type="datetimeFigureOut">
              <a:rPr lang="fr-FR" smtClean="0"/>
              <a:t>07/11/2018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8704D2A-AF08-4D1E-9F36-6E2E9C885DA6}" type="slidenum">
              <a:rPr lang="fr-FR" smtClean="0"/>
              <a:t>‹#›</a:t>
            </a:fld>
            <a:endParaRPr lang="fr-FR"/>
          </a:p>
        </p:txBody>
      </p:sp>
    </p:spTree>
    <p:extLst>
      <p:ext uri="{BB962C8B-B14F-4D97-AF65-F5344CB8AC3E}">
        <p14:creationId xmlns:p14="http://schemas.microsoft.com/office/powerpoint/2010/main" val="3888889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ED814A-0738-466C-86C5-0A97BB8C4C80}" type="datetimeFigureOut">
              <a:rPr lang="fr-FR" smtClean="0"/>
              <a:t>07/11/2018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8704D2A-AF08-4D1E-9F36-6E2E9C885DA6}" type="slidenum">
              <a:rPr lang="fr-FR" smtClean="0"/>
              <a:t>‹#›</a:t>
            </a:fld>
            <a:endParaRPr lang="fr-FR"/>
          </a:p>
        </p:txBody>
      </p:sp>
    </p:spTree>
    <p:extLst>
      <p:ext uri="{BB962C8B-B14F-4D97-AF65-F5344CB8AC3E}">
        <p14:creationId xmlns:p14="http://schemas.microsoft.com/office/powerpoint/2010/main" val="2282355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ED814A-0738-466C-86C5-0A97BB8C4C80}" type="datetimeFigureOut">
              <a:rPr lang="fr-FR" smtClean="0"/>
              <a:t>07/11/2018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8704D2A-AF08-4D1E-9F36-6E2E9C885DA6}" type="slidenum">
              <a:rPr lang="fr-FR" smtClean="0"/>
              <a:t>‹#›</a:t>
            </a:fld>
            <a:endParaRPr lang="fr-FR"/>
          </a:p>
        </p:txBody>
      </p:sp>
    </p:spTree>
    <p:extLst>
      <p:ext uri="{BB962C8B-B14F-4D97-AF65-F5344CB8AC3E}">
        <p14:creationId xmlns:p14="http://schemas.microsoft.com/office/powerpoint/2010/main" val="1163178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ED814A-0738-466C-86C5-0A97BB8C4C80}" type="datetimeFigureOut">
              <a:rPr lang="fr-FR" smtClean="0"/>
              <a:t>07/11/2018</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04D2A-AF08-4D1E-9F36-6E2E9C885DA6}" type="slidenum">
              <a:rPr lang="fr-FR" smtClean="0"/>
              <a:t>‹#›</a:t>
            </a:fld>
            <a:endParaRPr lang="fr-FR"/>
          </a:p>
        </p:txBody>
      </p:sp>
    </p:spTree>
    <p:extLst>
      <p:ext uri="{BB962C8B-B14F-4D97-AF65-F5344CB8AC3E}">
        <p14:creationId xmlns:p14="http://schemas.microsoft.com/office/powerpoint/2010/main" val="877075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3" Type="http://schemas.openxmlformats.org/officeDocument/2006/relationships/hyperlink" Target="https://scotthelme.co.uk/a-new-security-header-expect-ct/" TargetMode="External"/><Relationship Id="rId7" Type="http://schemas.openxmlformats.org/officeDocument/2006/relationships/image" Target="../media/image2.jp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hyperlink" Target="https://blog.cloudflare.com/high-reliability-ocsp-stapling/" TargetMode="External"/><Relationship Id="rId5" Type="http://schemas.openxmlformats.org/officeDocument/2006/relationships/hyperlink" Target="https://en.wikipedia.org/wiki/OCSP_stapling" TargetMode="External"/><Relationship Id="rId4" Type="http://schemas.openxmlformats.org/officeDocument/2006/relationships/hyperlink" Target="https://medium.com/@davetempleton/enabling-a-certificate-transparency-tls-extension-in-nginx-489b3b804f89"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4.gif"/><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15.gif"/></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16.gif"/></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17.gif"/></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hyperlink" Target="https://www.certificate-transparency.org/log-proofs-work"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certificate-transparency.org/known-logs" TargetMode="Externa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hyperlink" Target="https://github.com/google/certificate-transparency-go" TargetMode="External"/><Relationship Id="rId4" Type="http://schemas.openxmlformats.org/officeDocument/2006/relationships/hyperlink" Target="https://github.com/google/certificate-transparency"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s://certdb.com/" TargetMode="External"/><Relationship Id="rId3" Type="http://schemas.openxmlformats.org/officeDocument/2006/relationships/hyperlink" Target="https://crt.sh/" TargetMode="External"/><Relationship Id="rId7" Type="http://schemas.openxmlformats.org/officeDocument/2006/relationships/hyperlink" Target="https://www.entrust.com/ct-search/" TargetMode="Externa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hyperlink" Target="https://google.com/transparencyreport/https/ct/" TargetMode="External"/><Relationship Id="rId5" Type="http://schemas.openxmlformats.org/officeDocument/2006/relationships/hyperlink" Target="https://developers.facebook.com/tools/ct/" TargetMode="External"/><Relationship Id="rId10" Type="http://schemas.openxmlformats.org/officeDocument/2006/relationships/image" Target="../media/image2.jpg"/><Relationship Id="rId4" Type="http://schemas.openxmlformats.org/officeDocument/2006/relationships/hyperlink" Target="https://censys.io/" TargetMode="External"/><Relationship Id="rId9" Type="http://schemas.openxmlformats.org/officeDocument/2006/relationships/hyperlink" Target="https://github.com/kz6fittycent/Axema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CaliDog/certstream-python" TargetMode="Externa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hyperlink" Target="https://github.com/wesleyraptor/streamingphish" TargetMode="External"/><Relationship Id="rId4" Type="http://schemas.openxmlformats.org/officeDocument/2006/relationships/hyperlink" Target="https://github.com/olihough86/stinkyphish"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static.sstic.org/videos2018/SSTIC_2018-06-13_P04.mp4" TargetMode="Externa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hyperlink" Target="https://tools.ietf.org/html/draft-ietf-trans-threat-analysis-16#page-31" TargetMode="External"/><Relationship Id="rId4" Type="http://schemas.openxmlformats.org/officeDocument/2006/relationships/hyperlink" Target="https://ct.cloudflare.com/"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media.defcon.org/DEF%20CON%2025/DEF%20CON%2025%20presentations/DEFCON-25-Hanno-Boeck-Abusing-Certificate-Transparency-Logs.pdf" TargetMode="External"/><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hyperlink" Target="https://youtu.be/yzLdmUQAn1g"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hdm/2017-BSidesLV-Modern-Recon"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6.xml.rels><?xml version="1.0" encoding="UTF-8" standalone="yes"?>
<Relationships xmlns="http://schemas.openxmlformats.org/package/2006/relationships"><Relationship Id="rId3" Type="http://schemas.openxmlformats.org/officeDocument/2006/relationships/hyperlink" Target="https://certdb.com/" TargetMode="External"/><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hyperlink" Target="https://github.com/hannob/ctgrab"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hyperlink" Target="https://www.certificate-transparency.org/how-ct-works"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unic0rn-team/MindHacks"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fr-FR" dirty="0"/>
          </a:p>
        </p:txBody>
      </p:sp>
      <p:sp>
        <p:nvSpPr>
          <p:cNvPr id="3" name="Subtitle 2"/>
          <p:cNvSpPr>
            <a:spLocks noGrp="1"/>
          </p:cNvSpPr>
          <p:nvPr>
            <p:ph type="subTitle" idx="1"/>
          </p:nvPr>
        </p:nvSpPr>
        <p:spPr/>
        <p:txBody>
          <a:bodyPr/>
          <a:lstStyle/>
          <a:p>
            <a:endParaRPr lang="fr-F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524000" y="0"/>
            <a:ext cx="9067800" cy="1015663"/>
          </a:xfrm>
          <a:prstGeom prst="rect">
            <a:avLst/>
          </a:prstGeom>
          <a:noFill/>
        </p:spPr>
        <p:txBody>
          <a:bodyPr wrap="square" rtlCol="0">
            <a:spAutoFit/>
          </a:bodyPr>
          <a:lstStyle/>
          <a:p>
            <a:r>
              <a:rPr lang="fr-FR" sz="6000" dirty="0">
                <a:solidFill>
                  <a:schemeClr val="bg1"/>
                </a:solidFill>
                <a:latin typeface="Helldorado" panose="00000400000000000000" pitchFamily="2" charset="0"/>
              </a:rPr>
              <a:t>Certificate Transparency</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 y="4305300"/>
            <a:ext cx="2611348" cy="23241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23282" y="4305300"/>
            <a:ext cx="3002017" cy="2324100"/>
          </a:xfrm>
          <a:prstGeom prst="rect">
            <a:avLst/>
          </a:prstGeom>
        </p:spPr>
      </p:pic>
    </p:spTree>
    <p:extLst>
      <p:ext uri="{BB962C8B-B14F-4D97-AF65-F5344CB8AC3E}">
        <p14:creationId xmlns:p14="http://schemas.microsoft.com/office/powerpoint/2010/main" val="30453240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285751"/>
            <a:ext cx="11477625" cy="6572250"/>
          </a:xfr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62707"/>
            <a:ext cx="1657350" cy="1475042"/>
          </a:xfrm>
          <a:prstGeom prst="rect">
            <a:avLst/>
          </a:prstGeom>
        </p:spPr>
      </p:pic>
    </p:spTree>
    <p:extLst>
      <p:ext uri="{BB962C8B-B14F-4D97-AF65-F5344CB8AC3E}">
        <p14:creationId xmlns:p14="http://schemas.microsoft.com/office/powerpoint/2010/main" val="12441441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65125"/>
            <a:ext cx="11353800" cy="6597650"/>
          </a:xfr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62707"/>
            <a:ext cx="1657350" cy="1475042"/>
          </a:xfrm>
          <a:prstGeom prst="rect">
            <a:avLst/>
          </a:prstGeom>
        </p:spPr>
      </p:pic>
    </p:spTree>
    <p:extLst>
      <p:ext uri="{BB962C8B-B14F-4D97-AF65-F5344CB8AC3E}">
        <p14:creationId xmlns:p14="http://schemas.microsoft.com/office/powerpoint/2010/main" val="1192988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76226"/>
            <a:ext cx="11449050" cy="6581774"/>
          </a:xfr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62707"/>
            <a:ext cx="1657350" cy="1475042"/>
          </a:xfrm>
          <a:prstGeom prst="rect">
            <a:avLst/>
          </a:prstGeom>
        </p:spPr>
      </p:pic>
    </p:spTree>
    <p:extLst>
      <p:ext uri="{BB962C8B-B14F-4D97-AF65-F5344CB8AC3E}">
        <p14:creationId xmlns:p14="http://schemas.microsoft.com/office/powerpoint/2010/main" val="616278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276225"/>
            <a:ext cx="11420475" cy="6581775"/>
          </a:xfr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62707"/>
            <a:ext cx="1657350" cy="1475042"/>
          </a:xfrm>
          <a:prstGeom prst="rect">
            <a:avLst/>
          </a:prstGeom>
        </p:spPr>
      </p:pic>
    </p:spTree>
    <p:extLst>
      <p:ext uri="{BB962C8B-B14F-4D97-AF65-F5344CB8AC3E}">
        <p14:creationId xmlns:p14="http://schemas.microsoft.com/office/powerpoint/2010/main" val="9064415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76226"/>
            <a:ext cx="11353800" cy="6581774"/>
          </a:xfr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62707"/>
            <a:ext cx="1657350" cy="1475042"/>
          </a:xfrm>
          <a:prstGeom prst="rect">
            <a:avLst/>
          </a:prstGeom>
        </p:spPr>
      </p:pic>
    </p:spTree>
    <p:extLst>
      <p:ext uri="{BB962C8B-B14F-4D97-AF65-F5344CB8AC3E}">
        <p14:creationId xmlns:p14="http://schemas.microsoft.com/office/powerpoint/2010/main" val="6170055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65126"/>
            <a:ext cx="11353800" cy="6492874"/>
          </a:xfr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62707"/>
            <a:ext cx="1657350" cy="1475042"/>
          </a:xfrm>
          <a:prstGeom prst="rect">
            <a:avLst/>
          </a:prstGeom>
        </p:spPr>
      </p:pic>
    </p:spTree>
    <p:extLst>
      <p:ext uri="{BB962C8B-B14F-4D97-AF65-F5344CB8AC3E}">
        <p14:creationId xmlns:p14="http://schemas.microsoft.com/office/powerpoint/2010/main" val="27092151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9133"/>
            <a:ext cx="9601200" cy="5897830"/>
          </a:xfrm>
        </p:spPr>
        <p:txBody>
          <a:bodyPr/>
          <a:lstStyle/>
          <a:p>
            <a:r>
              <a:rPr lang="fr-FR" b="1" dirty="0" smtClean="0">
                <a:solidFill>
                  <a:schemeClr val="bg1"/>
                </a:solidFill>
              </a:rPr>
              <a:t>CT : Obliger les navigateurs de demander que le certificat soit journalisée (</a:t>
            </a:r>
            <a:r>
              <a:rPr lang="fr-FR" b="1" dirty="0" err="1" smtClean="0">
                <a:solidFill>
                  <a:schemeClr val="bg1"/>
                </a:solidFill>
              </a:rPr>
              <a:t>logged</a:t>
            </a:r>
            <a:r>
              <a:rPr lang="fr-FR" b="1" dirty="0" smtClean="0">
                <a:solidFill>
                  <a:schemeClr val="bg1"/>
                </a:solidFill>
              </a:rPr>
              <a:t>). </a:t>
            </a:r>
          </a:p>
          <a:p>
            <a:r>
              <a:rPr lang="fr-FR" dirty="0" smtClean="0">
                <a:solidFill>
                  <a:schemeClr val="bg1"/>
                </a:solidFill>
              </a:rPr>
              <a:t>A)	</a:t>
            </a:r>
            <a:r>
              <a:rPr lang="fr-FR" b="1" dirty="0" smtClean="0">
                <a:solidFill>
                  <a:srgbClr val="FFC000"/>
                </a:solidFill>
              </a:rPr>
              <a:t>Incorporer l’SCT </a:t>
            </a:r>
            <a:r>
              <a:rPr lang="fr-FR" dirty="0" smtClean="0">
                <a:solidFill>
                  <a:schemeClr val="bg1"/>
                </a:solidFill>
              </a:rPr>
              <a:t>dans le </a:t>
            </a:r>
            <a:r>
              <a:rPr lang="fr-FR" dirty="0">
                <a:solidFill>
                  <a:schemeClr val="bg1"/>
                </a:solidFill>
              </a:rPr>
              <a:t>certificat en tant qu'extension (x.509v3 </a:t>
            </a:r>
            <a:r>
              <a:rPr lang="fr-FR" dirty="0" smtClean="0">
                <a:solidFill>
                  <a:schemeClr val="bg1"/>
                </a:solidFill>
              </a:rPr>
              <a:t>Extension)</a:t>
            </a:r>
          </a:p>
          <a:p>
            <a:endParaRPr lang="fr-F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433" y="2039007"/>
            <a:ext cx="9883134" cy="4818992"/>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9400" y="62707"/>
            <a:ext cx="1657350" cy="1475042"/>
          </a:xfrm>
          <a:prstGeom prst="rect">
            <a:avLst/>
          </a:prstGeom>
        </p:spPr>
      </p:pic>
    </p:spTree>
    <p:extLst>
      <p:ext uri="{BB962C8B-B14F-4D97-AF65-F5344CB8AC3E}">
        <p14:creationId xmlns:p14="http://schemas.microsoft.com/office/powerpoint/2010/main" val="30824175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r-FR" dirty="0" smtClean="0">
                <a:solidFill>
                  <a:schemeClr val="bg1"/>
                </a:solidFill>
              </a:rPr>
              <a:t>B) Inclure l’SCT en tant que </a:t>
            </a:r>
            <a:r>
              <a:rPr lang="fr-FR" b="1" dirty="0" smtClean="0">
                <a:solidFill>
                  <a:srgbClr val="FFC000"/>
                </a:solidFill>
              </a:rPr>
              <a:t>extension TLS </a:t>
            </a:r>
            <a:r>
              <a:rPr lang="fr-FR" dirty="0" smtClean="0">
                <a:solidFill>
                  <a:schemeClr val="bg1"/>
                </a:solidFill>
              </a:rPr>
              <a:t>(l’en-tête « </a:t>
            </a:r>
            <a:r>
              <a:rPr lang="fr-FR" dirty="0" err="1" smtClean="0">
                <a:solidFill>
                  <a:schemeClr val="bg1"/>
                </a:solidFill>
              </a:rPr>
              <a:t>Expect</a:t>
            </a:r>
            <a:r>
              <a:rPr lang="fr-FR" dirty="0" smtClean="0">
                <a:solidFill>
                  <a:schemeClr val="bg1"/>
                </a:solidFill>
              </a:rPr>
              <a:t>-CT ») ou comme </a:t>
            </a:r>
            <a:r>
              <a:rPr lang="fr-FR" b="1" dirty="0" smtClean="0">
                <a:solidFill>
                  <a:srgbClr val="FFC000"/>
                </a:solidFill>
              </a:rPr>
              <a:t>« agrafage » OCSP </a:t>
            </a:r>
            <a:r>
              <a:rPr lang="fr-FR" dirty="0" smtClean="0">
                <a:solidFill>
                  <a:schemeClr val="bg1"/>
                </a:solidFill>
              </a:rPr>
              <a:t>(OCSP </a:t>
            </a:r>
            <a:r>
              <a:rPr lang="fr-FR" dirty="0" err="1" smtClean="0">
                <a:solidFill>
                  <a:schemeClr val="bg1"/>
                </a:solidFill>
              </a:rPr>
              <a:t>stapling</a:t>
            </a:r>
            <a:r>
              <a:rPr lang="fr-FR" dirty="0" smtClean="0">
                <a:solidFill>
                  <a:schemeClr val="bg1"/>
                </a:solidFill>
              </a:rPr>
              <a:t>/</a:t>
            </a:r>
            <a:r>
              <a:rPr lang="fr-FR" dirty="0">
                <a:solidFill>
                  <a:schemeClr val="bg1"/>
                </a:solidFill>
              </a:rPr>
              <a:t>Online </a:t>
            </a:r>
            <a:r>
              <a:rPr lang="fr-FR" dirty="0" err="1">
                <a:solidFill>
                  <a:schemeClr val="bg1"/>
                </a:solidFill>
              </a:rPr>
              <a:t>Certificate</a:t>
            </a:r>
            <a:r>
              <a:rPr lang="fr-FR" dirty="0">
                <a:solidFill>
                  <a:schemeClr val="bg1"/>
                </a:solidFill>
              </a:rPr>
              <a:t> </a:t>
            </a:r>
            <a:r>
              <a:rPr lang="fr-FR" dirty="0" err="1">
                <a:solidFill>
                  <a:schemeClr val="bg1"/>
                </a:solidFill>
              </a:rPr>
              <a:t>Status</a:t>
            </a:r>
            <a:r>
              <a:rPr lang="fr-FR" dirty="0">
                <a:solidFill>
                  <a:schemeClr val="bg1"/>
                </a:solidFill>
              </a:rPr>
              <a:t> Protocol) – pas  </a:t>
            </a:r>
            <a:r>
              <a:rPr lang="fr-FR" dirty="0" smtClean="0">
                <a:solidFill>
                  <a:schemeClr val="bg1"/>
                </a:solidFill>
              </a:rPr>
              <a:t>d’information </a:t>
            </a:r>
            <a:r>
              <a:rPr lang="fr-FR" dirty="0">
                <a:solidFill>
                  <a:schemeClr val="bg1"/>
                </a:solidFill>
              </a:rPr>
              <a:t>dans le certificat lui-même</a:t>
            </a:r>
            <a:endParaRPr lang="fr-FR" dirty="0" smtClean="0">
              <a:solidFill>
                <a:schemeClr val="bg1"/>
              </a:solidFill>
            </a:endParaRPr>
          </a:p>
          <a:p>
            <a:endParaRPr lang="fr-FR" dirty="0"/>
          </a:p>
          <a:p>
            <a:r>
              <a:rPr lang="fr-FR" dirty="0">
                <a:hlinkClick r:id="rId3"/>
              </a:rPr>
              <a:t>https://scotthelme.co.uk/a-new-security-header-expect-ct</a:t>
            </a:r>
            <a:r>
              <a:rPr lang="fr-FR" dirty="0" smtClean="0">
                <a:hlinkClick r:id="rId3"/>
              </a:rPr>
              <a:t>/</a:t>
            </a:r>
            <a:endParaRPr lang="fr-FR" dirty="0" smtClean="0"/>
          </a:p>
          <a:p>
            <a:r>
              <a:rPr lang="fr-FR" dirty="0">
                <a:hlinkClick r:id="rId4"/>
              </a:rPr>
              <a:t>https://medium.com/@</a:t>
            </a:r>
            <a:r>
              <a:rPr lang="fr-FR" dirty="0" smtClean="0">
                <a:hlinkClick r:id="rId4"/>
              </a:rPr>
              <a:t>davetempleton/enabling-a-certificate-transparency-tls-extension-in-nginx-489b3b804f89</a:t>
            </a:r>
            <a:endParaRPr lang="fr-FR" dirty="0" smtClean="0"/>
          </a:p>
          <a:p>
            <a:r>
              <a:rPr lang="fr-FR" dirty="0" smtClean="0">
                <a:hlinkClick r:id="rId5"/>
              </a:rPr>
              <a:t>https://en.wikipedia.org/wiki/OCSP_stapling</a:t>
            </a:r>
            <a:endParaRPr lang="fr-FR" dirty="0" smtClean="0"/>
          </a:p>
          <a:p>
            <a:r>
              <a:rPr lang="fr-FR" dirty="0">
                <a:hlinkClick r:id="rId6"/>
              </a:rPr>
              <a:t>https://blog.cloudflare.com/high-reliability-ocsp-stapling</a:t>
            </a:r>
            <a:r>
              <a:rPr lang="fr-FR" dirty="0" smtClean="0">
                <a:hlinkClick r:id="rId6"/>
              </a:rPr>
              <a:t>/</a:t>
            </a:r>
            <a:endParaRPr lang="fr-FR" dirty="0" smtClean="0"/>
          </a:p>
          <a:p>
            <a:endParaRPr lang="fr-FR" dirty="0"/>
          </a:p>
        </p:txBody>
      </p:sp>
      <p:pic>
        <p:nvPicPr>
          <p:cNvPr id="4" name="Picture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39400" y="62707"/>
            <a:ext cx="1657350" cy="1475042"/>
          </a:xfrm>
          <a:prstGeom prst="rect">
            <a:avLst/>
          </a:prstGeom>
        </p:spPr>
      </p:pic>
    </p:spTree>
    <p:extLst>
      <p:ext uri="{BB962C8B-B14F-4D97-AF65-F5344CB8AC3E}">
        <p14:creationId xmlns:p14="http://schemas.microsoft.com/office/powerpoint/2010/main" val="26110310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  </a:t>
            </a:r>
            <a:endParaRPr lang="fr-FR" dirty="0"/>
          </a:p>
        </p:txBody>
      </p:sp>
      <p:sp>
        <p:nvSpPr>
          <p:cNvPr id="3" name="Content Placeholder 2"/>
          <p:cNvSpPr>
            <a:spLocks noGrp="1"/>
          </p:cNvSpPr>
          <p:nvPr>
            <p:ph idx="1"/>
          </p:nvPr>
        </p:nvSpPr>
        <p:spPr>
          <a:xfrm>
            <a:off x="1049755" y="1161549"/>
            <a:ext cx="10496550" cy="4967288"/>
          </a:xfrm>
        </p:spPr>
        <p:txBody>
          <a:bodyPr>
            <a:normAutofit/>
          </a:bodyPr>
          <a:lstStyle/>
          <a:p>
            <a:pPr marL="0" indent="0">
              <a:buNone/>
            </a:pPr>
            <a:endParaRPr lang="fr-FR" dirty="0" smtClean="0"/>
          </a:p>
          <a:p>
            <a:pPr marL="0" indent="0">
              <a:buNone/>
            </a:pPr>
            <a:endParaRPr lang="fr-FR" dirty="0"/>
          </a:p>
          <a:p>
            <a:pPr marL="0" indent="0">
              <a:buNone/>
            </a:pPr>
            <a:endParaRPr lang="fr-FR" dirty="0" smtClean="0"/>
          </a:p>
          <a:p>
            <a:pPr marL="0" indent="0">
              <a:buNone/>
            </a:pPr>
            <a:r>
              <a:rPr lang="fr-FR" dirty="0" smtClean="0">
                <a:latin typeface="Helldorado" panose="00000400000000000000" pitchFamily="2" charset="0"/>
              </a:rPr>
              <a:t>        </a:t>
            </a:r>
            <a:r>
              <a:rPr lang="fr-FR" sz="8800" dirty="0" smtClean="0">
                <a:solidFill>
                  <a:schemeClr val="bg1"/>
                </a:solidFill>
                <a:latin typeface="Helldorado" panose="00000400000000000000" pitchFamily="2" charset="0"/>
              </a:rPr>
              <a:t>YEAH BUT…HOW ?   </a:t>
            </a:r>
            <a:r>
              <a:rPr lang="fr-FR" dirty="0" smtClean="0">
                <a:solidFill>
                  <a:schemeClr val="bg1"/>
                </a:solidFill>
                <a:latin typeface="Helldorado" panose="00000400000000000000" pitchFamily="2" charset="0"/>
              </a:rPr>
              <a:t>                                                                                                                                                                                            </a:t>
            </a:r>
            <a:r>
              <a:rPr lang="fr-FR" dirty="0" smtClean="0">
                <a:latin typeface="Helldorado" panose="00000400000000000000" pitchFamily="2" charset="0"/>
              </a:rPr>
              <a:t>                                                                                                                            </a:t>
            </a:r>
            <a:endParaRPr lang="fr-FR" sz="6000" dirty="0">
              <a:latin typeface="Helldorado" panose="00000400000000000000" pitchFamily="2"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62707"/>
            <a:ext cx="1657350" cy="1475042"/>
          </a:xfrm>
          <a:prstGeom prst="rect">
            <a:avLst/>
          </a:prstGeom>
        </p:spPr>
      </p:pic>
    </p:spTree>
    <p:extLst>
      <p:ext uri="{BB962C8B-B14F-4D97-AF65-F5344CB8AC3E}">
        <p14:creationId xmlns:p14="http://schemas.microsoft.com/office/powerpoint/2010/main" val="16303658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9458325" cy="2682876"/>
          </a:xfrm>
        </p:spPr>
        <p:txBody>
          <a:bodyPr>
            <a:normAutofit/>
          </a:bodyPr>
          <a:lstStyle/>
          <a:p>
            <a:r>
              <a:rPr lang="fr-FR" b="1" i="1" dirty="0" smtClean="0">
                <a:solidFill>
                  <a:schemeClr val="bg1"/>
                </a:solidFill>
              </a:rPr>
              <a:t>A) </a:t>
            </a:r>
            <a:r>
              <a:rPr lang="fr-FR" b="1" i="1" dirty="0" err="1" smtClean="0">
                <a:solidFill>
                  <a:schemeClr val="bg1"/>
                </a:solidFill>
              </a:rPr>
              <a:t>Lamport</a:t>
            </a:r>
            <a:r>
              <a:rPr lang="fr-FR" b="1" i="1" dirty="0" smtClean="0">
                <a:solidFill>
                  <a:schemeClr val="bg1"/>
                </a:solidFill>
              </a:rPr>
              <a:t> Hash </a:t>
            </a:r>
            <a:r>
              <a:rPr lang="fr-FR" b="1" i="1" dirty="0" err="1" smtClean="0">
                <a:solidFill>
                  <a:schemeClr val="bg1"/>
                </a:solidFill>
              </a:rPr>
              <a:t>chain</a:t>
            </a:r>
            <a:r>
              <a:rPr lang="fr-FR" b="1" i="1" dirty="0" smtClean="0">
                <a:solidFill>
                  <a:schemeClr val="bg1"/>
                </a:solidFill>
              </a:rPr>
              <a:t/>
            </a:r>
            <a:br>
              <a:rPr lang="fr-FR" b="1" i="1" dirty="0" smtClean="0">
                <a:solidFill>
                  <a:schemeClr val="bg1"/>
                </a:solidFill>
              </a:rPr>
            </a:br>
            <a:r>
              <a:rPr lang="fr-FR" sz="2000" dirty="0" smtClean="0">
                <a:solidFill>
                  <a:schemeClr val="bg1"/>
                </a:solidFill>
                <a:latin typeface="+mn-lt"/>
              </a:rPr>
              <a:t>Dans une chaîne de hachage, les éléments sont alignés dans l'ordre et combinés à l'aide d'une fonction de hachage cryptographique à sens unique (one-</a:t>
            </a:r>
            <a:r>
              <a:rPr lang="fr-FR" sz="2000" dirty="0" err="1" smtClean="0">
                <a:solidFill>
                  <a:schemeClr val="bg1"/>
                </a:solidFill>
                <a:latin typeface="+mn-lt"/>
              </a:rPr>
              <a:t>way</a:t>
            </a:r>
            <a:r>
              <a:rPr lang="fr-FR" sz="2000" dirty="0" smtClean="0">
                <a:solidFill>
                  <a:schemeClr val="bg1"/>
                </a:solidFill>
                <a:latin typeface="+mn-lt"/>
              </a:rPr>
              <a:t> hash) telle que SHA-256.</a:t>
            </a:r>
            <a:r>
              <a:rPr lang="fr-FR" sz="2000" b="1" dirty="0" smtClean="0">
                <a:solidFill>
                  <a:schemeClr val="bg1"/>
                </a:solidFill>
                <a:latin typeface="+mn-lt"/>
              </a:rPr>
              <a:t/>
            </a:r>
            <a:br>
              <a:rPr lang="fr-FR" sz="2000" b="1" dirty="0" smtClean="0">
                <a:solidFill>
                  <a:schemeClr val="bg1"/>
                </a:solidFill>
                <a:latin typeface="+mn-lt"/>
              </a:rPr>
            </a:br>
            <a:r>
              <a:rPr lang="fr-FR" sz="2000" dirty="0" smtClean="0">
                <a:solidFill>
                  <a:schemeClr val="bg1"/>
                </a:solidFill>
                <a:latin typeface="+mn-lt"/>
              </a:rPr>
              <a:t>Etant donné que les fonctions de hachage sont irréversibles, il est impossible de modifier une valeur sans modifier la totalité de la chaîne calculée à partir de celle-ci = profondeur linéaire par rapport au nombre d’</a:t>
            </a:r>
            <a:r>
              <a:rPr lang="fr-FR" sz="2000" dirty="0" err="1" smtClean="0">
                <a:solidFill>
                  <a:schemeClr val="bg1"/>
                </a:solidFill>
                <a:latin typeface="+mn-lt"/>
              </a:rPr>
              <a:t>elements</a:t>
            </a:r>
            <a:endParaRPr lang="fr-FR" sz="2000" b="1" dirty="0">
              <a:solidFill>
                <a:schemeClr val="bg1"/>
              </a:solidFill>
              <a:latin typeface="+mn-lt"/>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9400" y="62707"/>
            <a:ext cx="1657350" cy="1475042"/>
          </a:xfrm>
          <a:prstGeom prst="rect">
            <a:avLst/>
          </a:prstGeom>
        </p:spPr>
      </p:pic>
      <p:pic>
        <p:nvPicPr>
          <p:cNvPr id="9" name="Content Placeholder 8"/>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838200" y="2835369"/>
            <a:ext cx="10515600" cy="3208149"/>
          </a:xfrm>
        </p:spPr>
      </p:pic>
    </p:spTree>
    <p:extLst>
      <p:ext uri="{BB962C8B-B14F-4D97-AF65-F5344CB8AC3E}">
        <p14:creationId xmlns:p14="http://schemas.microsoft.com/office/powerpoint/2010/main" val="38522000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4261"/>
            <a:ext cx="10515600" cy="5772702"/>
          </a:xfrm>
        </p:spPr>
        <p:txBody>
          <a:bodyPr/>
          <a:lstStyle/>
          <a:p>
            <a:endParaRPr lang="fr-FR" dirty="0" smtClean="0"/>
          </a:p>
          <a:p>
            <a:endParaRPr lang="fr-FR" dirty="0"/>
          </a:p>
          <a:p>
            <a:endParaRPr lang="fr-FR" dirty="0" smtClean="0"/>
          </a:p>
          <a:p>
            <a:pPr marL="0" indent="0">
              <a:buNone/>
            </a:pPr>
            <a:endParaRPr lang="fr-FR" dirty="0" smtClean="0"/>
          </a:p>
          <a:p>
            <a:pPr marL="0" indent="0">
              <a:buNone/>
            </a:pPr>
            <a:r>
              <a:rPr lang="fr-FR" dirty="0"/>
              <a:t> </a:t>
            </a:r>
            <a:r>
              <a:rPr lang="fr-FR" dirty="0" smtClean="0"/>
              <a:t>                                             </a:t>
            </a:r>
          </a:p>
          <a:p>
            <a:pPr marL="0" indent="0">
              <a:buNone/>
            </a:pPr>
            <a:r>
              <a:rPr lang="fr-FR" dirty="0"/>
              <a:t> </a:t>
            </a:r>
            <a:r>
              <a:rPr lang="fr-FR" dirty="0" smtClean="0"/>
              <a:t>                                                </a:t>
            </a:r>
            <a:r>
              <a:rPr lang="fr-FR" sz="9600" dirty="0" smtClean="0">
                <a:solidFill>
                  <a:schemeClr val="bg1"/>
                </a:solidFill>
                <a:latin typeface="Helldorado" panose="00000400000000000000" pitchFamily="2" charset="0"/>
              </a:rPr>
              <a:t>WHY ?</a:t>
            </a:r>
            <a:r>
              <a:rPr lang="fr-FR" dirty="0" smtClean="0">
                <a:solidFill>
                  <a:schemeClr val="bg1"/>
                </a:solidFill>
                <a:latin typeface="Helldorado" panose="00000400000000000000" pitchFamily="2" charset="0"/>
              </a:rPr>
              <a:t> </a:t>
            </a:r>
            <a:endParaRPr lang="fr-FR" dirty="0">
              <a:solidFill>
                <a:schemeClr val="bg1"/>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62707"/>
            <a:ext cx="1657350" cy="1475042"/>
          </a:xfrm>
          <a:prstGeom prst="rect">
            <a:avLst/>
          </a:prstGeom>
        </p:spPr>
      </p:pic>
    </p:spTree>
    <p:extLst>
      <p:ext uri="{BB962C8B-B14F-4D97-AF65-F5344CB8AC3E}">
        <p14:creationId xmlns:p14="http://schemas.microsoft.com/office/powerpoint/2010/main" val="12900437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32322" y="557629"/>
            <a:ext cx="9515475" cy="2225675"/>
          </a:xfrm>
        </p:spPr>
        <p:txBody>
          <a:bodyPr>
            <a:normAutofit/>
          </a:bodyPr>
          <a:lstStyle/>
          <a:p>
            <a:r>
              <a:rPr lang="fr-FR" sz="2000" dirty="0" smtClean="0">
                <a:solidFill>
                  <a:schemeClr val="bg1"/>
                </a:solidFill>
                <a:latin typeface="+mn-lt"/>
              </a:rPr>
              <a:t>Une chaîne de hachage est la structure de données optimale pour l</a:t>
            </a:r>
            <a:r>
              <a:rPr lang="fr-FR" sz="2000" b="1" dirty="0" smtClean="0">
                <a:solidFill>
                  <a:srgbClr val="00B0F0"/>
                </a:solidFill>
                <a:latin typeface="+mn-lt"/>
              </a:rPr>
              <a:t>'insertion</a:t>
            </a:r>
            <a:r>
              <a:rPr lang="fr-FR" sz="2000" dirty="0" smtClean="0">
                <a:solidFill>
                  <a:schemeClr val="bg1"/>
                </a:solidFill>
                <a:latin typeface="+mn-lt"/>
              </a:rPr>
              <a:t> de nouveaux éléments: une seule valeur doit être calculé pour chaque élément ajouté = &gt; </a:t>
            </a:r>
            <a:r>
              <a:rPr lang="fr-FR" sz="2000" b="1" dirty="0" smtClean="0">
                <a:solidFill>
                  <a:srgbClr val="FFC000"/>
                </a:solidFill>
                <a:latin typeface="+mn-lt"/>
              </a:rPr>
              <a:t>bon pour l’operateur des logs</a:t>
            </a:r>
            <a:r>
              <a:rPr lang="fr-FR" sz="2000" dirty="0" smtClean="0">
                <a:solidFill>
                  <a:srgbClr val="FFC000"/>
                </a:solidFill>
                <a:latin typeface="+mn-lt"/>
              </a:rPr>
              <a:t/>
            </a:r>
            <a:br>
              <a:rPr lang="fr-FR" sz="2000" dirty="0" smtClean="0">
                <a:solidFill>
                  <a:srgbClr val="FFC000"/>
                </a:solidFill>
                <a:latin typeface="+mn-lt"/>
              </a:rPr>
            </a:br>
            <a:r>
              <a:rPr lang="fr-FR" sz="2000" dirty="0" smtClean="0">
                <a:solidFill>
                  <a:schemeClr val="bg1"/>
                </a:solidFill>
                <a:latin typeface="+mn-lt"/>
              </a:rPr>
              <a:t> Cependant, ce n'est pas une structure de données efficace </a:t>
            </a:r>
            <a:r>
              <a:rPr lang="fr-FR" sz="2000" b="1" dirty="0" smtClean="0">
                <a:solidFill>
                  <a:srgbClr val="00B0F0"/>
                </a:solidFill>
                <a:latin typeface="+mn-lt"/>
              </a:rPr>
              <a:t>pour valider </a:t>
            </a:r>
            <a:r>
              <a:rPr lang="fr-FR" sz="2000" dirty="0" smtClean="0">
                <a:solidFill>
                  <a:schemeClr val="bg1"/>
                </a:solidFill>
                <a:latin typeface="+mn-lt"/>
              </a:rPr>
              <a:t>si un élément est correctement inclus dans une chaîne = &gt; </a:t>
            </a:r>
            <a:r>
              <a:rPr lang="fr-FR" sz="2000" b="1" dirty="0" smtClean="0">
                <a:solidFill>
                  <a:srgbClr val="FFC000"/>
                </a:solidFill>
                <a:latin typeface="+mn-lt"/>
              </a:rPr>
              <a:t>mauvais pour l’auditeur des logs – besoin de n/2 </a:t>
            </a:r>
            <a:r>
              <a:rPr lang="fr-FR" sz="2000" b="1" dirty="0" err="1" smtClean="0">
                <a:solidFill>
                  <a:srgbClr val="FFC000"/>
                </a:solidFill>
                <a:latin typeface="+mn-lt"/>
              </a:rPr>
              <a:t>élements</a:t>
            </a:r>
            <a:endParaRPr lang="fr-FR" sz="2000" b="1" dirty="0">
              <a:solidFill>
                <a:srgbClr val="FFC000"/>
              </a:solidFill>
              <a:latin typeface="+mn-lt"/>
            </a:endParaRPr>
          </a:p>
        </p:txBody>
      </p:sp>
      <p:pic>
        <p:nvPicPr>
          <p:cNvPr id="5" name="Content Placeholder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590799"/>
            <a:ext cx="10515600" cy="3399905"/>
          </a:xfr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9400" y="62707"/>
            <a:ext cx="1657350" cy="1475042"/>
          </a:xfrm>
          <a:prstGeom prst="rect">
            <a:avLst/>
          </a:prstGeom>
        </p:spPr>
      </p:pic>
    </p:spTree>
    <p:extLst>
      <p:ext uri="{BB962C8B-B14F-4D97-AF65-F5344CB8AC3E}">
        <p14:creationId xmlns:p14="http://schemas.microsoft.com/office/powerpoint/2010/main" val="34854112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i="1" dirty="0" smtClean="0">
                <a:solidFill>
                  <a:schemeClr val="bg1"/>
                </a:solidFill>
              </a:rPr>
              <a:t>B) </a:t>
            </a:r>
            <a:r>
              <a:rPr lang="fr-FR" b="1" i="1" dirty="0" err="1" smtClean="0">
                <a:solidFill>
                  <a:schemeClr val="bg1"/>
                </a:solidFill>
              </a:rPr>
              <a:t>Merkle</a:t>
            </a:r>
            <a:r>
              <a:rPr lang="fr-FR" b="1" i="1" dirty="0" smtClean="0">
                <a:solidFill>
                  <a:schemeClr val="bg1"/>
                </a:solidFill>
              </a:rPr>
              <a:t> Hash </a:t>
            </a:r>
            <a:r>
              <a:rPr lang="fr-FR" b="1" i="1" dirty="0" err="1" smtClean="0">
                <a:solidFill>
                  <a:schemeClr val="bg1"/>
                </a:solidFill>
              </a:rPr>
              <a:t>Tree</a:t>
            </a:r>
            <a:endParaRPr lang="fr-FR" b="1" i="1" dirty="0">
              <a:solidFill>
                <a:schemeClr val="bg1"/>
              </a:solidFill>
            </a:endParaRPr>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001240" y="1690688"/>
            <a:ext cx="4723285" cy="4351338"/>
          </a:xfrm>
        </p:spPr>
      </p:pic>
      <p:sp>
        <p:nvSpPr>
          <p:cNvPr id="5" name="TextBox 4"/>
          <p:cNvSpPr txBox="1"/>
          <p:nvPr/>
        </p:nvSpPr>
        <p:spPr>
          <a:xfrm>
            <a:off x="6096000" y="1847850"/>
            <a:ext cx="5135217" cy="2585323"/>
          </a:xfrm>
          <a:prstGeom prst="rect">
            <a:avLst/>
          </a:prstGeom>
          <a:noFill/>
        </p:spPr>
        <p:txBody>
          <a:bodyPr wrap="square" rtlCol="0">
            <a:spAutoFit/>
          </a:bodyPr>
          <a:lstStyle/>
          <a:p>
            <a:r>
              <a:rPr lang="fr-FR" dirty="0" smtClean="0">
                <a:solidFill>
                  <a:schemeClr val="bg1"/>
                </a:solidFill>
              </a:rPr>
              <a:t>Ralph </a:t>
            </a:r>
            <a:r>
              <a:rPr lang="fr-FR" b="1" dirty="0" err="1" smtClean="0">
                <a:solidFill>
                  <a:schemeClr val="bg1"/>
                </a:solidFill>
              </a:rPr>
              <a:t>Merkle</a:t>
            </a:r>
            <a:r>
              <a:rPr lang="fr-FR" dirty="0" smtClean="0">
                <a:solidFill>
                  <a:schemeClr val="bg1"/>
                </a:solidFill>
              </a:rPr>
              <a:t> (1979) – </a:t>
            </a:r>
            <a:r>
              <a:rPr lang="fr-FR" b="1" dirty="0" smtClean="0">
                <a:solidFill>
                  <a:schemeClr val="bg1"/>
                </a:solidFill>
              </a:rPr>
              <a:t>hash </a:t>
            </a:r>
            <a:r>
              <a:rPr lang="fr-FR" b="1" dirty="0" err="1" smtClean="0">
                <a:solidFill>
                  <a:schemeClr val="bg1"/>
                </a:solidFill>
              </a:rPr>
              <a:t>trees</a:t>
            </a:r>
            <a:r>
              <a:rPr lang="fr-FR" dirty="0" smtClean="0">
                <a:solidFill>
                  <a:schemeClr val="bg1"/>
                </a:solidFill>
              </a:rPr>
              <a:t> = comme une chaîne de hachage, mais au lieu de hacher des éléments séquentielles, on les hachent par paires.</a:t>
            </a:r>
            <a:br>
              <a:rPr lang="fr-FR" dirty="0" smtClean="0">
                <a:solidFill>
                  <a:schemeClr val="bg1"/>
                </a:solidFill>
              </a:rPr>
            </a:br>
            <a:r>
              <a:rPr lang="fr-FR" dirty="0" smtClean="0">
                <a:solidFill>
                  <a:schemeClr val="bg1"/>
                </a:solidFill>
              </a:rPr>
              <a:t/>
            </a:r>
            <a:br>
              <a:rPr lang="fr-FR" dirty="0" smtClean="0">
                <a:solidFill>
                  <a:schemeClr val="bg1"/>
                </a:solidFill>
              </a:rPr>
            </a:br>
            <a:r>
              <a:rPr lang="fr-FR" dirty="0" smtClean="0">
                <a:solidFill>
                  <a:schemeClr val="bg1"/>
                </a:solidFill>
              </a:rPr>
              <a:t>Pour chaque nouvel élément, au lieu d’obtenir un hash  du total cumulé, vous organisez les éléments dans un </a:t>
            </a:r>
            <a:r>
              <a:rPr lang="fr-FR" b="1" dirty="0" smtClean="0">
                <a:solidFill>
                  <a:srgbClr val="00B0F0"/>
                </a:solidFill>
              </a:rPr>
              <a:t>arbre binaire équilibré (BBT) </a:t>
            </a:r>
            <a:r>
              <a:rPr lang="fr-FR" dirty="0" smtClean="0">
                <a:solidFill>
                  <a:schemeClr val="bg1"/>
                </a:solidFill>
              </a:rPr>
              <a:t>et calculez le digest de l'élément avec son paire =&gt; moitié de </a:t>
            </a:r>
            <a:r>
              <a:rPr lang="fr-FR" dirty="0" err="1" smtClean="0">
                <a:solidFill>
                  <a:schemeClr val="bg1"/>
                </a:solidFill>
              </a:rPr>
              <a:t>vala</a:t>
            </a:r>
            <a:r>
              <a:rPr lang="fr-FR" dirty="0" smtClean="0">
                <a:solidFill>
                  <a:schemeClr val="bg1"/>
                </a:solidFill>
              </a:rPr>
              <a:t> leurs de digest et d'éléments. </a:t>
            </a:r>
            <a:endParaRPr lang="fr-FR" dirty="0">
              <a:solidFill>
                <a:schemeClr val="bg1"/>
              </a:solidFill>
            </a:endParaRPr>
          </a:p>
        </p:txBody>
      </p:sp>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9400" y="62707"/>
            <a:ext cx="1657350" cy="1475042"/>
          </a:xfrm>
          <a:prstGeom prst="rect">
            <a:avLst/>
          </a:prstGeom>
        </p:spPr>
      </p:pic>
    </p:spTree>
    <p:extLst>
      <p:ext uri="{BB962C8B-B14F-4D97-AF65-F5344CB8AC3E}">
        <p14:creationId xmlns:p14="http://schemas.microsoft.com/office/powerpoint/2010/main" val="41119368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b="1" i="1" dirty="0">
              <a:solidFill>
                <a:schemeClr val="bg1"/>
              </a:solidFill>
            </a:endParaRPr>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65028" y="1968500"/>
            <a:ext cx="4889693" cy="4351338"/>
          </a:xfr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9400" y="62707"/>
            <a:ext cx="1657350" cy="1475042"/>
          </a:xfrm>
          <a:prstGeom prst="rect">
            <a:avLst/>
          </a:prstGeom>
        </p:spPr>
      </p:pic>
      <p:sp>
        <p:nvSpPr>
          <p:cNvPr id="6" name="TextBox 5"/>
          <p:cNvSpPr txBox="1"/>
          <p:nvPr/>
        </p:nvSpPr>
        <p:spPr>
          <a:xfrm>
            <a:off x="6429374" y="1968500"/>
            <a:ext cx="5667376" cy="1754326"/>
          </a:xfrm>
          <a:prstGeom prst="rect">
            <a:avLst/>
          </a:prstGeom>
          <a:noFill/>
        </p:spPr>
        <p:txBody>
          <a:bodyPr wrap="square" rtlCol="0">
            <a:spAutoFit/>
          </a:bodyPr>
          <a:lstStyle/>
          <a:p>
            <a:r>
              <a:rPr lang="fr-FR" dirty="0" smtClean="0">
                <a:solidFill>
                  <a:schemeClr val="bg1"/>
                </a:solidFill>
              </a:rPr>
              <a:t>La profondeur d'un arbre binaire </a:t>
            </a:r>
            <a:r>
              <a:rPr lang="fr-FR" dirty="0">
                <a:solidFill>
                  <a:schemeClr val="bg1"/>
                </a:solidFill>
              </a:rPr>
              <a:t>=</a:t>
            </a:r>
            <a:r>
              <a:rPr lang="fr-FR" dirty="0" smtClean="0">
                <a:solidFill>
                  <a:schemeClr val="bg1"/>
                </a:solidFill>
              </a:rPr>
              <a:t> </a:t>
            </a:r>
            <a:r>
              <a:rPr lang="fr-FR" b="1" dirty="0" smtClean="0">
                <a:solidFill>
                  <a:schemeClr val="bg1"/>
                </a:solidFill>
              </a:rPr>
              <a:t>logarithmique</a:t>
            </a:r>
            <a:r>
              <a:rPr lang="fr-FR" dirty="0" smtClean="0">
                <a:solidFill>
                  <a:schemeClr val="bg1"/>
                </a:solidFill>
              </a:rPr>
              <a:t> par rapport au nombre d'éléments. </a:t>
            </a:r>
            <a:br>
              <a:rPr lang="fr-FR" dirty="0" smtClean="0">
                <a:solidFill>
                  <a:schemeClr val="bg1"/>
                </a:solidFill>
              </a:rPr>
            </a:br>
            <a:r>
              <a:rPr lang="fr-FR" dirty="0" smtClean="0">
                <a:solidFill>
                  <a:schemeClr val="bg1"/>
                </a:solidFill>
              </a:rPr>
              <a:t>L’arbre </a:t>
            </a:r>
            <a:r>
              <a:rPr lang="fr-FR" dirty="0" err="1" smtClean="0">
                <a:solidFill>
                  <a:schemeClr val="bg1"/>
                </a:solidFill>
              </a:rPr>
              <a:t>Merkle</a:t>
            </a:r>
            <a:r>
              <a:rPr lang="fr-FR" dirty="0" smtClean="0">
                <a:solidFill>
                  <a:schemeClr val="bg1"/>
                </a:solidFill>
              </a:rPr>
              <a:t> </a:t>
            </a:r>
            <a:r>
              <a:rPr lang="fr-FR" dirty="0" smtClean="0">
                <a:solidFill>
                  <a:schemeClr val="bg1"/>
                </a:solidFill>
                <a:sym typeface="Wingdings" panose="05000000000000000000" pitchFamily="2" charset="2"/>
              </a:rPr>
              <a:t></a:t>
            </a:r>
            <a:r>
              <a:rPr lang="fr-FR" dirty="0" smtClean="0">
                <a:solidFill>
                  <a:schemeClr val="bg1"/>
                </a:solidFill>
              </a:rPr>
              <a:t> </a:t>
            </a:r>
            <a:r>
              <a:rPr lang="fr-FR" b="1" dirty="0" smtClean="0">
                <a:solidFill>
                  <a:schemeClr val="bg1"/>
                </a:solidFill>
              </a:rPr>
              <a:t>l’efficacité de la validation</a:t>
            </a:r>
            <a:r>
              <a:rPr lang="fr-FR" dirty="0" smtClean="0">
                <a:solidFill>
                  <a:schemeClr val="bg1"/>
                </a:solidFill>
              </a:rPr>
              <a:t> des éléments =&gt; </a:t>
            </a:r>
            <a:r>
              <a:rPr lang="fr-FR" b="1" dirty="0" smtClean="0">
                <a:solidFill>
                  <a:srgbClr val="FFC000"/>
                </a:solidFill>
              </a:rPr>
              <a:t>bon pour l’auditeur</a:t>
            </a:r>
            <a:r>
              <a:rPr lang="fr-FR" b="1" dirty="0">
                <a:solidFill>
                  <a:srgbClr val="FFC000"/>
                </a:solidFill>
              </a:rPr>
              <a:t> </a:t>
            </a:r>
            <a:r>
              <a:rPr lang="fr-FR" b="1" dirty="0" smtClean="0">
                <a:solidFill>
                  <a:srgbClr val="FFC000"/>
                </a:solidFill>
              </a:rPr>
              <a:t>des logs</a:t>
            </a:r>
          </a:p>
          <a:p>
            <a:r>
              <a:rPr lang="fr-FR" dirty="0">
                <a:solidFill>
                  <a:schemeClr val="bg1"/>
                </a:solidFill>
              </a:rPr>
              <a:t>B</a:t>
            </a:r>
            <a:r>
              <a:rPr lang="fr-FR" dirty="0" smtClean="0">
                <a:solidFill>
                  <a:schemeClr val="bg1"/>
                </a:solidFill>
              </a:rPr>
              <a:t>esoin que des éléments de l'arbre qui vous mènent à la racine. Ceci s'appelle </a:t>
            </a:r>
            <a:r>
              <a:rPr lang="fr-FR" b="1" dirty="0" smtClean="0">
                <a:solidFill>
                  <a:srgbClr val="00B0F0"/>
                </a:solidFill>
              </a:rPr>
              <a:t>le </a:t>
            </a:r>
            <a:r>
              <a:rPr lang="fr-FR" b="1" dirty="0" err="1" smtClean="0">
                <a:solidFill>
                  <a:srgbClr val="00B0F0"/>
                </a:solidFill>
              </a:rPr>
              <a:t>co</a:t>
            </a:r>
            <a:r>
              <a:rPr lang="fr-FR" b="1" dirty="0" smtClean="0">
                <a:solidFill>
                  <a:srgbClr val="00B0F0"/>
                </a:solidFill>
              </a:rPr>
              <a:t>-chemin </a:t>
            </a:r>
            <a:r>
              <a:rPr lang="fr-FR" dirty="0" smtClean="0">
                <a:solidFill>
                  <a:schemeClr val="bg1"/>
                </a:solidFill>
              </a:rPr>
              <a:t>(</a:t>
            </a:r>
            <a:r>
              <a:rPr lang="fr-FR" dirty="0" err="1" smtClean="0">
                <a:solidFill>
                  <a:schemeClr val="bg1"/>
                </a:solidFill>
              </a:rPr>
              <a:t>co-path</a:t>
            </a:r>
            <a:r>
              <a:rPr lang="fr-FR" dirty="0" smtClean="0">
                <a:solidFill>
                  <a:schemeClr val="bg1"/>
                </a:solidFill>
              </a:rPr>
              <a:t>). </a:t>
            </a:r>
            <a:endParaRPr lang="fr-FR" dirty="0">
              <a:solidFill>
                <a:schemeClr val="bg1"/>
              </a:solidFill>
            </a:endParaRPr>
          </a:p>
        </p:txBody>
      </p:sp>
    </p:spTree>
    <p:extLst>
      <p:ext uri="{BB962C8B-B14F-4D97-AF65-F5344CB8AC3E}">
        <p14:creationId xmlns:p14="http://schemas.microsoft.com/office/powerpoint/2010/main" val="33528240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4" cstate="print">
            <a:extLst>
              <a:ext uri="{28A0092B-C50C-407E-A947-70E740481C1C}">
                <a14:useLocalDpi xmlns:a14="http://schemas.microsoft.com/office/drawing/2010/main" val="0"/>
              </a:ext>
            </a:extLst>
          </a:blip>
          <a:srcRect/>
          <a:stretch/>
        </p:blipFill>
        <p:spPr>
          <a:xfrm>
            <a:off x="377687" y="1882707"/>
            <a:ext cx="5396948" cy="4419323"/>
          </a:xfrm>
          <a:prstGeom prst="snip2SameRect">
            <a:avLst>
              <a:gd name="adj1" fmla="val 50000"/>
              <a:gd name="adj2" fmla="val 11020"/>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9400" y="62707"/>
            <a:ext cx="1657350" cy="1475042"/>
          </a:xfrm>
          <a:prstGeom prst="rect">
            <a:avLst/>
          </a:prstGeom>
        </p:spPr>
      </p:pic>
      <p:sp>
        <p:nvSpPr>
          <p:cNvPr id="6" name="TextBox 5"/>
          <p:cNvSpPr txBox="1"/>
          <p:nvPr/>
        </p:nvSpPr>
        <p:spPr>
          <a:xfrm>
            <a:off x="6410740" y="1993106"/>
            <a:ext cx="5139358" cy="1754326"/>
          </a:xfrm>
          <a:prstGeom prst="rect">
            <a:avLst/>
          </a:prstGeom>
          <a:noFill/>
        </p:spPr>
        <p:txBody>
          <a:bodyPr wrap="square" rtlCol="0">
            <a:spAutoFit/>
          </a:bodyPr>
          <a:lstStyle/>
          <a:p>
            <a:r>
              <a:rPr lang="fr-FR" dirty="0" smtClean="0">
                <a:solidFill>
                  <a:schemeClr val="bg1"/>
                </a:solidFill>
              </a:rPr>
              <a:t>Le </a:t>
            </a:r>
            <a:r>
              <a:rPr lang="fr-FR" dirty="0" err="1" smtClean="0">
                <a:solidFill>
                  <a:schemeClr val="bg1"/>
                </a:solidFill>
              </a:rPr>
              <a:t>co</a:t>
            </a:r>
            <a:r>
              <a:rPr lang="fr-FR" dirty="0" smtClean="0">
                <a:solidFill>
                  <a:schemeClr val="bg1"/>
                </a:solidFill>
              </a:rPr>
              <a:t>-chemin une valeur par niveau</a:t>
            </a:r>
            <a:r>
              <a:rPr lang="fr-FR" dirty="0">
                <a:solidFill>
                  <a:schemeClr val="bg1"/>
                </a:solidFill>
              </a:rPr>
              <a:t> </a:t>
            </a:r>
            <a:r>
              <a:rPr lang="fr-FR" dirty="0" smtClean="0">
                <a:solidFill>
                  <a:schemeClr val="bg1"/>
                </a:solidFill>
              </a:rPr>
              <a:t>de l'arbre (</a:t>
            </a:r>
            <a:r>
              <a:rPr lang="fr-FR" dirty="0" err="1" smtClean="0">
                <a:solidFill>
                  <a:schemeClr val="bg1"/>
                </a:solidFill>
              </a:rPr>
              <a:t>feulles,nœud,racine</a:t>
            </a:r>
            <a:r>
              <a:rPr lang="fr-FR" dirty="0" smtClean="0">
                <a:solidFill>
                  <a:schemeClr val="bg1"/>
                </a:solidFill>
              </a:rPr>
              <a:t>). </a:t>
            </a:r>
          </a:p>
          <a:p>
            <a:endParaRPr lang="fr-FR" dirty="0">
              <a:solidFill>
                <a:schemeClr val="bg1"/>
              </a:solidFill>
            </a:endParaRPr>
          </a:p>
          <a:p>
            <a:endParaRPr lang="fr-FR" dirty="0" smtClean="0">
              <a:solidFill>
                <a:schemeClr val="bg1"/>
              </a:solidFill>
            </a:endParaRPr>
          </a:p>
          <a:p>
            <a:r>
              <a:rPr lang="fr-FR" b="1" dirty="0" smtClean="0">
                <a:solidFill>
                  <a:srgbClr val="FFC000"/>
                </a:solidFill>
              </a:rPr>
              <a:t>Un journal CT est un arbre </a:t>
            </a:r>
            <a:r>
              <a:rPr lang="fr-FR" b="1" dirty="0" err="1" smtClean="0">
                <a:solidFill>
                  <a:srgbClr val="FFC000"/>
                </a:solidFill>
              </a:rPr>
              <a:t>Merkle</a:t>
            </a:r>
            <a:r>
              <a:rPr lang="fr-FR" b="1" dirty="0" smtClean="0">
                <a:solidFill>
                  <a:srgbClr val="FFC000"/>
                </a:solidFill>
              </a:rPr>
              <a:t> dans lequel les éléments feuille sont des certificats.</a:t>
            </a:r>
            <a:endParaRPr lang="fr-FR" b="1" dirty="0">
              <a:solidFill>
                <a:srgbClr val="FFC000"/>
              </a:solidFill>
            </a:endParaRPr>
          </a:p>
        </p:txBody>
      </p:sp>
    </p:spTree>
    <p:extLst>
      <p:ext uri="{BB962C8B-B14F-4D97-AF65-F5344CB8AC3E}">
        <p14:creationId xmlns:p14="http://schemas.microsoft.com/office/powerpoint/2010/main" val="34122797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4800" b="1" i="1" dirty="0" smtClean="0">
                <a:solidFill>
                  <a:srgbClr val="FFC000"/>
                </a:solidFill>
              </a:rPr>
              <a:t>Log </a:t>
            </a:r>
            <a:r>
              <a:rPr lang="fr-FR" sz="4800" b="1" i="1" dirty="0" err="1" smtClean="0">
                <a:solidFill>
                  <a:srgbClr val="FFC000"/>
                </a:solidFill>
              </a:rPr>
              <a:t>Auditing</a:t>
            </a:r>
            <a:r>
              <a:rPr lang="fr-FR" sz="4800" b="1" i="1" dirty="0" smtClean="0">
                <a:solidFill>
                  <a:srgbClr val="FFC000"/>
                </a:solidFill>
              </a:rPr>
              <a:t> (Log Proof)</a:t>
            </a:r>
            <a:endParaRPr lang="fr-FR" sz="4800" b="1" i="1" dirty="0">
              <a:solidFill>
                <a:srgbClr val="FFC000"/>
              </a:solidFill>
            </a:endParaRPr>
          </a:p>
        </p:txBody>
      </p:sp>
      <p:sp>
        <p:nvSpPr>
          <p:cNvPr id="3" name="Content Placeholder 2"/>
          <p:cNvSpPr>
            <a:spLocks noGrp="1"/>
          </p:cNvSpPr>
          <p:nvPr>
            <p:ph idx="1"/>
          </p:nvPr>
        </p:nvSpPr>
        <p:spPr/>
        <p:txBody>
          <a:bodyPr>
            <a:normAutofit/>
          </a:bodyPr>
          <a:lstStyle/>
          <a:p>
            <a:r>
              <a:rPr lang="fr-FR" dirty="0">
                <a:solidFill>
                  <a:schemeClr val="bg1"/>
                </a:solidFill>
              </a:rPr>
              <a:t>Grâce à leur structure, les arbres de hachage </a:t>
            </a:r>
            <a:r>
              <a:rPr lang="fr-FR" dirty="0" err="1">
                <a:solidFill>
                  <a:schemeClr val="bg1"/>
                </a:solidFill>
              </a:rPr>
              <a:t>Merkle</a:t>
            </a:r>
            <a:r>
              <a:rPr lang="fr-FR" dirty="0">
                <a:solidFill>
                  <a:schemeClr val="bg1"/>
                </a:solidFill>
              </a:rPr>
              <a:t> permettent à un journal de prouver deux choses très efficacement et rapidement:</a:t>
            </a:r>
            <a:br>
              <a:rPr lang="fr-FR" dirty="0">
                <a:solidFill>
                  <a:schemeClr val="bg1"/>
                </a:solidFill>
              </a:rPr>
            </a:br>
            <a:r>
              <a:rPr lang="fr-FR" dirty="0">
                <a:solidFill>
                  <a:schemeClr val="bg1"/>
                </a:solidFill>
              </a:rPr>
              <a:t/>
            </a:r>
            <a:br>
              <a:rPr lang="fr-FR" dirty="0">
                <a:solidFill>
                  <a:schemeClr val="bg1"/>
                </a:solidFill>
              </a:rPr>
            </a:br>
            <a:r>
              <a:rPr lang="fr-FR" dirty="0">
                <a:solidFill>
                  <a:schemeClr val="bg1"/>
                </a:solidFill>
              </a:rPr>
              <a:t>     </a:t>
            </a:r>
            <a:r>
              <a:rPr lang="fr-FR" dirty="0" smtClean="0">
                <a:solidFill>
                  <a:schemeClr val="bg1"/>
                </a:solidFill>
              </a:rPr>
              <a:t>a)	 Que tous </a:t>
            </a:r>
            <a:r>
              <a:rPr lang="fr-FR" dirty="0">
                <a:solidFill>
                  <a:schemeClr val="bg1"/>
                </a:solidFill>
              </a:rPr>
              <a:t>les certificats ont été systématiquement ajoutés au </a:t>
            </a:r>
            <a:r>
              <a:rPr lang="fr-FR" dirty="0" smtClean="0">
                <a:solidFill>
                  <a:schemeClr val="bg1"/>
                </a:solidFill>
              </a:rPr>
              <a:t>journal    =&gt; </a:t>
            </a:r>
            <a:r>
              <a:rPr lang="fr-FR" b="1" dirty="0" smtClean="0">
                <a:solidFill>
                  <a:srgbClr val="FFC000"/>
                </a:solidFill>
              </a:rPr>
              <a:t>preuve de cohérence </a:t>
            </a:r>
            <a:r>
              <a:rPr lang="fr-FR" b="1" dirty="0" err="1" smtClean="0">
                <a:solidFill>
                  <a:srgbClr val="FFC000"/>
                </a:solidFill>
              </a:rPr>
              <a:t>Merkle</a:t>
            </a:r>
            <a:r>
              <a:rPr lang="fr-FR" dirty="0">
                <a:solidFill>
                  <a:schemeClr val="bg1"/>
                </a:solidFill>
              </a:rPr>
              <a:t/>
            </a:r>
            <a:br>
              <a:rPr lang="fr-FR" dirty="0">
                <a:solidFill>
                  <a:schemeClr val="bg1"/>
                </a:solidFill>
              </a:rPr>
            </a:br>
            <a:r>
              <a:rPr lang="fr-FR" dirty="0">
                <a:solidFill>
                  <a:schemeClr val="bg1"/>
                </a:solidFill>
              </a:rPr>
              <a:t>     b</a:t>
            </a:r>
            <a:r>
              <a:rPr lang="fr-FR" dirty="0" smtClean="0">
                <a:solidFill>
                  <a:schemeClr val="bg1"/>
                </a:solidFill>
              </a:rPr>
              <a:t>) Qu'un </a:t>
            </a:r>
            <a:r>
              <a:rPr lang="fr-FR" dirty="0">
                <a:solidFill>
                  <a:schemeClr val="bg1"/>
                </a:solidFill>
              </a:rPr>
              <a:t>certificat particulier a été ajouté au </a:t>
            </a:r>
            <a:r>
              <a:rPr lang="fr-FR" dirty="0" smtClean="0">
                <a:solidFill>
                  <a:schemeClr val="bg1"/>
                </a:solidFill>
              </a:rPr>
              <a:t>journal =&gt; </a:t>
            </a:r>
            <a:r>
              <a:rPr lang="fr-FR" b="1" dirty="0" smtClean="0">
                <a:solidFill>
                  <a:srgbClr val="FFC000"/>
                </a:solidFill>
              </a:rPr>
              <a:t>preuve d’audit </a:t>
            </a:r>
            <a:r>
              <a:rPr lang="fr-FR" b="1" dirty="0" err="1" smtClean="0">
                <a:solidFill>
                  <a:srgbClr val="FFC000"/>
                </a:solidFill>
              </a:rPr>
              <a:t>Merkle</a:t>
            </a:r>
            <a:r>
              <a:rPr lang="fr-FR" dirty="0">
                <a:solidFill>
                  <a:schemeClr val="bg1"/>
                </a:solidFill>
              </a:rPr>
              <a:t/>
            </a:r>
            <a:br>
              <a:rPr lang="fr-FR" dirty="0">
                <a:solidFill>
                  <a:schemeClr val="bg1"/>
                </a:solidFill>
              </a:rPr>
            </a:br>
            <a:r>
              <a:rPr lang="fr-FR" dirty="0">
                <a:solidFill>
                  <a:schemeClr val="bg1"/>
                </a:solidFill>
              </a:rPr>
              <a:t/>
            </a:r>
            <a:br>
              <a:rPr lang="fr-FR" dirty="0">
                <a:solidFill>
                  <a:schemeClr val="bg1"/>
                </a:solidFill>
              </a:rPr>
            </a:br>
            <a:r>
              <a:rPr lang="fr-FR" dirty="0" smtClean="0">
                <a:solidFill>
                  <a:schemeClr val="bg1"/>
                </a:solidFill>
              </a:rPr>
              <a:t>== </a:t>
            </a:r>
            <a:r>
              <a:rPr lang="fr-FR" b="1" dirty="0" smtClean="0">
                <a:solidFill>
                  <a:srgbClr val="FFC000"/>
                </a:solidFill>
              </a:rPr>
              <a:t>on préserve la chaîne de confiance</a:t>
            </a:r>
          </a:p>
          <a:p>
            <a:pPr marL="0" indent="0">
              <a:buNone/>
            </a:pPr>
            <a:r>
              <a:rPr lang="fr-FR" dirty="0">
                <a:solidFill>
                  <a:schemeClr val="accent1">
                    <a:lumMod val="50000"/>
                  </a:schemeClr>
                </a:solidFill>
                <a:hlinkClick r:id="rId3"/>
              </a:rPr>
              <a:t>https://</a:t>
            </a:r>
            <a:r>
              <a:rPr lang="fr-FR" dirty="0" smtClean="0">
                <a:solidFill>
                  <a:schemeClr val="accent1">
                    <a:lumMod val="50000"/>
                  </a:schemeClr>
                </a:solidFill>
                <a:hlinkClick r:id="rId3"/>
              </a:rPr>
              <a:t>www.certificate-transparency.org/log-proofs-work</a:t>
            </a:r>
            <a:r>
              <a:rPr lang="fr-FR" dirty="0" smtClean="0">
                <a:solidFill>
                  <a:schemeClr val="accent1">
                    <a:lumMod val="50000"/>
                  </a:schemeClr>
                </a:solidFill>
              </a:rPr>
              <a:t> </a:t>
            </a:r>
            <a:endParaRPr lang="fr-FR" dirty="0">
              <a:solidFill>
                <a:schemeClr val="accent1">
                  <a:lumMod val="50000"/>
                </a:schemeClr>
              </a:solidFill>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9400" y="62707"/>
            <a:ext cx="1657350" cy="1475042"/>
          </a:xfrm>
          <a:prstGeom prst="rect">
            <a:avLst/>
          </a:prstGeom>
        </p:spPr>
      </p:pic>
    </p:spTree>
    <p:extLst>
      <p:ext uri="{BB962C8B-B14F-4D97-AF65-F5344CB8AC3E}">
        <p14:creationId xmlns:p14="http://schemas.microsoft.com/office/powerpoint/2010/main" val="2892714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4800" b="1" i="1" dirty="0" smtClean="0">
                <a:solidFill>
                  <a:srgbClr val="FFC000"/>
                </a:solidFill>
              </a:rPr>
              <a:t>La preuve d’audit </a:t>
            </a:r>
            <a:endParaRPr lang="fr-FR" sz="4800" b="1" i="1" dirty="0">
              <a:solidFill>
                <a:srgbClr val="FFC000"/>
              </a:solidFill>
            </a:endParaRPr>
          </a:p>
        </p:txBody>
      </p:sp>
      <p:sp>
        <p:nvSpPr>
          <p:cNvPr id="3" name="Content Placeholder 2"/>
          <p:cNvSpPr>
            <a:spLocks noGrp="1"/>
          </p:cNvSpPr>
          <p:nvPr>
            <p:ph idx="1"/>
          </p:nvPr>
        </p:nvSpPr>
        <p:spPr/>
        <p:txBody>
          <a:bodyPr>
            <a:normAutofit/>
          </a:bodyPr>
          <a:lstStyle/>
          <a:p>
            <a:r>
              <a:rPr lang="fr-FR" dirty="0">
                <a:solidFill>
                  <a:schemeClr val="bg1"/>
                </a:solidFill>
              </a:rPr>
              <a:t>Une </a:t>
            </a:r>
            <a:r>
              <a:rPr lang="fr-FR" b="1" dirty="0">
                <a:solidFill>
                  <a:schemeClr val="bg1"/>
                </a:solidFill>
              </a:rPr>
              <a:t>preuve d'audit </a:t>
            </a:r>
            <a:r>
              <a:rPr lang="fr-FR" b="1" dirty="0" err="1">
                <a:solidFill>
                  <a:schemeClr val="bg1"/>
                </a:solidFill>
              </a:rPr>
              <a:t>Merkle</a:t>
            </a:r>
            <a:r>
              <a:rPr lang="fr-FR" b="1" dirty="0">
                <a:solidFill>
                  <a:schemeClr val="bg1"/>
                </a:solidFill>
              </a:rPr>
              <a:t> </a:t>
            </a:r>
            <a:r>
              <a:rPr lang="fr-FR" dirty="0" smtClean="0">
                <a:solidFill>
                  <a:schemeClr val="bg1"/>
                </a:solidFill>
              </a:rPr>
              <a:t>= vérifier </a:t>
            </a:r>
            <a:r>
              <a:rPr lang="fr-FR" dirty="0">
                <a:solidFill>
                  <a:srgbClr val="00B0F0"/>
                </a:solidFill>
              </a:rPr>
              <a:t>qu'un certificat spécifique</a:t>
            </a:r>
            <a:r>
              <a:rPr lang="fr-FR" dirty="0">
                <a:solidFill>
                  <a:schemeClr val="bg1"/>
                </a:solidFill>
              </a:rPr>
              <a:t> a été inclus dans un </a:t>
            </a:r>
            <a:r>
              <a:rPr lang="fr-FR" dirty="0" smtClean="0">
                <a:solidFill>
                  <a:schemeClr val="bg1"/>
                </a:solidFill>
              </a:rPr>
              <a:t>journal = tâche </a:t>
            </a:r>
            <a:r>
              <a:rPr lang="fr-FR" dirty="0">
                <a:solidFill>
                  <a:schemeClr val="bg1"/>
                </a:solidFill>
              </a:rPr>
              <a:t>de vérification critique (</a:t>
            </a:r>
            <a:r>
              <a:rPr lang="fr-FR" i="1" dirty="0" smtClean="0">
                <a:solidFill>
                  <a:schemeClr val="bg1"/>
                </a:solidFill>
              </a:rPr>
              <a:t>le </a:t>
            </a:r>
            <a:r>
              <a:rPr lang="fr-FR" i="1" dirty="0">
                <a:solidFill>
                  <a:schemeClr val="bg1"/>
                </a:solidFill>
              </a:rPr>
              <a:t>modèle </a:t>
            </a:r>
            <a:r>
              <a:rPr lang="fr-FR" i="1" dirty="0" smtClean="0">
                <a:solidFill>
                  <a:schemeClr val="bg1"/>
                </a:solidFill>
              </a:rPr>
              <a:t>CT </a:t>
            </a:r>
            <a:r>
              <a:rPr lang="fr-FR" i="1" dirty="0">
                <a:solidFill>
                  <a:schemeClr val="bg1"/>
                </a:solidFill>
              </a:rPr>
              <a:t>exige que tous les clients TLS rejettent tous les certificats qui n'apparaissent pas dans un journal de </a:t>
            </a:r>
            <a:r>
              <a:rPr lang="fr-FR" i="1" dirty="0" smtClean="0">
                <a:solidFill>
                  <a:schemeClr val="bg1"/>
                </a:solidFill>
              </a:rPr>
              <a:t>certificats</a:t>
            </a:r>
            <a:r>
              <a:rPr lang="fr-FR" dirty="0">
                <a:solidFill>
                  <a:schemeClr val="bg1"/>
                </a:solidFill>
              </a:rPr>
              <a:t>)</a:t>
            </a:r>
            <a:endParaRPr lang="fr-FR" dirty="0" smtClean="0">
              <a:solidFill>
                <a:schemeClr val="bg1"/>
              </a:solidFill>
            </a:endParaRPr>
          </a:p>
          <a:p>
            <a:r>
              <a:rPr lang="fr-FR" dirty="0" smtClean="0">
                <a:solidFill>
                  <a:schemeClr val="bg1"/>
                </a:solidFill>
              </a:rPr>
              <a:t>Si </a:t>
            </a:r>
            <a:r>
              <a:rPr lang="fr-FR" dirty="0">
                <a:solidFill>
                  <a:schemeClr val="bg1"/>
                </a:solidFill>
              </a:rPr>
              <a:t>une vérification d'audit </a:t>
            </a:r>
            <a:r>
              <a:rPr lang="fr-FR" dirty="0" err="1">
                <a:solidFill>
                  <a:schemeClr val="bg1"/>
                </a:solidFill>
              </a:rPr>
              <a:t>Merkle</a:t>
            </a:r>
            <a:r>
              <a:rPr lang="fr-FR" dirty="0">
                <a:solidFill>
                  <a:schemeClr val="bg1"/>
                </a:solidFill>
              </a:rPr>
              <a:t> ne produit pas un hachage racine correspondant à celui de l'arborescence </a:t>
            </a:r>
            <a:r>
              <a:rPr lang="fr-FR" dirty="0" err="1">
                <a:solidFill>
                  <a:schemeClr val="bg1"/>
                </a:solidFill>
              </a:rPr>
              <a:t>Merkle</a:t>
            </a:r>
            <a:r>
              <a:rPr lang="fr-FR" dirty="0">
                <a:solidFill>
                  <a:schemeClr val="bg1"/>
                </a:solidFill>
              </a:rPr>
              <a:t>, cela signifie que le certificat ne figure pas dans le journal</a:t>
            </a:r>
            <a:r>
              <a:rPr lang="fr-FR" dirty="0" smtClean="0">
                <a:solidFill>
                  <a:schemeClr val="bg1"/>
                </a:solidFill>
              </a:rPr>
              <a:t>.</a:t>
            </a:r>
          </a:p>
          <a:p>
            <a:endParaRPr lang="fr-F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62707"/>
            <a:ext cx="1657350" cy="1475042"/>
          </a:xfrm>
          <a:prstGeom prst="rect">
            <a:avLst/>
          </a:prstGeom>
        </p:spPr>
      </p:pic>
    </p:spTree>
    <p:extLst>
      <p:ext uri="{BB962C8B-B14F-4D97-AF65-F5344CB8AC3E}">
        <p14:creationId xmlns:p14="http://schemas.microsoft.com/office/powerpoint/2010/main" val="35726302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4800" b="1" i="1" dirty="0" smtClean="0">
                <a:solidFill>
                  <a:srgbClr val="FFC000"/>
                </a:solidFill>
              </a:rPr>
              <a:t>La preuve de cohérence</a:t>
            </a:r>
            <a:endParaRPr lang="fr-FR" sz="4800" b="1" i="1" dirty="0">
              <a:solidFill>
                <a:srgbClr val="FFC000"/>
              </a:solidFill>
            </a:endParaRPr>
          </a:p>
        </p:txBody>
      </p:sp>
      <p:sp>
        <p:nvSpPr>
          <p:cNvPr id="3" name="Content Placeholder 2"/>
          <p:cNvSpPr>
            <a:spLocks noGrp="1"/>
          </p:cNvSpPr>
          <p:nvPr>
            <p:ph idx="1"/>
          </p:nvPr>
        </p:nvSpPr>
        <p:spPr/>
        <p:txBody>
          <a:bodyPr/>
          <a:lstStyle/>
          <a:p>
            <a:r>
              <a:rPr lang="fr-FR" dirty="0">
                <a:solidFill>
                  <a:schemeClr val="bg1"/>
                </a:solidFill>
              </a:rPr>
              <a:t>Une </a:t>
            </a:r>
            <a:r>
              <a:rPr lang="fr-FR" b="1" dirty="0">
                <a:solidFill>
                  <a:schemeClr val="bg1"/>
                </a:solidFill>
              </a:rPr>
              <a:t>preuve de cohérence </a:t>
            </a:r>
            <a:r>
              <a:rPr lang="fr-FR" b="1" dirty="0" err="1">
                <a:solidFill>
                  <a:schemeClr val="bg1"/>
                </a:solidFill>
              </a:rPr>
              <a:t>Merkle</a:t>
            </a:r>
            <a:r>
              <a:rPr lang="fr-FR" b="1" dirty="0">
                <a:solidFill>
                  <a:schemeClr val="bg1"/>
                </a:solidFill>
              </a:rPr>
              <a:t> </a:t>
            </a:r>
            <a:r>
              <a:rPr lang="fr-FR" dirty="0" smtClean="0">
                <a:solidFill>
                  <a:schemeClr val="bg1"/>
                </a:solidFill>
              </a:rPr>
              <a:t>= vérifier </a:t>
            </a:r>
            <a:r>
              <a:rPr lang="fr-FR" dirty="0">
                <a:solidFill>
                  <a:schemeClr val="bg1"/>
                </a:solidFill>
              </a:rPr>
              <a:t>que les </a:t>
            </a:r>
            <a:r>
              <a:rPr lang="fr-FR" b="1" dirty="0">
                <a:solidFill>
                  <a:srgbClr val="00B0F0"/>
                </a:solidFill>
              </a:rPr>
              <a:t>deux versions </a:t>
            </a:r>
            <a:r>
              <a:rPr lang="fr-FR" dirty="0">
                <a:solidFill>
                  <a:schemeClr val="bg1"/>
                </a:solidFill>
              </a:rPr>
              <a:t>d’un journal sont </a:t>
            </a:r>
            <a:r>
              <a:rPr lang="fr-FR" b="1" dirty="0">
                <a:solidFill>
                  <a:srgbClr val="00B0F0"/>
                </a:solidFill>
              </a:rPr>
              <a:t>cohérentes</a:t>
            </a:r>
            <a:r>
              <a:rPr lang="fr-FR" dirty="0">
                <a:solidFill>
                  <a:schemeClr val="bg1"/>
                </a:solidFill>
              </a:rPr>
              <a:t>: la version la plus récente inclut tout ce qui se trouve dans la version précédente, dans le même ordre, et toutes les nouvelles entrées viennent après les entrées de la version antérieure. </a:t>
            </a:r>
            <a:endParaRPr lang="fr-FR" dirty="0" smtClean="0">
              <a:solidFill>
                <a:schemeClr val="bg1"/>
              </a:solidFill>
            </a:endParaRPr>
          </a:p>
          <a:p>
            <a:r>
              <a:rPr lang="fr-FR" dirty="0" smtClean="0">
                <a:solidFill>
                  <a:schemeClr val="bg1"/>
                </a:solidFill>
              </a:rPr>
              <a:t>Si </a:t>
            </a:r>
            <a:r>
              <a:rPr lang="fr-FR" dirty="0">
                <a:solidFill>
                  <a:schemeClr val="bg1"/>
                </a:solidFill>
              </a:rPr>
              <a:t>vous pouvez prouver qu'un journal est </a:t>
            </a:r>
            <a:r>
              <a:rPr lang="fr-FR" dirty="0" smtClean="0">
                <a:solidFill>
                  <a:schemeClr val="bg1"/>
                </a:solidFill>
              </a:rPr>
              <a:t>cohérent: </a:t>
            </a:r>
          </a:p>
          <a:p>
            <a:pPr marL="0" indent="0">
              <a:buNone/>
            </a:pPr>
            <a:r>
              <a:rPr lang="fr-FR" dirty="0">
                <a:solidFill>
                  <a:schemeClr val="bg1"/>
                </a:solidFill>
              </a:rPr>
              <a:t>	</a:t>
            </a:r>
            <a:r>
              <a:rPr lang="fr-FR" i="1" dirty="0" smtClean="0">
                <a:solidFill>
                  <a:schemeClr val="bg1"/>
                </a:solidFill>
              </a:rPr>
              <a:t>aucun </a:t>
            </a:r>
            <a:r>
              <a:rPr lang="fr-FR" i="1" dirty="0">
                <a:solidFill>
                  <a:schemeClr val="bg1"/>
                </a:solidFill>
              </a:rPr>
              <a:t>certificat n'a été daté ni inséré dans le </a:t>
            </a:r>
            <a:r>
              <a:rPr lang="fr-FR" i="1" dirty="0" smtClean="0">
                <a:solidFill>
                  <a:schemeClr val="bg1"/>
                </a:solidFill>
              </a:rPr>
              <a:t>journal à posteriori</a:t>
            </a:r>
          </a:p>
          <a:p>
            <a:pPr marL="0" indent="0">
              <a:buNone/>
            </a:pPr>
            <a:r>
              <a:rPr lang="fr-FR" i="1" dirty="0">
                <a:solidFill>
                  <a:schemeClr val="bg1"/>
                </a:solidFill>
              </a:rPr>
              <a:t>	</a:t>
            </a:r>
            <a:r>
              <a:rPr lang="fr-FR" i="1" dirty="0" smtClean="0">
                <a:solidFill>
                  <a:schemeClr val="bg1"/>
                </a:solidFill>
              </a:rPr>
              <a:t>aucun </a:t>
            </a:r>
            <a:r>
              <a:rPr lang="fr-FR" i="1" dirty="0">
                <a:solidFill>
                  <a:schemeClr val="bg1"/>
                </a:solidFill>
              </a:rPr>
              <a:t>certificat n'a été modifié dans le </a:t>
            </a:r>
            <a:r>
              <a:rPr lang="fr-FR" i="1" dirty="0" smtClean="0">
                <a:solidFill>
                  <a:schemeClr val="bg1"/>
                </a:solidFill>
              </a:rPr>
              <a:t>journal a posteriori</a:t>
            </a:r>
          </a:p>
          <a:p>
            <a:pPr marL="0" indent="0">
              <a:buNone/>
            </a:pPr>
            <a:r>
              <a:rPr lang="fr-FR" i="1" dirty="0">
                <a:solidFill>
                  <a:schemeClr val="bg1"/>
                </a:solidFill>
              </a:rPr>
              <a:t>	</a:t>
            </a:r>
            <a:r>
              <a:rPr lang="fr-FR" i="1" dirty="0" smtClean="0">
                <a:solidFill>
                  <a:schemeClr val="bg1"/>
                </a:solidFill>
              </a:rPr>
              <a:t>le </a:t>
            </a:r>
            <a:r>
              <a:rPr lang="fr-FR" i="1" dirty="0">
                <a:solidFill>
                  <a:schemeClr val="bg1"/>
                </a:solidFill>
              </a:rPr>
              <a:t>journal n'a jamais été ramifié ni </a:t>
            </a:r>
            <a:r>
              <a:rPr lang="fr-FR" i="1" dirty="0" smtClean="0">
                <a:solidFill>
                  <a:schemeClr val="bg1"/>
                </a:solidFill>
              </a:rPr>
              <a:t>une nouvelle branche</a:t>
            </a:r>
            <a:r>
              <a:rPr lang="fr-FR" i="1" dirty="0"/>
              <a:t> </a:t>
            </a:r>
            <a:r>
              <a:rPr lang="fr-FR" i="1" dirty="0" smtClean="0">
                <a:solidFill>
                  <a:schemeClr val="bg1"/>
                </a:solidFill>
              </a:rPr>
              <a:t>crée</a:t>
            </a:r>
            <a:endParaRPr lang="fr-FR" i="1" dirty="0">
              <a:solidFill>
                <a:schemeClr val="bg1"/>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62707"/>
            <a:ext cx="1657350" cy="1475042"/>
          </a:xfrm>
          <a:prstGeom prst="rect">
            <a:avLst/>
          </a:prstGeom>
        </p:spPr>
      </p:pic>
    </p:spTree>
    <p:extLst>
      <p:ext uri="{BB962C8B-B14F-4D97-AF65-F5344CB8AC3E}">
        <p14:creationId xmlns:p14="http://schemas.microsoft.com/office/powerpoint/2010/main" val="14992983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98897"/>
            <a:ext cx="10515600" cy="5378066"/>
          </a:xfrm>
        </p:spPr>
        <p:txBody>
          <a:bodyPr/>
          <a:lstStyle/>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a:p>
          <a:p>
            <a:pPr marL="0" indent="0">
              <a:buNone/>
            </a:pPr>
            <a:r>
              <a:rPr lang="fr-FR" dirty="0" smtClean="0">
                <a:solidFill>
                  <a:schemeClr val="bg1"/>
                </a:solidFill>
                <a:latin typeface="Helldorado" panose="00000400000000000000" pitchFamily="2" charset="0"/>
              </a:rPr>
              <a:t>                   </a:t>
            </a:r>
            <a:r>
              <a:rPr lang="fr-FR" sz="8800" dirty="0" smtClean="0">
                <a:solidFill>
                  <a:schemeClr val="bg1"/>
                </a:solidFill>
                <a:latin typeface="Helldorado" panose="00000400000000000000" pitchFamily="2" charset="0"/>
              </a:rPr>
              <a:t>THE GOOD…</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62707"/>
            <a:ext cx="1657350" cy="1475042"/>
          </a:xfrm>
          <a:prstGeom prst="rect">
            <a:avLst/>
          </a:prstGeom>
        </p:spPr>
      </p:pic>
    </p:spTree>
    <p:extLst>
      <p:ext uri="{BB962C8B-B14F-4D97-AF65-F5344CB8AC3E}">
        <p14:creationId xmlns:p14="http://schemas.microsoft.com/office/powerpoint/2010/main" val="26861867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20279"/>
            <a:ext cx="9601200" cy="5156684"/>
          </a:xfrm>
        </p:spPr>
        <p:txBody>
          <a:bodyPr>
            <a:normAutofit/>
          </a:bodyPr>
          <a:lstStyle/>
          <a:p>
            <a:r>
              <a:rPr lang="fr-FR" dirty="0">
                <a:solidFill>
                  <a:schemeClr val="bg1"/>
                </a:solidFill>
              </a:rPr>
              <a:t>CT représente une </a:t>
            </a:r>
            <a:r>
              <a:rPr lang="fr-FR" b="1" dirty="0">
                <a:solidFill>
                  <a:srgbClr val="FFC000"/>
                </a:solidFill>
              </a:rPr>
              <a:t>étape majeure </a:t>
            </a:r>
            <a:r>
              <a:rPr lang="fr-FR" dirty="0">
                <a:solidFill>
                  <a:schemeClr val="bg1"/>
                </a:solidFill>
              </a:rPr>
              <a:t>dans l'amélioration de la sécurité dans l'écosystème SSL / TLS PKI. </a:t>
            </a:r>
            <a:endParaRPr lang="fr-FR" dirty="0" smtClean="0">
              <a:solidFill>
                <a:schemeClr val="bg1"/>
              </a:solidFill>
            </a:endParaRPr>
          </a:p>
          <a:p>
            <a:endParaRPr lang="fr-FR" dirty="0">
              <a:solidFill>
                <a:schemeClr val="bg1"/>
              </a:solidFill>
            </a:endParaRPr>
          </a:p>
          <a:p>
            <a:r>
              <a:rPr lang="fr-FR" dirty="0">
                <a:solidFill>
                  <a:schemeClr val="bg1"/>
                </a:solidFill>
              </a:rPr>
              <a:t>I</a:t>
            </a:r>
            <a:r>
              <a:rPr lang="fr-FR" dirty="0" smtClean="0">
                <a:solidFill>
                  <a:schemeClr val="bg1"/>
                </a:solidFill>
              </a:rPr>
              <a:t>dentifier </a:t>
            </a:r>
            <a:r>
              <a:rPr lang="fr-FR" dirty="0">
                <a:solidFill>
                  <a:schemeClr val="bg1"/>
                </a:solidFill>
              </a:rPr>
              <a:t>les </a:t>
            </a:r>
            <a:r>
              <a:rPr lang="fr-FR" b="1" dirty="0">
                <a:solidFill>
                  <a:srgbClr val="FFC000"/>
                </a:solidFill>
              </a:rPr>
              <a:t>certificats non autorisés </a:t>
            </a:r>
            <a:r>
              <a:rPr lang="fr-FR" dirty="0" smtClean="0">
                <a:solidFill>
                  <a:schemeClr val="bg1"/>
                </a:solidFill>
              </a:rPr>
              <a:t>et </a:t>
            </a:r>
            <a:r>
              <a:rPr lang="fr-FR" dirty="0">
                <a:solidFill>
                  <a:schemeClr val="bg1"/>
                </a:solidFill>
              </a:rPr>
              <a:t>à déterminer quelle </a:t>
            </a:r>
            <a:r>
              <a:rPr lang="fr-FR" dirty="0" smtClean="0">
                <a:solidFill>
                  <a:schemeClr val="bg1"/>
                </a:solidFill>
              </a:rPr>
              <a:t>AC a </a:t>
            </a:r>
            <a:r>
              <a:rPr lang="fr-FR" dirty="0">
                <a:solidFill>
                  <a:schemeClr val="bg1"/>
                </a:solidFill>
              </a:rPr>
              <a:t>émis le certificat non autorisé. </a:t>
            </a:r>
            <a:r>
              <a:rPr lang="fr-FR" dirty="0" smtClean="0">
                <a:solidFill>
                  <a:schemeClr val="bg1"/>
                </a:solidFill>
              </a:rPr>
              <a:t>Prise </a:t>
            </a:r>
            <a:r>
              <a:rPr lang="fr-FR" dirty="0">
                <a:solidFill>
                  <a:schemeClr val="bg1"/>
                </a:solidFill>
              </a:rPr>
              <a:t>des mesures contre les autorités de certification erronées.</a:t>
            </a:r>
          </a:p>
          <a:p>
            <a:pPr marL="0" indent="0">
              <a:buNone/>
            </a:pPr>
            <a:endParaRPr lang="fr-FR" dirty="0" smtClean="0">
              <a:hlinkClick r:id="rId3"/>
            </a:endParaRPr>
          </a:p>
          <a:p>
            <a:pPr marL="0" indent="0">
              <a:buNone/>
            </a:pPr>
            <a:r>
              <a:rPr lang="fr-FR" dirty="0" smtClean="0">
                <a:hlinkClick r:id="rId3"/>
              </a:rPr>
              <a:t>https</a:t>
            </a:r>
            <a:r>
              <a:rPr lang="fr-FR" dirty="0">
                <a:hlinkClick r:id="rId3"/>
              </a:rPr>
              <a:t>://</a:t>
            </a:r>
            <a:r>
              <a:rPr lang="fr-FR" dirty="0" smtClean="0">
                <a:hlinkClick r:id="rId3"/>
              </a:rPr>
              <a:t>www.certificate-transparency.org/known-logs</a:t>
            </a:r>
            <a:r>
              <a:rPr lang="fr-FR" dirty="0" smtClean="0"/>
              <a:t> </a:t>
            </a:r>
          </a:p>
          <a:p>
            <a:pPr marL="0" indent="0">
              <a:buNone/>
            </a:pPr>
            <a:r>
              <a:rPr lang="fr-FR" dirty="0">
                <a:hlinkClick r:id="rId4"/>
              </a:rPr>
              <a:t>https://</a:t>
            </a:r>
            <a:r>
              <a:rPr lang="fr-FR" dirty="0" smtClean="0">
                <a:hlinkClick r:id="rId4"/>
              </a:rPr>
              <a:t>github.com/google/certificate-transparency</a:t>
            </a:r>
            <a:r>
              <a:rPr lang="fr-FR" dirty="0" smtClean="0"/>
              <a:t> </a:t>
            </a:r>
          </a:p>
          <a:p>
            <a:pPr marL="0" indent="0">
              <a:buNone/>
            </a:pPr>
            <a:r>
              <a:rPr lang="fr-FR" dirty="0">
                <a:hlinkClick r:id="rId5"/>
              </a:rPr>
              <a:t>https://</a:t>
            </a:r>
            <a:r>
              <a:rPr lang="fr-FR" dirty="0" smtClean="0">
                <a:hlinkClick r:id="rId5"/>
              </a:rPr>
              <a:t>github.com/google/certificate-transparency-go</a:t>
            </a:r>
            <a:r>
              <a:rPr lang="fr-FR" dirty="0" smtClean="0"/>
              <a:t> </a:t>
            </a:r>
          </a:p>
          <a:p>
            <a:pPr marL="0" indent="0">
              <a:buNone/>
            </a:pPr>
            <a:endParaRPr lang="fr-FR" dirty="0"/>
          </a:p>
        </p:txBody>
      </p:sp>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39400" y="62707"/>
            <a:ext cx="1657350" cy="1475042"/>
          </a:xfrm>
          <a:prstGeom prst="rect">
            <a:avLst/>
          </a:prstGeom>
        </p:spPr>
      </p:pic>
    </p:spTree>
    <p:extLst>
      <p:ext uri="{BB962C8B-B14F-4D97-AF65-F5344CB8AC3E}">
        <p14:creationId xmlns:p14="http://schemas.microsoft.com/office/powerpoint/2010/main" val="16465861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52475" y="1047859"/>
            <a:ext cx="9686925" cy="5142734"/>
          </a:xfrm>
        </p:spPr>
        <p:txBody>
          <a:bodyPr>
            <a:normAutofit fontScale="92500" lnSpcReduction="10000"/>
          </a:bodyPr>
          <a:lstStyle/>
          <a:p>
            <a:r>
              <a:rPr lang="fr-FR" dirty="0">
                <a:solidFill>
                  <a:schemeClr val="bg1"/>
                </a:solidFill>
              </a:rPr>
              <a:t>Le moyen le plus simple de </a:t>
            </a:r>
            <a:r>
              <a:rPr lang="fr-FR" b="1" dirty="0">
                <a:solidFill>
                  <a:srgbClr val="00B0F0"/>
                </a:solidFill>
              </a:rPr>
              <a:t>rechercher</a:t>
            </a:r>
            <a:r>
              <a:rPr lang="fr-FR" dirty="0">
                <a:solidFill>
                  <a:schemeClr val="bg1"/>
                </a:solidFill>
              </a:rPr>
              <a:t> </a:t>
            </a:r>
            <a:r>
              <a:rPr lang="fr-FR" dirty="0" smtClean="0">
                <a:solidFill>
                  <a:schemeClr val="bg1"/>
                </a:solidFill>
              </a:rPr>
              <a:t>consiste </a:t>
            </a:r>
            <a:r>
              <a:rPr lang="fr-FR" dirty="0">
                <a:solidFill>
                  <a:schemeClr val="bg1"/>
                </a:solidFill>
              </a:rPr>
              <a:t>à utiliser les moteurs de recherche qui collectent les </a:t>
            </a:r>
            <a:r>
              <a:rPr lang="fr-FR" dirty="0" smtClean="0">
                <a:solidFill>
                  <a:schemeClr val="bg1"/>
                </a:solidFill>
              </a:rPr>
              <a:t>journaux CT (CTL) </a:t>
            </a:r>
            <a:r>
              <a:rPr lang="fr-FR" dirty="0">
                <a:solidFill>
                  <a:schemeClr val="bg1"/>
                </a:solidFill>
              </a:rPr>
              <a:t>et permettent à quiconque de les parcourir</a:t>
            </a:r>
            <a:r>
              <a:rPr lang="fr-FR" dirty="0" smtClean="0">
                <a:solidFill>
                  <a:schemeClr val="bg1"/>
                </a:solidFill>
              </a:rPr>
              <a:t>.</a:t>
            </a:r>
          </a:p>
          <a:p>
            <a:endParaRPr lang="fr-FR" dirty="0"/>
          </a:p>
          <a:p>
            <a:r>
              <a:rPr lang="fr-FR" dirty="0">
                <a:hlinkClick r:id="rId3"/>
              </a:rPr>
              <a:t>https://crt.sh/</a:t>
            </a:r>
            <a:endParaRPr lang="fr-FR" dirty="0"/>
          </a:p>
          <a:p>
            <a:r>
              <a:rPr lang="fr-FR" dirty="0">
                <a:hlinkClick r:id="rId4"/>
              </a:rPr>
              <a:t>https://censys.io/</a:t>
            </a:r>
            <a:endParaRPr lang="fr-FR" dirty="0"/>
          </a:p>
          <a:p>
            <a:r>
              <a:rPr lang="fr-FR" dirty="0">
                <a:hlinkClick r:id="rId5"/>
              </a:rPr>
              <a:t>https://developers.facebook.com/tools/ct/</a:t>
            </a:r>
            <a:endParaRPr lang="fr-FR" dirty="0"/>
          </a:p>
          <a:p>
            <a:r>
              <a:rPr lang="fr-FR" dirty="0">
                <a:hlinkClick r:id="rId6"/>
              </a:rPr>
              <a:t>https://google.com/transparencyreport/https/ct</a:t>
            </a:r>
            <a:r>
              <a:rPr lang="fr-FR" dirty="0" smtClean="0">
                <a:hlinkClick r:id="rId6"/>
              </a:rPr>
              <a:t>/</a:t>
            </a:r>
            <a:endParaRPr lang="fr-FR" dirty="0" smtClean="0"/>
          </a:p>
          <a:p>
            <a:r>
              <a:rPr lang="fr-FR" dirty="0">
                <a:hlinkClick r:id="rId7"/>
              </a:rPr>
              <a:t>https://www.entrust.com/ct-search</a:t>
            </a:r>
            <a:r>
              <a:rPr lang="fr-FR" dirty="0" smtClean="0">
                <a:hlinkClick r:id="rId7"/>
              </a:rPr>
              <a:t>/</a:t>
            </a:r>
            <a:endParaRPr lang="fr-FR" dirty="0" smtClean="0"/>
          </a:p>
          <a:p>
            <a:r>
              <a:rPr lang="fr-FR" dirty="0">
                <a:solidFill>
                  <a:schemeClr val="accent1">
                    <a:lumMod val="75000"/>
                  </a:schemeClr>
                </a:solidFill>
                <a:hlinkClick r:id="rId8"/>
              </a:rPr>
              <a:t>https://certdb.com</a:t>
            </a:r>
            <a:r>
              <a:rPr lang="fr-FR" dirty="0" smtClean="0">
                <a:solidFill>
                  <a:schemeClr val="accent1">
                    <a:lumMod val="75000"/>
                  </a:schemeClr>
                </a:solidFill>
                <a:hlinkClick r:id="rId8"/>
              </a:rPr>
              <a:t>/</a:t>
            </a:r>
            <a:r>
              <a:rPr lang="fr-FR" dirty="0" smtClean="0">
                <a:solidFill>
                  <a:schemeClr val="accent1">
                    <a:lumMod val="75000"/>
                  </a:schemeClr>
                </a:solidFill>
              </a:rPr>
              <a:t> </a:t>
            </a:r>
          </a:p>
          <a:p>
            <a:r>
              <a:rPr lang="fr-FR" dirty="0" smtClean="0">
                <a:solidFill>
                  <a:schemeClr val="bg1"/>
                </a:solidFill>
              </a:rPr>
              <a:t>Mais aussi à la ligne de commande à travers des CTL</a:t>
            </a:r>
          </a:p>
          <a:p>
            <a:pPr marL="0" indent="0">
              <a:buNone/>
            </a:pPr>
            <a:r>
              <a:rPr lang="fr-FR" dirty="0" smtClean="0">
                <a:hlinkClick r:id="rId9"/>
              </a:rPr>
              <a:t>   https</a:t>
            </a:r>
            <a:r>
              <a:rPr lang="fr-FR" dirty="0">
                <a:hlinkClick r:id="rId9"/>
              </a:rPr>
              <a:t>://</a:t>
            </a:r>
            <a:r>
              <a:rPr lang="fr-FR" dirty="0" smtClean="0">
                <a:hlinkClick r:id="rId9"/>
              </a:rPr>
              <a:t>github.com/kz6fittycent/Axeman</a:t>
            </a:r>
            <a:r>
              <a:rPr lang="fr-FR" dirty="0" smtClean="0"/>
              <a:t> </a:t>
            </a:r>
            <a:endParaRPr lang="fr-FR" dirty="0"/>
          </a:p>
          <a:p>
            <a:endParaRPr lang="fr-FR" dirty="0"/>
          </a:p>
        </p:txBody>
      </p:sp>
      <p:pic>
        <p:nvPicPr>
          <p:cNvPr id="4" name="Picture 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439400" y="62707"/>
            <a:ext cx="1657350" cy="1475042"/>
          </a:xfrm>
          <a:prstGeom prst="rect">
            <a:avLst/>
          </a:prstGeom>
        </p:spPr>
      </p:pic>
    </p:spTree>
    <p:extLst>
      <p:ext uri="{BB962C8B-B14F-4D97-AF65-F5344CB8AC3E}">
        <p14:creationId xmlns:p14="http://schemas.microsoft.com/office/powerpoint/2010/main" val="24094213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81150" y="317500"/>
            <a:ext cx="10515600" cy="1325563"/>
          </a:xfrm>
        </p:spPr>
        <p:txBody>
          <a:bodyPr/>
          <a:lstStyle/>
          <a:p>
            <a:r>
              <a:rPr lang="fr-FR" b="1" dirty="0" smtClean="0">
                <a:solidFill>
                  <a:schemeClr val="bg1"/>
                </a:solidFill>
              </a:rPr>
              <a:t>La p’tite histoire:</a:t>
            </a:r>
            <a:r>
              <a:rPr lang="fr-FR" b="1" dirty="0" smtClean="0"/>
              <a:t/>
            </a:r>
            <a:br>
              <a:rPr lang="fr-FR" b="1" dirty="0" smtClean="0"/>
            </a:br>
            <a:endParaRPr lang="fr-FR" b="1" dirty="0"/>
          </a:p>
        </p:txBody>
      </p:sp>
      <p:sp>
        <p:nvSpPr>
          <p:cNvPr id="3" name="Content Placeholder 2"/>
          <p:cNvSpPr>
            <a:spLocks noGrp="1"/>
          </p:cNvSpPr>
          <p:nvPr>
            <p:ph idx="1"/>
          </p:nvPr>
        </p:nvSpPr>
        <p:spPr>
          <a:xfrm>
            <a:off x="904875" y="1295400"/>
            <a:ext cx="9534525" cy="4826128"/>
          </a:xfrm>
        </p:spPr>
        <p:txBody>
          <a:bodyPr>
            <a:normAutofit fontScale="92500" lnSpcReduction="10000"/>
          </a:bodyPr>
          <a:lstStyle/>
          <a:p>
            <a:r>
              <a:rPr lang="fr-FR" dirty="0">
                <a:solidFill>
                  <a:schemeClr val="bg1"/>
                </a:solidFill>
              </a:rPr>
              <a:t>A</a:t>
            </a:r>
            <a:r>
              <a:rPr lang="fr-FR" dirty="0" smtClean="0">
                <a:solidFill>
                  <a:schemeClr val="bg1"/>
                </a:solidFill>
              </a:rPr>
              <a:t>oût 2011 </a:t>
            </a:r>
            <a:r>
              <a:rPr lang="fr-FR" dirty="0" smtClean="0">
                <a:solidFill>
                  <a:schemeClr val="bg1"/>
                </a:solidFill>
                <a:sym typeface="Wingdings" panose="05000000000000000000" pitchFamily="2" charset="2"/>
              </a:rPr>
              <a:t> </a:t>
            </a:r>
            <a:r>
              <a:rPr lang="fr-FR" b="1" dirty="0" err="1" smtClean="0">
                <a:solidFill>
                  <a:srgbClr val="FFC000"/>
                </a:solidFill>
              </a:rPr>
              <a:t>DigiNotar</a:t>
            </a:r>
            <a:r>
              <a:rPr lang="fr-FR" dirty="0" smtClean="0">
                <a:solidFill>
                  <a:schemeClr val="bg1"/>
                </a:solidFill>
              </a:rPr>
              <a:t> </a:t>
            </a:r>
            <a:endParaRPr lang="fr-FR" dirty="0">
              <a:solidFill>
                <a:schemeClr val="bg1"/>
              </a:solidFill>
            </a:endParaRPr>
          </a:p>
          <a:p>
            <a:pPr marL="0" indent="0">
              <a:buNone/>
            </a:pPr>
            <a:r>
              <a:rPr lang="fr-FR" i="1" dirty="0" smtClean="0">
                <a:solidFill>
                  <a:schemeClr val="bg1"/>
                </a:solidFill>
              </a:rPr>
              <a:t>Des attaquants ont compromis l’infrastructure </a:t>
            </a:r>
            <a:r>
              <a:rPr lang="fr-FR" i="1" dirty="0" err="1" smtClean="0">
                <a:solidFill>
                  <a:schemeClr val="bg1"/>
                </a:solidFill>
              </a:rPr>
              <a:t>DigiNotar</a:t>
            </a:r>
            <a:r>
              <a:rPr lang="fr-FR" i="1" dirty="0" smtClean="0">
                <a:solidFill>
                  <a:schemeClr val="bg1"/>
                </a:solidFill>
              </a:rPr>
              <a:t> pour émettre des centaines de certificats numériques non autorisés.</a:t>
            </a:r>
          </a:p>
          <a:p>
            <a:r>
              <a:rPr lang="fr-FR" dirty="0">
                <a:solidFill>
                  <a:schemeClr val="bg1"/>
                </a:solidFill>
              </a:rPr>
              <a:t>D</a:t>
            </a:r>
            <a:r>
              <a:rPr lang="fr-FR" dirty="0" smtClean="0">
                <a:solidFill>
                  <a:schemeClr val="bg1"/>
                </a:solidFill>
              </a:rPr>
              <a:t>écembre 2012 </a:t>
            </a:r>
            <a:r>
              <a:rPr lang="fr-FR" dirty="0" smtClean="0">
                <a:solidFill>
                  <a:schemeClr val="bg1"/>
                </a:solidFill>
                <a:sym typeface="Wingdings" panose="05000000000000000000" pitchFamily="2" charset="2"/>
              </a:rPr>
              <a:t> </a:t>
            </a:r>
            <a:r>
              <a:rPr lang="fr-FR" b="1" dirty="0" err="1" smtClean="0">
                <a:solidFill>
                  <a:srgbClr val="FFC000"/>
                </a:solidFill>
                <a:sym typeface="Wingdings" panose="05000000000000000000" pitchFamily="2" charset="2"/>
              </a:rPr>
              <a:t>TurkTrust</a:t>
            </a:r>
            <a:endParaRPr lang="fr-FR" b="1" dirty="0" smtClean="0">
              <a:solidFill>
                <a:srgbClr val="FFC000"/>
              </a:solidFill>
            </a:endParaRPr>
          </a:p>
          <a:p>
            <a:r>
              <a:rPr lang="fr-FR" dirty="0">
                <a:solidFill>
                  <a:schemeClr val="bg1"/>
                </a:solidFill>
              </a:rPr>
              <a:t>D</a:t>
            </a:r>
            <a:r>
              <a:rPr lang="fr-FR" dirty="0" smtClean="0">
                <a:solidFill>
                  <a:schemeClr val="bg1"/>
                </a:solidFill>
              </a:rPr>
              <a:t>écembre 2013 </a:t>
            </a:r>
            <a:r>
              <a:rPr lang="fr-FR" dirty="0" smtClean="0">
                <a:solidFill>
                  <a:schemeClr val="bg1"/>
                </a:solidFill>
                <a:sym typeface="Wingdings" panose="05000000000000000000" pitchFamily="2" charset="2"/>
              </a:rPr>
              <a:t> </a:t>
            </a:r>
            <a:r>
              <a:rPr lang="fr-FR" b="1" dirty="0" smtClean="0">
                <a:solidFill>
                  <a:srgbClr val="FFC000"/>
                </a:solidFill>
              </a:rPr>
              <a:t>ANSSI</a:t>
            </a:r>
            <a:r>
              <a:rPr lang="fr-FR" dirty="0" smtClean="0">
                <a:solidFill>
                  <a:schemeClr val="bg1"/>
                </a:solidFill>
              </a:rPr>
              <a:t> </a:t>
            </a:r>
          </a:p>
          <a:p>
            <a:pPr marL="0" indent="0">
              <a:buNone/>
            </a:pPr>
            <a:r>
              <a:rPr lang="fr-FR" i="1" dirty="0" smtClean="0">
                <a:solidFill>
                  <a:schemeClr val="bg1"/>
                </a:solidFill>
              </a:rPr>
              <a:t>L'ANSSI a attribué l'incident à une « erreur humaine » .</a:t>
            </a:r>
          </a:p>
          <a:p>
            <a:r>
              <a:rPr lang="fr-FR" dirty="0">
                <a:solidFill>
                  <a:schemeClr val="bg1"/>
                </a:solidFill>
              </a:rPr>
              <a:t>O</a:t>
            </a:r>
            <a:r>
              <a:rPr lang="fr-FR" dirty="0" smtClean="0">
                <a:solidFill>
                  <a:schemeClr val="bg1"/>
                </a:solidFill>
              </a:rPr>
              <a:t>ctobre 2015 </a:t>
            </a:r>
            <a:r>
              <a:rPr lang="fr-FR" dirty="0" smtClean="0">
                <a:solidFill>
                  <a:schemeClr val="bg1"/>
                </a:solidFill>
                <a:sym typeface="Wingdings" panose="05000000000000000000" pitchFamily="2" charset="2"/>
              </a:rPr>
              <a:t> </a:t>
            </a:r>
            <a:r>
              <a:rPr lang="fr-FR" b="1" dirty="0" smtClean="0">
                <a:solidFill>
                  <a:srgbClr val="FFC000"/>
                </a:solidFill>
              </a:rPr>
              <a:t>Symantec</a:t>
            </a:r>
            <a:r>
              <a:rPr lang="fr-FR" dirty="0" smtClean="0">
                <a:solidFill>
                  <a:schemeClr val="bg1"/>
                </a:solidFill>
              </a:rPr>
              <a:t> </a:t>
            </a:r>
          </a:p>
          <a:p>
            <a:pPr marL="0" indent="0">
              <a:buNone/>
            </a:pPr>
            <a:r>
              <a:rPr lang="fr-FR" i="1" dirty="0">
                <a:solidFill>
                  <a:schemeClr val="bg1"/>
                </a:solidFill>
              </a:rPr>
              <a:t>C</a:t>
            </a:r>
            <a:r>
              <a:rPr lang="fr-FR" i="1" dirty="0" smtClean="0">
                <a:solidFill>
                  <a:schemeClr val="bg1"/>
                </a:solidFill>
              </a:rPr>
              <a:t>ertificats "test" de confiance pour 76 domaines différents, sans autorisation.</a:t>
            </a:r>
          </a:p>
          <a:p>
            <a:pPr marL="0" indent="0">
              <a:buNone/>
            </a:pPr>
            <a:endParaRPr lang="fr-FR" dirty="0" smtClean="0">
              <a:solidFill>
                <a:schemeClr val="bg1"/>
              </a:solidFill>
            </a:endParaRPr>
          </a:p>
          <a:p>
            <a:pPr marL="0" indent="0">
              <a:buNone/>
            </a:pPr>
            <a:r>
              <a:rPr lang="fr-FR" dirty="0" smtClean="0"/>
              <a:t>(</a:t>
            </a:r>
            <a:r>
              <a:rPr lang="fr-FR" i="1" dirty="0" smtClean="0">
                <a:solidFill>
                  <a:srgbClr val="0070C0"/>
                </a:solidFill>
              </a:rPr>
              <a:t>https://sslmate.com/blog/post/history_of_ca_sanctions</a:t>
            </a:r>
            <a:r>
              <a:rPr lang="fr-FR" dirty="0" smtClean="0"/>
              <a:t>)</a:t>
            </a:r>
            <a:endParaRPr lang="fr-FR" dirty="0"/>
          </a:p>
          <a:p>
            <a:endParaRPr lang="fr-F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62707"/>
            <a:ext cx="1657350" cy="1475042"/>
          </a:xfrm>
          <a:prstGeom prst="rect">
            <a:avLst/>
          </a:prstGeom>
        </p:spPr>
      </p:pic>
    </p:spTree>
    <p:extLst>
      <p:ext uri="{BB962C8B-B14F-4D97-AF65-F5344CB8AC3E}">
        <p14:creationId xmlns:p14="http://schemas.microsoft.com/office/powerpoint/2010/main" val="29688526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r-FR" dirty="0" smtClean="0">
                <a:solidFill>
                  <a:schemeClr val="bg1"/>
                </a:solidFill>
              </a:rPr>
              <a:t>Identifier des sites de </a:t>
            </a:r>
            <a:r>
              <a:rPr lang="fr-FR" dirty="0" err="1" smtClean="0">
                <a:solidFill>
                  <a:schemeClr val="bg1"/>
                </a:solidFill>
              </a:rPr>
              <a:t>phishing</a:t>
            </a:r>
            <a:r>
              <a:rPr lang="fr-FR" dirty="0">
                <a:solidFill>
                  <a:schemeClr val="bg1"/>
                </a:solidFill>
              </a:rPr>
              <a:t> </a:t>
            </a:r>
            <a:r>
              <a:rPr lang="fr-FR" dirty="0" smtClean="0">
                <a:solidFill>
                  <a:schemeClr val="bg1"/>
                </a:solidFill>
                <a:sym typeface="Wingdings" panose="05000000000000000000" pitchFamily="2" charset="2"/>
              </a:rPr>
              <a:t> </a:t>
            </a:r>
            <a:r>
              <a:rPr lang="fr-FR" dirty="0" err="1" smtClean="0">
                <a:solidFill>
                  <a:schemeClr val="bg1"/>
                </a:solidFill>
              </a:rPr>
              <a:t>CertStream</a:t>
            </a:r>
            <a:endParaRPr lang="fr-FR" dirty="0" smtClean="0">
              <a:solidFill>
                <a:schemeClr val="bg1"/>
              </a:solidFill>
            </a:endParaRPr>
          </a:p>
          <a:p>
            <a:pPr marL="0" indent="0">
              <a:buNone/>
            </a:pPr>
            <a:r>
              <a:rPr lang="fr-FR" dirty="0">
                <a:solidFill>
                  <a:srgbClr val="92D050"/>
                </a:solidFill>
                <a:hlinkClick r:id="rId3"/>
              </a:rPr>
              <a:t>https://certstream.calidog.io/</a:t>
            </a:r>
          </a:p>
          <a:p>
            <a:pPr marL="0" indent="0">
              <a:buNone/>
            </a:pPr>
            <a:r>
              <a:rPr lang="fr-FR" dirty="0" smtClean="0">
                <a:solidFill>
                  <a:srgbClr val="92D050"/>
                </a:solidFill>
                <a:hlinkClick r:id="rId3"/>
              </a:rPr>
              <a:t>https</a:t>
            </a:r>
            <a:r>
              <a:rPr lang="fr-FR" dirty="0">
                <a:solidFill>
                  <a:srgbClr val="92D050"/>
                </a:solidFill>
                <a:hlinkClick r:id="rId3"/>
              </a:rPr>
              <a:t>://</a:t>
            </a:r>
            <a:r>
              <a:rPr lang="fr-FR" dirty="0" smtClean="0">
                <a:solidFill>
                  <a:srgbClr val="92D050"/>
                </a:solidFill>
                <a:hlinkClick r:id="rId3"/>
              </a:rPr>
              <a:t>github.com/CaliDog/certstream-python</a:t>
            </a:r>
            <a:endParaRPr lang="fr-FR" dirty="0" smtClean="0">
              <a:solidFill>
                <a:srgbClr val="92D050"/>
              </a:solidFill>
            </a:endParaRPr>
          </a:p>
          <a:p>
            <a:pPr marL="0" indent="0">
              <a:buNone/>
            </a:pPr>
            <a:endParaRPr lang="fr-FR" dirty="0" smtClean="0">
              <a:solidFill>
                <a:srgbClr val="92D050"/>
              </a:solidFill>
              <a:hlinkClick r:id="rId4"/>
            </a:endParaRPr>
          </a:p>
          <a:p>
            <a:pPr marL="0" indent="0">
              <a:buNone/>
            </a:pPr>
            <a:r>
              <a:rPr lang="fr-FR" dirty="0">
                <a:solidFill>
                  <a:srgbClr val="92D050"/>
                </a:solidFill>
                <a:hlinkClick r:id="rId4"/>
              </a:rPr>
              <a:t>https://github.com/x0rz/phishing_catcher/</a:t>
            </a:r>
          </a:p>
          <a:p>
            <a:pPr marL="0" indent="0">
              <a:buNone/>
            </a:pPr>
            <a:r>
              <a:rPr lang="fr-FR" dirty="0" smtClean="0">
                <a:solidFill>
                  <a:srgbClr val="92D050"/>
                </a:solidFill>
                <a:hlinkClick r:id="rId4"/>
              </a:rPr>
              <a:t>https</a:t>
            </a:r>
            <a:r>
              <a:rPr lang="fr-FR" dirty="0">
                <a:solidFill>
                  <a:srgbClr val="92D050"/>
                </a:solidFill>
                <a:hlinkClick r:id="rId4"/>
              </a:rPr>
              <a:t>://</a:t>
            </a:r>
            <a:r>
              <a:rPr lang="fr-FR" dirty="0" smtClean="0">
                <a:solidFill>
                  <a:srgbClr val="92D050"/>
                </a:solidFill>
                <a:hlinkClick r:id="rId4"/>
              </a:rPr>
              <a:t>github.com/olihough86/stinkyphish</a:t>
            </a:r>
            <a:r>
              <a:rPr lang="fr-FR" dirty="0" smtClean="0">
                <a:solidFill>
                  <a:srgbClr val="92D050"/>
                </a:solidFill>
              </a:rPr>
              <a:t> </a:t>
            </a:r>
          </a:p>
          <a:p>
            <a:pPr marL="0" indent="0">
              <a:buNone/>
            </a:pPr>
            <a:r>
              <a:rPr lang="fr-FR" dirty="0">
                <a:solidFill>
                  <a:srgbClr val="92D050"/>
                </a:solidFill>
                <a:hlinkClick r:id="rId5"/>
              </a:rPr>
              <a:t>https://</a:t>
            </a:r>
            <a:r>
              <a:rPr lang="fr-FR" dirty="0" smtClean="0">
                <a:solidFill>
                  <a:srgbClr val="92D050"/>
                </a:solidFill>
                <a:hlinkClick r:id="rId5"/>
              </a:rPr>
              <a:t>github.com/wesleyraptor/streamingphish</a:t>
            </a:r>
            <a:r>
              <a:rPr lang="fr-FR" dirty="0" smtClean="0">
                <a:solidFill>
                  <a:srgbClr val="92D050"/>
                </a:solidFill>
              </a:rPr>
              <a:t> </a:t>
            </a:r>
          </a:p>
          <a:p>
            <a:endParaRPr lang="fr-FR" dirty="0"/>
          </a:p>
          <a:p>
            <a:endParaRPr lang="fr-FR" dirty="0"/>
          </a:p>
        </p:txBody>
      </p:sp>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39400" y="62707"/>
            <a:ext cx="1657350" cy="1475042"/>
          </a:xfrm>
          <a:prstGeom prst="rect">
            <a:avLst/>
          </a:prstGeom>
        </p:spPr>
      </p:pic>
    </p:spTree>
    <p:extLst>
      <p:ext uri="{BB962C8B-B14F-4D97-AF65-F5344CB8AC3E}">
        <p14:creationId xmlns:p14="http://schemas.microsoft.com/office/powerpoint/2010/main" val="22993261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fr-FR" dirty="0" smtClean="0">
                <a:solidFill>
                  <a:schemeClr val="bg1"/>
                </a:solidFill>
              </a:rPr>
              <a:t>Monitoring et suivi des certificats générés pour un domaine spécifique - </a:t>
            </a:r>
            <a:r>
              <a:rPr lang="fr-FR" dirty="0" err="1" smtClean="0">
                <a:solidFill>
                  <a:schemeClr val="bg1"/>
                </a:solidFill>
              </a:rPr>
              <a:t>Threat</a:t>
            </a:r>
            <a:r>
              <a:rPr lang="fr-FR" dirty="0" smtClean="0">
                <a:solidFill>
                  <a:schemeClr val="bg1"/>
                </a:solidFill>
              </a:rPr>
              <a:t> Intelligence (veille sur menaces)</a:t>
            </a:r>
          </a:p>
          <a:p>
            <a:pPr marL="0" indent="0">
              <a:buNone/>
            </a:pPr>
            <a:r>
              <a:rPr lang="fr-FR" dirty="0" smtClean="0">
                <a:hlinkClick r:id="rId3"/>
              </a:rPr>
              <a:t>https</a:t>
            </a:r>
            <a:r>
              <a:rPr lang="fr-FR" dirty="0">
                <a:hlinkClick r:id="rId3"/>
              </a:rPr>
              <a:t>://</a:t>
            </a:r>
            <a:r>
              <a:rPr lang="fr-FR" dirty="0" smtClean="0">
                <a:hlinkClick r:id="rId3"/>
              </a:rPr>
              <a:t>static.sstic.org/videos2018/SSTIC_2018-06-13_P04.mp4</a:t>
            </a:r>
            <a:r>
              <a:rPr lang="fr-FR" dirty="0" smtClean="0"/>
              <a:t> </a:t>
            </a:r>
          </a:p>
          <a:p>
            <a:pPr marL="0" indent="0">
              <a:buNone/>
            </a:pPr>
            <a:r>
              <a:rPr lang="fr-FR" dirty="0" smtClean="0">
                <a:hlinkClick r:id="rId4"/>
              </a:rPr>
              <a:t>https</a:t>
            </a:r>
            <a:r>
              <a:rPr lang="fr-FR" dirty="0">
                <a:hlinkClick r:id="rId4"/>
              </a:rPr>
              <a:t>://ct.cloudflare.com</a:t>
            </a:r>
            <a:r>
              <a:rPr lang="fr-FR" dirty="0" smtClean="0">
                <a:hlinkClick r:id="rId4"/>
              </a:rPr>
              <a:t>/</a:t>
            </a:r>
            <a:r>
              <a:rPr lang="fr-FR" dirty="0" smtClean="0"/>
              <a:t> </a:t>
            </a:r>
          </a:p>
          <a:p>
            <a:endParaRPr lang="fr-FR" dirty="0"/>
          </a:p>
          <a:p>
            <a:pPr marL="0" indent="0">
              <a:buNone/>
            </a:pPr>
            <a:r>
              <a:rPr lang="fr-FR" dirty="0" smtClean="0">
                <a:solidFill>
                  <a:schemeClr val="bg1"/>
                </a:solidFill>
              </a:rPr>
              <a:t>- Modélisation des risques:</a:t>
            </a:r>
          </a:p>
          <a:p>
            <a:pPr marL="0" indent="0">
              <a:buNone/>
            </a:pPr>
            <a:r>
              <a:rPr lang="fr-FR" dirty="0">
                <a:hlinkClick r:id="rId5"/>
              </a:rPr>
              <a:t>https://</a:t>
            </a:r>
            <a:r>
              <a:rPr lang="fr-FR" dirty="0" smtClean="0">
                <a:hlinkClick r:id="rId5"/>
              </a:rPr>
              <a:t>tools.ietf.org/html/draft-ietf-trans-threat-analysis-16#page-31</a:t>
            </a:r>
            <a:r>
              <a:rPr lang="fr-FR" dirty="0" smtClean="0"/>
              <a:t> </a:t>
            </a:r>
          </a:p>
          <a:p>
            <a:endParaRPr lang="fr-FR" dirty="0"/>
          </a:p>
          <a:p>
            <a:endParaRPr lang="fr-FR" dirty="0"/>
          </a:p>
        </p:txBody>
      </p:sp>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39400" y="62707"/>
            <a:ext cx="1657350" cy="1475042"/>
          </a:xfrm>
          <a:prstGeom prst="rect">
            <a:avLst/>
          </a:prstGeom>
        </p:spPr>
      </p:pic>
    </p:spTree>
    <p:extLst>
      <p:ext uri="{BB962C8B-B14F-4D97-AF65-F5344CB8AC3E}">
        <p14:creationId xmlns:p14="http://schemas.microsoft.com/office/powerpoint/2010/main" val="15102902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94290" y="651641"/>
            <a:ext cx="11059510" cy="5525322"/>
          </a:xfrm>
        </p:spPr>
        <p:txBody>
          <a:bodyPr/>
          <a:lstStyle/>
          <a:p>
            <a:pPr marL="0" indent="0">
              <a:buNone/>
            </a:pPr>
            <a:r>
              <a:rPr lang="fr-FR" dirty="0">
                <a:latin typeface="Helldorado" panose="00000400000000000000" pitchFamily="2" charset="0"/>
              </a:rPr>
              <a:t> </a:t>
            </a:r>
            <a:endParaRPr lang="fr-FR" dirty="0" smtClean="0">
              <a:latin typeface="Helldorado" panose="00000400000000000000" pitchFamily="2" charset="0"/>
            </a:endParaRPr>
          </a:p>
          <a:p>
            <a:pPr marL="0" indent="0">
              <a:buNone/>
            </a:pPr>
            <a:endParaRPr lang="fr-FR" dirty="0">
              <a:latin typeface="Helldorado" panose="00000400000000000000" pitchFamily="2" charset="0"/>
            </a:endParaRPr>
          </a:p>
          <a:p>
            <a:pPr marL="0" indent="0">
              <a:buNone/>
            </a:pPr>
            <a:endParaRPr lang="fr-FR" dirty="0" smtClean="0">
              <a:latin typeface="Helldorado" panose="00000400000000000000" pitchFamily="2" charset="0"/>
            </a:endParaRPr>
          </a:p>
          <a:p>
            <a:pPr marL="0" indent="0">
              <a:buNone/>
            </a:pPr>
            <a:r>
              <a:rPr lang="fr-FR" sz="7200" dirty="0">
                <a:latin typeface="Helldorado" panose="00000400000000000000" pitchFamily="2" charset="0"/>
              </a:rPr>
              <a:t> </a:t>
            </a:r>
            <a:r>
              <a:rPr lang="fr-FR" sz="7200" dirty="0" smtClean="0">
                <a:latin typeface="Helldorado" panose="00000400000000000000" pitchFamily="2" charset="0"/>
              </a:rPr>
              <a:t>    </a:t>
            </a:r>
          </a:p>
          <a:p>
            <a:pPr marL="0" indent="0">
              <a:buNone/>
            </a:pPr>
            <a:r>
              <a:rPr lang="fr-FR" sz="7200" dirty="0">
                <a:latin typeface="Helldorado" panose="00000400000000000000" pitchFamily="2" charset="0"/>
              </a:rPr>
              <a:t> </a:t>
            </a:r>
            <a:r>
              <a:rPr lang="fr-FR" sz="7200" dirty="0" smtClean="0">
                <a:latin typeface="Helldorado" panose="00000400000000000000" pitchFamily="2" charset="0"/>
              </a:rPr>
              <a:t>  </a:t>
            </a:r>
            <a:r>
              <a:rPr lang="fr-FR" sz="7200" dirty="0" smtClean="0">
                <a:solidFill>
                  <a:schemeClr val="bg1"/>
                </a:solidFill>
                <a:latin typeface="Helldorado" panose="00000400000000000000" pitchFamily="2" charset="0"/>
              </a:rPr>
              <a:t>THE BAD AND THE REST</a:t>
            </a:r>
            <a:endParaRPr lang="fr-FR" sz="7200" dirty="0">
              <a:solidFill>
                <a:schemeClr val="bg1"/>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62707"/>
            <a:ext cx="1657350" cy="1475042"/>
          </a:xfrm>
          <a:prstGeom prst="rect">
            <a:avLst/>
          </a:prstGeom>
        </p:spPr>
      </p:pic>
    </p:spTree>
    <p:extLst>
      <p:ext uri="{BB962C8B-B14F-4D97-AF65-F5344CB8AC3E}">
        <p14:creationId xmlns:p14="http://schemas.microsoft.com/office/powerpoint/2010/main" val="27607306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fr-FR" dirty="0" smtClean="0">
                <a:solidFill>
                  <a:schemeClr val="bg1"/>
                </a:solidFill>
              </a:rPr>
              <a:t>Les CT sont </a:t>
            </a:r>
            <a:r>
              <a:rPr lang="fr-FR" dirty="0">
                <a:solidFill>
                  <a:schemeClr val="bg1"/>
                </a:solidFill>
              </a:rPr>
              <a:t>disponibles publiquement et n'importe qui peut les </a:t>
            </a:r>
            <a:r>
              <a:rPr lang="fr-FR" dirty="0" smtClean="0">
                <a:solidFill>
                  <a:schemeClr val="bg1"/>
                </a:solidFill>
              </a:rPr>
              <a:t>consulter.</a:t>
            </a:r>
          </a:p>
          <a:p>
            <a:r>
              <a:rPr lang="fr-FR" dirty="0" smtClean="0">
                <a:solidFill>
                  <a:schemeClr val="bg1"/>
                </a:solidFill>
              </a:rPr>
              <a:t>Un </a:t>
            </a:r>
            <a:r>
              <a:rPr lang="fr-FR" dirty="0">
                <a:solidFill>
                  <a:schemeClr val="bg1"/>
                </a:solidFill>
              </a:rPr>
              <a:t>certificat SSL / TLS contient généralement des noms de domaine, des noms de sous-domaines et des adresses </a:t>
            </a:r>
            <a:r>
              <a:rPr lang="fr-FR" dirty="0" smtClean="0">
                <a:solidFill>
                  <a:schemeClr val="bg1"/>
                </a:solidFill>
              </a:rPr>
              <a:t>électroniques </a:t>
            </a:r>
            <a:r>
              <a:rPr lang="fr-FR" dirty="0" smtClean="0">
                <a:solidFill>
                  <a:schemeClr val="bg1"/>
                </a:solidFill>
                <a:sym typeface="Wingdings" panose="05000000000000000000" pitchFamily="2" charset="2"/>
              </a:rPr>
              <a:t> </a:t>
            </a:r>
            <a:r>
              <a:rPr lang="fr-FR" dirty="0" smtClean="0">
                <a:solidFill>
                  <a:schemeClr val="bg1"/>
                </a:solidFill>
              </a:rPr>
              <a:t>trésor </a:t>
            </a:r>
            <a:r>
              <a:rPr lang="fr-FR" dirty="0">
                <a:solidFill>
                  <a:schemeClr val="bg1"/>
                </a:solidFill>
              </a:rPr>
              <a:t>d'informations pour les </a:t>
            </a:r>
            <a:r>
              <a:rPr lang="fr-FR" dirty="0" smtClean="0">
                <a:solidFill>
                  <a:schemeClr val="bg1"/>
                </a:solidFill>
              </a:rPr>
              <a:t>attaquants.</a:t>
            </a:r>
          </a:p>
          <a:p>
            <a:r>
              <a:rPr lang="fr-FR" dirty="0">
                <a:solidFill>
                  <a:schemeClr val="bg1"/>
                </a:solidFill>
              </a:rPr>
              <a:t>C</a:t>
            </a:r>
            <a:r>
              <a:rPr lang="fr-FR" dirty="0" smtClean="0">
                <a:solidFill>
                  <a:schemeClr val="bg1"/>
                </a:solidFill>
              </a:rPr>
              <a:t>ollecter d’une manière complètement passive d’informations </a:t>
            </a:r>
            <a:r>
              <a:rPr lang="fr-FR" dirty="0">
                <a:solidFill>
                  <a:schemeClr val="bg1"/>
                </a:solidFill>
              </a:rPr>
              <a:t>sur l'infrastructure d'une </a:t>
            </a:r>
            <a:r>
              <a:rPr lang="fr-FR" dirty="0" smtClean="0">
                <a:solidFill>
                  <a:schemeClr val="bg1"/>
                </a:solidFill>
              </a:rPr>
              <a:t>entreprise (domaines </a:t>
            </a:r>
            <a:r>
              <a:rPr lang="fr-FR" dirty="0" err="1" smtClean="0">
                <a:solidFill>
                  <a:schemeClr val="bg1"/>
                </a:solidFill>
              </a:rPr>
              <a:t>internes,adresses</a:t>
            </a:r>
            <a:r>
              <a:rPr lang="fr-FR" dirty="0" smtClean="0">
                <a:solidFill>
                  <a:schemeClr val="bg1"/>
                </a:solidFill>
              </a:rPr>
              <a:t> </a:t>
            </a:r>
            <a:r>
              <a:rPr lang="fr-FR" dirty="0" err="1" smtClean="0">
                <a:solidFill>
                  <a:schemeClr val="bg1"/>
                </a:solidFill>
              </a:rPr>
              <a:t>électroniques,etc</a:t>
            </a:r>
            <a:r>
              <a:rPr lang="fr-FR" dirty="0" smtClean="0">
                <a:solidFill>
                  <a:schemeClr val="bg1"/>
                </a:solidFill>
              </a:rPr>
              <a:t>)</a:t>
            </a:r>
            <a:endParaRPr lang="fr-FR" dirty="0">
              <a:solidFill>
                <a:schemeClr val="bg1"/>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62707"/>
            <a:ext cx="1657350" cy="1475042"/>
          </a:xfrm>
          <a:prstGeom prst="rect">
            <a:avLst/>
          </a:prstGeom>
        </p:spPr>
      </p:pic>
    </p:spTree>
    <p:extLst>
      <p:ext uri="{BB962C8B-B14F-4D97-AF65-F5344CB8AC3E}">
        <p14:creationId xmlns:p14="http://schemas.microsoft.com/office/powerpoint/2010/main" val="7179068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50900" y="1143492"/>
            <a:ext cx="9377855" cy="5714508"/>
          </a:xfrm>
        </p:spPr>
        <p:txBody>
          <a:bodyPr>
            <a:normAutofit fontScale="92500" lnSpcReduction="10000"/>
          </a:bodyPr>
          <a:lstStyle/>
          <a:p>
            <a:r>
              <a:rPr lang="fr-FR" dirty="0">
                <a:solidFill>
                  <a:schemeClr val="bg1"/>
                </a:solidFill>
              </a:rPr>
              <a:t>S</a:t>
            </a:r>
            <a:r>
              <a:rPr lang="fr-FR" dirty="0" smtClean="0">
                <a:solidFill>
                  <a:schemeClr val="bg1"/>
                </a:solidFill>
              </a:rPr>
              <a:t>ystèmes CMS populaires </a:t>
            </a:r>
            <a:r>
              <a:rPr lang="fr-FR" dirty="0">
                <a:solidFill>
                  <a:schemeClr val="bg1"/>
                </a:solidFill>
              </a:rPr>
              <a:t>(</a:t>
            </a:r>
            <a:r>
              <a:rPr lang="fr-FR" dirty="0" err="1" smtClean="0">
                <a:solidFill>
                  <a:schemeClr val="bg1"/>
                </a:solidFill>
              </a:rPr>
              <a:t>Wordpress</a:t>
            </a:r>
            <a:r>
              <a:rPr lang="fr-FR" dirty="0">
                <a:solidFill>
                  <a:schemeClr val="bg1"/>
                </a:solidFill>
              </a:rPr>
              <a:t>, </a:t>
            </a:r>
            <a:r>
              <a:rPr lang="fr-FR" dirty="0" smtClean="0">
                <a:solidFill>
                  <a:schemeClr val="bg1"/>
                </a:solidFill>
              </a:rPr>
              <a:t>Joomla, </a:t>
            </a:r>
            <a:r>
              <a:rPr lang="fr-FR" dirty="0" err="1" smtClean="0">
                <a:solidFill>
                  <a:schemeClr val="bg1"/>
                </a:solidFill>
              </a:rPr>
              <a:t>etc</a:t>
            </a:r>
            <a:r>
              <a:rPr lang="fr-FR" dirty="0" smtClean="0">
                <a:solidFill>
                  <a:schemeClr val="bg1"/>
                </a:solidFill>
              </a:rPr>
              <a:t>) - une </a:t>
            </a:r>
            <a:r>
              <a:rPr lang="fr-FR" dirty="0">
                <a:solidFill>
                  <a:schemeClr val="bg1"/>
                </a:solidFill>
              </a:rPr>
              <a:t>fenêtre temporelle pendant laquelle le programme d'installation ne dispose d'aucune forme </a:t>
            </a:r>
            <a:r>
              <a:rPr lang="fr-FR" dirty="0" smtClean="0">
                <a:solidFill>
                  <a:schemeClr val="bg1"/>
                </a:solidFill>
              </a:rPr>
              <a:t>d'authentification</a:t>
            </a:r>
            <a:r>
              <a:rPr lang="fr-FR" dirty="0">
                <a:solidFill>
                  <a:schemeClr val="bg1"/>
                </a:solidFill>
              </a:rPr>
              <a:t> </a:t>
            </a:r>
            <a:r>
              <a:rPr lang="fr-FR" dirty="0" smtClean="0">
                <a:solidFill>
                  <a:schemeClr val="bg1"/>
                </a:solidFill>
              </a:rPr>
              <a:t>= </a:t>
            </a:r>
            <a:r>
              <a:rPr lang="fr-FR" b="1" dirty="0" smtClean="0">
                <a:solidFill>
                  <a:srgbClr val="FFC000"/>
                </a:solidFill>
              </a:rPr>
              <a:t>&gt;  </a:t>
            </a:r>
            <a:r>
              <a:rPr lang="fr-FR" b="1" dirty="0">
                <a:solidFill>
                  <a:srgbClr val="FFC000"/>
                </a:solidFill>
              </a:rPr>
              <a:t>le nom de domaine se retrouve dans un journal </a:t>
            </a:r>
            <a:r>
              <a:rPr lang="fr-FR" b="1" dirty="0" smtClean="0">
                <a:solidFill>
                  <a:srgbClr val="FFC000"/>
                </a:solidFill>
              </a:rPr>
              <a:t>CT.</a:t>
            </a:r>
          </a:p>
          <a:p>
            <a:pPr marL="0" indent="0">
              <a:buNone/>
            </a:pPr>
            <a:r>
              <a:rPr lang="fr-FR" dirty="0">
                <a:solidFill>
                  <a:srgbClr val="FFC000"/>
                </a:solidFill>
                <a:hlinkClick r:id="rId3"/>
              </a:rPr>
              <a:t>https://</a:t>
            </a:r>
            <a:r>
              <a:rPr lang="fr-FR" dirty="0" smtClean="0">
                <a:solidFill>
                  <a:srgbClr val="FFC000"/>
                </a:solidFill>
                <a:hlinkClick r:id="rId3"/>
              </a:rPr>
              <a:t>media.defcon.org/DEF%20CON%2025/DEF%20CON%2025%20presentations/DEFCON-25-Hanno-Boeck-Abusing-Certificate-Transparency-Logs.pdf</a:t>
            </a:r>
            <a:r>
              <a:rPr lang="fr-FR" dirty="0" smtClean="0">
                <a:solidFill>
                  <a:srgbClr val="FFC000"/>
                </a:solidFill>
              </a:rPr>
              <a:t> </a:t>
            </a:r>
          </a:p>
          <a:p>
            <a:r>
              <a:rPr lang="fr-FR" dirty="0">
                <a:solidFill>
                  <a:schemeClr val="bg1"/>
                </a:solidFill>
              </a:rPr>
              <a:t>Le moteur de recherche de Google soumet automatiquement tous les certificats des sites qu'il </a:t>
            </a:r>
            <a:r>
              <a:rPr lang="fr-FR" dirty="0" smtClean="0">
                <a:solidFill>
                  <a:schemeClr val="bg1"/>
                </a:solidFill>
              </a:rPr>
              <a:t>trouve!</a:t>
            </a:r>
          </a:p>
          <a:p>
            <a:r>
              <a:rPr lang="fr-FR" dirty="0" smtClean="0">
                <a:solidFill>
                  <a:schemeClr val="bg1"/>
                </a:solidFill>
              </a:rPr>
              <a:t>Selon l‘AC, </a:t>
            </a:r>
            <a:r>
              <a:rPr lang="fr-FR" dirty="0">
                <a:solidFill>
                  <a:schemeClr val="bg1"/>
                </a:solidFill>
              </a:rPr>
              <a:t>cela peut se produire presque en temps réel ou avec quelques heures de retard. Si un attaquant peut effectuer une recherche dans CT Logs et trouver une telle application Web sans </a:t>
            </a:r>
            <a:r>
              <a:rPr lang="fr-FR" dirty="0" smtClean="0">
                <a:solidFill>
                  <a:schemeClr val="bg1"/>
                </a:solidFill>
              </a:rPr>
              <a:t>authentification</a:t>
            </a:r>
            <a:r>
              <a:rPr lang="fr-FR" dirty="0">
                <a:solidFill>
                  <a:schemeClr val="bg1"/>
                </a:solidFill>
              </a:rPr>
              <a:t> </a:t>
            </a:r>
            <a:r>
              <a:rPr lang="fr-FR" dirty="0" smtClean="0">
                <a:solidFill>
                  <a:schemeClr val="bg1"/>
                </a:solidFill>
              </a:rPr>
              <a:t>=&gt; </a:t>
            </a:r>
            <a:r>
              <a:rPr lang="fr-FR" b="1" dirty="0" err="1" smtClean="0">
                <a:solidFill>
                  <a:srgbClr val="FFC000"/>
                </a:solidFill>
              </a:rPr>
              <a:t>pwn</a:t>
            </a:r>
            <a:r>
              <a:rPr lang="fr-FR" dirty="0" smtClean="0">
                <a:solidFill>
                  <a:schemeClr val="bg1"/>
                </a:solidFill>
              </a:rPr>
              <a:t>.</a:t>
            </a:r>
          </a:p>
          <a:p>
            <a:r>
              <a:rPr lang="fr-FR" dirty="0" smtClean="0">
                <a:solidFill>
                  <a:schemeClr val="bg1"/>
                </a:solidFill>
              </a:rPr>
              <a:t>Ex : installation d’un </a:t>
            </a:r>
            <a:r>
              <a:rPr lang="fr-FR" dirty="0" err="1" smtClean="0">
                <a:solidFill>
                  <a:schemeClr val="bg1"/>
                </a:solidFill>
              </a:rPr>
              <a:t>backdoor</a:t>
            </a:r>
            <a:r>
              <a:rPr lang="fr-FR" dirty="0" smtClean="0">
                <a:solidFill>
                  <a:schemeClr val="bg1"/>
                </a:solidFill>
              </a:rPr>
              <a:t> </a:t>
            </a:r>
            <a:r>
              <a:rPr lang="fr-FR" dirty="0" err="1" smtClean="0">
                <a:solidFill>
                  <a:schemeClr val="bg1"/>
                </a:solidFill>
              </a:rPr>
              <a:t>Wordpress</a:t>
            </a:r>
            <a:r>
              <a:rPr lang="fr-FR" dirty="0" smtClean="0">
                <a:solidFill>
                  <a:schemeClr val="bg1"/>
                </a:solidFill>
              </a:rPr>
              <a:t> à l’aide d’un plugin:</a:t>
            </a:r>
          </a:p>
          <a:p>
            <a:pPr marL="0" indent="0">
              <a:buNone/>
            </a:pPr>
            <a:r>
              <a:rPr lang="fr-FR" dirty="0">
                <a:solidFill>
                  <a:srgbClr val="FF00FF"/>
                </a:solidFill>
                <a:hlinkClick r:id="rId4"/>
              </a:rPr>
              <a:t>https://</a:t>
            </a:r>
            <a:r>
              <a:rPr lang="fr-FR" dirty="0" smtClean="0">
                <a:solidFill>
                  <a:srgbClr val="FF00FF"/>
                </a:solidFill>
                <a:hlinkClick r:id="rId4"/>
              </a:rPr>
              <a:t>youtu.be/yzLdmUQAn1g</a:t>
            </a:r>
            <a:r>
              <a:rPr lang="fr-FR" dirty="0" smtClean="0">
                <a:solidFill>
                  <a:srgbClr val="FF00FF"/>
                </a:solidFill>
              </a:rPr>
              <a:t> </a:t>
            </a:r>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9400" y="62707"/>
            <a:ext cx="1657350" cy="1475042"/>
          </a:xfrm>
          <a:prstGeom prst="rect">
            <a:avLst/>
          </a:prstGeom>
        </p:spPr>
      </p:pic>
    </p:spTree>
    <p:extLst>
      <p:ext uri="{BB962C8B-B14F-4D97-AF65-F5344CB8AC3E}">
        <p14:creationId xmlns:p14="http://schemas.microsoft.com/office/powerpoint/2010/main" val="28878756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0014"/>
            <a:ext cx="9601200" cy="5146949"/>
          </a:xfrm>
        </p:spPr>
        <p:txBody>
          <a:bodyPr>
            <a:normAutofit fontScale="92500"/>
          </a:bodyPr>
          <a:lstStyle/>
          <a:p>
            <a:r>
              <a:rPr lang="fr-FR" dirty="0" smtClean="0">
                <a:solidFill>
                  <a:schemeClr val="bg1"/>
                </a:solidFill>
              </a:rPr>
              <a:t>Truisme des campagnes de </a:t>
            </a:r>
            <a:r>
              <a:rPr lang="fr-FR" dirty="0" err="1" smtClean="0">
                <a:solidFill>
                  <a:schemeClr val="bg1"/>
                </a:solidFill>
              </a:rPr>
              <a:t>pentest</a:t>
            </a:r>
            <a:r>
              <a:rPr lang="fr-FR" dirty="0" smtClean="0">
                <a:solidFill>
                  <a:schemeClr val="bg1"/>
                </a:solidFill>
              </a:rPr>
              <a:t> == vous </a:t>
            </a:r>
            <a:r>
              <a:rPr lang="fr-FR" dirty="0">
                <a:solidFill>
                  <a:schemeClr val="bg1"/>
                </a:solidFill>
              </a:rPr>
              <a:t>ne pouvez tester / attaquer que des hôtes ou services que vous savez être présents </a:t>
            </a:r>
            <a:r>
              <a:rPr lang="fr-FR" dirty="0" smtClean="0">
                <a:solidFill>
                  <a:schemeClr val="bg1"/>
                </a:solidFill>
              </a:rPr>
              <a:t>=&gt; </a:t>
            </a:r>
            <a:r>
              <a:rPr lang="fr-FR" b="1" dirty="0">
                <a:solidFill>
                  <a:srgbClr val="FFC000"/>
                </a:solidFill>
              </a:rPr>
              <a:t>la phase de reconnaissance </a:t>
            </a:r>
            <a:r>
              <a:rPr lang="fr-FR" b="1" dirty="0" smtClean="0">
                <a:solidFill>
                  <a:srgbClr val="FFC000"/>
                </a:solidFill>
              </a:rPr>
              <a:t>(</a:t>
            </a:r>
            <a:r>
              <a:rPr lang="fr-FR" b="1" dirty="0" err="1" smtClean="0">
                <a:solidFill>
                  <a:srgbClr val="FFC000"/>
                </a:solidFill>
              </a:rPr>
              <a:t>recon</a:t>
            </a:r>
            <a:r>
              <a:rPr lang="fr-FR" b="1" dirty="0" smtClean="0">
                <a:solidFill>
                  <a:srgbClr val="FFC000"/>
                </a:solidFill>
              </a:rPr>
              <a:t>).</a:t>
            </a:r>
          </a:p>
          <a:p>
            <a:pPr marL="0" indent="0">
              <a:buNone/>
            </a:pPr>
            <a:r>
              <a:rPr lang="fr-FR" dirty="0" smtClean="0">
                <a:hlinkClick r:id="rId3"/>
              </a:rPr>
              <a:t>   https</a:t>
            </a:r>
            <a:r>
              <a:rPr lang="fr-FR" dirty="0">
                <a:hlinkClick r:id="rId3"/>
              </a:rPr>
              <a:t>://</a:t>
            </a:r>
            <a:r>
              <a:rPr lang="fr-FR" dirty="0" smtClean="0">
                <a:hlinkClick r:id="rId3"/>
              </a:rPr>
              <a:t>github.com/hdm/2017-BSidesLV-Modern-Recon</a:t>
            </a:r>
            <a:r>
              <a:rPr lang="fr-FR" dirty="0" smtClean="0"/>
              <a:t> </a:t>
            </a:r>
          </a:p>
          <a:p>
            <a:r>
              <a:rPr lang="fr-FR" dirty="0" smtClean="0">
                <a:solidFill>
                  <a:schemeClr val="bg1"/>
                </a:solidFill>
              </a:rPr>
              <a:t>Les CTL </a:t>
            </a:r>
            <a:r>
              <a:rPr lang="fr-FR" dirty="0">
                <a:solidFill>
                  <a:schemeClr val="bg1"/>
                </a:solidFill>
              </a:rPr>
              <a:t>vous offrent une toute nouvelle méthode pour assembler une liste de cibles lors de la reconnaissance</a:t>
            </a:r>
            <a:r>
              <a:rPr lang="fr-FR" dirty="0" smtClean="0">
                <a:solidFill>
                  <a:schemeClr val="bg1"/>
                </a:solidFill>
              </a:rPr>
              <a:t>.</a:t>
            </a:r>
          </a:p>
          <a:p>
            <a:pPr marL="514350" indent="-514350">
              <a:buAutoNum type="alphaLcParenR"/>
            </a:pPr>
            <a:r>
              <a:rPr lang="fr-FR" i="1" dirty="0">
                <a:solidFill>
                  <a:schemeClr val="bg1"/>
                </a:solidFill>
              </a:rPr>
              <a:t>O</a:t>
            </a:r>
            <a:r>
              <a:rPr lang="fr-FR" i="1" dirty="0" smtClean="0">
                <a:solidFill>
                  <a:schemeClr val="bg1"/>
                </a:solidFill>
              </a:rPr>
              <a:t>n récupère </a:t>
            </a:r>
            <a:r>
              <a:rPr lang="fr-FR" i="1" dirty="0">
                <a:solidFill>
                  <a:schemeClr val="bg1"/>
                </a:solidFill>
              </a:rPr>
              <a:t>les </a:t>
            </a:r>
            <a:r>
              <a:rPr lang="fr-FR" b="1" i="1" dirty="0" smtClean="0">
                <a:solidFill>
                  <a:srgbClr val="0070C0"/>
                </a:solidFill>
              </a:rPr>
              <a:t>CN</a:t>
            </a:r>
            <a:r>
              <a:rPr lang="fr-FR" i="1" dirty="0" smtClean="0">
                <a:solidFill>
                  <a:schemeClr val="bg1"/>
                </a:solidFill>
              </a:rPr>
              <a:t> </a:t>
            </a:r>
            <a:r>
              <a:rPr lang="fr-FR" i="1" dirty="0">
                <a:solidFill>
                  <a:schemeClr val="bg1"/>
                </a:solidFill>
              </a:rPr>
              <a:t>(Common Name) et les </a:t>
            </a:r>
            <a:r>
              <a:rPr lang="fr-FR" b="1" i="1" dirty="0">
                <a:solidFill>
                  <a:srgbClr val="0070C0"/>
                </a:solidFill>
              </a:rPr>
              <a:t>SAN</a:t>
            </a:r>
            <a:r>
              <a:rPr lang="fr-FR" i="1" dirty="0">
                <a:solidFill>
                  <a:schemeClr val="bg1"/>
                </a:solidFill>
              </a:rPr>
              <a:t> (</a:t>
            </a:r>
            <a:r>
              <a:rPr lang="fr-FR" i="1" dirty="0" err="1">
                <a:solidFill>
                  <a:schemeClr val="bg1"/>
                </a:solidFill>
              </a:rPr>
              <a:t>Subject</a:t>
            </a:r>
            <a:r>
              <a:rPr lang="fr-FR" i="1" dirty="0">
                <a:solidFill>
                  <a:schemeClr val="bg1"/>
                </a:solidFill>
              </a:rPr>
              <a:t> Alternative </a:t>
            </a:r>
            <a:r>
              <a:rPr lang="fr-FR" i="1" dirty="0" err="1">
                <a:solidFill>
                  <a:schemeClr val="bg1"/>
                </a:solidFill>
              </a:rPr>
              <a:t>Names</a:t>
            </a:r>
            <a:r>
              <a:rPr lang="fr-FR" i="1" dirty="0">
                <a:solidFill>
                  <a:schemeClr val="bg1"/>
                </a:solidFill>
              </a:rPr>
              <a:t>) </a:t>
            </a:r>
            <a:r>
              <a:rPr lang="fr-FR" i="1" dirty="0" smtClean="0">
                <a:solidFill>
                  <a:schemeClr val="bg1"/>
                </a:solidFill>
              </a:rPr>
              <a:t>d’un domaine.</a:t>
            </a:r>
          </a:p>
          <a:p>
            <a:pPr marL="514350" indent="-514350">
              <a:buAutoNum type="alphaLcParenR"/>
            </a:pPr>
            <a:r>
              <a:rPr lang="fr-FR" i="1" dirty="0" smtClean="0">
                <a:solidFill>
                  <a:schemeClr val="bg1"/>
                </a:solidFill>
              </a:rPr>
              <a:t>On récupère la liste des certificats expirés («</a:t>
            </a:r>
            <a:r>
              <a:rPr lang="fr-FR" b="1" i="1" dirty="0" smtClean="0">
                <a:solidFill>
                  <a:srgbClr val="0070C0"/>
                </a:solidFill>
              </a:rPr>
              <a:t> not </a:t>
            </a:r>
            <a:r>
              <a:rPr lang="fr-FR" b="1" i="1" dirty="0" err="1" smtClean="0">
                <a:solidFill>
                  <a:srgbClr val="0070C0"/>
                </a:solidFill>
              </a:rPr>
              <a:t>after</a:t>
            </a:r>
            <a:r>
              <a:rPr lang="fr-FR" i="1" dirty="0">
                <a:solidFill>
                  <a:schemeClr val="bg1"/>
                </a:solidFill>
              </a:rPr>
              <a:t> ») = liste des hôtes qui ne sont plus actifs </a:t>
            </a:r>
            <a:r>
              <a:rPr lang="fr-FR" i="1" dirty="0" smtClean="0">
                <a:solidFill>
                  <a:schemeClr val="bg1"/>
                </a:solidFill>
              </a:rPr>
              <a:t>peut-être </a:t>
            </a:r>
            <a:r>
              <a:rPr lang="fr-FR" i="1" dirty="0">
                <a:solidFill>
                  <a:schemeClr val="bg1"/>
                </a:solidFill>
              </a:rPr>
              <a:t>facilement </a:t>
            </a:r>
            <a:r>
              <a:rPr lang="fr-FR" i="1" dirty="0" smtClean="0">
                <a:solidFill>
                  <a:schemeClr val="bg1"/>
                </a:solidFill>
              </a:rPr>
              <a:t>exploitables</a:t>
            </a:r>
          </a:p>
          <a:p>
            <a:pPr marL="514350" indent="-514350">
              <a:buAutoNum type="alphaLcParenR"/>
            </a:pPr>
            <a:r>
              <a:rPr lang="fr-FR" i="1" dirty="0" smtClean="0">
                <a:solidFill>
                  <a:schemeClr val="bg1"/>
                </a:solidFill>
              </a:rPr>
              <a:t>Pivoter sur le champs </a:t>
            </a:r>
            <a:r>
              <a:rPr lang="fr-FR" b="1" i="1" dirty="0" smtClean="0">
                <a:solidFill>
                  <a:srgbClr val="0070C0"/>
                </a:solidFill>
              </a:rPr>
              <a:t>O</a:t>
            </a:r>
            <a:r>
              <a:rPr lang="fr-FR" i="1" dirty="0" smtClean="0">
                <a:solidFill>
                  <a:schemeClr val="bg1"/>
                </a:solidFill>
              </a:rPr>
              <a:t> (Organisation) </a:t>
            </a:r>
            <a:r>
              <a:rPr lang="fr-FR" i="1" dirty="0">
                <a:solidFill>
                  <a:schemeClr val="bg1"/>
                </a:solidFill>
              </a:rPr>
              <a:t>= tous les </a:t>
            </a:r>
            <a:r>
              <a:rPr lang="fr-FR" i="1" dirty="0" smtClean="0">
                <a:solidFill>
                  <a:schemeClr val="bg1"/>
                </a:solidFill>
              </a:rPr>
              <a:t>autres domaines </a:t>
            </a:r>
            <a:r>
              <a:rPr lang="fr-FR" i="1" dirty="0">
                <a:solidFill>
                  <a:schemeClr val="bg1"/>
                </a:solidFill>
              </a:rPr>
              <a:t>pour lesquels l'organisation possède des certificats</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9400" y="62707"/>
            <a:ext cx="1657350" cy="1475042"/>
          </a:xfrm>
          <a:prstGeom prst="rect">
            <a:avLst/>
          </a:prstGeom>
        </p:spPr>
      </p:pic>
    </p:spTree>
    <p:extLst>
      <p:ext uri="{BB962C8B-B14F-4D97-AF65-F5344CB8AC3E}">
        <p14:creationId xmlns:p14="http://schemas.microsoft.com/office/powerpoint/2010/main" val="10344847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fr-FR" b="1" dirty="0" err="1" smtClean="0">
                <a:solidFill>
                  <a:srgbClr val="FFC000"/>
                </a:solidFill>
              </a:rPr>
              <a:t>Recon</a:t>
            </a:r>
            <a:r>
              <a:rPr lang="fr-FR" b="1" dirty="0" smtClean="0">
                <a:solidFill>
                  <a:srgbClr val="FFC000"/>
                </a:solidFill>
              </a:rPr>
              <a:t> automatique </a:t>
            </a:r>
            <a:r>
              <a:rPr lang="fr-FR" dirty="0" smtClean="0">
                <a:solidFill>
                  <a:schemeClr val="bg1"/>
                </a:solidFill>
              </a:rPr>
              <a:t>ex: </a:t>
            </a:r>
            <a:r>
              <a:rPr lang="fr-FR" dirty="0" err="1" smtClean="0">
                <a:solidFill>
                  <a:schemeClr val="bg1"/>
                </a:solidFill>
              </a:rPr>
              <a:t>certDB</a:t>
            </a:r>
            <a:endParaRPr lang="fr-FR" dirty="0" smtClean="0">
              <a:solidFill>
                <a:schemeClr val="bg1"/>
              </a:solidFill>
            </a:endParaRPr>
          </a:p>
          <a:p>
            <a:pPr marL="0" indent="0">
              <a:buNone/>
            </a:pPr>
            <a:r>
              <a:rPr lang="fr-FR" dirty="0" smtClean="0">
                <a:solidFill>
                  <a:schemeClr val="bg1"/>
                </a:solidFill>
                <a:hlinkClick r:id="rId3"/>
              </a:rPr>
              <a:t>https</a:t>
            </a:r>
            <a:r>
              <a:rPr lang="fr-FR" dirty="0">
                <a:solidFill>
                  <a:schemeClr val="bg1"/>
                </a:solidFill>
                <a:hlinkClick r:id="rId3"/>
              </a:rPr>
              <a:t>://certdb.com</a:t>
            </a:r>
            <a:r>
              <a:rPr lang="fr-FR" dirty="0" smtClean="0">
                <a:solidFill>
                  <a:schemeClr val="bg1"/>
                </a:solidFill>
                <a:hlinkClick r:id="rId3"/>
              </a:rPr>
              <a:t>/</a:t>
            </a:r>
            <a:r>
              <a:rPr lang="fr-FR" dirty="0" smtClean="0">
                <a:solidFill>
                  <a:schemeClr val="bg1"/>
                </a:solidFill>
              </a:rPr>
              <a:t> </a:t>
            </a:r>
          </a:p>
          <a:p>
            <a:pPr marL="0" indent="0">
              <a:buNone/>
            </a:pPr>
            <a:r>
              <a:rPr lang="fr-FR" dirty="0" smtClean="0">
                <a:solidFill>
                  <a:schemeClr val="bg1"/>
                </a:solidFill>
              </a:rPr>
              <a:t>Non </a:t>
            </a:r>
            <a:r>
              <a:rPr lang="fr-FR" dirty="0">
                <a:solidFill>
                  <a:schemeClr val="bg1"/>
                </a:solidFill>
              </a:rPr>
              <a:t>seulement obtient des certificats à partir des </a:t>
            </a:r>
            <a:r>
              <a:rPr lang="fr-FR" dirty="0" smtClean="0">
                <a:solidFill>
                  <a:schemeClr val="bg1"/>
                </a:solidFill>
              </a:rPr>
              <a:t>CTL, </a:t>
            </a:r>
            <a:r>
              <a:rPr lang="fr-FR" dirty="0">
                <a:solidFill>
                  <a:schemeClr val="bg1"/>
                </a:solidFill>
              </a:rPr>
              <a:t>mais analyse également l'espace adresse </a:t>
            </a:r>
            <a:r>
              <a:rPr lang="fr-FR" dirty="0" smtClean="0">
                <a:solidFill>
                  <a:schemeClr val="bg1"/>
                </a:solidFill>
              </a:rPr>
              <a:t>IPv4 (scanner) tout comme les </a:t>
            </a:r>
            <a:r>
              <a:rPr lang="fr-FR" dirty="0">
                <a:solidFill>
                  <a:schemeClr val="bg1"/>
                </a:solidFill>
              </a:rPr>
              <a:t>domaines et " trouve et analyse " tous les </a:t>
            </a:r>
            <a:r>
              <a:rPr lang="fr-FR" dirty="0" smtClean="0">
                <a:solidFill>
                  <a:schemeClr val="bg1"/>
                </a:solidFill>
              </a:rPr>
              <a:t>certificats présentés</a:t>
            </a:r>
          </a:p>
          <a:p>
            <a:pPr marL="0" indent="0">
              <a:buNone/>
            </a:pPr>
            <a:r>
              <a:rPr lang="fr-FR" b="1" dirty="0" err="1" smtClean="0">
                <a:solidFill>
                  <a:srgbClr val="FFC000"/>
                </a:solidFill>
              </a:rPr>
              <a:t>Recon</a:t>
            </a:r>
            <a:r>
              <a:rPr lang="fr-FR" b="1" dirty="0" smtClean="0">
                <a:solidFill>
                  <a:srgbClr val="FFC000"/>
                </a:solidFill>
              </a:rPr>
              <a:t> manuel </a:t>
            </a:r>
            <a:r>
              <a:rPr lang="fr-FR" dirty="0" smtClean="0">
                <a:solidFill>
                  <a:schemeClr val="bg1"/>
                </a:solidFill>
              </a:rPr>
              <a:t>ex. </a:t>
            </a:r>
            <a:r>
              <a:rPr lang="fr-FR" dirty="0" err="1" smtClean="0">
                <a:solidFill>
                  <a:schemeClr val="bg1"/>
                </a:solidFill>
              </a:rPr>
              <a:t>ctgrab</a:t>
            </a:r>
            <a:endParaRPr lang="fr-FR" dirty="0" smtClean="0">
              <a:solidFill>
                <a:schemeClr val="bg1"/>
              </a:solidFill>
            </a:endParaRPr>
          </a:p>
          <a:p>
            <a:pPr marL="0" indent="0">
              <a:buNone/>
            </a:pPr>
            <a:r>
              <a:rPr lang="fr-FR" dirty="0">
                <a:solidFill>
                  <a:schemeClr val="bg1"/>
                </a:solidFill>
                <a:hlinkClick r:id="rId4"/>
              </a:rPr>
              <a:t>https://</a:t>
            </a:r>
            <a:r>
              <a:rPr lang="fr-FR" dirty="0" smtClean="0">
                <a:solidFill>
                  <a:schemeClr val="bg1"/>
                </a:solidFill>
                <a:hlinkClick r:id="rId4"/>
              </a:rPr>
              <a:t>github.com/hannob/ctgrab</a:t>
            </a:r>
            <a:r>
              <a:rPr lang="fr-FR" dirty="0" smtClean="0">
                <a:solidFill>
                  <a:schemeClr val="bg1"/>
                </a:solidFill>
              </a:rPr>
              <a:t> </a:t>
            </a:r>
          </a:p>
          <a:p>
            <a:pPr marL="0" indent="0">
              <a:buNone/>
            </a:pPr>
            <a:r>
              <a:rPr lang="fr-FR" dirty="0" smtClean="0">
                <a:solidFill>
                  <a:schemeClr val="bg1"/>
                </a:solidFill>
              </a:rPr>
              <a:t>Surveille </a:t>
            </a:r>
            <a:r>
              <a:rPr lang="fr-FR" dirty="0">
                <a:solidFill>
                  <a:schemeClr val="bg1"/>
                </a:solidFill>
              </a:rPr>
              <a:t>les </a:t>
            </a:r>
            <a:r>
              <a:rPr lang="fr-FR" dirty="0" smtClean="0">
                <a:solidFill>
                  <a:schemeClr val="bg1"/>
                </a:solidFill>
              </a:rPr>
              <a:t>CTL </a:t>
            </a:r>
            <a:r>
              <a:rPr lang="fr-FR" dirty="0">
                <a:solidFill>
                  <a:schemeClr val="bg1"/>
                </a:solidFill>
              </a:rPr>
              <a:t>pour les installateurs Web </a:t>
            </a:r>
            <a:r>
              <a:rPr lang="fr-FR" dirty="0" smtClean="0">
                <a:solidFill>
                  <a:schemeClr val="bg1"/>
                </a:solidFill>
              </a:rPr>
              <a:t>vulnérables</a:t>
            </a:r>
            <a:endParaRPr lang="fr-FR" dirty="0"/>
          </a:p>
          <a:p>
            <a:endParaRPr lang="fr-FR"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9400" y="62707"/>
            <a:ext cx="1657350" cy="1475042"/>
          </a:xfrm>
          <a:prstGeom prst="rect">
            <a:avLst/>
          </a:prstGeom>
        </p:spPr>
      </p:pic>
    </p:spTree>
    <p:extLst>
      <p:ext uri="{BB962C8B-B14F-4D97-AF65-F5344CB8AC3E}">
        <p14:creationId xmlns:p14="http://schemas.microsoft.com/office/powerpoint/2010/main" val="24101402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fr-FR" b="1" dirty="0" err="1" smtClean="0">
                <a:solidFill>
                  <a:srgbClr val="FFC000"/>
                </a:solidFill>
              </a:rPr>
              <a:t>Takeaway</a:t>
            </a:r>
            <a:r>
              <a:rPr lang="fr-FR" b="1" dirty="0" smtClean="0">
                <a:solidFill>
                  <a:srgbClr val="FFC000"/>
                </a:solidFill>
              </a:rPr>
              <a:t> à faire</a:t>
            </a:r>
          </a:p>
          <a:p>
            <a:r>
              <a:rPr lang="fr-FR" dirty="0">
                <a:solidFill>
                  <a:schemeClr val="bg1"/>
                </a:solidFill>
              </a:rPr>
              <a:t>A) Énumérez tous les domaines que vous gérez et les certificats SSL/TLS que vous avez obtenus pour ces domaines</a:t>
            </a:r>
            <a:r>
              <a:rPr lang="fr-FR" dirty="0" smtClean="0">
                <a:solidFill>
                  <a:schemeClr val="bg1"/>
                </a:solidFill>
              </a:rPr>
              <a:t>.</a:t>
            </a:r>
          </a:p>
          <a:p>
            <a:r>
              <a:rPr lang="fr-FR" dirty="0">
                <a:solidFill>
                  <a:schemeClr val="bg1"/>
                </a:solidFill>
              </a:rPr>
              <a:t>B) Obtenir la liste de tous les certificats SSL/TLS répertoriés dans </a:t>
            </a:r>
            <a:r>
              <a:rPr lang="fr-FR" dirty="0" smtClean="0">
                <a:solidFill>
                  <a:schemeClr val="bg1"/>
                </a:solidFill>
              </a:rPr>
              <a:t>les CTL pour </a:t>
            </a:r>
            <a:r>
              <a:rPr lang="fr-FR" dirty="0">
                <a:solidFill>
                  <a:schemeClr val="bg1"/>
                </a:solidFill>
              </a:rPr>
              <a:t>chaque domaine</a:t>
            </a:r>
            <a:r>
              <a:rPr lang="fr-FR" dirty="0" smtClean="0">
                <a:solidFill>
                  <a:schemeClr val="bg1"/>
                </a:solidFill>
              </a:rPr>
              <a:t>.</a:t>
            </a:r>
          </a:p>
          <a:p>
            <a:r>
              <a:rPr lang="fr-FR" dirty="0" smtClean="0">
                <a:solidFill>
                  <a:schemeClr val="bg1"/>
                </a:solidFill>
              </a:rPr>
              <a:t>C) </a:t>
            </a:r>
            <a:r>
              <a:rPr lang="fr-FR" dirty="0">
                <a:solidFill>
                  <a:schemeClr val="bg1"/>
                </a:solidFill>
              </a:rPr>
              <a:t>Si vous trouvez plus de certificats </a:t>
            </a:r>
            <a:r>
              <a:rPr lang="fr-FR" dirty="0" smtClean="0">
                <a:solidFill>
                  <a:schemeClr val="bg1"/>
                </a:solidFill>
              </a:rPr>
              <a:t>que </a:t>
            </a:r>
            <a:r>
              <a:rPr lang="fr-FR" dirty="0">
                <a:solidFill>
                  <a:schemeClr val="bg1"/>
                </a:solidFill>
              </a:rPr>
              <a:t>les certificats que vous connaissez, alors les certificats supplémentaires sont probablement </a:t>
            </a:r>
            <a:r>
              <a:rPr lang="fr-FR" dirty="0" smtClean="0">
                <a:solidFill>
                  <a:schemeClr val="bg1"/>
                </a:solidFill>
              </a:rPr>
              <a:t>invalides - vous </a:t>
            </a:r>
            <a:r>
              <a:rPr lang="fr-FR" dirty="0">
                <a:solidFill>
                  <a:schemeClr val="bg1"/>
                </a:solidFill>
              </a:rPr>
              <a:t>devez contacter l'autorité de certification (CA</a:t>
            </a:r>
            <a:r>
              <a:rPr lang="fr-FR" dirty="0" smtClean="0">
                <a:solidFill>
                  <a:schemeClr val="bg1"/>
                </a:solidFill>
              </a:rPr>
              <a:t>).</a:t>
            </a:r>
          </a:p>
          <a:p>
            <a:r>
              <a:rPr lang="fr-FR" dirty="0">
                <a:solidFill>
                  <a:schemeClr val="bg1"/>
                </a:solidFill>
              </a:rPr>
              <a:t>D) Sécurisez mieux vos serveurs et les </a:t>
            </a:r>
            <a:r>
              <a:rPr lang="fr-FR" dirty="0" smtClean="0">
                <a:solidFill>
                  <a:schemeClr val="bg1"/>
                </a:solidFill>
              </a:rPr>
              <a:t>end-points </a:t>
            </a:r>
            <a:r>
              <a:rPr lang="fr-FR" dirty="0">
                <a:solidFill>
                  <a:schemeClr val="bg1"/>
                </a:solidFill>
              </a:rPr>
              <a:t>de vos applications. Mettez tout ce qui est sensible derrière </a:t>
            </a:r>
            <a:r>
              <a:rPr lang="fr-FR" dirty="0" smtClean="0">
                <a:solidFill>
                  <a:schemeClr val="bg1"/>
                </a:solidFill>
              </a:rPr>
              <a:t>l'authentification</a:t>
            </a:r>
          </a:p>
          <a:p>
            <a:r>
              <a:rPr lang="fr-FR" dirty="0">
                <a:solidFill>
                  <a:schemeClr val="bg1"/>
                </a:solidFill>
              </a:rPr>
              <a:t>E) Déployez votre propre </a:t>
            </a:r>
            <a:r>
              <a:rPr lang="fr-FR" dirty="0" smtClean="0">
                <a:solidFill>
                  <a:schemeClr val="bg1"/>
                </a:solidFill>
              </a:rPr>
              <a:t>PKI</a:t>
            </a:r>
          </a:p>
          <a:p>
            <a:r>
              <a:rPr lang="fr-FR" dirty="0">
                <a:solidFill>
                  <a:schemeClr val="bg1"/>
                </a:solidFill>
              </a:rPr>
              <a:t>F) Rédiger une partie du sous-domaine dans les entrées </a:t>
            </a:r>
            <a:r>
              <a:rPr lang="fr-FR" dirty="0" smtClean="0">
                <a:solidFill>
                  <a:schemeClr val="bg1"/>
                </a:solidFill>
              </a:rPr>
              <a:t>CTL, </a:t>
            </a:r>
            <a:r>
              <a:rPr lang="fr-FR" dirty="0">
                <a:solidFill>
                  <a:schemeClr val="bg1"/>
                </a:solidFill>
              </a:rPr>
              <a:t>si votre CA le </a:t>
            </a:r>
            <a:r>
              <a:rPr lang="fr-FR" dirty="0" smtClean="0">
                <a:solidFill>
                  <a:schemeClr val="bg1"/>
                </a:solidFill>
              </a:rPr>
              <a:t>supporte.</a:t>
            </a:r>
          </a:p>
          <a:p>
            <a:r>
              <a:rPr lang="fr-FR" dirty="0">
                <a:solidFill>
                  <a:schemeClr val="bg1"/>
                </a:solidFill>
              </a:rPr>
              <a:t>G) </a:t>
            </a:r>
            <a:r>
              <a:rPr lang="fr-FR" dirty="0" smtClean="0">
                <a:solidFill>
                  <a:schemeClr val="bg1"/>
                </a:solidFill>
              </a:rPr>
              <a:t>Ne pas souscrire aux CT, </a:t>
            </a:r>
            <a:r>
              <a:rPr lang="fr-FR" dirty="0">
                <a:solidFill>
                  <a:schemeClr val="bg1"/>
                </a:solidFill>
              </a:rPr>
              <a:t>si votre AC le </a:t>
            </a:r>
            <a:r>
              <a:rPr lang="fr-FR" dirty="0" smtClean="0">
                <a:solidFill>
                  <a:schemeClr val="bg1"/>
                </a:solidFill>
              </a:rPr>
              <a:t>supporte</a:t>
            </a:r>
            <a:endParaRPr lang="fr-FR" dirty="0">
              <a:solidFill>
                <a:schemeClr val="bg1"/>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62707"/>
            <a:ext cx="1657350" cy="1475042"/>
          </a:xfrm>
          <a:prstGeom prst="rect">
            <a:avLst/>
          </a:prstGeom>
        </p:spPr>
      </p:pic>
    </p:spTree>
    <p:extLst>
      <p:ext uri="{BB962C8B-B14F-4D97-AF65-F5344CB8AC3E}">
        <p14:creationId xmlns:p14="http://schemas.microsoft.com/office/powerpoint/2010/main" val="27440564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62707"/>
            <a:ext cx="1657350" cy="1475042"/>
          </a:xfrm>
          <a:prstGeom prst="rect">
            <a:avLst/>
          </a:prstGeom>
        </p:spPr>
      </p:pic>
      <p:sp>
        <p:nvSpPr>
          <p:cNvPr id="6" name="Content Placeholder 5"/>
          <p:cNvSpPr>
            <a:spLocks noGrp="1"/>
          </p:cNvSpPr>
          <p:nvPr>
            <p:ph idx="1"/>
          </p:nvPr>
        </p:nvSpPr>
        <p:spPr/>
        <p:txBody>
          <a:bodyPr/>
          <a:lstStyle/>
          <a:p>
            <a:r>
              <a:rPr lang="fr-FR" b="1" dirty="0" err="1">
                <a:solidFill>
                  <a:srgbClr val="FFC000"/>
                </a:solidFill>
              </a:rPr>
              <a:t>Takeaway</a:t>
            </a:r>
            <a:r>
              <a:rPr lang="fr-FR" b="1" dirty="0">
                <a:solidFill>
                  <a:srgbClr val="FFC000"/>
                </a:solidFill>
              </a:rPr>
              <a:t> à </a:t>
            </a:r>
            <a:r>
              <a:rPr lang="fr-FR" b="1" dirty="0" smtClean="0">
                <a:solidFill>
                  <a:srgbClr val="FFC000"/>
                </a:solidFill>
              </a:rPr>
              <a:t>ne pas faire :</a:t>
            </a:r>
          </a:p>
          <a:p>
            <a:endParaRPr lang="fr-FR" b="1" dirty="0">
              <a:solidFill>
                <a:srgbClr val="FFC000"/>
              </a:solidFill>
            </a:endParaRPr>
          </a:p>
          <a:p>
            <a:r>
              <a:rPr lang="fr-FR" dirty="0">
                <a:solidFill>
                  <a:schemeClr val="bg1"/>
                </a:solidFill>
              </a:rPr>
              <a:t>A) </a:t>
            </a:r>
            <a:r>
              <a:rPr lang="fr-FR" dirty="0" smtClean="0">
                <a:solidFill>
                  <a:schemeClr val="bg1"/>
                </a:solidFill>
              </a:rPr>
              <a:t>Utiliser </a:t>
            </a:r>
            <a:r>
              <a:rPr lang="fr-FR" dirty="0">
                <a:solidFill>
                  <a:schemeClr val="bg1"/>
                </a:solidFill>
              </a:rPr>
              <a:t>des certificats </a:t>
            </a:r>
            <a:r>
              <a:rPr lang="fr-FR" dirty="0" err="1">
                <a:solidFill>
                  <a:schemeClr val="bg1"/>
                </a:solidFill>
              </a:rPr>
              <a:t>wildcard</a:t>
            </a:r>
            <a:r>
              <a:rPr lang="fr-FR" dirty="0">
                <a:solidFill>
                  <a:schemeClr val="bg1"/>
                </a:solidFill>
              </a:rPr>
              <a:t> pour éviter de mettre </a:t>
            </a:r>
            <a:r>
              <a:rPr lang="fr-FR" dirty="0" smtClean="0">
                <a:solidFill>
                  <a:schemeClr val="bg1"/>
                </a:solidFill>
              </a:rPr>
              <a:t>le nom </a:t>
            </a:r>
            <a:r>
              <a:rPr lang="fr-FR" dirty="0">
                <a:solidFill>
                  <a:schemeClr val="bg1"/>
                </a:solidFill>
              </a:rPr>
              <a:t>de sous-domaine dans le </a:t>
            </a:r>
            <a:r>
              <a:rPr lang="fr-FR" dirty="0" smtClean="0">
                <a:solidFill>
                  <a:schemeClr val="bg1"/>
                </a:solidFill>
              </a:rPr>
              <a:t>certificat</a:t>
            </a:r>
          </a:p>
          <a:p>
            <a:r>
              <a:rPr lang="fr-FR" dirty="0">
                <a:solidFill>
                  <a:schemeClr val="bg1"/>
                </a:solidFill>
              </a:rPr>
              <a:t>B) Ne pas avoir le support SSL/TLS </a:t>
            </a:r>
            <a:r>
              <a:rPr lang="fr-FR" dirty="0" smtClean="0">
                <a:solidFill>
                  <a:schemeClr val="bg1"/>
                </a:solidFill>
              </a:rPr>
              <a:t>pour éviter </a:t>
            </a:r>
            <a:r>
              <a:rPr lang="fr-FR" dirty="0">
                <a:solidFill>
                  <a:schemeClr val="bg1"/>
                </a:solidFill>
              </a:rPr>
              <a:t>de lister les sous-domaines dans les </a:t>
            </a:r>
            <a:r>
              <a:rPr lang="fr-FR" dirty="0" smtClean="0">
                <a:solidFill>
                  <a:schemeClr val="bg1"/>
                </a:solidFill>
              </a:rPr>
              <a:t>CTL.</a:t>
            </a:r>
            <a:endParaRPr lang="fr-FR" dirty="0">
              <a:solidFill>
                <a:schemeClr val="bg1"/>
              </a:solidFill>
            </a:endParaRPr>
          </a:p>
          <a:p>
            <a:endParaRPr lang="fr-FR" dirty="0"/>
          </a:p>
        </p:txBody>
      </p:sp>
    </p:spTree>
    <p:extLst>
      <p:ext uri="{BB962C8B-B14F-4D97-AF65-F5344CB8AC3E}">
        <p14:creationId xmlns:p14="http://schemas.microsoft.com/office/powerpoint/2010/main" val="8609983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517900" y="1825625"/>
            <a:ext cx="7835900" cy="2251075"/>
          </a:xfrm>
        </p:spPr>
        <p:txBody>
          <a:bodyPr>
            <a:normAutofit fontScale="92500"/>
          </a:bodyPr>
          <a:lstStyle/>
          <a:p>
            <a:pPr marL="0" indent="0">
              <a:buNone/>
            </a:pPr>
            <a:r>
              <a:rPr lang="fr-FR" dirty="0" smtClean="0"/>
              <a:t>                                             </a:t>
            </a:r>
          </a:p>
          <a:p>
            <a:pPr marL="0" indent="0">
              <a:buNone/>
            </a:pPr>
            <a:r>
              <a:rPr lang="fr-FR" sz="7200" dirty="0">
                <a:latin typeface="Helldorado" panose="00000400000000000000" pitchFamily="2" charset="0"/>
              </a:rPr>
              <a:t> </a:t>
            </a:r>
            <a:r>
              <a:rPr lang="fr-FR" sz="7200" dirty="0" smtClean="0">
                <a:latin typeface="Helldorado" panose="00000400000000000000" pitchFamily="2" charset="0"/>
              </a:rPr>
              <a:t>       </a:t>
            </a:r>
            <a:r>
              <a:rPr lang="fr-FR" sz="7200" dirty="0" smtClean="0">
                <a:solidFill>
                  <a:schemeClr val="bg1"/>
                </a:solidFill>
                <a:latin typeface="Helldorado" panose="00000400000000000000" pitchFamily="2" charset="0"/>
              </a:rPr>
              <a:t>QUESTIONS ?</a:t>
            </a:r>
            <a:r>
              <a:rPr lang="fr-FR" sz="7200" dirty="0" smtClean="0">
                <a:latin typeface="Helldorado" panose="00000400000000000000" pitchFamily="2" charset="0"/>
              </a:rPr>
              <a:t>                                                               </a:t>
            </a:r>
            <a:endParaRPr lang="fr-FR" sz="8800" dirty="0">
              <a:latin typeface="Helldorado" panose="00000400000000000000" pitchFamily="2"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62707"/>
            <a:ext cx="1657350" cy="147504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453" y="-139700"/>
            <a:ext cx="6426506" cy="6858000"/>
          </a:xfrm>
          <a:prstGeom prst="rect">
            <a:avLst/>
          </a:prstGeom>
        </p:spPr>
      </p:pic>
    </p:spTree>
    <p:extLst>
      <p:ext uri="{BB962C8B-B14F-4D97-AF65-F5344CB8AC3E}">
        <p14:creationId xmlns:p14="http://schemas.microsoft.com/office/powerpoint/2010/main" val="34720569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8"/>
            <a:ext cx="10515600" cy="4351338"/>
          </a:xfrm>
        </p:spPr>
        <p:txBody>
          <a:bodyPr>
            <a:normAutofit fontScale="47500" lnSpcReduction="20000"/>
          </a:bodyPr>
          <a:lstStyle/>
          <a:p>
            <a:pPr marL="0" indent="0">
              <a:buNone/>
            </a:pPr>
            <a:r>
              <a:rPr lang="fr-FR" sz="3200" b="1" dirty="0" smtClean="0">
                <a:solidFill>
                  <a:schemeClr val="bg1"/>
                </a:solidFill>
              </a:rPr>
              <a:t>SOLUTION</a:t>
            </a:r>
            <a:r>
              <a:rPr lang="fr-FR" sz="3200" dirty="0" smtClean="0">
                <a:solidFill>
                  <a:schemeClr val="bg1"/>
                </a:solidFill>
              </a:rPr>
              <a:t>: Responsabiliser les AC pour ne pas porter atteinte à la confiance dans l’</a:t>
            </a:r>
            <a:r>
              <a:rPr lang="fr-FR" sz="3200" dirty="0">
                <a:solidFill>
                  <a:schemeClr val="bg1"/>
                </a:solidFill>
              </a:rPr>
              <a:t>é</a:t>
            </a:r>
            <a:r>
              <a:rPr lang="fr-FR" sz="3200" dirty="0" smtClean="0">
                <a:solidFill>
                  <a:schemeClr val="bg1"/>
                </a:solidFill>
              </a:rPr>
              <a:t>cosystème PKI (</a:t>
            </a:r>
            <a:r>
              <a:rPr lang="fr-FR" sz="3200" dirty="0" err="1" smtClean="0">
                <a:solidFill>
                  <a:schemeClr val="bg1"/>
                </a:solidFill>
              </a:rPr>
              <a:t>accountability</a:t>
            </a:r>
            <a:r>
              <a:rPr lang="fr-FR" sz="3200" dirty="0" smtClean="0">
                <a:solidFill>
                  <a:schemeClr val="bg1"/>
                </a:solidFill>
              </a:rPr>
              <a:t>) :</a:t>
            </a:r>
          </a:p>
          <a:p>
            <a:pPr marL="0" indent="0">
              <a:buNone/>
            </a:pPr>
            <a:endParaRPr lang="fr-FR" sz="3200" dirty="0">
              <a:solidFill>
                <a:schemeClr val="bg1"/>
              </a:solidFill>
            </a:endParaRPr>
          </a:p>
          <a:p>
            <a:pPr marL="0" indent="0">
              <a:buNone/>
            </a:pPr>
            <a:r>
              <a:rPr lang="fr-FR" sz="3200" dirty="0">
                <a:solidFill>
                  <a:schemeClr val="bg1"/>
                </a:solidFill>
              </a:rPr>
              <a:t>● Détecter, auditer, surveiller les certificats frauduleux </a:t>
            </a:r>
            <a:endParaRPr lang="fr-FR" sz="3200" dirty="0" smtClean="0">
              <a:solidFill>
                <a:schemeClr val="bg1"/>
              </a:solidFill>
            </a:endParaRPr>
          </a:p>
          <a:p>
            <a:pPr marL="0" indent="0">
              <a:buNone/>
            </a:pPr>
            <a:r>
              <a:rPr lang="fr-FR" sz="3200" dirty="0" smtClean="0">
                <a:solidFill>
                  <a:schemeClr val="bg1"/>
                </a:solidFill>
              </a:rPr>
              <a:t>● </a:t>
            </a:r>
            <a:r>
              <a:rPr lang="fr-FR" sz="3200" dirty="0">
                <a:solidFill>
                  <a:schemeClr val="bg1"/>
                </a:solidFill>
              </a:rPr>
              <a:t>Identifier rapidement les certificats frauduleux </a:t>
            </a:r>
            <a:endParaRPr lang="fr-FR" sz="3200" dirty="0" smtClean="0">
              <a:solidFill>
                <a:schemeClr val="bg1"/>
              </a:solidFill>
            </a:endParaRPr>
          </a:p>
          <a:p>
            <a:pPr marL="0" indent="0">
              <a:buNone/>
            </a:pPr>
            <a:r>
              <a:rPr lang="fr-FR" sz="3200" dirty="0" smtClean="0">
                <a:solidFill>
                  <a:schemeClr val="bg1"/>
                </a:solidFill>
              </a:rPr>
              <a:t>● </a:t>
            </a:r>
            <a:r>
              <a:rPr lang="fr-FR" sz="3200" dirty="0">
                <a:solidFill>
                  <a:schemeClr val="bg1"/>
                </a:solidFill>
              </a:rPr>
              <a:t>Protéger les utilisateurs contre la tromperie </a:t>
            </a:r>
            <a:endParaRPr lang="fr-FR" sz="3200" dirty="0" smtClean="0">
              <a:solidFill>
                <a:schemeClr val="bg1"/>
              </a:solidFill>
            </a:endParaRPr>
          </a:p>
          <a:p>
            <a:pPr marL="0" indent="0">
              <a:buNone/>
            </a:pPr>
            <a:r>
              <a:rPr lang="fr-FR" sz="3200" dirty="0" smtClean="0">
                <a:solidFill>
                  <a:schemeClr val="bg1"/>
                </a:solidFill>
              </a:rPr>
              <a:t>● Maintient la chaîne </a:t>
            </a:r>
            <a:r>
              <a:rPr lang="fr-FR" sz="3200" dirty="0">
                <a:solidFill>
                  <a:schemeClr val="bg1"/>
                </a:solidFill>
              </a:rPr>
              <a:t>de </a:t>
            </a:r>
            <a:r>
              <a:rPr lang="fr-FR" sz="3200" dirty="0" smtClean="0">
                <a:solidFill>
                  <a:schemeClr val="bg1"/>
                </a:solidFill>
              </a:rPr>
              <a:t>confiance</a:t>
            </a:r>
          </a:p>
          <a:p>
            <a:pPr marL="0" indent="0">
              <a:buNone/>
            </a:pPr>
            <a:endParaRPr lang="fr-FR" sz="3200" dirty="0" smtClean="0">
              <a:solidFill>
                <a:schemeClr val="bg1"/>
              </a:solidFill>
            </a:endParaRPr>
          </a:p>
          <a:p>
            <a:pPr marL="0" indent="0">
              <a:buNone/>
            </a:pPr>
            <a:r>
              <a:rPr lang="fr-FR" sz="3200" i="1" dirty="0" smtClean="0">
                <a:solidFill>
                  <a:schemeClr val="bg1"/>
                </a:solidFill>
              </a:rPr>
              <a:t>-&gt; CT - Initiative Google lancée en 2013 (RFC 6962) puis IETF expérimental</a:t>
            </a:r>
          </a:p>
          <a:p>
            <a:pPr marL="0" indent="0">
              <a:buNone/>
            </a:pPr>
            <a:endParaRPr lang="fr-FR" sz="3200" b="1" dirty="0" smtClean="0">
              <a:solidFill>
                <a:srgbClr val="FFC000"/>
              </a:solidFill>
            </a:endParaRPr>
          </a:p>
          <a:p>
            <a:pPr marL="0" indent="0">
              <a:buNone/>
            </a:pPr>
            <a:r>
              <a:rPr lang="fr-FR" sz="3200" b="1" dirty="0" smtClean="0">
                <a:solidFill>
                  <a:srgbClr val="FFC000"/>
                </a:solidFill>
              </a:rPr>
              <a:t>CT =  « </a:t>
            </a:r>
            <a:r>
              <a:rPr lang="fr-FR" sz="3200" b="1" dirty="0" err="1" smtClean="0">
                <a:solidFill>
                  <a:srgbClr val="FFC000"/>
                </a:solidFill>
              </a:rPr>
              <a:t>framework</a:t>
            </a:r>
            <a:r>
              <a:rPr lang="fr-FR" sz="3200" b="1" dirty="0" smtClean="0">
                <a:solidFill>
                  <a:srgbClr val="FFC000"/>
                </a:solidFill>
              </a:rPr>
              <a:t> permettant de surveiller et d’auditer les certificats émis par les autorités de certification quasiment en temps réel. »</a:t>
            </a:r>
          </a:p>
          <a:p>
            <a:pPr marL="0" indent="0">
              <a:buNone/>
            </a:pPr>
            <a:endParaRPr lang="fr-FR" sz="3200" dirty="0">
              <a:solidFill>
                <a:schemeClr val="bg1"/>
              </a:solidFill>
            </a:endParaRPr>
          </a:p>
          <a:p>
            <a:endParaRPr lang="fr-FR" sz="3200" dirty="0" smtClean="0">
              <a:solidFill>
                <a:schemeClr val="bg1"/>
              </a:solidFill>
            </a:endParaRPr>
          </a:p>
          <a:p>
            <a:pPr marL="0" indent="0">
              <a:buNone/>
            </a:pPr>
            <a:r>
              <a:rPr lang="fr-FR" dirty="0" smtClean="0">
                <a:solidFill>
                  <a:srgbClr val="0070C0"/>
                </a:solidFill>
              </a:rPr>
              <a:t>(</a:t>
            </a:r>
            <a:r>
              <a:rPr lang="fr-FR" i="1" dirty="0" smtClean="0">
                <a:solidFill>
                  <a:srgbClr val="0070C0"/>
                </a:solidFill>
                <a:hlinkClick r:id="rId3"/>
              </a:rPr>
              <a:t>https://www.certificate-transparency.org/how-ct-works</a:t>
            </a:r>
            <a:r>
              <a:rPr lang="fr-FR" dirty="0" smtClean="0">
                <a:solidFill>
                  <a:srgbClr val="0070C0"/>
                </a:solidFill>
              </a:rPr>
              <a:t>)</a:t>
            </a:r>
          </a:p>
          <a:p>
            <a:pPr marL="0" indent="0">
              <a:buNone/>
            </a:pPr>
            <a:r>
              <a:rPr lang="fr-FR" dirty="0" smtClean="0">
                <a:solidFill>
                  <a:srgbClr val="0070C0"/>
                </a:solidFill>
              </a:rPr>
              <a:t>(</a:t>
            </a:r>
            <a:r>
              <a:rPr lang="fr-FR" i="1" dirty="0" smtClean="0">
                <a:solidFill>
                  <a:srgbClr val="0070C0"/>
                </a:solidFill>
              </a:rPr>
              <a:t>https://github.com/google/certificate-transparency</a:t>
            </a:r>
            <a:r>
              <a:rPr lang="fr-FR" dirty="0" smtClean="0">
                <a:solidFill>
                  <a:srgbClr val="0070C0"/>
                </a:solidFill>
              </a:rPr>
              <a:t>)</a:t>
            </a:r>
            <a:endParaRPr lang="fr-FR" dirty="0">
              <a:solidFill>
                <a:srgbClr val="0070C0"/>
              </a:solidFill>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9400" y="62707"/>
            <a:ext cx="1657350" cy="1475042"/>
          </a:xfrm>
          <a:prstGeom prst="rect">
            <a:avLst/>
          </a:prstGeom>
        </p:spPr>
      </p:pic>
    </p:spTree>
    <p:extLst>
      <p:ext uri="{BB962C8B-B14F-4D97-AF65-F5344CB8AC3E}">
        <p14:creationId xmlns:p14="http://schemas.microsoft.com/office/powerpoint/2010/main" val="21747752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fr-FR" dirty="0" smtClean="0"/>
          </a:p>
          <a:p>
            <a:r>
              <a:rPr lang="fr-FR" dirty="0" smtClean="0"/>
              <a:t>                              </a:t>
            </a:r>
            <a:r>
              <a:rPr lang="fr-FR" dirty="0" smtClean="0">
                <a:solidFill>
                  <a:schemeClr val="bg1"/>
                </a:solidFill>
              </a:rPr>
              <a:t>Les slides seront disponibles ici :</a:t>
            </a:r>
          </a:p>
          <a:p>
            <a:pPr marL="0" indent="0">
              <a:buNone/>
            </a:pPr>
            <a:r>
              <a:rPr lang="fr-FR" dirty="0">
                <a:solidFill>
                  <a:schemeClr val="bg1"/>
                </a:solidFill>
              </a:rPr>
              <a:t>                            </a:t>
            </a:r>
            <a:r>
              <a:rPr lang="fr-FR" dirty="0">
                <a:solidFill>
                  <a:srgbClr val="FF0000"/>
                </a:solidFill>
                <a:hlinkClick r:id="rId3"/>
              </a:rPr>
              <a:t>https://</a:t>
            </a:r>
            <a:r>
              <a:rPr lang="fr-FR" dirty="0" smtClean="0">
                <a:solidFill>
                  <a:srgbClr val="FF0000"/>
                </a:solidFill>
                <a:hlinkClick r:id="rId3"/>
              </a:rPr>
              <a:t>github.com/unic0rn-team/MindHacks</a:t>
            </a:r>
            <a:r>
              <a:rPr lang="fr-FR" dirty="0" smtClean="0">
                <a:solidFill>
                  <a:srgbClr val="FF0000"/>
                </a:solidFill>
              </a:rPr>
              <a:t> </a:t>
            </a:r>
          </a:p>
          <a:p>
            <a:pPr marL="0" indent="0">
              <a:buNone/>
            </a:pPr>
            <a:endParaRPr lang="fr-FR" dirty="0">
              <a:solidFill>
                <a:schemeClr val="bg1"/>
              </a:solidFill>
            </a:endParaRPr>
          </a:p>
          <a:p>
            <a:endParaRPr lang="fr-FR" dirty="0" smtClean="0"/>
          </a:p>
          <a:p>
            <a:r>
              <a:rPr lang="fr-FR" b="1" dirty="0" smtClean="0">
                <a:latin typeface="Helldorado" panose="00000400000000000000" pitchFamily="2" charset="0"/>
              </a:rPr>
              <a:t>                      </a:t>
            </a:r>
            <a:r>
              <a:rPr lang="fr-FR" sz="8800" b="1" dirty="0" smtClean="0">
                <a:solidFill>
                  <a:schemeClr val="bg1"/>
                </a:solidFill>
                <a:latin typeface="Helldorado" panose="00000400000000000000" pitchFamily="2" charset="0"/>
              </a:rPr>
              <a:t>BYE !</a:t>
            </a:r>
            <a:endParaRPr lang="fr-FR" sz="8800" b="1" dirty="0">
              <a:solidFill>
                <a:schemeClr val="bg1"/>
              </a:solidFill>
              <a:latin typeface="Helldorado" panose="00000400000000000000" pitchFamily="2" charset="0"/>
            </a:endParaRPr>
          </a:p>
        </p:txBody>
      </p:sp>
    </p:spTree>
    <p:extLst>
      <p:ext uri="{BB962C8B-B14F-4D97-AF65-F5344CB8AC3E}">
        <p14:creationId xmlns:p14="http://schemas.microsoft.com/office/powerpoint/2010/main" val="42650116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3768"/>
            <a:ext cx="10515600" cy="5503195"/>
          </a:xfrm>
        </p:spPr>
        <p:txBody>
          <a:bodyPr/>
          <a:lstStyle/>
          <a:p>
            <a:pPr marL="0" indent="0">
              <a:buNone/>
            </a:pPr>
            <a:endParaRPr lang="fr-FR" dirty="0" smtClean="0"/>
          </a:p>
          <a:p>
            <a:pPr marL="0" indent="0">
              <a:buNone/>
            </a:pPr>
            <a:endParaRPr lang="fr-FR" dirty="0" smtClean="0"/>
          </a:p>
          <a:p>
            <a:pPr marL="0" indent="0">
              <a:buNone/>
            </a:pPr>
            <a:endParaRPr lang="fr-FR" dirty="0" smtClean="0"/>
          </a:p>
          <a:p>
            <a:pPr marL="0" indent="0">
              <a:buNone/>
            </a:pPr>
            <a:r>
              <a:rPr lang="fr-FR" dirty="0" smtClean="0">
                <a:latin typeface="Helldorado" panose="00000400000000000000" pitchFamily="2" charset="0"/>
              </a:rPr>
              <a:t>                        </a:t>
            </a:r>
            <a:r>
              <a:rPr lang="fr-FR" sz="8800" dirty="0" smtClean="0">
                <a:solidFill>
                  <a:schemeClr val="bg1"/>
                </a:solidFill>
                <a:latin typeface="Helldorado" panose="00000400000000000000" pitchFamily="2" charset="0"/>
              </a:rPr>
              <a:t>WHO ?   </a:t>
            </a:r>
            <a:r>
              <a:rPr lang="fr-FR" dirty="0" smtClean="0">
                <a:solidFill>
                  <a:schemeClr val="bg1"/>
                </a:solidFill>
                <a:latin typeface="Helldorado" panose="00000400000000000000" pitchFamily="2" charset="0"/>
              </a:rPr>
              <a:t>                                                                                                                                                                                                                                                                                                                        </a:t>
            </a:r>
            <a:endParaRPr lang="fr-FR" sz="6000" dirty="0" smtClean="0">
              <a:solidFill>
                <a:schemeClr val="bg1"/>
              </a:solidFill>
              <a:latin typeface="Helldorado" panose="00000400000000000000" pitchFamily="2" charset="0"/>
            </a:endParaRPr>
          </a:p>
          <a:p>
            <a:endParaRPr lang="fr-F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62707"/>
            <a:ext cx="1657350" cy="1475042"/>
          </a:xfrm>
          <a:prstGeom prst="rect">
            <a:avLst/>
          </a:prstGeom>
        </p:spPr>
      </p:pic>
    </p:spTree>
    <p:extLst>
      <p:ext uri="{BB962C8B-B14F-4D97-AF65-F5344CB8AC3E}">
        <p14:creationId xmlns:p14="http://schemas.microsoft.com/office/powerpoint/2010/main" val="6105263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33499"/>
            <a:ext cx="9601200" cy="4843463"/>
          </a:xfrm>
        </p:spPr>
        <p:txBody>
          <a:bodyPr>
            <a:normAutofit fontScale="55000" lnSpcReduction="20000"/>
          </a:bodyPr>
          <a:lstStyle/>
          <a:p>
            <a:pPr marL="0" indent="0">
              <a:buNone/>
            </a:pPr>
            <a:r>
              <a:rPr lang="fr-FR" dirty="0">
                <a:solidFill>
                  <a:schemeClr val="bg1"/>
                </a:solidFill>
              </a:rPr>
              <a:t>E</a:t>
            </a:r>
            <a:r>
              <a:rPr lang="fr-FR" dirty="0" smtClean="0">
                <a:solidFill>
                  <a:schemeClr val="bg1"/>
                </a:solidFill>
              </a:rPr>
              <a:t>xtension </a:t>
            </a:r>
            <a:r>
              <a:rPr lang="fr-FR" dirty="0">
                <a:solidFill>
                  <a:schemeClr val="bg1"/>
                </a:solidFill>
              </a:rPr>
              <a:t>de </a:t>
            </a:r>
            <a:r>
              <a:rPr lang="fr-FR" dirty="0" smtClean="0">
                <a:solidFill>
                  <a:schemeClr val="bg1"/>
                </a:solidFill>
              </a:rPr>
              <a:t>l’environnement PKI </a:t>
            </a:r>
            <a:r>
              <a:rPr lang="fr-FR" dirty="0" smtClean="0">
                <a:solidFill>
                  <a:schemeClr val="bg1"/>
                </a:solidFill>
                <a:sym typeface="Wingdings" panose="05000000000000000000" pitchFamily="2" charset="2"/>
              </a:rPr>
              <a:t> </a:t>
            </a:r>
            <a:r>
              <a:rPr lang="fr-FR" dirty="0" smtClean="0">
                <a:solidFill>
                  <a:schemeClr val="bg1"/>
                </a:solidFill>
              </a:rPr>
              <a:t>participants et rôles supplémentaires:</a:t>
            </a:r>
          </a:p>
          <a:p>
            <a:pPr marL="0" indent="0">
              <a:buNone/>
            </a:pPr>
            <a:r>
              <a:rPr lang="fr-FR" dirty="0">
                <a:solidFill>
                  <a:schemeClr val="bg1"/>
                </a:solidFill>
              </a:rPr>
              <a:t/>
            </a:r>
            <a:br>
              <a:rPr lang="fr-FR" dirty="0">
                <a:solidFill>
                  <a:schemeClr val="bg1"/>
                </a:solidFill>
              </a:rPr>
            </a:br>
            <a:r>
              <a:rPr lang="fr-FR" dirty="0">
                <a:solidFill>
                  <a:schemeClr val="bg1"/>
                </a:solidFill>
              </a:rPr>
              <a:t/>
            </a:r>
            <a:br>
              <a:rPr lang="fr-FR" dirty="0">
                <a:solidFill>
                  <a:schemeClr val="bg1"/>
                </a:solidFill>
              </a:rPr>
            </a:br>
            <a:r>
              <a:rPr lang="fr-FR" dirty="0">
                <a:solidFill>
                  <a:schemeClr val="bg1"/>
                </a:solidFill>
              </a:rPr>
              <a:t>    </a:t>
            </a:r>
            <a:r>
              <a:rPr lang="fr-FR" dirty="0" smtClean="0">
                <a:solidFill>
                  <a:schemeClr val="bg1"/>
                </a:solidFill>
              </a:rPr>
              <a:t>a)	</a:t>
            </a:r>
            <a:r>
              <a:rPr lang="fr-FR" sz="2900" b="1" dirty="0" smtClean="0">
                <a:solidFill>
                  <a:srgbClr val="FFC000"/>
                </a:solidFill>
              </a:rPr>
              <a:t>Operateurs de Journalisation</a:t>
            </a:r>
            <a:r>
              <a:rPr lang="fr-FR" sz="2900" b="1" dirty="0">
                <a:solidFill>
                  <a:schemeClr val="bg1"/>
                </a:solidFill>
              </a:rPr>
              <a:t/>
            </a:r>
            <a:br>
              <a:rPr lang="fr-FR" sz="2900" b="1" dirty="0">
                <a:solidFill>
                  <a:schemeClr val="bg1"/>
                </a:solidFill>
              </a:rPr>
            </a:br>
            <a:r>
              <a:rPr lang="fr-FR" dirty="0">
                <a:solidFill>
                  <a:schemeClr val="bg1"/>
                </a:solidFill>
              </a:rPr>
              <a:t>    </a:t>
            </a:r>
            <a:r>
              <a:rPr lang="fr-FR" dirty="0" smtClean="0">
                <a:solidFill>
                  <a:schemeClr val="bg1"/>
                </a:solidFill>
              </a:rPr>
              <a:t>b)	</a:t>
            </a:r>
            <a:r>
              <a:rPr lang="fr-FR" sz="2900" b="1" dirty="0" smtClean="0">
                <a:solidFill>
                  <a:srgbClr val="FFC000"/>
                </a:solidFill>
              </a:rPr>
              <a:t>Auditeurs</a:t>
            </a:r>
            <a:r>
              <a:rPr lang="fr-FR" sz="2900" b="1" dirty="0">
                <a:solidFill>
                  <a:schemeClr val="bg1"/>
                </a:solidFill>
              </a:rPr>
              <a:t/>
            </a:r>
            <a:br>
              <a:rPr lang="fr-FR" sz="2900" b="1" dirty="0">
                <a:solidFill>
                  <a:schemeClr val="bg1"/>
                </a:solidFill>
              </a:rPr>
            </a:br>
            <a:r>
              <a:rPr lang="fr-FR" dirty="0">
                <a:solidFill>
                  <a:schemeClr val="bg1"/>
                </a:solidFill>
              </a:rPr>
              <a:t>    </a:t>
            </a:r>
            <a:r>
              <a:rPr lang="fr-FR" dirty="0" smtClean="0">
                <a:solidFill>
                  <a:schemeClr val="bg1"/>
                </a:solidFill>
              </a:rPr>
              <a:t>c)	</a:t>
            </a:r>
            <a:r>
              <a:rPr lang="fr-FR" sz="2900" b="1" dirty="0" smtClean="0">
                <a:solidFill>
                  <a:srgbClr val="FFC000"/>
                </a:solidFill>
              </a:rPr>
              <a:t>Moniteurs</a:t>
            </a:r>
          </a:p>
          <a:p>
            <a:pPr marL="0" indent="0">
              <a:buNone/>
            </a:pPr>
            <a:r>
              <a:rPr lang="fr-FR" dirty="0">
                <a:solidFill>
                  <a:schemeClr val="bg1"/>
                </a:solidFill>
              </a:rPr>
              <a:t/>
            </a:r>
            <a:br>
              <a:rPr lang="fr-FR" dirty="0">
                <a:solidFill>
                  <a:schemeClr val="bg1"/>
                </a:solidFill>
              </a:rPr>
            </a:br>
            <a:r>
              <a:rPr lang="fr-FR" dirty="0">
                <a:solidFill>
                  <a:schemeClr val="bg1"/>
                </a:solidFill>
              </a:rPr>
              <a:t/>
            </a:r>
            <a:br>
              <a:rPr lang="fr-FR" dirty="0">
                <a:solidFill>
                  <a:schemeClr val="bg1"/>
                </a:solidFill>
              </a:rPr>
            </a:br>
            <a:r>
              <a:rPr lang="fr-FR" dirty="0" smtClean="0">
                <a:solidFill>
                  <a:schemeClr val="bg1"/>
                </a:solidFill>
              </a:rPr>
              <a:t>a)	</a:t>
            </a:r>
            <a:r>
              <a:rPr lang="fr-FR" b="1" dirty="0" smtClean="0">
                <a:solidFill>
                  <a:srgbClr val="FFC000"/>
                </a:solidFill>
              </a:rPr>
              <a:t>Opérateur </a:t>
            </a:r>
            <a:r>
              <a:rPr lang="fr-FR" b="1" dirty="0">
                <a:solidFill>
                  <a:srgbClr val="FFC000"/>
                </a:solidFill>
              </a:rPr>
              <a:t>de </a:t>
            </a:r>
            <a:r>
              <a:rPr lang="fr-FR" b="1" dirty="0" smtClean="0">
                <a:solidFill>
                  <a:srgbClr val="FFC000"/>
                </a:solidFill>
              </a:rPr>
              <a:t>journalisation (log </a:t>
            </a:r>
            <a:r>
              <a:rPr lang="fr-FR" b="1" dirty="0" err="1" smtClean="0">
                <a:solidFill>
                  <a:srgbClr val="FFC000"/>
                </a:solidFill>
              </a:rPr>
              <a:t>operator</a:t>
            </a:r>
            <a:r>
              <a:rPr lang="fr-FR" b="1" dirty="0" smtClean="0">
                <a:solidFill>
                  <a:srgbClr val="FFC000"/>
                </a:solidFill>
              </a:rPr>
              <a:t>) </a:t>
            </a:r>
            <a:r>
              <a:rPr lang="fr-FR" dirty="0" smtClean="0">
                <a:solidFill>
                  <a:schemeClr val="bg1"/>
                </a:solidFill>
              </a:rPr>
              <a:t>– gestion de </a:t>
            </a:r>
            <a:r>
              <a:rPr lang="fr-FR" dirty="0">
                <a:solidFill>
                  <a:schemeClr val="bg1"/>
                </a:solidFill>
              </a:rPr>
              <a:t>la liste des </a:t>
            </a:r>
            <a:r>
              <a:rPr lang="fr-FR" dirty="0" smtClean="0">
                <a:solidFill>
                  <a:schemeClr val="bg1"/>
                </a:solidFill>
              </a:rPr>
              <a:t>certificats uniquement en insertion 	(append-</a:t>
            </a:r>
            <a:r>
              <a:rPr lang="fr-FR" dirty="0" err="1" smtClean="0">
                <a:solidFill>
                  <a:schemeClr val="bg1"/>
                </a:solidFill>
              </a:rPr>
              <a:t>only</a:t>
            </a:r>
            <a:r>
              <a:rPr lang="fr-FR" dirty="0" smtClean="0">
                <a:solidFill>
                  <a:schemeClr val="bg1"/>
                </a:solidFill>
              </a:rPr>
              <a:t>) – instances indépendantes</a:t>
            </a:r>
            <a:endParaRPr lang="fr-FR" dirty="0">
              <a:solidFill>
                <a:schemeClr val="bg1"/>
              </a:solidFill>
            </a:endParaRPr>
          </a:p>
          <a:p>
            <a:pPr marL="0" indent="0">
              <a:buNone/>
            </a:pPr>
            <a:r>
              <a:rPr lang="fr-FR" dirty="0" smtClean="0">
                <a:solidFill>
                  <a:schemeClr val="bg1"/>
                </a:solidFill>
              </a:rPr>
              <a:t>	</a:t>
            </a:r>
            <a:r>
              <a:rPr lang="fr-FR" i="1" dirty="0" smtClean="0">
                <a:solidFill>
                  <a:schemeClr val="bg1"/>
                </a:solidFill>
              </a:rPr>
              <a:t>Période </a:t>
            </a:r>
            <a:r>
              <a:rPr lang="fr-FR" i="1" dirty="0">
                <a:solidFill>
                  <a:schemeClr val="bg1"/>
                </a:solidFill>
              </a:rPr>
              <a:t>de grâce prédéfinie </a:t>
            </a:r>
            <a:r>
              <a:rPr lang="fr-FR" i="1" dirty="0" smtClean="0">
                <a:solidFill>
                  <a:schemeClr val="bg1"/>
                </a:solidFill>
              </a:rPr>
              <a:t>pour insertion dans les logs appelée </a:t>
            </a:r>
            <a:r>
              <a:rPr lang="fr-FR" b="1" i="1" dirty="0">
                <a:solidFill>
                  <a:srgbClr val="FFC000"/>
                </a:solidFill>
              </a:rPr>
              <a:t>délai de fusion maximal </a:t>
            </a:r>
            <a:r>
              <a:rPr lang="fr-FR" b="1" i="1" dirty="0" smtClean="0">
                <a:solidFill>
                  <a:srgbClr val="FFC000"/>
                </a:solidFill>
              </a:rPr>
              <a:t>(MMD ) </a:t>
            </a:r>
            <a:r>
              <a:rPr lang="fr-FR" i="1" dirty="0" smtClean="0">
                <a:solidFill>
                  <a:schemeClr val="bg1"/>
                </a:solidFill>
              </a:rPr>
              <a:t>~</a:t>
            </a:r>
            <a:r>
              <a:rPr lang="fr-FR" b="1" i="1" dirty="0" smtClean="0">
                <a:solidFill>
                  <a:schemeClr val="bg1"/>
                </a:solidFill>
              </a:rPr>
              <a:t>24 heures</a:t>
            </a:r>
            <a:r>
              <a:rPr lang="fr-FR" i="1" dirty="0">
                <a:solidFill>
                  <a:schemeClr val="bg1"/>
                </a:solidFill>
              </a:rPr>
              <a:t>. </a:t>
            </a:r>
            <a:endParaRPr lang="fr-FR" i="1" dirty="0" smtClean="0">
              <a:solidFill>
                <a:schemeClr val="bg1"/>
              </a:solidFill>
            </a:endParaRPr>
          </a:p>
          <a:p>
            <a:pPr marL="0" indent="0">
              <a:buNone/>
            </a:pPr>
            <a:r>
              <a:rPr lang="fr-FR" i="1" dirty="0" smtClean="0">
                <a:solidFill>
                  <a:schemeClr val="bg1"/>
                </a:solidFill>
              </a:rPr>
              <a:t>	Le </a:t>
            </a:r>
            <a:r>
              <a:rPr lang="fr-FR" i="1" dirty="0">
                <a:solidFill>
                  <a:schemeClr val="bg1"/>
                </a:solidFill>
              </a:rPr>
              <a:t>journal renvoie à l’émetteur un accusé de réception appelé </a:t>
            </a:r>
            <a:r>
              <a:rPr lang="fr-FR" b="1" i="1" dirty="0">
                <a:solidFill>
                  <a:srgbClr val="FFC000"/>
                </a:solidFill>
              </a:rPr>
              <a:t>SCT (</a:t>
            </a:r>
            <a:r>
              <a:rPr lang="fr-FR" b="1" i="1" dirty="0" err="1">
                <a:solidFill>
                  <a:srgbClr val="FFC000"/>
                </a:solidFill>
              </a:rPr>
              <a:t>Signed</a:t>
            </a:r>
            <a:r>
              <a:rPr lang="fr-FR" b="1" i="1" dirty="0">
                <a:solidFill>
                  <a:srgbClr val="FFC000"/>
                </a:solidFill>
              </a:rPr>
              <a:t> </a:t>
            </a:r>
            <a:r>
              <a:rPr lang="fr-FR" b="1" i="1" dirty="0" err="1">
                <a:solidFill>
                  <a:srgbClr val="FFC000"/>
                </a:solidFill>
              </a:rPr>
              <a:t>Certificate</a:t>
            </a:r>
            <a:r>
              <a:rPr lang="fr-FR" b="1" i="1" dirty="0">
                <a:solidFill>
                  <a:srgbClr val="FFC000"/>
                </a:solidFill>
              </a:rPr>
              <a:t> </a:t>
            </a:r>
            <a:r>
              <a:rPr lang="fr-FR" b="1" i="1" dirty="0" err="1">
                <a:solidFill>
                  <a:srgbClr val="FFC000"/>
                </a:solidFill>
              </a:rPr>
              <a:t>Timestamp</a:t>
            </a:r>
            <a:r>
              <a:rPr lang="fr-FR" b="1" i="1" dirty="0">
                <a:solidFill>
                  <a:srgbClr val="FFC000"/>
                </a:solidFill>
              </a:rPr>
              <a:t>). </a:t>
            </a:r>
            <a:r>
              <a:rPr lang="fr-FR" i="1" dirty="0">
                <a:solidFill>
                  <a:schemeClr val="bg1"/>
                </a:solidFill>
              </a:rPr>
              <a:t>Un SCT est </a:t>
            </a:r>
            <a:r>
              <a:rPr lang="fr-FR" i="1" dirty="0" smtClean="0">
                <a:solidFill>
                  <a:schemeClr val="bg1"/>
                </a:solidFill>
              </a:rPr>
              <a:t>	une </a:t>
            </a:r>
            <a:r>
              <a:rPr lang="fr-FR" i="1" dirty="0">
                <a:solidFill>
                  <a:schemeClr val="bg1"/>
                </a:solidFill>
              </a:rPr>
              <a:t>promesse d'inclure le certificat dans le journal pendant la période de grâce. </a:t>
            </a:r>
            <a:r>
              <a:rPr lang="fr-FR" dirty="0">
                <a:solidFill>
                  <a:schemeClr val="bg1"/>
                </a:solidFill>
              </a:rPr>
              <a:t/>
            </a:r>
            <a:br>
              <a:rPr lang="fr-FR" dirty="0">
                <a:solidFill>
                  <a:schemeClr val="bg1"/>
                </a:solidFill>
              </a:rPr>
            </a:br>
            <a:r>
              <a:rPr lang="fr-FR" dirty="0">
                <a:solidFill>
                  <a:schemeClr val="bg1"/>
                </a:solidFill>
              </a:rPr>
              <a:t/>
            </a:r>
            <a:br>
              <a:rPr lang="fr-FR" dirty="0">
                <a:solidFill>
                  <a:schemeClr val="bg1"/>
                </a:solidFill>
              </a:rPr>
            </a:br>
            <a:r>
              <a:rPr lang="fr-FR" dirty="0">
                <a:solidFill>
                  <a:schemeClr val="bg1"/>
                </a:solidFill>
              </a:rPr>
              <a:t>c</a:t>
            </a:r>
            <a:r>
              <a:rPr lang="fr-FR" dirty="0" smtClean="0">
                <a:solidFill>
                  <a:schemeClr val="bg1"/>
                </a:solidFill>
              </a:rPr>
              <a:t>)	</a:t>
            </a:r>
            <a:r>
              <a:rPr lang="fr-FR" b="1" dirty="0" smtClean="0">
                <a:solidFill>
                  <a:srgbClr val="FFC000"/>
                </a:solidFill>
              </a:rPr>
              <a:t>Un </a:t>
            </a:r>
            <a:r>
              <a:rPr lang="fr-FR" b="1" dirty="0">
                <a:solidFill>
                  <a:srgbClr val="FFC000"/>
                </a:solidFill>
              </a:rPr>
              <a:t>auditeur </a:t>
            </a:r>
            <a:r>
              <a:rPr lang="fr-FR" dirty="0">
                <a:solidFill>
                  <a:srgbClr val="FFC000"/>
                </a:solidFill>
              </a:rPr>
              <a:t> </a:t>
            </a:r>
            <a:r>
              <a:rPr lang="fr-FR" dirty="0" smtClean="0">
                <a:solidFill>
                  <a:schemeClr val="bg1"/>
                </a:solidFill>
              </a:rPr>
              <a:t>- tierce </a:t>
            </a:r>
            <a:r>
              <a:rPr lang="fr-FR" dirty="0">
                <a:solidFill>
                  <a:schemeClr val="bg1"/>
                </a:solidFill>
              </a:rPr>
              <a:t>partie qui </a:t>
            </a:r>
            <a:r>
              <a:rPr lang="fr-FR" dirty="0" smtClean="0">
                <a:solidFill>
                  <a:schemeClr val="bg1"/>
                </a:solidFill>
              </a:rPr>
              <a:t>surveillent </a:t>
            </a:r>
            <a:r>
              <a:rPr lang="fr-FR" dirty="0">
                <a:solidFill>
                  <a:schemeClr val="bg1"/>
                </a:solidFill>
              </a:rPr>
              <a:t>les opérateurs de </a:t>
            </a:r>
            <a:r>
              <a:rPr lang="fr-FR" dirty="0" smtClean="0">
                <a:solidFill>
                  <a:schemeClr val="bg1"/>
                </a:solidFill>
              </a:rPr>
              <a:t>journaux</a:t>
            </a:r>
            <a:r>
              <a:rPr lang="fr-FR" dirty="0">
                <a:solidFill>
                  <a:schemeClr val="bg1"/>
                </a:solidFill>
              </a:rPr>
              <a:t> </a:t>
            </a:r>
            <a:r>
              <a:rPr lang="fr-FR" dirty="0" smtClean="0">
                <a:solidFill>
                  <a:schemeClr val="bg1"/>
                </a:solidFill>
              </a:rPr>
              <a:t>– du coté navigateurs</a:t>
            </a:r>
          </a:p>
          <a:p>
            <a:pPr marL="0" indent="0">
              <a:buNone/>
            </a:pPr>
            <a:r>
              <a:rPr lang="fr-FR" dirty="0">
                <a:solidFill>
                  <a:schemeClr val="bg1"/>
                </a:solidFill>
              </a:rPr>
              <a:t>	</a:t>
            </a:r>
            <a:r>
              <a:rPr lang="fr-FR" i="1" dirty="0" smtClean="0">
                <a:solidFill>
                  <a:schemeClr val="bg1"/>
                </a:solidFill>
              </a:rPr>
              <a:t> </a:t>
            </a:r>
            <a:r>
              <a:rPr lang="fr-FR" i="1" dirty="0">
                <a:solidFill>
                  <a:schemeClr val="bg1"/>
                </a:solidFill>
              </a:rPr>
              <a:t>Ils interrogent les journaux </a:t>
            </a:r>
            <a:r>
              <a:rPr lang="fr-FR" i="1" dirty="0" smtClean="0">
                <a:solidFill>
                  <a:schemeClr val="bg1"/>
                </a:solidFill>
              </a:rPr>
              <a:t>sur </a:t>
            </a:r>
            <a:r>
              <a:rPr lang="fr-FR" i="1" dirty="0">
                <a:solidFill>
                  <a:schemeClr val="bg1"/>
                </a:solidFill>
              </a:rPr>
              <a:t>Internet et </a:t>
            </a:r>
            <a:r>
              <a:rPr lang="fr-FR" i="1" dirty="0" smtClean="0">
                <a:solidFill>
                  <a:schemeClr val="bg1"/>
                </a:solidFill>
              </a:rPr>
              <a:t>échangent entre </a:t>
            </a:r>
            <a:r>
              <a:rPr lang="fr-FR" i="1" dirty="0">
                <a:solidFill>
                  <a:schemeClr val="bg1"/>
                </a:solidFill>
              </a:rPr>
              <a:t>eux </a:t>
            </a:r>
            <a:r>
              <a:rPr lang="fr-FR" i="1" dirty="0" smtClean="0">
                <a:solidFill>
                  <a:schemeClr val="bg1"/>
                </a:solidFill>
              </a:rPr>
              <a:t>(</a:t>
            </a:r>
            <a:r>
              <a:rPr lang="fr-FR" i="1" dirty="0" err="1" smtClean="0">
                <a:solidFill>
                  <a:schemeClr val="bg1"/>
                </a:solidFill>
              </a:rPr>
              <a:t>gossip</a:t>
            </a:r>
            <a:r>
              <a:rPr lang="fr-FR" i="1" dirty="0" smtClean="0">
                <a:solidFill>
                  <a:schemeClr val="bg1"/>
                </a:solidFill>
              </a:rPr>
              <a:t>) sur l’état </a:t>
            </a:r>
            <a:r>
              <a:rPr lang="fr-FR" i="1" dirty="0">
                <a:solidFill>
                  <a:schemeClr val="bg1"/>
                </a:solidFill>
              </a:rPr>
              <a:t>des </a:t>
            </a:r>
            <a:r>
              <a:rPr lang="fr-FR" i="1" dirty="0" smtClean="0">
                <a:solidFill>
                  <a:schemeClr val="bg1"/>
                </a:solidFill>
              </a:rPr>
              <a:t>certificats. </a:t>
            </a:r>
            <a:endParaRPr lang="fr-FR" i="1" dirty="0">
              <a:solidFill>
                <a:schemeClr val="bg1"/>
              </a:solidFill>
            </a:endParaRPr>
          </a:p>
          <a:p>
            <a:pPr marL="0" indent="0">
              <a:buNone/>
            </a:pPr>
            <a:r>
              <a:rPr lang="fr-FR" i="1" dirty="0" smtClean="0">
                <a:solidFill>
                  <a:schemeClr val="bg1"/>
                </a:solidFill>
              </a:rPr>
              <a:t>	Ils </a:t>
            </a:r>
            <a:r>
              <a:rPr lang="fr-FR" i="1" dirty="0">
                <a:solidFill>
                  <a:schemeClr val="bg1"/>
                </a:solidFill>
              </a:rPr>
              <a:t>vérifient également si un SCT a été honoré ou non en mesurant le temps </a:t>
            </a:r>
            <a:r>
              <a:rPr lang="fr-FR" i="1" dirty="0" smtClean="0">
                <a:solidFill>
                  <a:schemeClr val="bg1"/>
                </a:solidFill>
              </a:rPr>
              <a:t>passé </a:t>
            </a:r>
            <a:r>
              <a:rPr lang="fr-FR" i="1" dirty="0">
                <a:solidFill>
                  <a:schemeClr val="bg1"/>
                </a:solidFill>
              </a:rPr>
              <a:t>entre l’horodatage du SCT </a:t>
            </a:r>
            <a:r>
              <a:rPr lang="fr-FR" i="1" dirty="0" smtClean="0">
                <a:solidFill>
                  <a:schemeClr val="bg1"/>
                </a:solidFill>
              </a:rPr>
              <a:t>	et l’</a:t>
            </a:r>
            <a:r>
              <a:rPr lang="fr-FR" i="1" dirty="0">
                <a:solidFill>
                  <a:schemeClr val="bg1"/>
                </a:solidFill>
              </a:rPr>
              <a:t>é</a:t>
            </a:r>
            <a:r>
              <a:rPr lang="fr-FR" i="1" dirty="0" smtClean="0">
                <a:solidFill>
                  <a:schemeClr val="bg1"/>
                </a:solidFill>
              </a:rPr>
              <a:t>mission du </a:t>
            </a:r>
            <a:r>
              <a:rPr lang="fr-FR" i="1" dirty="0">
                <a:solidFill>
                  <a:schemeClr val="bg1"/>
                </a:solidFill>
              </a:rPr>
              <a:t>certificat correspondant figurant dans le journal. </a:t>
            </a:r>
            <a:endParaRPr lang="fr-FR" i="1" dirty="0" smtClean="0">
              <a:solidFill>
                <a:schemeClr val="bg1"/>
              </a:solidFill>
            </a:endParaRPr>
          </a:p>
          <a:p>
            <a:pPr marL="0" indent="0">
              <a:buNone/>
            </a:pPr>
            <a:r>
              <a:rPr lang="fr-FR" dirty="0">
                <a:solidFill>
                  <a:schemeClr val="bg1"/>
                </a:solidFill>
              </a:rPr>
              <a:t/>
            </a:r>
            <a:br>
              <a:rPr lang="fr-FR" dirty="0">
                <a:solidFill>
                  <a:schemeClr val="bg1"/>
                </a:solidFill>
              </a:rPr>
            </a:br>
            <a:r>
              <a:rPr lang="fr-FR" dirty="0" smtClean="0">
                <a:solidFill>
                  <a:schemeClr val="bg1"/>
                </a:solidFill>
              </a:rPr>
              <a:t>c)	</a:t>
            </a:r>
            <a:r>
              <a:rPr lang="fr-FR" b="1" dirty="0" smtClean="0">
                <a:solidFill>
                  <a:srgbClr val="FFC000"/>
                </a:solidFill>
              </a:rPr>
              <a:t>Un </a:t>
            </a:r>
            <a:r>
              <a:rPr lang="fr-FR" b="1" dirty="0">
                <a:solidFill>
                  <a:srgbClr val="FFC000"/>
                </a:solidFill>
              </a:rPr>
              <a:t>moniteur </a:t>
            </a:r>
            <a:r>
              <a:rPr lang="fr-FR" dirty="0">
                <a:solidFill>
                  <a:srgbClr val="FFC000"/>
                </a:solidFill>
              </a:rPr>
              <a:t> </a:t>
            </a:r>
            <a:r>
              <a:rPr lang="fr-FR" dirty="0" smtClean="0">
                <a:solidFill>
                  <a:schemeClr val="bg1"/>
                </a:solidFill>
              </a:rPr>
              <a:t>- service </a:t>
            </a:r>
            <a:r>
              <a:rPr lang="fr-FR" dirty="0">
                <a:solidFill>
                  <a:schemeClr val="bg1"/>
                </a:solidFill>
              </a:rPr>
              <a:t>qui permet d’alerter les sites Web en cas de mauvaise </a:t>
            </a:r>
            <a:r>
              <a:rPr lang="fr-FR" dirty="0" smtClean="0">
                <a:solidFill>
                  <a:schemeClr val="bg1"/>
                </a:solidFill>
              </a:rPr>
              <a:t>émission</a:t>
            </a:r>
            <a:r>
              <a:rPr lang="fr-FR" dirty="0">
                <a:solidFill>
                  <a:schemeClr val="bg1"/>
                </a:solidFill>
              </a:rPr>
              <a:t> </a:t>
            </a:r>
            <a:r>
              <a:rPr lang="fr-FR" dirty="0" smtClean="0">
                <a:solidFill>
                  <a:schemeClr val="bg1"/>
                </a:solidFill>
              </a:rPr>
              <a:t>– du coté CA</a:t>
            </a:r>
          </a:p>
          <a:p>
            <a:pPr marL="0" indent="0">
              <a:buNone/>
            </a:pPr>
            <a:r>
              <a:rPr lang="fr-FR" dirty="0">
                <a:solidFill>
                  <a:schemeClr val="bg1"/>
                </a:solidFill>
              </a:rPr>
              <a:t>	</a:t>
            </a:r>
            <a:r>
              <a:rPr lang="fr-FR" i="1" dirty="0" smtClean="0">
                <a:solidFill>
                  <a:schemeClr val="bg1"/>
                </a:solidFill>
              </a:rPr>
              <a:t> </a:t>
            </a:r>
            <a:r>
              <a:rPr lang="fr-FR" i="1" dirty="0">
                <a:solidFill>
                  <a:schemeClr val="bg1"/>
                </a:solidFill>
              </a:rPr>
              <a:t>Il analyse les </a:t>
            </a:r>
            <a:r>
              <a:rPr lang="fr-FR" i="1" dirty="0" smtClean="0">
                <a:solidFill>
                  <a:schemeClr val="bg1"/>
                </a:solidFill>
              </a:rPr>
              <a:t>logs </a:t>
            </a:r>
            <a:r>
              <a:rPr lang="fr-FR" i="1" dirty="0">
                <a:solidFill>
                  <a:schemeClr val="bg1"/>
                </a:solidFill>
              </a:rPr>
              <a:t>de nouveaux certificats et alerte les propriétaires </a:t>
            </a:r>
            <a:r>
              <a:rPr lang="fr-FR" i="1" dirty="0" smtClean="0">
                <a:solidFill>
                  <a:schemeClr val="bg1"/>
                </a:solidFill>
              </a:rPr>
              <a:t>des </a:t>
            </a:r>
            <a:r>
              <a:rPr lang="fr-FR" i="1" dirty="0">
                <a:solidFill>
                  <a:schemeClr val="bg1"/>
                </a:solidFill>
              </a:rPr>
              <a:t>sites Web si un nouveau certificat est </a:t>
            </a:r>
            <a:r>
              <a:rPr lang="fr-FR" i="1" dirty="0" smtClean="0">
                <a:solidFill>
                  <a:schemeClr val="bg1"/>
                </a:solidFill>
              </a:rPr>
              <a:t>	trouvé </a:t>
            </a:r>
            <a:r>
              <a:rPr lang="fr-FR" i="1" dirty="0">
                <a:solidFill>
                  <a:schemeClr val="bg1"/>
                </a:solidFill>
              </a:rPr>
              <a:t>pour leur </a:t>
            </a:r>
            <a:r>
              <a:rPr lang="fr-FR" i="1" dirty="0" smtClean="0">
                <a:solidFill>
                  <a:schemeClr val="bg1"/>
                </a:solidFill>
              </a:rPr>
              <a:t>domaine</a:t>
            </a:r>
            <a:endParaRPr lang="fr-FR" i="1" dirty="0">
              <a:solidFill>
                <a:schemeClr val="bg1"/>
              </a:solidFill>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9400" y="62707"/>
            <a:ext cx="1657350" cy="1475042"/>
          </a:xfrm>
          <a:prstGeom prst="rect">
            <a:avLst/>
          </a:prstGeom>
        </p:spPr>
      </p:pic>
    </p:spTree>
    <p:extLst>
      <p:ext uri="{BB962C8B-B14F-4D97-AF65-F5344CB8AC3E}">
        <p14:creationId xmlns:p14="http://schemas.microsoft.com/office/powerpoint/2010/main" val="1062696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  </a:t>
            </a:r>
            <a:endParaRPr lang="fr-FR" dirty="0"/>
          </a:p>
        </p:txBody>
      </p:sp>
      <p:sp>
        <p:nvSpPr>
          <p:cNvPr id="3" name="Content Placeholder 2"/>
          <p:cNvSpPr>
            <a:spLocks noGrp="1"/>
          </p:cNvSpPr>
          <p:nvPr>
            <p:ph idx="1"/>
          </p:nvPr>
        </p:nvSpPr>
        <p:spPr>
          <a:xfrm>
            <a:off x="857250" y="1209675"/>
            <a:ext cx="10496550" cy="4967288"/>
          </a:xfrm>
        </p:spPr>
        <p:txBody>
          <a:bodyPr>
            <a:normAutofit/>
          </a:bodyPr>
          <a:lstStyle/>
          <a:p>
            <a:pPr marL="0" indent="0">
              <a:buNone/>
            </a:pPr>
            <a:endParaRPr lang="fr-FR" dirty="0" smtClean="0"/>
          </a:p>
          <a:p>
            <a:pPr marL="0" indent="0">
              <a:buNone/>
            </a:pPr>
            <a:endParaRPr lang="fr-FR" dirty="0"/>
          </a:p>
          <a:p>
            <a:pPr marL="0" indent="0">
              <a:buNone/>
            </a:pPr>
            <a:endParaRPr lang="fr-FR" dirty="0" smtClean="0"/>
          </a:p>
          <a:p>
            <a:pPr marL="0" indent="0">
              <a:buNone/>
            </a:pPr>
            <a:r>
              <a:rPr lang="fr-FR" dirty="0" smtClean="0">
                <a:solidFill>
                  <a:schemeClr val="bg1"/>
                </a:solidFill>
                <a:latin typeface="Helldorado" panose="00000400000000000000" pitchFamily="2" charset="0"/>
              </a:rPr>
              <a:t>                        </a:t>
            </a:r>
            <a:r>
              <a:rPr lang="fr-FR" sz="8800" dirty="0" smtClean="0">
                <a:solidFill>
                  <a:schemeClr val="bg1"/>
                </a:solidFill>
                <a:latin typeface="Helldorado" panose="00000400000000000000" pitchFamily="2" charset="0"/>
              </a:rPr>
              <a:t>HOW ?   </a:t>
            </a:r>
            <a:r>
              <a:rPr lang="fr-FR" dirty="0" smtClean="0">
                <a:solidFill>
                  <a:schemeClr val="bg1"/>
                </a:solidFill>
                <a:latin typeface="Helldorado" panose="00000400000000000000" pitchFamily="2" charset="0"/>
              </a:rPr>
              <a:t>                                                                                                                                                                                                                                                                                                                        </a:t>
            </a:r>
            <a:endParaRPr lang="fr-FR" sz="6000" dirty="0">
              <a:solidFill>
                <a:schemeClr val="bg1"/>
              </a:solidFill>
              <a:latin typeface="Helldorado" panose="00000400000000000000" pitchFamily="2"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62707"/>
            <a:ext cx="1657350" cy="1475042"/>
          </a:xfrm>
          <a:prstGeom prst="rect">
            <a:avLst/>
          </a:prstGeom>
        </p:spPr>
      </p:pic>
    </p:spTree>
    <p:extLst>
      <p:ext uri="{BB962C8B-B14F-4D97-AF65-F5344CB8AC3E}">
        <p14:creationId xmlns:p14="http://schemas.microsoft.com/office/powerpoint/2010/main" val="2451451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572" y="365124"/>
            <a:ext cx="11396053" cy="6492875"/>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62707"/>
            <a:ext cx="1657350" cy="1475042"/>
          </a:xfrm>
          <a:prstGeom prst="rect">
            <a:avLst/>
          </a:prstGeom>
        </p:spPr>
      </p:pic>
    </p:spTree>
    <p:extLst>
      <p:ext uri="{BB962C8B-B14F-4D97-AF65-F5344CB8AC3E}">
        <p14:creationId xmlns:p14="http://schemas.microsoft.com/office/powerpoint/2010/main" val="19524556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551" y="365126"/>
            <a:ext cx="11268074" cy="6492874"/>
          </a:xfr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62707"/>
            <a:ext cx="1657350" cy="1475042"/>
          </a:xfrm>
          <a:prstGeom prst="rect">
            <a:avLst/>
          </a:prstGeom>
        </p:spPr>
      </p:pic>
    </p:spTree>
    <p:extLst>
      <p:ext uri="{BB962C8B-B14F-4D97-AF65-F5344CB8AC3E}">
        <p14:creationId xmlns:p14="http://schemas.microsoft.com/office/powerpoint/2010/main" val="35798760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1133</Words>
  <Application>Microsoft Office PowerPoint</Application>
  <PresentationFormat>Widescreen</PresentationFormat>
  <Paragraphs>171</Paragraphs>
  <Slides>40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Helldorado</vt:lpstr>
      <vt:lpstr>Wingdings</vt:lpstr>
      <vt:lpstr>Office Theme</vt:lpstr>
      <vt:lpstr>PowerPoint Presentation</vt:lpstr>
      <vt:lpstr>PowerPoint Presentation</vt:lpstr>
      <vt:lpstr>La p’tite histoire: </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A) Lamport Hash chain Dans une chaîne de hachage, les éléments sont alignés dans l'ordre et combinés à l'aide d'une fonction de hachage cryptographique à sens unique (one-way hash) telle que SHA-256. Etant donné que les fonctions de hachage sont irréversibles, il est impossible de modifier une valeur sans modifier la totalité de la chaîne calculée à partir de celle-ci = profondeur linéaire par rapport au nombre d’elements</vt:lpstr>
      <vt:lpstr>Une chaîne de hachage est la structure de données optimale pour l'insertion de nouveaux éléments: une seule valeur doit être calculé pour chaque élément ajouté = &gt; bon pour l’operateur des logs  Cependant, ce n'est pas une structure de données efficace pour valider si un élément est correctement inclus dans une chaîne = &gt; mauvais pour l’auditeur des logs – besoin de n/2 élements</vt:lpstr>
      <vt:lpstr>B) Merkle Hash Tree</vt:lpstr>
      <vt:lpstr>PowerPoint Presentation</vt:lpstr>
      <vt:lpstr>PowerPoint Presentation</vt:lpstr>
      <vt:lpstr>Log Auditing (Log Proof)</vt:lpstr>
      <vt:lpstr>La preuve d’audit </vt:lpstr>
      <vt:lpstr>La preuve de cohérence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2018-11-07T21:21:20Z</dcterms:created>
  <dcterms:modified xsi:type="dcterms:W3CDTF">2018-11-07T21:23:41Z</dcterms:modified>
</cp:coreProperties>
</file>