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7/10/2019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7/10/2019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icrosoft/avml" TargetMode="External"/><Relationship Id="rId7" Type="http://schemas.openxmlformats.org/officeDocument/2006/relationships/hyperlink" Target="https://bneuburg.github.io/volatility/kaslr/2017/04/26/KASLR1.html" TargetMode="External"/><Relationship Id="rId2" Type="http://schemas.openxmlformats.org/officeDocument/2006/relationships/hyperlink" Target="https://github.com/504ensicsLabs/LiME" TargetMode="External"/><Relationship Id="rId1" Type="http://schemas.openxmlformats.org/officeDocument/2006/relationships/slideLayout" Target="../slideLayouts/slideLayout2.xml"/><Relationship Id="rId6" Type="http://schemas.openxmlformats.org/officeDocument/2006/relationships/hyperlink" Target="https://markuta.com/live-memory-acquisition-on-linux-systems/" TargetMode="External"/><Relationship Id="rId5" Type="http://schemas.openxmlformats.org/officeDocument/2006/relationships/hyperlink" Target="https://github.com/volatilityfoundation/volatility/wiki/Linux" TargetMode="External"/><Relationship Id="rId4" Type="http://schemas.openxmlformats.org/officeDocument/2006/relationships/hyperlink" Target="https://github.com/volatilityfoundation/profi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FORMATION IR </a:t>
            </a:r>
            <a:r>
              <a:rPr lang="fr-FR" i="1" dirty="0" smtClean="0"/>
              <a:t>part 1</a:t>
            </a:r>
            <a:endParaRPr lang="fr-FR" i="1" dirty="0"/>
          </a:p>
        </p:txBody>
      </p:sp>
      <p:sp>
        <p:nvSpPr>
          <p:cNvPr id="3" name="Subtitle 2"/>
          <p:cNvSpPr>
            <a:spLocks noGrp="1"/>
          </p:cNvSpPr>
          <p:nvPr>
            <p:ph type="subTitle" idx="1"/>
          </p:nvPr>
        </p:nvSpPr>
        <p:spPr/>
        <p:txBody>
          <a:bodyPr/>
          <a:lstStyle/>
          <a:p>
            <a:r>
              <a:rPr lang="fr-FR" dirty="0" smtClean="0"/>
              <a:t>09 Juin 2019</a:t>
            </a:r>
            <a:endParaRPr lang="fr-FR" dirty="0"/>
          </a:p>
        </p:txBody>
      </p:sp>
    </p:spTree>
    <p:extLst>
      <p:ext uri="{BB962C8B-B14F-4D97-AF65-F5344CB8AC3E}">
        <p14:creationId xmlns:p14="http://schemas.microsoft.com/office/powerpoint/2010/main" val="1562433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Conclusion</a:t>
            </a:r>
            <a:endParaRPr lang="fr-FR" b="1" dirty="0"/>
          </a:p>
        </p:txBody>
      </p:sp>
      <p:sp>
        <p:nvSpPr>
          <p:cNvPr id="3" name="Content Placeholder 2"/>
          <p:cNvSpPr>
            <a:spLocks noGrp="1"/>
          </p:cNvSpPr>
          <p:nvPr>
            <p:ph idx="1"/>
          </p:nvPr>
        </p:nvSpPr>
        <p:spPr/>
        <p:txBody>
          <a:bodyPr/>
          <a:lstStyle/>
          <a:p>
            <a:r>
              <a:rPr lang="fr-FR" dirty="0"/>
              <a:t>Rassemblez tous les détails pertinents de la personne qui a signalé l'incident </a:t>
            </a:r>
          </a:p>
          <a:p>
            <a:r>
              <a:rPr lang="fr-FR" dirty="0"/>
              <a:t>Recueillir des détails techniques auprès du personnel IT</a:t>
            </a:r>
          </a:p>
          <a:p>
            <a:r>
              <a:rPr lang="fr-FR" dirty="0"/>
              <a:t>Comprendre le contexte de l'incident du point de vue de l'entreprise Examinez les traces réseau et de sécurité pour identifier les données pouvant indiquer que l'incident s'est produit. </a:t>
            </a:r>
          </a:p>
          <a:p>
            <a:r>
              <a:rPr lang="fr-FR" dirty="0"/>
              <a:t>Documenter toutes les informations</a:t>
            </a:r>
          </a:p>
        </p:txBody>
      </p:sp>
    </p:spTree>
    <p:extLst>
      <p:ext uri="{BB962C8B-B14F-4D97-AF65-F5344CB8AC3E}">
        <p14:creationId xmlns:p14="http://schemas.microsoft.com/office/powerpoint/2010/main" val="2675687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REFERENCES</a:t>
            </a:r>
            <a:endParaRPr lang="fr-FR" b="1" dirty="0"/>
          </a:p>
        </p:txBody>
      </p:sp>
      <p:sp>
        <p:nvSpPr>
          <p:cNvPr id="3" name="Content Placeholder 2"/>
          <p:cNvSpPr>
            <a:spLocks noGrp="1"/>
          </p:cNvSpPr>
          <p:nvPr>
            <p:ph idx="1"/>
          </p:nvPr>
        </p:nvSpPr>
        <p:spPr/>
        <p:txBody>
          <a:bodyPr>
            <a:normAutofit fontScale="70000" lnSpcReduction="20000"/>
          </a:bodyPr>
          <a:lstStyle/>
          <a:p>
            <a:r>
              <a:rPr lang="fr-FR" dirty="0" smtClean="0"/>
              <a:t>Outils pour exécuter le dump mémoire :</a:t>
            </a:r>
          </a:p>
          <a:p>
            <a:r>
              <a:rPr lang="fr-FR" dirty="0">
                <a:hlinkClick r:id="rId2"/>
              </a:rPr>
              <a:t>https://</a:t>
            </a:r>
            <a:r>
              <a:rPr lang="fr-FR" dirty="0" smtClean="0">
                <a:hlinkClick r:id="rId2"/>
              </a:rPr>
              <a:t>github.com/504ensicsLabs/LiME</a:t>
            </a:r>
            <a:r>
              <a:rPr lang="fr-FR" dirty="0" smtClean="0"/>
              <a:t> </a:t>
            </a:r>
          </a:p>
          <a:p>
            <a:r>
              <a:rPr lang="fr-FR" dirty="0">
                <a:hlinkClick r:id="rId3"/>
              </a:rPr>
              <a:t>https://</a:t>
            </a:r>
            <a:r>
              <a:rPr lang="fr-FR" dirty="0" smtClean="0">
                <a:hlinkClick r:id="rId3"/>
              </a:rPr>
              <a:t>github.com/microsoft/avml</a:t>
            </a:r>
            <a:r>
              <a:rPr lang="fr-FR" dirty="0" smtClean="0"/>
              <a:t> </a:t>
            </a:r>
          </a:p>
          <a:p>
            <a:r>
              <a:rPr lang="fr-FR" dirty="0" smtClean="0"/>
              <a:t>Liste des profils </a:t>
            </a:r>
            <a:r>
              <a:rPr lang="fr-FR" dirty="0" err="1" smtClean="0"/>
              <a:t>Volatility</a:t>
            </a:r>
            <a:r>
              <a:rPr lang="fr-FR" dirty="0" smtClean="0"/>
              <a:t> :</a:t>
            </a:r>
          </a:p>
          <a:p>
            <a:r>
              <a:rPr lang="fr-FR" dirty="0">
                <a:hlinkClick r:id="rId4"/>
              </a:rPr>
              <a:t>https://</a:t>
            </a:r>
            <a:r>
              <a:rPr lang="fr-FR" dirty="0" smtClean="0">
                <a:hlinkClick r:id="rId4"/>
              </a:rPr>
              <a:t>github.com/volatilityfoundation/profiles</a:t>
            </a:r>
            <a:r>
              <a:rPr lang="fr-FR" dirty="0" smtClean="0"/>
              <a:t> </a:t>
            </a:r>
          </a:p>
          <a:p>
            <a:r>
              <a:rPr lang="fr-FR" dirty="0" smtClean="0"/>
              <a:t>Utilisation de </a:t>
            </a:r>
            <a:r>
              <a:rPr lang="fr-FR" dirty="0" err="1" smtClean="0"/>
              <a:t>Volatility</a:t>
            </a:r>
            <a:r>
              <a:rPr lang="fr-FR" dirty="0" smtClean="0"/>
              <a:t> :</a:t>
            </a:r>
          </a:p>
          <a:p>
            <a:r>
              <a:rPr lang="fr-FR" dirty="0">
                <a:hlinkClick r:id="rId5"/>
              </a:rPr>
              <a:t>https://</a:t>
            </a:r>
            <a:r>
              <a:rPr lang="fr-FR" dirty="0" smtClean="0">
                <a:hlinkClick r:id="rId5"/>
              </a:rPr>
              <a:t>github.com/volatilityfoundation/volatility/wiki/Linux</a:t>
            </a:r>
            <a:r>
              <a:rPr lang="fr-FR" dirty="0" smtClean="0"/>
              <a:t> </a:t>
            </a:r>
          </a:p>
          <a:p>
            <a:r>
              <a:rPr lang="fr-FR" dirty="0" smtClean="0"/>
              <a:t>Acquisition mémoire :</a:t>
            </a:r>
          </a:p>
          <a:p>
            <a:r>
              <a:rPr lang="fr-FR" dirty="0">
                <a:hlinkClick r:id="rId6"/>
              </a:rPr>
              <a:t>https://markuta.com/live-memory-acquisition-on-linux-systems</a:t>
            </a:r>
            <a:r>
              <a:rPr lang="fr-FR" dirty="0" smtClean="0">
                <a:hlinkClick r:id="rId6"/>
              </a:rPr>
              <a:t>/</a:t>
            </a:r>
            <a:r>
              <a:rPr lang="fr-FR" dirty="0" smtClean="0"/>
              <a:t> </a:t>
            </a:r>
          </a:p>
          <a:p>
            <a:r>
              <a:rPr lang="fr-FR" dirty="0">
                <a:hlinkClick r:id="rId7"/>
              </a:rPr>
              <a:t>https://</a:t>
            </a:r>
            <a:r>
              <a:rPr lang="fr-FR" dirty="0" smtClean="0">
                <a:hlinkClick r:id="rId7"/>
              </a:rPr>
              <a:t>bneuburg.github.io/volatility/kaslr/2017/04/26/KASLR1.html</a:t>
            </a:r>
            <a:r>
              <a:rPr lang="fr-FR" dirty="0" smtClean="0"/>
              <a:t> </a:t>
            </a:r>
          </a:p>
          <a:p>
            <a:endParaRPr lang="fr-FR" dirty="0"/>
          </a:p>
        </p:txBody>
      </p:sp>
    </p:spTree>
    <p:extLst>
      <p:ext uri="{BB962C8B-B14F-4D97-AF65-F5344CB8AC3E}">
        <p14:creationId xmlns:p14="http://schemas.microsoft.com/office/powerpoint/2010/main" val="329948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t>Definition</a:t>
            </a:r>
            <a:endParaRPr lang="fr-FR" b="1" dirty="0"/>
          </a:p>
        </p:txBody>
      </p:sp>
      <p:sp>
        <p:nvSpPr>
          <p:cNvPr id="3" name="Content Placeholder 2"/>
          <p:cNvSpPr>
            <a:spLocks noGrp="1"/>
          </p:cNvSpPr>
          <p:nvPr>
            <p:ph idx="1"/>
          </p:nvPr>
        </p:nvSpPr>
        <p:spPr/>
        <p:txBody>
          <a:bodyPr/>
          <a:lstStyle/>
          <a:p>
            <a:r>
              <a:rPr lang="fr-FR" dirty="0" smtClean="0">
                <a:effectLst/>
              </a:rPr>
              <a:t>Incident </a:t>
            </a:r>
            <a:r>
              <a:rPr lang="fr-FR" dirty="0" err="1" smtClean="0">
                <a:effectLst/>
              </a:rPr>
              <a:t>securite</a:t>
            </a:r>
            <a:r>
              <a:rPr lang="fr-FR" dirty="0" smtClean="0">
                <a:effectLst/>
              </a:rPr>
              <a:t> =</a:t>
            </a:r>
            <a:r>
              <a:rPr lang="fr-FR" b="1" dirty="0" smtClean="0">
                <a:effectLst/>
              </a:rPr>
              <a:t> </a:t>
            </a:r>
            <a:r>
              <a:rPr lang="fr-FR" b="1" dirty="0">
                <a:effectLst/>
              </a:rPr>
              <a:t>un événement, </a:t>
            </a:r>
            <a:r>
              <a:rPr lang="fr-FR" b="1" dirty="0" smtClean="0">
                <a:effectLst/>
              </a:rPr>
              <a:t>potentiel</a:t>
            </a:r>
            <a:r>
              <a:rPr lang="fr-FR" dirty="0">
                <a:effectLst/>
              </a:rPr>
              <a:t> </a:t>
            </a:r>
            <a:r>
              <a:rPr lang="fr-FR" b="1" dirty="0" smtClean="0">
                <a:effectLst/>
              </a:rPr>
              <a:t>ou </a:t>
            </a:r>
            <a:r>
              <a:rPr lang="fr-FR" b="1" dirty="0">
                <a:effectLst/>
              </a:rPr>
              <a:t>avéré, indésirable et/ou inattendu, impactant ou présentant une probabilité forte d’impacter</a:t>
            </a:r>
            <a:r>
              <a:rPr lang="fr-FR" dirty="0">
                <a:effectLst/>
              </a:rPr>
              <a:t> la sécurité de l’information dans ses critères de Disponibilité, d'Intégrité, de Confidentialité et/ou de Preuve.</a:t>
            </a:r>
          </a:p>
          <a:p>
            <a:endParaRPr lang="fr-FR" dirty="0"/>
          </a:p>
        </p:txBody>
      </p:sp>
    </p:spTree>
    <p:extLst>
      <p:ext uri="{BB962C8B-B14F-4D97-AF65-F5344CB8AC3E}">
        <p14:creationId xmlns:p14="http://schemas.microsoft.com/office/powerpoint/2010/main" val="377289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Incident handling steps</a:t>
            </a:r>
            <a:r>
              <a:rPr lang="fr-FR" dirty="0">
                <a:effectLst/>
              </a:rPr>
              <a:t/>
            </a:r>
            <a:br>
              <a:rPr lang="fr-FR" dirty="0">
                <a:effectLst/>
              </a:rPr>
            </a:br>
            <a:endParaRPr lang="fr-FR" dirty="0"/>
          </a:p>
        </p:txBody>
      </p:sp>
      <p:sp>
        <p:nvSpPr>
          <p:cNvPr id="3" name="Content Placeholder 2"/>
          <p:cNvSpPr>
            <a:spLocks noGrp="1"/>
          </p:cNvSpPr>
          <p:nvPr>
            <p:ph idx="1"/>
          </p:nvPr>
        </p:nvSpPr>
        <p:spPr/>
        <p:txBody>
          <a:bodyPr/>
          <a:lstStyle/>
          <a:p>
            <a:pPr lvl="0"/>
            <a:r>
              <a:rPr lang="en-US" b="1" i="1" dirty="0">
                <a:effectLst/>
              </a:rPr>
              <a:t>Preparation</a:t>
            </a:r>
            <a:r>
              <a:rPr lang="en-US" i="1" dirty="0">
                <a:effectLst/>
              </a:rPr>
              <a:t>: get ready to handle the incident</a:t>
            </a:r>
            <a:endParaRPr lang="fr-FR" dirty="0">
              <a:effectLst/>
            </a:endParaRPr>
          </a:p>
          <a:p>
            <a:pPr lvl="0"/>
            <a:r>
              <a:rPr lang="en-US" b="1" i="1" dirty="0">
                <a:effectLst/>
              </a:rPr>
              <a:t>Identification</a:t>
            </a:r>
            <a:r>
              <a:rPr lang="en-US" i="1" dirty="0">
                <a:effectLst/>
              </a:rPr>
              <a:t>: detect the incident</a:t>
            </a:r>
            <a:endParaRPr lang="fr-FR" dirty="0">
              <a:effectLst/>
            </a:endParaRPr>
          </a:p>
          <a:p>
            <a:pPr lvl="0"/>
            <a:r>
              <a:rPr lang="en-US" b="1" i="1" dirty="0">
                <a:effectLst/>
              </a:rPr>
              <a:t>Containment</a:t>
            </a:r>
            <a:r>
              <a:rPr lang="en-US" i="1" dirty="0">
                <a:effectLst/>
              </a:rPr>
              <a:t>: limit the impact of the incident</a:t>
            </a:r>
            <a:endParaRPr lang="fr-FR" dirty="0">
              <a:effectLst/>
            </a:endParaRPr>
          </a:p>
          <a:p>
            <a:pPr lvl="0"/>
            <a:r>
              <a:rPr lang="en-US" b="1" i="1" dirty="0">
                <a:effectLst/>
              </a:rPr>
              <a:t>Remediation</a:t>
            </a:r>
            <a:r>
              <a:rPr lang="en-US" i="1" dirty="0">
                <a:effectLst/>
              </a:rPr>
              <a:t>: remove the threat</a:t>
            </a:r>
            <a:endParaRPr lang="fr-FR" dirty="0">
              <a:effectLst/>
            </a:endParaRPr>
          </a:p>
          <a:p>
            <a:pPr lvl="0"/>
            <a:r>
              <a:rPr lang="en-US" b="1" i="1" dirty="0">
                <a:effectLst/>
              </a:rPr>
              <a:t>Recovery</a:t>
            </a:r>
            <a:r>
              <a:rPr lang="en-US" i="1" dirty="0">
                <a:effectLst/>
              </a:rPr>
              <a:t>: recover to a normal stage</a:t>
            </a:r>
            <a:endParaRPr lang="fr-FR" dirty="0">
              <a:effectLst/>
            </a:endParaRPr>
          </a:p>
          <a:p>
            <a:pPr lvl="0"/>
            <a:r>
              <a:rPr lang="en-US" b="1" i="1" dirty="0">
                <a:effectLst/>
              </a:rPr>
              <a:t>Aftermath</a:t>
            </a:r>
            <a:r>
              <a:rPr lang="en-US" i="1" dirty="0">
                <a:effectLst/>
              </a:rPr>
              <a:t>: draw up and improve the process</a:t>
            </a:r>
            <a:r>
              <a:rPr lang="en-US" b="1" i="1" dirty="0">
                <a:effectLst/>
              </a:rPr>
              <a:t>.</a:t>
            </a:r>
            <a:endParaRPr lang="fr-FR" dirty="0">
              <a:effectLst/>
            </a:endParaRPr>
          </a:p>
          <a:p>
            <a:endParaRPr lang="fr-FR" dirty="0"/>
          </a:p>
        </p:txBody>
      </p:sp>
    </p:spTree>
    <p:extLst>
      <p:ext uri="{BB962C8B-B14F-4D97-AF65-F5344CB8AC3E}">
        <p14:creationId xmlns:p14="http://schemas.microsoft.com/office/powerpoint/2010/main" val="3195940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t>Modele</a:t>
            </a:r>
            <a:r>
              <a:rPr lang="fr-FR" b="1" dirty="0" smtClean="0"/>
              <a:t> d’organisation</a:t>
            </a:r>
            <a:endParaRPr lang="fr-FR" b="1" dirty="0"/>
          </a:p>
        </p:txBody>
      </p:sp>
      <p:sp>
        <p:nvSpPr>
          <p:cNvPr id="3" name="Content Placeholder 2"/>
          <p:cNvSpPr>
            <a:spLocks noGrp="1"/>
          </p:cNvSpPr>
          <p:nvPr>
            <p:ph idx="1"/>
          </p:nvPr>
        </p:nvSpPr>
        <p:spPr/>
        <p:txBody>
          <a:bodyPr/>
          <a:lstStyle/>
          <a:p>
            <a:pPr lvl="0"/>
            <a:r>
              <a:rPr lang="fr-FR" b="1" dirty="0">
                <a:effectLst/>
              </a:rPr>
              <a:t>coordinateur</a:t>
            </a:r>
            <a:r>
              <a:rPr lang="fr-FR" dirty="0">
                <a:effectLst/>
              </a:rPr>
              <a:t> des actions des différents membres du SOC quand l’incident a un impact sur plusieurs entités,</a:t>
            </a:r>
          </a:p>
          <a:p>
            <a:pPr lvl="0"/>
            <a:r>
              <a:rPr lang="fr-FR" b="1" dirty="0">
                <a:effectLst/>
              </a:rPr>
              <a:t>centre d’expertise </a:t>
            </a:r>
            <a:r>
              <a:rPr lang="fr-FR" dirty="0">
                <a:effectLst/>
              </a:rPr>
              <a:t>et d’assistance,</a:t>
            </a:r>
          </a:p>
          <a:p>
            <a:pPr lvl="0"/>
            <a:r>
              <a:rPr lang="fr-FR" b="1" dirty="0">
                <a:effectLst/>
              </a:rPr>
              <a:t>émetteur de recommandations </a:t>
            </a:r>
            <a:r>
              <a:rPr lang="fr-FR" dirty="0">
                <a:effectLst/>
              </a:rPr>
              <a:t>et des bonnes pratiques,</a:t>
            </a:r>
          </a:p>
          <a:p>
            <a:pPr lvl="0"/>
            <a:r>
              <a:rPr lang="fr-FR" b="1" dirty="0">
                <a:effectLst/>
              </a:rPr>
              <a:t>gestionnaire de base de connaissances partagée </a:t>
            </a:r>
            <a:r>
              <a:rPr lang="fr-FR" dirty="0">
                <a:effectLst/>
              </a:rPr>
              <a:t>par tous les membres d’organisation ou communauté.</a:t>
            </a:r>
          </a:p>
          <a:p>
            <a:endParaRPr lang="fr-FR" dirty="0"/>
          </a:p>
        </p:txBody>
      </p:sp>
    </p:spTree>
    <p:extLst>
      <p:ext uri="{BB962C8B-B14F-4D97-AF65-F5344CB8AC3E}">
        <p14:creationId xmlns:p14="http://schemas.microsoft.com/office/powerpoint/2010/main" val="239384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Acteurs</a:t>
            </a:r>
            <a:endParaRPr lang="fr-FR" b="1"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76600" y="1657350"/>
            <a:ext cx="5295900" cy="4533900"/>
          </a:xfrm>
          <a:prstGeom prst="rect">
            <a:avLst/>
          </a:prstGeom>
        </p:spPr>
      </p:pic>
    </p:spTree>
    <p:extLst>
      <p:ext uri="{BB962C8B-B14F-4D97-AF65-F5344CB8AC3E}">
        <p14:creationId xmlns:p14="http://schemas.microsoft.com/office/powerpoint/2010/main" val="1439699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SERVICES</a:t>
            </a:r>
            <a:endParaRPr lang="fr-FR"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33575" y="2038350"/>
            <a:ext cx="8743949" cy="4133850"/>
          </a:xfrm>
          <a:prstGeom prst="rect">
            <a:avLst/>
          </a:prstGeom>
        </p:spPr>
      </p:pic>
    </p:spTree>
    <p:extLst>
      <p:ext uri="{BB962C8B-B14F-4D97-AF65-F5344CB8AC3E}">
        <p14:creationId xmlns:p14="http://schemas.microsoft.com/office/powerpoint/2010/main" val="2772394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TRAITEMENT</a:t>
            </a:r>
            <a:endParaRPr lang="fr-FR"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85621" y="342900"/>
            <a:ext cx="7782503" cy="6057900"/>
          </a:xfrm>
          <a:prstGeom prst="rect">
            <a:avLst/>
          </a:prstGeom>
        </p:spPr>
      </p:pic>
    </p:spTree>
    <p:extLst>
      <p:ext uri="{BB962C8B-B14F-4D97-AF65-F5344CB8AC3E}">
        <p14:creationId xmlns:p14="http://schemas.microsoft.com/office/powerpoint/2010/main" val="1076204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smtClean="0"/>
              <a:t>IoCs</a:t>
            </a:r>
            <a:r>
              <a:rPr lang="fr-FR" dirty="0" smtClean="0"/>
              <a:t/>
            </a:r>
            <a:br>
              <a:rPr lang="fr-FR" dirty="0" smtClean="0"/>
            </a:b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100" y="609599"/>
            <a:ext cx="8639175" cy="5667375"/>
          </a:xfrm>
        </p:spPr>
      </p:pic>
    </p:spTree>
    <p:extLst>
      <p:ext uri="{BB962C8B-B14F-4D97-AF65-F5344CB8AC3E}">
        <p14:creationId xmlns:p14="http://schemas.microsoft.com/office/powerpoint/2010/main" val="3465547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But </a:t>
            </a:r>
            <a:r>
              <a:rPr lang="fr-FR" dirty="0" err="1" smtClean="0"/>
              <a:t>defensif</a:t>
            </a:r>
            <a:endParaRPr lang="fr-FR" dirty="0"/>
          </a:p>
        </p:txBody>
      </p:sp>
      <p:sp>
        <p:nvSpPr>
          <p:cNvPr id="3" name="Content Placeholder 2"/>
          <p:cNvSpPr>
            <a:spLocks noGrp="1"/>
          </p:cNvSpPr>
          <p:nvPr>
            <p:ph idx="1"/>
          </p:nvPr>
        </p:nvSpPr>
        <p:spPr/>
        <p:txBody>
          <a:bodyPr/>
          <a:lstStyle/>
          <a:p>
            <a:r>
              <a:rPr lang="fr-FR" dirty="0"/>
              <a:t>Si vous pouvez vous déplacer vers le haut, en opérant peut-être au niveau TTP, vous forcez l'adversaire à </a:t>
            </a:r>
            <a:r>
              <a:rPr lang="fr-FR" b="1" dirty="0"/>
              <a:t>réécrire son jeu</a:t>
            </a:r>
            <a:r>
              <a:rPr lang="fr-FR" dirty="0"/>
              <a:t>, ce qui prend énormément de temps. Encore une fois, l'obtention de la capacité de fonctionner à ce niveau occasionnera des coûts, mais une fois que vous les aurez payés, les coûts des détections futures seront probablement incrémentiels. En d'autres termes, une fois que vous atteignez ce plateau, vous pouvez y rester avec des ressources modestes. D'autre part, chaque fois que vous forcez l'adversaire à réapprendre de nouveaux TTP, ils en paient le coût.</a:t>
            </a:r>
          </a:p>
        </p:txBody>
      </p:sp>
    </p:spTree>
    <p:extLst>
      <p:ext uri="{BB962C8B-B14F-4D97-AF65-F5344CB8AC3E}">
        <p14:creationId xmlns:p14="http://schemas.microsoft.com/office/powerpoint/2010/main" val="4385150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248</TotalTime>
  <Words>345</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FORMATION IR part 1</vt:lpstr>
      <vt:lpstr>Definition</vt:lpstr>
      <vt:lpstr>Incident handling steps </vt:lpstr>
      <vt:lpstr>Modele d’organisation</vt:lpstr>
      <vt:lpstr>Acteurs</vt:lpstr>
      <vt:lpstr>SERVICES</vt:lpstr>
      <vt:lpstr>TRAITEMENT</vt:lpstr>
      <vt:lpstr>IoCs </vt:lpstr>
      <vt:lpstr>But defensif</vt:lpstr>
      <vt:lpstr>Conclusion</vt:lpstr>
      <vt:lpstr>REFERENCES</vt:lpstr>
    </vt:vector>
  </TitlesOfParts>
  <Company>Oodrive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IR</dc:title>
  <dc:creator>Horea</dc:creator>
  <cp:lastModifiedBy>Horea</cp:lastModifiedBy>
  <cp:revision>6</cp:revision>
  <dcterms:created xsi:type="dcterms:W3CDTF">2019-07-09T11:11:49Z</dcterms:created>
  <dcterms:modified xsi:type="dcterms:W3CDTF">2019-07-10T09:56:43Z</dcterms:modified>
</cp:coreProperties>
</file>