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58"/>
  </p:notesMasterIdLst>
  <p:handoutMasterIdLst>
    <p:handoutMasterId r:id="rId59"/>
  </p:handoutMasterIdLst>
  <p:sldIdLst>
    <p:sldId id="1044" r:id="rId5"/>
    <p:sldId id="1045" r:id="rId6"/>
    <p:sldId id="1046" r:id="rId7"/>
    <p:sldId id="1049" r:id="rId8"/>
    <p:sldId id="915" r:id="rId9"/>
    <p:sldId id="1050" r:id="rId10"/>
    <p:sldId id="1051" r:id="rId11"/>
    <p:sldId id="1052" r:id="rId12"/>
    <p:sldId id="1053" r:id="rId13"/>
    <p:sldId id="1054" r:id="rId14"/>
    <p:sldId id="1055" r:id="rId15"/>
    <p:sldId id="1057" r:id="rId16"/>
    <p:sldId id="1058" r:id="rId17"/>
    <p:sldId id="1059" r:id="rId18"/>
    <p:sldId id="1056" r:id="rId19"/>
    <p:sldId id="1061" r:id="rId20"/>
    <p:sldId id="1062" r:id="rId21"/>
    <p:sldId id="1060" r:id="rId22"/>
    <p:sldId id="1063" r:id="rId23"/>
    <p:sldId id="1064" r:id="rId24"/>
    <p:sldId id="1065" r:id="rId25"/>
    <p:sldId id="1066" r:id="rId26"/>
    <p:sldId id="1067" r:id="rId27"/>
    <p:sldId id="1069" r:id="rId28"/>
    <p:sldId id="1068" r:id="rId29"/>
    <p:sldId id="1070" r:id="rId30"/>
    <p:sldId id="1071" r:id="rId31"/>
    <p:sldId id="1072" r:id="rId32"/>
    <p:sldId id="1073" r:id="rId33"/>
    <p:sldId id="1074" r:id="rId34"/>
    <p:sldId id="1075" r:id="rId35"/>
    <p:sldId id="1076" r:id="rId36"/>
    <p:sldId id="1077" r:id="rId37"/>
    <p:sldId id="1078" r:id="rId38"/>
    <p:sldId id="1079" r:id="rId39"/>
    <p:sldId id="1080" r:id="rId40"/>
    <p:sldId id="1081" r:id="rId41"/>
    <p:sldId id="1082" r:id="rId42"/>
    <p:sldId id="1083" r:id="rId43"/>
    <p:sldId id="1084" r:id="rId44"/>
    <p:sldId id="1085" r:id="rId45"/>
    <p:sldId id="1086" r:id="rId46"/>
    <p:sldId id="1087" r:id="rId47"/>
    <p:sldId id="1088" r:id="rId48"/>
    <p:sldId id="1089" r:id="rId49"/>
    <p:sldId id="1090" r:id="rId50"/>
    <p:sldId id="1091" r:id="rId51"/>
    <p:sldId id="1092" r:id="rId52"/>
    <p:sldId id="1093" r:id="rId53"/>
    <p:sldId id="1094" r:id="rId54"/>
    <p:sldId id="1095" r:id="rId55"/>
    <p:sldId id="1096" r:id="rId56"/>
    <p:sldId id="1097" r:id="rId5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1044"/>
            <p14:sldId id="1045"/>
            <p14:sldId id="1046"/>
            <p14:sldId id="1049"/>
            <p14:sldId id="915"/>
            <p14:sldId id="1050"/>
            <p14:sldId id="1051"/>
            <p14:sldId id="1052"/>
            <p14:sldId id="1053"/>
            <p14:sldId id="1054"/>
            <p14:sldId id="1055"/>
            <p14:sldId id="1057"/>
            <p14:sldId id="1058"/>
            <p14:sldId id="1059"/>
            <p14:sldId id="1056"/>
            <p14:sldId id="1061"/>
            <p14:sldId id="1062"/>
            <p14:sldId id="1060"/>
            <p14:sldId id="1063"/>
            <p14:sldId id="1064"/>
            <p14:sldId id="1065"/>
            <p14:sldId id="1066"/>
            <p14:sldId id="1067"/>
            <p14:sldId id="1069"/>
            <p14:sldId id="1068"/>
            <p14:sldId id="1070"/>
            <p14:sldId id="1071"/>
            <p14:sldId id="1072"/>
            <p14:sldId id="1073"/>
            <p14:sldId id="1074"/>
            <p14:sldId id="1075"/>
            <p14:sldId id="1076"/>
            <p14:sldId id="1077"/>
            <p14:sldId id="1078"/>
            <p14:sldId id="1079"/>
            <p14:sldId id="1080"/>
            <p14:sldId id="1081"/>
            <p14:sldId id="1082"/>
            <p14:sldId id="1083"/>
            <p14:sldId id="1084"/>
            <p14:sldId id="1085"/>
            <p14:sldId id="1086"/>
            <p14:sldId id="1087"/>
            <p14:sldId id="1088"/>
            <p14:sldId id="1089"/>
            <p14:sldId id="1090"/>
            <p14:sldId id="1091"/>
            <p14:sldId id="1092"/>
            <p14:sldId id="1093"/>
            <p14:sldId id="1094"/>
            <p14:sldId id="1095"/>
            <p14:sldId id="1096"/>
            <p14:sldId id="1097"/>
          </p14:sldIdLst>
        </p14:section>
        <p14:section name="CREDITS &amp; COPYRIGHTS" id="{18636757-AC71-4832-B2EB-DBAB69615C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10" d="100"/>
          <a:sy n="110" d="100"/>
        </p:scale>
        <p:origin x="1698" y="108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957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370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3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606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330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198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829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076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218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63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590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067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083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336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148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264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757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594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215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01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420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009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3091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428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185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217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915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260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112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0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787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3725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602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6365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0742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4060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0458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8709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3553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6935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36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2335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1372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3610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09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153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638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536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38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forensics – part 5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1 - 11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534FA5-C670-4338-B113-6DC03256D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485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Détails de la première partition</a:t>
            </a:r>
            <a:br>
              <a:rPr lang="fr-FR" noProof="1"/>
            </a:br>
            <a:r>
              <a:rPr lang="fr-FR" i="1" noProof="1"/>
              <a:t>fsstat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AA35FB-7683-4E5C-984B-ABF15EF28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70445"/>
            <a:ext cx="6611273" cy="42487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2A68E52-58D5-4E41-89AF-D037B767C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2708920"/>
            <a:ext cx="4706007" cy="57158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A5A227D-6D70-4ECF-AD27-6D34AF807B08}"/>
              </a:ext>
            </a:extLst>
          </p:cNvPr>
          <p:cNvCxnSpPr/>
          <p:nvPr/>
        </p:nvCxnSpPr>
        <p:spPr>
          <a:xfrm flipH="1" flipV="1">
            <a:off x="4139952" y="1988840"/>
            <a:ext cx="3456384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C1CEC2F-58D6-40C4-80E6-61DBD4D7DEAF}"/>
              </a:ext>
            </a:extLst>
          </p:cNvPr>
          <p:cNvSpPr txBox="1"/>
          <p:nvPr/>
        </p:nvSpPr>
        <p:spPr>
          <a:xfrm>
            <a:off x="7380312" y="3789040"/>
            <a:ext cx="157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-b </a:t>
            </a:r>
            <a:r>
              <a:rPr lang="fr-FR" dirty="0"/>
              <a:t>: block size</a:t>
            </a:r>
          </a:p>
          <a:p>
            <a:r>
              <a:rPr lang="fr-FR" b="1" dirty="0"/>
              <a:t>-o</a:t>
            </a:r>
            <a:r>
              <a:rPr lang="fr-FR" dirty="0"/>
              <a:t>: offset (512)</a:t>
            </a:r>
          </a:p>
        </p:txBody>
      </p:sp>
    </p:spTree>
    <p:extLst>
      <p:ext uri="{BB962C8B-B14F-4D97-AF65-F5344CB8AC3E}">
        <p14:creationId xmlns:p14="http://schemas.microsoft.com/office/powerpoint/2010/main" val="40813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Détails de la deuxieme partition</a:t>
            </a:r>
            <a:br>
              <a:rPr lang="fr-FR" noProof="1"/>
            </a:br>
            <a:r>
              <a:rPr lang="fr-FR" i="1" noProof="1"/>
              <a:t>fsstat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5C48C18-2E9B-4B39-B9D8-B7CE281C0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5" y="1738889"/>
            <a:ext cx="6935168" cy="412490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BCE45E5-6D5B-44E8-AF98-B745787E0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564904"/>
            <a:ext cx="4706007" cy="571580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8EC2D59-5BA4-4C23-8773-E288F5AEDD2E}"/>
              </a:ext>
            </a:extLst>
          </p:cNvPr>
          <p:cNvCxnSpPr/>
          <p:nvPr/>
        </p:nvCxnSpPr>
        <p:spPr>
          <a:xfrm flipH="1" flipV="1">
            <a:off x="4283968" y="1916832"/>
            <a:ext cx="3186955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A70C3C6-E70C-40CB-8A74-15610EEB1DE6}"/>
              </a:ext>
            </a:extLst>
          </p:cNvPr>
          <p:cNvSpPr txBox="1"/>
          <p:nvPr/>
        </p:nvSpPr>
        <p:spPr>
          <a:xfrm>
            <a:off x="7643268" y="439121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Serial </a:t>
            </a:r>
            <a:r>
              <a:rPr lang="fr-FR" b="1" dirty="0" err="1">
                <a:solidFill>
                  <a:srgbClr val="FF0000"/>
                </a:solidFill>
              </a:rPr>
              <a:t>Number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2AC55C8-C6BE-44C9-94F1-AB9418F0DE90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3347864" y="2636912"/>
            <a:ext cx="4295404" cy="1938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7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Contenu de la deuxieme partition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D782EB7-CAF3-46DA-B2DF-5715B4843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79" y="1651748"/>
            <a:ext cx="5870998" cy="36171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B8B2586-0320-40F3-8E69-015F7B1439BF}"/>
              </a:ext>
            </a:extLst>
          </p:cNvPr>
          <p:cNvSpPr txBox="1"/>
          <p:nvPr/>
        </p:nvSpPr>
        <p:spPr>
          <a:xfrm>
            <a:off x="850072" y="5759572"/>
            <a:ext cx="5385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https://wiki.sleuthkit.org/index.php?title=Fls#-l_format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52B3D52-8867-4833-A567-76A6D1564B15}"/>
              </a:ext>
            </a:extLst>
          </p:cNvPr>
          <p:cNvSpPr txBox="1"/>
          <p:nvPr/>
        </p:nvSpPr>
        <p:spPr>
          <a:xfrm>
            <a:off x="971600" y="17522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Type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590D54-1AF3-4769-95F6-ACC0C1645813}"/>
              </a:ext>
            </a:extLst>
          </p:cNvPr>
          <p:cNvSpPr txBox="1"/>
          <p:nvPr/>
        </p:nvSpPr>
        <p:spPr>
          <a:xfrm>
            <a:off x="971600" y="2852936"/>
            <a:ext cx="150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Metadonnées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A4BE5B-9495-4678-B46A-1F80AD8D3A9C}"/>
              </a:ext>
            </a:extLst>
          </p:cNvPr>
          <p:cNvSpPr txBox="1"/>
          <p:nvPr/>
        </p:nvSpPr>
        <p:spPr>
          <a:xfrm>
            <a:off x="971600" y="421950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C000"/>
                </a:solidFill>
              </a:rPr>
              <a:t>Nom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188DCF5-1EF8-46EE-A454-019E4CB0D571}"/>
              </a:ext>
            </a:extLst>
          </p:cNvPr>
          <p:cNvCxnSpPr/>
          <p:nvPr/>
        </p:nvCxnSpPr>
        <p:spPr>
          <a:xfrm>
            <a:off x="1763688" y="1916832"/>
            <a:ext cx="9223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B62C3C-E12E-4C92-9844-D2E406CFA2F8}"/>
              </a:ext>
            </a:extLst>
          </p:cNvPr>
          <p:cNvCxnSpPr>
            <a:stCxn id="11" idx="3"/>
          </p:cNvCxnSpPr>
          <p:nvPr/>
        </p:nvCxnSpPr>
        <p:spPr>
          <a:xfrm flipV="1">
            <a:off x="2479705" y="2996952"/>
            <a:ext cx="549245" cy="40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847E0DF-3F4D-4E0A-B822-F5FB04151B3F}"/>
              </a:ext>
            </a:extLst>
          </p:cNvPr>
          <p:cNvCxnSpPr>
            <a:stCxn id="12" idx="3"/>
          </p:cNvCxnSpPr>
          <p:nvPr/>
        </p:nvCxnSpPr>
        <p:spPr>
          <a:xfrm flipV="1">
            <a:off x="1619534" y="4149080"/>
            <a:ext cx="2376402" cy="2550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4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20780" cy="1325563"/>
          </a:xfrm>
        </p:spPr>
        <p:txBody>
          <a:bodyPr>
            <a:noAutofit/>
          </a:bodyPr>
          <a:lstStyle/>
          <a:p>
            <a:r>
              <a:rPr lang="fr-FR" noProof="1"/>
              <a:t>Comment lister tous les fichiers .docx supprimés sur l'ensemble de la partition ?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D8E527-52C6-4CE1-901E-016352064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6" y="2889576"/>
            <a:ext cx="8244408" cy="58186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4A9A653-88A5-49D3-ADE4-2B3661E28E12}"/>
              </a:ext>
            </a:extLst>
          </p:cNvPr>
          <p:cNvSpPr txBox="1"/>
          <p:nvPr/>
        </p:nvSpPr>
        <p:spPr>
          <a:xfrm>
            <a:off x="2267744" y="4149080"/>
            <a:ext cx="191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-r</a:t>
            </a:r>
            <a:r>
              <a:rPr lang="fr-FR" dirty="0"/>
              <a:t> : </a:t>
            </a:r>
            <a:r>
              <a:rPr lang="fr-FR" dirty="0" err="1"/>
              <a:t>recursive</a:t>
            </a:r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-d</a:t>
            </a:r>
            <a:r>
              <a:rPr lang="fr-FR" dirty="0"/>
              <a:t>: </a:t>
            </a:r>
            <a:r>
              <a:rPr lang="fr-FR" dirty="0" err="1"/>
              <a:t>deleted</a:t>
            </a:r>
            <a:r>
              <a:rPr lang="fr-FR" dirty="0"/>
              <a:t> entries</a:t>
            </a:r>
          </a:p>
          <a:p>
            <a:r>
              <a:rPr lang="fr-FR" b="1" dirty="0">
                <a:solidFill>
                  <a:srgbClr val="FF0000"/>
                </a:solidFill>
              </a:rPr>
              <a:t>-F</a:t>
            </a:r>
            <a:r>
              <a:rPr lang="fr-FR" dirty="0"/>
              <a:t>: files </a:t>
            </a:r>
            <a:r>
              <a:rPr lang="fr-FR" dirty="0" err="1"/>
              <a:t>only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13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3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173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Quelle est la version de windows ?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9B3218-EFC9-465E-BDA8-9C50E1716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074" y="2596777"/>
            <a:ext cx="6277851" cy="211484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DBD52A1-C09D-4A35-A3A6-EA96553267F0}"/>
              </a:ext>
            </a:extLst>
          </p:cNvPr>
          <p:cNvSpPr txBox="1"/>
          <p:nvPr/>
        </p:nvSpPr>
        <p:spPr>
          <a:xfrm>
            <a:off x="2123728" y="5120414"/>
            <a:ext cx="159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-r</a:t>
            </a:r>
            <a:r>
              <a:rPr lang="fr-FR" dirty="0"/>
              <a:t>: </a:t>
            </a:r>
            <a:r>
              <a:rPr lang="fr-FR" dirty="0" err="1"/>
              <a:t>registry</a:t>
            </a:r>
            <a:r>
              <a:rPr lang="fr-FR" dirty="0"/>
              <a:t> </a:t>
            </a:r>
            <a:r>
              <a:rPr lang="fr-FR" dirty="0" err="1"/>
              <a:t>hive</a:t>
            </a:r>
            <a:endParaRPr lang="fr-FR" dirty="0"/>
          </a:p>
          <a:p>
            <a:r>
              <a:rPr lang="fr-FR" b="1" dirty="0"/>
              <a:t>-p</a:t>
            </a:r>
            <a:r>
              <a:rPr lang="fr-FR" dirty="0"/>
              <a:t>: plugin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4123FA7-100D-4D7E-9DF5-3AE092A313C4}"/>
              </a:ext>
            </a:extLst>
          </p:cNvPr>
          <p:cNvSpPr txBox="1"/>
          <p:nvPr/>
        </p:nvSpPr>
        <p:spPr>
          <a:xfrm>
            <a:off x="5364088" y="527230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GMT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9E1C359-0258-465F-8958-D8E696FCA779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5004048" y="4682716"/>
            <a:ext cx="684007" cy="5895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4CA76A-5E9C-4A03-9BE5-DD5AFDD350C8}"/>
              </a:ext>
            </a:extLst>
          </p:cNvPr>
          <p:cNvSpPr/>
          <p:nvPr/>
        </p:nvSpPr>
        <p:spPr>
          <a:xfrm>
            <a:off x="1409288" y="1938224"/>
            <a:ext cx="664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HKLM\SOFTWARE\Microsoft\Windows NT\CurrentVersion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0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Rip.pl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9FF84A1-5D34-4624-824F-B2011983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86564"/>
            <a:ext cx="4454962" cy="19465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33E242-457C-4872-B7F9-4AC18854C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3356992"/>
            <a:ext cx="4762950" cy="269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65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4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380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20780" cy="1325563"/>
          </a:xfrm>
        </p:spPr>
        <p:txBody>
          <a:bodyPr>
            <a:noAutofit/>
          </a:bodyPr>
          <a:lstStyle/>
          <a:p>
            <a:r>
              <a:rPr lang="fr-FR" dirty="0"/>
              <a:t>Quel est le réglage du fuseau horaire ?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F9E729C-F382-47CC-92FC-4D51702BE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4" y="2737367"/>
            <a:ext cx="8354591" cy="23148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3F1423-2FE7-4084-92C3-9A67CBA3CFAB}"/>
              </a:ext>
            </a:extLst>
          </p:cNvPr>
          <p:cNvSpPr txBox="1"/>
          <p:nvPr/>
        </p:nvSpPr>
        <p:spPr>
          <a:xfrm>
            <a:off x="3707904" y="2132856"/>
            <a:ext cx="268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 (Zulu Time) = GMT = UTC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81944EB-B9EB-469B-92D4-3A3181011993}"/>
              </a:ext>
            </a:extLst>
          </p:cNvPr>
          <p:cNvCxnSpPr/>
          <p:nvPr/>
        </p:nvCxnSpPr>
        <p:spPr>
          <a:xfrm flipH="1">
            <a:off x="3419872" y="2502188"/>
            <a:ext cx="1008112" cy="15028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3714E033-1000-417B-87B2-39393031AAA5}"/>
              </a:ext>
            </a:extLst>
          </p:cNvPr>
          <p:cNvSpPr txBox="1"/>
          <p:nvPr/>
        </p:nvSpPr>
        <p:spPr>
          <a:xfrm>
            <a:off x="880057" y="5366890"/>
            <a:ext cx="709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Bias</a:t>
            </a:r>
            <a:r>
              <a:rPr lang="fr-FR" dirty="0"/>
              <a:t> représente la différence en minutes entre GMT/UTC et l'heure locale.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D39979A-45DD-4A22-BE66-B8B76B1A4D8E}"/>
              </a:ext>
            </a:extLst>
          </p:cNvPr>
          <p:cNvCxnSpPr/>
          <p:nvPr/>
        </p:nvCxnSpPr>
        <p:spPr>
          <a:xfrm flipH="1" flipV="1">
            <a:off x="827584" y="4653136"/>
            <a:ext cx="216024" cy="7137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3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5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488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20780" cy="1325563"/>
          </a:xfrm>
        </p:spPr>
        <p:txBody>
          <a:bodyPr>
            <a:noAutofit/>
          </a:bodyPr>
          <a:lstStyle/>
          <a:p>
            <a:r>
              <a:rPr lang="fr-FR" dirty="0"/>
              <a:t>Quel est le nom de l'ordinateur ?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F2B387-35F0-4DB9-8C8E-15500A527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15" y="3422009"/>
            <a:ext cx="6030167" cy="22767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6021F2-3DE4-4B0A-9116-CA6B7EFFCC95}"/>
              </a:ext>
            </a:extLst>
          </p:cNvPr>
          <p:cNvSpPr/>
          <p:nvPr/>
        </p:nvSpPr>
        <p:spPr>
          <a:xfrm>
            <a:off x="1043608" y="1821653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HKLM\SYSTEM\</a:t>
            </a:r>
            <a:r>
              <a:rPr lang="en-US" dirty="0" err="1">
                <a:latin typeface="Times New Roman" panose="02020603050405020304" pitchFamily="18" charset="0"/>
              </a:rPr>
              <a:t>ControlSet</a:t>
            </a:r>
            <a:r>
              <a:rPr lang="en-US" dirty="0">
                <a:latin typeface="Times New Roman" panose="02020603050405020304" pitchFamily="18" charset="0"/>
              </a:rPr>
              <a:t>###\Control\</a:t>
            </a:r>
            <a:r>
              <a:rPr lang="en-US" dirty="0" err="1">
                <a:latin typeface="Times New Roman" panose="02020603050405020304" pitchFamily="18" charset="0"/>
              </a:rPr>
              <a:t>ComputerName</a:t>
            </a:r>
            <a:r>
              <a:rPr lang="en-US" dirty="0">
                <a:latin typeface="Times New Roman" panose="02020603050405020304" pitchFamily="18" charset="0"/>
              </a:rPr>
              <a:t>\</a:t>
            </a:r>
            <a:r>
              <a:rPr lang="en-US" dirty="0" err="1">
                <a:latin typeface="Times New Roman" panose="02020603050405020304" pitchFamily="18" charset="0"/>
              </a:rPr>
              <a:t>ComputerName</a:t>
            </a:r>
            <a:r>
              <a:rPr lang="en-US" dirty="0">
                <a:latin typeface="Times New Roman" panose="02020603050405020304" pitchFamily="18" charset="0"/>
              </a:rPr>
              <a:t> (value: </a:t>
            </a:r>
            <a:r>
              <a:rPr lang="en-US" dirty="0" err="1">
                <a:latin typeface="Times New Roman" panose="02020603050405020304" pitchFamily="18" charset="0"/>
              </a:rPr>
              <a:t>ComputerName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</a:rPr>
              <a:t>HKLM\SYSTEM\</a:t>
            </a:r>
            <a:r>
              <a:rPr lang="en-US" dirty="0" err="1">
                <a:latin typeface="Times New Roman" panose="02020603050405020304" pitchFamily="18" charset="0"/>
              </a:rPr>
              <a:t>ControlSet</a:t>
            </a:r>
            <a:r>
              <a:rPr lang="en-US" dirty="0">
                <a:latin typeface="Times New Roman" panose="02020603050405020304" pitchFamily="18" charset="0"/>
              </a:rPr>
              <a:t>###\Services\</a:t>
            </a:r>
            <a:r>
              <a:rPr lang="en-US" dirty="0" err="1">
                <a:latin typeface="Times New Roman" panose="02020603050405020304" pitchFamily="18" charset="0"/>
              </a:rPr>
              <a:t>Tcpip</a:t>
            </a:r>
            <a:r>
              <a:rPr lang="en-US" dirty="0">
                <a:latin typeface="Times New Roman" panose="02020603050405020304" pitchFamily="18" charset="0"/>
              </a:rPr>
              <a:t>\Parameters (value: Hostname)......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6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9033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7"/>
            <a:ext cx="7020780" cy="1200330"/>
          </a:xfrm>
        </p:spPr>
        <p:txBody>
          <a:bodyPr>
            <a:noAutofit/>
          </a:bodyPr>
          <a:lstStyle/>
          <a:p>
            <a:r>
              <a:rPr lang="fr-FR" dirty="0"/>
              <a:t>Enumérez tous les comptes présents, pas de des comptes système 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BFACF98-4FEB-4F2C-B2AD-D61B8071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85" y="1650077"/>
            <a:ext cx="5153468" cy="470050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8726C76-51B0-4D0A-A1A8-4A79F5EBE8EB}"/>
              </a:ext>
            </a:extLst>
          </p:cNvPr>
          <p:cNvSpPr txBox="1"/>
          <p:nvPr/>
        </p:nvSpPr>
        <p:spPr>
          <a:xfrm>
            <a:off x="7080037" y="5085184"/>
            <a:ext cx="1804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Mappage du SID </a:t>
            </a:r>
          </a:p>
          <a:p>
            <a:r>
              <a:rPr lang="fr-FR" b="1" dirty="0">
                <a:solidFill>
                  <a:srgbClr val="FF0000"/>
                </a:solidFill>
              </a:rPr>
              <a:t>à l’utilisateur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E2ACE45-6BF1-4CF9-9826-DD7AFF21DFC0}"/>
              </a:ext>
            </a:extLst>
          </p:cNvPr>
          <p:cNvCxnSpPr/>
          <p:nvPr/>
        </p:nvCxnSpPr>
        <p:spPr>
          <a:xfrm flipH="1" flipV="1">
            <a:off x="5004048" y="5013176"/>
            <a:ext cx="1944216" cy="395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3C735DB-A784-45AF-AE06-82FD55E76E9B}"/>
              </a:ext>
            </a:extLst>
          </p:cNvPr>
          <p:cNvCxnSpPr>
            <a:cxnSpLocks/>
          </p:cNvCxnSpPr>
          <p:nvPr/>
        </p:nvCxnSpPr>
        <p:spPr>
          <a:xfrm flipH="1">
            <a:off x="5004048" y="5408349"/>
            <a:ext cx="1944216" cy="152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3897056-DF4F-48E3-A0F1-1595B5EFFBE5}"/>
              </a:ext>
            </a:extLst>
          </p:cNvPr>
          <p:cNvCxnSpPr>
            <a:cxnSpLocks/>
          </p:cNvCxnSpPr>
          <p:nvPr/>
        </p:nvCxnSpPr>
        <p:spPr>
          <a:xfrm flipH="1">
            <a:off x="5004048" y="5408349"/>
            <a:ext cx="1944216" cy="653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0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7"/>
            <a:ext cx="7020780" cy="1200330"/>
          </a:xfrm>
        </p:spPr>
        <p:txBody>
          <a:bodyPr>
            <a:noAutofit/>
          </a:bodyPr>
          <a:lstStyle/>
          <a:p>
            <a:r>
              <a:rPr lang="fr-FR" dirty="0"/>
              <a:t>Recherche d’informations SAM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7F6545-0F3A-4028-A97C-02C607A7E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18877"/>
            <a:ext cx="5991506" cy="453112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43A4643-F26D-4BCB-9E5F-6C361136F97D}"/>
              </a:ext>
            </a:extLst>
          </p:cNvPr>
          <p:cNvSpPr txBox="1"/>
          <p:nvPr/>
        </p:nvSpPr>
        <p:spPr>
          <a:xfrm>
            <a:off x="6660232" y="1800055"/>
            <a:ext cx="24041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SAM stocke les informations </a:t>
            </a:r>
          </a:p>
          <a:p>
            <a:r>
              <a:rPr lang="fr-FR" sz="1400" dirty="0"/>
              <a:t>relatives aux comptes, par </a:t>
            </a:r>
          </a:p>
          <a:p>
            <a:r>
              <a:rPr lang="fr-FR" sz="1400" dirty="0"/>
              <a:t>exemple les mots de passe</a:t>
            </a:r>
          </a:p>
          <a:p>
            <a:r>
              <a:rPr lang="fr-FR" sz="1400" dirty="0"/>
              <a:t>dans un format haché (NTLM).</a:t>
            </a:r>
          </a:p>
          <a:p>
            <a:endParaRPr lang="fr-FR" sz="1400" dirty="0"/>
          </a:p>
          <a:p>
            <a:r>
              <a:rPr lang="fr-FR" sz="1400" dirty="0"/>
              <a:t>-&gt; </a:t>
            </a:r>
            <a:r>
              <a:rPr lang="fr-FR" sz="1400" dirty="0" err="1"/>
              <a:t>bruteforcing</a:t>
            </a:r>
            <a:r>
              <a:rPr lang="fr-FR" sz="1400" dirty="0"/>
              <a:t> avec </a:t>
            </a:r>
            <a:r>
              <a:rPr lang="fr-FR" sz="1400" dirty="0" err="1"/>
              <a:t>impacket</a:t>
            </a:r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857BC03-EB0B-4CE4-9C45-84DD7771A550}"/>
              </a:ext>
            </a:extLst>
          </p:cNvPr>
          <p:cNvSpPr txBox="1"/>
          <p:nvPr/>
        </p:nvSpPr>
        <p:spPr>
          <a:xfrm>
            <a:off x="7198027" y="374895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Login échoué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435D308-F95B-4649-BAAC-14819828F64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275856" y="3645024"/>
            <a:ext cx="3922171" cy="2885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B4ED359-75DF-4FEA-9514-5D6E23822D3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275857" y="3933621"/>
            <a:ext cx="392217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39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7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758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Qui a été le dernier utilisateur à se connecter au PC ?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CB06BED-AF5F-42DD-BEC5-8854A782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76367"/>
            <a:ext cx="5591955" cy="19052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6A1172-24A3-4278-AB5D-624FCE4861EC}"/>
              </a:ext>
            </a:extLst>
          </p:cNvPr>
          <p:cNvSpPr/>
          <p:nvPr/>
        </p:nvSpPr>
        <p:spPr>
          <a:xfrm>
            <a:off x="1481577" y="49411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HKLM\Software\~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</a:rPr>
              <a:t>HKLM\SAM\~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30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8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7629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Quelle a été la dernière date/heure d'arrêt système enregistrée ?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81CB8E-048C-44CA-92B5-CB25CF288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41" y="2775204"/>
            <a:ext cx="5249008" cy="14003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21AD96-D1B0-4F82-B75A-CA88C546D1B1}"/>
              </a:ext>
            </a:extLst>
          </p:cNvPr>
          <p:cNvSpPr/>
          <p:nvPr/>
        </p:nvSpPr>
        <p:spPr>
          <a:xfrm>
            <a:off x="646716" y="1963897"/>
            <a:ext cx="7741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</a:rPr>
              <a:t>HKLM\SYSTEM\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</a:rPr>
              <a:t>ControlSet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</a:rPr>
              <a:t>###\Control\Windows  (value: 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</a:rPr>
              <a:t>ShutdownTime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</a:rPr>
              <a:t>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AFDC7-68D2-4F80-BC2F-7072C5266D81}"/>
              </a:ext>
            </a:extLst>
          </p:cNvPr>
          <p:cNvSpPr/>
          <p:nvPr/>
        </p:nvSpPr>
        <p:spPr>
          <a:xfrm>
            <a:off x="4480737" y="457093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/>
              <a:t>Un Control Set contient des informations de configuration  telles que les pilotes de périphériques et les services.</a:t>
            </a:r>
          </a:p>
          <a:p>
            <a:r>
              <a:rPr lang="fr-FR" sz="1400" b="1" dirty="0"/>
              <a:t>ControlSet001</a:t>
            </a:r>
            <a:r>
              <a:rPr lang="fr-FR" sz="1400" dirty="0"/>
              <a:t> peut être le dernier jeu de contrôle avec lequel vous avez démarré.</a:t>
            </a:r>
          </a:p>
          <a:p>
            <a:r>
              <a:rPr lang="fr-FR" sz="1400" b="1" dirty="0"/>
              <a:t>ControlSet002</a:t>
            </a:r>
            <a:r>
              <a:rPr lang="fr-FR" sz="1400" dirty="0"/>
              <a:t> peut être le dernier jeu de contrôle connu, ou celui qui a permis de démarrer Windows NT en dernier. 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C9D86EA-7B9E-4FFF-A7A8-89D87D7DF3DF}"/>
              </a:ext>
            </a:extLst>
          </p:cNvPr>
          <p:cNvCxnSpPr/>
          <p:nvPr/>
        </p:nvCxnSpPr>
        <p:spPr>
          <a:xfrm flipH="1" flipV="1">
            <a:off x="1763688" y="3789040"/>
            <a:ext cx="2717049" cy="936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198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9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28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271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informations relatives aux interfaces réseau - adresse IP DHCP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2154247-6A0B-44CF-BC2B-A7D185A1A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68338"/>
            <a:ext cx="5056244" cy="400008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0B68632-8F0D-49A7-9F0B-94A6065BC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210" y="3292065"/>
            <a:ext cx="4515480" cy="9526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5ED-A522-404E-AE56-50F2166942EF}"/>
              </a:ext>
            </a:extLst>
          </p:cNvPr>
          <p:cNvSpPr/>
          <p:nvPr/>
        </p:nvSpPr>
        <p:spPr>
          <a:xfrm>
            <a:off x="763426" y="5820433"/>
            <a:ext cx="775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</a:rPr>
              <a:t>HKLM\SYSTEM\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</a:rPr>
              <a:t>ControlSet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</a:rPr>
              <a:t>###\Services\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</a:rPr>
              <a:t>Tcpip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</a:rPr>
              <a:t>\Parameters\Interfaces\{GUID}</a:t>
            </a:r>
            <a:endParaRPr lang="en-US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DA6EEE5-FBBD-44ED-8FE2-C55140F92D7E}"/>
              </a:ext>
            </a:extLst>
          </p:cNvPr>
          <p:cNvCxnSpPr/>
          <p:nvPr/>
        </p:nvCxnSpPr>
        <p:spPr>
          <a:xfrm flipH="1">
            <a:off x="4067944" y="4509120"/>
            <a:ext cx="108012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8F66630-B2F4-495F-8CF8-9BDE5D90205E}"/>
              </a:ext>
            </a:extLst>
          </p:cNvPr>
          <p:cNvCxnSpPr/>
          <p:nvPr/>
        </p:nvCxnSpPr>
        <p:spPr>
          <a:xfrm flipH="1">
            <a:off x="4067944" y="4869160"/>
            <a:ext cx="108012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3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948772" cy="1325563"/>
          </a:xfrm>
        </p:spPr>
        <p:txBody>
          <a:bodyPr>
            <a:noAutofit/>
          </a:bodyPr>
          <a:lstStyle/>
          <a:p>
            <a:r>
              <a:rPr lang="fr-FR" dirty="0"/>
              <a:t>valeurs de hachage (MD5 &amp; SHA-1) de l’image 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5389F5-5807-40BA-B436-6EEF6DDEB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26714"/>
            <a:ext cx="6592220" cy="109552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7C9C804-A46F-402A-AFB8-444C62669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513201"/>
            <a:ext cx="5734850" cy="2000529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EFC8761-BA8E-4AC3-8E76-CA26894DC73B}"/>
              </a:ext>
            </a:extLst>
          </p:cNvPr>
          <p:cNvCxnSpPr/>
          <p:nvPr/>
        </p:nvCxnSpPr>
        <p:spPr>
          <a:xfrm>
            <a:off x="1187624" y="2276872"/>
            <a:ext cx="360040" cy="1656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6C3C709-B71C-42E5-8856-A0FA8B73175F}"/>
              </a:ext>
            </a:extLst>
          </p:cNvPr>
          <p:cNvCxnSpPr/>
          <p:nvPr/>
        </p:nvCxnSpPr>
        <p:spPr>
          <a:xfrm flipH="1">
            <a:off x="2051720" y="2636912"/>
            <a:ext cx="504056" cy="1512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10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450558" y="2170938"/>
            <a:ext cx="4886158" cy="3073534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30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4023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applications installées après l'installation du système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E56DA2-0119-4CD8-9ED4-90D2EA6EE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5" y="2309061"/>
            <a:ext cx="8564170" cy="21720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BD2985-C7B2-436B-A769-63B99F574952}"/>
              </a:ext>
            </a:extLst>
          </p:cNvPr>
          <p:cNvSpPr/>
          <p:nvPr/>
        </p:nvSpPr>
        <p:spPr>
          <a:xfrm>
            <a:off x="400050" y="4594740"/>
            <a:ext cx="7988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HKLM\SOFTWARE\Microsoft\Windows\CurrentVersion\Installer\</a:t>
            </a: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UserData</a:t>
            </a:r>
            <a:endParaRPr lang="en-US" dirty="0">
              <a:latin typeface="Times New Roman" panose="02020603050405020304" pitchFamily="18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3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applications Désinstallés après l'installation du système 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D408CBC-D0E1-4D42-9907-0201580E9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4" y="2257261"/>
            <a:ext cx="7964011" cy="23434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9FB907-12FD-4666-850E-B0FAD8E601A0}"/>
              </a:ext>
            </a:extLst>
          </p:cNvPr>
          <p:cNvSpPr/>
          <p:nvPr/>
        </p:nvSpPr>
        <p:spPr>
          <a:xfrm>
            <a:off x="630988" y="4789672"/>
            <a:ext cx="8261491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1143000" algn="l"/>
              </a:tabLst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HKLM\SOFTWARE\Microsoft\Windows\CurrentVersion\Uninstall\~</a:t>
            </a:r>
            <a:endParaRPr lang="en-US" sz="3200" dirty="0"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143000" algn="l"/>
              </a:tabLst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HKLM\SOFTWARE\Wow6432Node\Microsoft\Windows\CurrentVersion\Uninstall\~</a:t>
            </a:r>
            <a:endParaRPr lang="en-US" sz="3200" dirty="0"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3F2E43-D608-4764-BF77-DAB0DE3509E6}"/>
              </a:ext>
            </a:extLst>
          </p:cNvPr>
          <p:cNvCxnSpPr/>
          <p:nvPr/>
        </p:nvCxnSpPr>
        <p:spPr>
          <a:xfrm flipH="1">
            <a:off x="3419872" y="3789040"/>
            <a:ext cx="2695178" cy="72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B30A71D-4901-447C-B488-C1679211F5FF}"/>
              </a:ext>
            </a:extLst>
          </p:cNvPr>
          <p:cNvCxnSpPr/>
          <p:nvPr/>
        </p:nvCxnSpPr>
        <p:spPr>
          <a:xfrm flipH="1">
            <a:off x="5004048" y="4290830"/>
            <a:ext cx="2695178" cy="720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23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11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450558" y="2170938"/>
            <a:ext cx="4886158" cy="3073534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68894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Listez les journaux d'exécution des applications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CC626B-DDCF-45AB-AA23-9575283EAA69}"/>
              </a:ext>
            </a:extLst>
          </p:cNvPr>
          <p:cNvSpPr txBox="1"/>
          <p:nvPr/>
        </p:nvSpPr>
        <p:spPr>
          <a:xfrm>
            <a:off x="1763688" y="2708920"/>
            <a:ext cx="47002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fr-FR" b="1" dirty="0" err="1">
                <a:solidFill>
                  <a:srgbClr val="FF0000"/>
                </a:solidFill>
              </a:rPr>
              <a:t>Shimcache</a:t>
            </a:r>
            <a:r>
              <a:rPr lang="fr-FR" dirty="0"/>
              <a:t> - </a:t>
            </a:r>
            <a:r>
              <a:rPr lang="en-US" dirty="0"/>
              <a:t>Application Compatibility Cache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b="1" dirty="0" err="1">
                <a:solidFill>
                  <a:srgbClr val="FF0000"/>
                </a:solidFill>
              </a:rPr>
              <a:t>Amcache</a:t>
            </a:r>
            <a:r>
              <a:rPr lang="en-US" dirty="0"/>
              <a:t> – Recent File Cache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b="1" dirty="0" err="1">
                <a:solidFill>
                  <a:srgbClr val="FF0000"/>
                </a:solidFill>
              </a:rPr>
              <a:t>UserAssist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b="1" dirty="0">
                <a:solidFill>
                  <a:srgbClr val="FF0000"/>
                </a:solidFill>
              </a:rPr>
              <a:t>Prefetch</a:t>
            </a:r>
          </a:p>
          <a:p>
            <a:pPr marL="342900" indent="-342900">
              <a:buAutoNum type="alphaLcPeriod"/>
            </a:pPr>
            <a:endParaRPr lang="en-US" dirty="0"/>
          </a:p>
          <a:p>
            <a:pPr marL="342900" indent="-342900">
              <a:buAutoNum type="alphaLcPeriod"/>
            </a:pPr>
            <a:r>
              <a:rPr lang="en-US" b="1" dirty="0" err="1">
                <a:solidFill>
                  <a:srgbClr val="FF0000"/>
                </a:solidFill>
              </a:rPr>
              <a:t>Muicache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– Multilingual User Interface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91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a. </a:t>
            </a:r>
            <a:r>
              <a:rPr lang="fr-FR" dirty="0" err="1"/>
              <a:t>Shimcache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C22FBC9-6FE5-4BF4-8EEF-FF1D9F80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75" y="1317251"/>
            <a:ext cx="4407380" cy="21837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181B43-C8AA-4891-A112-D7F1D339E9F4}"/>
              </a:ext>
            </a:extLst>
          </p:cNvPr>
          <p:cNvSpPr/>
          <p:nvPr/>
        </p:nvSpPr>
        <p:spPr>
          <a:xfrm>
            <a:off x="432645" y="1838227"/>
            <a:ext cx="387133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Créé pour identifier les problèmes de compatibilité des applications</a:t>
            </a:r>
          </a:p>
          <a:p>
            <a:endParaRPr lang="fr-FR" sz="1400" dirty="0"/>
          </a:p>
          <a:p>
            <a:r>
              <a:rPr lang="fr-FR" sz="1400" dirty="0"/>
              <a:t>Utilisé pour une recherche rapide afin de décider si les modules ont besoin d'être calés- </a:t>
            </a:r>
            <a:r>
              <a:rPr lang="fr-FR" sz="1400" b="1" dirty="0" err="1"/>
              <a:t>shimming</a:t>
            </a:r>
            <a:r>
              <a:rPr lang="fr-FR" sz="1400" dirty="0"/>
              <a:t> -  (pour les rendre compatibles) ou non.</a:t>
            </a:r>
          </a:p>
          <a:p>
            <a:endParaRPr lang="fr-FR" sz="1400" dirty="0"/>
          </a:p>
          <a:p>
            <a:r>
              <a:rPr lang="fr-FR" sz="1400" dirty="0"/>
              <a:t>Connu sous le nom de </a:t>
            </a:r>
            <a:r>
              <a:rPr lang="fr-FR" sz="1400" b="1" dirty="0" err="1"/>
              <a:t>AppCompatCache</a:t>
            </a:r>
            <a:endParaRPr lang="fr-FR" sz="1400" b="1" dirty="0"/>
          </a:p>
          <a:p>
            <a:endParaRPr lang="fr-FR" sz="1400" dirty="0"/>
          </a:p>
          <a:p>
            <a:r>
              <a:rPr lang="en-US" sz="1400" i="1" dirty="0">
                <a:solidFill>
                  <a:srgbClr val="007DB5"/>
                </a:solidFill>
              </a:rPr>
              <a:t>HKLM\SYSTEM\</a:t>
            </a:r>
            <a:r>
              <a:rPr lang="en-US" sz="1400" i="1" dirty="0" err="1">
                <a:solidFill>
                  <a:srgbClr val="007DB5"/>
                </a:solidFill>
              </a:rPr>
              <a:t>ControlSet</a:t>
            </a:r>
            <a:r>
              <a:rPr lang="en-US" sz="1400" i="1" dirty="0">
                <a:solidFill>
                  <a:srgbClr val="007DB5"/>
                </a:solidFill>
              </a:rPr>
              <a:t>###\Control\Session Manager\</a:t>
            </a:r>
            <a:r>
              <a:rPr lang="en-US" sz="1400" i="1" dirty="0" err="1">
                <a:solidFill>
                  <a:srgbClr val="007DB5"/>
                </a:solidFill>
              </a:rPr>
              <a:t>AppCompatCache</a:t>
            </a:r>
            <a:r>
              <a:rPr lang="en-US" sz="1400" i="1" dirty="0">
                <a:solidFill>
                  <a:srgbClr val="007DB5"/>
                </a:solidFill>
              </a:rPr>
              <a:t>\</a:t>
            </a:r>
          </a:p>
          <a:p>
            <a:endParaRPr lang="en-US" sz="1400" i="1" dirty="0">
              <a:solidFill>
                <a:srgbClr val="007DB5"/>
              </a:solidFill>
            </a:endParaRPr>
          </a:p>
          <a:p>
            <a:r>
              <a:rPr lang="fr-FR" sz="1400" dirty="0"/>
              <a:t>Deux actions qui peuvent provoquer l'enregistrement d'une entrée dans le </a:t>
            </a:r>
            <a:r>
              <a:rPr lang="fr-FR" sz="1400" dirty="0" err="1"/>
              <a:t>Shimcache</a:t>
            </a:r>
            <a:r>
              <a:rPr lang="fr-FR" sz="1400" dirty="0"/>
              <a:t> :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Un fichier est exécuté ( depuis Windows XP)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Un utilisateur parcourt interactivement un répertoire (depuis Windows Vista)</a:t>
            </a:r>
          </a:p>
          <a:p>
            <a:endParaRPr lang="fr-FR" sz="14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E31D18B-9392-4F55-8C6F-814162E453C2}"/>
              </a:ext>
            </a:extLst>
          </p:cNvPr>
          <p:cNvCxnSpPr/>
          <p:nvPr/>
        </p:nvCxnSpPr>
        <p:spPr>
          <a:xfrm flipV="1">
            <a:off x="4067944" y="1628800"/>
            <a:ext cx="504056" cy="230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38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a. </a:t>
            </a:r>
            <a:r>
              <a:rPr lang="fr-FR" dirty="0" err="1"/>
              <a:t>Shimcache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A49D28-0BF7-4CC1-8DEE-7F85671BD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700808"/>
            <a:ext cx="4586091" cy="24382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58B520-0887-4232-9D9B-4FB8C8BA0F51}"/>
              </a:ext>
            </a:extLst>
          </p:cNvPr>
          <p:cNvSpPr/>
          <p:nvPr/>
        </p:nvSpPr>
        <p:spPr>
          <a:xfrm>
            <a:off x="400050" y="1970472"/>
            <a:ext cx="330785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Stocke diverses métadonnées de fichiers en fonction du système d'exploitation.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Chemin complet du fichier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Taille du fichier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7DB5"/>
                </a:solidFill>
              </a:rPr>
              <a:t>$</a:t>
            </a:r>
            <a:r>
              <a:rPr lang="en-US" sz="1400" i="1" dirty="0" err="1">
                <a:solidFill>
                  <a:srgbClr val="007DB5"/>
                </a:solidFill>
              </a:rPr>
              <a:t>Standard_Information</a:t>
            </a:r>
            <a:r>
              <a:rPr lang="en-US" sz="1400" i="1" dirty="0">
                <a:solidFill>
                  <a:srgbClr val="007DB5"/>
                </a:solidFill>
              </a:rPr>
              <a:t> </a:t>
            </a:r>
            <a:r>
              <a:rPr lang="en-US" sz="1400" dirty="0"/>
              <a:t>(SI) </a:t>
            </a:r>
            <a:r>
              <a:rPr lang="fr-FR" sz="1400" dirty="0"/>
              <a:t>Date de la dernière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rgbClr val="007DB5"/>
                </a:solidFill>
              </a:rPr>
              <a:t>Shimcache</a:t>
            </a:r>
            <a:r>
              <a:rPr lang="en-US" sz="1400" i="1" dirty="0">
                <a:solidFill>
                  <a:srgbClr val="007DB5"/>
                </a:solidFill>
              </a:rPr>
              <a:t> </a:t>
            </a:r>
            <a:r>
              <a:rPr lang="en-US" sz="1400" dirty="0" err="1"/>
              <a:t>Dernière</a:t>
            </a:r>
            <a:r>
              <a:rPr lang="en-US" sz="1400" dirty="0"/>
              <a:t> mise à jour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Process Execution Flag:</a:t>
            </a:r>
            <a:r>
              <a:rPr lang="fr-FR" sz="1400" dirty="0"/>
              <a:t> défini pendant la création/exécution du processus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/>
              <a:t>Ne contient que les informations antérieures au dernier démarrage du système - les entrées à jour sont stockées uniquement en mémoire</a:t>
            </a:r>
          </a:p>
          <a:p>
            <a:endParaRPr lang="fr-FR" sz="1400" dirty="0"/>
          </a:p>
          <a:p>
            <a:r>
              <a:rPr lang="fr-FR" sz="1400" dirty="0"/>
              <a:t>Les données les plus anciennes sont remplacées par de nouvelles entrées</a:t>
            </a:r>
          </a:p>
        </p:txBody>
      </p:sp>
    </p:spTree>
    <p:extLst>
      <p:ext uri="{BB962C8B-B14F-4D97-AF65-F5344CB8AC3E}">
        <p14:creationId xmlns:p14="http://schemas.microsoft.com/office/powerpoint/2010/main" val="2973539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a. </a:t>
            </a:r>
            <a:r>
              <a:rPr lang="fr-FR" dirty="0" err="1"/>
              <a:t>Shimcache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71FB5C5-E0C5-4DE4-904C-4A31AC34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19645"/>
            <a:ext cx="7740352" cy="22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86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B. </a:t>
            </a:r>
            <a:r>
              <a:rPr lang="fr-FR" dirty="0" err="1"/>
              <a:t>recentfilecache.bcf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52D51-584C-4FE7-A186-8144A692DDD7}"/>
              </a:ext>
            </a:extLst>
          </p:cNvPr>
          <p:cNvSpPr/>
          <p:nvPr/>
        </p:nvSpPr>
        <p:spPr>
          <a:xfrm>
            <a:off x="827584" y="1926657"/>
            <a:ext cx="779328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RecentFileCache.bcf</a:t>
            </a:r>
            <a:r>
              <a:rPr lang="en-US" i="1" dirty="0">
                <a:solidFill>
                  <a:srgbClr val="007DB5"/>
                </a:solidFill>
              </a:rPr>
              <a:t>  </a:t>
            </a:r>
            <a:r>
              <a:rPr lang="en-US" dirty="0"/>
              <a:t>vs. </a:t>
            </a:r>
            <a:r>
              <a:rPr lang="en-US" i="1" dirty="0" err="1">
                <a:solidFill>
                  <a:srgbClr val="007DB5"/>
                </a:solidFill>
              </a:rPr>
              <a:t>ShimCache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(Decalage temporal)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deux contiennent des références à des programmes exécutés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DB5"/>
                </a:solidFill>
              </a:rPr>
              <a:t>RecentFileCache.bcf</a:t>
            </a:r>
            <a:r>
              <a:rPr lang="en-US" dirty="0"/>
              <a:t> =&gt; </a:t>
            </a:r>
            <a:r>
              <a:rPr lang="fr-FR" b="1" dirty="0">
                <a:solidFill>
                  <a:srgbClr val="FF0000"/>
                </a:solidFill>
              </a:rPr>
              <a:t>récemment exécuté (copié ou téléchargé)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DB5"/>
                </a:solidFill>
              </a:rPr>
              <a:t>ShimCache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=&gt; </a:t>
            </a:r>
            <a:r>
              <a:rPr lang="fr-FR" dirty="0"/>
              <a:t>sur une </a:t>
            </a:r>
            <a:r>
              <a:rPr lang="fr-FR" b="1" dirty="0">
                <a:solidFill>
                  <a:srgbClr val="FF0000"/>
                </a:solidFill>
              </a:rPr>
              <a:t>longue période de temps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endParaRPr lang="en-US" i="1" dirty="0">
              <a:solidFill>
                <a:srgbClr val="007DB5"/>
              </a:solidFill>
            </a:endParaRPr>
          </a:p>
          <a:p>
            <a:r>
              <a:rPr lang="en-US" i="1" dirty="0" err="1">
                <a:solidFill>
                  <a:srgbClr val="007DB5"/>
                </a:solidFill>
              </a:rPr>
              <a:t>RecentFileCache.bcf</a:t>
            </a:r>
            <a:r>
              <a:rPr lang="en-US" i="1" dirty="0">
                <a:solidFill>
                  <a:srgbClr val="007DB5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Implémenté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Windows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lieu de stockage temporaire </a:t>
            </a:r>
          </a:p>
          <a:p>
            <a:endParaRPr lang="fr-FR" dirty="0"/>
          </a:p>
          <a:p>
            <a:r>
              <a:rPr lang="en-US" i="1" dirty="0" err="1">
                <a:solidFill>
                  <a:srgbClr val="007DB5"/>
                </a:solidFill>
              </a:rPr>
              <a:t>RecentFileCache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et </a:t>
            </a:r>
            <a:r>
              <a:rPr lang="en-US" dirty="0" err="1"/>
              <a:t>l’analyse</a:t>
            </a:r>
            <a:r>
              <a:rPr lang="en-US" dirty="0"/>
              <a:t> </a:t>
            </a:r>
            <a:r>
              <a:rPr lang="en-US" dirty="0" err="1"/>
              <a:t>forensique</a:t>
            </a:r>
            <a:r>
              <a:rPr lang="en-US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artefact important pour identifier les traces des programmes anti-</a:t>
            </a:r>
            <a:r>
              <a:rPr lang="fr-FR" dirty="0" err="1"/>
              <a:t>forensic</a:t>
            </a:r>
            <a:r>
              <a:rPr lang="fr-F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des programmes portables et des dispositifs de stockage externes.</a:t>
            </a:r>
            <a:endParaRPr lang="en-US" dirty="0"/>
          </a:p>
          <a:p>
            <a:r>
              <a:rPr lang="en-US" i="1" dirty="0">
                <a:solidFill>
                  <a:srgbClr val="007DB5"/>
                </a:solidFill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86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B. </a:t>
            </a:r>
            <a:r>
              <a:rPr lang="fr-FR" dirty="0" err="1"/>
              <a:t>recentfilecache.bcf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1179373-2695-41D0-A88C-25030668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70" y="2564663"/>
            <a:ext cx="8100045" cy="17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3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36581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B. </a:t>
            </a:r>
            <a:r>
              <a:rPr lang="fr-FR" dirty="0" err="1"/>
              <a:t>Amcache</a:t>
            </a:r>
            <a:r>
              <a:rPr lang="fr-FR" dirty="0"/>
              <a:t> remplace </a:t>
            </a:r>
            <a:r>
              <a:rPr lang="fr-FR" dirty="0" err="1"/>
              <a:t>recentfilecache.bcf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C32CBD-9505-4CD4-B7A0-8DE7C3FEF019}"/>
              </a:ext>
            </a:extLst>
          </p:cNvPr>
          <p:cNvSpPr/>
          <p:nvPr/>
        </p:nvSpPr>
        <p:spPr>
          <a:xfrm>
            <a:off x="643240" y="1779687"/>
            <a:ext cx="739973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Stocke les métadonnées liées à l'exécution des PE et à l'installation des programmes.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 partir de Windows 8 et Windows Server 2008 R2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Emplacement :</a:t>
            </a:r>
          </a:p>
          <a:p>
            <a:endParaRPr lang="fr-FR" dirty="0"/>
          </a:p>
          <a:p>
            <a:r>
              <a:rPr lang="en-US" i="1" dirty="0">
                <a:solidFill>
                  <a:srgbClr val="007DB5"/>
                </a:solidFill>
              </a:rPr>
              <a:t>         C:\Windows\AppCompat\Programs\Amcache.hve</a:t>
            </a:r>
          </a:p>
          <a:p>
            <a:endParaRPr lang="fr-FR" dirty="0"/>
          </a:p>
          <a:p>
            <a:r>
              <a:rPr lang="fr-FR" i="1" dirty="0"/>
              <a:t>On n’a pas trouvé </a:t>
            </a:r>
            <a:r>
              <a:rPr lang="fr-FR" i="1" dirty="0" err="1"/>
              <a:t>amcache.hve</a:t>
            </a:r>
            <a:r>
              <a:rPr lang="fr-FR" i="1" dirty="0"/>
              <a:t> dans .DD -  si présent on peut utiliser la commande suivante </a:t>
            </a:r>
            <a:r>
              <a:rPr lang="fr-FR" dirty="0"/>
              <a:t>:</a:t>
            </a:r>
          </a:p>
          <a:p>
            <a:r>
              <a:rPr lang="en-US" i="1" dirty="0">
                <a:solidFill>
                  <a:srgbClr val="FF0000"/>
                </a:solidFill>
              </a:rPr>
              <a:t>rip.pl –r </a:t>
            </a:r>
            <a:r>
              <a:rPr lang="en-US" i="1" dirty="0" err="1">
                <a:solidFill>
                  <a:srgbClr val="FF0000"/>
                </a:solidFill>
              </a:rPr>
              <a:t>Amcache.hve</a:t>
            </a:r>
            <a:r>
              <a:rPr lang="en-US" i="1" dirty="0">
                <a:solidFill>
                  <a:srgbClr val="FF0000"/>
                </a:solidFill>
              </a:rPr>
              <a:t> –p </a:t>
            </a:r>
            <a:r>
              <a:rPr lang="en-US" i="1" dirty="0" err="1">
                <a:solidFill>
                  <a:srgbClr val="FF0000"/>
                </a:solidFill>
              </a:rPr>
              <a:t>amcache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  <a:p>
            <a:endParaRPr lang="fr-FR" dirty="0"/>
          </a:p>
          <a:p>
            <a:r>
              <a:rPr lang="en-US" dirty="0"/>
              <a:t>https://www.ssi.gouv.fr/uploads/2019/01/anssi-coriin_2019-analysis_amcache.pdf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2867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C. </a:t>
            </a:r>
            <a:r>
              <a:rPr lang="fr-FR" dirty="0" err="1"/>
              <a:t>userassist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58CFBB-9806-4289-ABB9-2DEFBD37E9E1}"/>
              </a:ext>
            </a:extLst>
          </p:cNvPr>
          <p:cNvSpPr/>
          <p:nvPr/>
        </p:nvSpPr>
        <p:spPr>
          <a:xfrm>
            <a:off x="742950" y="1890929"/>
            <a:ext cx="76454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Microsoft utilise </a:t>
            </a:r>
            <a:r>
              <a:rPr lang="fr-FR" b="1" i="1" dirty="0" err="1">
                <a:solidFill>
                  <a:srgbClr val="00B0F0"/>
                </a:solidFill>
              </a:rPr>
              <a:t>UserAssist</a:t>
            </a:r>
            <a:r>
              <a:rPr lang="fr-FR" dirty="0"/>
              <a:t> pour alimenter le menu de démarrage d'un utilisateur avec les applications fréquemment utilisées.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Tous les programmes basés sur l'interface graphique lancés depuis le bureau sont suivis.</a:t>
            </a:r>
          </a:p>
          <a:p>
            <a:endParaRPr lang="fr-FR" dirty="0"/>
          </a:p>
          <a:p>
            <a:r>
              <a:rPr lang="fr-FR" dirty="0"/>
              <a:t>Ces valeurs sont situées dans le fichier NTUSER.DAT de chaque utilisateur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Encodé en ROT-13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Horodatage de la dernière exécution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HKCU\Software\Microsoft\Windows\CurrentVersion\Explorer\</a:t>
            </a:r>
            <a:r>
              <a:rPr lang="en-US" i="1" dirty="0" err="1">
                <a:solidFill>
                  <a:srgbClr val="007DB5"/>
                </a:solidFill>
              </a:rPr>
              <a:t>UserAssist</a:t>
            </a:r>
            <a:r>
              <a:rPr lang="en-US" i="1" dirty="0">
                <a:solidFill>
                  <a:srgbClr val="007DB5"/>
                </a:solidFill>
              </a:rPr>
              <a:t>\{GUID}\Count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7DB5"/>
              </a:solidFill>
            </a:endParaRPr>
          </a:p>
          <a:p>
            <a:r>
              <a:rPr lang="fr-FR" dirty="0"/>
              <a:t>Pratique pour analyser les comportements des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116813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C. </a:t>
            </a:r>
            <a:r>
              <a:rPr lang="fr-FR" dirty="0" err="1"/>
              <a:t>userassist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8FA72E-9888-40CD-B0FD-EA74B935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5" y="1477160"/>
            <a:ext cx="7668344" cy="465606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EC87279-A814-4830-BDA4-862F09C7DCE8}"/>
              </a:ext>
            </a:extLst>
          </p:cNvPr>
          <p:cNvSpPr txBox="1"/>
          <p:nvPr/>
        </p:nvSpPr>
        <p:spPr>
          <a:xfrm>
            <a:off x="3738765" y="2852936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software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C903D22-E60D-4958-9202-4502EF03D456}"/>
              </a:ext>
            </a:extLst>
          </p:cNvPr>
          <p:cNvSpPr txBox="1"/>
          <p:nvPr/>
        </p:nvSpPr>
        <p:spPr>
          <a:xfrm>
            <a:off x="4867208" y="3059668"/>
            <a:ext cx="7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count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19F047-CE78-492F-8BB6-BAC27461F895}"/>
              </a:ext>
            </a:extLst>
          </p:cNvPr>
          <p:cNvSpPr txBox="1"/>
          <p:nvPr/>
        </p:nvSpPr>
        <p:spPr>
          <a:xfrm>
            <a:off x="6457950" y="4378229"/>
            <a:ext cx="116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-B : </a:t>
            </a:r>
            <a:r>
              <a:rPr lang="fr-FR" dirty="0" err="1">
                <a:solidFill>
                  <a:srgbClr val="FFFF00"/>
                </a:solidFill>
              </a:rPr>
              <a:t>before</a:t>
            </a:r>
            <a:endParaRPr lang="fr-FR" dirty="0">
              <a:solidFill>
                <a:srgbClr val="FFFF00"/>
              </a:solidFill>
            </a:endParaRPr>
          </a:p>
          <a:p>
            <a:r>
              <a:rPr lang="fr-FR" dirty="0">
                <a:solidFill>
                  <a:srgbClr val="FFFF00"/>
                </a:solidFill>
              </a:rPr>
              <a:t>-A: </a:t>
            </a:r>
            <a:r>
              <a:rPr lang="fr-FR" dirty="0" err="1">
                <a:solidFill>
                  <a:srgbClr val="FFFF00"/>
                </a:solidFill>
              </a:rPr>
              <a:t>after</a:t>
            </a:r>
            <a:endParaRPr lang="fr-FR" dirty="0">
              <a:solidFill>
                <a:srgbClr val="FFFF00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88025F1-7F4C-419C-ADDB-D5DB4CB3F6EC}"/>
              </a:ext>
            </a:extLst>
          </p:cNvPr>
          <p:cNvCxnSpPr/>
          <p:nvPr/>
        </p:nvCxnSpPr>
        <p:spPr>
          <a:xfrm flipH="1">
            <a:off x="3851920" y="3140968"/>
            <a:ext cx="288032" cy="10336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43840E3-6A04-452E-A3BC-7B5A1DC88F43}"/>
              </a:ext>
            </a:extLst>
          </p:cNvPr>
          <p:cNvCxnSpPr>
            <a:stCxn id="10" idx="1"/>
          </p:cNvCxnSpPr>
          <p:nvPr/>
        </p:nvCxnSpPr>
        <p:spPr>
          <a:xfrm flipH="1">
            <a:off x="4499992" y="3244334"/>
            <a:ext cx="367216" cy="13221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F1ACCCE-9321-45D4-8B09-798DEA97873D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6228184" y="4005064"/>
            <a:ext cx="811656" cy="37316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41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 err="1"/>
              <a:t>D.prefetch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C0252F-7C61-4C52-9C8F-4A7704E69367}"/>
              </a:ext>
            </a:extLst>
          </p:cNvPr>
          <p:cNvSpPr/>
          <p:nvPr/>
        </p:nvSpPr>
        <p:spPr>
          <a:xfrm>
            <a:off x="539552" y="1894215"/>
            <a:ext cx="840884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Une technologie de gestion de la mémoire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Sauvegarder les informations sur les exécutions dans le fichier .pf.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%SYSTEMROOT%\Prefetch\*.pf  </a:t>
            </a:r>
          </a:p>
          <a:p>
            <a:endParaRPr lang="fr-FR" dirty="0"/>
          </a:p>
          <a:p>
            <a:r>
              <a:rPr lang="fr-FR" dirty="0"/>
              <a:t>Améliorer l'expérience client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Introduit par Microsoft dans Windows XP et Windows 2003 Server</a:t>
            </a:r>
          </a:p>
          <a:p>
            <a:endParaRPr lang="fr-FR" dirty="0"/>
          </a:p>
          <a:p>
            <a:r>
              <a:rPr lang="fr-FR" dirty="0"/>
              <a:t>Précharge en mémoire les logiciels les plus fréquemment utilisés (avec leur paramètres)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accélérer le démarrage du système d'exploitation et le lancement des applications</a:t>
            </a:r>
          </a:p>
          <a:p>
            <a:endParaRPr lang="fr-FR" dirty="0"/>
          </a:p>
          <a:p>
            <a:r>
              <a:rPr lang="fr-FR" b="1" i="1" dirty="0" err="1">
                <a:solidFill>
                  <a:srgbClr val="00B0F0"/>
                </a:solidFill>
              </a:rPr>
              <a:t>SuperFetch</a:t>
            </a:r>
            <a:r>
              <a:rPr lang="fr-FR" dirty="0"/>
              <a:t> sur Windows Vista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version améliorée de </a:t>
            </a:r>
            <a:r>
              <a:rPr lang="fr-FR" dirty="0" err="1"/>
              <a:t>Prefetch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897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 err="1"/>
              <a:t>D.prefetch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E363F8-0DA4-490E-B9A3-68A3B9812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544307"/>
            <a:ext cx="5182326" cy="220763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647C82-6524-493A-A6C8-963B73B45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927653"/>
            <a:ext cx="581106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51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 err="1"/>
              <a:t>D.prefetch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DF306FB-16E7-4FBE-AA1C-A3AAB353A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122394"/>
            <a:ext cx="4110332" cy="17338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48675F3-5AEC-42C4-BDF8-E3E01BDF2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1628800"/>
            <a:ext cx="5832648" cy="37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79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 err="1"/>
              <a:t>D.prefetch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FE008B-7E92-4A11-BACF-1B98D31A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89371"/>
            <a:ext cx="7373379" cy="5525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EC4C4EA-A33B-45A9-B4A3-81C08F910AAE}"/>
              </a:ext>
            </a:extLst>
          </p:cNvPr>
          <p:cNvSpPr txBox="1"/>
          <p:nvPr/>
        </p:nvSpPr>
        <p:spPr>
          <a:xfrm>
            <a:off x="5508104" y="3428301"/>
            <a:ext cx="14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-c: csv format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F0A7504-31FF-4FAA-9A66-93D8DD46588D}"/>
              </a:ext>
            </a:extLst>
          </p:cNvPr>
          <p:cNvCxnSpPr>
            <a:stCxn id="6" idx="0"/>
          </p:cNvCxnSpPr>
          <p:nvPr/>
        </p:nvCxnSpPr>
        <p:spPr>
          <a:xfrm flipV="1">
            <a:off x="6231604" y="2348880"/>
            <a:ext cx="1255046" cy="107942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59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 err="1"/>
              <a:t>e.muicache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370C1-14F7-463E-8748-E6FD67D54238}"/>
              </a:ext>
            </a:extLst>
          </p:cNvPr>
          <p:cNvSpPr/>
          <p:nvPr/>
        </p:nvSpPr>
        <p:spPr>
          <a:xfrm>
            <a:off x="530958" y="2036923"/>
            <a:ext cx="808208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Qu'est-ce que le MUI –</a:t>
            </a:r>
            <a:r>
              <a:rPr lang="fr-FR" dirty="0" err="1"/>
              <a:t>Multilingual</a:t>
            </a:r>
            <a:r>
              <a:rPr lang="fr-FR" dirty="0"/>
              <a:t> User Interface ?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Prise en charge de plusieurs langues pour les logiciels</a:t>
            </a:r>
          </a:p>
          <a:p>
            <a:endParaRPr lang="fr-FR" dirty="0"/>
          </a:p>
          <a:p>
            <a:r>
              <a:rPr lang="fr-FR" dirty="0"/>
              <a:t>Désavantage : La schéma MUI assez lente</a:t>
            </a:r>
          </a:p>
          <a:p>
            <a:endParaRPr lang="fr-FR" dirty="0"/>
          </a:p>
          <a:p>
            <a:r>
              <a:rPr lang="fr-FR" b="1" dirty="0"/>
              <a:t>Solution</a:t>
            </a:r>
            <a:r>
              <a:rPr lang="fr-FR" dirty="0"/>
              <a:t> : Mise en cache MUI pour les chaînes localisées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Lorsque la bonne version d'une chaîne est récupérée dans </a:t>
            </a:r>
          </a:p>
          <a:p>
            <a:r>
              <a:rPr lang="fr-FR" dirty="0"/>
              <a:t>le fichier MUI pour une application donnée, elle est stockée dans le registre.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Ensuite, si la chaîne est à nouveau nécessaire, elle peut être récupérée </a:t>
            </a:r>
          </a:p>
          <a:p>
            <a:r>
              <a:rPr lang="fr-FR" dirty="0"/>
              <a:t>dans le registre, ce qui est plus rapide que de devoir ouvrir à nouveau le fichier MUI.</a:t>
            </a:r>
          </a:p>
        </p:txBody>
      </p:sp>
    </p:spTree>
    <p:extLst>
      <p:ext uri="{BB962C8B-B14F-4D97-AF65-F5344CB8AC3E}">
        <p14:creationId xmlns:p14="http://schemas.microsoft.com/office/powerpoint/2010/main" val="2843635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 err="1"/>
              <a:t>e.muicache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E79E87-2503-4110-B5B6-70926C24A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1" y="1274992"/>
            <a:ext cx="7190424" cy="41892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F34C55-837E-4DB9-8F8B-27D3C05BFD67}"/>
              </a:ext>
            </a:extLst>
          </p:cNvPr>
          <p:cNvSpPr txBox="1"/>
          <p:nvPr/>
        </p:nvSpPr>
        <p:spPr>
          <a:xfrm>
            <a:off x="5508104" y="129499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Win 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ED7953-87A6-46E7-BA47-D65CB17AC84C}"/>
              </a:ext>
            </a:extLst>
          </p:cNvPr>
          <p:cNvSpPr/>
          <p:nvPr/>
        </p:nvSpPr>
        <p:spPr>
          <a:xfrm>
            <a:off x="755576" y="5492933"/>
            <a:ext cx="8170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Windows 2000, Windows XP, Windows Server 2003: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HKEY_CURRENT_USER\Software\Microsoft\Windows\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ShellNoRoam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\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MUICache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101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 err="1"/>
              <a:t>e.muicache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AF4542F-5A68-45D8-BD06-F3DE1F487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23315"/>
            <a:ext cx="637311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3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Comment identifier les informations sur la partition (</a:t>
            </a:r>
            <a:r>
              <a:rPr lang="fr-FR" i="1" noProof="1"/>
              <a:t>methode 1 – fdisk</a:t>
            </a:r>
            <a:r>
              <a:rPr lang="fr-FR" noProof="1"/>
              <a:t>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38DD978-FCFD-467B-B681-0683EB9D6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5765" y="2682634"/>
            <a:ext cx="5750312" cy="271502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2E2B543-976A-4FCE-91F6-2F5E9A5409B7}"/>
              </a:ext>
            </a:extLst>
          </p:cNvPr>
          <p:cNvSpPr txBox="1"/>
          <p:nvPr/>
        </p:nvSpPr>
        <p:spPr>
          <a:xfrm>
            <a:off x="340319" y="2420888"/>
            <a:ext cx="2423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Partition boot</a:t>
            </a:r>
          </a:p>
          <a:p>
            <a:r>
              <a:rPr lang="fr-FR" sz="1400" dirty="0"/>
              <a:t>-répertoire OS : %</a:t>
            </a:r>
            <a:r>
              <a:rPr lang="fr-FR" sz="1400" dirty="0" err="1"/>
              <a:t>systemroot</a:t>
            </a:r>
            <a:r>
              <a:rPr lang="fr-FR" sz="1400" dirty="0"/>
              <a:t>%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C34510-544D-4458-B291-F4D92BAD03F0}"/>
              </a:ext>
            </a:extLst>
          </p:cNvPr>
          <p:cNvSpPr txBox="1"/>
          <p:nvPr/>
        </p:nvSpPr>
        <p:spPr>
          <a:xfrm>
            <a:off x="379556" y="4040147"/>
            <a:ext cx="22910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Partition système</a:t>
            </a:r>
          </a:p>
          <a:p>
            <a:r>
              <a:rPr lang="fr-FR" sz="1400" dirty="0"/>
              <a:t>-contient le bootloader/MBR</a:t>
            </a:r>
          </a:p>
          <a:p>
            <a:r>
              <a:rPr lang="fr-FR" sz="1400" dirty="0"/>
              <a:t>Pour démarrer le système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F20D301-87B8-49C2-BE3F-D630DA2041A7}"/>
              </a:ext>
            </a:extLst>
          </p:cNvPr>
          <p:cNvCxnSpPr>
            <a:stCxn id="13" idx="2"/>
          </p:cNvCxnSpPr>
          <p:nvPr/>
        </p:nvCxnSpPr>
        <p:spPr>
          <a:xfrm>
            <a:off x="1552061" y="2944108"/>
            <a:ext cx="2227851" cy="13489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77611A1-2E79-493F-8F4A-FA61F40799FA}"/>
              </a:ext>
            </a:extLst>
          </p:cNvPr>
          <p:cNvCxnSpPr>
            <a:stCxn id="14" idx="3"/>
          </p:cNvCxnSpPr>
          <p:nvPr/>
        </p:nvCxnSpPr>
        <p:spPr>
          <a:xfrm>
            <a:off x="2670568" y="4409479"/>
            <a:ext cx="2117456" cy="66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/>
              <a:t>Sommaire pour la question 11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BD716-F2B8-4F74-B6A3-48E9F3761240}"/>
              </a:ext>
            </a:extLst>
          </p:cNvPr>
          <p:cNvSpPr/>
          <p:nvPr/>
        </p:nvSpPr>
        <p:spPr>
          <a:xfrm>
            <a:off x="539552" y="1617362"/>
            <a:ext cx="763284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[File] </a:t>
            </a:r>
            <a:r>
              <a:rPr lang="en-US" sz="1400" u="sng" dirty="0">
                <a:solidFill>
                  <a:srgbClr val="FF0000"/>
                </a:solidFill>
              </a:rPr>
              <a:t>Windows Prefetch folder 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5"/>
                </a:solidFill>
              </a:rPr>
              <a:t>\Windows\Prefetch\*.pf </a:t>
            </a:r>
            <a:r>
              <a:rPr lang="fr-FR" sz="1400" dirty="0">
                <a:solidFill>
                  <a:srgbClr val="FFC000"/>
                </a:solidFill>
              </a:rPr>
              <a:t>Chemins des fichiers exécutables et leur horodatage d'exécution (+ nombre d'exécutions)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</a:p>
          <a:p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[File] </a:t>
            </a:r>
            <a:r>
              <a:rPr lang="en-US" sz="1400" u="sng" dirty="0" err="1">
                <a:solidFill>
                  <a:srgbClr val="FF0000"/>
                </a:solidFill>
              </a:rPr>
              <a:t>IconCache</a:t>
            </a:r>
            <a:r>
              <a:rPr lang="en-US" sz="1400" u="sng" dirty="0">
                <a:solidFill>
                  <a:srgbClr val="FF0000"/>
                </a:solidFill>
              </a:rPr>
              <a:t>  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5"/>
                </a:solidFill>
              </a:rPr>
              <a:t>\Users\informant\</a:t>
            </a:r>
            <a:r>
              <a:rPr lang="en-US" sz="1400" dirty="0" err="1">
                <a:solidFill>
                  <a:schemeClr val="accent5"/>
                </a:solidFill>
              </a:rPr>
              <a:t>AppData</a:t>
            </a:r>
            <a:r>
              <a:rPr lang="en-US" sz="1400" dirty="0">
                <a:solidFill>
                  <a:schemeClr val="accent5"/>
                </a:solidFill>
              </a:rPr>
              <a:t>\Local\</a:t>
            </a:r>
            <a:r>
              <a:rPr lang="en-US" sz="1400" dirty="0" err="1">
                <a:solidFill>
                  <a:schemeClr val="accent5"/>
                </a:solidFill>
              </a:rPr>
              <a:t>IconCache.db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fr-FR" sz="1400" dirty="0">
                <a:solidFill>
                  <a:srgbClr val="FFC000"/>
                </a:solidFill>
              </a:rPr>
              <a:t>Chemins des fichiers exécutables et leurs icônes</a:t>
            </a:r>
          </a:p>
          <a:p>
            <a:endParaRPr lang="fr-FR" sz="1400" dirty="0">
              <a:solidFill>
                <a:srgbClr val="FFC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[Reg] </a:t>
            </a:r>
            <a:r>
              <a:rPr lang="en-US" sz="1400" u="sng" dirty="0" err="1">
                <a:solidFill>
                  <a:srgbClr val="FF0000"/>
                </a:solidFill>
              </a:rPr>
              <a:t>UserAssist</a:t>
            </a:r>
            <a:r>
              <a:rPr lang="en-US" sz="1400" u="sng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schemeClr val="accent5"/>
                </a:solidFill>
              </a:rPr>
              <a:t>HKU\informant\Software\Microsoft\Windows\CurrentVersion\Explorer\</a:t>
            </a:r>
            <a:r>
              <a:rPr lang="en-US" sz="1400" dirty="0" err="1">
                <a:solidFill>
                  <a:schemeClr val="accent5"/>
                </a:solidFill>
              </a:rPr>
              <a:t>UserAssist</a:t>
            </a:r>
            <a:r>
              <a:rPr lang="en-US" sz="1400" dirty="0">
                <a:solidFill>
                  <a:schemeClr val="accent5"/>
                </a:solidFill>
              </a:rPr>
              <a:t>\*\Count\ </a:t>
            </a:r>
            <a:r>
              <a:rPr lang="fr-FR" sz="1400" dirty="0">
                <a:solidFill>
                  <a:srgbClr val="FFC000"/>
                </a:solidFill>
              </a:rPr>
              <a:t>Chemins des fichiers exécutables et leur horodatage d'exécution (+ nombre d'exécutions)</a:t>
            </a:r>
          </a:p>
          <a:p>
            <a:endParaRPr lang="fr-FR" sz="1400" dirty="0">
              <a:solidFill>
                <a:srgbClr val="FFC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[Reg] </a:t>
            </a:r>
            <a:r>
              <a:rPr lang="en-US" sz="1400" u="sng" dirty="0">
                <a:solidFill>
                  <a:srgbClr val="FF0000"/>
                </a:solidFill>
              </a:rPr>
              <a:t>Application Compatibility (</a:t>
            </a:r>
            <a:r>
              <a:rPr lang="en-US" sz="1400" u="sng" dirty="0" err="1">
                <a:solidFill>
                  <a:srgbClr val="FF0000"/>
                </a:solidFill>
              </a:rPr>
              <a:t>Shimcache</a:t>
            </a:r>
            <a:r>
              <a:rPr lang="en-US" sz="1400" u="sng" dirty="0">
                <a:solidFill>
                  <a:srgbClr val="FF0000"/>
                </a:solidFill>
              </a:rPr>
              <a:t>) </a:t>
            </a:r>
            <a:r>
              <a:rPr lang="en-US" sz="1400" dirty="0">
                <a:solidFill>
                  <a:schemeClr val="accent5"/>
                </a:solidFill>
              </a:rPr>
              <a:t>HKLM\SYSTEM\</a:t>
            </a:r>
            <a:r>
              <a:rPr lang="en-US" sz="1400" dirty="0" err="1">
                <a:solidFill>
                  <a:schemeClr val="accent5"/>
                </a:solidFill>
              </a:rPr>
              <a:t>ControlSet</a:t>
            </a:r>
            <a:r>
              <a:rPr lang="en-US" sz="1400" dirty="0">
                <a:solidFill>
                  <a:schemeClr val="accent5"/>
                </a:solidFill>
              </a:rPr>
              <a:t>###\Control\Session Manager\</a:t>
            </a:r>
            <a:r>
              <a:rPr lang="en-US" sz="1400" dirty="0" err="1">
                <a:solidFill>
                  <a:schemeClr val="accent5"/>
                </a:solidFill>
              </a:rPr>
              <a:t>AppCompatCache</a:t>
            </a:r>
            <a:r>
              <a:rPr lang="en-US" sz="1400" dirty="0">
                <a:solidFill>
                  <a:schemeClr val="accent5"/>
                </a:solidFill>
              </a:rPr>
              <a:t>\ </a:t>
            </a:r>
            <a:r>
              <a:rPr lang="fr-FR" sz="1400" dirty="0">
                <a:solidFill>
                  <a:srgbClr val="FFC000"/>
                </a:solidFill>
              </a:rPr>
              <a:t>Chemins des fichiers exécutables et leurs horodatages modifiés</a:t>
            </a:r>
          </a:p>
          <a:p>
            <a:endParaRPr lang="fr-FR" sz="1400" dirty="0">
              <a:solidFill>
                <a:srgbClr val="FFC000"/>
              </a:solidFill>
            </a:endParaRPr>
          </a:p>
          <a:p>
            <a:r>
              <a:rPr lang="en-US" sz="1400" dirty="0"/>
              <a:t>[</a:t>
            </a:r>
            <a:r>
              <a:rPr lang="en-US" sz="1400" dirty="0">
                <a:solidFill>
                  <a:srgbClr val="FF0000"/>
                </a:solidFill>
              </a:rPr>
              <a:t>Reg] </a:t>
            </a:r>
            <a:r>
              <a:rPr lang="en-US" sz="1400" u="sng" dirty="0">
                <a:solidFill>
                  <a:srgbClr val="FF0000"/>
                </a:solidFill>
              </a:rPr>
              <a:t>Application Compatibility Cache 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5"/>
                </a:solidFill>
              </a:rPr>
              <a:t>HKU\informant\Software\Microsoft\Windows NT\CurrentVersion\</a:t>
            </a:r>
            <a:r>
              <a:rPr lang="en-US" sz="1400" dirty="0" err="1">
                <a:solidFill>
                  <a:schemeClr val="accent5"/>
                </a:solidFill>
              </a:rPr>
              <a:t>AppCompatFlags</a:t>
            </a:r>
            <a:r>
              <a:rPr lang="en-US" sz="1400" dirty="0">
                <a:solidFill>
                  <a:schemeClr val="accent5"/>
                </a:solidFill>
              </a:rPr>
              <a:t>\Compatibility Assistant\ </a:t>
            </a:r>
            <a:r>
              <a:rPr lang="fr-FR" sz="1400" dirty="0">
                <a:solidFill>
                  <a:srgbClr val="FFC000"/>
                </a:solidFill>
              </a:rPr>
              <a:t>Chemins des fichiers exécutables et leurs horodatages modifiés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</a:p>
          <a:p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[Reg] </a:t>
            </a:r>
            <a:r>
              <a:rPr lang="en-US" sz="1400" u="sng" dirty="0" err="1">
                <a:solidFill>
                  <a:srgbClr val="FF0000"/>
                </a:solidFill>
              </a:rPr>
              <a:t>MuiCache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5"/>
                </a:solidFill>
              </a:rPr>
              <a:t>HKU\informant\Software\Classes\Local Settings\Software\Microsoft\Windows\Shell\</a:t>
            </a:r>
            <a:r>
              <a:rPr lang="en-US" sz="1400" dirty="0" err="1">
                <a:solidFill>
                  <a:schemeClr val="accent5"/>
                </a:solidFill>
              </a:rPr>
              <a:t>MuiCache</a:t>
            </a:r>
            <a:r>
              <a:rPr lang="en-US" sz="1400" dirty="0">
                <a:solidFill>
                  <a:schemeClr val="accent5"/>
                </a:solidFill>
              </a:rPr>
              <a:t>\ </a:t>
            </a:r>
            <a:r>
              <a:rPr lang="en-US" sz="1400" dirty="0">
                <a:solidFill>
                  <a:srgbClr val="FFC000"/>
                </a:solidFill>
              </a:rPr>
              <a:t>Chemins des fichiers </a:t>
            </a:r>
            <a:r>
              <a:rPr lang="en-US" sz="1400" dirty="0" err="1">
                <a:solidFill>
                  <a:srgbClr val="FFC000"/>
                </a:solidFill>
              </a:rPr>
              <a:t>exécutables</a:t>
            </a:r>
            <a:endParaRPr lang="fr-FR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56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supplement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muicache</a:t>
            </a:r>
            <a:endParaRPr lang="en-US" dirty="0"/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SOCTeam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450558" y="2170938"/>
            <a:ext cx="4886158" cy="3073534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51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6765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 err="1"/>
              <a:t>Muicache</a:t>
            </a:r>
            <a:r>
              <a:rPr lang="fr-FR" dirty="0"/>
              <a:t> depuis Usrclass.dat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D337016-F0B4-4BC4-A8E1-C1426391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821154"/>
            <a:ext cx="8670303" cy="247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85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365127"/>
            <a:ext cx="7272808" cy="1200330"/>
          </a:xfrm>
        </p:spPr>
        <p:txBody>
          <a:bodyPr>
            <a:noAutofit/>
          </a:bodyPr>
          <a:lstStyle/>
          <a:p>
            <a:r>
              <a:rPr lang="fr-FR" dirty="0" err="1"/>
              <a:t>Muicache</a:t>
            </a:r>
            <a:r>
              <a:rPr lang="fr-FR" dirty="0"/>
              <a:t> depuis Usrclass.dat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4F18B3-AFEC-488E-9090-96CDEB365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8" y="1636637"/>
            <a:ext cx="8325383" cy="399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1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Comment identifier les informations sur la partition (</a:t>
            </a:r>
            <a:r>
              <a:rPr lang="fr-FR" i="1" noProof="1"/>
              <a:t>methode 1 – fdisk</a:t>
            </a:r>
            <a:r>
              <a:rPr lang="fr-FR" noProof="1"/>
              <a:t>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91C4EC-BF3B-43F4-B6E7-5FF552567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7" y="3356992"/>
            <a:ext cx="8002117" cy="19719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793198B-2AD3-4E7A-9E83-D3B3C8F2EA61}"/>
              </a:ext>
            </a:extLst>
          </p:cNvPr>
          <p:cNvSpPr txBox="1"/>
          <p:nvPr/>
        </p:nvSpPr>
        <p:spPr>
          <a:xfrm>
            <a:off x="395536" y="2033852"/>
            <a:ext cx="838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Comme il s'agit d'un fichier contenant une copie de l'ensemble du disque, </a:t>
            </a:r>
          </a:p>
          <a:p>
            <a:r>
              <a:rPr lang="fr-FR" dirty="0"/>
              <a:t>on peut le traiter comme n'importe quel autre périphérique mode bloc et exécuter </a:t>
            </a:r>
            <a:r>
              <a:rPr lang="fr-FR" dirty="0" err="1"/>
              <a:t>fdisk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4193B6D-8A08-490A-986B-37C6DB622D33}"/>
              </a:ext>
            </a:extLst>
          </p:cNvPr>
          <p:cNvSpPr txBox="1"/>
          <p:nvPr/>
        </p:nvSpPr>
        <p:spPr>
          <a:xfrm>
            <a:off x="3797825" y="2838680"/>
            <a:ext cx="14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boot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4C50672-0D41-43C4-B7AA-D5A8FA883992}"/>
              </a:ext>
            </a:extLst>
          </p:cNvPr>
          <p:cNvSpPr txBox="1"/>
          <p:nvPr/>
        </p:nvSpPr>
        <p:spPr>
          <a:xfrm>
            <a:off x="3797825" y="5487439"/>
            <a:ext cx="180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système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A835BE3-59AE-4FED-ABFF-A2DB3595A9BA}"/>
              </a:ext>
            </a:extLst>
          </p:cNvPr>
          <p:cNvCxnSpPr>
            <a:stCxn id="12" idx="2"/>
          </p:cNvCxnSpPr>
          <p:nvPr/>
        </p:nvCxnSpPr>
        <p:spPr>
          <a:xfrm flipH="1">
            <a:off x="2843808" y="3208012"/>
            <a:ext cx="1697907" cy="1733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CEECFB5-E568-4DAD-B2BC-2E7121CF739C}"/>
              </a:ext>
            </a:extLst>
          </p:cNvPr>
          <p:cNvCxnSpPr/>
          <p:nvPr/>
        </p:nvCxnSpPr>
        <p:spPr>
          <a:xfrm flipH="1" flipV="1">
            <a:off x="3275856" y="5212917"/>
            <a:ext cx="521969" cy="26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3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Comment identifier les informations sur la partition (</a:t>
            </a:r>
            <a:r>
              <a:rPr lang="fr-FR" i="1" noProof="1"/>
              <a:t>methode 2 – mmls</a:t>
            </a:r>
            <a:r>
              <a:rPr lang="fr-FR" noProof="1"/>
              <a:t>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72F2A6D-D695-4A62-B973-9F864703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12" y="2000006"/>
            <a:ext cx="4923155" cy="316739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EBE7432-B48F-42A3-A38D-8DF9FC6A47EA}"/>
              </a:ext>
            </a:extLst>
          </p:cNvPr>
          <p:cNvSpPr txBox="1"/>
          <p:nvPr/>
        </p:nvSpPr>
        <p:spPr>
          <a:xfrm>
            <a:off x="395536" y="1917292"/>
            <a:ext cx="360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Qu'est-ce que </a:t>
            </a:r>
            <a:r>
              <a:rPr lang="fr-FR" sz="1400" b="1" dirty="0">
                <a:solidFill>
                  <a:srgbClr val="FF0000"/>
                </a:solidFill>
              </a:rPr>
              <a:t>l'espace non alloué </a:t>
            </a:r>
            <a:r>
              <a:rPr lang="fr-FR" sz="1400" dirty="0"/>
              <a:t>?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Tout espace physique sur un disque dur </a:t>
            </a:r>
          </a:p>
          <a:p>
            <a:r>
              <a:rPr lang="fr-FR" sz="1400" dirty="0"/>
              <a:t>qui n'appartient pas à une partition.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Aucun programme ne peut écrire dans </a:t>
            </a:r>
          </a:p>
          <a:p>
            <a:r>
              <a:rPr lang="fr-FR" sz="1400" dirty="0"/>
              <a:t>cet espace.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L'espace n'existe pas pour l’OS</a:t>
            </a:r>
          </a:p>
          <a:p>
            <a:endParaRPr lang="fr-FR" sz="1400" dirty="0"/>
          </a:p>
          <a:p>
            <a:r>
              <a:rPr lang="fr-FR" sz="1400" dirty="0"/>
              <a:t>Pour utiliser les espaces non alloués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créer une nouvelle partition en utilisant </a:t>
            </a:r>
          </a:p>
          <a:p>
            <a:r>
              <a:rPr lang="fr-FR" sz="1400" dirty="0"/>
              <a:t>cet 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étendre une partition existante.</a:t>
            </a:r>
          </a:p>
          <a:p>
            <a:endParaRPr lang="fr-FR" sz="1400" dirty="0"/>
          </a:p>
          <a:p>
            <a:endParaRPr lang="en-US" sz="1400" dirty="0"/>
          </a:p>
          <a:p>
            <a:r>
              <a:rPr lang="en-US" sz="1400" b="1" dirty="0"/>
              <a:t>Media management ls (</a:t>
            </a:r>
            <a:r>
              <a:rPr lang="en-US" sz="1400" b="1" dirty="0" err="1"/>
              <a:t>mmls</a:t>
            </a:r>
            <a:r>
              <a:rPr lang="en-US" sz="1400" b="1" dirty="0"/>
              <a:t>): </a:t>
            </a:r>
          </a:p>
          <a:p>
            <a:endParaRPr lang="en-US" sz="1400" dirty="0"/>
          </a:p>
          <a:p>
            <a:r>
              <a:rPr lang="fr-FR" sz="1400" dirty="0"/>
              <a:t>Peut montrer les secteurs non alloués, </a:t>
            </a:r>
          </a:p>
          <a:p>
            <a:r>
              <a:rPr lang="fr-FR" sz="1400" dirty="0"/>
              <a:t>ce qui permet de rechercher des données cachées.</a:t>
            </a:r>
            <a:endParaRPr lang="en-US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6537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Comment identifier les informations sur la partition (</a:t>
            </a:r>
            <a:r>
              <a:rPr lang="fr-FR" i="1" noProof="1"/>
              <a:t>methode 2 – mmls</a:t>
            </a:r>
            <a:r>
              <a:rPr lang="fr-FR" noProof="1"/>
              <a:t>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8E7DCC-2E6F-458B-9E0C-B2E54E107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10499"/>
            <a:ext cx="6935168" cy="192431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70156FD-4ECB-4C60-A26A-B682F24BF7FF}"/>
              </a:ext>
            </a:extLst>
          </p:cNvPr>
          <p:cNvSpPr txBox="1"/>
          <p:nvPr/>
        </p:nvSpPr>
        <p:spPr>
          <a:xfrm>
            <a:off x="4355976" y="220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MBR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2A55EA9-2340-4676-B367-A21737F1E141}"/>
              </a:ext>
            </a:extLst>
          </p:cNvPr>
          <p:cNvCxnSpPr>
            <a:stCxn id="10" idx="1"/>
          </p:cNvCxnSpPr>
          <p:nvPr/>
        </p:nvCxnSpPr>
        <p:spPr>
          <a:xfrm flipH="1">
            <a:off x="1907704" y="2389530"/>
            <a:ext cx="2448272" cy="1399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6289F44-A234-47A5-BAD4-3F5A1DD170A5}"/>
              </a:ext>
            </a:extLst>
          </p:cNvPr>
          <p:cNvSpPr txBox="1"/>
          <p:nvPr/>
        </p:nvSpPr>
        <p:spPr>
          <a:xfrm>
            <a:off x="2076605" y="518884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espace non alloué</a:t>
            </a: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7B0EAD6-8C70-452C-BB61-4DAADB43B7E8}"/>
              </a:ext>
            </a:extLst>
          </p:cNvPr>
          <p:cNvCxnSpPr/>
          <p:nvPr/>
        </p:nvCxnSpPr>
        <p:spPr>
          <a:xfrm flipV="1">
            <a:off x="4067944" y="4027263"/>
            <a:ext cx="1584176" cy="129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A11F23F-C310-40EA-8D1F-9C93E58EC1B3}"/>
              </a:ext>
            </a:extLst>
          </p:cNvPr>
          <p:cNvCxnSpPr>
            <a:cxnSpLocks/>
          </p:cNvCxnSpPr>
          <p:nvPr/>
        </p:nvCxnSpPr>
        <p:spPr>
          <a:xfrm flipV="1">
            <a:off x="4067944" y="4487881"/>
            <a:ext cx="1584176" cy="837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21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>
            <a:noAutofit/>
          </a:bodyPr>
          <a:lstStyle/>
          <a:p>
            <a:r>
              <a:rPr lang="fr-FR" noProof="1"/>
              <a:t>Comment identifier les informations sur la partition (</a:t>
            </a:r>
            <a:r>
              <a:rPr lang="fr-FR" i="1" noProof="1"/>
              <a:t>methode 3 – parted</a:t>
            </a:r>
            <a:r>
              <a:rPr lang="fr-FR" noProof="1"/>
              <a:t>)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17.06.2022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03E5416-BB4D-4A63-A833-7530A142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89683"/>
            <a:ext cx="6134956" cy="281026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2D8007F-D866-4DDA-877D-0B602EDCD2F3}"/>
              </a:ext>
            </a:extLst>
          </p:cNvPr>
          <p:cNvSpPr txBox="1"/>
          <p:nvPr/>
        </p:nvSpPr>
        <p:spPr>
          <a:xfrm>
            <a:off x="1742321" y="5514781"/>
            <a:ext cx="574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 liste pas les partitions dont la taille est supérieure à </a:t>
            </a:r>
            <a:r>
              <a:rPr lang="fr-FR" b="1" dirty="0"/>
              <a:t>2 TB</a:t>
            </a:r>
          </a:p>
        </p:txBody>
      </p:sp>
    </p:spTree>
    <p:extLst>
      <p:ext uri="{BB962C8B-B14F-4D97-AF65-F5344CB8AC3E}">
        <p14:creationId xmlns:p14="http://schemas.microsoft.com/office/powerpoint/2010/main" val="2214675812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60693</TotalTime>
  <Words>1796</Words>
  <Application>Microsoft Office PowerPoint</Application>
  <PresentationFormat>Affichage à l'écran (4:3)</PresentationFormat>
  <Paragraphs>497</Paragraphs>
  <Slides>53</Slides>
  <Notes>53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53</vt:i4>
      </vt:variant>
    </vt:vector>
  </HeadingPairs>
  <TitlesOfParts>
    <vt:vector size="64" baseType="lpstr">
      <vt:lpstr>Malgun Gothic</vt:lpstr>
      <vt:lpstr>Arial</vt:lpstr>
      <vt:lpstr>Arial Black</vt:lpstr>
      <vt:lpstr>Calibri</vt:lpstr>
      <vt:lpstr>Calibri Light</vt:lpstr>
      <vt:lpstr>Open Sans</vt:lpstr>
      <vt:lpstr>Times New Roman</vt:lpstr>
      <vt:lpstr>SHOWEET-CORPO</vt:lpstr>
      <vt:lpstr>Showeet theme</vt:lpstr>
      <vt:lpstr>1_Blank</vt:lpstr>
      <vt:lpstr>1_Showeet theme</vt:lpstr>
      <vt:lpstr>Windows forensics – part 5</vt:lpstr>
      <vt:lpstr>Question 1</vt:lpstr>
      <vt:lpstr>valeurs de hachage (MD5 &amp; SHA-1) de l’image </vt:lpstr>
      <vt:lpstr>Question 2</vt:lpstr>
      <vt:lpstr>Comment identifier les informations sur la partition (methode 1 – fdisk)</vt:lpstr>
      <vt:lpstr>Comment identifier les informations sur la partition (methode 1 – fdisk)</vt:lpstr>
      <vt:lpstr>Comment identifier les informations sur la partition (methode 2 – mmls)</vt:lpstr>
      <vt:lpstr>Comment identifier les informations sur la partition (methode 2 – mmls)</vt:lpstr>
      <vt:lpstr>Comment identifier les informations sur la partition (methode 3 – parted)</vt:lpstr>
      <vt:lpstr>Détails de la première partition fsstat</vt:lpstr>
      <vt:lpstr>Détails de la deuxieme partition fsstat</vt:lpstr>
      <vt:lpstr>Contenu de la deuxieme partition</vt:lpstr>
      <vt:lpstr>Comment lister tous les fichiers .docx supprimés sur l'ensemble de la partition ?</vt:lpstr>
      <vt:lpstr>Question 3</vt:lpstr>
      <vt:lpstr>Quelle est la version de windows ?</vt:lpstr>
      <vt:lpstr>Rip.pl</vt:lpstr>
      <vt:lpstr>Question 4</vt:lpstr>
      <vt:lpstr>Quel est le réglage du fuseau horaire ?</vt:lpstr>
      <vt:lpstr>Question 5</vt:lpstr>
      <vt:lpstr>Quel est le nom de l'ordinateur ?</vt:lpstr>
      <vt:lpstr>Question 6</vt:lpstr>
      <vt:lpstr>Enumérez tous les comptes présents, pas de des comptes système </vt:lpstr>
      <vt:lpstr>Recherche d’informations SAM</vt:lpstr>
      <vt:lpstr>Question 7</vt:lpstr>
      <vt:lpstr>Qui a été le dernier utilisateur à se connecter au PC ?</vt:lpstr>
      <vt:lpstr>Question 8</vt:lpstr>
      <vt:lpstr>Quelle a été la dernière date/heure d'arrêt système enregistrée ?</vt:lpstr>
      <vt:lpstr>Question 9</vt:lpstr>
      <vt:lpstr>informations relatives aux interfaces réseau - adresse IP DHCP</vt:lpstr>
      <vt:lpstr>Question 10</vt:lpstr>
      <vt:lpstr>applications installées après l'installation du système ?</vt:lpstr>
      <vt:lpstr>applications Désinstallés après l'installation du système ?</vt:lpstr>
      <vt:lpstr>Question 11</vt:lpstr>
      <vt:lpstr>Listez les journaux d'exécution des applications</vt:lpstr>
      <vt:lpstr>a. Shimcache</vt:lpstr>
      <vt:lpstr>a. Shimcache</vt:lpstr>
      <vt:lpstr>a. Shimcache</vt:lpstr>
      <vt:lpstr>B. recentfilecache.bcf</vt:lpstr>
      <vt:lpstr>B. recentfilecache.bcf</vt:lpstr>
      <vt:lpstr>B. Amcache remplace recentfilecache.bcf</vt:lpstr>
      <vt:lpstr>C. userassist</vt:lpstr>
      <vt:lpstr>C. userassist</vt:lpstr>
      <vt:lpstr>D.prefetch</vt:lpstr>
      <vt:lpstr>D.prefetch</vt:lpstr>
      <vt:lpstr>D.prefetch</vt:lpstr>
      <vt:lpstr>D.prefetch</vt:lpstr>
      <vt:lpstr>e.muicache</vt:lpstr>
      <vt:lpstr>e.muicache</vt:lpstr>
      <vt:lpstr>e.muicache</vt:lpstr>
      <vt:lpstr>Sommaire pour la question 11</vt:lpstr>
      <vt:lpstr>supplement</vt:lpstr>
      <vt:lpstr>Muicache depuis Usrclass.dat</vt:lpstr>
      <vt:lpstr>Muicache depuis Usrclass.dat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31</cp:revision>
  <dcterms:created xsi:type="dcterms:W3CDTF">2011-05-09T14:18:21Z</dcterms:created>
  <dcterms:modified xsi:type="dcterms:W3CDTF">2022-06-14T19:57:49Z</dcterms:modified>
  <cp:category>Templates</cp:category>
</cp:coreProperties>
</file>