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19"/>
  </p:notesMasterIdLst>
  <p:handoutMasterIdLst>
    <p:handoutMasterId r:id="rId20"/>
  </p:handoutMasterIdLst>
  <p:sldIdLst>
    <p:sldId id="1044" r:id="rId5"/>
    <p:sldId id="1045" r:id="rId6"/>
    <p:sldId id="1046" r:id="rId7"/>
    <p:sldId id="1049" r:id="rId8"/>
    <p:sldId id="1062" r:id="rId9"/>
    <p:sldId id="1063" r:id="rId10"/>
    <p:sldId id="1058" r:id="rId11"/>
    <p:sldId id="1059" r:id="rId12"/>
    <p:sldId id="1064" r:id="rId13"/>
    <p:sldId id="1061" r:id="rId14"/>
    <p:sldId id="1060" r:id="rId15"/>
    <p:sldId id="1065" r:id="rId16"/>
    <p:sldId id="1066" r:id="rId17"/>
    <p:sldId id="106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1044"/>
            <p14:sldId id="1045"/>
            <p14:sldId id="1046"/>
            <p14:sldId id="1049"/>
            <p14:sldId id="1062"/>
            <p14:sldId id="1063"/>
            <p14:sldId id="1058"/>
            <p14:sldId id="1059"/>
            <p14:sldId id="1064"/>
            <p14:sldId id="1061"/>
            <p14:sldId id="1060"/>
            <p14:sldId id="1065"/>
            <p14:sldId id="1066"/>
            <p14:sldId id="1067"/>
          </p14:sldIdLst>
        </p14:section>
        <p14:section name="CREDITS &amp; COPYRIGHTS" id="{18636757-AC71-4832-B2EB-DBAB69615C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C54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106" d="100"/>
          <a:sy n="106" d="100"/>
        </p:scale>
        <p:origin x="1818" y="150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767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832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279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836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1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79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9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69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26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25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54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91097A7F-40AD-4728-9826-6C256E77BE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65DCDF15-EE2D-4A58-BC13-7C350114CC3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20C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20C54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BDF4FD0F-A9CE-49E5-A1CB-21798988801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87EFE41E-B19B-4AB8-8A7C-9DD23F1D646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21F4DBD5-B6A3-4653-9208-B159ED97100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F4AEB27C-FA4B-48B5-9535-C5991198667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091C725C-768E-41DB-8E3D-1FBD95974C0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20C54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533E15CC-4F7B-437A-A22D-CDA80E0C5DD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20C54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NTLM relaying LAB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EC514B-414A-0C46-F6FB-BDAD67D99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7FEC1BF7-E541-84B6-C8CB-3C8B32FE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Coercition de l’authentification smb2 en mode proxy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9985577-F8F2-C3FB-6B04-4035FEBF5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67" y="2855014"/>
            <a:ext cx="1429983" cy="14299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05B861B-5408-B953-2607-5E315F6E78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77" y="2787332"/>
            <a:ext cx="1565345" cy="156534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2886647-3103-E36B-A1E6-DB389DDCD7E3}"/>
              </a:ext>
            </a:extLst>
          </p:cNvPr>
          <p:cNvSpPr txBox="1"/>
          <p:nvPr/>
        </p:nvSpPr>
        <p:spPr>
          <a:xfrm>
            <a:off x="4978278" y="3296697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ntlmrelayx</a:t>
            </a:r>
            <a:r>
              <a:rPr lang="fr-FR" dirty="0"/>
              <a:t> </a:t>
            </a:r>
            <a:r>
              <a:rPr lang="fr-FR" dirty="0" err="1"/>
              <a:t>socks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0257BAF-558C-BF39-078C-79727539EF36}"/>
              </a:ext>
            </a:extLst>
          </p:cNvPr>
          <p:cNvSpPr txBox="1"/>
          <p:nvPr/>
        </p:nvSpPr>
        <p:spPr>
          <a:xfrm>
            <a:off x="3491880" y="3983345"/>
            <a:ext cx="141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proxychains4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5A17-D9C1-FB76-F1EB-C886389845D7}"/>
              </a:ext>
            </a:extLst>
          </p:cNvPr>
          <p:cNvSpPr txBox="1"/>
          <p:nvPr/>
        </p:nvSpPr>
        <p:spPr>
          <a:xfrm>
            <a:off x="5193525" y="4768706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secretsdump</a:t>
            </a:r>
            <a:endParaRPr lang="fr-FR" i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7F20E8-455D-8AFD-30C7-721B28964CC8}"/>
              </a:ext>
            </a:extLst>
          </p:cNvPr>
          <p:cNvSpPr txBox="1"/>
          <p:nvPr/>
        </p:nvSpPr>
        <p:spPr>
          <a:xfrm>
            <a:off x="5193525" y="5253277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smbclient</a:t>
            </a:r>
            <a:endParaRPr lang="fr-FR" i="1" dirty="0"/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D2641BFD-A4A8-7C56-F072-E848B90724DB}"/>
              </a:ext>
            </a:extLst>
          </p:cNvPr>
          <p:cNvCxnSpPr>
            <a:stCxn id="14" idx="2"/>
            <a:endCxn id="15" idx="3"/>
          </p:cNvCxnSpPr>
          <p:nvPr/>
        </p:nvCxnSpPr>
        <p:spPr>
          <a:xfrm rot="5400000">
            <a:off x="5122413" y="3448127"/>
            <a:ext cx="501982" cy="9377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84FD71B9-848D-FFBE-7F6C-754432EB93E3}"/>
              </a:ext>
            </a:extLst>
          </p:cNvPr>
          <p:cNvCxnSpPr>
            <a:stCxn id="16" idx="1"/>
            <a:endCxn id="15" idx="2"/>
          </p:cNvCxnSpPr>
          <p:nvPr/>
        </p:nvCxnSpPr>
        <p:spPr>
          <a:xfrm rot="10800000">
            <a:off x="4198197" y="4352678"/>
            <a:ext cx="995329" cy="60069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30D3E5AB-2BC3-5345-7CF9-9F12BF7E4E83}"/>
              </a:ext>
            </a:extLst>
          </p:cNvPr>
          <p:cNvCxnSpPr>
            <a:stCxn id="17" idx="1"/>
          </p:cNvCxnSpPr>
          <p:nvPr/>
        </p:nvCxnSpPr>
        <p:spPr>
          <a:xfrm rot="10800000">
            <a:off x="4198195" y="4437113"/>
            <a:ext cx="995330" cy="100083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81EA26D-8A12-82C5-57F7-A305B492C624}"/>
              </a:ext>
            </a:extLst>
          </p:cNvPr>
          <p:cNvCxnSpPr>
            <a:stCxn id="15" idx="1"/>
            <a:endCxn id="12" idx="3"/>
          </p:cNvCxnSpPr>
          <p:nvPr/>
        </p:nvCxnSpPr>
        <p:spPr>
          <a:xfrm flipH="1" flipV="1">
            <a:off x="2686050" y="3570006"/>
            <a:ext cx="805830" cy="598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B7C3908-AC98-9463-BE6D-A819FBD989E0}"/>
              </a:ext>
            </a:extLst>
          </p:cNvPr>
          <p:cNvSpPr txBox="1"/>
          <p:nvPr/>
        </p:nvSpPr>
        <p:spPr>
          <a:xfrm>
            <a:off x="6948264" y="2420888"/>
            <a:ext cx="11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attaquant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FD72812-82FD-E76B-1F44-3CAC8A405AFD}"/>
              </a:ext>
            </a:extLst>
          </p:cNvPr>
          <p:cNvSpPr txBox="1"/>
          <p:nvPr/>
        </p:nvSpPr>
        <p:spPr>
          <a:xfrm>
            <a:off x="1491615" y="24936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victime</a:t>
            </a:r>
          </a:p>
        </p:txBody>
      </p:sp>
    </p:spTree>
    <p:extLst>
      <p:ext uri="{BB962C8B-B14F-4D97-AF65-F5344CB8AC3E}">
        <p14:creationId xmlns:p14="http://schemas.microsoft.com/office/powerpoint/2010/main" val="290335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4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LDAP-smb2 </a:t>
            </a:r>
            <a:r>
              <a:rPr lang="en-US" dirty="0" err="1"/>
              <a:t>relAying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276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LDAP relaying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234F43-9033-A93B-0A42-BF8F29AA34EA}"/>
              </a:ext>
            </a:extLst>
          </p:cNvPr>
          <p:cNvSpPr txBox="1"/>
          <p:nvPr/>
        </p:nvSpPr>
        <p:spPr>
          <a:xfrm>
            <a:off x="300675" y="1689137"/>
            <a:ext cx="80506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Contraindre l'authentification a travers des MS-RPC pour contourner la signature</a:t>
            </a:r>
          </a:p>
          <a:p>
            <a:r>
              <a:rPr lang="fr-FR" dirty="0"/>
              <a:t>-&gt; </a:t>
            </a:r>
            <a:r>
              <a:rPr lang="fr-FR" b="1" dirty="0" err="1"/>
              <a:t>PetitPotam</a:t>
            </a:r>
            <a:r>
              <a:rPr lang="fr-FR" dirty="0"/>
              <a:t> /</a:t>
            </a:r>
            <a:r>
              <a:rPr lang="fr-FR" b="1" dirty="0"/>
              <a:t>mitm6</a:t>
            </a:r>
          </a:p>
          <a:p>
            <a:endParaRPr lang="fr-FR" dirty="0"/>
          </a:p>
          <a:p>
            <a:r>
              <a:rPr lang="fr-FR" dirty="0"/>
              <a:t>La signature LDAP fonctionne selon le principe de la « </a:t>
            </a:r>
            <a:r>
              <a:rPr lang="fr-FR" b="1" dirty="0"/>
              <a:t>besoin suffisant </a:t>
            </a:r>
            <a:r>
              <a:rPr lang="fr-FR" dirty="0"/>
              <a:t>». Si le client </a:t>
            </a:r>
          </a:p>
          <a:p>
            <a:r>
              <a:rPr lang="fr-FR" dirty="0"/>
              <a:t>et le serveur supportent tous deux la signature, ils signeront la session.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BAF921-4074-F2AD-1032-4B734693E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97" y="3164912"/>
            <a:ext cx="844032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1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LDAPS </a:t>
            </a:r>
            <a:r>
              <a:rPr lang="en-US" dirty="0" err="1"/>
              <a:t>relAying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554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LDAPs relaying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234F43-9033-A93B-0A42-BF8F29AA34EA}"/>
              </a:ext>
            </a:extLst>
          </p:cNvPr>
          <p:cNvSpPr txBox="1"/>
          <p:nvPr/>
        </p:nvSpPr>
        <p:spPr>
          <a:xfrm>
            <a:off x="300675" y="1689137"/>
            <a:ext cx="87947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Contraindre l'authentification a travers des MS-RPC pour contourner la signature</a:t>
            </a:r>
          </a:p>
          <a:p>
            <a:r>
              <a:rPr lang="fr-FR" dirty="0"/>
              <a:t>-&gt; </a:t>
            </a:r>
            <a:r>
              <a:rPr lang="fr-FR" b="1" dirty="0" err="1"/>
              <a:t>PetitPotam</a:t>
            </a:r>
            <a:r>
              <a:rPr lang="fr-FR" dirty="0"/>
              <a:t> /</a:t>
            </a:r>
            <a:r>
              <a:rPr lang="fr-FR" b="1" dirty="0"/>
              <a:t>mitm6</a:t>
            </a:r>
          </a:p>
          <a:p>
            <a:endParaRPr lang="fr-FR" dirty="0"/>
          </a:p>
          <a:p>
            <a:r>
              <a:rPr lang="fr-FR" dirty="0"/>
              <a:t>Ajouter un nouveau compte d'ordinateur en abusant du fait que, par défaut, les utilisateurs </a:t>
            </a:r>
          </a:p>
          <a:p>
            <a:r>
              <a:rPr lang="fr-FR" dirty="0"/>
              <a:t>sont autorisés à joindre à un domaine jusqu'à 10 nouveaux objets.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BAF921-4074-F2AD-1032-4B734693E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97" y="3164912"/>
            <a:ext cx="844032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1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dirty="0" err="1"/>
              <a:t>l’ecoute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LLMNS/NBT-NS/MDNS poisoning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9A78AD-D9A9-48AE-6F09-BF8A094542FC}"/>
              </a:ext>
            </a:extLst>
          </p:cNvPr>
          <p:cNvSpPr txBox="1"/>
          <p:nvPr/>
        </p:nvSpPr>
        <p:spPr>
          <a:xfrm>
            <a:off x="308684" y="1879573"/>
            <a:ext cx="81881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Protocoles</a:t>
            </a:r>
            <a:r>
              <a:rPr lang="en-US" dirty="0"/>
              <a:t> de broadcast / multicast</a:t>
            </a:r>
          </a:p>
          <a:p>
            <a:endParaRPr lang="en-US" dirty="0"/>
          </a:p>
          <a:p>
            <a:r>
              <a:rPr lang="en-US" dirty="0"/>
              <a:t>Microsoft : </a:t>
            </a:r>
            <a:r>
              <a:rPr lang="en-US" b="1" dirty="0"/>
              <a:t>Link-Local Multicast Name Resolution </a:t>
            </a:r>
            <a:r>
              <a:rPr lang="en-US" dirty="0"/>
              <a:t>(LLMNR) et </a:t>
            </a:r>
          </a:p>
          <a:p>
            <a:r>
              <a:rPr lang="en-US" b="1" dirty="0" err="1"/>
              <a:t>Netbios</a:t>
            </a:r>
            <a:r>
              <a:rPr lang="en-US" b="1" dirty="0"/>
              <a:t> Name Service </a:t>
            </a:r>
            <a:r>
              <a:rPr lang="en-US" dirty="0"/>
              <a:t>(NBT-NS) </a:t>
            </a:r>
          </a:p>
          <a:p>
            <a:pPr marL="285750" indent="-285750">
              <a:buFontTx/>
              <a:buChar char="-"/>
            </a:pPr>
            <a:r>
              <a:rPr lang="fr-FR" dirty="0"/>
              <a:t>permettent d’aider à identifier des hôtes</a:t>
            </a:r>
            <a:r>
              <a:rPr lang="fr-FR" b="1" dirty="0"/>
              <a:t> sur le même sous-réseau </a:t>
            </a:r>
            <a:r>
              <a:rPr lang="fr-FR" dirty="0"/>
              <a:t>lorsque </a:t>
            </a:r>
          </a:p>
          <a:p>
            <a:r>
              <a:rPr lang="fr-FR" dirty="0"/>
              <a:t>les services DNS centraux échouent.</a:t>
            </a:r>
          </a:p>
          <a:p>
            <a:endParaRPr lang="fr-FR" dirty="0"/>
          </a:p>
          <a:p>
            <a:r>
              <a:rPr lang="fr-FR" dirty="0"/>
              <a:t>Apple : </a:t>
            </a:r>
            <a:r>
              <a:rPr lang="fr-FR" b="1" dirty="0" err="1"/>
              <a:t>mDNS</a:t>
            </a:r>
            <a:r>
              <a:rPr lang="fr-FR" dirty="0"/>
              <a:t> avec les mêmes fonctionnalités </a:t>
            </a:r>
          </a:p>
          <a:p>
            <a:pPr marL="285750" indent="-285750">
              <a:buFontTx/>
              <a:buChar char="-"/>
            </a:pPr>
            <a:r>
              <a:rPr lang="fr-FR" dirty="0"/>
              <a:t>n’autorise que des noms de domaine sur l’espace « .local. », LLMNR ne filtre pas </a:t>
            </a:r>
          </a:p>
          <a:p>
            <a:r>
              <a:rPr lang="fr-FR" dirty="0"/>
              <a:t>et autorise tous les noms de domaine</a:t>
            </a:r>
          </a:p>
          <a:p>
            <a:r>
              <a:rPr lang="fr-FR" dirty="0"/>
              <a:t>- Présent aussi dans la pile TCP de Windows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NBT-NS</a:t>
            </a:r>
            <a:r>
              <a:rPr lang="fr-FR" dirty="0"/>
              <a:t> est basée sur l’identification par le nom NetBIOS – Utilise le port </a:t>
            </a:r>
            <a:r>
              <a:rPr lang="fr-FR" b="1" dirty="0"/>
              <a:t>TCP 137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LLMNR</a:t>
            </a:r>
            <a:r>
              <a:rPr lang="fr-FR" dirty="0"/>
              <a:t> est basé sur le format DNS (Domain Name System) – Utilise le port </a:t>
            </a:r>
            <a:r>
              <a:rPr lang="fr-FR" b="1" dirty="0"/>
              <a:t>UDP 5355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LLMNS/NBT-NS/MDNS poisoning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5D7395-895A-0637-4AD1-CA4EED6FD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89" y="1732103"/>
            <a:ext cx="749722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9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20307"/>
            <a:ext cx="6643650" cy="1325563"/>
          </a:xfrm>
        </p:spPr>
        <p:txBody>
          <a:bodyPr>
            <a:noAutofit/>
          </a:bodyPr>
          <a:lstStyle/>
          <a:p>
            <a:r>
              <a:rPr lang="en-US" noProof="1"/>
              <a:t>LLMNS/NBT-NS/MDNS poisoning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graphicFrame>
        <p:nvGraphicFramePr>
          <p:cNvPr id="2" name="Tableau 6">
            <a:extLst>
              <a:ext uri="{FF2B5EF4-FFF2-40B4-BE49-F238E27FC236}">
                <a16:creationId xmlns:a16="http://schemas.microsoft.com/office/drawing/2014/main" id="{E130D0C6-D7AA-7F5D-9634-7E2ABD935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49318"/>
              </p:ext>
            </p:extLst>
          </p:nvPr>
        </p:nvGraphicFramePr>
        <p:xfrm>
          <a:off x="1403648" y="2286339"/>
          <a:ext cx="6096000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911896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1916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493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Protocole d’authentification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Algorithme protocole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Clef secrète ( </a:t>
                      </a:r>
                      <a:r>
                        <a:rPr lang="fr-FR" dirty="0" err="1"/>
                        <a:t>hashé</a:t>
                      </a:r>
                      <a:r>
                        <a:rPr lang="fr-FR" dirty="0"/>
                        <a:t> du </a:t>
                      </a:r>
                      <a:r>
                        <a:rPr lang="fr-FR" dirty="0" err="1"/>
                        <a:t>mdp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1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DES-ECB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LM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81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LMv2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NT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9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NTLM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DES-ECB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NT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NTLMv2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NT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90206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54D194D9-BA7B-6B67-D4E8-7F8433721623}"/>
              </a:ext>
            </a:extLst>
          </p:cNvPr>
          <p:cNvSpPr txBox="1"/>
          <p:nvPr/>
        </p:nvSpPr>
        <p:spPr>
          <a:xfrm>
            <a:off x="1115616" y="4797152"/>
            <a:ext cx="2678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Algorithme pour le </a:t>
            </a:r>
            <a:r>
              <a:rPr lang="fr-FR" dirty="0" err="1"/>
              <a:t>hashé</a:t>
            </a:r>
            <a:r>
              <a:rPr lang="fr-FR" dirty="0"/>
              <a:t>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LM hash – basé sur </a:t>
            </a:r>
            <a:r>
              <a:rPr lang="fr-FR" b="1" dirty="0"/>
              <a:t>DES</a:t>
            </a:r>
          </a:p>
          <a:p>
            <a:pPr marL="285750" indent="-285750">
              <a:buFontTx/>
              <a:buChar char="-"/>
            </a:pPr>
            <a:r>
              <a:rPr lang="fr-FR" dirty="0"/>
              <a:t>NT hash – </a:t>
            </a:r>
            <a:r>
              <a:rPr lang="fr-FR" b="1" dirty="0"/>
              <a:t>MD4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DC6664-CB47-6F6C-E354-69FAC5A5870A}"/>
              </a:ext>
            </a:extLst>
          </p:cNvPr>
          <p:cNvSpPr txBox="1"/>
          <p:nvPr/>
        </p:nvSpPr>
        <p:spPr>
          <a:xfrm>
            <a:off x="4423287" y="4540070"/>
            <a:ext cx="45640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hachage LM ou NT est </a:t>
            </a:r>
            <a:r>
              <a:rPr lang="fr-FR" b="1" dirty="0"/>
              <a:t>utilisé "tel quel" </a:t>
            </a:r>
          </a:p>
          <a:p>
            <a:r>
              <a:rPr lang="fr-FR" dirty="0"/>
              <a:t>pour calculer la réponse. Cela signifie qu’un </a:t>
            </a:r>
          </a:p>
          <a:p>
            <a:r>
              <a:rPr lang="fr-FR" dirty="0"/>
              <a:t>attaquant connaissant le </a:t>
            </a:r>
            <a:r>
              <a:rPr lang="fr-FR" dirty="0" err="1"/>
              <a:t>hashé</a:t>
            </a:r>
            <a:r>
              <a:rPr lang="fr-FR" dirty="0"/>
              <a:t> LM ou </a:t>
            </a:r>
          </a:p>
          <a:p>
            <a:r>
              <a:rPr lang="fr-FR" dirty="0"/>
              <a:t>NT pourrait l'utiliser pour s'authentifier </a:t>
            </a:r>
          </a:p>
          <a:p>
            <a:r>
              <a:rPr lang="fr-FR" dirty="0"/>
              <a:t>en tant qu'utilisateur sans connaître le mot de </a:t>
            </a:r>
          </a:p>
          <a:p>
            <a:r>
              <a:rPr lang="fr-FR" dirty="0"/>
              <a:t>passe de ce dernier.</a:t>
            </a:r>
          </a:p>
        </p:txBody>
      </p:sp>
    </p:spTree>
    <p:extLst>
      <p:ext uri="{BB962C8B-B14F-4D97-AF65-F5344CB8AC3E}">
        <p14:creationId xmlns:p14="http://schemas.microsoft.com/office/powerpoint/2010/main" val="283458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LLMNS/NBT-NS/MDNS poisoning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C55BF2-E35D-D8C8-2098-F7F87B4C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446" y="2636912"/>
            <a:ext cx="6998554" cy="228450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C24316C-3A84-685D-1122-2D6F3325D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90" y="3573016"/>
            <a:ext cx="161947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7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SAM Dumping with SMB2 relaying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036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Smb2 relaying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234F43-9033-A93B-0A42-BF8F29AA34EA}"/>
              </a:ext>
            </a:extLst>
          </p:cNvPr>
          <p:cNvSpPr txBox="1"/>
          <p:nvPr/>
        </p:nvSpPr>
        <p:spPr>
          <a:xfrm>
            <a:off x="311827" y="1908600"/>
            <a:ext cx="85203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</a:t>
            </a:r>
            <a:r>
              <a:rPr lang="fr-FR" b="1" dirty="0"/>
              <a:t>signature de session </a:t>
            </a:r>
            <a:r>
              <a:rPr lang="fr-FR" dirty="0"/>
              <a:t>est une mitigation puissante mais limitée contre </a:t>
            </a:r>
          </a:p>
          <a:p>
            <a:r>
              <a:rPr lang="fr-FR" dirty="0"/>
              <a:t>le relais NTLM (uniquement SMB et LDAP).</a:t>
            </a:r>
          </a:p>
          <a:p>
            <a:endParaRPr lang="fr-FR" dirty="0"/>
          </a:p>
          <a:p>
            <a:r>
              <a:rPr lang="fr-FR" dirty="0"/>
              <a:t>La signature SMB fonctionne selon le principe du "</a:t>
            </a:r>
            <a:r>
              <a:rPr lang="fr-FR" b="1" dirty="0"/>
              <a:t>moindre besoin</a:t>
            </a:r>
            <a:r>
              <a:rPr lang="fr-FR" dirty="0"/>
              <a:t>". Si ni le client ni </a:t>
            </a:r>
          </a:p>
          <a:p>
            <a:r>
              <a:rPr lang="fr-FR" dirty="0"/>
              <a:t>le serveur n'exigent la signature, la session ne sera pas signée.</a:t>
            </a:r>
          </a:p>
          <a:p>
            <a:endParaRPr lang="fr-FR" dirty="0"/>
          </a:p>
          <a:p>
            <a:r>
              <a:rPr lang="fr-FR" dirty="0"/>
              <a:t>Pour la protection contre le relais NTLM, elle doit être </a:t>
            </a:r>
          </a:p>
          <a:p>
            <a:r>
              <a:rPr lang="fr-FR" dirty="0"/>
              <a:t>activée du côté du serveur cible. La signature de session protège l'intégrité de la session, </a:t>
            </a:r>
          </a:p>
          <a:p>
            <a:r>
              <a:rPr lang="fr-FR" b="1" dirty="0"/>
              <a:t>pas</a:t>
            </a:r>
            <a:r>
              <a:rPr lang="fr-FR" dirty="0"/>
              <a:t> l'intégrité de l'authentification. </a:t>
            </a:r>
          </a:p>
          <a:p>
            <a:endParaRPr lang="fr-FR" dirty="0"/>
          </a:p>
          <a:p>
            <a:r>
              <a:rPr lang="fr-FR" dirty="0"/>
              <a:t>Si la signature de session échoue du côté de la victime relayée, la session </a:t>
            </a:r>
          </a:p>
          <a:p>
            <a:r>
              <a:rPr lang="fr-FR" i="1" dirty="0"/>
              <a:t>victime &lt;-&gt; attaquant </a:t>
            </a:r>
            <a:r>
              <a:rPr lang="fr-FR" dirty="0"/>
              <a:t>sera tuée APRÈS l'authentification, </a:t>
            </a:r>
          </a:p>
          <a:p>
            <a:r>
              <a:rPr lang="fr-FR" dirty="0"/>
              <a:t>permettant ainsi à un attaquant de relayer cette authentification et d'obtenir </a:t>
            </a:r>
          </a:p>
          <a:p>
            <a:r>
              <a:rPr lang="fr-FR" dirty="0"/>
              <a:t>une session valide </a:t>
            </a:r>
            <a:r>
              <a:rPr lang="fr-FR" b="1" dirty="0"/>
              <a:t>attaquant &lt;-&gt; cible </a:t>
            </a:r>
            <a:r>
              <a:rPr lang="fr-FR" dirty="0"/>
              <a:t>(si la cible ne requiert pas de signature).</a:t>
            </a:r>
          </a:p>
        </p:txBody>
      </p:sp>
    </p:spTree>
    <p:extLst>
      <p:ext uri="{BB962C8B-B14F-4D97-AF65-F5344CB8AC3E}">
        <p14:creationId xmlns:p14="http://schemas.microsoft.com/office/powerpoint/2010/main" val="124302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3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SMB2 relaying through socks proxy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17.02.2023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2519555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61847</TotalTime>
  <Words>582</Words>
  <Application>Microsoft Office PowerPoint</Application>
  <PresentationFormat>Affichage à l'écran (4:3)</PresentationFormat>
  <Paragraphs>155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NTLM relaying LAB</vt:lpstr>
      <vt:lpstr>LAB 1</vt:lpstr>
      <vt:lpstr>LLMNS/NBT-NS/MDNS poisoning</vt:lpstr>
      <vt:lpstr>LLMNS/NBT-NS/MDNS poisoning</vt:lpstr>
      <vt:lpstr>LLMNS/NBT-NS/MDNS poisoning</vt:lpstr>
      <vt:lpstr>LLMNS/NBT-NS/MDNS poisoning</vt:lpstr>
      <vt:lpstr>Lab 2</vt:lpstr>
      <vt:lpstr>Smb2 relaying</vt:lpstr>
      <vt:lpstr>Lab 3</vt:lpstr>
      <vt:lpstr>Coercition de l’authentification smb2 en mode proxy</vt:lpstr>
      <vt:lpstr>Lab 4</vt:lpstr>
      <vt:lpstr>LDAP relaying</vt:lpstr>
      <vt:lpstr>Lab 5</vt:lpstr>
      <vt:lpstr>LDAPs relaying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14</cp:revision>
  <dcterms:created xsi:type="dcterms:W3CDTF">2011-05-09T14:18:21Z</dcterms:created>
  <dcterms:modified xsi:type="dcterms:W3CDTF">2023-03-03T16:22:07Z</dcterms:modified>
  <cp:category>Templates</cp:category>
</cp:coreProperties>
</file>