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18"/>
  </p:notesMasterIdLst>
  <p:handoutMasterIdLst>
    <p:handoutMasterId r:id="rId19"/>
  </p:handoutMasterIdLst>
  <p:sldIdLst>
    <p:sldId id="1044" r:id="rId5"/>
    <p:sldId id="1045" r:id="rId6"/>
    <p:sldId id="915" r:id="rId7"/>
    <p:sldId id="1049" r:id="rId8"/>
    <p:sldId id="1047" r:id="rId9"/>
    <p:sldId id="1052" r:id="rId10"/>
    <p:sldId id="1053" r:id="rId11"/>
    <p:sldId id="1054" r:id="rId12"/>
    <p:sldId id="1056" r:id="rId13"/>
    <p:sldId id="1057" r:id="rId14"/>
    <p:sldId id="1055" r:id="rId15"/>
    <p:sldId id="1058" r:id="rId16"/>
    <p:sldId id="91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1698" y="10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83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435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319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01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39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71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25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32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D52FFDD4-8C33-4710-8EF9-8A6F6A83AA4D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198E233F-74EA-4A4A-A56C-4171BBE3C47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24242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AAC6C0DF-18FF-45AE-A713-CC7DD216F05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A8023477-E648-40EE-A50E-791EDF1FC4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AC3614B5-9373-4C2D-ADBF-6A496E1C5BF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7EDCD98D-37A5-436C-BC89-2CF302608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1EACB47B-830E-45B7-A2B1-35C9F329D9E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F4C44B03-7E78-454B-8E66-86D03D2954A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alware.pizza/tag/excel-4-0-macros/" TargetMode="External"/><Relationship Id="rId3" Type="http://schemas.openxmlformats.org/officeDocument/2006/relationships/hyperlink" Target="https://inquest.net/blog/2020/03/18/Getting-Sneakier-Hidden-Sheets-Data-Connections-and-XLM-Macros" TargetMode="External"/><Relationship Id="rId7" Type="http://schemas.openxmlformats.org/officeDocument/2006/relationships/hyperlink" Target="https://inquest.net/blog/2020/05/06/ZLoader-4.0-Macrosheets-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nquest.net/blog/2019/01/29/Carving-Sneaky-XLM-Files" TargetMode="External"/><Relationship Id="rId5" Type="http://schemas.openxmlformats.org/officeDocument/2006/relationships/hyperlink" Target="https://www.goggleheadedhacker.com/blog/post/21" TargetMode="External"/><Relationship Id="rId4" Type="http://schemas.openxmlformats.org/officeDocument/2006/relationships/hyperlink" Target="https://isc.sans.edu/diary/25868" TargetMode="External"/><Relationship Id="rId9" Type="http://schemas.openxmlformats.org/officeDocument/2006/relationships/hyperlink" Target="https://malware.pizza/2020/05/12/evading-av-with-excel-macros-and-biff8-xl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Excel v4 macros</a:t>
            </a:r>
            <a:br>
              <a:rPr lang="en-US" dirty="0"/>
            </a:br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Horea </a:t>
            </a:r>
            <a:r>
              <a:rPr lang="en-US" dirty="0" err="1"/>
              <a:t>moldovan</a:t>
            </a:r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ED5F00B8-7ECA-440B-A746-73C7058AA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2564904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RESUME -5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14" y="1783432"/>
            <a:ext cx="5390636" cy="4185960"/>
          </a:xfrm>
        </p:spPr>
        <p:txBody>
          <a:bodyPr>
            <a:normAutofit/>
          </a:bodyPr>
          <a:lstStyle/>
          <a:p>
            <a:r>
              <a:rPr lang="fr-FR" noProof="1"/>
              <a:t> Pour visualiser la première branche, allez à AU3324, cliquez avec le bouton droit de la souris sur cette cellule, entrez dans la cellule puis cliquez sur Continuer. L'exécution sera interrompue à l'instruction Pause que nous avons ajouté plus tôt. </a:t>
            </a:r>
          </a:p>
          <a:p>
            <a:r>
              <a:rPr lang="fr-FR" noProof="1"/>
              <a:t>Un autre script à été decodé (</a:t>
            </a:r>
            <a:r>
              <a:rPr lang="fr-FR" dirty="0" err="1"/>
              <a:t>BpMhzoLtvh</a:t>
            </a:r>
            <a:r>
              <a:rPr lang="fr-FR" dirty="0"/>
              <a:t>). Utilisez le menu déroulant pour l ’analyser.</a:t>
            </a:r>
          </a:p>
          <a:p>
            <a:r>
              <a:rPr lang="fr-FR" noProof="1"/>
              <a:t> Pour voir à quoi ressemble l'autre branche, allez à AU3349 et suivez les mêmesétapes que pour AU3324.</a:t>
            </a:r>
          </a:p>
          <a:p>
            <a:r>
              <a:rPr lang="fr-FR" noProof="1"/>
              <a:t>Le troisième script est décodé (</a:t>
            </a:r>
            <a:r>
              <a:rPr lang="fr-FR" dirty="0" err="1"/>
              <a:t>EHBZcDhoF</a:t>
            </a:r>
            <a:r>
              <a:rPr lang="fr-FR" dirty="0"/>
              <a:t>)</a:t>
            </a:r>
            <a:r>
              <a:rPr lang="fr-FR" noProof="1"/>
              <a:t>. </a:t>
            </a:r>
            <a:r>
              <a:rPr lang="fr-FR" dirty="0"/>
              <a:t>Utilisez le menu déroulant pour l ’analyser.</a:t>
            </a:r>
          </a:p>
          <a:p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226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Sommaire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14" y="1783432"/>
            <a:ext cx="5390636" cy="4185960"/>
          </a:xfrm>
        </p:spPr>
        <p:txBody>
          <a:bodyPr>
            <a:normAutofit/>
          </a:bodyPr>
          <a:lstStyle/>
          <a:p>
            <a:r>
              <a:rPr lang="fr-FR" noProof="1"/>
              <a:t>Il faudra peut-être exécuter un script VBA pour démasquer les noms et les corriger.</a:t>
            </a:r>
          </a:p>
          <a:p>
            <a:r>
              <a:rPr lang="fr-FR" noProof="1"/>
              <a:t> Ne pas simplement supprimer les lignes anti-sandbox/anti-debugger. Vous devrez peut-être les remplacer par une valeur pour que l'exemple fonctionne.</a:t>
            </a:r>
          </a:p>
          <a:p>
            <a:r>
              <a:rPr lang="fr-FR" noProof="1"/>
              <a:t>Ajoutez PAUSE() à des endroits stratégiques pour le débogage.</a:t>
            </a:r>
          </a:p>
          <a:p>
            <a:r>
              <a:rPr lang="fr-FR" dirty="0"/>
              <a:t>Utilisez les noms dans la liste déroulante pour simplifier la navigation dans le script.</a:t>
            </a:r>
          </a:p>
          <a:p>
            <a:r>
              <a:rPr lang="fr-FR" noProof="1"/>
              <a:t>Laissez le script se désobfusquer lui-même.</a:t>
            </a:r>
          </a:p>
          <a:p>
            <a:r>
              <a:rPr lang="en-US" noProof="1"/>
              <a:t>Collectez tous les IOCs !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9696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14" y="1783432"/>
            <a:ext cx="5390636" cy="4185960"/>
          </a:xfrm>
        </p:spPr>
        <p:txBody>
          <a:bodyPr>
            <a:normAutofit lnSpcReduction="10000"/>
          </a:bodyPr>
          <a:lstStyle/>
          <a:p>
            <a:r>
              <a:rPr lang="fr-FR" dirty="0">
                <a:hlinkClick r:id="rId3"/>
              </a:rPr>
              <a:t>https://inquest.net/blog/2020/03/18/Getting-Sneakier-Hidden-Sheets-Data-Connections-and-XLM-Macros</a:t>
            </a:r>
            <a:r>
              <a:rPr lang="fr-FR" dirty="0"/>
              <a:t>    </a:t>
            </a:r>
          </a:p>
          <a:p>
            <a:r>
              <a:rPr lang="fr-FR" dirty="0">
                <a:hlinkClick r:id="rId4"/>
              </a:rPr>
              <a:t>https://isc.sans.edu/diary/25868</a:t>
            </a:r>
            <a:r>
              <a:rPr lang="fr-FR" dirty="0"/>
              <a:t>  </a:t>
            </a:r>
          </a:p>
          <a:p>
            <a:r>
              <a:rPr lang="fr-FR" dirty="0">
                <a:hlinkClick r:id="rId5"/>
              </a:rPr>
              <a:t>https://www.goggleheadedhacker.com/blog/post/21</a:t>
            </a:r>
            <a:r>
              <a:rPr lang="fr-FR" dirty="0"/>
              <a:t>  </a:t>
            </a:r>
          </a:p>
          <a:p>
            <a:r>
              <a:rPr lang="fr-FR" dirty="0">
                <a:hlinkClick r:id="rId6"/>
              </a:rPr>
              <a:t>https://inquest.net/blog/2019/01/29/Carving-Sneaky-XLM-Files</a:t>
            </a:r>
            <a:r>
              <a:rPr lang="fr-FR" dirty="0"/>
              <a:t>  </a:t>
            </a:r>
          </a:p>
          <a:p>
            <a:r>
              <a:rPr lang="fr-FR" dirty="0">
                <a:hlinkClick r:id="rId7"/>
              </a:rPr>
              <a:t>https://inquest.net/blog/2020/05/06/ZLoader-4.0-Macrosheets-</a:t>
            </a:r>
            <a:r>
              <a:rPr lang="fr-FR" dirty="0"/>
              <a:t>  </a:t>
            </a:r>
          </a:p>
          <a:p>
            <a:r>
              <a:rPr lang="fr-FR" dirty="0">
                <a:hlinkClick r:id="rId8"/>
              </a:rPr>
              <a:t>https://malware.pizza/tag/excel-4-0-macros/</a:t>
            </a:r>
            <a:endParaRPr lang="fr-FR" dirty="0"/>
          </a:p>
          <a:p>
            <a:r>
              <a:rPr lang="fr-FR" dirty="0">
                <a:hlinkClick r:id="rId9"/>
              </a:rPr>
              <a:t>https://malware.pizza/2020/05/12/evading-av-with-excel-macros-and-biff8-xls/</a:t>
            </a:r>
            <a:r>
              <a:rPr lang="fr-FR" dirty="0"/>
              <a:t>  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4606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872011"/>
            <a:ext cx="4969464" cy="1325563"/>
          </a:xfrm>
        </p:spPr>
        <p:txBody>
          <a:bodyPr>
            <a:noAutofit/>
          </a:bodyPr>
          <a:lstStyle/>
          <a:p>
            <a:r>
              <a:rPr lang="en-US" noProof="1">
                <a:solidFill>
                  <a:schemeClr val="tx1"/>
                </a:solidFill>
              </a:rPr>
              <a:t>Analyse integrale du kill-chain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4658087-0F2D-42FB-8278-8A70A21490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4" y="1196752"/>
            <a:ext cx="3308474" cy="1463675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prochainemment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Techniques </a:t>
            </a:r>
            <a:r>
              <a:rPr lang="en-US" dirty="0" err="1"/>
              <a:t>d’analyse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Vaincre l’Obfuscation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noProof="1"/>
              <a:t>Les macrossheets peuvent être “Hidden” et “Verry hidden”</a:t>
            </a:r>
          </a:p>
          <a:p>
            <a:pPr marL="0" indent="0">
              <a:buNone/>
            </a:pPr>
            <a:r>
              <a:rPr lang="en-US" noProof="1"/>
              <a:t>-&gt; Utiliser la fonction “Unhide” , la deobfuscation programmatique (scripts) ou un outil comme ShowSheets</a:t>
            </a:r>
          </a:p>
          <a:p>
            <a:r>
              <a:rPr lang="en-US" b="1" noProof="1"/>
              <a:t>Changer la couleur du texte</a:t>
            </a:r>
          </a:p>
          <a:p>
            <a:pPr marL="0" indent="0">
              <a:buNone/>
            </a:pPr>
            <a:r>
              <a:rPr lang="en-US" noProof="1"/>
              <a:t>-&gt;  Changer la couleur de fond des sheets</a:t>
            </a:r>
          </a:p>
          <a:p>
            <a:r>
              <a:rPr lang="en-US" b="1" noProof="1"/>
              <a:t>Utilisation intensive des CHAR et FORMULA (Char code)</a:t>
            </a:r>
          </a:p>
          <a:p>
            <a:pPr marL="0" indent="0">
              <a:buNone/>
            </a:pPr>
            <a:r>
              <a:rPr lang="en-US" noProof="1"/>
              <a:t>-&gt; Deboguer en suivant le chemin d’execution ( Run, Step Into,etc)</a:t>
            </a:r>
          </a:p>
          <a:p>
            <a:pPr marL="0" indent="0">
              <a:buNone/>
            </a:pPr>
            <a:r>
              <a:rPr lang="en-US" noProof="1"/>
              <a:t>-&gt; Forcer le macro à se deobfusquer seul en identifiant les routines d’obfuscation (PAUSE,etc)</a:t>
            </a:r>
          </a:p>
          <a:p>
            <a:r>
              <a:rPr lang="en-US" b="1" noProof="1"/>
              <a:t>GET.WORKSPACE utilize pour anti-deboguage/anti-sandboxing</a:t>
            </a:r>
          </a:p>
          <a:p>
            <a:pPr marL="0" indent="0">
              <a:buNone/>
            </a:pPr>
            <a:r>
              <a:rPr lang="en-US" noProof="1"/>
              <a:t>-&gt; Trouver le descriptif exact de la fonctionnalité pour le tracage ( xlmdeobfuscator, olevba avec le plugin “plugin_biff)</a:t>
            </a:r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Autres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noProof="1"/>
              <a:t>Protection par mot de passe</a:t>
            </a:r>
          </a:p>
          <a:p>
            <a:pPr marL="0" indent="0">
              <a:buNone/>
            </a:pPr>
            <a:r>
              <a:rPr lang="fr-FR" noProof="1"/>
              <a:t>-&gt; Souvent « VelvetSweatshop » par default</a:t>
            </a:r>
          </a:p>
          <a:p>
            <a:pPr marL="0" indent="0">
              <a:buNone/>
            </a:pPr>
            <a:r>
              <a:rPr lang="fr-FR" noProof="1"/>
              <a:t>-&gt; On peut utiliser msoffcrypto-tool pour vérifier et decrypter</a:t>
            </a:r>
          </a:p>
          <a:p>
            <a:r>
              <a:rPr lang="en-US" b="1" noProof="1"/>
              <a:t>Cacher les Defined Names pour obscurcir le point d’entrée (auto_open)</a:t>
            </a:r>
          </a:p>
          <a:p>
            <a:pPr marL="0" indent="0">
              <a:buNone/>
            </a:pPr>
            <a:r>
              <a:rPr lang="en-US" noProof="1"/>
              <a:t>-&gt; Renommer les fonctions et les utiliser pour suivre l’execution (tracing)</a:t>
            </a:r>
          </a:p>
          <a:p>
            <a:r>
              <a:rPr lang="en-US" b="1" noProof="1"/>
              <a:t>Les outils (olevba, xlmdeobfuscator) sont dans certains cas défaillantes</a:t>
            </a:r>
          </a:p>
          <a:p>
            <a:pPr marL="0" indent="0">
              <a:buNone/>
            </a:pPr>
            <a:r>
              <a:rPr lang="en-US" noProof="1"/>
              <a:t>-&gt; Utiliser plusieurs méthodes compémentaires d’analyse (ex. CyberChef)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615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 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13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RESUME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14" y="1783432"/>
            <a:ext cx="5390636" cy="4185960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olevba dit suspicieux.Le nom auto_open est cache.</a:t>
            </a:r>
          </a:p>
          <a:p>
            <a:r>
              <a:rPr lang="fr-FR" noProof="1"/>
              <a:t>La sortie de xlmdeobfuscator est également suspecte – démarrage de l’execution a AU3287.</a:t>
            </a:r>
          </a:p>
          <a:p>
            <a:r>
              <a:rPr lang="fr-FR" noProof="1"/>
              <a:t>Le Name_Manager vide</a:t>
            </a:r>
          </a:p>
          <a:p>
            <a:r>
              <a:rPr lang="fr-FR" dirty="0" err="1"/>
              <a:t>Developper</a:t>
            </a:r>
            <a:r>
              <a:rPr lang="fr-FR" dirty="0"/>
              <a:t> -&gt; Macros -&gt; </a:t>
            </a:r>
            <a:r>
              <a:rPr lang="fr-FR" dirty="0" err="1"/>
              <a:t>ThisWorkbook</a:t>
            </a:r>
            <a:endParaRPr lang="fr-FR" dirty="0"/>
          </a:p>
          <a:p>
            <a:r>
              <a:rPr lang="fr-FR" i="1" noProof="1"/>
              <a:t>On rajoute :</a:t>
            </a:r>
          </a:p>
          <a:p>
            <a:pPr marL="0" indent="0">
              <a:buNone/>
            </a:pPr>
            <a:r>
              <a:rPr lang="fr-FR" i="1" dirty="0" err="1"/>
              <a:t>Sub</a:t>
            </a:r>
            <a:r>
              <a:rPr lang="fr-FR" i="1" dirty="0"/>
              <a:t> </a:t>
            </a:r>
            <a:r>
              <a:rPr lang="fr-FR" i="1" dirty="0" err="1"/>
              <a:t>ShowAllNames</a:t>
            </a:r>
            <a:r>
              <a:rPr lang="fr-FR" i="1" dirty="0"/>
              <a:t>()</a:t>
            </a:r>
          </a:p>
          <a:p>
            <a:pPr marL="0" indent="0">
              <a:buNone/>
            </a:pPr>
            <a:r>
              <a:rPr lang="fr-FR" i="1" dirty="0"/>
              <a:t>	Dim n As Name</a:t>
            </a:r>
          </a:p>
          <a:p>
            <a:pPr marL="0" indent="0">
              <a:buNone/>
            </a:pPr>
            <a:r>
              <a:rPr lang="fr-FR" i="1" dirty="0"/>
              <a:t>    		For </a:t>
            </a:r>
            <a:r>
              <a:rPr lang="fr-FR" i="1" dirty="0" err="1"/>
              <a:t>Each</a:t>
            </a:r>
            <a:r>
              <a:rPr lang="fr-FR" i="1" dirty="0"/>
              <a:t> n In </a:t>
            </a:r>
            <a:r>
              <a:rPr lang="fr-FR" i="1" dirty="0" err="1"/>
              <a:t>ActiveWorkbook.Names</a:t>
            </a:r>
            <a:endParaRPr lang="fr-FR" i="1" dirty="0"/>
          </a:p>
          <a:p>
            <a:pPr marL="0" indent="0">
              <a:buNone/>
            </a:pPr>
            <a:r>
              <a:rPr lang="fr-FR" i="1" dirty="0"/>
              <a:t>	</a:t>
            </a:r>
            <a:r>
              <a:rPr lang="fr-FR" i="1" dirty="0" err="1"/>
              <a:t>n.Visible</a:t>
            </a:r>
            <a:r>
              <a:rPr lang="fr-FR" i="1" dirty="0"/>
              <a:t> = </a:t>
            </a:r>
            <a:r>
              <a:rPr lang="fr-FR" i="1" dirty="0" err="1"/>
              <a:t>True</a:t>
            </a:r>
            <a:endParaRPr lang="fr-FR" i="1" dirty="0"/>
          </a:p>
          <a:p>
            <a:pPr marL="0" indent="0">
              <a:buNone/>
            </a:pPr>
            <a:r>
              <a:rPr lang="fr-FR" i="1" dirty="0"/>
              <a:t>	Next n</a:t>
            </a:r>
          </a:p>
          <a:p>
            <a:pPr marL="0" indent="0">
              <a:buNone/>
            </a:pPr>
            <a:r>
              <a:rPr lang="fr-FR" i="1" dirty="0"/>
              <a:t>End </a:t>
            </a:r>
            <a:r>
              <a:rPr lang="fr-FR" i="1" dirty="0" err="1"/>
              <a:t>Sub</a:t>
            </a:r>
            <a:endParaRPr lang="fr-FR" i="1" dirty="0"/>
          </a:p>
          <a:p>
            <a:r>
              <a:rPr lang="fr-FR" noProof="1"/>
              <a:t>On execute (Run)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8491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RESUME -2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14" y="1783432"/>
            <a:ext cx="5390636" cy="418596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Ouvrir Options &gt; Formulas -&gt; Name Manager et changer le champs vide par « </a:t>
            </a:r>
            <a:r>
              <a:rPr lang="fr-FR" dirty="0" err="1"/>
              <a:t>aa</a:t>
            </a:r>
            <a:r>
              <a:rPr lang="fr-FR" dirty="0"/>
              <a:t> »</a:t>
            </a:r>
          </a:p>
          <a:p>
            <a:r>
              <a:rPr lang="fr-FR" dirty="0"/>
              <a:t>Aller à auto-open (</a:t>
            </a:r>
            <a:r>
              <a:rPr lang="fr-FR" dirty="0" err="1"/>
              <a:t>aa</a:t>
            </a:r>
            <a:r>
              <a:rPr lang="fr-FR" dirty="0"/>
              <a:t>) AU3287 et analyse la ligne. La macro est stoppé si les checks anti-</a:t>
            </a:r>
            <a:r>
              <a:rPr lang="fr-FR" dirty="0" err="1"/>
              <a:t>debug</a:t>
            </a:r>
            <a:r>
              <a:rPr lang="fr-FR" dirty="0"/>
              <a:t>/anti-</a:t>
            </a:r>
            <a:r>
              <a:rPr lang="fr-FR" dirty="0" err="1"/>
              <a:t>sandbox</a:t>
            </a:r>
            <a:r>
              <a:rPr lang="fr-FR" dirty="0"/>
              <a:t> échouent sinon le résultat est SUM(3,4)</a:t>
            </a:r>
          </a:p>
          <a:p>
            <a:r>
              <a:rPr lang="fr-FR" noProof="1"/>
              <a:t>Remplacer la ligne par 7</a:t>
            </a:r>
          </a:p>
          <a:p>
            <a:r>
              <a:rPr lang="en-US" dirty="0" err="1"/>
              <a:t>Analyse</a:t>
            </a:r>
            <a:r>
              <a:rPr lang="en-US" dirty="0"/>
              <a:t> le code pour </a:t>
            </a:r>
            <a:r>
              <a:rPr lang="en-US" dirty="0" err="1"/>
              <a:t>trouver</a:t>
            </a:r>
            <a:r>
              <a:rPr lang="en-US" dirty="0"/>
              <a:t> des </a:t>
            </a:r>
            <a:r>
              <a:rPr lang="en-US" dirty="0" err="1"/>
              <a:t>appels</a:t>
            </a:r>
            <a:r>
              <a:rPr lang="en-US" dirty="0"/>
              <a:t> à des routines </a:t>
            </a:r>
            <a:r>
              <a:rPr lang="en-US" dirty="0" err="1"/>
              <a:t>d’obfuscation</a:t>
            </a:r>
            <a:endParaRPr lang="en-US" dirty="0"/>
          </a:p>
          <a:p>
            <a:r>
              <a:rPr lang="fr-FR" noProof="1"/>
              <a:t>Cherche des apples vers des routines identiques</a:t>
            </a:r>
          </a:p>
          <a:p>
            <a:r>
              <a:rPr lang="en-US" noProof="1"/>
              <a:t>Sauvegarde la sortie de xlmdeobfuscator –x dans macros.txt</a:t>
            </a:r>
          </a:p>
          <a:p>
            <a:r>
              <a:rPr lang="fr-FR" noProof="1"/>
              <a:t>Chercher les lignes repetitives:</a:t>
            </a:r>
          </a:p>
          <a:p>
            <a:pPr marL="0" indent="0">
              <a:buNone/>
            </a:pPr>
            <a:r>
              <a:rPr lang="fr-FR" i="1" dirty="0" err="1"/>
              <a:t>egrep</a:t>
            </a:r>
            <a:r>
              <a:rPr lang="fr-FR" i="1" dirty="0"/>
              <a:t> -v ’SET|WHILE|NEXT|RETURN|MIN|HALT’ macro.txt 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60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RESUME -3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14" y="1783432"/>
            <a:ext cx="5390636" cy="4185960"/>
          </a:xfrm>
        </p:spPr>
        <p:txBody>
          <a:bodyPr>
            <a:normAutofit lnSpcReduction="10000"/>
          </a:bodyPr>
          <a:lstStyle/>
          <a:p>
            <a:r>
              <a:rPr lang="fr-FR" noProof="1"/>
              <a:t>Un seul candidat : </a:t>
            </a:r>
            <a:r>
              <a:rPr lang="fr-FR" dirty="0" err="1"/>
              <a:t>OPmOHyaBMDZM</a:t>
            </a:r>
            <a:endParaRPr lang="fr-FR" noProof="1"/>
          </a:p>
          <a:p>
            <a:r>
              <a:rPr lang="fr-FR" noProof="1"/>
              <a:t> Les instructions immédiatement avant et après la routine de désobfuscation sont une preuve supplémentaire que nous avons trouvé la vraie routine.</a:t>
            </a:r>
          </a:p>
          <a:p>
            <a:r>
              <a:rPr lang="fr-FR" noProof="1"/>
              <a:t>Dans ce cas, l'adresse de la cellule contenant le script décodé se trouve immédiatement avant l'appel au désobfuscateur - l'appel au script decodé est placé immédiatement après (3 fois).</a:t>
            </a:r>
          </a:p>
          <a:p>
            <a:r>
              <a:rPr lang="fr-FR" noProof="1"/>
              <a:t>Les trois scriptes decodés sont </a:t>
            </a:r>
            <a:r>
              <a:rPr lang="fr-FR" dirty="0" err="1"/>
              <a:t>DNGGrxPtt</a:t>
            </a:r>
            <a:r>
              <a:rPr lang="fr-FR" dirty="0"/>
              <a:t>, </a:t>
            </a:r>
            <a:r>
              <a:rPr lang="fr-FR" dirty="0" err="1"/>
              <a:t>BpMhzoLtvh</a:t>
            </a:r>
            <a:r>
              <a:rPr lang="fr-FR" dirty="0"/>
              <a:t>, et </a:t>
            </a:r>
            <a:r>
              <a:rPr lang="fr-FR" dirty="0" err="1"/>
              <a:t>EHBZcDhoF</a:t>
            </a:r>
            <a:r>
              <a:rPr lang="fr-FR" dirty="0"/>
              <a:t>.</a:t>
            </a:r>
          </a:p>
          <a:p>
            <a:r>
              <a:rPr lang="fr-FR" noProof="1"/>
              <a:t>MO commun aux deobfuscateurs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4598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RESUME -4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14" y="1783432"/>
            <a:ext cx="5390636" cy="4185960"/>
          </a:xfrm>
        </p:spPr>
        <p:txBody>
          <a:bodyPr>
            <a:normAutofit fontScale="92500" lnSpcReduction="20000"/>
          </a:bodyPr>
          <a:lstStyle/>
          <a:p>
            <a:r>
              <a:rPr lang="fr-FR" noProof="1"/>
              <a:t>Maintenant qu'une routine de désobfuscation possible a été trouvée, ajoutez PAUSE() après chaque appel à cette routine.</a:t>
            </a:r>
          </a:p>
          <a:p>
            <a:r>
              <a:rPr lang="fr-FR" noProof="1"/>
              <a:t> Supprimez les lignes qui sautent à HF21403 et qui ferme la fenêtre active. NE PAS supprimer toutes les lignes d'anti-analyse.</a:t>
            </a:r>
          </a:p>
          <a:p>
            <a:r>
              <a:rPr lang="fr-FR" noProof="1"/>
              <a:t>La dernière ligne du premier script saute à AU3324 ou AU3349 selon la plateforme. Nousvoulons analyser les deux cas. La fonction PAUSE() est déjà en place dans les deux cas.</a:t>
            </a:r>
          </a:p>
          <a:p>
            <a:r>
              <a:rPr lang="fr-FR" noProof="1"/>
              <a:t>Remplacez l'avant-dernière ligne du 1er script (HF21433) par PAUSE().</a:t>
            </a:r>
          </a:p>
          <a:p>
            <a:r>
              <a:rPr lang="fr-FR" noProof="1"/>
              <a:t>Cliquez avec le bouton droit de la souris sur Run on HF21404, Step into, puis Continue to execute jusqu'à la pause avant le saut vers AU3324 ou AU3349.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57448633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61149</TotalTime>
  <Words>941</Words>
  <Application>Microsoft Office PowerPoint</Application>
  <PresentationFormat>Affichage à l'écran (4:3)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Excel v4 macros workshop part 2</vt:lpstr>
      <vt:lpstr>Techniques d’analyse</vt:lpstr>
      <vt:lpstr>Vaincre l’Obfuscation</vt:lpstr>
      <vt:lpstr>Autres techniques</vt:lpstr>
      <vt:lpstr>Demo </vt:lpstr>
      <vt:lpstr>RESUME</vt:lpstr>
      <vt:lpstr>RESUME -2</vt:lpstr>
      <vt:lpstr>RESUME -3</vt:lpstr>
      <vt:lpstr>RESUME -4</vt:lpstr>
      <vt:lpstr>RESUME -5</vt:lpstr>
      <vt:lpstr>Sommaire</vt:lpstr>
      <vt:lpstr>references</vt:lpstr>
      <vt:lpstr>Analyse integrale du kill-chain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27</cp:revision>
  <dcterms:created xsi:type="dcterms:W3CDTF">2011-05-09T14:18:21Z</dcterms:created>
  <dcterms:modified xsi:type="dcterms:W3CDTF">2022-01-04T16:18:06Z</dcterms:modified>
  <cp:category>Templates</cp:category>
</cp:coreProperties>
</file>