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0" r:id="rId1"/>
    <p:sldMasterId id="2147483698" r:id="rId2"/>
    <p:sldMasterId id="2147483764" r:id="rId3"/>
    <p:sldMasterId id="2147483823" r:id="rId4"/>
  </p:sldMasterIdLst>
  <p:notesMasterIdLst>
    <p:notesMasterId r:id="rId21"/>
  </p:notesMasterIdLst>
  <p:handoutMasterIdLst>
    <p:handoutMasterId r:id="rId22"/>
  </p:handoutMasterIdLst>
  <p:sldIdLst>
    <p:sldId id="1044" r:id="rId5"/>
    <p:sldId id="1045" r:id="rId6"/>
    <p:sldId id="1046" r:id="rId7"/>
    <p:sldId id="1049" r:id="rId8"/>
    <p:sldId id="1050" r:id="rId9"/>
    <p:sldId id="1051" r:id="rId10"/>
    <p:sldId id="1052" r:id="rId11"/>
    <p:sldId id="1053" r:id="rId12"/>
    <p:sldId id="1054" r:id="rId13"/>
    <p:sldId id="1055" r:id="rId14"/>
    <p:sldId id="1056" r:id="rId15"/>
    <p:sldId id="1057" r:id="rId16"/>
    <p:sldId id="1058" r:id="rId17"/>
    <p:sldId id="1059" r:id="rId18"/>
    <p:sldId id="1061" r:id="rId19"/>
    <p:sldId id="1060" r:id="rId2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HOWEET" id="{13A18B1B-C52E-4B32-BF88-1B0F1C4F0456}">
          <p14:sldIdLst>
            <p14:sldId id="1044"/>
            <p14:sldId id="1045"/>
            <p14:sldId id="1046"/>
            <p14:sldId id="1049"/>
            <p14:sldId id="1050"/>
            <p14:sldId id="1051"/>
            <p14:sldId id="1052"/>
            <p14:sldId id="1053"/>
            <p14:sldId id="1054"/>
            <p14:sldId id="1055"/>
            <p14:sldId id="1056"/>
            <p14:sldId id="1057"/>
            <p14:sldId id="1058"/>
            <p14:sldId id="1059"/>
            <p14:sldId id="1061"/>
            <p14:sldId id="1060"/>
          </p14:sldIdLst>
        </p14:section>
        <p14:section name="CREDITS &amp; COPYRIGHTS" id="{18636757-AC71-4832-B2EB-DBAB69615C8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251">
          <p15:clr>
            <a:srgbClr val="A4A3A4"/>
          </p15:clr>
        </p15:guide>
        <p15:guide id="3" orient="horz" pos="3158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2880">
          <p15:clr>
            <a:srgbClr val="A4A3A4"/>
          </p15:clr>
        </p15:guide>
        <p15:guide id="7" pos="431">
          <p15:clr>
            <a:srgbClr val="A4A3A4"/>
          </p15:clr>
        </p15:guide>
        <p15:guide id="8" pos="5329">
          <p15:clr>
            <a:srgbClr val="A4A3A4"/>
          </p15:clr>
        </p15:guide>
        <p15:guide id="9" pos="5556" userDrawn="1">
          <p15:clr>
            <a:srgbClr val="A4A3A4"/>
          </p15:clr>
        </p15:guide>
        <p15:guide id="10" pos="249">
          <p15:clr>
            <a:srgbClr val="A4A3A4"/>
          </p15:clr>
        </p15:guide>
        <p15:guide id="11" pos="1474" userDrawn="1">
          <p15:clr>
            <a:srgbClr val="A4A3A4"/>
          </p15:clr>
        </p15:guide>
        <p15:guide id="12" pos="4286" userDrawn="1">
          <p15:clr>
            <a:srgbClr val="A4A3A4"/>
          </p15:clr>
        </p15:guide>
        <p15:guide id="13" pos="3288" userDrawn="1">
          <p15:clr>
            <a:srgbClr val="A4A3A4"/>
          </p15:clr>
        </p15:guide>
        <p15:guide id="14" orient="horz" pos="3294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C54F"/>
    <a:srgbClr val="1F608B"/>
    <a:srgbClr val="2C3E50"/>
    <a:srgbClr val="222A35"/>
    <a:srgbClr val="FFFFFF"/>
    <a:srgbClr val="2A9A72"/>
    <a:srgbClr val="1E2631"/>
    <a:srgbClr val="7F7F7F"/>
    <a:srgbClr val="2F3A46"/>
    <a:srgbClr val="DB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96370" autoAdjust="0"/>
  </p:normalViewPr>
  <p:slideViewPr>
    <p:cSldViewPr>
      <p:cViewPr varScale="1">
        <p:scale>
          <a:sx n="106" d="100"/>
          <a:sy n="106" d="100"/>
        </p:scale>
        <p:origin x="1818" y="114"/>
      </p:cViewPr>
      <p:guideLst>
        <p:guide orient="horz" pos="2251"/>
        <p:guide orient="horz" pos="3158"/>
        <p:guide orient="horz" pos="981"/>
        <p:guide pos="2880"/>
        <p:guide pos="431"/>
        <p:guide pos="5329"/>
        <p:guide pos="5556"/>
        <p:guide pos="249"/>
        <p:guide pos="1474"/>
        <p:guide pos="4286"/>
        <p:guide pos="3288"/>
        <p:guide orient="horz" pos="329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94"/>
    </p:cViewPr>
  </p:sorterViewPr>
  <p:notesViewPr>
    <p:cSldViewPr>
      <p:cViewPr varScale="1">
        <p:scale>
          <a:sx n="84" d="100"/>
          <a:sy n="84" d="100"/>
        </p:scale>
        <p:origin x="2976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2/19/2023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2/19/2023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4798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09351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44544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54861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02633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12520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97675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3832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4645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8886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2798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5325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2324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7794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3797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3564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70C67-4150-4956-8729-9415F8BA8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536" y="2780928"/>
            <a:ext cx="5719514" cy="1944216"/>
          </a:xfrm>
        </p:spPr>
        <p:txBody>
          <a:bodyPr anchor="ctr"/>
          <a:lstStyle>
            <a:lvl1pPr algn="ctr">
              <a:defRPr sz="4500" b="1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67B7FC-7BD6-47E1-BA5F-22C947BEF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0192" y="5085184"/>
            <a:ext cx="2211421" cy="935682"/>
          </a:xfrm>
        </p:spPr>
        <p:txBody>
          <a:bodyPr anchor="ctr"/>
          <a:lstStyle>
            <a:lvl1pPr marL="0" indent="0" algn="r">
              <a:buNone/>
              <a:defRPr sz="18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2907A-3CB0-4790-A989-C433C4D1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4825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11FA0-CB36-4653-B24F-0D8BECF0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4825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48B60-676B-471F-8CB5-EDE5EBB26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48252"/>
            <a:ext cx="2057400" cy="365125"/>
          </a:xfrm>
        </p:spPr>
        <p:txBody>
          <a:bodyPr/>
          <a:lstStyle/>
          <a:p>
            <a:fld id="{F9036A72-EF4D-4486-A23C-054FE2E2A8D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20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 w/ Nber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">
            <a:extLst>
              <a:ext uri="{FF2B5EF4-FFF2-40B4-BE49-F238E27FC236}">
                <a16:creationId xmlns:a16="http://schemas.microsoft.com/office/drawing/2014/main" id="{91097A7F-40AD-4728-9826-6C256E77BE83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20C54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414758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C268EA9E-D57B-4237-A9D1-EAE6115C19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585220" y="-230809"/>
            <a:ext cx="2456920" cy="1525802"/>
          </a:xfrm>
        </p:spPr>
        <p:txBody>
          <a:bodyPr wrap="square">
            <a:spAutoFit/>
          </a:bodyPr>
          <a:lstStyle>
            <a:lvl1pPr marL="0" indent="0" algn="r">
              <a:buNone/>
              <a:defRPr sz="10350" b="1">
                <a:solidFill>
                  <a:srgbClr val="20C54F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D3D2EE-DB03-49BE-8799-D61A60F1F5C3}"/>
              </a:ext>
            </a:extLst>
          </p:cNvPr>
          <p:cNvSpPr/>
          <p:nvPr userDrawn="1"/>
        </p:nvSpPr>
        <p:spPr>
          <a:xfrm>
            <a:off x="845587" y="1343211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AEFFD09-48BC-4833-B5CE-02BF474012A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52121" y="-30569"/>
            <a:ext cx="3491880" cy="5338723"/>
          </a:xfrm>
          <a:custGeom>
            <a:avLst/>
            <a:gdLst>
              <a:gd name="connsiteX0" fmla="*/ 425718 w 3491880"/>
              <a:gd name="connsiteY0" fmla="*/ 0 h 5338723"/>
              <a:gd name="connsiteX1" fmla="*/ 3491880 w 3491880"/>
              <a:gd name="connsiteY1" fmla="*/ 0 h 5338723"/>
              <a:gd name="connsiteX2" fmla="*/ 3491880 w 3491880"/>
              <a:gd name="connsiteY2" fmla="*/ 5338723 h 5338723"/>
              <a:gd name="connsiteX3" fmla="*/ 3449275 w 3491880"/>
              <a:gd name="connsiteY3" fmla="*/ 5337645 h 5338723"/>
              <a:gd name="connsiteX4" fmla="*/ 0 w 3491880"/>
              <a:gd name="connsiteY4" fmla="*/ 1705973 h 5338723"/>
              <a:gd name="connsiteX5" fmla="*/ 285767 w 3491880"/>
              <a:gd name="connsiteY5" fmla="*/ 290521 h 533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1880" h="5338723">
                <a:moveTo>
                  <a:pt x="425718" y="0"/>
                </a:moveTo>
                <a:lnTo>
                  <a:pt x="3491880" y="0"/>
                </a:lnTo>
                <a:lnTo>
                  <a:pt x="3491880" y="5338723"/>
                </a:lnTo>
                <a:lnTo>
                  <a:pt x="3449275" y="5337645"/>
                </a:lnTo>
                <a:cubicBezTo>
                  <a:pt x="1527910" y="5240251"/>
                  <a:pt x="0" y="3651543"/>
                  <a:pt x="0" y="1705973"/>
                </a:cubicBezTo>
                <a:cubicBezTo>
                  <a:pt x="0" y="1203891"/>
                  <a:pt x="101755" y="725574"/>
                  <a:pt x="285767" y="29052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EB87E7E-43E7-4AF7-8528-C70F5237C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931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">
            <a:extLst>
              <a:ext uri="{FF2B5EF4-FFF2-40B4-BE49-F238E27FC236}">
                <a16:creationId xmlns:a16="http://schemas.microsoft.com/office/drawing/2014/main" id="{65DCDF15-EE2D-4A58-BC13-7C350114CC35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20C54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539063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77D8F52-0FBD-47DD-A025-CFA3B29BCF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52121" y="-30569"/>
            <a:ext cx="3491880" cy="5338723"/>
          </a:xfrm>
          <a:custGeom>
            <a:avLst/>
            <a:gdLst>
              <a:gd name="connsiteX0" fmla="*/ 425718 w 3491880"/>
              <a:gd name="connsiteY0" fmla="*/ 0 h 5338723"/>
              <a:gd name="connsiteX1" fmla="*/ 3491880 w 3491880"/>
              <a:gd name="connsiteY1" fmla="*/ 0 h 5338723"/>
              <a:gd name="connsiteX2" fmla="*/ 3491880 w 3491880"/>
              <a:gd name="connsiteY2" fmla="*/ 5338723 h 5338723"/>
              <a:gd name="connsiteX3" fmla="*/ 3449275 w 3491880"/>
              <a:gd name="connsiteY3" fmla="*/ 5337645 h 5338723"/>
              <a:gd name="connsiteX4" fmla="*/ 0 w 3491880"/>
              <a:gd name="connsiteY4" fmla="*/ 1705973 h 5338723"/>
              <a:gd name="connsiteX5" fmla="*/ 285767 w 3491880"/>
              <a:gd name="connsiteY5" fmla="*/ 290521 h 533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1880" h="5338723">
                <a:moveTo>
                  <a:pt x="425718" y="0"/>
                </a:moveTo>
                <a:lnTo>
                  <a:pt x="3491880" y="0"/>
                </a:lnTo>
                <a:lnTo>
                  <a:pt x="3491880" y="5338723"/>
                </a:lnTo>
                <a:lnTo>
                  <a:pt x="3449275" y="5337645"/>
                </a:lnTo>
                <a:cubicBezTo>
                  <a:pt x="1527910" y="5240251"/>
                  <a:pt x="0" y="3651543"/>
                  <a:pt x="0" y="1705973"/>
                </a:cubicBezTo>
                <a:cubicBezTo>
                  <a:pt x="0" y="1203891"/>
                  <a:pt x="101755" y="725574"/>
                  <a:pt x="285767" y="29052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560269F-271B-4812-A5BD-C4AB8B32F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78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#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3928" y="-38694"/>
            <a:ext cx="4969464" cy="1325563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4048" y="1286870"/>
            <a:ext cx="3889344" cy="1325563"/>
          </a:xfrm>
        </p:spPr>
        <p:txBody>
          <a:bodyPr>
            <a:normAutofit/>
          </a:bodyPr>
          <a:lstStyle>
            <a:lvl1pPr marL="0" indent="0" algn="just">
              <a:buNone/>
              <a:defRPr sz="1500" cap="all" baseline="0"/>
            </a:lvl1pPr>
            <a:lvl2pPr marL="342900" indent="0" algn="r">
              <a:buNone/>
              <a:defRPr/>
            </a:lvl2pPr>
            <a:lvl3pPr marL="685800" indent="0" algn="r">
              <a:buNone/>
              <a:defRPr/>
            </a:lvl3pPr>
            <a:lvl4pPr marL="1028700" indent="0" algn="r">
              <a:buNone/>
              <a:defRPr/>
            </a:lvl4pPr>
            <a:lvl5pPr marL="1371600" indent="0" algn="r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48252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48252"/>
            <a:ext cx="30861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0BDDA-974C-4553-B192-00D80DAA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48252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B821264-AC07-4573-9198-981E26063A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51720" y="4724401"/>
            <a:ext cx="3308474" cy="1463675"/>
          </a:xfrm>
        </p:spPr>
        <p:txBody>
          <a:bodyPr anchor="ctr">
            <a:normAutofit/>
          </a:bodyPr>
          <a:lstStyle>
            <a:lvl1pPr marL="0" indent="0" algn="just">
              <a:buNone/>
              <a:defRPr sz="1350" cap="all" baseline="0"/>
            </a:lvl1pPr>
          </a:lstStyle>
          <a:p>
            <a:pPr lvl="0"/>
            <a:r>
              <a:rPr lang="en-US" dirty="0"/>
              <a:t>Edit Master</a:t>
            </a:r>
          </a:p>
        </p:txBody>
      </p:sp>
    </p:spTree>
    <p:extLst>
      <p:ext uri="{BB962C8B-B14F-4D97-AF65-F5344CB8AC3E}">
        <p14:creationId xmlns:p14="http://schemas.microsoft.com/office/powerpoint/2010/main" val="2837312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048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220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E20C6-1B1C-461A-BEE2-33AB72A1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8024" y="2852936"/>
            <a:ext cx="3816424" cy="1709539"/>
          </a:xfrm>
        </p:spPr>
        <p:txBody>
          <a:bodyPr anchor="b"/>
          <a:lstStyle>
            <a:lvl1pPr>
              <a:defRPr sz="45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7FA11-B4D1-46FE-8CB0-523566563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88024" y="5047036"/>
            <a:ext cx="3816424" cy="1042614"/>
          </a:xfrm>
        </p:spPr>
        <p:txBody>
          <a:bodyPr/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F688A-88C7-41EC-8D1B-DE4800AD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9A666-1BD0-4A7D-8187-AC685D44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FC625-9580-4818-A170-98C4E6A44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C313AD-DADB-4065-B469-1688801CCE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450558" y="2170938"/>
            <a:ext cx="4886158" cy="3073534"/>
          </a:xfrm>
        </p:spPr>
        <p:txBody>
          <a:bodyPr wrap="square">
            <a:spAutoFit/>
          </a:bodyPr>
          <a:lstStyle>
            <a:lvl1pPr marL="0" indent="0">
              <a:buNone/>
              <a:defRPr sz="21525" b="1" kern="0" spc="8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32297E-EF6D-4FDD-96E6-ACE1CE56D479}"/>
              </a:ext>
            </a:extLst>
          </p:cNvPr>
          <p:cNvSpPr/>
          <p:nvPr userDrawn="1"/>
        </p:nvSpPr>
        <p:spPr>
          <a:xfrm>
            <a:off x="4932040" y="4754879"/>
            <a:ext cx="673331" cy="99753"/>
          </a:xfrm>
          <a:prstGeom prst="rect">
            <a:avLst/>
          </a:prstGeom>
          <a:solidFill>
            <a:srgbClr val="20C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820629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#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E20C6-1B1C-461A-BEE2-33AB72A1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514" y="806742"/>
            <a:ext cx="4158462" cy="1709539"/>
          </a:xfrm>
        </p:spPr>
        <p:txBody>
          <a:bodyPr anchor="b"/>
          <a:lstStyle>
            <a:lvl1pPr>
              <a:defRPr sz="45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7FA11-B4D1-46FE-8CB0-523566563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7514" y="3000841"/>
            <a:ext cx="4158462" cy="1042614"/>
          </a:xfrm>
        </p:spPr>
        <p:txBody>
          <a:bodyPr/>
          <a:lstStyle>
            <a:lvl1pPr marL="0" indent="0">
              <a:buNone/>
              <a:defRPr sz="1800" cap="all" baseline="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F688A-88C7-41EC-8D1B-DE4800AD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9A666-1BD0-4A7D-8187-AC685D44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FC625-9580-4818-A170-98C4E6A44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C313AD-DADB-4065-B469-1688801CCE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12" y="2011650"/>
            <a:ext cx="4886157" cy="3073534"/>
          </a:xfrm>
        </p:spPr>
        <p:txBody>
          <a:bodyPr vert="horz" wrap="square" lIns="91440" tIns="45720" rIns="91440" bIns="45720" rtlCol="0">
            <a:spAutoFit/>
          </a:bodyPr>
          <a:lstStyle>
            <a:lvl1pPr marL="0" indent="0" algn="r">
              <a:buNone/>
              <a:defRPr lang="en-US" sz="21525" b="1" kern="0" spc="8" baseline="0" dirty="0">
                <a:solidFill>
                  <a:srgbClr val="20C54F"/>
                </a:solidFill>
                <a:latin typeface="Arial Black" panose="020B0A04020102020204" pitchFamily="34" charset="0"/>
              </a:defRPr>
            </a:lvl1pPr>
          </a:lstStyle>
          <a:p>
            <a:pPr marL="171450" lvl="0" indent="-171450"/>
            <a:r>
              <a:rPr lang="en-US" dirty="0"/>
              <a:t>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32297E-EF6D-4FDD-96E6-ACE1CE56D479}"/>
              </a:ext>
            </a:extLst>
          </p:cNvPr>
          <p:cNvSpPr/>
          <p:nvPr userDrawn="1"/>
        </p:nvSpPr>
        <p:spPr>
          <a:xfrm>
            <a:off x="251521" y="2708685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431008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 N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">
            <a:extLst>
              <a:ext uri="{FF2B5EF4-FFF2-40B4-BE49-F238E27FC236}">
                <a16:creationId xmlns:a16="http://schemas.microsoft.com/office/drawing/2014/main" id="{BDF4FD0F-A9CE-49E5-A1CB-21798988801E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20C54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64365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60848"/>
            <a:ext cx="7886700" cy="38884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40715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40715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0BDDA-974C-4553-B192-00D80DAA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7FE1E8C5-1D73-4362-8287-0FBC5752C1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585220" y="-230809"/>
            <a:ext cx="2456920" cy="1525802"/>
          </a:xfrm>
        </p:spPr>
        <p:txBody>
          <a:bodyPr wrap="square">
            <a:spAutoFit/>
          </a:bodyPr>
          <a:lstStyle>
            <a:lvl1pPr marL="0" indent="0" algn="r">
              <a:buNone/>
              <a:defRPr sz="10350" b="1">
                <a:solidFill>
                  <a:srgbClr val="20C54F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108B4F-6DCF-4C31-9E72-BA4F0AB127A6}"/>
              </a:ext>
            </a:extLst>
          </p:cNvPr>
          <p:cNvSpPr/>
          <p:nvPr userDrawn="1"/>
        </p:nvSpPr>
        <p:spPr>
          <a:xfrm>
            <a:off x="845587" y="1343211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96891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">
            <a:extLst>
              <a:ext uri="{FF2B5EF4-FFF2-40B4-BE49-F238E27FC236}">
                <a16:creationId xmlns:a16="http://schemas.microsoft.com/office/drawing/2014/main" id="{87EFE41E-B19B-4AB8-8A7C-9DD23F1D6462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20C54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60848"/>
            <a:ext cx="7886700" cy="38884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EC362DE-2C35-4627-AE02-92D400E68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0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 w/ Nber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">
            <a:extLst>
              <a:ext uri="{FF2B5EF4-FFF2-40B4-BE49-F238E27FC236}">
                <a16:creationId xmlns:a16="http://schemas.microsoft.com/office/drawing/2014/main" id="{21F4DBD5-B6A3-4653-9208-B159ED971000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20C54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C4F1F8B5-C38A-4C79-8C7A-E92064C4916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52121" y="-30569"/>
            <a:ext cx="3491880" cy="5338723"/>
          </a:xfrm>
          <a:custGeom>
            <a:avLst/>
            <a:gdLst>
              <a:gd name="connsiteX0" fmla="*/ 425718 w 3491880"/>
              <a:gd name="connsiteY0" fmla="*/ 0 h 5338723"/>
              <a:gd name="connsiteX1" fmla="*/ 3491880 w 3491880"/>
              <a:gd name="connsiteY1" fmla="*/ 0 h 5338723"/>
              <a:gd name="connsiteX2" fmla="*/ 3491880 w 3491880"/>
              <a:gd name="connsiteY2" fmla="*/ 5338723 h 5338723"/>
              <a:gd name="connsiteX3" fmla="*/ 3449275 w 3491880"/>
              <a:gd name="connsiteY3" fmla="*/ 5337645 h 5338723"/>
              <a:gd name="connsiteX4" fmla="*/ 0 w 3491880"/>
              <a:gd name="connsiteY4" fmla="*/ 1705973 h 5338723"/>
              <a:gd name="connsiteX5" fmla="*/ 285767 w 3491880"/>
              <a:gd name="connsiteY5" fmla="*/ 290521 h 533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1880" h="5338723">
                <a:moveTo>
                  <a:pt x="425718" y="0"/>
                </a:moveTo>
                <a:lnTo>
                  <a:pt x="3491880" y="0"/>
                </a:lnTo>
                <a:lnTo>
                  <a:pt x="3491880" y="5338723"/>
                </a:lnTo>
                <a:lnTo>
                  <a:pt x="3449275" y="5337645"/>
                </a:lnTo>
                <a:cubicBezTo>
                  <a:pt x="1527910" y="5240251"/>
                  <a:pt x="0" y="3651543"/>
                  <a:pt x="0" y="1705973"/>
                </a:cubicBezTo>
                <a:cubicBezTo>
                  <a:pt x="0" y="1203891"/>
                  <a:pt x="101755" y="725574"/>
                  <a:pt x="285767" y="29052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414758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55812"/>
            <a:ext cx="5390636" cy="38934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4177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4177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C268EA9E-D57B-4237-A9D1-EAE6115C19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585220" y="-230809"/>
            <a:ext cx="2456920" cy="1525802"/>
          </a:xfrm>
        </p:spPr>
        <p:txBody>
          <a:bodyPr wrap="square">
            <a:spAutoFit/>
          </a:bodyPr>
          <a:lstStyle>
            <a:lvl1pPr marL="0" indent="0" algn="r">
              <a:buNone/>
              <a:defRPr sz="10350" b="1">
                <a:solidFill>
                  <a:srgbClr val="20C54F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4740D3-9A63-4C53-B603-AFD5EA4CA9CD}"/>
              </a:ext>
            </a:extLst>
          </p:cNvPr>
          <p:cNvSpPr/>
          <p:nvPr userDrawn="1"/>
        </p:nvSpPr>
        <p:spPr>
          <a:xfrm>
            <a:off x="845587" y="1343211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19F662AB-A8A3-470F-9DCD-352D470E7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61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">
            <a:extLst>
              <a:ext uri="{FF2B5EF4-FFF2-40B4-BE49-F238E27FC236}">
                <a16:creationId xmlns:a16="http://schemas.microsoft.com/office/drawing/2014/main" id="{F4AEB27C-FA4B-48B5-9535-C59911986677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20C54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539063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55812"/>
            <a:ext cx="5390636" cy="38934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57008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57008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43F1024-EF52-4829-ACC7-45E662D8EA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52121" y="-30569"/>
            <a:ext cx="3491880" cy="5338723"/>
          </a:xfrm>
          <a:custGeom>
            <a:avLst/>
            <a:gdLst>
              <a:gd name="connsiteX0" fmla="*/ 425718 w 3491880"/>
              <a:gd name="connsiteY0" fmla="*/ 0 h 5338723"/>
              <a:gd name="connsiteX1" fmla="*/ 3491880 w 3491880"/>
              <a:gd name="connsiteY1" fmla="*/ 0 h 5338723"/>
              <a:gd name="connsiteX2" fmla="*/ 3491880 w 3491880"/>
              <a:gd name="connsiteY2" fmla="*/ 5338723 h 5338723"/>
              <a:gd name="connsiteX3" fmla="*/ 3449275 w 3491880"/>
              <a:gd name="connsiteY3" fmla="*/ 5337645 h 5338723"/>
              <a:gd name="connsiteX4" fmla="*/ 0 w 3491880"/>
              <a:gd name="connsiteY4" fmla="*/ 1705973 h 5338723"/>
              <a:gd name="connsiteX5" fmla="*/ 285767 w 3491880"/>
              <a:gd name="connsiteY5" fmla="*/ 290521 h 533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1880" h="5338723">
                <a:moveTo>
                  <a:pt x="425718" y="0"/>
                </a:moveTo>
                <a:lnTo>
                  <a:pt x="3491880" y="0"/>
                </a:lnTo>
                <a:lnTo>
                  <a:pt x="3491880" y="5338723"/>
                </a:lnTo>
                <a:lnTo>
                  <a:pt x="3449275" y="5337645"/>
                </a:lnTo>
                <a:cubicBezTo>
                  <a:pt x="1527910" y="5240251"/>
                  <a:pt x="0" y="3651543"/>
                  <a:pt x="0" y="1705973"/>
                </a:cubicBezTo>
                <a:cubicBezTo>
                  <a:pt x="0" y="1203891"/>
                  <a:pt x="101755" y="725574"/>
                  <a:pt x="285767" y="29052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B78B0F8-B40D-4A4E-B27D-5EF16C096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56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 w/ N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">
            <a:extLst>
              <a:ext uri="{FF2B5EF4-FFF2-40B4-BE49-F238E27FC236}">
                <a16:creationId xmlns:a16="http://schemas.microsoft.com/office/drawing/2014/main" id="{091C725C-768E-41DB-8E3D-1FBD95974C0E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20C54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64365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7FE1E8C5-1D73-4362-8287-0FBC5752C1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585220" y="-230809"/>
            <a:ext cx="2456920" cy="1525802"/>
          </a:xfrm>
        </p:spPr>
        <p:txBody>
          <a:bodyPr wrap="square">
            <a:spAutoFit/>
          </a:bodyPr>
          <a:lstStyle>
            <a:lvl1pPr marL="0" indent="0" algn="r">
              <a:buNone/>
              <a:defRPr sz="10350" b="1">
                <a:solidFill>
                  <a:srgbClr val="20C54F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981CE4-8F55-4D35-A8A0-65318B7E1DE5}"/>
              </a:ext>
            </a:extLst>
          </p:cNvPr>
          <p:cNvSpPr/>
          <p:nvPr userDrawn="1"/>
        </p:nvSpPr>
        <p:spPr>
          <a:xfrm>
            <a:off x="845587" y="1343211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24781C0-54CA-4BFB-9E7D-758C840C6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64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">
            <a:extLst>
              <a:ext uri="{FF2B5EF4-FFF2-40B4-BE49-F238E27FC236}">
                <a16:creationId xmlns:a16="http://schemas.microsoft.com/office/drawing/2014/main" id="{533E15CC-4F7B-437A-A22D-CDA80E0C5DD4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20C54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AAA8E90-1821-4DCE-98D4-E1849A571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1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92820E-F81D-4DFD-8733-1D24A4D6F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84069-DA73-4ED1-8EA9-C3006B8E9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7D7BE-CE32-4BF8-BBEB-E4E9D6548A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35E2F-C15A-4548-80F5-181D09C672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E0BA0-643A-4B18-BC5E-12B02C3A0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7A131-9B76-4E64-AD97-136DDE626FB1}"/>
              </a:ext>
            </a:extLst>
          </p:cNvPr>
          <p:cNvSpPr/>
          <p:nvPr userDrawn="1"/>
        </p:nvSpPr>
        <p:spPr>
          <a:xfrm rot="5400000">
            <a:off x="8678099" y="5823007"/>
            <a:ext cx="1430200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1831596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 cap="all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146304"/>
            <a:ext cx="8229600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8473620" y="5799923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974763103"/>
      </p:ext>
    </p:extLst>
  </p:cSld>
  <p:clrMap bg1="lt1" tx1="dk1" bg2="lt2" tx2="dk2" accent1="accent1" accent2="accent2" accent3="accent3" accent4="accent4" accent5="accent5" accent6="accent6" hlink="hlink" folHlink="folHlink"/>
  <p:hf hdr="0"/>
  <p:txStyles>
    <p:titleStyle>
      <a:lvl1pPr algn="r" defTabSz="914400" rtl="0" eaLnBrk="1" latinLnBrk="0" hangingPunct="1">
        <a:spcBef>
          <a:spcPct val="0"/>
        </a:spcBef>
        <a:buNone/>
        <a:defRPr lang="en-US" sz="32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39461" y="2574491"/>
            <a:ext cx="5865080" cy="258532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685766"/>
            <a:r>
              <a:rPr lang="en-US" sz="405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405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405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14930" y="341033"/>
            <a:ext cx="2914141" cy="8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01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</p:sldLayoutIdLst>
  <p:hf hdr="0"/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14104"/>
            <a:ext cx="8229600" cy="55399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8678099" y="5823007"/>
            <a:ext cx="1430200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2716954348"/>
      </p:ext>
    </p:extLst>
  </p:cSld>
  <p:clrMap bg1="lt1" tx1="dk1" bg2="lt2" tx2="dk2" accent1="accent1" accent2="accent2" accent3="accent3" accent4="accent4" accent5="accent5" accent6="accent6" hlink="hlink" folHlink="folHlink"/>
  <p:hf hdr="0"/>
  <p:txStyles>
    <p:titleStyle>
      <a:lvl1pPr algn="r" defTabSz="685766" rtl="0" eaLnBrk="1" latinLnBrk="0" hangingPunct="1">
        <a:spcBef>
          <a:spcPct val="0"/>
        </a:spcBef>
        <a:buNone/>
        <a:defRPr lang="en-US" sz="3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57162" indent="-257162" algn="l" defTabSz="68576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557185" indent="-214303" algn="l" defTabSz="685766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857207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200090" indent="-171442" algn="l" defTabSz="685766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542974" indent="-171442" algn="l" defTabSz="685766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1885856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C58EDE2-9C12-4E95-AE15-1944DE2521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NTLM relaying LAB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6DCAC89-5D68-4BB2-9B66-DFA32988EB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 1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8EC514B-414A-0C46-F6FB-BDAD67D994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864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519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Sessions signing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17.02.2023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socteam@oodrive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10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F921DA0-05D2-C086-148E-7FF39695C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6546" y="2420888"/>
            <a:ext cx="4642187" cy="37113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898647A4-20BD-D545-8F8F-84F7B6F21DD0}"/>
              </a:ext>
            </a:extLst>
          </p:cNvPr>
          <p:cNvSpPr txBox="1"/>
          <p:nvPr/>
        </p:nvSpPr>
        <p:spPr>
          <a:xfrm>
            <a:off x="467544" y="1619936"/>
            <a:ext cx="8483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 signature est une méthode de vérification de l'authenticité qui garantit que l'élément </a:t>
            </a:r>
          </a:p>
          <a:p>
            <a:r>
              <a:rPr lang="fr-FR" dirty="0"/>
              <a:t>n'a pas été altéré entre l'envoi et la réception.</a:t>
            </a:r>
          </a:p>
        </p:txBody>
      </p:sp>
    </p:spTree>
    <p:extLst>
      <p:ext uri="{BB962C8B-B14F-4D97-AF65-F5344CB8AC3E}">
        <p14:creationId xmlns:p14="http://schemas.microsoft.com/office/powerpoint/2010/main" val="334816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Channel Binding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17.02.2023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socteam@oodrive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11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83F86DE-E4EA-941E-9C5C-5EBA443B2C5D}"/>
              </a:ext>
            </a:extLst>
          </p:cNvPr>
          <p:cNvSpPr txBox="1"/>
          <p:nvPr/>
        </p:nvSpPr>
        <p:spPr>
          <a:xfrm>
            <a:off x="643240" y="1569687"/>
            <a:ext cx="6765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 principe de cette protection est de lier la couche d'authentification </a:t>
            </a:r>
          </a:p>
          <a:p>
            <a:r>
              <a:rPr lang="fr-FR" dirty="0"/>
              <a:t>au protocole utilisé, même à la couche TLS lorsqu'elle existe. 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7604632-E0D6-CE71-2381-96D2D1232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259719"/>
            <a:ext cx="6312598" cy="389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339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noProof="1"/>
              <a:t>Qu'est-ce qui peut être relayé ?</a:t>
            </a: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17.02.2023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socteam@oodrive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12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57FC56B-6DC9-3E2D-A479-77D68BF64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237460"/>
            <a:ext cx="5247076" cy="517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046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Ntlm</a:t>
            </a:r>
            <a:r>
              <a:rPr lang="en-US" dirty="0"/>
              <a:t> lab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214893A6-5453-4772-A5C3-6E8247B9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17.02.2023</a:t>
            </a:r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19A88EA5-E6FB-4BFB-9421-CB6C4447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socteam@oodrive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56FE4-C890-4B94-95A1-A512A00995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C42DE-7F41-490E-BFA9-AAF4F8F2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13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10365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noProof="1"/>
              <a:t>Le lab</a:t>
            </a: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17.02.2023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socteam@oodrive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14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02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26C705A-1559-C207-1E60-8A098AE15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337" y="1476772"/>
            <a:ext cx="6449325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024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noProof="1"/>
              <a:t>Les Attaques NTLM relaying</a:t>
            </a: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17.02.2023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socteam@oodrive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15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02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98BBBE6-5C9C-2E44-6975-4557FFEABC88}"/>
              </a:ext>
            </a:extLst>
          </p:cNvPr>
          <p:cNvSpPr txBox="1"/>
          <p:nvPr/>
        </p:nvSpPr>
        <p:spPr>
          <a:xfrm>
            <a:off x="931837" y="2460498"/>
            <a:ext cx="30682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fr-FR" dirty="0"/>
              <a:t>Interception des échanges</a:t>
            </a:r>
          </a:p>
          <a:p>
            <a:pPr marL="342900" indent="-342900">
              <a:buAutoNum type="arabicPeriod"/>
            </a:pPr>
            <a:r>
              <a:rPr lang="fr-FR" dirty="0"/>
              <a:t>SAM dump</a:t>
            </a:r>
          </a:p>
          <a:p>
            <a:pPr marL="342900" indent="-342900">
              <a:buAutoNum type="arabicPeriod"/>
            </a:pPr>
            <a:r>
              <a:rPr lang="fr-FR" dirty="0"/>
              <a:t>SOCKS</a:t>
            </a:r>
          </a:p>
          <a:p>
            <a:pPr marL="342900" indent="-342900">
              <a:buAutoNum type="arabicPeriod"/>
            </a:pPr>
            <a:r>
              <a:rPr lang="fr-FR" dirty="0"/>
              <a:t>Enumération à traves LDAP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89791A7-76F3-DCF3-59B6-72967D39896A}"/>
              </a:ext>
            </a:extLst>
          </p:cNvPr>
          <p:cNvSpPr txBox="1"/>
          <p:nvPr/>
        </p:nvSpPr>
        <p:spPr>
          <a:xfrm>
            <a:off x="899592" y="1814167"/>
            <a:ext cx="1663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Cette semaine :</a:t>
            </a:r>
          </a:p>
          <a:p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CCF6DF5-5A49-9BA8-D7BB-0BD22C01E0F2}"/>
              </a:ext>
            </a:extLst>
          </p:cNvPr>
          <p:cNvSpPr txBox="1"/>
          <p:nvPr/>
        </p:nvSpPr>
        <p:spPr>
          <a:xfrm>
            <a:off x="931837" y="4037301"/>
            <a:ext cx="419422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La semaine prochaine :</a:t>
            </a:r>
          </a:p>
          <a:p>
            <a:endParaRPr lang="fr-FR" dirty="0"/>
          </a:p>
          <a:p>
            <a:r>
              <a:rPr lang="fr-FR" dirty="0"/>
              <a:t>5. Rajout d’un ordinateur</a:t>
            </a:r>
          </a:p>
          <a:p>
            <a:r>
              <a:rPr lang="fr-FR" dirty="0"/>
              <a:t>6. Resource </a:t>
            </a:r>
            <a:r>
              <a:rPr lang="fr-FR" dirty="0" err="1"/>
              <a:t>Based</a:t>
            </a:r>
            <a:r>
              <a:rPr lang="fr-FR" dirty="0"/>
              <a:t> </a:t>
            </a:r>
            <a:r>
              <a:rPr lang="fr-FR" dirty="0" err="1"/>
              <a:t>Constrained</a:t>
            </a:r>
            <a:r>
              <a:rPr lang="fr-FR" dirty="0"/>
              <a:t> </a:t>
            </a:r>
            <a:r>
              <a:rPr lang="fr-FR" dirty="0" err="1"/>
              <a:t>Delegation</a:t>
            </a:r>
            <a:endParaRPr lang="fr-FR" dirty="0"/>
          </a:p>
          <a:p>
            <a:r>
              <a:rPr lang="fr-FR" dirty="0"/>
              <a:t>7. Shadow </a:t>
            </a:r>
            <a:r>
              <a:rPr lang="fr-FR" dirty="0" err="1"/>
              <a:t>Credentials</a:t>
            </a:r>
            <a:endParaRPr lang="fr-FR" dirty="0"/>
          </a:p>
          <a:p>
            <a:r>
              <a:rPr lang="fr-FR" dirty="0"/>
              <a:t>8. ESC8</a:t>
            </a:r>
          </a:p>
          <a:p>
            <a:endParaRPr lang="fr-FR" b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3350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demo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214893A6-5453-4772-A5C3-6E8247B9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17.02.2023</a:t>
            </a:r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19A88EA5-E6FB-4BFB-9421-CB6C4447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socteam@oodrive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56FE4-C890-4B94-95A1-A512A00995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C42DE-7F41-490E-BFA9-AAF4F8F2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16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02762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 </a:t>
            </a:r>
            <a:r>
              <a:rPr lang="en-US" dirty="0" err="1"/>
              <a:t>protocole</a:t>
            </a:r>
            <a:r>
              <a:rPr lang="en-US" dirty="0"/>
              <a:t> </a:t>
            </a:r>
            <a:r>
              <a:rPr lang="en-US" dirty="0" err="1"/>
              <a:t>Ntlm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214893A6-5453-4772-A5C3-6E8247B9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17.02.2023</a:t>
            </a:r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19A88EA5-E6FB-4BFB-9421-CB6C4447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socteam@oodrive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56FE4-C890-4B94-95A1-A512A00995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C42DE-7F41-490E-BFA9-AAF4F8F2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09040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Le protocole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17.02.2023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socteam@oodrive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3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59A78AD-D9A9-48AE-6F09-BF8A094542FC}"/>
              </a:ext>
            </a:extLst>
          </p:cNvPr>
          <p:cNvSpPr txBox="1"/>
          <p:nvPr/>
        </p:nvSpPr>
        <p:spPr>
          <a:xfrm>
            <a:off x="755576" y="2204864"/>
            <a:ext cx="763350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Protocole d’authentification </a:t>
            </a:r>
            <a:r>
              <a:rPr lang="fr-FR" dirty="0"/>
              <a:t>de type challenge/</a:t>
            </a:r>
            <a:r>
              <a:rPr lang="fr-FR" dirty="0" err="1"/>
              <a:t>response</a:t>
            </a:r>
            <a:r>
              <a:rPr lang="fr-FR" dirty="0"/>
              <a:t> utilisé </a:t>
            </a:r>
          </a:p>
          <a:p>
            <a:r>
              <a:rPr lang="fr-FR" dirty="0"/>
              <a:t>dans les environnements MS</a:t>
            </a:r>
          </a:p>
          <a:p>
            <a:endParaRPr lang="fr-FR" dirty="0"/>
          </a:p>
          <a:p>
            <a:r>
              <a:rPr lang="fr-FR" dirty="0"/>
              <a:t>Deux scénarios :</a:t>
            </a:r>
          </a:p>
          <a:p>
            <a:endParaRPr lang="fr-FR" dirty="0"/>
          </a:p>
          <a:p>
            <a:pPr marL="342900" indent="-342900">
              <a:buAutoNum type="alphaLcParenR"/>
            </a:pPr>
            <a:r>
              <a:rPr lang="fr-FR" dirty="0"/>
              <a:t>En environnement client/serveur le client utilise un compte local du serveur</a:t>
            </a:r>
          </a:p>
          <a:p>
            <a:pPr marL="342900" indent="-342900">
              <a:buAutoNum type="alphaLcParenR"/>
            </a:pPr>
            <a:r>
              <a:rPr lang="fr-FR" dirty="0"/>
              <a:t>En environnement AD le client utilise un compte domaine stocké en DC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89985577-F8F2-C3FB-6B04-4035FEBF51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443" y="4225414"/>
            <a:ext cx="1429983" cy="1429983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E05B861B-5408-B953-2607-5E315F6E78E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961" y="4157734"/>
            <a:ext cx="1565345" cy="1565345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BD8D8184-6202-14D6-92EE-2E808D00C051}"/>
              </a:ext>
            </a:extLst>
          </p:cNvPr>
          <p:cNvSpPr txBox="1"/>
          <p:nvPr/>
        </p:nvSpPr>
        <p:spPr>
          <a:xfrm>
            <a:off x="2274866" y="5797231"/>
            <a:ext cx="822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client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20F38A4-CCE9-0A4E-F72E-61F64F217792}"/>
              </a:ext>
            </a:extLst>
          </p:cNvPr>
          <p:cNvSpPr txBox="1"/>
          <p:nvPr/>
        </p:nvSpPr>
        <p:spPr>
          <a:xfrm>
            <a:off x="6175978" y="5797231"/>
            <a:ext cx="76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server</a:t>
            </a: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2EBF628F-8B73-D6BA-7A7D-791378FFA1F8}"/>
              </a:ext>
            </a:extLst>
          </p:cNvPr>
          <p:cNvCxnSpPr>
            <a:stCxn id="22" idx="3"/>
            <a:endCxn id="24" idx="1"/>
          </p:cNvCxnSpPr>
          <p:nvPr/>
        </p:nvCxnSpPr>
        <p:spPr>
          <a:xfrm>
            <a:off x="3393426" y="4940406"/>
            <a:ext cx="234953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8A9D4CDD-F658-FE6A-E72A-DD0829871FB1}"/>
              </a:ext>
            </a:extLst>
          </p:cNvPr>
          <p:cNvSpPr txBox="1"/>
          <p:nvPr/>
        </p:nvSpPr>
        <p:spPr>
          <a:xfrm>
            <a:off x="3581012" y="4580983"/>
            <a:ext cx="2167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NTLM </a:t>
            </a:r>
            <a:r>
              <a:rPr lang="fr-FR" dirty="0" err="1"/>
              <a:t>authentication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3152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Zero-knowledge proof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17.02.2023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socteam@oodrive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4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59A78AD-D9A9-48AE-6F09-BF8A094542FC}"/>
              </a:ext>
            </a:extLst>
          </p:cNvPr>
          <p:cNvSpPr txBox="1"/>
          <p:nvPr/>
        </p:nvSpPr>
        <p:spPr>
          <a:xfrm>
            <a:off x="496418" y="1789851"/>
            <a:ext cx="83370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 principe de </a:t>
            </a:r>
            <a:r>
              <a:rPr lang="fr-FR" b="1" dirty="0"/>
              <a:t>défi/réponse </a:t>
            </a:r>
            <a:r>
              <a:rPr lang="fr-FR" dirty="0"/>
              <a:t>(</a:t>
            </a:r>
            <a:r>
              <a:rPr lang="fr-FR" i="1" dirty="0"/>
              <a:t>challenge/</a:t>
            </a:r>
            <a:r>
              <a:rPr lang="fr-FR" i="1" dirty="0" err="1"/>
              <a:t>response</a:t>
            </a:r>
            <a:r>
              <a:rPr lang="fr-FR" dirty="0"/>
              <a:t>) est utilisé pour que le serveur vérifie </a:t>
            </a:r>
          </a:p>
          <a:p>
            <a:r>
              <a:rPr lang="fr-FR" dirty="0"/>
              <a:t>que l'utilisateur connaît le secret du compte avec lequel il s'authentifie, </a:t>
            </a:r>
          </a:p>
          <a:p>
            <a:r>
              <a:rPr lang="fr-FR" dirty="0"/>
              <a:t>sans transmettre le mot de passe à travers le réseau.</a:t>
            </a:r>
          </a:p>
          <a:p>
            <a:endParaRPr lang="fr-FR" dirty="0"/>
          </a:p>
          <a:p>
            <a:r>
              <a:rPr lang="fr-FR" dirty="0"/>
              <a:t>En trois étapes :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89985577-F8F2-C3FB-6B04-4035FEBF51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260" y="4157734"/>
            <a:ext cx="1133789" cy="1133789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E05B861B-5408-B953-2607-5E315F6E78E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861" y="4147916"/>
            <a:ext cx="1133789" cy="1133789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BD8D8184-6202-14D6-92EE-2E808D00C051}"/>
              </a:ext>
            </a:extLst>
          </p:cNvPr>
          <p:cNvSpPr txBox="1"/>
          <p:nvPr/>
        </p:nvSpPr>
        <p:spPr>
          <a:xfrm>
            <a:off x="564248" y="4404578"/>
            <a:ext cx="984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« jean »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20F38A4-CCE9-0A4E-F72E-61F64F217792}"/>
              </a:ext>
            </a:extLst>
          </p:cNvPr>
          <p:cNvSpPr txBox="1"/>
          <p:nvPr/>
        </p:nvSpPr>
        <p:spPr>
          <a:xfrm>
            <a:off x="6603307" y="5576924"/>
            <a:ext cx="76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server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7D41AD37-82D3-8543-A26C-6974B42C692B}"/>
              </a:ext>
            </a:extLst>
          </p:cNvPr>
          <p:cNvCxnSpPr/>
          <p:nvPr/>
        </p:nvCxnSpPr>
        <p:spPr>
          <a:xfrm>
            <a:off x="3028950" y="4147916"/>
            <a:ext cx="29832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1C64AE2D-C36A-0F65-AAAE-7FA1EACA48C2}"/>
              </a:ext>
            </a:extLst>
          </p:cNvPr>
          <p:cNvCxnSpPr>
            <a:cxnSpLocks/>
          </p:cNvCxnSpPr>
          <p:nvPr/>
        </p:nvCxnSpPr>
        <p:spPr>
          <a:xfrm flipH="1">
            <a:off x="2987824" y="4714810"/>
            <a:ext cx="302433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6BA446C-6F60-347E-5BEC-A1DA507C58B4}"/>
              </a:ext>
            </a:extLst>
          </p:cNvPr>
          <p:cNvCxnSpPr/>
          <p:nvPr/>
        </p:nvCxnSpPr>
        <p:spPr>
          <a:xfrm>
            <a:off x="3056998" y="5378600"/>
            <a:ext cx="29832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94291FE0-44DB-C4E4-977A-E81C8188FFAF}"/>
              </a:ext>
            </a:extLst>
          </p:cNvPr>
          <p:cNvSpPr txBox="1"/>
          <p:nvPr/>
        </p:nvSpPr>
        <p:spPr>
          <a:xfrm>
            <a:off x="3745554" y="3778584"/>
            <a:ext cx="1508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NEGOCIATION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2881EF4C-6F47-A467-39CA-26C73C26EC2A}"/>
              </a:ext>
            </a:extLst>
          </p:cNvPr>
          <p:cNvSpPr txBox="1"/>
          <p:nvPr/>
        </p:nvSpPr>
        <p:spPr>
          <a:xfrm>
            <a:off x="4198466" y="4331171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DEFI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182BA8E-9D05-B799-0BB2-A593891D8089}"/>
              </a:ext>
            </a:extLst>
          </p:cNvPr>
          <p:cNvSpPr txBox="1"/>
          <p:nvPr/>
        </p:nvSpPr>
        <p:spPr>
          <a:xfrm>
            <a:off x="3496789" y="5011829"/>
            <a:ext cx="2022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AUTHENTIFICATION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200A7BA-E009-7322-4FA5-2CA7140A6466}"/>
              </a:ext>
            </a:extLst>
          </p:cNvPr>
          <p:cNvSpPr txBox="1"/>
          <p:nvPr/>
        </p:nvSpPr>
        <p:spPr>
          <a:xfrm>
            <a:off x="3599968" y="4129293"/>
            <a:ext cx="1800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Je veux m’authentifier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79DD39B1-C252-98E1-9455-DC97892EC9F0}"/>
              </a:ext>
            </a:extLst>
          </p:cNvPr>
          <p:cNvSpPr txBox="1"/>
          <p:nvPr/>
        </p:nvSpPr>
        <p:spPr>
          <a:xfrm>
            <a:off x="3250523" y="4690900"/>
            <a:ext cx="25961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Voici un défi : </a:t>
            </a:r>
            <a:r>
              <a:rPr lang="fr-FR" sz="1400" i="1" dirty="0"/>
              <a:t>4bcde13f44a68ca0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6A73A2D-19BE-1B60-5F9C-F1CAD377F5B8}"/>
              </a:ext>
            </a:extLst>
          </p:cNvPr>
          <p:cNvSpPr txBox="1"/>
          <p:nvPr/>
        </p:nvSpPr>
        <p:spPr>
          <a:xfrm>
            <a:off x="3354183" y="5423036"/>
            <a:ext cx="2566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Je suis </a:t>
            </a:r>
            <a:r>
              <a:rPr lang="fr-FR" sz="1400" b="1" dirty="0"/>
              <a:t>jean</a:t>
            </a:r>
            <a:r>
              <a:rPr lang="fr-FR" sz="1400" dirty="0"/>
              <a:t> et voici le défi chiffré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5AADC6F7-571F-EBB7-A082-B27272724E9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01" y="3645025"/>
            <a:ext cx="741975" cy="741975"/>
          </a:xfrm>
          <a:prstGeom prst="rect">
            <a:avLst/>
          </a:prstGeom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E01AE73F-89A0-DA1A-6C20-711C99CC6851}"/>
              </a:ext>
            </a:extLst>
          </p:cNvPr>
          <p:cNvSpPr txBox="1"/>
          <p:nvPr/>
        </p:nvSpPr>
        <p:spPr>
          <a:xfrm>
            <a:off x="1840375" y="5506374"/>
            <a:ext cx="700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client</a:t>
            </a:r>
          </a:p>
        </p:txBody>
      </p:sp>
      <p:cxnSp>
        <p:nvCxnSpPr>
          <p:cNvPr id="38" name="Connecteur : en arc 37">
            <a:extLst>
              <a:ext uri="{FF2B5EF4-FFF2-40B4-BE49-F238E27FC236}">
                <a16:creationId xmlns:a16="http://schemas.microsoft.com/office/drawing/2014/main" id="{63FD2C78-EE65-14C7-0170-E7347E52D958}"/>
              </a:ext>
            </a:extLst>
          </p:cNvPr>
          <p:cNvCxnSpPr>
            <a:cxnSpLocks/>
            <a:stCxn id="25" idx="2"/>
          </p:cNvCxnSpPr>
          <p:nvPr/>
        </p:nvCxnSpPr>
        <p:spPr>
          <a:xfrm rot="16200000" flipH="1">
            <a:off x="1722039" y="4108417"/>
            <a:ext cx="803014" cy="213400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798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a) Compte local serveur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17.02.2023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socteam@oodrive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5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330CAA8-9710-D124-A3FE-BBE2E97A5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636912"/>
            <a:ext cx="6714438" cy="345457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2F98218-289B-83E2-176C-3C5CACED0299}"/>
              </a:ext>
            </a:extLst>
          </p:cNvPr>
          <p:cNvSpPr txBox="1"/>
          <p:nvPr/>
        </p:nvSpPr>
        <p:spPr>
          <a:xfrm>
            <a:off x="1187624" y="1690689"/>
            <a:ext cx="7335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 serveur stocke les utilisateurs locaux et le hash de leur mot de passe dans</a:t>
            </a:r>
          </a:p>
          <a:p>
            <a:r>
              <a:rPr lang="fr-FR" b="1" dirty="0"/>
              <a:t>SAM</a:t>
            </a:r>
            <a:r>
              <a:rPr lang="fr-FR" dirty="0"/>
              <a:t> (</a:t>
            </a:r>
            <a:r>
              <a:rPr lang="fr-FR" i="1" dirty="0"/>
              <a:t>Security </a:t>
            </a:r>
            <a:r>
              <a:rPr lang="fr-FR" i="1" dirty="0" err="1"/>
              <a:t>Accounts</a:t>
            </a:r>
            <a:r>
              <a:rPr lang="fr-FR" i="1" dirty="0"/>
              <a:t> Manager</a:t>
            </a:r>
            <a:r>
              <a:rPr lang="fr-FR" dirty="0"/>
              <a:t>) – dans la base de registres et sur le disque</a:t>
            </a:r>
          </a:p>
        </p:txBody>
      </p:sp>
    </p:spTree>
    <p:extLst>
      <p:ext uri="{BB962C8B-B14F-4D97-AF65-F5344CB8AC3E}">
        <p14:creationId xmlns:p14="http://schemas.microsoft.com/office/powerpoint/2010/main" val="2710123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B) Compte domaine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17.02.2023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socteam@oodrive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6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2F98218-289B-83E2-176C-3C5CACED0299}"/>
              </a:ext>
            </a:extLst>
          </p:cNvPr>
          <p:cNvSpPr txBox="1"/>
          <p:nvPr/>
        </p:nvSpPr>
        <p:spPr>
          <a:xfrm>
            <a:off x="654631" y="1640293"/>
            <a:ext cx="8010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Pour le contrôleur de domaine, ce n'est pas dans le SAM, car compte de domaine </a:t>
            </a:r>
          </a:p>
          <a:p>
            <a:r>
              <a:rPr lang="fr-FR" dirty="0"/>
              <a:t>mais dans </a:t>
            </a:r>
            <a:r>
              <a:rPr lang="fr-FR" b="1" dirty="0"/>
              <a:t>NTDS.DIT </a:t>
            </a:r>
            <a:r>
              <a:rPr lang="fr-FR" dirty="0"/>
              <a:t>- la base de données de tous les utilisateurs du domaine.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20F8980-4BDC-23AD-DCC0-01A2D0FA3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654" y="2286624"/>
            <a:ext cx="7164288" cy="388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801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Relayage de messages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17.02.2023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socteam@oodrive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7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3EAE3B4-B8CD-6528-9286-93ACA13CE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998" y="1690689"/>
            <a:ext cx="7740352" cy="433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854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Authentication vs session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17.02.2023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socteam@oodrive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8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E4F2FB5-7AE6-C65E-9C94-BE6EECDA7122}"/>
              </a:ext>
            </a:extLst>
          </p:cNvPr>
          <p:cNvSpPr txBox="1"/>
          <p:nvPr/>
        </p:nvSpPr>
        <p:spPr>
          <a:xfrm>
            <a:off x="467544" y="1521596"/>
            <a:ext cx="799828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L'authentification</a:t>
            </a:r>
            <a:r>
              <a:rPr lang="fr-FR" dirty="0"/>
              <a:t> - permet au serveur de vérifier que le client est bien celui </a:t>
            </a:r>
          </a:p>
          <a:p>
            <a:r>
              <a:rPr lang="fr-FR" dirty="0"/>
              <a:t>qu'il prétend être.</a:t>
            </a:r>
          </a:p>
          <a:p>
            <a:r>
              <a:rPr lang="fr-FR" b="1" dirty="0"/>
              <a:t>La session </a:t>
            </a:r>
            <a:r>
              <a:rPr lang="fr-FR" dirty="0"/>
              <a:t>- pendant laquelle le client pourra effectuer des actions</a:t>
            </a:r>
          </a:p>
          <a:p>
            <a:endParaRPr lang="fr-FR" dirty="0"/>
          </a:p>
          <a:p>
            <a:r>
              <a:rPr lang="fr-FR" dirty="0"/>
              <a:t>Le protocole utilisé pour la session(HTTP,SMB,LDAP) doit être capable d'encapsuler </a:t>
            </a:r>
          </a:p>
          <a:p>
            <a:r>
              <a:rPr lang="fr-FR" dirty="0"/>
              <a:t>l'authentification - l'échange de messages NTLM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r>
              <a:rPr lang="fr-FR" dirty="0"/>
              <a:t> Le contenu des messages NTLM est </a:t>
            </a:r>
          </a:p>
          <a:p>
            <a:r>
              <a:rPr lang="fr-FR" dirty="0"/>
              <a:t>indépendant du protocole </a:t>
            </a:r>
          </a:p>
          <a:p>
            <a:pPr marL="285750" indent="-285750">
              <a:buFontTx/>
              <a:buChar char="-"/>
            </a:pPr>
            <a:r>
              <a:rPr lang="fr-FR" dirty="0"/>
              <a:t>peut être inclus dans n'importe quel </a:t>
            </a:r>
          </a:p>
          <a:p>
            <a:r>
              <a:rPr lang="fr-FR" dirty="0"/>
              <a:t>protocole qui le supporte.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2AC8000-DF35-C6F9-987A-CBE47D9A9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3270487"/>
            <a:ext cx="3975003" cy="271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66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relais inter-protocoles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17.02.2023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socteam@oodrive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9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4CF068B-51D4-1C53-9D65-CE22679B2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18" y="1703925"/>
            <a:ext cx="7833732" cy="414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321378"/>
      </p:ext>
    </p:extLst>
  </p:cSld>
  <p:clrMapOvr>
    <a:masterClrMapping/>
  </p:clrMapOvr>
</p:sld>
</file>

<file path=ppt/theme/theme1.xml><?xml version="1.0" encoding="utf-8"?>
<a:theme xmlns:a="http://schemas.openxmlformats.org/drawingml/2006/main" name="SHOWEET-CORP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 theme">
  <a:themeElements>
    <a:clrScheme name="SHO-DARK PRO">
      <a:dk1>
        <a:srgbClr val="25252B"/>
      </a:dk1>
      <a:lt1>
        <a:sysClr val="window" lastClr="FFFFFF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Blank">
  <a:themeElements>
    <a:clrScheme name="Showeet">
      <a:dk1>
        <a:srgbClr val="95A5A6"/>
      </a:dk1>
      <a:lt1>
        <a:sysClr val="window" lastClr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16A085"/>
      </a:hlink>
      <a:folHlink>
        <a:srgbClr val="10786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Showeet theme">
  <a:themeElements>
    <a:clrScheme name="SHO-DARK PRO">
      <a:dk1>
        <a:srgbClr val="25252B"/>
      </a:dk1>
      <a:lt1>
        <a:sysClr val="window" lastClr="FFFFFF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60901</TotalTime>
  <Words>485</Words>
  <Application>Microsoft Office PowerPoint</Application>
  <PresentationFormat>Affichage à l'écran (4:3)</PresentationFormat>
  <Paragraphs>147</Paragraphs>
  <Slides>16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16</vt:i4>
      </vt:variant>
    </vt:vector>
  </HeadingPairs>
  <TitlesOfParts>
    <vt:vector size="25" baseType="lpstr">
      <vt:lpstr>Arial</vt:lpstr>
      <vt:lpstr>Arial Black</vt:lpstr>
      <vt:lpstr>Calibri</vt:lpstr>
      <vt:lpstr>Calibri Light</vt:lpstr>
      <vt:lpstr>Open Sans</vt:lpstr>
      <vt:lpstr>SHOWEET-CORPO</vt:lpstr>
      <vt:lpstr>Showeet theme</vt:lpstr>
      <vt:lpstr>1_Blank</vt:lpstr>
      <vt:lpstr>1_Showeet theme</vt:lpstr>
      <vt:lpstr>NTLM relaying LAB</vt:lpstr>
      <vt:lpstr>Le protocole Ntlm</vt:lpstr>
      <vt:lpstr>Le protocole</vt:lpstr>
      <vt:lpstr>Zero-knowledge proof</vt:lpstr>
      <vt:lpstr>a) Compte local serveur</vt:lpstr>
      <vt:lpstr>B) Compte domaine</vt:lpstr>
      <vt:lpstr>Relayage de messages</vt:lpstr>
      <vt:lpstr>Authentication vs session</vt:lpstr>
      <vt:lpstr>relais inter-protocoles</vt:lpstr>
      <vt:lpstr>Sessions signing</vt:lpstr>
      <vt:lpstr>Channel Binding</vt:lpstr>
      <vt:lpstr>Qu'est-ce qui peut être relayé ?</vt:lpstr>
      <vt:lpstr>Ntlm lab</vt:lpstr>
      <vt:lpstr>Le lab</vt:lpstr>
      <vt:lpstr>Les Attaques NTLM relaying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 - PowerPoint Template</dc:title>
  <dc:creator>showeet.com</dc:creator>
  <dc:description>© Copyright Showeet.com</dc:description>
  <cp:lastModifiedBy>Horea Moldovan</cp:lastModifiedBy>
  <cp:revision>5</cp:revision>
  <dcterms:created xsi:type="dcterms:W3CDTF">2011-05-09T14:18:21Z</dcterms:created>
  <dcterms:modified xsi:type="dcterms:W3CDTF">2023-02-19T17:58:21Z</dcterms:modified>
  <cp:category>Templates</cp:category>
</cp:coreProperties>
</file>