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0" r:id="rId1"/>
    <p:sldMasterId id="2147483698" r:id="rId2"/>
    <p:sldMasterId id="2147483764" r:id="rId3"/>
    <p:sldMasterId id="2147483823" r:id="rId4"/>
  </p:sldMasterIdLst>
  <p:notesMasterIdLst>
    <p:notesMasterId r:id="rId23"/>
  </p:notesMasterIdLst>
  <p:handoutMasterIdLst>
    <p:handoutMasterId r:id="rId24"/>
  </p:handoutMasterIdLst>
  <p:sldIdLst>
    <p:sldId id="1044" r:id="rId5"/>
    <p:sldId id="1045" r:id="rId6"/>
    <p:sldId id="1046" r:id="rId7"/>
    <p:sldId id="915" r:id="rId8"/>
    <p:sldId id="1049" r:id="rId9"/>
    <p:sldId id="1050" r:id="rId10"/>
    <p:sldId id="1051" r:id="rId11"/>
    <p:sldId id="1052" r:id="rId12"/>
    <p:sldId id="1053" r:id="rId13"/>
    <p:sldId id="1054" r:id="rId14"/>
    <p:sldId id="1055" r:id="rId15"/>
    <p:sldId id="1056" r:id="rId16"/>
    <p:sldId id="1057" r:id="rId17"/>
    <p:sldId id="1058" r:id="rId18"/>
    <p:sldId id="1059" r:id="rId19"/>
    <p:sldId id="1060" r:id="rId20"/>
    <p:sldId id="1047" r:id="rId21"/>
    <p:sldId id="916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RT 2" id="{13A18B1B-C52E-4B32-BF88-1B0F1C4F0456}">
          <p14:sldIdLst>
            <p14:sldId id="1044"/>
            <p14:sldId id="1045"/>
            <p14:sldId id="1046"/>
            <p14:sldId id="915"/>
            <p14:sldId id="1049"/>
            <p14:sldId id="1050"/>
            <p14:sldId id="1051"/>
            <p14:sldId id="1052"/>
            <p14:sldId id="1053"/>
            <p14:sldId id="1054"/>
            <p14:sldId id="1055"/>
            <p14:sldId id="1056"/>
            <p14:sldId id="1057"/>
            <p14:sldId id="1058"/>
            <p14:sldId id="1059"/>
            <p14:sldId id="1060"/>
            <p14:sldId id="1047"/>
            <p14:sldId id="9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3" orient="horz" pos="3158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2880">
          <p15:clr>
            <a:srgbClr val="A4A3A4"/>
          </p15:clr>
        </p15:guide>
        <p15:guide id="7" pos="431">
          <p15:clr>
            <a:srgbClr val="A4A3A4"/>
          </p15:clr>
        </p15:guide>
        <p15:guide id="8" pos="5329">
          <p15:clr>
            <a:srgbClr val="A4A3A4"/>
          </p15:clr>
        </p15:guide>
        <p15:guide id="9" pos="5556" userDrawn="1">
          <p15:clr>
            <a:srgbClr val="A4A3A4"/>
          </p15:clr>
        </p15:guide>
        <p15:guide id="10" pos="249">
          <p15:clr>
            <a:srgbClr val="A4A3A4"/>
          </p15:clr>
        </p15:guide>
        <p15:guide id="11" pos="1474" userDrawn="1">
          <p15:clr>
            <a:srgbClr val="A4A3A4"/>
          </p15:clr>
        </p15:guide>
        <p15:guide id="12" pos="4286" userDrawn="1">
          <p15:clr>
            <a:srgbClr val="A4A3A4"/>
          </p15:clr>
        </p15:guide>
        <p15:guide id="13" pos="3288" userDrawn="1">
          <p15:clr>
            <a:srgbClr val="A4A3A4"/>
          </p15:clr>
        </p15:guide>
        <p15:guide id="14" orient="horz" pos="3294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CEEF"/>
    <a:srgbClr val="1F608B"/>
    <a:srgbClr val="2C3E50"/>
    <a:srgbClr val="222A35"/>
    <a:srgbClr val="FFFFFF"/>
    <a:srgbClr val="2A9A72"/>
    <a:srgbClr val="1E2631"/>
    <a:srgbClr val="7F7F7F"/>
    <a:srgbClr val="2F3A46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6370" autoAdjust="0"/>
  </p:normalViewPr>
  <p:slideViewPr>
    <p:cSldViewPr>
      <p:cViewPr varScale="1">
        <p:scale>
          <a:sx n="116" d="100"/>
          <a:sy n="116" d="100"/>
        </p:scale>
        <p:origin x="1444" y="64"/>
      </p:cViewPr>
      <p:guideLst>
        <p:guide orient="horz" pos="2251"/>
        <p:guide orient="horz" pos="3158"/>
        <p:guide orient="horz" pos="981"/>
        <p:guide pos="2880"/>
        <p:guide pos="431"/>
        <p:guide pos="5329"/>
        <p:guide pos="5556"/>
        <p:guide pos="249"/>
        <p:guide pos="1474"/>
        <p:guide pos="4286"/>
        <p:guide pos="3288"/>
        <p:guide orient="horz" pos="3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>
      <p:cViewPr varScale="1">
        <p:scale>
          <a:sx n="84" d="100"/>
          <a:sy n="84" d="100"/>
        </p:scale>
        <p:origin x="297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8782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992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7527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3124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303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7448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976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688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891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886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010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2272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4316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8301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564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325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0C67-4150-4956-8729-9415F8BA8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2780928"/>
            <a:ext cx="5719514" cy="1944216"/>
          </a:xfrm>
        </p:spPr>
        <p:txBody>
          <a:bodyPr anchor="ctr"/>
          <a:lstStyle>
            <a:lvl1pPr algn="ctr">
              <a:defRPr sz="45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7B7FC-7BD6-47E1-BA5F-22C947BE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192" y="5085184"/>
            <a:ext cx="2211421" cy="935682"/>
          </a:xfrm>
        </p:spPr>
        <p:txBody>
          <a:bodyPr anchor="ctr"/>
          <a:lstStyle>
            <a:lvl1pPr marL="0" indent="0" algn="r">
              <a:buNone/>
              <a:defRPr sz="1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2907A-3CB0-4790-A989-C433C4D1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11FA0-CB36-4653-B24F-0D8BECF0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8B60-676B-471F-8CB5-EDE5EBB2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/>
          <a:p>
            <a:fld id="{F9036A72-EF4D-4486-A23C-054FE2E2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">
            <a:extLst>
              <a:ext uri="{FF2B5EF4-FFF2-40B4-BE49-F238E27FC236}">
                <a16:creationId xmlns:a16="http://schemas.microsoft.com/office/drawing/2014/main" id="{806AE780-5361-49C3-9E63-C5BA3BDBAB9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D3D2EE-DB03-49BE-8799-D61A60F1F5C3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AEFFD09-48BC-4833-B5CE-02BF474012A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EB87E7E-43E7-4AF7-8528-C70F5237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3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FA72BDEA-FCD4-4B6A-8F93-78CEA73264E8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77D8F52-0FBD-47DD-A025-CFA3B29BCF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560269F-271B-4812-A5BD-C4AB8B32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78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928" y="-38694"/>
            <a:ext cx="4969464" cy="1325563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048" y="1286870"/>
            <a:ext cx="3889344" cy="1325563"/>
          </a:xfrm>
        </p:spPr>
        <p:txBody>
          <a:bodyPr>
            <a:normAutofit/>
          </a:bodyPr>
          <a:lstStyle>
            <a:lvl1pPr marL="0" indent="0" algn="just">
              <a:buNone/>
              <a:defRPr sz="1500" cap="all" baseline="0"/>
            </a:lvl1pPr>
            <a:lvl2pPr marL="342900" indent="0" algn="r">
              <a:buNone/>
              <a:defRPr/>
            </a:lvl2pPr>
            <a:lvl3pPr marL="685800" indent="0" algn="r">
              <a:buNone/>
              <a:defRPr/>
            </a:lvl3pPr>
            <a:lvl4pPr marL="1028700" indent="0" algn="r">
              <a:buNone/>
              <a:defRPr/>
            </a:lvl4pPr>
            <a:lvl5pPr marL="1371600" indent="0" algn="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821264-AC07-4573-9198-981E26063A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51720" y="4724401"/>
            <a:ext cx="3308474" cy="1463675"/>
          </a:xfrm>
        </p:spPr>
        <p:txBody>
          <a:bodyPr anchor="ctr">
            <a:normAutofit/>
          </a:bodyPr>
          <a:lstStyle>
            <a:lvl1pPr marL="0" indent="0" algn="just">
              <a:buNone/>
              <a:defRPr sz="1350" cap="all" baseline="0"/>
            </a:lvl1pPr>
          </a:lstStyle>
          <a:p>
            <a:pPr lvl="0"/>
            <a:r>
              <a:rPr lang="en-US" dirty="0"/>
              <a:t>Edit Master</a:t>
            </a:r>
          </a:p>
        </p:txBody>
      </p:sp>
    </p:spTree>
    <p:extLst>
      <p:ext uri="{BB962C8B-B14F-4D97-AF65-F5344CB8AC3E}">
        <p14:creationId xmlns:p14="http://schemas.microsoft.com/office/powerpoint/2010/main" val="2837312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2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24" y="2852936"/>
            <a:ext cx="3816424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8024" y="5047036"/>
            <a:ext cx="3816424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450558" y="2170938"/>
            <a:ext cx="4886158" cy="3073534"/>
          </a:xfrm>
        </p:spPr>
        <p:txBody>
          <a:bodyPr wrap="square">
            <a:spAutoFit/>
          </a:bodyPr>
          <a:lstStyle>
            <a:lvl1pPr marL="0" indent="0">
              <a:buNone/>
              <a:defRPr sz="21525" b="1" kern="0" spc="8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4932040" y="4754879"/>
            <a:ext cx="673331" cy="99753"/>
          </a:xfrm>
          <a:prstGeom prst="rect">
            <a:avLst/>
          </a:prstGeom>
          <a:solidFill>
            <a:srgbClr val="4AC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82062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14" y="806742"/>
            <a:ext cx="4158462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514" y="3000841"/>
            <a:ext cx="4158462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12" y="2011650"/>
            <a:ext cx="4886157" cy="3073534"/>
          </a:xfrm>
        </p:spPr>
        <p:txBody>
          <a:bodyPr vert="horz" wrap="square" lIns="91440" tIns="45720" rIns="91440" bIns="45720" rtlCol="0">
            <a:spAutoFit/>
          </a:bodyPr>
          <a:lstStyle>
            <a:lvl1pPr marL="0" indent="0" algn="r">
              <a:buNone/>
              <a:defRPr lang="en-US" sz="21525" b="1" kern="0" spc="8" baseline="0" dirty="0">
                <a:solidFill>
                  <a:srgbClr val="49CEEF"/>
                </a:solidFill>
                <a:latin typeface="Arial Black" panose="020B0A04020102020204" pitchFamily="34" charset="0"/>
              </a:defRPr>
            </a:lvl1pPr>
          </a:lstStyle>
          <a:p>
            <a:pPr marL="171450" lvl="0" indent="-17145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251521" y="2708685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3100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Nb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C59143D0-FCAF-41FB-A492-540C43DB83C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071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0715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08B4F-6DCF-4C31-9E72-BA4F0AB127A6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689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393D0A2B-8CA2-4129-B929-D9E67C2B6001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C362DE-2C35-4627-AE02-92D400E6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 w/ Nber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">
            <a:extLst>
              <a:ext uri="{FF2B5EF4-FFF2-40B4-BE49-F238E27FC236}">
                <a16:creationId xmlns:a16="http://schemas.microsoft.com/office/drawing/2014/main" id="{D7B3B274-7B3E-4E06-9B7D-FB0F9E4DD9B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4F1F8B5-C38A-4C79-8C7A-E92064C49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177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177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4740D3-9A63-4C53-B603-AFD5EA4CA9CD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9F662AB-A8A3-470F-9DCD-352D470E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6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246823F7-560F-47A1-9C6B-36CC8094373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57008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57008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43F1024-EF52-4829-ACC7-45E662D8EA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B78B0F8-B40D-4A4E-B27D-5EF16C09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5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90A16866-A797-497B-A805-B8495A4782F9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81CE4-8F55-4D35-A8A0-65318B7E1DE5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24781C0-54CA-4BFB-9E7D-758C840C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">
            <a:extLst>
              <a:ext uri="{FF2B5EF4-FFF2-40B4-BE49-F238E27FC236}">
                <a16:creationId xmlns:a16="http://schemas.microsoft.com/office/drawing/2014/main" id="{679304BB-F47B-412D-98CB-4648E454940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AA8E90-1821-4DCE-98D4-E1849A57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1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2820E-F81D-4DFD-8733-1D24A4D6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4069-DA73-4ED1-8EA9-C3006B8E9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D7BE-CE32-4BF8-BBEB-E4E9D6548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35E2F-C15A-4548-80F5-181D09C67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E0BA0-643A-4B18-BC5E-12B02C3A0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7A131-9B76-4E64-AD97-136DDE626FB1}"/>
              </a:ext>
            </a:extLst>
          </p:cNvPr>
          <p:cNvSpPr/>
          <p:nvPr userDrawn="1"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83159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 cap="all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46304"/>
            <a:ext cx="82296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39461" y="2574491"/>
            <a:ext cx="586508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66"/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405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4930" y="341033"/>
            <a:ext cx="2914141" cy="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0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hf hdr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14104"/>
            <a:ext cx="822960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716954348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685766" rtl="0" eaLnBrk="1" latinLnBrk="0" hangingPunct="1">
        <a:spcBef>
          <a:spcPct val="0"/>
        </a:spcBef>
        <a:buNone/>
        <a:defRPr lang="en-US" sz="3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2974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FORENSICS WORKSHOP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8224" y="5085184"/>
            <a:ext cx="2211421" cy="935682"/>
          </a:xfrm>
        </p:spPr>
        <p:txBody>
          <a:bodyPr>
            <a:normAutofit/>
          </a:bodyPr>
          <a:lstStyle/>
          <a:p>
            <a:r>
              <a:rPr lang="en-US" dirty="0" smtClean="0"/>
              <a:t>HOREA MOLDOVAN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2780928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1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464" y="452005"/>
            <a:ext cx="5556864" cy="1325563"/>
          </a:xfrm>
        </p:spPr>
        <p:txBody>
          <a:bodyPr>
            <a:noAutofit/>
          </a:bodyPr>
          <a:lstStyle/>
          <a:p>
            <a:r>
              <a:rPr lang="fr-FR" noProof="1" smtClean="0"/>
              <a:t>SANS HORODATAGE</a:t>
            </a:r>
            <a:r>
              <a:rPr lang="en-US" noProof="1"/>
              <a:t/>
            </a:r>
            <a:br>
              <a:rPr lang="en-US" noProof="1"/>
            </a:b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1"/>
            <a:ext cx="6507378" cy="3703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noProof="1"/>
              <a:t>Quand une commande a-t-elle eu </a:t>
            </a:r>
            <a:r>
              <a:rPr lang="fr-FR" noProof="1"/>
              <a:t>lieu </a:t>
            </a:r>
            <a:r>
              <a:rPr lang="fr-FR" noProof="1" smtClean="0"/>
              <a:t>?</a:t>
            </a:r>
          </a:p>
          <a:p>
            <a:pPr marL="0" indent="0">
              <a:buNone/>
            </a:pPr>
            <a:r>
              <a:rPr lang="fr-FR" noProof="1"/>
              <a:t>	</a:t>
            </a:r>
            <a:r>
              <a:rPr lang="fr-FR" noProof="1" smtClean="0"/>
              <a:t>On </a:t>
            </a:r>
            <a:r>
              <a:rPr lang="fr-FR" noProof="1"/>
              <a:t>ne peut pas le dire à </a:t>
            </a:r>
            <a:r>
              <a:rPr lang="fr-FR" noProof="1"/>
              <a:t>partir </a:t>
            </a:r>
            <a:r>
              <a:rPr lang="fr-FR" noProof="1" smtClean="0"/>
              <a:t>de bash_history!</a:t>
            </a:r>
          </a:p>
          <a:p>
            <a:pPr marL="0" indent="0">
              <a:buNone/>
            </a:pPr>
            <a:r>
              <a:rPr lang="fr-FR" noProof="1" smtClean="0"/>
              <a:t>Utilisez </a:t>
            </a:r>
            <a:r>
              <a:rPr lang="fr-FR" noProof="1"/>
              <a:t>d'autres artefacts pour déterminer quand une commande a été exécutée </a:t>
            </a:r>
            <a:r>
              <a:rPr lang="fr-FR" noProof="1"/>
              <a:t>: </a:t>
            </a:r>
            <a:endParaRPr lang="fr-FR" noProof="1" smtClean="0"/>
          </a:p>
          <a:p>
            <a:pPr marL="0" indent="0">
              <a:buNone/>
            </a:pPr>
            <a:r>
              <a:rPr lang="fr-FR" noProof="1"/>
              <a:t>	</a:t>
            </a:r>
            <a:r>
              <a:rPr lang="fr-FR" noProof="1" smtClean="0"/>
              <a:t>Entrées des logs</a:t>
            </a:r>
          </a:p>
          <a:p>
            <a:pPr marL="0" indent="0">
              <a:buNone/>
            </a:pPr>
            <a:r>
              <a:rPr lang="fr-FR" noProof="1"/>
              <a:t>	</a:t>
            </a:r>
            <a:r>
              <a:rPr lang="fr-FR" noProof="1" smtClean="0"/>
              <a:t>Horodatage </a:t>
            </a:r>
            <a:r>
              <a:rPr lang="fr-FR" noProof="1"/>
              <a:t>du </a:t>
            </a:r>
            <a:r>
              <a:rPr lang="fr-FR" noProof="1"/>
              <a:t>fichier </a:t>
            </a:r>
            <a:endParaRPr lang="fr-FR" noProof="1" smtClean="0"/>
          </a:p>
          <a:p>
            <a:pPr marL="0" indent="0">
              <a:buNone/>
            </a:pPr>
            <a:r>
              <a:rPr lang="fr-FR" noProof="1"/>
              <a:t>	</a:t>
            </a:r>
            <a:r>
              <a:rPr lang="fr-FR" noProof="1" smtClean="0"/>
              <a:t>Heure </a:t>
            </a:r>
            <a:r>
              <a:rPr lang="fr-FR" noProof="1"/>
              <a:t>de début du processus</a:t>
            </a:r>
            <a:endParaRPr lang="fr-FR" i="1" noProof="1" smtClean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08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10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3360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464" y="452005"/>
            <a:ext cx="5556864" cy="1325563"/>
          </a:xfrm>
        </p:spPr>
        <p:txBody>
          <a:bodyPr>
            <a:noAutofit/>
          </a:bodyPr>
          <a:lstStyle/>
          <a:p>
            <a:r>
              <a:rPr lang="fr-FR" noProof="1" smtClean="0"/>
              <a:t>ARTEFACTS SSH (1)</a:t>
            </a:r>
            <a:r>
              <a:rPr lang="en-US" noProof="1"/>
              <a:t/>
            </a:r>
            <a:br>
              <a:rPr lang="en-US" noProof="1"/>
            </a:b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1"/>
            <a:ext cx="6507378" cy="3703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noProof="1"/>
              <a:t>$HOME</a:t>
            </a:r>
            <a:r>
              <a:rPr lang="fr-FR" noProof="1"/>
              <a:t>/.</a:t>
            </a:r>
            <a:r>
              <a:rPr lang="fr-FR" noProof="1" smtClean="0"/>
              <a:t>ssh/authorized_keys</a:t>
            </a:r>
          </a:p>
          <a:p>
            <a:pPr marL="0" indent="0">
              <a:buNone/>
            </a:pPr>
            <a:endParaRPr lang="fr-FR" noProof="1"/>
          </a:p>
          <a:p>
            <a:pPr marL="0" indent="0">
              <a:buNone/>
            </a:pPr>
            <a:r>
              <a:rPr lang="fr-FR" noProof="1"/>
              <a:t>Les clés publiques qui peuvent être utilisées pour </a:t>
            </a:r>
            <a:r>
              <a:rPr lang="fr-FR" noProof="1"/>
              <a:t>se </a:t>
            </a:r>
            <a:r>
              <a:rPr lang="fr-FR" noProof="1" smtClean="0"/>
              <a:t>connecter au système</a:t>
            </a:r>
          </a:p>
          <a:p>
            <a:pPr marL="0" indent="0">
              <a:buNone/>
            </a:pPr>
            <a:r>
              <a:rPr lang="fr-FR" noProof="1" smtClean="0"/>
              <a:t>Un bon endroit pour placer les backdoors des agresseurs</a:t>
            </a:r>
          </a:p>
          <a:p>
            <a:pPr marL="0" indent="0">
              <a:buNone/>
            </a:pPr>
            <a:r>
              <a:rPr lang="fr-FR" noProof="1" smtClean="0"/>
              <a:t>Le "commentaire" key peut donner des indices sur la source de la clé </a:t>
            </a:r>
            <a:endParaRPr lang="fr-FR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08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11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2" name="Right Arrow 1"/>
          <p:cNvSpPr/>
          <p:nvPr/>
        </p:nvSpPr>
        <p:spPr>
          <a:xfrm rot="10800000">
            <a:off x="5580112" y="1777568"/>
            <a:ext cx="2160240" cy="76081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II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6372200" y="1628800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INBOUND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96894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464" y="452005"/>
            <a:ext cx="5556864" cy="1325563"/>
          </a:xfrm>
        </p:spPr>
        <p:txBody>
          <a:bodyPr>
            <a:noAutofit/>
          </a:bodyPr>
          <a:lstStyle/>
          <a:p>
            <a:r>
              <a:rPr lang="fr-FR" noProof="1" smtClean="0"/>
              <a:t>ARTEFACTS SSH (2)</a:t>
            </a:r>
            <a:r>
              <a:rPr lang="en-US" noProof="1"/>
              <a:t/>
            </a:r>
            <a:br>
              <a:rPr lang="en-US" noProof="1"/>
            </a:b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1"/>
            <a:ext cx="6507378" cy="3703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noProof="1"/>
              <a:t>$</a:t>
            </a:r>
            <a:r>
              <a:rPr lang="fr-FR" noProof="1" smtClean="0"/>
              <a:t>HOME</a:t>
            </a:r>
            <a:r>
              <a:rPr lang="fr-FR" noProof="1"/>
              <a:t>/.</a:t>
            </a:r>
            <a:r>
              <a:rPr lang="fr-FR" noProof="1" smtClean="0"/>
              <a:t>ssh/known_hosts</a:t>
            </a:r>
          </a:p>
          <a:p>
            <a:pPr marL="0" indent="0">
              <a:buNone/>
            </a:pPr>
            <a:endParaRPr lang="fr-FR" noProof="1"/>
          </a:p>
          <a:p>
            <a:pPr marL="0" indent="0">
              <a:buNone/>
            </a:pPr>
            <a:r>
              <a:rPr lang="fr-FR" noProof="1"/>
              <a:t>Les clés publiques de </a:t>
            </a:r>
            <a:r>
              <a:rPr lang="fr-FR" noProof="1"/>
              <a:t>l'utilisateur </a:t>
            </a:r>
            <a:r>
              <a:rPr lang="fr-FR" noProof="1" smtClean="0"/>
              <a:t>s’est connecté </a:t>
            </a:r>
            <a:r>
              <a:rPr lang="fr-FR" noProof="1"/>
              <a:t>à partir de </a:t>
            </a:r>
            <a:r>
              <a:rPr lang="fr-FR" noProof="1"/>
              <a:t>cet </a:t>
            </a:r>
            <a:r>
              <a:rPr lang="fr-FR" noProof="1" smtClean="0"/>
              <a:t>hôte</a:t>
            </a:r>
          </a:p>
          <a:p>
            <a:pPr marL="0" indent="0">
              <a:buNone/>
            </a:pPr>
            <a:endParaRPr lang="fr-FR" noProof="1" smtClean="0"/>
          </a:p>
          <a:p>
            <a:pPr marL="0" indent="0">
              <a:buNone/>
            </a:pPr>
            <a:r>
              <a:rPr lang="fr-FR" noProof="1" smtClean="0"/>
              <a:t>N'implique </a:t>
            </a:r>
            <a:r>
              <a:rPr lang="fr-FR" noProof="1"/>
              <a:t>pas nécessairement une connexion à distance réussie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08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12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10" name="Right Arrow 9"/>
          <p:cNvSpPr/>
          <p:nvPr/>
        </p:nvSpPr>
        <p:spPr>
          <a:xfrm>
            <a:off x="5764782" y="1672895"/>
            <a:ext cx="1944216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6012160" y="146969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OUTBOUND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80527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464" y="452005"/>
            <a:ext cx="5556864" cy="1325563"/>
          </a:xfrm>
        </p:spPr>
        <p:txBody>
          <a:bodyPr>
            <a:noAutofit/>
          </a:bodyPr>
          <a:lstStyle/>
          <a:p>
            <a:r>
              <a:rPr lang="fr-FR" noProof="1" smtClean="0"/>
              <a:t>ARTEFACTS SSH (3)</a:t>
            </a:r>
            <a:r>
              <a:rPr lang="en-US" noProof="1"/>
              <a:t/>
            </a:r>
            <a:br>
              <a:rPr lang="en-US" noProof="1"/>
            </a:b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1"/>
            <a:ext cx="6507378" cy="37033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noProof="1"/>
              <a:t>$HOME</a:t>
            </a:r>
            <a:r>
              <a:rPr lang="fr-FR" noProof="1"/>
              <a:t>/.</a:t>
            </a:r>
            <a:r>
              <a:rPr lang="fr-FR" noProof="1" smtClean="0"/>
              <a:t>ssh/config</a:t>
            </a:r>
          </a:p>
          <a:p>
            <a:pPr marL="0" indent="0">
              <a:buNone/>
            </a:pPr>
            <a:endParaRPr lang="fr-FR" noProof="1"/>
          </a:p>
          <a:p>
            <a:pPr marL="0" indent="0">
              <a:buNone/>
            </a:pPr>
            <a:r>
              <a:rPr lang="fr-FR" noProof="1"/>
              <a:t>Peut contenir des détails sur la façon de se connecter à </a:t>
            </a:r>
            <a:r>
              <a:rPr lang="fr-FR" noProof="1"/>
              <a:t>d'autres </a:t>
            </a:r>
            <a:r>
              <a:rPr lang="fr-FR" noProof="1" smtClean="0"/>
              <a:t>systèmes</a:t>
            </a:r>
            <a:endParaRPr lang="fr-FR" b="1" dirty="0"/>
          </a:p>
          <a:p>
            <a:pPr marL="0" indent="0">
              <a:buNone/>
            </a:pPr>
            <a:endParaRPr lang="fr-FR" noProof="1" smtClean="0"/>
          </a:p>
          <a:p>
            <a:pPr marL="0" indent="0">
              <a:buNone/>
            </a:pPr>
            <a:endParaRPr lang="fr-FR" noProof="1"/>
          </a:p>
          <a:p>
            <a:pPr marL="0" indent="0">
              <a:buNone/>
            </a:pPr>
            <a:r>
              <a:rPr lang="fr-FR" noProof="1"/>
              <a:t>$HOME/.ssh/id_*</a:t>
            </a:r>
          </a:p>
          <a:p>
            <a:pPr marL="0" indent="0">
              <a:buNone/>
            </a:pPr>
            <a:endParaRPr lang="fr-FR" noProof="1" smtClean="0"/>
          </a:p>
          <a:p>
            <a:pPr marL="0" indent="0">
              <a:buNone/>
            </a:pPr>
            <a:r>
              <a:rPr lang="fr-FR" noProof="1"/>
              <a:t>Paires de clés publiques/privées pour la connexion à d'autres </a:t>
            </a:r>
            <a:r>
              <a:rPr lang="fr-FR" noProof="1"/>
              <a:t>systèmes </a:t>
            </a:r>
            <a:endParaRPr lang="fr-FR" noProof="1" smtClean="0"/>
          </a:p>
          <a:p>
            <a:pPr marL="0" indent="0">
              <a:buNone/>
            </a:pPr>
            <a:r>
              <a:rPr lang="fr-FR" noProof="1" smtClean="0"/>
              <a:t>Correspondance </a:t>
            </a:r>
            <a:r>
              <a:rPr lang="fr-FR" noProof="1"/>
              <a:t>avec les entrées authorized_keys des systèmes distants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08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13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10" name="Right Arrow 9"/>
          <p:cNvSpPr/>
          <p:nvPr/>
        </p:nvSpPr>
        <p:spPr>
          <a:xfrm>
            <a:off x="5764782" y="1672895"/>
            <a:ext cx="1944216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6012160" y="146969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OUTBOUND</a:t>
            </a:r>
            <a:endParaRPr lang="fr-FR" b="1" dirty="0"/>
          </a:p>
        </p:txBody>
      </p:sp>
      <p:sp>
        <p:nvSpPr>
          <p:cNvPr id="13" name="Right Arrow 12"/>
          <p:cNvSpPr/>
          <p:nvPr/>
        </p:nvSpPr>
        <p:spPr>
          <a:xfrm>
            <a:off x="5764782" y="3392009"/>
            <a:ext cx="1944216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/>
          <p:cNvSpPr txBox="1"/>
          <p:nvPr/>
        </p:nvSpPr>
        <p:spPr>
          <a:xfrm>
            <a:off x="6012160" y="317755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OUTBOUND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2250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464" y="452005"/>
            <a:ext cx="5556864" cy="1325563"/>
          </a:xfrm>
        </p:spPr>
        <p:txBody>
          <a:bodyPr>
            <a:noAutofit/>
          </a:bodyPr>
          <a:lstStyle/>
          <a:p>
            <a:r>
              <a:rPr lang="fr-FR" noProof="1" smtClean="0"/>
              <a:t>ACCES ET EDITION DES FICHIERS</a:t>
            </a:r>
            <a:r>
              <a:rPr lang="en-US" noProof="1"/>
              <a:t/>
            </a:r>
            <a:br>
              <a:rPr lang="en-US" noProof="1"/>
            </a:b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1"/>
            <a:ext cx="6507378" cy="370338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b="1" noProof="1"/>
              <a:t>$HOME</a:t>
            </a:r>
            <a:r>
              <a:rPr lang="fr-FR" b="1" noProof="1"/>
              <a:t>/.</a:t>
            </a:r>
            <a:r>
              <a:rPr lang="fr-FR" b="1" noProof="1" smtClean="0"/>
              <a:t>lesshst</a:t>
            </a:r>
          </a:p>
          <a:p>
            <a:pPr marL="0" indent="0">
              <a:buNone/>
            </a:pPr>
            <a:endParaRPr lang="fr-FR" noProof="1"/>
          </a:p>
          <a:p>
            <a:pPr marL="0" indent="0">
              <a:buNone/>
            </a:pPr>
            <a:r>
              <a:rPr lang="fr-FR" noProof="1"/>
              <a:t>Termes </a:t>
            </a:r>
            <a:r>
              <a:rPr lang="fr-FR" noProof="1"/>
              <a:t>de </a:t>
            </a:r>
            <a:r>
              <a:rPr lang="fr-FR" noProof="1" smtClean="0"/>
              <a:t>la recherche </a:t>
            </a:r>
          </a:p>
          <a:p>
            <a:pPr marL="0" indent="0">
              <a:buNone/>
            </a:pPr>
            <a:r>
              <a:rPr lang="fr-FR" noProof="1" smtClean="0"/>
              <a:t>Commandes </a:t>
            </a:r>
            <a:r>
              <a:rPr lang="fr-FR" noProof="1"/>
              <a:t>d'échappement </a:t>
            </a:r>
            <a:r>
              <a:rPr lang="fr-FR" noProof="1"/>
              <a:t>du </a:t>
            </a:r>
            <a:r>
              <a:rPr lang="fr-FR" noProof="1" smtClean="0"/>
              <a:t>shell</a:t>
            </a:r>
          </a:p>
          <a:p>
            <a:pPr marL="0" indent="0">
              <a:buNone/>
            </a:pPr>
            <a:endParaRPr lang="fr-FR" noProof="1"/>
          </a:p>
          <a:p>
            <a:pPr marL="0" indent="0">
              <a:buNone/>
            </a:pPr>
            <a:r>
              <a:rPr lang="fr-FR" b="1" noProof="1"/>
              <a:t>$HOME/.viminfo</a:t>
            </a:r>
          </a:p>
          <a:p>
            <a:pPr marL="0" indent="0">
              <a:buNone/>
            </a:pPr>
            <a:endParaRPr lang="fr-FR" noProof="1" smtClean="0"/>
          </a:p>
          <a:p>
            <a:pPr marL="0" indent="0">
              <a:buNone/>
            </a:pPr>
            <a:r>
              <a:rPr lang="fr-FR" noProof="1"/>
              <a:t>Fichiers récemment consultés (avec position dans le fichier</a:t>
            </a:r>
            <a:r>
              <a:rPr lang="fr-FR" noProof="1"/>
              <a:t>) </a:t>
            </a:r>
            <a:endParaRPr lang="fr-FR" noProof="1" smtClean="0"/>
          </a:p>
          <a:p>
            <a:pPr marL="0" indent="0">
              <a:buNone/>
            </a:pPr>
            <a:r>
              <a:rPr lang="fr-FR" noProof="1" smtClean="0"/>
              <a:t>Historique </a:t>
            </a:r>
            <a:r>
              <a:rPr lang="fr-FR" noProof="1"/>
              <a:t>des </a:t>
            </a:r>
            <a:r>
              <a:rPr lang="fr-FR" noProof="1"/>
              <a:t>commandes </a:t>
            </a:r>
            <a:endParaRPr lang="fr-FR" noProof="1" smtClean="0"/>
          </a:p>
          <a:p>
            <a:pPr marL="0" indent="0">
              <a:buNone/>
            </a:pPr>
            <a:r>
              <a:rPr lang="fr-FR" noProof="1" smtClean="0"/>
              <a:t>Termes </a:t>
            </a:r>
            <a:r>
              <a:rPr lang="fr-FR" noProof="1"/>
              <a:t>de </a:t>
            </a:r>
            <a:r>
              <a:rPr lang="fr-FR" noProof="1" smtClean="0"/>
              <a:t>la recherche</a:t>
            </a:r>
            <a:endParaRPr lang="fr-FR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08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14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2" name="TextBox 1"/>
          <p:cNvSpPr txBox="1"/>
          <p:nvPr/>
        </p:nvSpPr>
        <p:spPr>
          <a:xfrm>
            <a:off x="6012160" y="31775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20637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464" y="452005"/>
            <a:ext cx="5556864" cy="1325563"/>
          </a:xfrm>
        </p:spPr>
        <p:txBody>
          <a:bodyPr>
            <a:noAutofit/>
          </a:bodyPr>
          <a:lstStyle/>
          <a:p>
            <a:r>
              <a:rPr lang="fr-FR" noProof="1" smtClean="0"/>
              <a:t>ARTEFACTES BUREAU</a:t>
            </a:r>
            <a:r>
              <a:rPr lang="en-US" noProof="1"/>
              <a:t/>
            </a:r>
            <a:br>
              <a:rPr lang="en-US" noProof="1"/>
            </a:b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1"/>
            <a:ext cx="6507378" cy="37033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1" noProof="1"/>
              <a:t>$HOME</a:t>
            </a:r>
            <a:r>
              <a:rPr lang="fr-FR" b="1" noProof="1"/>
              <a:t>/.</a:t>
            </a:r>
            <a:r>
              <a:rPr lang="fr-FR" b="1" noProof="1" smtClean="0"/>
              <a:t>local/share/recently-used.xbel</a:t>
            </a:r>
          </a:p>
          <a:p>
            <a:pPr marL="0" indent="0">
              <a:buNone/>
            </a:pPr>
            <a:endParaRPr lang="fr-FR" b="1" noProof="1"/>
          </a:p>
          <a:p>
            <a:pPr marL="0" indent="0">
              <a:buNone/>
            </a:pPr>
            <a:r>
              <a:rPr lang="fr-FR" noProof="1"/>
              <a:t>Historique horodaté </a:t>
            </a:r>
            <a:r>
              <a:rPr lang="fr-FR" noProof="1"/>
              <a:t>des </a:t>
            </a:r>
            <a:r>
              <a:rPr lang="fr-FR" noProof="1" smtClean="0"/>
              <a:t>fichiers </a:t>
            </a:r>
            <a:r>
              <a:rPr lang="fr-FR" noProof="1"/>
              <a:t>ouverts avec </a:t>
            </a:r>
            <a:r>
              <a:rPr lang="fr-FR" noProof="1"/>
              <a:t>les </a:t>
            </a:r>
            <a:r>
              <a:rPr lang="fr-FR" noProof="1" smtClean="0"/>
              <a:t>applications GUI</a:t>
            </a:r>
          </a:p>
          <a:p>
            <a:pPr marL="0" indent="0">
              <a:buNone/>
            </a:pPr>
            <a:endParaRPr lang="fr-FR" noProof="1"/>
          </a:p>
          <a:p>
            <a:pPr marL="0" indent="0">
              <a:buNone/>
            </a:pPr>
            <a:r>
              <a:rPr lang="fr-FR" b="1" noProof="1"/>
              <a:t>$HOME/.</a:t>
            </a:r>
            <a:r>
              <a:rPr lang="fr-FR" b="1" noProof="1"/>
              <a:t>local/share/Trash/files </a:t>
            </a:r>
            <a:endParaRPr lang="fr-FR" b="1" noProof="1" smtClean="0"/>
          </a:p>
          <a:p>
            <a:pPr marL="0" indent="0">
              <a:buNone/>
            </a:pPr>
            <a:r>
              <a:rPr lang="fr-FR" b="1" noProof="1" smtClean="0"/>
              <a:t>$</a:t>
            </a:r>
            <a:r>
              <a:rPr lang="fr-FR" b="1" noProof="1"/>
              <a:t>HOME/.local/share/Trash/info</a:t>
            </a:r>
          </a:p>
          <a:p>
            <a:pPr marL="0" indent="0">
              <a:buNone/>
            </a:pPr>
            <a:endParaRPr lang="fr-FR" noProof="1" smtClean="0"/>
          </a:p>
          <a:p>
            <a:pPr marL="0" indent="0">
              <a:buNone/>
            </a:pPr>
            <a:r>
              <a:rPr lang="fr-FR" noProof="1"/>
              <a:t>Les fichiers supprimés avec l'interface graphique sont placés </a:t>
            </a:r>
            <a:r>
              <a:rPr lang="fr-FR" noProof="1"/>
              <a:t>dans </a:t>
            </a:r>
            <a:r>
              <a:rPr lang="fr-FR" noProof="1" smtClean="0"/>
              <a:t>les </a:t>
            </a:r>
            <a:r>
              <a:rPr lang="fr-FR" noProof="1"/>
              <a:t>"fichiers</a:t>
            </a:r>
            <a:r>
              <a:rPr lang="fr-FR" noProof="1"/>
              <a:t>" </a:t>
            </a:r>
            <a:endParaRPr lang="fr-FR" noProof="1" smtClean="0"/>
          </a:p>
          <a:p>
            <a:pPr marL="0" indent="0">
              <a:buNone/>
            </a:pPr>
            <a:r>
              <a:rPr lang="fr-FR" noProof="1" smtClean="0"/>
              <a:t>Les </a:t>
            </a:r>
            <a:r>
              <a:rPr lang="fr-FR" noProof="1"/>
              <a:t>fichiers "info/*" stockent les chemins d'accès originaux des fichiers supprimés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08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15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2" name="TextBox 1"/>
          <p:cNvSpPr txBox="1"/>
          <p:nvPr/>
        </p:nvSpPr>
        <p:spPr>
          <a:xfrm>
            <a:off x="6012160" y="31775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71526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464" y="452005"/>
            <a:ext cx="5556864" cy="1325563"/>
          </a:xfrm>
        </p:spPr>
        <p:txBody>
          <a:bodyPr>
            <a:noAutofit/>
          </a:bodyPr>
          <a:lstStyle/>
          <a:p>
            <a:r>
              <a:rPr lang="fr-FR" noProof="1" smtClean="0"/>
              <a:t>ARTEFACTES NAVIGATEUR</a:t>
            </a:r>
            <a:r>
              <a:rPr lang="en-US" noProof="1"/>
              <a:t/>
            </a:r>
            <a:br>
              <a:rPr lang="en-US" noProof="1"/>
            </a:b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1"/>
            <a:ext cx="6507378" cy="3703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noProof="1"/>
              <a:t>Firefox et Chromium sont des </a:t>
            </a:r>
            <a:r>
              <a:rPr lang="fr-FR" noProof="1"/>
              <a:t>navigateurs </a:t>
            </a:r>
            <a:r>
              <a:rPr lang="fr-FR" noProof="1" smtClean="0"/>
              <a:t>courants</a:t>
            </a:r>
          </a:p>
          <a:p>
            <a:pPr marL="0" indent="0">
              <a:buNone/>
            </a:pPr>
            <a:r>
              <a:rPr lang="fr-FR" noProof="1" smtClean="0"/>
              <a:t>Les </a:t>
            </a:r>
            <a:r>
              <a:rPr lang="fr-FR" noProof="1"/>
              <a:t>formats des artefacts de navigation ne changent pas </a:t>
            </a:r>
            <a:r>
              <a:rPr lang="fr-FR" noProof="1"/>
              <a:t>sous </a:t>
            </a:r>
            <a:r>
              <a:rPr lang="fr-FR" noProof="1" smtClean="0"/>
              <a:t>Windows/Mac</a:t>
            </a:r>
          </a:p>
          <a:p>
            <a:pPr marL="0" indent="0">
              <a:buNone/>
            </a:pPr>
            <a:r>
              <a:rPr lang="fr-FR" noProof="1" smtClean="0"/>
              <a:t>Fichiers </a:t>
            </a:r>
            <a:r>
              <a:rPr lang="fr-FR" noProof="1"/>
              <a:t>sous les </a:t>
            </a:r>
            <a:r>
              <a:rPr lang="fr-FR" noProof="1"/>
              <a:t>répertoires </a:t>
            </a:r>
            <a:r>
              <a:rPr lang="fr-FR" noProof="1" smtClean="0"/>
              <a:t>home </a:t>
            </a:r>
            <a:r>
              <a:rPr lang="fr-FR" noProof="1"/>
              <a:t>des </a:t>
            </a:r>
            <a:r>
              <a:rPr lang="fr-FR" noProof="1" smtClean="0"/>
              <a:t>utilisateurs :</a:t>
            </a:r>
          </a:p>
          <a:p>
            <a:pPr marL="0" indent="0">
              <a:buNone/>
            </a:pPr>
            <a:r>
              <a:rPr lang="fr-FR" noProof="1"/>
              <a:t>Firefox:</a:t>
            </a:r>
            <a:r>
              <a:rPr lang="fr-FR" b="1" noProof="1"/>
              <a:t>       $HOME/.mozilla/firefox/*.default</a:t>
            </a:r>
            <a:r>
              <a:rPr lang="fr-FR" b="1" noProof="1"/>
              <a:t>* </a:t>
            </a:r>
            <a:endParaRPr lang="fr-FR" b="1" noProof="1" smtClean="0"/>
          </a:p>
          <a:p>
            <a:pPr marL="0" indent="0">
              <a:buNone/>
            </a:pPr>
            <a:r>
              <a:rPr lang="fr-FR" noProof="1" smtClean="0"/>
              <a:t>Chrome</a:t>
            </a:r>
            <a:r>
              <a:rPr lang="fr-FR" noProof="1"/>
              <a:t>:</a:t>
            </a:r>
            <a:r>
              <a:rPr lang="fr-FR" b="1" noProof="1"/>
              <a:t>    $HOME/.config/chromium/Default</a:t>
            </a:r>
          </a:p>
          <a:p>
            <a:pPr marL="0" indent="0">
              <a:buNone/>
            </a:pPr>
            <a:r>
              <a:rPr lang="fr-FR" b="1" noProof="1" smtClean="0"/>
              <a:t> </a:t>
            </a:r>
            <a:endParaRPr lang="fr-FR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08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16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2" name="TextBox 1"/>
          <p:cNvSpPr txBox="1"/>
          <p:nvPr/>
        </p:nvSpPr>
        <p:spPr>
          <a:xfrm>
            <a:off x="6012160" y="31775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794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19" y="134854"/>
            <a:ext cx="4158462" cy="1709539"/>
          </a:xfrm>
        </p:spPr>
        <p:txBody>
          <a:bodyPr>
            <a:noAutofit/>
          </a:bodyPr>
          <a:lstStyle/>
          <a:p>
            <a:r>
              <a:rPr lang="en-US" dirty="0" smtClean="0"/>
              <a:t>LAB </a:t>
            </a:r>
            <a:r>
              <a:rPr lang="en-US" dirty="0" smtClean="0"/>
              <a:t>08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ANALYSE DES </a:t>
            </a:r>
            <a:r>
              <a:rPr lang="en-US" dirty="0" smtClean="0"/>
              <a:t>LOGS SUITE + TRACES UTILISATEUR</a:t>
            </a:r>
            <a:endParaRPr lang="en-US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Horea Moldovan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826006-0080-44B8-8BE8-BA93ED3550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08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8A41B7-7A1A-4B77-9C9D-D763CFA0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17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6913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218" y="476672"/>
            <a:ext cx="4969464" cy="1325563"/>
          </a:xfrm>
        </p:spPr>
        <p:txBody>
          <a:bodyPr>
            <a:noAutofit/>
          </a:bodyPr>
          <a:lstStyle/>
          <a:p>
            <a:r>
              <a:rPr lang="en-US" noProof="1" smtClean="0"/>
              <a:t>FIN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Horea Moldovan</a:t>
            </a:r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95531-C87C-4E0C-AD7B-1163A36C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18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869160"/>
            <a:ext cx="1800200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9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ANALYSE </a:t>
            </a:r>
            <a:r>
              <a:rPr lang="en-US" noProof="1" smtClean="0"/>
              <a:t>DES LOGS </a:t>
            </a:r>
            <a:r>
              <a:rPr lang="en-US" noProof="1" smtClean="0"/>
              <a:t>2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LES </a:t>
            </a:r>
            <a:r>
              <a:rPr lang="en-US" dirty="0" smtClean="0"/>
              <a:t>AUTRES LOGS</a:t>
            </a:r>
            <a:endParaRPr lang="en-US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Horea Moldovan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904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 smtClean="0"/>
              <a:t>LES AUTRES LOGS UTILS</a:t>
            </a:r>
            <a:r>
              <a:rPr lang="en-US" noProof="1"/>
              <a:t/>
            </a:r>
            <a:br>
              <a:rPr lang="en-US" noProof="1"/>
            </a:b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14" y="2093429"/>
            <a:ext cx="7886700" cy="38884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noProof="1" smtClean="0"/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08</a:t>
            </a:r>
            <a:endParaRPr lang="en-US" noProof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3A871-2B0F-49E8-8DE8-0A8764B33D44}"/>
              </a:ext>
            </a:extLst>
          </p:cNvPr>
          <p:cNvSpPr txBox="1"/>
          <p:nvPr/>
        </p:nvSpPr>
        <p:spPr>
          <a:xfrm>
            <a:off x="809014" y="4140513"/>
            <a:ext cx="151438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endParaRPr lang="en-US" sz="1500" i="1" noProof="1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CF111-A838-41CA-A56E-86A47853AF4E}"/>
              </a:ext>
            </a:extLst>
          </p:cNvPr>
          <p:cNvSpPr txBox="1"/>
          <p:nvPr/>
        </p:nvSpPr>
        <p:spPr>
          <a:xfrm>
            <a:off x="3814809" y="4140513"/>
            <a:ext cx="151438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endParaRPr lang="en-US" sz="1500" i="1" noProof="1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140513"/>
            <a:ext cx="151438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endParaRPr lang="en-US" sz="1500" i="1" noProof="1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DAE61-B0D0-4F7C-9669-49875994EDA0}"/>
              </a:ext>
            </a:extLst>
          </p:cNvPr>
          <p:cNvSpPr txBox="1"/>
          <p:nvPr/>
        </p:nvSpPr>
        <p:spPr>
          <a:xfrm>
            <a:off x="2571834" y="4140513"/>
            <a:ext cx="1015264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endParaRPr lang="en-US" sz="1500" i="1" noProof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B3B522-D73C-4532-B532-C6AE5A5DE343}"/>
              </a:ext>
            </a:extLst>
          </p:cNvPr>
          <p:cNvSpPr txBox="1"/>
          <p:nvPr/>
        </p:nvSpPr>
        <p:spPr>
          <a:xfrm>
            <a:off x="5547268" y="4140513"/>
            <a:ext cx="1015264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endParaRPr lang="en-US" sz="1500" i="1" noProof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3186" y="1949543"/>
            <a:ext cx="69411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Logs </a:t>
            </a:r>
            <a:r>
              <a:rPr lang="fr-FR" dirty="0"/>
              <a:t>des serveurs web </a:t>
            </a:r>
            <a:endParaRPr lang="fr-FR" dirty="0" smtClean="0"/>
          </a:p>
          <a:p>
            <a:r>
              <a:rPr lang="fr-FR" dirty="0" smtClean="0"/>
              <a:t>	Met en évidence </a:t>
            </a:r>
            <a:r>
              <a:rPr lang="fr-FR" dirty="0"/>
              <a:t>souvent le </a:t>
            </a:r>
            <a:r>
              <a:rPr lang="fr-FR" dirty="0" smtClean="0"/>
              <a:t>compromission initiale</a:t>
            </a:r>
          </a:p>
          <a:p>
            <a:endParaRPr lang="fr-FR" dirty="0"/>
          </a:p>
          <a:p>
            <a:r>
              <a:rPr lang="fr-FR" dirty="0" smtClean="0"/>
              <a:t>Logs audit </a:t>
            </a:r>
            <a:r>
              <a:rPr lang="fr-FR" dirty="0"/>
              <a:t>du noyau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Journalisation facultative</a:t>
            </a:r>
            <a:r>
              <a:rPr lang="fr-FR" dirty="0"/>
              <a:t>, très </a:t>
            </a:r>
            <a:r>
              <a:rPr lang="fr-FR" dirty="0" smtClean="0"/>
              <a:t>détaillée</a:t>
            </a:r>
          </a:p>
          <a:p>
            <a:endParaRPr lang="fr-FR" dirty="0"/>
          </a:p>
          <a:p>
            <a:r>
              <a:rPr lang="fr-FR" dirty="0" smtClean="0"/>
              <a:t>Autres logs applicatifs</a:t>
            </a:r>
          </a:p>
          <a:p>
            <a:r>
              <a:rPr lang="fr-FR" dirty="0"/>
              <a:t>	</a:t>
            </a:r>
            <a:r>
              <a:rPr lang="fr-FR" dirty="0" smtClean="0"/>
              <a:t> </a:t>
            </a:r>
            <a:r>
              <a:rPr lang="fr-FR" dirty="0"/>
              <a:t>Bases de données, proxy web, ...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73315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 smtClean="0"/>
              <a:t>LOGS WEB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08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4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10" name="Rectangle 9"/>
          <p:cNvSpPr/>
          <p:nvPr/>
        </p:nvSpPr>
        <p:spPr>
          <a:xfrm>
            <a:off x="539552" y="2719561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192.168.210.131 - - [05/</a:t>
            </a:r>
            <a:r>
              <a:rPr lang="fr-FR" b="1" dirty="0" err="1"/>
              <a:t>Oct</a:t>
            </a:r>
            <a:r>
              <a:rPr lang="fr-FR" b="1" dirty="0"/>
              <a:t>/2019:13:17:48 +0200] </a:t>
            </a:r>
            <a:endParaRPr lang="fr-FR" b="1" dirty="0" smtClean="0"/>
          </a:p>
          <a:p>
            <a:r>
              <a:rPr lang="fr-FR" b="1" dirty="0"/>
              <a:t>	</a:t>
            </a:r>
            <a:r>
              <a:rPr lang="fr-FR" b="1" dirty="0" smtClean="0"/>
              <a:t>"</a:t>
            </a:r>
            <a:r>
              <a:rPr lang="fr-FR" b="1" dirty="0"/>
              <a:t>GET /</a:t>
            </a:r>
            <a:r>
              <a:rPr lang="fr-FR" b="1" dirty="0" err="1"/>
              <a:t>jabc</a:t>
            </a:r>
            <a:r>
              <a:rPr lang="fr-FR" b="1" dirty="0"/>
              <a:t>/scripts/</a:t>
            </a:r>
            <a:r>
              <a:rPr lang="fr-FR" b="1" dirty="0" err="1"/>
              <a:t>update.php</a:t>
            </a:r>
            <a:r>
              <a:rPr lang="fr-FR" b="1" dirty="0"/>
              <a:t> HTTP/1.1" 200 223 </a:t>
            </a:r>
            <a:r>
              <a:rPr lang="fr-FR" b="1" dirty="0" smtClean="0"/>
              <a:t> 	"</a:t>
            </a:r>
            <a:r>
              <a:rPr lang="fr-FR" b="1" dirty="0"/>
              <a:t>http://192.168.210.135/</a:t>
            </a:r>
            <a:r>
              <a:rPr lang="fr-FR" b="1" dirty="0" err="1"/>
              <a:t>jabc</a:t>
            </a:r>
            <a:r>
              <a:rPr lang="fr-FR" b="1" dirty="0"/>
              <a:t>/scripts/" </a:t>
            </a:r>
            <a:r>
              <a:rPr lang="fr-FR" b="1" dirty="0" smtClean="0"/>
              <a:t>	</a:t>
            </a:r>
          </a:p>
          <a:p>
            <a:r>
              <a:rPr lang="fr-FR" b="1" dirty="0"/>
              <a:t>	</a:t>
            </a:r>
            <a:r>
              <a:rPr lang="fr-FR" b="1" dirty="0" smtClean="0"/>
              <a:t>"</a:t>
            </a:r>
            <a:r>
              <a:rPr lang="fr-FR" b="1" dirty="0"/>
              <a:t>Mozilla/5.0 (X11; Linux x86_64; </a:t>
            </a:r>
            <a:r>
              <a:rPr lang="fr-FR" b="1" dirty="0" smtClean="0"/>
              <a:t>rv:60.0) Gecko/20100101 </a:t>
            </a:r>
            <a:r>
              <a:rPr lang="fr-FR" b="1" dirty="0"/>
              <a:t>Firefox/60.0"</a:t>
            </a:r>
            <a:endParaRPr lang="fr-FR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13293" y="2018172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Source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1844824"/>
            <a:ext cx="3186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Utilisateur distant et authentifié</a:t>
            </a:r>
          </a:p>
          <a:p>
            <a:r>
              <a:rPr lang="fr-FR" dirty="0" smtClean="0"/>
              <a:t>(d’habitude --)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5031270" y="2282229"/>
            <a:ext cx="12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Timestamp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5922702" y="2664503"/>
            <a:ext cx="130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Code retour</a:t>
            </a:r>
            <a:endParaRPr lang="fr-FR" dirty="0"/>
          </a:p>
        </p:txBody>
      </p:sp>
      <p:sp>
        <p:nvSpPr>
          <p:cNvPr id="13" name="TextBox 12"/>
          <p:cNvSpPr txBox="1"/>
          <p:nvPr/>
        </p:nvSpPr>
        <p:spPr>
          <a:xfrm>
            <a:off x="6542955" y="3184491"/>
            <a:ext cx="66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Taille</a:t>
            </a:r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4644008" y="4458403"/>
            <a:ext cx="271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 </a:t>
            </a:r>
            <a:r>
              <a:rPr lang="fr-FR" dirty="0" err="1" smtClean="0"/>
              <a:t>Referer</a:t>
            </a:r>
            <a:r>
              <a:rPr lang="fr-FR" dirty="0" smtClean="0"/>
              <a:t> &amp; User Agent</a:t>
            </a:r>
            <a:endParaRPr lang="fr-FR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4643069"/>
            <a:ext cx="2766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Methode,chemin,protocole</a:t>
            </a:r>
            <a:endParaRPr lang="fr-FR" dirty="0"/>
          </a:p>
        </p:txBody>
      </p:sp>
      <p:cxnSp>
        <p:nvCxnSpPr>
          <p:cNvPr id="17" name="Straight Arrow Connector 16"/>
          <p:cNvCxnSpPr>
            <a:stCxn id="2" idx="2"/>
          </p:cNvCxnSpPr>
          <p:nvPr/>
        </p:nvCxnSpPr>
        <p:spPr>
          <a:xfrm>
            <a:off x="1225329" y="238750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" idx="2"/>
          </p:cNvCxnSpPr>
          <p:nvPr/>
        </p:nvCxnSpPr>
        <p:spPr>
          <a:xfrm flipH="1">
            <a:off x="1187624" y="2387504"/>
            <a:ext cx="37705" cy="3934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339752" y="2491155"/>
            <a:ext cx="216024" cy="3617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0"/>
          </p:cNvCxnSpPr>
          <p:nvPr/>
        </p:nvCxnSpPr>
        <p:spPr>
          <a:xfrm flipH="1">
            <a:off x="4644008" y="2651561"/>
            <a:ext cx="737793" cy="68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1"/>
          </p:cNvCxnSpPr>
          <p:nvPr/>
        </p:nvCxnSpPr>
        <p:spPr>
          <a:xfrm flipH="1">
            <a:off x="5724128" y="2849169"/>
            <a:ext cx="198574" cy="184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1"/>
          </p:cNvCxnSpPr>
          <p:nvPr/>
        </p:nvCxnSpPr>
        <p:spPr>
          <a:xfrm flipH="1" flipV="1">
            <a:off x="6300192" y="3284984"/>
            <a:ext cx="242763" cy="841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0" idx="2"/>
          </p:cNvCxnSpPr>
          <p:nvPr/>
        </p:nvCxnSpPr>
        <p:spPr>
          <a:xfrm flipH="1" flipV="1">
            <a:off x="4644008" y="3919890"/>
            <a:ext cx="576064" cy="5385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187624" y="3184491"/>
            <a:ext cx="360040" cy="14585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69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noProof="1" smtClean="0"/>
              <a:t>LOGS D’ERREUR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08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5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4" name="TextBox 3"/>
          <p:cNvSpPr txBox="1"/>
          <p:nvPr/>
        </p:nvSpPr>
        <p:spPr>
          <a:xfrm>
            <a:off x="643240" y="2427509"/>
            <a:ext cx="88592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[…] </a:t>
            </a:r>
            <a:endParaRPr lang="fr-FR" i="1" dirty="0" smtClean="0"/>
          </a:p>
          <a:p>
            <a:r>
              <a:rPr lang="fr-FR" b="1" dirty="0" smtClean="0"/>
              <a:t>PHP </a:t>
            </a:r>
            <a:r>
              <a:rPr lang="fr-FR" b="1" dirty="0"/>
              <a:t>Notice:  Use of </a:t>
            </a:r>
            <a:r>
              <a:rPr lang="fr-FR" b="1" dirty="0" err="1"/>
              <a:t>undefined</a:t>
            </a:r>
            <a:r>
              <a:rPr lang="fr-FR" b="1" dirty="0"/>
              <a:t> constant </a:t>
            </a:r>
            <a:endParaRPr lang="fr-FR" b="1" dirty="0" smtClean="0"/>
          </a:p>
          <a:p>
            <a:r>
              <a:rPr lang="fr-FR" b="1" dirty="0" smtClean="0"/>
              <a:t>	aygiTmxlbiIsICRsZW4pOyAkbGVuID0gJGFbJ2xlbiddOyAkYiA9ICcnOyB3aGlsZS </a:t>
            </a:r>
          </a:p>
          <a:p>
            <a:r>
              <a:rPr lang="fr-FR" b="1" dirty="0" smtClean="0"/>
              <a:t>	Aoc3RybGVuKCRiKSA8ICRsZW4pIHsgc3dpdGNoICgkc190eXBlKSB7IGNhc2UgJ3N0 </a:t>
            </a:r>
          </a:p>
          <a:p>
            <a:r>
              <a:rPr lang="fr-FR" b="1" dirty="0" smtClean="0"/>
              <a:t>	cmVhbSc6ICRiIC49IGZyZWFkKCRzLCAkbGVuLXN0cmxlbigkYikpOyBicmVhazsgY2 </a:t>
            </a:r>
          </a:p>
          <a:p>
            <a:r>
              <a:rPr lang="fr-FR" b="1" dirty="0" smtClean="0"/>
              <a:t>	FzZSAnc29ja2V0JzogJGIgLj0gc29ja2V0X3JlYWQoJHMsICRsZW4tc3RybGVuKC</a:t>
            </a:r>
            <a:r>
              <a:rPr lang="fr-FR" b="1" dirty="0"/>
              <a:t>… </a:t>
            </a:r>
            <a:endParaRPr lang="fr-FR" b="1" dirty="0" smtClean="0"/>
          </a:p>
          <a:p>
            <a:r>
              <a:rPr lang="fr-FR" b="1" dirty="0" smtClean="0"/>
              <a:t>[</a:t>
            </a:r>
            <a:r>
              <a:rPr lang="fr-FR" b="1" dirty="0" err="1"/>
              <a:t>Sat</a:t>
            </a:r>
            <a:r>
              <a:rPr lang="fr-FR" b="1" dirty="0"/>
              <a:t> </a:t>
            </a:r>
            <a:r>
              <a:rPr lang="fr-FR" b="1" dirty="0" err="1"/>
              <a:t>Oct</a:t>
            </a:r>
            <a:r>
              <a:rPr lang="fr-FR" b="1" dirty="0"/>
              <a:t> 05 13:17:48.483593 2019] [:</a:t>
            </a:r>
            <a:r>
              <a:rPr lang="fr-FR" b="1" dirty="0" err="1"/>
              <a:t>error</a:t>
            </a:r>
            <a:r>
              <a:rPr lang="fr-FR" b="1" dirty="0"/>
              <a:t>] [</a:t>
            </a:r>
            <a:r>
              <a:rPr lang="fr-FR" b="1" dirty="0" err="1"/>
              <a:t>pid</a:t>
            </a:r>
            <a:r>
              <a:rPr lang="fr-FR" b="1" dirty="0"/>
              <a:t> 1789] </a:t>
            </a:r>
            <a:endParaRPr lang="fr-FR" b="1" dirty="0" smtClean="0"/>
          </a:p>
          <a:p>
            <a:r>
              <a:rPr lang="fr-FR" b="1" dirty="0" smtClean="0"/>
              <a:t>	[</a:t>
            </a:r>
            <a:r>
              <a:rPr lang="fr-FR" b="1" dirty="0"/>
              <a:t>client 192.168.210.131:41888] PHP Warning:  system(): </a:t>
            </a:r>
            <a:endParaRPr lang="fr-FR" b="1" dirty="0" smtClean="0"/>
          </a:p>
          <a:p>
            <a:r>
              <a:rPr lang="fr-FR" b="1" dirty="0" smtClean="0"/>
              <a:t>	</a:t>
            </a:r>
            <a:r>
              <a:rPr lang="fr-FR" b="1" dirty="0" err="1" smtClean="0"/>
              <a:t>Cannot</a:t>
            </a:r>
            <a:r>
              <a:rPr lang="fr-FR" b="1" dirty="0" smtClean="0"/>
              <a:t> </a:t>
            </a:r>
            <a:r>
              <a:rPr lang="fr-FR" b="1" dirty="0" err="1"/>
              <a:t>execute</a:t>
            </a:r>
            <a:r>
              <a:rPr lang="fr-FR" b="1" dirty="0"/>
              <a:t> a </a:t>
            </a:r>
            <a:r>
              <a:rPr lang="fr-FR" b="1" dirty="0" err="1"/>
              <a:t>blank</a:t>
            </a:r>
            <a:r>
              <a:rPr lang="fr-FR" b="1" dirty="0"/>
              <a:t> command in </a:t>
            </a:r>
            <a:endParaRPr lang="fr-FR" b="1" dirty="0" smtClean="0"/>
          </a:p>
          <a:p>
            <a:r>
              <a:rPr lang="fr-FR" b="1" dirty="0" smtClean="0"/>
              <a:t>	/</a:t>
            </a:r>
            <a:r>
              <a:rPr lang="fr-FR" b="1" dirty="0"/>
              <a:t>var/www/html/</a:t>
            </a:r>
            <a:r>
              <a:rPr lang="fr-FR" b="1" dirty="0" err="1"/>
              <a:t>jabc</a:t>
            </a:r>
            <a:r>
              <a:rPr lang="fr-FR" b="1" dirty="0"/>
              <a:t>/scripts/</a:t>
            </a:r>
            <a:r>
              <a:rPr lang="fr-FR" b="1" dirty="0" err="1"/>
              <a:t>update.php</a:t>
            </a:r>
            <a:r>
              <a:rPr lang="fr-FR" b="1" dirty="0"/>
              <a:t> on line 2, </a:t>
            </a:r>
            <a:endParaRPr lang="fr-FR" b="1" dirty="0" smtClean="0"/>
          </a:p>
          <a:p>
            <a:r>
              <a:rPr lang="fr-FR" b="1" dirty="0" smtClean="0"/>
              <a:t>	</a:t>
            </a:r>
            <a:r>
              <a:rPr lang="fr-FR" b="1" dirty="0" err="1" smtClean="0"/>
              <a:t>referer</a:t>
            </a:r>
            <a:r>
              <a:rPr lang="fr-FR" b="1" dirty="0"/>
              <a:t>: http://192.168.210.135/jabc/scripts/ </a:t>
            </a:r>
            <a:endParaRPr lang="fr-FR" b="1" dirty="0" smtClean="0"/>
          </a:p>
          <a:p>
            <a:r>
              <a:rPr lang="fr-FR" i="1" dirty="0" smtClean="0"/>
              <a:t>[…]</a:t>
            </a:r>
            <a:endParaRPr lang="fr-FR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91572" y="31064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643240" y="40377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TextBox 12"/>
          <p:cNvSpPr txBox="1"/>
          <p:nvPr/>
        </p:nvSpPr>
        <p:spPr>
          <a:xfrm>
            <a:off x="611616" y="46343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485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464" y="452005"/>
            <a:ext cx="4147586" cy="1325563"/>
          </a:xfrm>
        </p:spPr>
        <p:txBody>
          <a:bodyPr>
            <a:noAutofit/>
          </a:bodyPr>
          <a:lstStyle/>
          <a:p>
            <a:r>
              <a:rPr lang="en-US" noProof="1" smtClean="0"/>
              <a:t>AUDIT DU KERNEL</a:t>
            </a:r>
            <a:r>
              <a:rPr lang="en-US" noProof="1"/>
              <a:t/>
            </a:r>
            <a:br>
              <a:rPr lang="en-US" noProof="1"/>
            </a:b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6895678" cy="38934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noProof="1"/>
              <a:t>Le moniteur d'activité au niveau du noyau peut tout </a:t>
            </a:r>
            <a:r>
              <a:rPr lang="fr-FR" noProof="1"/>
              <a:t>voir </a:t>
            </a:r>
            <a:r>
              <a:rPr lang="fr-FR" noProof="1" smtClean="0"/>
              <a:t>	Démarrage </a:t>
            </a:r>
            <a:r>
              <a:rPr lang="fr-FR" noProof="1"/>
              <a:t>du </a:t>
            </a:r>
            <a:r>
              <a:rPr lang="fr-FR" noProof="1"/>
              <a:t>système </a:t>
            </a:r>
            <a:endParaRPr lang="fr-FR" noProof="1" smtClean="0"/>
          </a:p>
          <a:p>
            <a:pPr marL="0" indent="0">
              <a:buNone/>
            </a:pPr>
            <a:r>
              <a:rPr lang="fr-FR" noProof="1"/>
              <a:t>	</a:t>
            </a:r>
            <a:r>
              <a:rPr lang="fr-FR" noProof="1" smtClean="0"/>
              <a:t>Connexions </a:t>
            </a:r>
            <a:r>
              <a:rPr lang="fr-FR" noProof="1"/>
              <a:t>des utilisateurs </a:t>
            </a:r>
            <a:r>
              <a:rPr lang="fr-FR" noProof="1"/>
              <a:t>et </a:t>
            </a:r>
            <a:r>
              <a:rPr lang="fr-FR" noProof="1" smtClean="0"/>
              <a:t>	modification/augmentation </a:t>
            </a:r>
            <a:r>
              <a:rPr lang="fr-FR" noProof="1"/>
              <a:t>des </a:t>
            </a:r>
            <a:r>
              <a:rPr lang="fr-FR" noProof="1"/>
              <a:t>privilèges </a:t>
            </a:r>
            <a:endParaRPr lang="fr-FR" noProof="1" smtClean="0"/>
          </a:p>
          <a:p>
            <a:pPr marL="0" indent="0">
              <a:buNone/>
            </a:pPr>
            <a:r>
              <a:rPr lang="fr-FR" noProof="1" smtClean="0"/>
              <a:t>	Exécution </a:t>
            </a:r>
            <a:r>
              <a:rPr lang="fr-FR" noProof="1"/>
              <a:t>des tâches </a:t>
            </a:r>
            <a:r>
              <a:rPr lang="fr-FR" noProof="1"/>
              <a:t>programmées </a:t>
            </a:r>
            <a:endParaRPr lang="fr-FR" noProof="1" smtClean="0"/>
          </a:p>
          <a:p>
            <a:pPr marL="0" indent="0">
              <a:buNone/>
            </a:pPr>
            <a:r>
              <a:rPr lang="fr-FR" noProof="1"/>
              <a:t>	</a:t>
            </a:r>
            <a:r>
              <a:rPr lang="fr-FR" noProof="1" smtClean="0"/>
              <a:t>Violations </a:t>
            </a:r>
            <a:r>
              <a:rPr lang="fr-FR" noProof="1"/>
              <a:t>de la politique de sécurité </a:t>
            </a:r>
            <a:r>
              <a:rPr lang="fr-FR" noProof="1"/>
              <a:t>de </a:t>
            </a:r>
            <a:r>
              <a:rPr lang="fr-FR" noProof="1" smtClean="0"/>
              <a:t>SELINUX</a:t>
            </a:r>
          </a:p>
          <a:p>
            <a:pPr marL="0" indent="0">
              <a:buNone/>
            </a:pPr>
            <a:r>
              <a:rPr lang="fr-FR" noProof="1" smtClean="0"/>
              <a:t>Avec </a:t>
            </a:r>
            <a:r>
              <a:rPr lang="fr-FR" noProof="1"/>
              <a:t>une </a:t>
            </a:r>
            <a:r>
              <a:rPr lang="fr-FR" noProof="1"/>
              <a:t>configuration </a:t>
            </a:r>
            <a:r>
              <a:rPr lang="fr-FR" noProof="1" smtClean="0"/>
              <a:t>supplémentaire</a:t>
            </a:r>
            <a:r>
              <a:rPr lang="fr-FR" noProof="1"/>
              <a:t> </a:t>
            </a:r>
            <a:r>
              <a:rPr lang="fr-FR" noProof="1" smtClean="0"/>
              <a:t>il peut logguer</a:t>
            </a:r>
          </a:p>
          <a:p>
            <a:pPr marL="0" indent="0">
              <a:buNone/>
            </a:pPr>
            <a:r>
              <a:rPr lang="fr-FR" noProof="1"/>
              <a:t>	</a:t>
            </a:r>
            <a:r>
              <a:rPr lang="fr-FR" noProof="1" smtClean="0"/>
              <a:t> </a:t>
            </a:r>
            <a:r>
              <a:rPr lang="fr-FR" noProof="1" smtClean="0"/>
              <a:t>L</a:t>
            </a:r>
            <a:r>
              <a:rPr lang="fr-FR" noProof="1" smtClean="0"/>
              <a:t>'accès aux fichiers, leur modification,exécution </a:t>
            </a:r>
          </a:p>
          <a:p>
            <a:pPr marL="0" indent="0">
              <a:buNone/>
            </a:pPr>
            <a:r>
              <a:rPr lang="fr-FR" noProof="1"/>
              <a:t>	</a:t>
            </a:r>
            <a:r>
              <a:rPr lang="fr-FR" noProof="1" smtClean="0"/>
              <a:t>Tout </a:t>
            </a:r>
            <a:r>
              <a:rPr lang="fr-FR" noProof="1"/>
              <a:t>appel système spécifique à travers tous </a:t>
            </a:r>
            <a:r>
              <a:rPr lang="fr-FR" noProof="1"/>
              <a:t>les </a:t>
            </a:r>
            <a:r>
              <a:rPr lang="fr-FR" noProof="1" smtClean="0"/>
              <a:t>	processus </a:t>
            </a:r>
          </a:p>
          <a:p>
            <a:pPr marL="0" indent="0">
              <a:buNone/>
            </a:pPr>
            <a:r>
              <a:rPr lang="fr-FR" noProof="1" smtClean="0"/>
              <a:t>	Frappes claviers de </a:t>
            </a:r>
            <a:r>
              <a:rPr lang="fr-FR" noProof="1"/>
              <a:t>l'utilisateur </a:t>
            </a:r>
            <a:endParaRPr lang="fr-FR" noProof="1" smtClean="0"/>
          </a:p>
          <a:p>
            <a:pPr marL="0" indent="0">
              <a:buNone/>
            </a:pPr>
            <a:r>
              <a:rPr lang="fr-FR" noProof="1"/>
              <a:t>	</a:t>
            </a:r>
            <a:r>
              <a:rPr lang="fr-FR" noProof="1" smtClean="0"/>
              <a:t>Balises </a:t>
            </a:r>
            <a:r>
              <a:rPr lang="fr-FR" noProof="1"/>
              <a:t>ou mots-clés définis localement pour une </a:t>
            </a:r>
            <a:r>
              <a:rPr lang="fr-FR" noProof="1"/>
              <a:t>recherche </a:t>
            </a:r>
            <a:r>
              <a:rPr lang="fr-FR" noProof="1" smtClean="0"/>
              <a:t>	ultérieure</a:t>
            </a:r>
            <a:endParaRPr lang="fr-FR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08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6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145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8650" y="4869160"/>
            <a:ext cx="163909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464" y="452005"/>
            <a:ext cx="4147586" cy="1325563"/>
          </a:xfrm>
        </p:spPr>
        <p:txBody>
          <a:bodyPr>
            <a:noAutofit/>
          </a:bodyPr>
          <a:lstStyle/>
          <a:p>
            <a:r>
              <a:rPr lang="fr-FR" noProof="1" smtClean="0"/>
              <a:t>AUSEARCH</a:t>
            </a:r>
            <a:r>
              <a:rPr lang="en-US" noProof="1"/>
              <a:t/>
            </a:r>
            <a:br>
              <a:rPr lang="en-US" noProof="1"/>
            </a:b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6507378" cy="360543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b="1" noProof="1"/>
              <a:t># ausearch –if /mnt/evidence/var/log/audit -</a:t>
            </a:r>
            <a:r>
              <a:rPr lang="fr-FR" b="1" noProof="1"/>
              <a:t>c </a:t>
            </a:r>
            <a:r>
              <a:rPr lang="fr-FR" b="1" noProof="1" smtClean="0"/>
              <a:t>useradd</a:t>
            </a:r>
          </a:p>
          <a:p>
            <a:pPr marL="0" indent="0">
              <a:buNone/>
            </a:pPr>
            <a:r>
              <a:rPr lang="fr-FR" noProof="1" smtClean="0"/>
              <a:t> ---</a:t>
            </a:r>
          </a:p>
          <a:p>
            <a:pPr marL="0" indent="0">
              <a:buNone/>
            </a:pPr>
            <a:r>
              <a:rPr lang="fr-FR" b="1" noProof="1" smtClean="0"/>
              <a:t>time-</a:t>
            </a:r>
            <a:r>
              <a:rPr lang="fr-FR" b="1" noProof="1"/>
              <a:t>&gt;Thu Feb 20 13:26:44 </a:t>
            </a:r>
            <a:r>
              <a:rPr lang="fr-FR" b="1" noProof="1"/>
              <a:t>2020 </a:t>
            </a:r>
            <a:endParaRPr lang="fr-FR" b="1" noProof="1" smtClean="0"/>
          </a:p>
          <a:p>
            <a:pPr marL="0" indent="0">
              <a:buNone/>
            </a:pPr>
            <a:r>
              <a:rPr lang="fr-FR" b="1" noProof="1" smtClean="0"/>
              <a:t>type=PROCTITLE</a:t>
            </a:r>
            <a:r>
              <a:rPr lang="fr-FR" noProof="1" smtClean="0"/>
              <a:t> </a:t>
            </a:r>
            <a:r>
              <a:rPr lang="fr-FR" noProof="1"/>
              <a:t>msg=audit(1582223204.906:342</a:t>
            </a:r>
            <a:r>
              <a:rPr lang="fr-FR" noProof="1"/>
              <a:t>): </a:t>
            </a:r>
            <a:r>
              <a:rPr lang="fr-FR" noProof="1" smtClean="0"/>
              <a:t>	</a:t>
            </a:r>
            <a:r>
              <a:rPr lang="fr-FR" b="1" noProof="1" smtClean="0"/>
              <a:t>proctitle=2F7573722F7362696E2F75736572616464002D64002F757372	2F706870002D6D002D2D73797374656D002D2D7368656C6C002F6269	6E2F62617368002D2D736B656C002F6574 	632F736B656C002D4700776865656C00706870 </a:t>
            </a:r>
          </a:p>
          <a:p>
            <a:pPr marL="0" indent="0">
              <a:buNone/>
            </a:pPr>
            <a:r>
              <a:rPr lang="fr-FR" b="1" noProof="1" smtClean="0"/>
              <a:t>type=PATH</a:t>
            </a:r>
            <a:r>
              <a:rPr lang="fr-FR" noProof="1" smtClean="0"/>
              <a:t> </a:t>
            </a:r>
            <a:r>
              <a:rPr lang="fr-FR" noProof="1"/>
              <a:t>msg=audit(1582223204.906:342): item=0 </a:t>
            </a:r>
            <a:r>
              <a:rPr lang="fr-FR" b="1" noProof="1"/>
              <a:t>name="/etc/passwd</a:t>
            </a:r>
            <a:r>
              <a:rPr lang="fr-FR" b="1" noProof="1"/>
              <a:t>" </a:t>
            </a:r>
            <a:r>
              <a:rPr lang="fr-FR" noProof="1" smtClean="0"/>
              <a:t>	inode=135568 </a:t>
            </a:r>
            <a:r>
              <a:rPr lang="fr-FR" noProof="1"/>
              <a:t>dev=fd:00 mode=0100644 ouid=0 ogid=0 </a:t>
            </a:r>
            <a:r>
              <a:rPr lang="fr-FR" noProof="1"/>
              <a:t>rdev=00:00 </a:t>
            </a:r>
            <a:r>
              <a:rPr lang="fr-FR" noProof="1" smtClean="0"/>
              <a:t>	obj=system_u:object_r:passwd_file_t:s0 </a:t>
            </a:r>
            <a:r>
              <a:rPr lang="fr-FR" noProof="1"/>
              <a:t>objtype=NORMAL </a:t>
            </a:r>
            <a:r>
              <a:rPr lang="fr-FR" noProof="1" smtClean="0"/>
              <a:t>	cap_fp=0000000000000000 </a:t>
            </a:r>
            <a:r>
              <a:rPr lang="fr-FR" noProof="1"/>
              <a:t>cap_fi=0000000000000000 cap_fe=0 </a:t>
            </a:r>
            <a:r>
              <a:rPr lang="fr-FR" noProof="1"/>
              <a:t>cap_fver=0 </a:t>
            </a:r>
            <a:endParaRPr lang="fr-FR" noProof="1" smtClean="0"/>
          </a:p>
          <a:p>
            <a:pPr marL="0" indent="0">
              <a:buNone/>
            </a:pPr>
            <a:r>
              <a:rPr lang="fr-FR" b="1" noProof="1" smtClean="0"/>
              <a:t>type=CWD</a:t>
            </a:r>
            <a:r>
              <a:rPr lang="fr-FR" noProof="1" smtClean="0"/>
              <a:t> </a:t>
            </a:r>
            <a:r>
              <a:rPr lang="fr-FR" noProof="1"/>
              <a:t>msg=audit(1582223204.906:342):  </a:t>
            </a:r>
            <a:r>
              <a:rPr lang="fr-FR" b="1" noProof="1"/>
              <a:t>cwd</a:t>
            </a:r>
            <a:r>
              <a:rPr lang="fr-FR" b="1" noProof="1"/>
              <a:t>="/</a:t>
            </a:r>
            <a:r>
              <a:rPr lang="fr-FR" b="1" noProof="1" smtClean="0"/>
              <a:t>var/mail«</a:t>
            </a:r>
            <a:r>
              <a:rPr lang="fr-FR" noProof="1" smtClean="0"/>
              <a:t> </a:t>
            </a:r>
          </a:p>
          <a:p>
            <a:pPr marL="0" indent="0">
              <a:buNone/>
            </a:pPr>
            <a:r>
              <a:rPr lang="fr-FR" b="1" noProof="1" smtClean="0"/>
              <a:t>type=SYSCALL</a:t>
            </a:r>
            <a:r>
              <a:rPr lang="fr-FR" noProof="1" smtClean="0"/>
              <a:t> </a:t>
            </a:r>
            <a:r>
              <a:rPr lang="fr-FR" noProof="1"/>
              <a:t>msg=audit(1582223204.906:342): arch=c000003e </a:t>
            </a:r>
            <a:r>
              <a:rPr lang="fr-FR" noProof="1"/>
              <a:t>syscall=2 </a:t>
            </a:r>
            <a:endParaRPr lang="fr-FR" noProof="1" smtClean="0"/>
          </a:p>
          <a:p>
            <a:pPr marL="0" indent="0">
              <a:buNone/>
            </a:pPr>
            <a:r>
              <a:rPr lang="fr-FR" noProof="1"/>
              <a:t>	</a:t>
            </a:r>
            <a:r>
              <a:rPr lang="fr-FR" noProof="1" smtClean="0"/>
              <a:t>success=yes </a:t>
            </a:r>
            <a:r>
              <a:rPr lang="fr-FR" noProof="1"/>
              <a:t>exit=5 a0=55d79f171ce0 a1=20902 a2=0 a3=8 items=1 </a:t>
            </a:r>
            <a:r>
              <a:rPr lang="fr-FR" noProof="1"/>
              <a:t>ppid=9425 </a:t>
            </a:r>
            <a:r>
              <a:rPr lang="fr-FR" noProof="1" smtClean="0"/>
              <a:t>	pid=9428 </a:t>
            </a:r>
            <a:r>
              <a:rPr lang="fr-FR" b="1" noProof="1"/>
              <a:t>auid=1000 uid=0 </a:t>
            </a:r>
            <a:r>
              <a:rPr lang="fr-FR" noProof="1"/>
              <a:t>gid=0 euid=0 suid=0 fsuid=0 egid=0 sgid=0 </a:t>
            </a:r>
            <a:r>
              <a:rPr lang="fr-FR" noProof="1"/>
              <a:t>fsgid=0 </a:t>
            </a:r>
            <a:r>
              <a:rPr lang="fr-FR" noProof="1" smtClean="0"/>
              <a:t>	tty=pts1 </a:t>
            </a:r>
            <a:r>
              <a:rPr lang="fr-FR" noProof="1"/>
              <a:t>ses=3 comm="useradd</a:t>
            </a:r>
            <a:r>
              <a:rPr lang="fr-FR" b="1" noProof="1"/>
              <a:t>" exe="/usr/sbin/useradd</a:t>
            </a:r>
            <a:r>
              <a:rPr lang="fr-FR" b="1" noProof="1"/>
              <a:t>" </a:t>
            </a:r>
            <a:r>
              <a:rPr lang="fr-FR" noProof="1" smtClean="0"/>
              <a:t>	subj=unconfined_u:unconfined_r:unconfined_t:s0-s0:c0.c1023 </a:t>
            </a:r>
            <a:r>
              <a:rPr lang="fr-FR" b="1" noProof="1"/>
              <a:t>key="auth-files"</a:t>
            </a:r>
          </a:p>
          <a:p>
            <a:pPr marL="0" indent="0">
              <a:buNone/>
            </a:pPr>
            <a:endParaRPr lang="fr-FR" noProof="1" smtClean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08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7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9245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464" y="452005"/>
            <a:ext cx="5556864" cy="1325563"/>
          </a:xfrm>
        </p:spPr>
        <p:txBody>
          <a:bodyPr>
            <a:noAutofit/>
          </a:bodyPr>
          <a:lstStyle/>
          <a:p>
            <a:r>
              <a:rPr lang="fr-FR" noProof="1" smtClean="0"/>
              <a:t>D’AUTRES OUTILS</a:t>
            </a:r>
            <a:r>
              <a:rPr lang="en-US" noProof="1"/>
              <a:t/>
            </a:r>
            <a:br>
              <a:rPr lang="en-US" noProof="1"/>
            </a:b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1"/>
            <a:ext cx="6507378" cy="3703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noProof="1"/>
              <a:t>aureport </a:t>
            </a:r>
            <a:endParaRPr lang="fr-FR" b="1" noProof="1" smtClean="0"/>
          </a:p>
          <a:p>
            <a:pPr marL="0" indent="0">
              <a:buNone/>
            </a:pPr>
            <a:r>
              <a:rPr lang="fr-FR" b="1" noProof="1"/>
              <a:t>	</a:t>
            </a:r>
            <a:r>
              <a:rPr lang="fr-FR" noProof="1" smtClean="0"/>
              <a:t>Génère </a:t>
            </a:r>
            <a:r>
              <a:rPr lang="fr-FR" noProof="1"/>
              <a:t>des rapports de synthèse pour </a:t>
            </a:r>
            <a:r>
              <a:rPr lang="fr-FR" noProof="1"/>
              <a:t>différents </a:t>
            </a:r>
            <a:r>
              <a:rPr lang="fr-FR" noProof="1" smtClean="0"/>
              <a:t>	types </a:t>
            </a:r>
            <a:r>
              <a:rPr lang="fr-FR" noProof="1"/>
              <a:t>d'événements </a:t>
            </a:r>
            <a:endParaRPr lang="fr-FR" noProof="1" smtClean="0"/>
          </a:p>
          <a:p>
            <a:pPr marL="0" indent="0">
              <a:buNone/>
            </a:pPr>
            <a:r>
              <a:rPr lang="fr-FR" noProof="1" smtClean="0"/>
              <a:t>	Pour les détails utiliser</a:t>
            </a:r>
            <a:r>
              <a:rPr lang="fr-FR" b="1" noProof="1" smtClean="0"/>
              <a:t> ausearch –a</a:t>
            </a:r>
          </a:p>
          <a:p>
            <a:pPr marL="0" indent="0">
              <a:buNone/>
            </a:pPr>
            <a:r>
              <a:rPr lang="fr-FR" b="1" noProof="1" smtClean="0"/>
              <a:t>aulast </a:t>
            </a:r>
          </a:p>
          <a:p>
            <a:pPr marL="0" indent="0">
              <a:buNone/>
            </a:pPr>
            <a:r>
              <a:rPr lang="fr-FR" b="1" noProof="1" smtClean="0"/>
              <a:t>aulastlog </a:t>
            </a:r>
          </a:p>
          <a:p>
            <a:pPr marL="0" indent="0">
              <a:buNone/>
            </a:pPr>
            <a:r>
              <a:rPr lang="fr-FR" b="1" noProof="1"/>
              <a:t>	</a:t>
            </a:r>
            <a:r>
              <a:rPr lang="fr-FR" noProof="1" smtClean="0"/>
              <a:t>Sortie identique à </a:t>
            </a:r>
            <a:r>
              <a:rPr lang="fr-FR" b="1" noProof="1" smtClean="0"/>
              <a:t>last </a:t>
            </a:r>
            <a:r>
              <a:rPr lang="fr-FR" noProof="1" smtClean="0"/>
              <a:t>et</a:t>
            </a:r>
            <a:r>
              <a:rPr lang="fr-FR" b="1" noProof="1" smtClean="0"/>
              <a:t> lastlog </a:t>
            </a:r>
            <a:r>
              <a:rPr lang="fr-FR" noProof="1" smtClean="0"/>
              <a:t>en </a:t>
            </a:r>
            <a:r>
              <a:rPr lang="fr-FR" noProof="1"/>
              <a:t>utilisant </a:t>
            </a:r>
            <a:r>
              <a:rPr lang="fr-FR" noProof="1"/>
              <a:t>les </a:t>
            </a:r>
            <a:r>
              <a:rPr lang="fr-FR" noProof="1" smtClean="0"/>
              <a:t>	logs </a:t>
            </a:r>
            <a:r>
              <a:rPr lang="fr-FR" noProof="1"/>
              <a:t>d'audit</a:t>
            </a:r>
            <a:endParaRPr lang="fr-FR" noProof="1" smtClean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08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8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97301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464" y="452005"/>
            <a:ext cx="5556864" cy="1325563"/>
          </a:xfrm>
        </p:spPr>
        <p:txBody>
          <a:bodyPr>
            <a:noAutofit/>
          </a:bodyPr>
          <a:lstStyle/>
          <a:p>
            <a:r>
              <a:rPr lang="fr-FR" noProof="1" smtClean="0"/>
              <a:t>HISTORIQUE DES COMMANDES</a:t>
            </a:r>
            <a:r>
              <a:rPr lang="en-US" noProof="1"/>
              <a:t/>
            </a:r>
            <a:br>
              <a:rPr lang="en-US" noProof="1"/>
            </a:b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1"/>
            <a:ext cx="6507378" cy="37033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noProof="1"/>
              <a:t>$HOME/.bash_history</a:t>
            </a:r>
          </a:p>
          <a:p>
            <a:pPr marL="0" indent="0">
              <a:buNone/>
            </a:pPr>
            <a:endParaRPr lang="fr-FR" noProof="1" smtClean="0"/>
          </a:p>
          <a:p>
            <a:pPr marL="0" indent="0">
              <a:buNone/>
            </a:pPr>
            <a:r>
              <a:rPr lang="fr-FR" noProof="1"/>
              <a:t>Fichier texte </a:t>
            </a:r>
            <a:r>
              <a:rPr lang="fr-FR" noProof="1"/>
              <a:t>simple </a:t>
            </a:r>
            <a:endParaRPr lang="fr-FR" noProof="1" smtClean="0"/>
          </a:p>
          <a:p>
            <a:pPr marL="0" indent="0">
              <a:buNone/>
            </a:pPr>
            <a:r>
              <a:rPr lang="fr-FR" noProof="1"/>
              <a:t>	</a:t>
            </a:r>
            <a:r>
              <a:rPr lang="fr-FR" i="1" noProof="1" smtClean="0"/>
              <a:t>Peut </a:t>
            </a:r>
            <a:r>
              <a:rPr lang="fr-FR" i="1" noProof="1"/>
              <a:t>être facilement supprimé </a:t>
            </a:r>
            <a:r>
              <a:rPr lang="fr-FR" i="1" noProof="1"/>
              <a:t>ou </a:t>
            </a:r>
            <a:r>
              <a:rPr lang="fr-FR" i="1" noProof="1" smtClean="0"/>
              <a:t>modifié</a:t>
            </a:r>
          </a:p>
          <a:p>
            <a:pPr marL="0" indent="0">
              <a:buNone/>
            </a:pPr>
            <a:r>
              <a:rPr lang="fr-FR" noProof="1" smtClean="0"/>
              <a:t>Commandes </a:t>
            </a:r>
            <a:r>
              <a:rPr lang="fr-FR" noProof="1"/>
              <a:t>écrites uniquement dans un fichier lorsque le shell </a:t>
            </a:r>
            <a:r>
              <a:rPr lang="fr-FR" noProof="1"/>
              <a:t>quitte </a:t>
            </a:r>
            <a:endParaRPr lang="fr-FR" noProof="1" smtClean="0"/>
          </a:p>
          <a:p>
            <a:pPr marL="0" indent="0">
              <a:buNone/>
            </a:pPr>
            <a:r>
              <a:rPr lang="fr-FR" noProof="1"/>
              <a:t>	</a:t>
            </a:r>
            <a:r>
              <a:rPr lang="fr-FR" i="1" noProof="1"/>
              <a:t>L</a:t>
            </a:r>
            <a:r>
              <a:rPr lang="fr-FR" i="1" noProof="1" smtClean="0"/>
              <a:t>'historique pour </a:t>
            </a:r>
            <a:r>
              <a:rPr lang="fr-FR" i="1" noProof="1"/>
              <a:t>les shells en cours </a:t>
            </a:r>
            <a:r>
              <a:rPr lang="fr-FR" i="1" noProof="1"/>
              <a:t>d'exécution </a:t>
            </a:r>
            <a:r>
              <a:rPr lang="fr-FR" i="1" noProof="1" smtClean="0"/>
              <a:t>	est 	résident en mémoire </a:t>
            </a:r>
          </a:p>
          <a:p>
            <a:pPr marL="0" indent="0">
              <a:buNone/>
            </a:pPr>
            <a:r>
              <a:rPr lang="fr-FR" i="1" noProof="1"/>
              <a:t>	</a:t>
            </a:r>
            <a:r>
              <a:rPr lang="fr-FR" i="1" noProof="1" smtClean="0"/>
              <a:t>bash_history </a:t>
            </a:r>
            <a:r>
              <a:rPr lang="fr-FR" i="1" noProof="1"/>
              <a:t>peut ne pas être dans </a:t>
            </a:r>
            <a:r>
              <a:rPr lang="fr-FR" i="1" noProof="1"/>
              <a:t>l'ordre </a:t>
            </a:r>
            <a:r>
              <a:rPr lang="fr-FR" i="1" noProof="1" smtClean="0"/>
              <a:t>chronologique</a:t>
            </a:r>
          </a:p>
          <a:p>
            <a:pPr marL="0" indent="0">
              <a:buNone/>
            </a:pPr>
            <a:r>
              <a:rPr lang="fr-FR" noProof="1" smtClean="0"/>
              <a:t>Nouveau </a:t>
            </a:r>
            <a:r>
              <a:rPr lang="fr-FR" noProof="1"/>
              <a:t>fichier </a:t>
            </a:r>
            <a:r>
              <a:rPr lang="fr-FR" noProof="1" smtClean="0"/>
              <a:t>écrit </a:t>
            </a:r>
            <a:r>
              <a:rPr lang="fr-FR" noProof="1"/>
              <a:t>à chaque sortie du </a:t>
            </a:r>
            <a:r>
              <a:rPr lang="fr-FR" noProof="1"/>
              <a:t>shell </a:t>
            </a:r>
            <a:endParaRPr lang="fr-FR" noProof="1" smtClean="0"/>
          </a:p>
          <a:p>
            <a:pPr marL="0" indent="0">
              <a:buNone/>
            </a:pPr>
            <a:r>
              <a:rPr lang="fr-FR" noProof="1"/>
              <a:t>	</a:t>
            </a:r>
            <a:r>
              <a:rPr lang="fr-FR" i="1" noProof="1" smtClean="0"/>
              <a:t>Recherche </a:t>
            </a:r>
            <a:r>
              <a:rPr lang="fr-FR" i="1" noProof="1"/>
              <a:t>des versions précédentes </a:t>
            </a:r>
            <a:r>
              <a:rPr lang="fr-FR" i="1" noProof="1"/>
              <a:t>dans </a:t>
            </a:r>
            <a:r>
              <a:rPr lang="fr-FR" i="1" noProof="1" smtClean="0"/>
              <a:t>l’espace </a:t>
            </a:r>
            <a:r>
              <a:rPr lang="fr-FR" i="1" noProof="1"/>
              <a:t>non </a:t>
            </a:r>
            <a:r>
              <a:rPr lang="fr-FR" i="1" noProof="1" smtClean="0"/>
              <a:t>	alloué</a:t>
            </a:r>
            <a:endParaRPr lang="fr-FR" i="1" noProof="1" smtClean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08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9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4151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OWEET-CORP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lank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5">
    <wetp:webextensionref xmlns:r="http://schemas.openxmlformats.org/officeDocument/2006/relationships" r:id="rId1"/>
  </wetp:taskpane>
  <wetp:taskpane dockstate="right" visibility="0" width="525" row="6">
    <wetp:webextensionref xmlns:r="http://schemas.openxmlformats.org/officeDocument/2006/relationships" r:id="rId2"/>
  </wetp:taskpane>
  <wetp:taskpane dockstate="right" visibility="0" width="525" row="7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F9A986A6-B150-4B14-8EC2-D49EBDC8B71D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A86F703A-76EE-4D06-884B-58E8FC0DEF19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78E14458-841C-496B-8CAA-E90C7374E64A}">
  <we:reference id="wa104381411" version="1.0.0.0" store="en-US" storeType="OMEX"/>
  <we:alternateReferences>
    <we:reference id="WA104381411" version="1.0.0.0" store="WA10438141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75746</TotalTime>
  <Words>916</Words>
  <Application>Microsoft Office PowerPoint</Application>
  <PresentationFormat>On-screen Show (4:3)</PresentationFormat>
  <Paragraphs>225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Open Sans</vt:lpstr>
      <vt:lpstr>SHOWEET-CORPO</vt:lpstr>
      <vt:lpstr>Showeet theme</vt:lpstr>
      <vt:lpstr>1_Blank</vt:lpstr>
      <vt:lpstr>1_Showeet theme</vt:lpstr>
      <vt:lpstr>LINUX FORENSICS WORKSHOP</vt:lpstr>
      <vt:lpstr>ANALYSE DES LOGS 2</vt:lpstr>
      <vt:lpstr>LES AUTRES LOGS UTILS </vt:lpstr>
      <vt:lpstr>LOGS WEB</vt:lpstr>
      <vt:lpstr>LOGS D’ERREUR</vt:lpstr>
      <vt:lpstr>AUDIT DU KERNEL </vt:lpstr>
      <vt:lpstr>AUSEARCH </vt:lpstr>
      <vt:lpstr>D’AUTRES OUTILS </vt:lpstr>
      <vt:lpstr>HISTORIQUE DES COMMANDES </vt:lpstr>
      <vt:lpstr>SANS HORODATAGE </vt:lpstr>
      <vt:lpstr>ARTEFACTS SSH (1) </vt:lpstr>
      <vt:lpstr>ARTEFACTS SSH (2) </vt:lpstr>
      <vt:lpstr>ARTEFACTS SSH (3) </vt:lpstr>
      <vt:lpstr>ACCES ET EDITION DES FICHIERS </vt:lpstr>
      <vt:lpstr>ARTEFACTES BUREAU </vt:lpstr>
      <vt:lpstr>ARTEFACTES NAVIGATEUR </vt:lpstr>
      <vt:lpstr>LAB 08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 - PowerPoint Template</dc:title>
  <dc:creator>showeet.com</dc:creator>
  <dc:description>© Copyright Showeet.com</dc:description>
  <cp:lastModifiedBy>Horea Moldovan</cp:lastModifiedBy>
  <cp:revision>57</cp:revision>
  <dcterms:created xsi:type="dcterms:W3CDTF">2011-05-09T14:18:21Z</dcterms:created>
  <dcterms:modified xsi:type="dcterms:W3CDTF">2020-12-15T08:12:46Z</dcterms:modified>
  <cp:category>Templates</cp:category>
</cp:coreProperties>
</file>