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40"/>
  </p:notesMasterIdLst>
  <p:handoutMasterIdLst>
    <p:handoutMasterId r:id="rId41"/>
  </p:handoutMasterIdLst>
  <p:sldIdLst>
    <p:sldId id="1044" r:id="rId5"/>
    <p:sldId id="1045" r:id="rId6"/>
    <p:sldId id="1046" r:id="rId7"/>
    <p:sldId id="1049" r:id="rId8"/>
    <p:sldId id="1091" r:id="rId9"/>
    <p:sldId id="1092" r:id="rId10"/>
    <p:sldId id="1093" r:id="rId11"/>
    <p:sldId id="1050" r:id="rId12"/>
    <p:sldId id="1094" r:id="rId13"/>
    <p:sldId id="1057" r:id="rId14"/>
    <p:sldId id="1095" r:id="rId15"/>
    <p:sldId id="1096" r:id="rId16"/>
    <p:sldId id="1097" r:id="rId17"/>
    <p:sldId id="1051" r:id="rId18"/>
    <p:sldId id="1052" r:id="rId19"/>
    <p:sldId id="1053" r:id="rId20"/>
    <p:sldId id="1098" r:id="rId21"/>
    <p:sldId id="1099" r:id="rId22"/>
    <p:sldId id="1100" r:id="rId23"/>
    <p:sldId id="1054" r:id="rId24"/>
    <p:sldId id="1055" r:id="rId25"/>
    <p:sldId id="1056" r:id="rId26"/>
    <p:sldId id="915" r:id="rId27"/>
    <p:sldId id="1058" r:id="rId28"/>
    <p:sldId id="1059" r:id="rId29"/>
    <p:sldId id="1101" r:id="rId30"/>
    <p:sldId id="1071" r:id="rId31"/>
    <p:sldId id="1072" r:id="rId32"/>
    <p:sldId id="1102" r:id="rId33"/>
    <p:sldId id="1103" r:id="rId34"/>
    <p:sldId id="1104" r:id="rId35"/>
    <p:sldId id="1080" r:id="rId36"/>
    <p:sldId id="1081" r:id="rId37"/>
    <p:sldId id="1082" r:id="rId38"/>
    <p:sldId id="916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1091"/>
            <p14:sldId id="1092"/>
            <p14:sldId id="1093"/>
            <p14:sldId id="1050"/>
            <p14:sldId id="1094"/>
            <p14:sldId id="1057"/>
            <p14:sldId id="1095"/>
            <p14:sldId id="1096"/>
            <p14:sldId id="1097"/>
            <p14:sldId id="1051"/>
            <p14:sldId id="1052"/>
            <p14:sldId id="1053"/>
            <p14:sldId id="1098"/>
            <p14:sldId id="1099"/>
            <p14:sldId id="1100"/>
            <p14:sldId id="1054"/>
            <p14:sldId id="1055"/>
            <p14:sldId id="1056"/>
            <p14:sldId id="915"/>
            <p14:sldId id="1058"/>
            <p14:sldId id="1059"/>
            <p14:sldId id="1101"/>
            <p14:sldId id="1071"/>
            <p14:sldId id="1072"/>
            <p14:sldId id="1102"/>
            <p14:sldId id="1103"/>
            <p14:sldId id="1104"/>
            <p14:sldId id="1080"/>
            <p14:sldId id="1081"/>
            <p14:sldId id="1082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424242"/>
    <a:srgbClr val="1F608B"/>
    <a:srgbClr val="2C3E50"/>
    <a:srgbClr val="222A35"/>
    <a:srgbClr val="FFFFFF"/>
    <a:srgbClr val="2A9A72"/>
    <a:srgbClr val="1E2631"/>
    <a:srgbClr val="7F7F7F"/>
    <a:srgbClr val="2F3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3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91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5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3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619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2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3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39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23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14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79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8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19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957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59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22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74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13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58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00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205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781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89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6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11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8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27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36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D52FFDD4-8C33-4710-8EF9-8A6F6A83AA4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198E233F-74EA-4A4A-A56C-4171BBE3C4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24242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AAC6C0DF-18FF-45AE-A713-CC7DD216F05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A8023477-E648-40EE-A50E-791EDF1FC4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AC3614B5-9373-4C2D-ADBF-6A496E1C5BF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7EDCD98D-37A5-436C-BC89-2CF302608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1EACB47B-830E-45B7-A2B1-35C9F329D9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F4C44B03-7E78-454B-8E66-86D03D2954A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– part4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Preparer </a:t>
            </a:r>
            <a:r>
              <a:rPr lang="en-US" dirty="0" err="1"/>
              <a:t>l’environement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0145BA-767D-43C6-81DF-409F136CC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2852936"/>
            <a:ext cx="4104456" cy="1709539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Preparer </a:t>
            </a:r>
            <a:r>
              <a:rPr lang="en-US" dirty="0" err="1"/>
              <a:t>l’image</a:t>
            </a:r>
            <a:r>
              <a:rPr lang="en-US" dirty="0"/>
              <a:t> </a:t>
            </a:r>
            <a:r>
              <a:rPr lang="en-US" dirty="0" err="1"/>
              <a:t>forensique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i="1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71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Extraire l’image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FCDE3BC-42B6-4ED0-B113-26A281D8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12556"/>
            <a:ext cx="7886700" cy="23684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8D3C1D-62F0-407E-8421-94DD0B1F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302096"/>
            <a:ext cx="795448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Examiner l’image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778BE66-6C93-43E5-AC15-06FC7C57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81" y="1890928"/>
            <a:ext cx="7886700" cy="18529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BF1B58-8B7D-4BB5-82B7-9119A38AD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81" y="4034903"/>
            <a:ext cx="7344800" cy="19147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AC3ED5-D7CB-40E0-A479-AE3E56D995AF}"/>
              </a:ext>
            </a:extLst>
          </p:cNvPr>
          <p:cNvSpPr txBox="1"/>
          <p:nvPr/>
        </p:nvSpPr>
        <p:spPr>
          <a:xfrm>
            <a:off x="608771" y="1516693"/>
            <a:ext cx="49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quelle partition se trouve le volume système 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6F66D2-EAA6-4D54-9A1A-ECED5C169D7A}"/>
              </a:ext>
            </a:extLst>
          </p:cNvPr>
          <p:cNvSpPr txBox="1"/>
          <p:nvPr/>
        </p:nvSpPr>
        <p:spPr>
          <a:xfrm>
            <a:off x="586837" y="3694038"/>
            <a:ext cx="688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lister les noms des fichiers/répertoires du volume système 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55CB45-488C-4312-82CD-35C3C4B94190}"/>
              </a:ext>
            </a:extLst>
          </p:cNvPr>
          <p:cNvSpPr txBox="1"/>
          <p:nvPr/>
        </p:nvSpPr>
        <p:spPr>
          <a:xfrm>
            <a:off x="574464" y="5975456"/>
            <a:ext cx="43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https://wiki.sleuthkit.org/index.php?title=Fls</a:t>
            </a:r>
          </a:p>
        </p:txBody>
      </p:sp>
    </p:spTree>
    <p:extLst>
      <p:ext uri="{BB962C8B-B14F-4D97-AF65-F5344CB8AC3E}">
        <p14:creationId xmlns:p14="http://schemas.microsoft.com/office/powerpoint/2010/main" val="28022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26" y="3068960"/>
            <a:ext cx="5184576" cy="1709539"/>
          </a:xfrm>
        </p:spPr>
        <p:txBody>
          <a:bodyPr>
            <a:normAutofit fontScale="90000"/>
          </a:bodyPr>
          <a:lstStyle/>
          <a:p>
            <a:r>
              <a:rPr lang="en-US" dirty="0"/>
              <a:t>Extraire les fichiers de la base de </a:t>
            </a:r>
            <a:r>
              <a:rPr lang="en-US" dirty="0" err="1"/>
              <a:t>registres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957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Qu'est-ce que le registre de Windows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6697DD-7CF8-46DF-8745-BF5EAEB250A0}"/>
              </a:ext>
            </a:extLst>
          </p:cNvPr>
          <p:cNvSpPr txBox="1"/>
          <p:nvPr/>
        </p:nvSpPr>
        <p:spPr>
          <a:xfrm>
            <a:off x="971600" y="2199014"/>
            <a:ext cx="78584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registre Windows est une base de données 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Stocke les paramètres de bas niveau pour 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Stocke les paramètres pour les applications qui choisissent d'utiliser le registre.</a:t>
            </a:r>
          </a:p>
          <a:p>
            <a:endParaRPr lang="fr-FR" dirty="0"/>
          </a:p>
          <a:p>
            <a:r>
              <a:rPr lang="fr-FR" dirty="0"/>
              <a:t>Il s'agit d'une base de données hiérarchique 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Stocke aussi des informations forensiques</a:t>
            </a:r>
          </a:p>
          <a:p>
            <a:endParaRPr lang="fr-FR" dirty="0"/>
          </a:p>
          <a:p>
            <a:r>
              <a:rPr lang="fr-FR" dirty="0"/>
              <a:t>Composants qui utilisent le registre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Security </a:t>
            </a:r>
            <a:r>
              <a:rPr lang="fr-FR" dirty="0" err="1"/>
              <a:t>Account</a:t>
            </a:r>
            <a:r>
              <a:rPr lang="fr-FR" dirty="0"/>
              <a:t> Manager (SAM)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296878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Regedit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CAE202E-B71C-4651-9535-36E3E473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686" y="1690689"/>
            <a:ext cx="7651155" cy="425926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C4ECEE9-F24D-4231-B63C-12424ABE9FBD}"/>
              </a:ext>
            </a:extLst>
          </p:cNvPr>
          <p:cNvSpPr txBox="1"/>
          <p:nvPr/>
        </p:nvSpPr>
        <p:spPr>
          <a:xfrm>
            <a:off x="3210435" y="3813347"/>
            <a:ext cx="5290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cinq clés principales du registre sont les suivantes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90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HKEY_USERS (HKU)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EBC5BE-4511-43D6-B9DC-37B0FC77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1" y="1597050"/>
            <a:ext cx="2133898" cy="43154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99A2E37-284D-47A2-9EC8-C058A0DB3230}"/>
              </a:ext>
            </a:extLst>
          </p:cNvPr>
          <p:cNvSpPr txBox="1"/>
          <p:nvPr/>
        </p:nvSpPr>
        <p:spPr>
          <a:xfrm>
            <a:off x="3275856" y="1833732"/>
            <a:ext cx="56679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Contient des informations sur tous les utilisateurs qui </a:t>
            </a:r>
          </a:p>
          <a:p>
            <a:r>
              <a:rPr lang="fr-FR" dirty="0"/>
              <a:t>se sont connectés à l'ordinateur </a:t>
            </a:r>
            <a:r>
              <a:rPr lang="fr-FR" dirty="0">
                <a:solidFill>
                  <a:srgbClr val="FF0000"/>
                </a:solidFill>
              </a:rPr>
              <a:t>à un moment donné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Lors de la connexion, le profil de l'utilisateur actuellement </a:t>
            </a:r>
          </a:p>
          <a:p>
            <a:r>
              <a:rPr lang="fr-FR" dirty="0"/>
              <a:t>connecté est lié par HKCU.</a:t>
            </a:r>
          </a:p>
          <a:p>
            <a:endParaRPr lang="fr-FR" dirty="0"/>
          </a:p>
          <a:p>
            <a:r>
              <a:rPr lang="fr-FR" dirty="0"/>
              <a:t>Enregistré dans le dossier de profil de chaque utilisateur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64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HKEY_LOCAL_MACHINE (HKLM)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E21BF2-9529-4FE8-AC77-B80FF4BF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9" y="2014084"/>
            <a:ext cx="2048161" cy="30007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A41035-42BC-4186-AF66-B59AAB43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110242"/>
            <a:ext cx="4639107" cy="302612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156CEB-A74B-47CD-9402-4D8E9159BD05}"/>
              </a:ext>
            </a:extLst>
          </p:cNvPr>
          <p:cNvCxnSpPr/>
          <p:nvPr/>
        </p:nvCxnSpPr>
        <p:spPr>
          <a:xfrm>
            <a:off x="2195736" y="3623304"/>
            <a:ext cx="4176464" cy="165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63648C-EE80-49A9-8C3E-D24A711DD361}"/>
              </a:ext>
            </a:extLst>
          </p:cNvPr>
          <p:cNvCxnSpPr/>
          <p:nvPr/>
        </p:nvCxnSpPr>
        <p:spPr>
          <a:xfrm>
            <a:off x="1871700" y="3746668"/>
            <a:ext cx="4500500" cy="690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E6303D-9E22-4125-BEA1-6C7BD2A7B65C}"/>
              </a:ext>
            </a:extLst>
          </p:cNvPr>
          <p:cNvCxnSpPr/>
          <p:nvPr/>
        </p:nvCxnSpPr>
        <p:spPr>
          <a:xfrm>
            <a:off x="2123728" y="3933056"/>
            <a:ext cx="4248472" cy="646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50B362-1FD4-4909-B167-6CB9AB22F6AC}"/>
              </a:ext>
            </a:extLst>
          </p:cNvPr>
          <p:cNvCxnSpPr>
            <a:cxnSpLocks/>
          </p:cNvCxnSpPr>
          <p:nvPr/>
        </p:nvCxnSpPr>
        <p:spPr>
          <a:xfrm>
            <a:off x="2123728" y="4091890"/>
            <a:ext cx="4248472" cy="631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7698A47-7F48-4850-B046-8021BB9CF265}"/>
              </a:ext>
            </a:extLst>
          </p:cNvPr>
          <p:cNvCxnSpPr/>
          <p:nvPr/>
        </p:nvCxnSpPr>
        <p:spPr>
          <a:xfrm>
            <a:off x="2051720" y="4256075"/>
            <a:ext cx="4320480" cy="613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41375FB-B027-45F0-90D3-F38D03A61B14}"/>
              </a:ext>
            </a:extLst>
          </p:cNvPr>
          <p:cNvSpPr txBox="1"/>
          <p:nvPr/>
        </p:nvSpPr>
        <p:spPr>
          <a:xfrm>
            <a:off x="857761" y="5243886"/>
            <a:ext cx="710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Contient des informations sur le matériel et les logiciels de l'ordinateur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Chargé au moment du démarrage à partir de System32\config</a:t>
            </a:r>
          </a:p>
        </p:txBody>
      </p:sp>
    </p:spTree>
    <p:extLst>
      <p:ext uri="{BB962C8B-B14F-4D97-AF65-F5344CB8AC3E}">
        <p14:creationId xmlns:p14="http://schemas.microsoft.com/office/powerpoint/2010/main" val="11514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HKEY_CURRENT_USER (HKCU)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E4442F-BF77-4EE9-90F5-3F838CA5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9" y="1690689"/>
            <a:ext cx="2029108" cy="3724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0E33B6-E5A8-4AAC-B20F-8CBC1EC4F09F}"/>
              </a:ext>
            </a:extLst>
          </p:cNvPr>
          <p:cNvSpPr/>
          <p:nvPr/>
        </p:nvSpPr>
        <p:spPr>
          <a:xfrm>
            <a:off x="3337898" y="1463339"/>
            <a:ext cx="5338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Ne contient pas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lien vers la sous-clé de HKEY_USERS</a:t>
            </a:r>
          </a:p>
          <a:p>
            <a:r>
              <a:rPr lang="fr-FR" dirty="0"/>
              <a:t>Stocke les paramètres pour l'utilisateur actuellement connecté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Déchargé lorsque l'utilisateur se déconnecte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aucun profil n'est disponible, construit à partir de l'utilisateur par défaut</a:t>
            </a:r>
          </a:p>
          <a:p>
            <a:r>
              <a:rPr lang="fr-FR" dirty="0"/>
              <a:t>Contrôle tout de l'utilisateur actuellement connecté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d'environnement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Paramètres du bureau,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Connexions réseau,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imprimantes,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Préférences d'application.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Disposition du clavier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Informations sur l'utilisateur actuellement connecté</a:t>
            </a:r>
          </a:p>
          <a:p>
            <a:r>
              <a:rPr lang="fr-FR" dirty="0"/>
              <a:t>Trésor pour les enquêteurs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CD79B81-8E03-4A95-9A17-2A0CBE455709}"/>
              </a:ext>
            </a:extLst>
          </p:cNvPr>
          <p:cNvSpPr/>
          <p:nvPr/>
        </p:nvSpPr>
        <p:spPr>
          <a:xfrm>
            <a:off x="2555776" y="3834442"/>
            <a:ext cx="782122" cy="365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510D21D-DADA-4BD5-9C85-49170EE08370}"/>
              </a:ext>
            </a:extLst>
          </p:cNvPr>
          <p:cNvCxnSpPr/>
          <p:nvPr/>
        </p:nvCxnSpPr>
        <p:spPr>
          <a:xfrm>
            <a:off x="2484829" y="4365104"/>
            <a:ext cx="1007051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8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HKEY_CURRENT_CONFIG (HKCC)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D0460E-15C5-4EE5-A0D8-B8366590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16041"/>
            <a:ext cx="5782482" cy="25721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6BBB36C-A7AC-42A5-831E-EEC8A770C710}"/>
              </a:ext>
            </a:extLst>
          </p:cNvPr>
          <p:cNvSpPr txBox="1"/>
          <p:nvPr/>
        </p:nvSpPr>
        <p:spPr>
          <a:xfrm>
            <a:off x="601256" y="1805146"/>
            <a:ext cx="693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ne stocke pas lui-même d'informations, mais agit comme un pointeur, </a:t>
            </a:r>
          </a:p>
          <a:p>
            <a:r>
              <a:rPr lang="fr-FR" dirty="0"/>
              <a:t>ou un raccourci, vers une clé de registre. </a:t>
            </a:r>
          </a:p>
        </p:txBody>
      </p:sp>
    </p:spTree>
    <p:extLst>
      <p:ext uri="{BB962C8B-B14F-4D97-AF65-F5344CB8AC3E}">
        <p14:creationId xmlns:p14="http://schemas.microsoft.com/office/powerpoint/2010/main" val="33458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2852936"/>
            <a:ext cx="4104456" cy="1709539"/>
          </a:xfrm>
        </p:spPr>
        <p:txBody>
          <a:bodyPr>
            <a:normAutofit/>
          </a:bodyPr>
          <a:lstStyle/>
          <a:p>
            <a:r>
              <a:rPr lang="en-US" dirty="0"/>
              <a:t>Installation des outils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Comment acceder ces fichiers ?</a:t>
            </a:r>
            <a:br>
              <a:rPr lang="fr-FR" noProof="1"/>
            </a:br>
            <a:r>
              <a:rPr lang="fr-FR" noProof="1"/>
              <a:t>montage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0460EFC-4420-4E9F-B2C5-76796D787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052" y="1720750"/>
            <a:ext cx="4707795" cy="38893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16A73E-8717-45C3-8C4B-FB85321E51B4}"/>
              </a:ext>
            </a:extLst>
          </p:cNvPr>
          <p:cNvSpPr txBox="1"/>
          <p:nvPr/>
        </p:nvSpPr>
        <p:spPr>
          <a:xfrm>
            <a:off x="251520" y="1836872"/>
            <a:ext cx="38409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montage permet à votre ordinateur </a:t>
            </a:r>
          </a:p>
          <a:p>
            <a:r>
              <a:rPr lang="fr-FR" dirty="0"/>
              <a:t>de reconnaître le format du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Montage d’un </a:t>
            </a:r>
            <a:r>
              <a:rPr lang="fr-FR" dirty="0" err="1"/>
              <a:t>device</a:t>
            </a:r>
            <a:r>
              <a:rPr lang="fr-FR" dirty="0"/>
              <a:t>/pilote</a:t>
            </a:r>
          </a:p>
          <a:p>
            <a:r>
              <a:rPr lang="fr-FR" dirty="0">
                <a:solidFill>
                  <a:srgbClr val="FF0000"/>
                </a:solidFill>
              </a:rPr>
              <a:t>1. Montage d'un périphérique </a:t>
            </a:r>
            <a:r>
              <a:rPr lang="fr-FR" dirty="0" err="1">
                <a:solidFill>
                  <a:srgbClr val="FF0000"/>
                </a:solidFill>
              </a:rPr>
              <a:t>loop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pseudo-</a:t>
            </a:r>
            <a:r>
              <a:rPr lang="fr-FR" dirty="0" err="1"/>
              <a:t>device</a:t>
            </a:r>
            <a:r>
              <a:rPr lang="fr-FR" dirty="0"/>
              <a:t> qui rend un</a:t>
            </a:r>
          </a:p>
          <a:p>
            <a:r>
              <a:rPr lang="fr-FR" dirty="0"/>
              <a:t>     fichier accessible comme </a:t>
            </a:r>
          </a:p>
          <a:p>
            <a:r>
              <a:rPr lang="fr-FR" dirty="0"/>
              <a:t>     périphérique de bloc</a:t>
            </a:r>
          </a:p>
          <a:p>
            <a:r>
              <a:rPr lang="fr-FR" dirty="0">
                <a:solidFill>
                  <a:srgbClr val="FF0000"/>
                </a:solidFill>
              </a:rPr>
              <a:t>2. Créer un point de montage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driver ou dossier</a:t>
            </a:r>
          </a:p>
          <a:p>
            <a:r>
              <a:rPr lang="fr-FR" dirty="0">
                <a:solidFill>
                  <a:srgbClr val="FF0000"/>
                </a:solidFill>
              </a:rPr>
              <a:t>3. Attachez le périphérique en </a:t>
            </a:r>
            <a:r>
              <a:rPr lang="fr-FR" dirty="0" err="1">
                <a:solidFill>
                  <a:srgbClr val="FF0000"/>
                </a:solidFill>
              </a:rPr>
              <a:t>loop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au point de montage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0344BA8-A868-4E0B-9147-842179DE7403}"/>
              </a:ext>
            </a:extLst>
          </p:cNvPr>
          <p:cNvCxnSpPr>
            <a:cxnSpLocks/>
          </p:cNvCxnSpPr>
          <p:nvPr/>
        </p:nvCxnSpPr>
        <p:spPr>
          <a:xfrm flipH="1">
            <a:off x="3203848" y="3573016"/>
            <a:ext cx="888660" cy="452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DCF19EE-D6E6-4B54-B9C5-C33CB5C8D5D4}"/>
              </a:ext>
            </a:extLst>
          </p:cNvPr>
          <p:cNvCxnSpPr>
            <a:cxnSpLocks/>
          </p:cNvCxnSpPr>
          <p:nvPr/>
        </p:nvCxnSpPr>
        <p:spPr>
          <a:xfrm>
            <a:off x="3347864" y="2996952"/>
            <a:ext cx="756188" cy="188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59446E4-9B1B-4D36-817A-B8F400588D52}"/>
              </a:ext>
            </a:extLst>
          </p:cNvPr>
          <p:cNvCxnSpPr/>
          <p:nvPr/>
        </p:nvCxnSpPr>
        <p:spPr>
          <a:xfrm flipV="1">
            <a:off x="3725958" y="3185713"/>
            <a:ext cx="1638130" cy="139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8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Montage du </a:t>
            </a:r>
            <a:r>
              <a:rPr lang="fr-FR" dirty="0" err="1"/>
              <a:t>device</a:t>
            </a:r>
            <a:r>
              <a:rPr lang="fr-FR" dirty="0"/>
              <a:t> de loopback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C1A315-8C1B-440B-8554-FF12B926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4" y="2162627"/>
            <a:ext cx="7956376" cy="11987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86EF9C-AB75-4047-8A4E-0FFB3B2B6243}"/>
              </a:ext>
            </a:extLst>
          </p:cNvPr>
          <p:cNvSpPr txBox="1"/>
          <p:nvPr/>
        </p:nvSpPr>
        <p:spPr>
          <a:xfrm>
            <a:off x="378614" y="3655765"/>
            <a:ext cx="74260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b="1" dirty="0" err="1"/>
              <a:t>partscan</a:t>
            </a:r>
            <a:r>
              <a:rPr lang="fr-FR" dirty="0"/>
              <a:t> : analyser la table de partition sur le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nouvellement créé</a:t>
            </a:r>
          </a:p>
          <a:p>
            <a:r>
              <a:rPr lang="fr-FR" dirty="0"/>
              <a:t>-</a:t>
            </a:r>
            <a:r>
              <a:rPr lang="fr-FR" b="1" dirty="0" err="1"/>
              <a:t>find</a:t>
            </a:r>
            <a:r>
              <a:rPr lang="fr-FR" dirty="0"/>
              <a:t> : trouver le premier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inutilisé</a:t>
            </a:r>
          </a:p>
          <a:p>
            <a:r>
              <a:rPr lang="fr-FR" dirty="0"/>
              <a:t>-</a:t>
            </a:r>
            <a:r>
              <a:rPr lang="fr-FR" b="1" dirty="0"/>
              <a:t>show</a:t>
            </a:r>
            <a:r>
              <a:rPr lang="fr-FR" dirty="0"/>
              <a:t>: présenter le nom du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-</a:t>
            </a:r>
            <a:r>
              <a:rPr lang="fr-FR" b="1" dirty="0" err="1"/>
              <a:t>read-only</a:t>
            </a:r>
            <a:r>
              <a:rPr lang="fr-FR" dirty="0"/>
              <a:t>: déclarer le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en lecture seule</a:t>
            </a:r>
          </a:p>
          <a:p>
            <a:endParaRPr lang="fr-FR" dirty="0"/>
          </a:p>
          <a:p>
            <a:r>
              <a:rPr lang="fr-FR" dirty="0"/>
              <a:t>Pour le démontage on utilise : </a:t>
            </a:r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01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L’image montée sur loopback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BC8FD7-21B8-4110-AAEC-D1A8C3FC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61175"/>
            <a:ext cx="6915701" cy="46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Creation et montage sur le filesystem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A74C0DE-413C-49CA-8055-F8FD7FF80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86625"/>
            <a:ext cx="7975798" cy="121438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83453-9C53-4B93-8B48-6FB2C60E6DCD}"/>
              </a:ext>
            </a:extLst>
          </p:cNvPr>
          <p:cNvSpPr txBox="1"/>
          <p:nvPr/>
        </p:nvSpPr>
        <p:spPr>
          <a:xfrm>
            <a:off x="467544" y="3727613"/>
            <a:ext cx="8178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Remnux</a:t>
            </a:r>
            <a:r>
              <a:rPr lang="fr-FR" dirty="0"/>
              <a:t> crée automatiquement le point de montage </a:t>
            </a:r>
            <a:r>
              <a:rPr lang="fr-FR" b="1" dirty="0"/>
              <a:t>/media/</a:t>
            </a:r>
            <a:r>
              <a:rPr lang="fr-FR" b="1" dirty="0" err="1"/>
              <a:t>votre_compte</a:t>
            </a:r>
            <a:r>
              <a:rPr lang="fr-FR" b="1" dirty="0"/>
              <a:t>/CB...48</a:t>
            </a:r>
            <a:r>
              <a:rPr lang="fr-FR" dirty="0"/>
              <a:t>. </a:t>
            </a:r>
          </a:p>
          <a:p>
            <a:r>
              <a:rPr lang="fr-FR" dirty="0"/>
              <a:t>La partition 2 est montée sur le point de montage</a:t>
            </a:r>
          </a:p>
          <a:p>
            <a:endParaRPr lang="fr-FR" dirty="0"/>
          </a:p>
          <a:p>
            <a:r>
              <a:rPr lang="fr-FR" dirty="0"/>
              <a:t>Pour le </a:t>
            </a:r>
            <a:r>
              <a:rPr lang="fr-FR" dirty="0" err="1"/>
              <a:t>demontage</a:t>
            </a:r>
            <a:r>
              <a:rPr lang="fr-FR" dirty="0"/>
              <a:t> : </a:t>
            </a:r>
            <a:r>
              <a:rPr lang="fr-FR" b="1" dirty="0" err="1"/>
              <a:t>umount</a:t>
            </a:r>
            <a:r>
              <a:rPr lang="fr-FR" dirty="0"/>
              <a:t> </a:t>
            </a:r>
            <a:r>
              <a:rPr lang="fr-FR" b="1" dirty="0"/>
              <a:t>/media/</a:t>
            </a:r>
            <a:r>
              <a:rPr lang="fr-FR" b="1" dirty="0" err="1"/>
              <a:t>votre_compte</a:t>
            </a:r>
            <a:r>
              <a:rPr lang="fr-FR" b="1" dirty="0"/>
              <a:t>/CB...48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012668" cy="1325563"/>
          </a:xfrm>
        </p:spPr>
        <p:txBody>
          <a:bodyPr>
            <a:noAutofit/>
          </a:bodyPr>
          <a:lstStyle/>
          <a:p>
            <a:r>
              <a:rPr lang="en-US" noProof="1"/>
              <a:t>Quels sont les fichiers qui contiennent les registres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FB4ADF-3B49-4A87-A4FD-DD0E885D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068" y="1587889"/>
            <a:ext cx="3343539" cy="34252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ED35193-4D4B-4102-8805-502A72D0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58" y="1586496"/>
            <a:ext cx="3086100" cy="31399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ED621E4-DEF7-4BB3-A832-632484B0AAD1}"/>
              </a:ext>
            </a:extLst>
          </p:cNvPr>
          <p:cNvSpPr txBox="1"/>
          <p:nvPr/>
        </p:nvSpPr>
        <p:spPr>
          <a:xfrm>
            <a:off x="612068" y="5373216"/>
            <a:ext cx="324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Contient des informations sur le </a:t>
            </a:r>
          </a:p>
          <a:p>
            <a:r>
              <a:rPr lang="fr-FR" dirty="0"/>
              <a:t>matériel et les logiciels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6EADB0-AA0B-4D7E-8653-8E8843530F50}"/>
              </a:ext>
            </a:extLst>
          </p:cNvPr>
          <p:cNvSpPr txBox="1"/>
          <p:nvPr/>
        </p:nvSpPr>
        <p:spPr>
          <a:xfrm>
            <a:off x="5508104" y="5271504"/>
            <a:ext cx="288032" cy="3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2440D0-A7FC-4558-A57D-E3026DF4CA6E}"/>
              </a:ext>
            </a:extLst>
          </p:cNvPr>
          <p:cNvSpPr txBox="1"/>
          <p:nvPr/>
        </p:nvSpPr>
        <p:spPr>
          <a:xfrm>
            <a:off x="4348976" y="5174546"/>
            <a:ext cx="379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Contient des informations sur tous les </a:t>
            </a:r>
          </a:p>
          <a:p>
            <a:r>
              <a:rPr lang="fr-FR" dirty="0"/>
              <a:t>utilisateurs qui se sont connectés à </a:t>
            </a:r>
          </a:p>
          <a:p>
            <a:r>
              <a:rPr lang="fr-FR" dirty="0"/>
              <a:t>l'ordinateur à un moment donné.</a:t>
            </a:r>
          </a:p>
        </p:txBody>
      </p:sp>
    </p:spTree>
    <p:extLst>
      <p:ext uri="{BB962C8B-B14F-4D97-AF65-F5344CB8AC3E}">
        <p14:creationId xmlns:p14="http://schemas.microsoft.com/office/powerpoint/2010/main" val="80589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Copie des fichiers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D34B149-AF94-4A22-9CDB-E5556E217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870685"/>
            <a:ext cx="7182704" cy="2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Copie les infos utilisateur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2C7D2E-CF7D-4D5D-ACBA-01F305D8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2420888"/>
            <a:ext cx="6768752" cy="12542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B80865-64F7-42D5-84FB-3C154C436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257343"/>
            <a:ext cx="7438669" cy="129030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79107B-2D3A-4998-B7AC-1435FF592829}"/>
              </a:ext>
            </a:extLst>
          </p:cNvPr>
          <p:cNvSpPr txBox="1"/>
          <p:nvPr/>
        </p:nvSpPr>
        <p:spPr>
          <a:xfrm>
            <a:off x="764441" y="1810954"/>
            <a:ext cx="321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Identifier les comptes utilisateur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8C0D3A-0180-4D91-A0B5-FFFEDBAD5F85}"/>
              </a:ext>
            </a:extLst>
          </p:cNvPr>
          <p:cNvSpPr txBox="1"/>
          <p:nvPr/>
        </p:nvSpPr>
        <p:spPr>
          <a:xfrm>
            <a:off x="827584" y="3755709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NTUSER pour chaque compte utilisateur</a:t>
            </a:r>
          </a:p>
        </p:txBody>
      </p:sp>
    </p:spTree>
    <p:extLst>
      <p:ext uri="{BB962C8B-B14F-4D97-AF65-F5344CB8AC3E}">
        <p14:creationId xmlns:p14="http://schemas.microsoft.com/office/powerpoint/2010/main" val="367646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996952"/>
            <a:ext cx="5400600" cy="1709539"/>
          </a:xfrm>
        </p:spPr>
        <p:txBody>
          <a:bodyPr>
            <a:normAutofit/>
          </a:bodyPr>
          <a:lstStyle/>
          <a:p>
            <a:r>
              <a:rPr lang="fr-FR" dirty="0"/>
              <a:t>Extraire les </a:t>
            </a:r>
            <a:r>
              <a:rPr lang="fr-FR" dirty="0" err="1"/>
              <a:t>prefetch</a:t>
            </a:r>
            <a:r>
              <a:rPr lang="fr-FR" dirty="0"/>
              <a:t> logs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360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228692" cy="1325563"/>
          </a:xfrm>
        </p:spPr>
        <p:txBody>
          <a:bodyPr>
            <a:noAutofit/>
          </a:bodyPr>
          <a:lstStyle/>
          <a:p>
            <a:r>
              <a:rPr lang="fr-FR" noProof="1"/>
              <a:t>Introduction au </a:t>
            </a:r>
            <a:r>
              <a:rPr lang="fr-FR" i="1" noProof="1"/>
              <a:t>prefetch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14F41-E6CB-474B-A1B3-B67DF70AC798}"/>
              </a:ext>
            </a:extLst>
          </p:cNvPr>
          <p:cNvSpPr/>
          <p:nvPr/>
        </p:nvSpPr>
        <p:spPr>
          <a:xfrm>
            <a:off x="827584" y="1890928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Qu'est-ce que le </a:t>
            </a:r>
            <a:r>
              <a:rPr lang="fr-FR" b="1" dirty="0"/>
              <a:t>cache</a:t>
            </a:r>
            <a:r>
              <a:rPr lang="fr-FR" dirty="0"/>
              <a:t> ?</a:t>
            </a:r>
          </a:p>
          <a:p>
            <a:r>
              <a:rPr lang="fr-FR" dirty="0"/>
              <a:t>C'est un type de mémoire qui stocke des données pour améliorer les performances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Qu'est-ce que le </a:t>
            </a:r>
            <a:r>
              <a:rPr lang="fr-FR" b="1" dirty="0"/>
              <a:t>"</a:t>
            </a:r>
            <a:r>
              <a:rPr lang="fr-FR" b="1" dirty="0" err="1"/>
              <a:t>prefetching</a:t>
            </a:r>
            <a:r>
              <a:rPr lang="fr-FR" b="1" dirty="0"/>
              <a:t>" </a:t>
            </a:r>
            <a:r>
              <a:rPr lang="fr-FR" dirty="0"/>
              <a:t>?</a:t>
            </a:r>
          </a:p>
          <a:p>
            <a:r>
              <a:rPr lang="fr-FR" dirty="0"/>
              <a:t>Le chargement d'une ressource (instructions, données) dans le cache avant qu'elle ne soit nécessaire.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Quelles ressources sont choisies pour le </a:t>
            </a:r>
            <a:r>
              <a:rPr lang="fr-FR" b="1" dirty="0" err="1"/>
              <a:t>prefetching</a:t>
            </a:r>
            <a:r>
              <a:rPr lang="fr-FR" b="1" dirty="0"/>
              <a:t> </a:t>
            </a:r>
            <a:r>
              <a:rPr lang="fr-FR" dirty="0"/>
              <a:t>?</a:t>
            </a:r>
          </a:p>
          <a:p>
            <a:r>
              <a:rPr lang="fr-FR" dirty="0"/>
              <a:t>Elles sont choisies en fonction du comportement habituel de l'utilisateur. Par exemple, la ressource la plus utilisée</a:t>
            </a:r>
          </a:p>
          <a:p>
            <a:endParaRPr lang="fr-FR" dirty="0"/>
          </a:p>
          <a:p>
            <a:r>
              <a:rPr lang="fr-FR" dirty="0"/>
              <a:t>Les logs  </a:t>
            </a:r>
            <a:r>
              <a:rPr lang="fr-FR" b="1" dirty="0" err="1"/>
              <a:t>prefetch</a:t>
            </a:r>
            <a:r>
              <a:rPr lang="fr-FR" dirty="0"/>
              <a:t> (.pf) peuvent être utilisé pour l'analyse forensique. Par exemple, pour surveiller l'exécution d'un programme</a:t>
            </a:r>
          </a:p>
        </p:txBody>
      </p:sp>
    </p:spTree>
    <p:extLst>
      <p:ext uri="{BB962C8B-B14F-4D97-AF65-F5344CB8AC3E}">
        <p14:creationId xmlns:p14="http://schemas.microsoft.com/office/powerpoint/2010/main" val="47776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228692" cy="1325563"/>
          </a:xfrm>
        </p:spPr>
        <p:txBody>
          <a:bodyPr>
            <a:noAutofit/>
          </a:bodyPr>
          <a:lstStyle/>
          <a:p>
            <a:r>
              <a:rPr lang="fr-FR" noProof="1"/>
              <a:t>Chercher les fichiers </a:t>
            </a:r>
            <a:r>
              <a:rPr lang="fr-FR" i="1" noProof="1"/>
              <a:t>prefetch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69714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6C6AF6D-B88F-4B8E-A34E-46C452EF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0" y="1652289"/>
            <a:ext cx="7136028" cy="462203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73A4E4-5CCF-48E9-AD64-77DC5CF6C89A}"/>
              </a:ext>
            </a:extLst>
          </p:cNvPr>
          <p:cNvSpPr txBox="1"/>
          <p:nvPr/>
        </p:nvSpPr>
        <p:spPr>
          <a:xfrm>
            <a:off x="6228184" y="2852936"/>
            <a:ext cx="16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FFFF00"/>
                </a:solidFill>
              </a:rPr>
              <a:t>r  </a:t>
            </a:r>
            <a:r>
              <a:rPr lang="fr-FR" dirty="0" err="1">
                <a:solidFill>
                  <a:srgbClr val="FFFF00"/>
                </a:solidFill>
              </a:rPr>
              <a:t>recursive</a:t>
            </a:r>
            <a:endParaRPr lang="fr-F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FFFF00"/>
                </a:solidFill>
              </a:rPr>
              <a:t>F </a:t>
            </a:r>
            <a:r>
              <a:rPr lang="fr-FR" dirty="0" err="1">
                <a:solidFill>
                  <a:srgbClr val="FFFF00"/>
                </a:solidFill>
              </a:rPr>
              <a:t>only</a:t>
            </a:r>
            <a:r>
              <a:rPr lang="fr-FR" dirty="0">
                <a:solidFill>
                  <a:srgbClr val="FFFF00"/>
                </a:solidFill>
              </a:rPr>
              <a:t> files</a:t>
            </a:r>
          </a:p>
          <a:p>
            <a:r>
              <a:rPr lang="fr-FR" dirty="0">
                <a:solidFill>
                  <a:srgbClr val="FFFF00"/>
                </a:solidFill>
              </a:rPr>
              <a:t>-    d  </a:t>
            </a:r>
            <a:r>
              <a:rPr lang="fr-FR" dirty="0" err="1">
                <a:solidFill>
                  <a:srgbClr val="FFFF00"/>
                </a:solidFill>
              </a:rPr>
              <a:t>deleted</a:t>
            </a:r>
            <a:r>
              <a:rPr lang="fr-FR" dirty="0">
                <a:solidFill>
                  <a:srgbClr val="FFFF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8792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i="1" noProof="1"/>
              <a:t>tree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954BB49C-DF86-4DD1-96DC-EEFED946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2338354"/>
            <a:ext cx="2267266" cy="24768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D5AB46-EB3A-4196-BF30-F93BD34B8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58" y="2816369"/>
            <a:ext cx="5092947" cy="29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156684" cy="1040141"/>
          </a:xfrm>
        </p:spPr>
        <p:txBody>
          <a:bodyPr>
            <a:noAutofit/>
          </a:bodyPr>
          <a:lstStyle/>
          <a:p>
            <a:r>
              <a:rPr lang="fr-FR" noProof="1"/>
              <a:t>recuperer les fichiers </a:t>
            </a:r>
            <a:r>
              <a:rPr lang="fr-FR" i="1" noProof="1"/>
              <a:t>prefetch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69714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42234A-1F59-4200-9944-2FCB5A7E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90928"/>
            <a:ext cx="8243649" cy="29782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586F3D-3CA3-4610-AC2C-801989320E39}"/>
              </a:ext>
            </a:extLst>
          </p:cNvPr>
          <p:cNvSpPr/>
          <p:nvPr/>
        </p:nvSpPr>
        <p:spPr>
          <a:xfrm>
            <a:off x="773455" y="4982495"/>
            <a:ext cx="7954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: Preserve the specified attributes such as directory a file mode, ownership, timestamps, if possible additional attributes: context, links, </a:t>
            </a:r>
            <a:r>
              <a:rPr lang="en-US" dirty="0" err="1"/>
              <a:t>xattr</a:t>
            </a:r>
            <a:r>
              <a:rPr lang="en-US" dirty="0"/>
              <a:t>, all.</a:t>
            </a:r>
          </a:p>
          <a:p>
            <a:r>
              <a:rPr lang="en-US" dirty="0">
                <a:solidFill>
                  <a:srgbClr val="FF0000"/>
                </a:solidFill>
              </a:rPr>
              <a:t>-v </a:t>
            </a:r>
            <a:r>
              <a:rPr lang="en-US" dirty="0"/>
              <a:t>: Verbose output.</a:t>
            </a:r>
          </a:p>
          <a:p>
            <a:r>
              <a:rPr lang="en-US" dirty="0">
                <a:solidFill>
                  <a:srgbClr val="FF0000"/>
                </a:solidFill>
              </a:rPr>
              <a:t>-r </a:t>
            </a:r>
            <a:r>
              <a:rPr lang="en-US" dirty="0"/>
              <a:t>: Copy directories recursively.</a:t>
            </a:r>
          </a:p>
        </p:txBody>
      </p:sp>
    </p:spTree>
    <p:extLst>
      <p:ext uri="{BB962C8B-B14F-4D97-AF65-F5344CB8AC3E}">
        <p14:creationId xmlns:p14="http://schemas.microsoft.com/office/powerpoint/2010/main" val="3795010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156684" cy="1040141"/>
          </a:xfrm>
        </p:spPr>
        <p:txBody>
          <a:bodyPr>
            <a:noAutofit/>
          </a:bodyPr>
          <a:lstStyle/>
          <a:p>
            <a:r>
              <a:rPr lang="fr-FR" noProof="1"/>
              <a:t>Verifier la présence des .pf du chrome.exe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69714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DDAD65E-E166-49D8-9631-6B8A0A7E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2" y="2564904"/>
            <a:ext cx="658269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996952"/>
            <a:ext cx="5400600" cy="1709539"/>
          </a:xfrm>
        </p:spPr>
        <p:txBody>
          <a:bodyPr>
            <a:normAutofit/>
          </a:bodyPr>
          <a:lstStyle/>
          <a:p>
            <a:r>
              <a:rPr lang="fr-FR" dirty="0"/>
              <a:t>Extraction des logs de sécurité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916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222514"/>
            <a:ext cx="6469549" cy="1325563"/>
          </a:xfrm>
        </p:spPr>
        <p:txBody>
          <a:bodyPr>
            <a:noAutofit/>
          </a:bodyPr>
          <a:lstStyle/>
          <a:p>
            <a:r>
              <a:rPr lang="fr-FR" noProof="1"/>
              <a:t>revue des logs des événements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4D1C42-B337-44CC-846B-A1A698F74522}"/>
              </a:ext>
            </a:extLst>
          </p:cNvPr>
          <p:cNvSpPr/>
          <p:nvPr/>
        </p:nvSpPr>
        <p:spPr>
          <a:xfrm>
            <a:off x="755576" y="1916832"/>
            <a:ext cx="61024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Windows enregistre divers événements à des fins de débogage</a:t>
            </a:r>
          </a:p>
          <a:p>
            <a:endParaRPr lang="fr-FR" dirty="0"/>
          </a:p>
          <a:p>
            <a:r>
              <a:rPr lang="fr-FR" dirty="0"/>
              <a:t>Créé par l'observateur d'événements (</a:t>
            </a:r>
            <a:r>
              <a:rPr lang="fr-FR" b="1" dirty="0" err="1"/>
              <a:t>eventvwr.msc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Les journaux d'événements ont une extension </a:t>
            </a:r>
            <a:r>
              <a:rPr lang="fr-FR" b="1" dirty="0"/>
              <a:t>.</a:t>
            </a:r>
            <a:r>
              <a:rPr lang="fr-FR" b="1" dirty="0" err="1"/>
              <a:t>evtx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Contient une liste d'événements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Enregistrés dans un format binaire propriétaire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 peut être visualisé que dans l'observateur d'événements</a:t>
            </a:r>
          </a:p>
        </p:txBody>
      </p:sp>
    </p:spTree>
    <p:extLst>
      <p:ext uri="{BB962C8B-B14F-4D97-AF65-F5344CB8AC3E}">
        <p14:creationId xmlns:p14="http://schemas.microsoft.com/office/powerpoint/2010/main" val="313523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Extraction des logs evenements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94EFFF-25C7-4D39-9A29-4CBB557B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85754"/>
            <a:ext cx="8424936" cy="16058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0D539F-4703-488F-9F92-EE14154F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389859"/>
            <a:ext cx="613495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28284866-C65A-4604-9FEC-6155765E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63876"/>
            <a:ext cx="6768752" cy="115212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Windows </a:t>
            </a:r>
            <a:r>
              <a:rPr lang="fr-FR" dirty="0" err="1">
                <a:solidFill>
                  <a:schemeClr val="tx1"/>
                </a:solidFill>
              </a:rPr>
              <a:t>forensics</a:t>
            </a:r>
            <a:r>
              <a:rPr lang="fr-FR" dirty="0">
                <a:solidFill>
                  <a:schemeClr val="tx1"/>
                </a:solidFill>
              </a:rPr>
              <a:t> – part 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examiner la base de registres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0E9981-368F-4819-8553-DB965775624F}"/>
              </a:ext>
            </a:extLst>
          </p:cNvPr>
          <p:cNvSpPr txBox="1"/>
          <p:nvPr/>
        </p:nvSpPr>
        <p:spPr>
          <a:xfrm>
            <a:off x="7020272" y="515719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~11.06.2022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i="1" noProof="1"/>
              <a:t>RegRipper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noProof="1"/>
              <a:t>RegRipper</a:t>
            </a:r>
            <a:r>
              <a:rPr lang="fr-FR" noProof="1"/>
              <a:t> est un outil logiciel permettant d'extraire/parser des informations (clés, valeurs, données) du registre.</a:t>
            </a:r>
          </a:p>
          <a:p>
            <a:r>
              <a:rPr lang="fr-FR" noProof="1"/>
              <a:t>Logiciel open-source (Windows et Linux)</a:t>
            </a:r>
          </a:p>
          <a:p>
            <a:r>
              <a:rPr lang="fr-FR" noProof="1"/>
              <a:t>Écrit en Perl</a:t>
            </a:r>
          </a:p>
          <a:p>
            <a:r>
              <a:rPr lang="fr-FR" noProof="1"/>
              <a:t>Consiste en un framework qui exécute des plugins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Deux outils de base :</a:t>
            </a:r>
          </a:p>
          <a:p>
            <a:r>
              <a:rPr lang="fr-FR" noProof="1"/>
              <a:t>Un outil en ligne de commande (CLI) appelé rip.pl</a:t>
            </a:r>
          </a:p>
          <a:p>
            <a:r>
              <a:rPr lang="fr-FR" noProof="1"/>
              <a:t>Une interface graphique (GUI)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2780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i="1" noProof="1"/>
              <a:t>regripper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5A2018F-8F52-4C29-ABB1-DCC6A7F4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584439"/>
            <a:ext cx="6624736" cy="19272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AC20F9-1907-496E-AA3A-42F3DC57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577384"/>
            <a:ext cx="6624736" cy="27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i="1" noProof="1"/>
              <a:t>regripper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B44A4E7-35B9-4459-93C3-DA274B88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1324" y="2060575"/>
            <a:ext cx="6961351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i="1" dirty="0">
                <a:solidFill>
                  <a:schemeClr val="tx1"/>
                </a:solidFill>
              </a:rPr>
              <a:t>Windows-Prefetch-Parser</a:t>
            </a:r>
            <a:r>
              <a:rPr lang="en-US" i="1" noProof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2222AE2-D914-4BD3-A0A1-81174C7E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88840"/>
            <a:ext cx="7886700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dirty="0"/>
              <a:t>Window event log parser: </a:t>
            </a:r>
            <a:r>
              <a:rPr lang="en-US" i="1" dirty="0">
                <a:solidFill>
                  <a:schemeClr val="tx1"/>
                </a:solidFill>
              </a:rPr>
              <a:t>Python-</a:t>
            </a:r>
            <a:r>
              <a:rPr lang="en-US" i="1" dirty="0" err="1">
                <a:solidFill>
                  <a:schemeClr val="tx1"/>
                </a:solidFill>
              </a:rPr>
              <a:t>evtx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Un analyseur Python pur pour les fichiers récents du journal des événements de Windows.	</a:t>
            </a:r>
          </a:p>
          <a:p>
            <a:pPr marL="0" indent="0">
              <a:buNone/>
            </a:pPr>
            <a:endParaRPr lang="fr-FR" noProof="1"/>
          </a:p>
          <a:p>
            <a:r>
              <a:rPr lang="fr-FR" noProof="1"/>
              <a:t>Analyse les fichiers avec l’extension ".evtx".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Fournit un accès programmatique aux en-têtes File et Chunk, aux modèles de traçage et aux entrées d'événements.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23828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Installer </a:t>
            </a:r>
            <a:r>
              <a:rPr lang="en-US" dirty="0"/>
              <a:t>Window event log parser: </a:t>
            </a:r>
            <a:r>
              <a:rPr lang="en-US" i="1" dirty="0">
                <a:solidFill>
                  <a:schemeClr val="tx1"/>
                </a:solidFill>
              </a:rPr>
              <a:t>Python-</a:t>
            </a:r>
            <a:r>
              <a:rPr lang="en-US" i="1" dirty="0" err="1">
                <a:solidFill>
                  <a:schemeClr val="tx1"/>
                </a:solidFill>
              </a:rPr>
              <a:t>evtx</a:t>
            </a:r>
            <a:endParaRPr lang="en-US" i="1" noProof="1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29.04.2022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FFCB20-CCD6-47BE-85C3-2A4FEBF9A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681697"/>
            <a:ext cx="5832648" cy="32159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A09A9F1-9D08-4FAC-9D80-2B3BD26B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955034"/>
            <a:ext cx="4536504" cy="1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2110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63957</TotalTime>
  <Words>1367</Words>
  <Application>Microsoft Office PowerPoint</Application>
  <PresentationFormat>Affichage à l'écran (4:3)</PresentationFormat>
  <Paragraphs>341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Open Sans</vt:lpstr>
      <vt:lpstr>Poppins</vt:lpstr>
      <vt:lpstr>SHOWEET-CORPO</vt:lpstr>
      <vt:lpstr>Showeet theme</vt:lpstr>
      <vt:lpstr>1_Blank</vt:lpstr>
      <vt:lpstr>1_Showeet theme</vt:lpstr>
      <vt:lpstr>Windows forensics – part4</vt:lpstr>
      <vt:lpstr>Installation des outils</vt:lpstr>
      <vt:lpstr>Installer tree</vt:lpstr>
      <vt:lpstr>Installer RegRipper</vt:lpstr>
      <vt:lpstr>Installer regripper </vt:lpstr>
      <vt:lpstr>Installer regripper </vt:lpstr>
      <vt:lpstr>Installer Windows-Prefetch-Parser </vt:lpstr>
      <vt:lpstr>Installer Window event log parser: Python-evtx</vt:lpstr>
      <vt:lpstr>Installer Window event log parser: Python-evtx</vt:lpstr>
      <vt:lpstr>Preparer l’image forensique</vt:lpstr>
      <vt:lpstr>Extraire l’image</vt:lpstr>
      <vt:lpstr>Examiner l’image</vt:lpstr>
      <vt:lpstr>Extraire les fichiers de la base de registres</vt:lpstr>
      <vt:lpstr>Qu'est-ce que le registre de Windows ?</vt:lpstr>
      <vt:lpstr>Regedit</vt:lpstr>
      <vt:lpstr>HKEY_USERS (HKU)</vt:lpstr>
      <vt:lpstr>HKEY_LOCAL_MACHINE (HKLM)</vt:lpstr>
      <vt:lpstr>HKEY_CURRENT_USER (HKCU)</vt:lpstr>
      <vt:lpstr>HKEY_CURRENT_CONFIG (HKCC)</vt:lpstr>
      <vt:lpstr>Comment acceder ces fichiers ? montage</vt:lpstr>
      <vt:lpstr>Montage du device de loopback</vt:lpstr>
      <vt:lpstr>L’image montée sur loopback</vt:lpstr>
      <vt:lpstr>Creation et montage sur le filesystem</vt:lpstr>
      <vt:lpstr>Quels sont les fichiers qui contiennent les registres ?</vt:lpstr>
      <vt:lpstr>Copie des fichiers </vt:lpstr>
      <vt:lpstr>Copie les infos utilisateur </vt:lpstr>
      <vt:lpstr>Extraire les prefetch logs</vt:lpstr>
      <vt:lpstr>Introduction au prefetch</vt:lpstr>
      <vt:lpstr>Chercher les fichiers prefetch</vt:lpstr>
      <vt:lpstr>recuperer les fichiers prefetch</vt:lpstr>
      <vt:lpstr>Verifier la présence des .pf du chrome.exe</vt:lpstr>
      <vt:lpstr>Extraction des logs de sécurité</vt:lpstr>
      <vt:lpstr>revue des logs des événements</vt:lpstr>
      <vt:lpstr>Extraction des logs evenements</vt:lpstr>
      <vt:lpstr>Windows forensics – part 5 examiner la base de registres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60</cp:revision>
  <dcterms:created xsi:type="dcterms:W3CDTF">2011-05-09T14:18:21Z</dcterms:created>
  <dcterms:modified xsi:type="dcterms:W3CDTF">2022-06-02T18:44:10Z</dcterms:modified>
  <cp:category>Templates</cp:category>
</cp:coreProperties>
</file>