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43"/>
  </p:notesMasterIdLst>
  <p:handoutMasterIdLst>
    <p:handoutMasterId r:id="rId44"/>
  </p:handoutMasterIdLst>
  <p:sldIdLst>
    <p:sldId id="1044" r:id="rId5"/>
    <p:sldId id="1045" r:id="rId6"/>
    <p:sldId id="1046" r:id="rId7"/>
    <p:sldId id="1049" r:id="rId8"/>
    <p:sldId id="915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  <p:sldId id="1078" r:id="rId38"/>
    <p:sldId id="1079" r:id="rId39"/>
    <p:sldId id="1080" r:id="rId40"/>
    <p:sldId id="1081" r:id="rId41"/>
    <p:sldId id="1082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915"/>
            <p14:sldId id="1050"/>
            <p14:sldId id="1051"/>
            <p14:sldId id="1052"/>
            <p14:sldId id="1053"/>
            <p14:sldId id="1054"/>
            <p14:sldId id="1055"/>
            <p14:sldId id="1056"/>
            <p14:sldId id="1057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AE9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3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03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36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48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8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21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8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535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54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7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4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96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476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39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1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160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59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881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9367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83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88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13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24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6064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715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868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619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664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25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41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03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93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34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8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00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550CD5F9-5390-4CC7-B00C-E40A773BC8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5EC88556-944A-4D77-9A07-6E753FD1DDF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935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935AE9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E7EDEABA-0B71-48C6-967F-0E7CCE658B1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6F995DE-1D0E-4694-8185-4EA8745015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1D3D39E-DD68-4C7C-B895-F1D727EF3DF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80716B74-F0FD-46CD-B39F-432DF57C39A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7B4326CC-5947-4C0A-B994-F9832AD249A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19B04962-EF3B-4F1D-BE19-A6F787AB4BC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– part 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DBD0A1-3C53-474F-B727-0512FDE4F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E6BD678-2623-49F5-B19E-2E7F5E0B938C}"/>
              </a:ext>
            </a:extLst>
          </p:cNvPr>
          <p:cNvSpPr/>
          <p:nvPr/>
        </p:nvSpPr>
        <p:spPr>
          <a:xfrm>
            <a:off x="490288" y="5220081"/>
            <a:ext cx="8330183" cy="9045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FAEEC8-4813-4469-8200-4F9A49E3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82391"/>
            <a:ext cx="7344800" cy="20767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36189A-19F2-45EB-A883-D2087E2E0C66}"/>
              </a:ext>
            </a:extLst>
          </p:cNvPr>
          <p:cNvSpPr txBox="1"/>
          <p:nvPr/>
        </p:nvSpPr>
        <p:spPr>
          <a:xfrm>
            <a:off x="4716016" y="4404120"/>
            <a:ext cx="438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Arborescence </a:t>
            </a:r>
            <a:r>
              <a:rPr lang="fr-FR" b="1" dirty="0">
                <a:solidFill>
                  <a:srgbClr val="FF0000"/>
                </a:solidFill>
              </a:rPr>
              <a:t>IPM (</a:t>
            </a:r>
            <a:r>
              <a:rPr lang="fr-FR" b="1" dirty="0" err="1">
                <a:solidFill>
                  <a:srgbClr val="FF0000"/>
                </a:solidFill>
              </a:rPr>
              <a:t>interpersonnal</a:t>
            </a:r>
            <a:r>
              <a:rPr lang="fr-FR" b="1" dirty="0">
                <a:solidFill>
                  <a:srgbClr val="FF0000"/>
                </a:solidFill>
              </a:rPr>
              <a:t> message)</a:t>
            </a:r>
          </a:p>
          <a:p>
            <a:r>
              <a:rPr lang="fr-FR" dirty="0"/>
              <a:t>crée par MAPI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7419A21-2E0D-45FA-8777-6883FDEEAFB0}"/>
              </a:ext>
            </a:extLst>
          </p:cNvPr>
          <p:cNvCxnSpPr/>
          <p:nvPr/>
        </p:nvCxnSpPr>
        <p:spPr>
          <a:xfrm flipH="1" flipV="1">
            <a:off x="5508104" y="2820761"/>
            <a:ext cx="1296144" cy="1472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9C5691C-F287-44B0-BA80-8C10224BE858}"/>
              </a:ext>
            </a:extLst>
          </p:cNvPr>
          <p:cNvSpPr txBox="1"/>
          <p:nvPr/>
        </p:nvSpPr>
        <p:spPr>
          <a:xfrm>
            <a:off x="395536" y="5201277"/>
            <a:ext cx="848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Messaging Application Programming Interface (MAPI) </a:t>
            </a:r>
            <a:r>
              <a:rPr lang="fr-FR" dirty="0"/>
              <a:t>crée une arborescence de </a:t>
            </a:r>
          </a:p>
          <a:p>
            <a:r>
              <a:rPr lang="fr-FR" dirty="0"/>
              <a:t>dossiers sous le dossier racine pour tous les clients qui </a:t>
            </a:r>
          </a:p>
          <a:p>
            <a:r>
              <a:rPr lang="fr-FR" dirty="0"/>
              <a:t>échangent des messages avec des destinataires humains, plutôt qu’avec des ordinateurs.</a:t>
            </a:r>
          </a:p>
        </p:txBody>
      </p:sp>
    </p:spTree>
    <p:extLst>
      <p:ext uri="{BB962C8B-B14F-4D97-AF65-F5344CB8AC3E}">
        <p14:creationId xmlns:p14="http://schemas.microsoft.com/office/powerpoint/2010/main" val="411215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312572F-2E16-4B06-ADE4-D1D7DE88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3" y="1790471"/>
            <a:ext cx="829743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7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4467B3-3C28-41C0-AC6C-79709AFE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93" y="2179211"/>
            <a:ext cx="8869013" cy="122889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F1E484-57EC-44C3-88B0-FF682ADE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" y="4296748"/>
            <a:ext cx="9144000" cy="69845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D910A30-43E4-470F-83C1-3020CBA5E4B1}"/>
              </a:ext>
            </a:extLst>
          </p:cNvPr>
          <p:cNvCxnSpPr/>
          <p:nvPr/>
        </p:nvCxnSpPr>
        <p:spPr>
          <a:xfrm>
            <a:off x="4283968" y="3501008"/>
            <a:ext cx="0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1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485" y="2842139"/>
            <a:ext cx="6034930" cy="1648958"/>
          </a:xfrm>
        </p:spPr>
        <p:txBody>
          <a:bodyPr>
            <a:normAutofit/>
          </a:bodyPr>
          <a:lstStyle/>
          <a:p>
            <a:r>
              <a:rPr lang="en-US" dirty="0"/>
              <a:t>Question 22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3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 Liste des périphériques de stockage externes connectés au PC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09E47A-44A0-4A1D-8754-849B0160942E}"/>
              </a:ext>
            </a:extLst>
          </p:cNvPr>
          <p:cNvSpPr txBox="1"/>
          <p:nvPr/>
        </p:nvSpPr>
        <p:spPr>
          <a:xfrm>
            <a:off x="1259632" y="2564904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Qu’est-ce qu’on cherche ?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>
                <a:solidFill>
                  <a:srgbClr val="FF0000"/>
                </a:solidFill>
              </a:rPr>
              <a:t>Scénario mis à jour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146A47-6606-43BF-8C5B-15274A38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32" y="3205804"/>
            <a:ext cx="595395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6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22.1 comprendre plug n’play manager (PnP)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806DEC-8802-4746-9DED-264CDE4EA3C2}"/>
              </a:ext>
            </a:extLst>
          </p:cNvPr>
          <p:cNvSpPr txBox="1"/>
          <p:nvPr/>
        </p:nvSpPr>
        <p:spPr>
          <a:xfrm>
            <a:off x="395536" y="1915737"/>
            <a:ext cx="8081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Lorsqu'une clé USB est branchée, le gestionnaire </a:t>
            </a:r>
            <a:r>
              <a:rPr lang="fr-FR" dirty="0" err="1"/>
              <a:t>PnP</a:t>
            </a:r>
            <a:r>
              <a:rPr lang="fr-FR" dirty="0"/>
              <a:t> trouve l'ID du périphérique </a:t>
            </a:r>
          </a:p>
          <a:p>
            <a:r>
              <a:rPr lang="fr-FR" dirty="0"/>
              <a:t>(ID matériel ou ID compatible)</a:t>
            </a:r>
          </a:p>
          <a:p>
            <a:r>
              <a:rPr lang="fr-FR" i="1" dirty="0"/>
              <a:t>Reçoit l'événement =&gt; énumère les </a:t>
            </a:r>
            <a:r>
              <a:rPr lang="fr-FR" i="1" dirty="0" err="1"/>
              <a:t>devices</a:t>
            </a:r>
            <a:r>
              <a:rPr lang="fr-FR" i="1" dirty="0"/>
              <a:t> à partir du </a:t>
            </a:r>
            <a:r>
              <a:rPr lang="fr-FR" i="1" dirty="0" err="1"/>
              <a:t>firmware</a:t>
            </a:r>
            <a:r>
              <a:rPr lang="fr-FR" i="1" dirty="0"/>
              <a:t> (d'un </a:t>
            </a:r>
            <a:r>
              <a:rPr lang="fr-FR" i="1" dirty="0" err="1"/>
              <a:t>device</a:t>
            </a:r>
            <a:r>
              <a:rPr lang="fr-FR" i="1" dirty="0"/>
              <a:t>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i="1" dirty="0"/>
              <a:t>ID du </a:t>
            </a:r>
            <a:r>
              <a:rPr lang="fr-FR" i="1" dirty="0" err="1"/>
              <a:t>device</a:t>
            </a:r>
            <a:endParaRPr lang="fr-FR" i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système d'exploitation trouve le pilote approprié pour le périphérique </a:t>
            </a:r>
          </a:p>
          <a:p>
            <a:r>
              <a:rPr lang="fr-FR" i="1" dirty="0"/>
              <a:t>Interroge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le descripteur de périphérique (.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i="1" dirty="0"/>
              <a:t>utilise les ID du </a:t>
            </a:r>
            <a:r>
              <a:rPr lang="fr-FR" i="1" dirty="0" err="1"/>
              <a:t>device</a:t>
            </a:r>
            <a:endParaRPr lang="fr-FR" i="1" dirty="0"/>
          </a:p>
          <a:p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système d'exploitation charge ce </a:t>
            </a:r>
            <a:r>
              <a:rPr lang="fr-FR" dirty="0" err="1"/>
              <a:t>device</a:t>
            </a:r>
            <a:r>
              <a:rPr lang="fr-FR" dirty="0"/>
              <a:t> </a:t>
            </a:r>
          </a:p>
          <a:p>
            <a:r>
              <a:rPr lang="fr-FR" dirty="0"/>
              <a:t>en utilisant le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fichier .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fois que le </a:t>
            </a:r>
            <a:r>
              <a:rPr lang="fr-FR" dirty="0" err="1"/>
              <a:t>device</a:t>
            </a:r>
            <a:r>
              <a:rPr lang="fr-FR" dirty="0"/>
              <a:t> a été identifié plusieurs </a:t>
            </a:r>
          </a:p>
          <a:p>
            <a:r>
              <a:rPr lang="fr-FR" dirty="0"/>
              <a:t>clés de registre seront générées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6CBD87-A91B-488F-90FD-345D1FB0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41" y="4231335"/>
            <a:ext cx="3978956" cy="1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Disque,partition,volume,point de montage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5F2FEC-B089-40BB-A6F5-B96A07B6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9155"/>
            <a:ext cx="9144000" cy="40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1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Quelle information veut-on examiner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6CB0D7-F843-49DB-B36C-7365A47E2456}"/>
              </a:ext>
            </a:extLst>
          </p:cNvPr>
          <p:cNvSpPr txBox="1"/>
          <p:nvPr/>
        </p:nvSpPr>
        <p:spPr>
          <a:xfrm>
            <a:off x="1871700" y="2060848"/>
            <a:ext cx="54366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First Connected Time (driver installed)</a:t>
            </a:r>
          </a:p>
          <a:p>
            <a:pPr lvl="1"/>
            <a:r>
              <a:rPr lang="en-US" dirty="0"/>
              <a:t>Time USB Last Attached</a:t>
            </a:r>
          </a:p>
          <a:p>
            <a:pPr lvl="1"/>
            <a:r>
              <a:rPr lang="en-US" dirty="0"/>
              <a:t>Time USB Last Attached after reboot</a:t>
            </a:r>
          </a:p>
          <a:p>
            <a:r>
              <a:rPr lang="en-US" b="1" dirty="0"/>
              <a:t>Vendor/ Product ID/ Serial #</a:t>
            </a:r>
          </a:p>
          <a:p>
            <a:r>
              <a:rPr lang="en-US" b="1" dirty="0"/>
              <a:t>User Account </a:t>
            </a:r>
          </a:p>
          <a:p>
            <a:r>
              <a:rPr lang="en-US" b="1" dirty="0"/>
              <a:t>Volume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Mounted Volume</a:t>
            </a:r>
          </a:p>
          <a:p>
            <a:pPr lvl="1"/>
            <a:r>
              <a:rPr lang="en-US" dirty="0"/>
              <a:t>Mounted Volume GUID </a:t>
            </a:r>
          </a:p>
          <a:p>
            <a:pPr lvl="1"/>
            <a:r>
              <a:rPr lang="en-US" dirty="0"/>
              <a:t>Assigned Volume Drive Letter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14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Ou trouve-t-on l’information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83ABF3-5899-4E7B-8D08-6490C618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022811"/>
            <a:ext cx="8515350" cy="34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Autres endroits à examiner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97DBD-7118-4413-9FFC-911557B24E5C}"/>
              </a:ext>
            </a:extLst>
          </p:cNvPr>
          <p:cNvSpPr/>
          <p:nvPr/>
        </p:nvSpPr>
        <p:spPr>
          <a:xfrm>
            <a:off x="1187624" y="1888564"/>
            <a:ext cx="73277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Device (setup) Classes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\{a5dcbf10-6530-11d2-901f-00c04fb951ed}\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\{53f56307-b6bf-11d0-94f2-00a0c91efb8b}\</a:t>
            </a:r>
          </a:p>
          <a:p>
            <a:pPr lvl="1"/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Volume Info Cache 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HKLM\SOFTWARE\Microsoft\Windows Search\</a:t>
            </a:r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</a:p>
          <a:p>
            <a:pPr lvl="1"/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System Events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\Windows\System32\</a:t>
            </a:r>
            <a:r>
              <a:rPr lang="en-US" i="1" dirty="0" err="1">
                <a:solidFill>
                  <a:srgbClr val="007DB5"/>
                </a:solidFill>
              </a:rPr>
              <a:t>winevt</a:t>
            </a:r>
            <a:r>
              <a:rPr lang="en-US" i="1" dirty="0">
                <a:solidFill>
                  <a:srgbClr val="007DB5"/>
                </a:solidFill>
              </a:rPr>
              <a:t>\Logs\</a:t>
            </a:r>
            <a:r>
              <a:rPr lang="en-US" i="1" dirty="0" err="1">
                <a:solidFill>
                  <a:srgbClr val="007DB5"/>
                </a:solidFill>
              </a:rPr>
              <a:t>System.evtx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485" y="2842139"/>
            <a:ext cx="6034930" cy="1648958"/>
          </a:xfrm>
        </p:spPr>
        <p:txBody>
          <a:bodyPr>
            <a:normAutofit/>
          </a:bodyPr>
          <a:lstStyle/>
          <a:p>
            <a:r>
              <a:rPr lang="en-US" dirty="0"/>
              <a:t>Question 18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22.2 Setupapi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F6EFD7-CBA2-49E9-815B-C0F0D92C8CCA}"/>
              </a:ext>
            </a:extLst>
          </p:cNvPr>
          <p:cNvSpPr txBox="1"/>
          <p:nvPr/>
        </p:nvSpPr>
        <p:spPr>
          <a:xfrm>
            <a:off x="491612" y="1939236"/>
            <a:ext cx="7730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manager </a:t>
            </a:r>
            <a:r>
              <a:rPr lang="fr-FR" dirty="0" err="1"/>
              <a:t>PnP</a:t>
            </a:r>
            <a:r>
              <a:rPr lang="fr-FR" dirty="0"/>
              <a:t> et </a:t>
            </a:r>
            <a:r>
              <a:rPr lang="fr-FR" dirty="0" err="1"/>
              <a:t>SetupAPI</a:t>
            </a:r>
            <a:r>
              <a:rPr lang="fr-FR" dirty="0"/>
              <a:t> consignent les informations relatives à l'installation </a:t>
            </a:r>
          </a:p>
          <a:p>
            <a:r>
              <a:rPr lang="fr-FR" dirty="0"/>
              <a:t>du périphérique dans un fichier journal en texte clair pour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Vérifier l’installation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Résoudre les problèmes d'installation</a:t>
            </a:r>
          </a:p>
          <a:p>
            <a:pPr lvl="2"/>
            <a:r>
              <a:rPr lang="en-US" i="1" dirty="0"/>
              <a:t>"device did not install" </a:t>
            </a:r>
          </a:p>
          <a:p>
            <a:pPr lvl="2"/>
            <a:r>
              <a:rPr lang="en-US" i="1" dirty="0"/>
              <a:t>"wrong driver installed" </a:t>
            </a:r>
          </a:p>
          <a:p>
            <a:pPr lvl="2"/>
            <a:r>
              <a:rPr lang="en-US" i="1" dirty="0"/>
              <a:t>"Exit status: FAILURE“</a:t>
            </a:r>
          </a:p>
          <a:p>
            <a:pPr lvl="2"/>
            <a:endParaRPr lang="en-US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EFD7CC-F787-4E09-ACE2-6E774CA8FDD0}"/>
              </a:ext>
            </a:extLst>
          </p:cNvPr>
          <p:cNvSpPr txBox="1"/>
          <p:nvPr/>
        </p:nvSpPr>
        <p:spPr>
          <a:xfrm>
            <a:off x="492597" y="4111422"/>
            <a:ext cx="6926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Implémenté dans Windows Vista et les versions ultérieures de Windows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du </a:t>
            </a:r>
            <a:r>
              <a:rPr lang="fr-FR" dirty="0" err="1"/>
              <a:t>device</a:t>
            </a:r>
            <a:r>
              <a:rPr lang="fr-FR" dirty="0"/>
              <a:t> : </a:t>
            </a:r>
            <a:r>
              <a:rPr lang="en-US" i="1" dirty="0">
                <a:solidFill>
                  <a:srgbClr val="007DB5"/>
                </a:solidFill>
              </a:rPr>
              <a:t>setupapi.dev.log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Installation de l'application : </a:t>
            </a:r>
            <a:r>
              <a:rPr lang="en-US" i="1" dirty="0">
                <a:solidFill>
                  <a:srgbClr val="007DB5"/>
                </a:solidFill>
              </a:rPr>
              <a:t>setupapi.app.log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Emplacement par défaut : 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r>
              <a:rPr lang="en-US" i="1" dirty="0" err="1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%\inf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77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22.2 Setupapi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F586D0C-D0B8-41E4-8E48-3B24EDD1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1827063"/>
            <a:ext cx="8364117" cy="1257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A80590-A2BD-4DD4-913A-8BC99F7C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0" y="3736270"/>
            <a:ext cx="833553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22.2 Setupapi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033F2A-E5B9-413A-98AF-906A96E3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2492"/>
            <a:ext cx="9144000" cy="16443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6F3E6F-B6AD-4A1C-BF4A-313CCE4E0F4E}"/>
              </a:ext>
            </a:extLst>
          </p:cNvPr>
          <p:cNvSpPr txBox="1"/>
          <p:nvPr/>
        </p:nvSpPr>
        <p:spPr>
          <a:xfrm>
            <a:off x="1661311" y="4005934"/>
            <a:ext cx="5414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Deux périphériques USB sont découverts :</a:t>
            </a:r>
          </a:p>
          <a:p>
            <a:r>
              <a:rPr lang="en-US" dirty="0">
                <a:solidFill>
                  <a:srgbClr val="FF0000"/>
                </a:solidFill>
              </a:rPr>
              <a:t>VID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PID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Serial 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endor </a:t>
            </a:r>
            <a:r>
              <a:rPr lang="en-US" dirty="0" err="1">
                <a:solidFill>
                  <a:srgbClr val="FF0000"/>
                </a:solidFill>
              </a:rPr>
              <a:t>ID</a:t>
            </a:r>
            <a:r>
              <a:rPr lang="en-US" dirty="0" err="1"/>
              <a:t>entification</a:t>
            </a:r>
            <a:r>
              <a:rPr lang="en-US" dirty="0"/>
              <a:t>: </a:t>
            </a:r>
            <a:r>
              <a:rPr lang="en-US" i="1" dirty="0">
                <a:solidFill>
                  <a:srgbClr val="007DB5"/>
                </a:solidFill>
              </a:rPr>
              <a:t>0781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roduct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entification: </a:t>
            </a:r>
            <a:r>
              <a:rPr lang="en-US" i="1" dirty="0">
                <a:solidFill>
                  <a:srgbClr val="007DB5"/>
                </a:solidFill>
              </a:rPr>
              <a:t>5571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Serial No 1: </a:t>
            </a:r>
            <a:r>
              <a:rPr lang="en-US" i="1" dirty="0">
                <a:solidFill>
                  <a:srgbClr val="007DB5"/>
                </a:solidFill>
              </a:rPr>
              <a:t>4C530012450531101593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Serial No 2: </a:t>
            </a:r>
            <a:r>
              <a:rPr lang="en-US" i="1" dirty="0">
                <a:solidFill>
                  <a:srgbClr val="007DB5"/>
                </a:solidFill>
              </a:rPr>
              <a:t>4C530012550531106501</a:t>
            </a:r>
          </a:p>
          <a:p>
            <a:r>
              <a:rPr lang="fr-FR" dirty="0"/>
              <a:t>Peut être utilisé pour </a:t>
            </a:r>
            <a:r>
              <a:rPr lang="fr-FR" b="1" dirty="0"/>
              <a:t>restreindre</a:t>
            </a:r>
            <a:r>
              <a:rPr lang="fr-FR" dirty="0"/>
              <a:t> les périphériques USB </a:t>
            </a:r>
          </a:p>
          <a:p>
            <a:r>
              <a:rPr lang="fr-FR" dirty="0"/>
              <a:t>qui peuvent être utilisés dans un environnement. </a:t>
            </a:r>
          </a:p>
        </p:txBody>
      </p:sp>
    </p:spTree>
    <p:extLst>
      <p:ext uri="{BB962C8B-B14F-4D97-AF65-F5344CB8AC3E}">
        <p14:creationId xmlns:p14="http://schemas.microsoft.com/office/powerpoint/2010/main" val="75395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22.2 Setupapi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B13E6-5E11-42F7-83E3-43FF5630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75" y="2257155"/>
            <a:ext cx="6489050" cy="3940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2AD8C7-140A-42C1-8E75-0CCBBD95A3F1}"/>
              </a:ext>
            </a:extLst>
          </p:cNvPr>
          <p:cNvSpPr txBox="1"/>
          <p:nvPr/>
        </p:nvSpPr>
        <p:spPr>
          <a:xfrm>
            <a:off x="1009572" y="1701152"/>
            <a:ext cx="705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https://www.the-sz.com/products/usbid/index.php?v=0781&amp;p=5571&amp;n=</a:t>
            </a:r>
          </a:p>
        </p:txBody>
      </p:sp>
    </p:spTree>
    <p:extLst>
      <p:ext uri="{BB962C8B-B14F-4D97-AF65-F5344CB8AC3E}">
        <p14:creationId xmlns:p14="http://schemas.microsoft.com/office/powerpoint/2010/main" val="322551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Examiner l'horodatage de l'installation du device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AE3DA4-9C36-42AE-A029-69D40EF7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" y="1591820"/>
            <a:ext cx="9144000" cy="46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1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99BB8C1-4EED-461C-A814-82BFC61AFF67}"/>
              </a:ext>
            </a:extLst>
          </p:cNvPr>
          <p:cNvSpPr/>
          <p:nvPr/>
        </p:nvSpPr>
        <p:spPr>
          <a:xfrm>
            <a:off x="643240" y="4601559"/>
            <a:ext cx="8177232" cy="4408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22.3 Examiner le registre pour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65EDB63-9A08-4E08-956F-85999054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44625"/>
            <a:ext cx="6306430" cy="12860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78F938-0539-445F-A619-33B5419C7909}"/>
              </a:ext>
            </a:extLst>
          </p:cNvPr>
          <p:cNvSpPr txBox="1"/>
          <p:nvPr/>
        </p:nvSpPr>
        <p:spPr>
          <a:xfrm>
            <a:off x="6770647" y="1887511"/>
            <a:ext cx="218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de connexion </a:t>
            </a:r>
          </a:p>
          <a:p>
            <a:r>
              <a:rPr lang="fr-FR" dirty="0"/>
              <a:t>après le redémarrage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46963F-82FE-48EC-903A-004DFBFA27C1}"/>
              </a:ext>
            </a:extLst>
          </p:cNvPr>
          <p:cNvSpPr txBox="1"/>
          <p:nvPr/>
        </p:nvSpPr>
        <p:spPr>
          <a:xfrm>
            <a:off x="6876256" y="2709743"/>
            <a:ext cx="219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 de la dernière </a:t>
            </a:r>
          </a:p>
          <a:p>
            <a:r>
              <a:rPr lang="fr-FR" dirty="0"/>
              <a:t>écriture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88A563-0423-4C73-89A3-AA8BEA7D7A95}"/>
              </a:ext>
            </a:extLst>
          </p:cNvPr>
          <p:cNvCxnSpPr>
            <a:stCxn id="6" idx="1"/>
          </p:cNvCxnSpPr>
          <p:nvPr/>
        </p:nvCxnSpPr>
        <p:spPr>
          <a:xfrm flipH="1">
            <a:off x="4788024" y="2210677"/>
            <a:ext cx="1982623" cy="354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930E033-C5E4-4701-B9FF-4BF3B5E2539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644008" y="2780928"/>
            <a:ext cx="2232248" cy="2519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AECDB37-A694-45E7-A1BD-C3B973B899AC}"/>
              </a:ext>
            </a:extLst>
          </p:cNvPr>
          <p:cNvSpPr txBox="1"/>
          <p:nvPr/>
        </p:nvSpPr>
        <p:spPr>
          <a:xfrm>
            <a:off x="746757" y="4607578"/>
            <a:ext cx="808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Z" est l'abréviation de l'heure Zulu, qui correspond également à l'heure GMT et UTC.</a:t>
            </a:r>
          </a:p>
        </p:txBody>
      </p:sp>
    </p:spTree>
    <p:extLst>
      <p:ext uri="{BB962C8B-B14F-4D97-AF65-F5344CB8AC3E}">
        <p14:creationId xmlns:p14="http://schemas.microsoft.com/office/powerpoint/2010/main" val="345709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7E7312-CF6A-486E-8AF1-96FECA0635B5}"/>
              </a:ext>
            </a:extLst>
          </p:cNvPr>
          <p:cNvSpPr/>
          <p:nvPr/>
        </p:nvSpPr>
        <p:spPr>
          <a:xfrm>
            <a:off x="6948264" y="2780928"/>
            <a:ext cx="1270604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22.4 Examiner le registre USBStor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D7ACEC-93B2-44DF-AEE5-544A456DC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11841"/>
            <a:ext cx="5934903" cy="34009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9832AF-3B01-4587-B5FB-D3BADBD7D726}"/>
              </a:ext>
            </a:extLst>
          </p:cNvPr>
          <p:cNvSpPr txBox="1"/>
          <p:nvPr/>
        </p:nvSpPr>
        <p:spPr>
          <a:xfrm>
            <a:off x="6948264" y="2780928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quoi ?</a:t>
            </a:r>
          </a:p>
        </p:txBody>
      </p:sp>
    </p:spTree>
    <p:extLst>
      <p:ext uri="{BB962C8B-B14F-4D97-AF65-F5344CB8AC3E}">
        <p14:creationId xmlns:p14="http://schemas.microsoft.com/office/powerpoint/2010/main" val="1372884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22.5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/>
              <a:t>xternal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emory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evice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ana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/>
              <a:t>e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en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38845A-92AD-41EA-B192-6310AED8B2BD}"/>
              </a:ext>
            </a:extLst>
          </p:cNvPr>
          <p:cNvSpPr txBox="1"/>
          <p:nvPr/>
        </p:nvSpPr>
        <p:spPr>
          <a:xfrm>
            <a:off x="395536" y="1977157"/>
            <a:ext cx="81868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Lorsque vous insérez un périphérique flash comme une clé USB dans un système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service </a:t>
            </a:r>
            <a:r>
              <a:rPr lang="fr-FR" dirty="0" err="1"/>
              <a:t>EMDMgmt</a:t>
            </a:r>
            <a:r>
              <a:rPr lang="fr-FR" dirty="0"/>
              <a:t> (partie de ReadyBoost) examine le </a:t>
            </a:r>
            <a:r>
              <a:rPr lang="fr-FR" dirty="0" err="1"/>
              <a:t>device</a:t>
            </a:r>
            <a:r>
              <a:rPr lang="fr-FR" dirty="0"/>
              <a:t> pour déterminer </a:t>
            </a:r>
          </a:p>
          <a:p>
            <a:r>
              <a:rPr lang="fr-FR" dirty="0"/>
              <a:t>ses performances : ses capacités et voir s'il est adapté à une 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Stocke les résultats dans </a:t>
            </a:r>
            <a:r>
              <a:rPr lang="en-US" i="1" dirty="0">
                <a:solidFill>
                  <a:srgbClr val="007DB5"/>
                </a:solidFill>
              </a:rPr>
              <a:t>HKLM\SOFTWARE\Microsoft\</a:t>
            </a:r>
          </a:p>
          <a:p>
            <a:r>
              <a:rPr lang="en-US" i="1" dirty="0">
                <a:solidFill>
                  <a:srgbClr val="007DB5"/>
                </a:solidFill>
              </a:rPr>
              <a:t>Windows NT\CurrentVersion\</a:t>
            </a:r>
            <a:r>
              <a:rPr lang="en-US" i="1" dirty="0" err="1">
                <a:solidFill>
                  <a:srgbClr val="007DB5"/>
                </a:solidFill>
              </a:rPr>
              <a:t>Emdmgmt</a:t>
            </a:r>
            <a:r>
              <a:rPr lang="en-US" i="1" dirty="0">
                <a:solidFill>
                  <a:srgbClr val="007DB5"/>
                </a:solidFill>
              </a:rPr>
              <a:t>. - </a:t>
            </a:r>
            <a:r>
              <a:rPr lang="fr-FR" i="1" dirty="0">
                <a:solidFill>
                  <a:srgbClr val="007DB5"/>
                </a:solidFill>
              </a:rPr>
              <a:t>c</a:t>
            </a:r>
            <a:r>
              <a:rPr lang="fr-FR" i="1" dirty="0"/>
              <a:t>ontient le numéro de série du volume</a:t>
            </a:r>
          </a:p>
          <a:p>
            <a:endParaRPr lang="fr-FR" dirty="0"/>
          </a:p>
          <a:p>
            <a:r>
              <a:rPr lang="fr-FR" dirty="0"/>
              <a:t>ReadyBoost consiste en un service implémenté en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%\System32\Emdmgmt.dll - </a:t>
            </a:r>
            <a:r>
              <a:rPr lang="fr-FR" i="1" dirty="0"/>
              <a:t>s'exécute dans un processus Service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%\System32\Drivers\Ecache.sys- </a:t>
            </a:r>
            <a:r>
              <a:rPr lang="fr-FR" i="1" dirty="0"/>
              <a:t>un pilote de filtre de volume</a:t>
            </a:r>
            <a:endParaRPr lang="en-GB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5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22.6 </a:t>
            </a:r>
            <a:r>
              <a:rPr lang="en-US" i="1" dirty="0">
                <a:solidFill>
                  <a:srgbClr val="007DB5"/>
                </a:solidFill>
              </a:rPr>
              <a:t>MountPoints2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5ABF01-AE37-4AED-B395-44D991003787}"/>
              </a:ext>
            </a:extLst>
          </p:cNvPr>
          <p:cNvSpPr txBox="1"/>
          <p:nvPr/>
        </p:nvSpPr>
        <p:spPr>
          <a:xfrm>
            <a:off x="467544" y="1916832"/>
            <a:ext cx="88295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point de montage de volume est un lecteur (ou  volume) Windows qui est monté sur </a:t>
            </a:r>
          </a:p>
          <a:p>
            <a:r>
              <a:rPr lang="fr-FR" dirty="0"/>
              <a:t>un répertoire utilisant NTFS.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lecteur monté se voit attribuer un chemin d'accès au lieu d'une lettre de lecteur.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points de montage de volume vous permettent de dépasser la limite de 26 caractères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utilisant les points de montage de volume, vous pouvez greffer, ou monter, </a:t>
            </a:r>
          </a:p>
          <a:p>
            <a:r>
              <a:rPr lang="fr-FR" dirty="0"/>
              <a:t>une partition cible sur un répertoire d'un autre disque physique.</a:t>
            </a:r>
          </a:p>
          <a:p>
            <a:endParaRPr lang="fr-FR" dirty="0"/>
          </a:p>
          <a:p>
            <a:r>
              <a:rPr lang="fr-FR" dirty="0"/>
              <a:t>MountPoints2 est une entrée de registre qui stocke les données sur les périphériques </a:t>
            </a:r>
          </a:p>
          <a:p>
            <a:r>
              <a:rPr lang="fr-FR" dirty="0"/>
              <a:t>USB/disques durs amovibles: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clés USB (dispositif amovible vu jusqu'à présent)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actions </a:t>
            </a:r>
            <a:r>
              <a:rPr lang="fr-FR" dirty="0" err="1"/>
              <a:t>autorun</a:t>
            </a:r>
            <a:r>
              <a:rPr lang="fr-FR" dirty="0"/>
              <a:t> pour divers </a:t>
            </a:r>
            <a:r>
              <a:rPr lang="fr-FR" dirty="0" err="1"/>
              <a:t>devices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Contient le GUID d'un point de montage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peut être nécessaire de mettre en corrélation les entrées de volume avec celles </a:t>
            </a:r>
          </a:p>
          <a:p>
            <a:r>
              <a:rPr lang="fr-FR" dirty="0"/>
              <a:t>des entrées de </a:t>
            </a:r>
            <a:r>
              <a:rPr lang="fr-FR" i="1" dirty="0" err="1"/>
              <a:t>MountedDevices</a:t>
            </a:r>
            <a:r>
              <a:rPr lang="fr-FR" dirty="0"/>
              <a:t> qui commencent par </a:t>
            </a:r>
            <a:r>
              <a:rPr lang="fr-FR" i="1" dirty="0"/>
              <a:t>"\ ?? \Volume".</a:t>
            </a:r>
          </a:p>
        </p:txBody>
      </p:sp>
    </p:spTree>
    <p:extLst>
      <p:ext uri="{BB962C8B-B14F-4D97-AF65-F5344CB8AC3E}">
        <p14:creationId xmlns:p14="http://schemas.microsoft.com/office/powerpoint/2010/main" val="246175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4E1460-C0E7-45F5-A224-97E46950C774}"/>
              </a:ext>
            </a:extLst>
          </p:cNvPr>
          <p:cNvSpPr/>
          <p:nvPr/>
        </p:nvSpPr>
        <p:spPr>
          <a:xfrm>
            <a:off x="6732240" y="3645024"/>
            <a:ext cx="1917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22.6 </a:t>
            </a:r>
            <a:r>
              <a:rPr lang="en-US" i="1" dirty="0">
                <a:solidFill>
                  <a:srgbClr val="007DB5"/>
                </a:solidFill>
              </a:rPr>
              <a:t>MountPoints2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39A47CE-8604-43C6-84EF-DBF18050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90689"/>
            <a:ext cx="5766516" cy="44919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9DAF51-E06A-4062-9C4C-390AC03FB5B4}"/>
              </a:ext>
            </a:extLst>
          </p:cNvPr>
          <p:cNvSpPr txBox="1"/>
          <p:nvPr/>
        </p:nvSpPr>
        <p:spPr>
          <a:xfrm>
            <a:off x="6732240" y="3645024"/>
            <a:ext cx="19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GUID des points </a:t>
            </a:r>
          </a:p>
          <a:p>
            <a:r>
              <a:rPr lang="fr-FR" dirty="0"/>
              <a:t>de montage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FD560A-EDAA-4D23-B6FE-41AF4F22EFD5}"/>
              </a:ext>
            </a:extLst>
          </p:cNvPr>
          <p:cNvCxnSpPr/>
          <p:nvPr/>
        </p:nvCxnSpPr>
        <p:spPr>
          <a:xfrm flipH="1" flipV="1">
            <a:off x="3491880" y="3861048"/>
            <a:ext cx="3096344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C897A3-B398-4035-9FB4-2968D812C947}"/>
              </a:ext>
            </a:extLst>
          </p:cNvPr>
          <p:cNvCxnSpPr>
            <a:cxnSpLocks/>
          </p:cNvCxnSpPr>
          <p:nvPr/>
        </p:nvCxnSpPr>
        <p:spPr>
          <a:xfrm flipH="1">
            <a:off x="3392892" y="3959949"/>
            <a:ext cx="3096344" cy="148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68C69C4-1062-4695-A1F3-B37506AA9DBC}"/>
              </a:ext>
            </a:extLst>
          </p:cNvPr>
          <p:cNvCxnSpPr>
            <a:cxnSpLocks/>
          </p:cNvCxnSpPr>
          <p:nvPr/>
        </p:nvCxnSpPr>
        <p:spPr>
          <a:xfrm flipH="1">
            <a:off x="3392892" y="3959949"/>
            <a:ext cx="3096344" cy="430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6AAC0AB-0411-4F5F-A711-54814400A017}"/>
              </a:ext>
            </a:extLst>
          </p:cNvPr>
          <p:cNvCxnSpPr>
            <a:cxnSpLocks/>
          </p:cNvCxnSpPr>
          <p:nvPr/>
        </p:nvCxnSpPr>
        <p:spPr>
          <a:xfrm flipH="1">
            <a:off x="3392892" y="3933056"/>
            <a:ext cx="3096344" cy="733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8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noProof="1"/>
              <a:t>Quelle application a été utilisée pour la communication par e-mail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809014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3814809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6820605" y="4025097"/>
            <a:ext cx="151438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766"/>
            <a:r>
              <a:rPr lang="en-US" sz="15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258555-1764-4110-87F8-0C157F51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2465027"/>
            <a:ext cx="7964011" cy="65731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CA3BB25-7200-4341-AE7B-79DEF319380E}"/>
              </a:ext>
            </a:extLst>
          </p:cNvPr>
          <p:cNvSpPr txBox="1"/>
          <p:nvPr/>
        </p:nvSpPr>
        <p:spPr>
          <a:xfrm>
            <a:off x="1871700" y="4149080"/>
            <a:ext cx="5805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clients email :</a:t>
            </a:r>
          </a:p>
          <a:p>
            <a:r>
              <a:rPr lang="en-US" dirty="0">
                <a:solidFill>
                  <a:srgbClr val="FF0000"/>
                </a:solidFill>
              </a:rPr>
              <a:t>https://en.wikipedia.org/wiki/Comparison_of_email_clients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22.7 Devices montees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E21E84-486A-43F5-AAF2-275CE84A3163}"/>
              </a:ext>
            </a:extLst>
          </p:cNvPr>
          <p:cNvSpPr txBox="1"/>
          <p:nvPr/>
        </p:nvSpPr>
        <p:spPr>
          <a:xfrm>
            <a:off x="1619672" y="2132856"/>
            <a:ext cx="57645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Périphériques connectés à l'ordinateur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Nom du volume persistant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Lettre de lecteur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GUID (identifiant interne unique d'un point de montage)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Signature du disque/pilote</a:t>
            </a:r>
          </a:p>
          <a:p>
            <a:endParaRPr lang="fr-FR" dirty="0"/>
          </a:p>
          <a:p>
            <a:r>
              <a:rPr lang="fr-FR" dirty="0"/>
              <a:t>Les types de </a:t>
            </a:r>
            <a:r>
              <a:rPr lang="fr-FR" dirty="0" err="1"/>
              <a:t>devices</a:t>
            </a:r>
            <a:r>
              <a:rPr lang="fr-FR" dirty="0"/>
              <a:t> comprennent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Dispositifs de stockage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DVD/CDROM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97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911659F-96D2-4CFF-8E3D-A9888D73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814981"/>
            <a:ext cx="8460432" cy="38919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5CACB-5CFB-4D38-AB9D-78ED88A8B522}"/>
              </a:ext>
            </a:extLst>
          </p:cNvPr>
          <p:cNvSpPr/>
          <p:nvPr/>
        </p:nvSpPr>
        <p:spPr>
          <a:xfrm>
            <a:off x="4228768" y="1916832"/>
            <a:ext cx="4735720" cy="2448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Afficher le plugin d'utilisation  MountedDevices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48C219-8E0F-4CED-94DD-E4DBB43C0848}"/>
              </a:ext>
            </a:extLst>
          </p:cNvPr>
          <p:cNvSpPr txBox="1"/>
          <p:nvPr/>
        </p:nvSpPr>
        <p:spPr>
          <a:xfrm>
            <a:off x="4228769" y="1916832"/>
            <a:ext cx="47357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signature du lecteur/disque est un </a:t>
            </a:r>
          </a:p>
          <a:p>
            <a:r>
              <a:rPr lang="fr-FR" sz="1400" dirty="0"/>
              <a:t>numéro d'identification unique </a:t>
            </a:r>
          </a:p>
          <a:p>
            <a:r>
              <a:rPr lang="fr-FR" sz="1400" dirty="0"/>
              <a:t>que Windows écrit à un emplacement spécifique dans le </a:t>
            </a:r>
          </a:p>
          <a:p>
            <a:r>
              <a:rPr lang="fr-FR" sz="1400" dirty="0"/>
              <a:t>Master Boot Record (MBR) sur le </a:t>
            </a:r>
          </a:p>
          <a:p>
            <a:r>
              <a:rPr lang="fr-FR" sz="1400" dirty="0"/>
              <a:t>premier secteur de chaque disque </a:t>
            </a:r>
            <a:r>
              <a:rPr lang="fr-FR" dirty="0"/>
              <a:t>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On peut utiliser cela pour regrouper les disques et les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Un seul disque &gt; plusieurs volumes</a:t>
            </a:r>
          </a:p>
        </p:txBody>
      </p:sp>
    </p:spTree>
    <p:extLst>
      <p:ext uri="{BB962C8B-B14F-4D97-AF65-F5344CB8AC3E}">
        <p14:creationId xmlns:p14="http://schemas.microsoft.com/office/powerpoint/2010/main" val="160056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Montrer MountedDevices en utilisant hivexsh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9DFDB3-083C-4CB3-B233-CC02F0E2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1889791"/>
            <a:ext cx="828790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4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Montrer MountedDevices en utilisant hivexsh(2)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46CEF6-57E6-4ADD-A549-7D7D32A5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3" y="2004457"/>
            <a:ext cx="8221222" cy="410584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950D51-0847-4AD2-AFE7-84A09AA61DF1}"/>
              </a:ext>
            </a:extLst>
          </p:cNvPr>
          <p:cNvSpPr txBox="1"/>
          <p:nvPr/>
        </p:nvSpPr>
        <p:spPr>
          <a:xfrm>
            <a:off x="4252262" y="1635125"/>
            <a:ext cx="11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signatures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26F6E01-D7E1-401F-B16D-71C3F41AE5CF}"/>
              </a:ext>
            </a:extLst>
          </p:cNvPr>
          <p:cNvCxnSpPr>
            <a:stCxn id="6" idx="0"/>
          </p:cNvCxnSpPr>
          <p:nvPr/>
        </p:nvCxnSpPr>
        <p:spPr>
          <a:xfrm flipH="1">
            <a:off x="3563888" y="2004457"/>
            <a:ext cx="939976" cy="128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AAAF40-332D-4B13-AFCE-C8E9E825A2FC}"/>
              </a:ext>
            </a:extLst>
          </p:cNvPr>
          <p:cNvCxnSpPr/>
          <p:nvPr/>
        </p:nvCxnSpPr>
        <p:spPr>
          <a:xfrm>
            <a:off x="5508104" y="2004457"/>
            <a:ext cx="432048" cy="34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DEA11-8B44-4FD2-A872-1A38BE114FDA}"/>
              </a:ext>
            </a:extLst>
          </p:cNvPr>
          <p:cNvSpPr txBox="1"/>
          <p:nvPr/>
        </p:nvSpPr>
        <p:spPr>
          <a:xfrm>
            <a:off x="6671549" y="1603144"/>
            <a:ext cx="93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adresse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EA6C983-547C-4291-AA1B-BB89C85A7729}"/>
              </a:ext>
            </a:extLst>
          </p:cNvPr>
          <p:cNvCxnSpPr>
            <a:stCxn id="16" idx="2"/>
          </p:cNvCxnSpPr>
          <p:nvPr/>
        </p:nvCxnSpPr>
        <p:spPr>
          <a:xfrm>
            <a:off x="7139700" y="1972476"/>
            <a:ext cx="168604" cy="306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807BACE8-655D-455A-B163-36D18813B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048" y="3933056"/>
            <a:ext cx="236253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4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22.8 Classes de devices (setup)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75FF894-B5F7-4847-8943-4DC71DFB9312}"/>
              </a:ext>
            </a:extLst>
          </p:cNvPr>
          <p:cNvSpPr txBox="1"/>
          <p:nvPr/>
        </p:nvSpPr>
        <p:spPr>
          <a:xfrm>
            <a:off x="755576" y="1917540"/>
            <a:ext cx="79824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devices</a:t>
            </a:r>
            <a:r>
              <a:rPr lang="fr-FR" dirty="0"/>
              <a:t> sont regroupés dans une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classe de configuration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les </a:t>
            </a:r>
            <a:r>
              <a:rPr lang="fr-FR" dirty="0" err="1"/>
              <a:t>devices</a:t>
            </a:r>
            <a:r>
              <a:rPr lang="fr-FR" dirty="0"/>
              <a:t> ont une manière similaire d'installation et de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changeurs de médias SCSI sont regroupés dans la classe de configuration </a:t>
            </a:r>
          </a:p>
          <a:p>
            <a:r>
              <a:rPr lang="fr-FR" dirty="0"/>
              <a:t>de périphériques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MediumChanger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Microsoft définit des classes de configuration pour la plupart des </a:t>
            </a:r>
            <a:r>
              <a:rPr lang="fr-FR" dirty="0" err="1"/>
              <a:t>devices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OEM peuvent définir de nouvelles classes de configuration des </a:t>
            </a:r>
            <a:r>
              <a:rPr lang="fr-FR" dirty="0" err="1"/>
              <a:t>devices</a:t>
            </a:r>
            <a:r>
              <a:rPr lang="fr-FR" dirty="0"/>
              <a:t>, </a:t>
            </a:r>
          </a:p>
          <a:p>
            <a:r>
              <a:rPr lang="fr-FR" dirty="0"/>
              <a:t>mais seulement si aucune des classes existantes ne s'applique.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exemple, un fournisseur de caméras ne doit pas définir une nouvelle </a:t>
            </a:r>
          </a:p>
          <a:p>
            <a:r>
              <a:rPr lang="fr-FR" dirty="0"/>
              <a:t>classe de configuration car les caméras relèvent de la classe de configuration Image</a:t>
            </a:r>
          </a:p>
          <a:p>
            <a:endParaRPr lang="fr-FR" dirty="0"/>
          </a:p>
          <a:p>
            <a:r>
              <a:rPr lang="fr-FR" dirty="0"/>
              <a:t>Le GUID de la classe de configuration du dispositif définit la clef de registres</a:t>
            </a:r>
          </a:p>
          <a:p>
            <a:r>
              <a:rPr lang="en-US" i="1" dirty="0">
                <a:solidFill>
                  <a:srgbClr val="7030A0"/>
                </a:solidFill>
              </a:rPr>
              <a:t>..\</a:t>
            </a:r>
            <a:r>
              <a:rPr lang="en-US" i="1" dirty="0" err="1">
                <a:solidFill>
                  <a:srgbClr val="7030A0"/>
                </a:solidFill>
              </a:rPr>
              <a:t>CurrentControlSet</a:t>
            </a:r>
            <a:r>
              <a:rPr lang="en-US" i="1" dirty="0">
                <a:solidFill>
                  <a:srgbClr val="7030A0"/>
                </a:solidFill>
              </a:rPr>
              <a:t>\Control\</a:t>
            </a:r>
            <a:r>
              <a:rPr lang="en-US" i="1" dirty="0" err="1">
                <a:solidFill>
                  <a:srgbClr val="7030A0"/>
                </a:solidFill>
              </a:rPr>
              <a:t>DeviceClass</a:t>
            </a:r>
            <a:r>
              <a:rPr lang="en-US" i="1" dirty="0">
                <a:solidFill>
                  <a:srgbClr val="7030A0"/>
                </a:solidFill>
              </a:rPr>
              <a:t>\{</a:t>
            </a:r>
            <a:r>
              <a:rPr lang="en-US" i="1" dirty="0" err="1">
                <a:solidFill>
                  <a:srgbClr val="7030A0"/>
                </a:solidFill>
              </a:rPr>
              <a:t>ClassGuid</a:t>
            </a:r>
            <a:r>
              <a:rPr lang="en-US" i="1" dirty="0">
                <a:solidFill>
                  <a:srgbClr val="7030A0"/>
                </a:solidFill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175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22.8 Classes de devices (setup)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57E21F-43F6-415E-936E-84BAB4EB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21" y="1933366"/>
            <a:ext cx="740195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5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22.9 Informations sur le volume Cache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BE60EC-54CE-4874-A4B7-66BDB23D4FA0}"/>
              </a:ext>
            </a:extLst>
          </p:cNvPr>
          <p:cNvSpPr txBox="1"/>
          <p:nvPr/>
        </p:nvSpPr>
        <p:spPr>
          <a:xfrm>
            <a:off x="576194" y="1818267"/>
            <a:ext cx="8011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registre de recherche de Windows (</a:t>
            </a:r>
            <a:r>
              <a:rPr lang="en-US" i="1" dirty="0">
                <a:solidFill>
                  <a:srgbClr val="007DB5"/>
                </a:solidFill>
              </a:rPr>
              <a:t>Windows Search ) </a:t>
            </a:r>
            <a:r>
              <a:rPr lang="fr-FR" dirty="0"/>
              <a:t>est destiné à faciliter la </a:t>
            </a:r>
          </a:p>
          <a:p>
            <a:r>
              <a:rPr lang="fr-FR" dirty="0"/>
              <a:t>fonction de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VolumeInfoCache</a:t>
            </a:r>
            <a:r>
              <a:rPr lang="fr-FR" dirty="0"/>
              <a:t> est une sous-clé de Windows </a:t>
            </a:r>
            <a:r>
              <a:rPr lang="fr-FR" dirty="0" err="1"/>
              <a:t>Search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426802-6471-412E-95DE-DC819515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4" y="3277300"/>
            <a:ext cx="757343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Examiner Volume Information Cache à partir de Windows Search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632425-D642-442C-8FEE-384ABFAF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78" y="1669539"/>
            <a:ext cx="6066038" cy="4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68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Examiner Volume Information Cache avec hivexsh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5E3C02-CEF9-4FA0-9014-9E4D617B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88955"/>
            <a:ext cx="663032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5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485" y="2842139"/>
            <a:ext cx="6034930" cy="1648958"/>
          </a:xfrm>
        </p:spPr>
        <p:txBody>
          <a:bodyPr>
            <a:normAutofit/>
          </a:bodyPr>
          <a:lstStyle/>
          <a:p>
            <a:r>
              <a:rPr lang="en-US" dirty="0"/>
              <a:t>Questions 19-20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576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D82C7-F740-497F-9B86-1D512B1657D6}"/>
              </a:ext>
            </a:extLst>
          </p:cNvPr>
          <p:cNvSpPr/>
          <p:nvPr/>
        </p:nvSpPr>
        <p:spPr>
          <a:xfrm>
            <a:off x="3491880" y="407707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948772" cy="1325563"/>
          </a:xfrm>
        </p:spPr>
        <p:txBody>
          <a:bodyPr>
            <a:noAutofit/>
          </a:bodyPr>
          <a:lstStyle/>
          <a:p>
            <a:r>
              <a:rPr lang="fr-FR" noProof="1"/>
              <a:t>19.Où se trouve l’archive mail ?</a:t>
            </a:r>
            <a:br>
              <a:rPr lang="fr-FR" noProof="1"/>
            </a:br>
            <a:r>
              <a:rPr lang="fr-FR" noProof="1"/>
              <a:t>20. Quel était le compte e-mail utilisé par le suspect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A0A3D7A-7EC5-4B57-8337-15AB6640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1" y="2667481"/>
            <a:ext cx="8935697" cy="4763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AECA284-3723-42CB-9ECA-F27DDB96BFB0}"/>
              </a:ext>
            </a:extLst>
          </p:cNvPr>
          <p:cNvSpPr txBox="1"/>
          <p:nvPr/>
        </p:nvSpPr>
        <p:spPr>
          <a:xfrm>
            <a:off x="3635896" y="4077072"/>
            <a:ext cx="342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-r</a:t>
            </a:r>
            <a:r>
              <a:rPr lang="fr-FR" b="1" dirty="0"/>
              <a:t> </a:t>
            </a:r>
            <a:r>
              <a:rPr lang="fr-FR" b="1" dirty="0" err="1"/>
              <a:t>recursif</a:t>
            </a:r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-F</a:t>
            </a:r>
            <a:r>
              <a:rPr lang="fr-FR" b="1" dirty="0"/>
              <a:t> afficher uniquement les fichiers</a:t>
            </a:r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485" y="2842139"/>
            <a:ext cx="6034930" cy="1648958"/>
          </a:xfrm>
        </p:spPr>
        <p:txBody>
          <a:bodyPr>
            <a:normAutofit/>
          </a:bodyPr>
          <a:lstStyle/>
          <a:p>
            <a:r>
              <a:rPr lang="en-US" dirty="0"/>
              <a:t>Questions 21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401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21. Dressez la liste de tous les e-mails du suspect. Si possible, identifiez les e-mails supprimés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0493C1-E6E7-4025-86EE-61543E301110}"/>
              </a:ext>
            </a:extLst>
          </p:cNvPr>
          <p:cNvSpPr txBox="1"/>
          <p:nvPr/>
        </p:nvSpPr>
        <p:spPr>
          <a:xfrm>
            <a:off x="1871700" y="3212976"/>
            <a:ext cx="4725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Installer l’outil d’extraction des e-mails :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libpff</a:t>
            </a:r>
            <a:endParaRPr lang="fr-FR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Copier le fichier </a:t>
            </a:r>
            <a:r>
              <a:rPr lang="fr-FR" b="1" dirty="0">
                <a:solidFill>
                  <a:srgbClr val="FF0000"/>
                </a:solidFill>
              </a:rPr>
              <a:t>.ost </a:t>
            </a:r>
            <a:r>
              <a:rPr lang="fr-FR" dirty="0"/>
              <a:t>depuis l’image 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Extraire les e-mails avec </a:t>
            </a:r>
            <a:r>
              <a:rPr lang="fr-FR" dirty="0" err="1"/>
              <a:t>libpff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7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92788" cy="1325563"/>
          </a:xfrm>
        </p:spPr>
        <p:txBody>
          <a:bodyPr>
            <a:noAutofit/>
          </a:bodyPr>
          <a:lstStyle/>
          <a:p>
            <a:r>
              <a:rPr lang="fr-FR" noProof="1"/>
              <a:t>libpff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0493C1-E6E7-4025-86EE-61543E301110}"/>
              </a:ext>
            </a:extLst>
          </p:cNvPr>
          <p:cNvSpPr txBox="1"/>
          <p:nvPr/>
        </p:nvSpPr>
        <p:spPr>
          <a:xfrm>
            <a:off x="467544" y="2210677"/>
            <a:ext cx="8114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libraire permettant d'accéder au format </a:t>
            </a:r>
            <a:r>
              <a:rPr lang="fr-FR" b="1" dirty="0" err="1"/>
              <a:t>Personal</a:t>
            </a:r>
            <a:r>
              <a:rPr lang="fr-FR" b="1" dirty="0"/>
              <a:t> Folder File (PFF) </a:t>
            </a:r>
            <a:r>
              <a:rPr lang="fr-FR" dirty="0"/>
              <a:t>et</a:t>
            </a:r>
          </a:p>
          <a:p>
            <a:r>
              <a:rPr lang="fr-FR" dirty="0"/>
              <a:t> </a:t>
            </a:r>
            <a:r>
              <a:rPr lang="fr-FR" b="1" dirty="0"/>
              <a:t>Offline Folder File (OFF)</a:t>
            </a:r>
          </a:p>
          <a:p>
            <a:endParaRPr lang="fr-FR" b="1" dirty="0"/>
          </a:p>
          <a:p>
            <a:r>
              <a:rPr lang="fr-FR" i="1" dirty="0"/>
              <a:t>Ces formats sont utilisés par Microsoft Outlook pour stocker les e-mails, les contacts </a:t>
            </a:r>
          </a:p>
          <a:p>
            <a:r>
              <a:rPr lang="fr-FR" i="1" dirty="0"/>
              <a:t>et d'autres données.</a:t>
            </a:r>
          </a:p>
          <a:p>
            <a:endParaRPr lang="fr-FR" dirty="0"/>
          </a:p>
          <a:p>
            <a:r>
              <a:rPr lang="fr-FR" dirty="0"/>
              <a:t>Types de fichiers supportés :</a:t>
            </a:r>
          </a:p>
          <a:p>
            <a:endParaRPr lang="fr-FR" dirty="0"/>
          </a:p>
          <a:p>
            <a:pPr lvl="1"/>
            <a:r>
              <a:rPr lang="en-US" dirty="0"/>
              <a:t>PAB (Personal Address Book)</a:t>
            </a:r>
          </a:p>
          <a:p>
            <a:pPr lvl="1"/>
            <a:r>
              <a:rPr lang="en-US" dirty="0"/>
              <a:t>PST (Personal Storage Table)</a:t>
            </a:r>
          </a:p>
          <a:p>
            <a:pPr lvl="1"/>
            <a:r>
              <a:rPr lang="en-US" dirty="0"/>
              <a:t>OST (Offline Storage Table)</a:t>
            </a:r>
          </a:p>
          <a:p>
            <a:endParaRPr lang="fr-FR" dirty="0"/>
          </a:p>
          <a:p>
            <a:r>
              <a:rPr lang="en-US" i="1" dirty="0">
                <a:solidFill>
                  <a:srgbClr val="007DB5"/>
                </a:solidFill>
              </a:rPr>
              <a:t>https://github.com/libyal/libpff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4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9671A58-E8A8-4E8D-AA1E-0D1799422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" y="2420888"/>
            <a:ext cx="9144000" cy="39419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078372-645F-4089-A5C2-9EC310EE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093682"/>
            <a:ext cx="4327759" cy="2734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35148A-6525-4583-A58D-650EC4A63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533" y="4797152"/>
            <a:ext cx="559195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8299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60376</TotalTime>
  <Words>1576</Words>
  <Application>Microsoft Office PowerPoint</Application>
  <PresentationFormat>Affichage à l'écran (4:3)</PresentationFormat>
  <Paragraphs>377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Open Sans</vt:lpstr>
      <vt:lpstr>Symbol</vt:lpstr>
      <vt:lpstr>Wingdings</vt:lpstr>
      <vt:lpstr>SHOWEET-CORPO</vt:lpstr>
      <vt:lpstr>Showeet theme</vt:lpstr>
      <vt:lpstr>1_Blank</vt:lpstr>
      <vt:lpstr>1_Showeet theme</vt:lpstr>
      <vt:lpstr>Windows forensics – part 8</vt:lpstr>
      <vt:lpstr>Question 18</vt:lpstr>
      <vt:lpstr>Quelle application a été utilisée pour la communication par e-mail ?</vt:lpstr>
      <vt:lpstr>Questions 19-20</vt:lpstr>
      <vt:lpstr>19.Où se trouve l’archive mail ? 20. Quel était le compte e-mail utilisé par le suspect ?</vt:lpstr>
      <vt:lpstr>Questions 21</vt:lpstr>
      <vt:lpstr>21. Dressez la liste de tous les e-mails du suspect. Si possible, identifiez les e-mails supprimés</vt:lpstr>
      <vt:lpstr>libpff</vt:lpstr>
      <vt:lpstr>Présentation PowerPoint</vt:lpstr>
      <vt:lpstr>Présentation PowerPoint</vt:lpstr>
      <vt:lpstr>Présentation PowerPoint</vt:lpstr>
      <vt:lpstr>Présentation PowerPoint</vt:lpstr>
      <vt:lpstr>Question 22</vt:lpstr>
      <vt:lpstr>22. Liste des périphériques de stockage externes connectés au PC</vt:lpstr>
      <vt:lpstr>22.1 comprendre plug n’play manager (PnP)</vt:lpstr>
      <vt:lpstr>Disque,partition,volume,point de montage</vt:lpstr>
      <vt:lpstr>Quelle information veut-on examiner ?</vt:lpstr>
      <vt:lpstr>Ou trouve-t-on l’information ?</vt:lpstr>
      <vt:lpstr>Autres endroits à examiner</vt:lpstr>
      <vt:lpstr>22.2 Setupapi</vt:lpstr>
      <vt:lpstr>22.2 Setupapi</vt:lpstr>
      <vt:lpstr>22.2 Setupapi</vt:lpstr>
      <vt:lpstr>22.2 Setupapi</vt:lpstr>
      <vt:lpstr>Examiner l'horodatage de l'installation du device</vt:lpstr>
      <vt:lpstr>22.3 Examiner le registre pour SanDisk Cruzer Fit USB </vt:lpstr>
      <vt:lpstr>22.4 Examiner le registre USBStor</vt:lpstr>
      <vt:lpstr>22.5 External Memory Device Management </vt:lpstr>
      <vt:lpstr>22.6 MountPoints2</vt:lpstr>
      <vt:lpstr>22.6 MountPoints2</vt:lpstr>
      <vt:lpstr>22.7 Devices montees</vt:lpstr>
      <vt:lpstr>Afficher le plugin d'utilisation  MountedDevices</vt:lpstr>
      <vt:lpstr>Montrer MountedDevices en utilisant hivexsh</vt:lpstr>
      <vt:lpstr>Montrer MountedDevices en utilisant hivexsh(2)</vt:lpstr>
      <vt:lpstr>22.8 Classes de devices (setup)</vt:lpstr>
      <vt:lpstr>22.8 Classes de devices (setup)</vt:lpstr>
      <vt:lpstr>22.9 Informations sur le volume Cache</vt:lpstr>
      <vt:lpstr>Examiner Volume Information Cache à partir de Windows Search</vt:lpstr>
      <vt:lpstr>Examiner Volume Information Cache avec hivexsh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26</cp:revision>
  <dcterms:created xsi:type="dcterms:W3CDTF">2011-05-09T14:18:21Z</dcterms:created>
  <dcterms:modified xsi:type="dcterms:W3CDTF">2022-11-16T15:28:51Z</dcterms:modified>
  <cp:category>Templates</cp:category>
</cp:coreProperties>
</file>