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1"/>
  </p:sldMasterIdLst>
  <p:notesMasterIdLst>
    <p:notesMasterId r:id="rId89"/>
  </p:notesMasterIdLst>
  <p:handoutMasterIdLst>
    <p:handoutMasterId r:id="rId90"/>
  </p:handoutMasterIdLst>
  <p:sldIdLst>
    <p:sldId id="338" r:id="rId2"/>
    <p:sldId id="347" r:id="rId3"/>
    <p:sldId id="354" r:id="rId4"/>
    <p:sldId id="348" r:id="rId5"/>
    <p:sldId id="349" r:id="rId6"/>
    <p:sldId id="350" r:id="rId7"/>
    <p:sldId id="351" r:id="rId8"/>
    <p:sldId id="352" r:id="rId9"/>
    <p:sldId id="353" r:id="rId10"/>
    <p:sldId id="355" r:id="rId11"/>
    <p:sldId id="265" r:id="rId12"/>
    <p:sldId id="356" r:id="rId13"/>
    <p:sldId id="357" r:id="rId14"/>
    <p:sldId id="358" r:id="rId15"/>
    <p:sldId id="339" r:id="rId16"/>
    <p:sldId id="359" r:id="rId17"/>
    <p:sldId id="360" r:id="rId18"/>
    <p:sldId id="361" r:id="rId19"/>
    <p:sldId id="263" r:id="rId20"/>
    <p:sldId id="342" r:id="rId21"/>
    <p:sldId id="264" r:id="rId22"/>
    <p:sldId id="362" r:id="rId23"/>
    <p:sldId id="363" r:id="rId24"/>
    <p:sldId id="345" r:id="rId25"/>
    <p:sldId id="344" r:id="rId26"/>
    <p:sldId id="343" r:id="rId27"/>
    <p:sldId id="274" r:id="rId28"/>
    <p:sldId id="364" r:id="rId29"/>
    <p:sldId id="365" r:id="rId30"/>
    <p:sldId id="268" r:id="rId31"/>
    <p:sldId id="367" r:id="rId32"/>
    <p:sldId id="366" r:id="rId33"/>
    <p:sldId id="368" r:id="rId34"/>
    <p:sldId id="371" r:id="rId35"/>
    <p:sldId id="372" r:id="rId36"/>
    <p:sldId id="373" r:id="rId37"/>
    <p:sldId id="369" r:id="rId38"/>
    <p:sldId id="370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2" r:id="rId47"/>
    <p:sldId id="381" r:id="rId48"/>
    <p:sldId id="384" r:id="rId49"/>
    <p:sldId id="385" r:id="rId50"/>
    <p:sldId id="386" r:id="rId51"/>
    <p:sldId id="387" r:id="rId52"/>
    <p:sldId id="388" r:id="rId53"/>
    <p:sldId id="389" r:id="rId54"/>
    <p:sldId id="390" r:id="rId55"/>
    <p:sldId id="391" r:id="rId56"/>
    <p:sldId id="392" r:id="rId57"/>
    <p:sldId id="393" r:id="rId58"/>
    <p:sldId id="394" r:id="rId59"/>
    <p:sldId id="395" r:id="rId60"/>
    <p:sldId id="396" r:id="rId61"/>
    <p:sldId id="397" r:id="rId62"/>
    <p:sldId id="398" r:id="rId63"/>
    <p:sldId id="399" r:id="rId64"/>
    <p:sldId id="400" r:id="rId65"/>
    <p:sldId id="401" r:id="rId66"/>
    <p:sldId id="402" r:id="rId67"/>
    <p:sldId id="403" r:id="rId68"/>
    <p:sldId id="406" r:id="rId69"/>
    <p:sldId id="405" r:id="rId70"/>
    <p:sldId id="407" r:id="rId71"/>
    <p:sldId id="408" r:id="rId72"/>
    <p:sldId id="409" r:id="rId73"/>
    <p:sldId id="410" r:id="rId74"/>
    <p:sldId id="411" r:id="rId75"/>
    <p:sldId id="412" r:id="rId76"/>
    <p:sldId id="413" r:id="rId77"/>
    <p:sldId id="414" r:id="rId78"/>
    <p:sldId id="415" r:id="rId79"/>
    <p:sldId id="416" r:id="rId80"/>
    <p:sldId id="417" r:id="rId81"/>
    <p:sldId id="418" r:id="rId82"/>
    <p:sldId id="419" r:id="rId83"/>
    <p:sldId id="420" r:id="rId84"/>
    <p:sldId id="421" r:id="rId85"/>
    <p:sldId id="422" r:id="rId86"/>
    <p:sldId id="423" r:id="rId87"/>
    <p:sldId id="424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4" autoAdjust="0"/>
    <p:restoredTop sz="77800" autoAdjust="0"/>
  </p:normalViewPr>
  <p:slideViewPr>
    <p:cSldViewPr snapToGrid="0">
      <p:cViewPr varScale="1">
        <p:scale>
          <a:sx n="87" d="100"/>
          <a:sy n="87" d="100"/>
        </p:scale>
        <p:origin x="10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virustotal.github.io/yara/" TargetMode="External"/><Relationship Id="rId1" Type="http://schemas.openxmlformats.org/officeDocument/2006/relationships/hyperlink" Target="https://github.com/Yara-Rules/rules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DidierStevens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DidierStevens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virustotal.github.io/yara/" TargetMode="External"/><Relationship Id="rId1" Type="http://schemas.openxmlformats.org/officeDocument/2006/relationships/hyperlink" Target="https://github.com/Yara-Rules/rules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DidierStevens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DidierSteven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en-US" sz="2400" dirty="0" err="1" smtClean="0">
              <a:solidFill>
                <a:schemeClr val="bg1"/>
              </a:solidFill>
            </a:rPr>
            <a:t>Ecrire</a:t>
          </a:r>
          <a:r>
            <a:rPr lang="en-US" sz="2400" dirty="0" smtClean="0">
              <a:solidFill>
                <a:schemeClr val="bg1"/>
              </a:solidFill>
            </a:rPr>
            <a:t> des signatures pour </a:t>
          </a:r>
          <a:r>
            <a:rPr lang="en-US" sz="2400" dirty="0" err="1" smtClean="0">
              <a:solidFill>
                <a:schemeClr val="bg1"/>
              </a:solidFill>
            </a:rPr>
            <a:t>detecter</a:t>
          </a:r>
          <a:r>
            <a:rPr lang="en-US" sz="2400" dirty="0" smtClean="0">
              <a:solidFill>
                <a:schemeClr val="bg1"/>
              </a:solidFill>
            </a:rPr>
            <a:t> des </a:t>
          </a:r>
          <a:r>
            <a:rPr lang="en-US" sz="2400" dirty="0" err="1" smtClean="0">
              <a:solidFill>
                <a:schemeClr val="bg1"/>
              </a:solidFill>
            </a:rPr>
            <a:t>schémas</a:t>
          </a:r>
          <a:r>
            <a:rPr lang="en-US" sz="2400" dirty="0" smtClean="0">
              <a:solidFill>
                <a:schemeClr val="bg1"/>
              </a:solidFill>
            </a:rPr>
            <a:t> et identifier des malware et des </a:t>
          </a:r>
          <a:r>
            <a:rPr lang="en-US" sz="2400" dirty="0" err="1" smtClean="0">
              <a:solidFill>
                <a:schemeClr val="bg1"/>
              </a:solidFill>
            </a:rPr>
            <a:t>attaques</a:t>
          </a:r>
          <a:endParaRPr lang="en-US" sz="24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r>
            <a:rPr lang="en-US" sz="2400" dirty="0" smtClean="0">
              <a:solidFill>
                <a:schemeClr val="bg1"/>
              </a:solidFill>
            </a:rPr>
            <a:t>Language </a:t>
          </a:r>
          <a:r>
            <a:rPr lang="en-US" sz="2400" dirty="0" err="1" smtClean="0">
              <a:solidFill>
                <a:schemeClr val="bg1"/>
              </a:solidFill>
            </a:rPr>
            <a:t>robuste</a:t>
          </a:r>
          <a:endParaRPr lang="en-US" sz="2400" dirty="0">
            <a:solidFill>
              <a:schemeClr val="bg1"/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r>
            <a:rPr lang="en-US" sz="2400" dirty="0" smtClean="0">
              <a:solidFill>
                <a:schemeClr val="bg1"/>
              </a:solidFill>
            </a:rPr>
            <a:t>Repository : </a:t>
          </a:r>
        </a:p>
        <a:p>
          <a:pPr algn="l"/>
          <a:r>
            <a:rPr lang="en-US" sz="240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https://github.com/Yara-Rules/rules</a:t>
          </a:r>
          <a:endParaRPr lang="en-US" sz="2400" dirty="0" smtClean="0">
            <a:solidFill>
              <a:schemeClr val="bg1"/>
            </a:solidFill>
          </a:endParaRPr>
        </a:p>
        <a:p>
          <a:pPr algn="l"/>
          <a:r>
            <a:rPr lang="en-US" sz="2400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https://virustotal.github.io/yara/</a:t>
          </a:r>
          <a:r>
            <a:rPr lang="en-US" sz="2400" dirty="0" smtClean="0">
              <a:solidFill>
                <a:schemeClr val="bg1"/>
              </a:solidFill>
            </a:rPr>
            <a:t> </a:t>
          </a:r>
          <a:endParaRPr lang="en-US" sz="2400" dirty="0">
            <a:solidFill>
              <a:schemeClr val="bg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/>
      <dgm:spPr/>
      <dgm:t>
        <a:bodyPr/>
        <a:lstStyle/>
        <a:p>
          <a:endParaRPr lang="en-US"/>
        </a:p>
      </dgm:t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/>
      <dgm:spPr/>
      <dgm:t>
        <a:bodyPr/>
        <a:lstStyle/>
        <a:p>
          <a:endParaRPr lang="en-US"/>
        </a:p>
      </dgm:t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en-US" sz="2400" dirty="0" smtClean="0">
              <a:solidFill>
                <a:schemeClr val="bg1"/>
              </a:solidFill>
            </a:rPr>
            <a:t>Iteration sur </a:t>
          </a:r>
          <a:r>
            <a:rPr lang="en-US" sz="2400" dirty="0" err="1" smtClean="0">
              <a:solidFill>
                <a:schemeClr val="bg1"/>
              </a:solidFill>
            </a:rPr>
            <a:t>tous</a:t>
          </a:r>
          <a:r>
            <a:rPr lang="en-US" sz="2400" dirty="0" smtClean="0">
              <a:solidFill>
                <a:schemeClr val="bg1"/>
              </a:solidFill>
            </a:rPr>
            <a:t> les </a:t>
          </a:r>
          <a:r>
            <a:rPr lang="en-US" sz="2400" dirty="0" err="1" smtClean="0">
              <a:solidFill>
                <a:schemeClr val="bg1"/>
              </a:solidFill>
            </a:rPr>
            <a:t>fichiers</a:t>
          </a:r>
          <a:r>
            <a:rPr lang="en-US" sz="2400" dirty="0" smtClean="0">
              <a:solidFill>
                <a:schemeClr val="bg1"/>
              </a:solidFill>
            </a:rPr>
            <a:t> </a:t>
          </a:r>
          <a:r>
            <a:rPr lang="en-US" sz="2400" dirty="0" err="1" smtClean="0">
              <a:solidFill>
                <a:schemeClr val="bg1"/>
              </a:solidFill>
            </a:rPr>
            <a:t>d’une</a:t>
          </a:r>
          <a:r>
            <a:rPr lang="en-US" sz="2400" dirty="0" smtClean="0">
              <a:solidFill>
                <a:schemeClr val="bg1"/>
              </a:solidFill>
            </a:rPr>
            <a:t> archive zip</a:t>
          </a:r>
          <a:endParaRPr lang="en-US" sz="24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r>
            <a:rPr lang="en-US" sz="2400" dirty="0" smtClean="0">
              <a:solidFill>
                <a:schemeClr val="bg1"/>
              </a:solidFill>
            </a:rPr>
            <a:t>Applique les </a:t>
          </a:r>
          <a:r>
            <a:rPr lang="en-US" sz="2400" dirty="0" err="1" smtClean="0">
              <a:solidFill>
                <a:schemeClr val="bg1"/>
              </a:solidFill>
            </a:rPr>
            <a:t>règles</a:t>
          </a:r>
          <a:r>
            <a:rPr lang="en-US" sz="2400" dirty="0" smtClean="0">
              <a:solidFill>
                <a:schemeClr val="bg1"/>
              </a:solidFill>
            </a:rPr>
            <a:t> </a:t>
          </a:r>
          <a:r>
            <a:rPr lang="en-US" sz="2400" dirty="0" err="1" smtClean="0">
              <a:solidFill>
                <a:schemeClr val="bg1"/>
              </a:solidFill>
            </a:rPr>
            <a:t>yara</a:t>
          </a:r>
          <a:r>
            <a:rPr lang="en-US" sz="2400" dirty="0" smtClean="0">
              <a:solidFill>
                <a:schemeClr val="bg1"/>
              </a:solidFill>
            </a:rPr>
            <a:t> sur </a:t>
          </a:r>
          <a:r>
            <a:rPr lang="en-US" sz="2400" dirty="0" err="1" smtClean="0">
              <a:solidFill>
                <a:schemeClr val="bg1"/>
              </a:solidFill>
            </a:rPr>
            <a:t>tous</a:t>
          </a:r>
          <a:r>
            <a:rPr lang="en-US" sz="2400" dirty="0" smtClean="0">
              <a:solidFill>
                <a:schemeClr val="bg1"/>
              </a:solidFill>
            </a:rPr>
            <a:t> les </a:t>
          </a:r>
          <a:r>
            <a:rPr lang="en-US" sz="2400" dirty="0" err="1" smtClean="0">
              <a:solidFill>
                <a:schemeClr val="bg1"/>
              </a:solidFill>
            </a:rPr>
            <a:t>fichiers</a:t>
          </a:r>
          <a:r>
            <a:rPr lang="en-US" sz="2400" dirty="0" smtClean="0">
              <a:solidFill>
                <a:schemeClr val="bg1"/>
              </a:solidFill>
            </a:rPr>
            <a:t> </a:t>
          </a:r>
          <a:r>
            <a:rPr lang="en-US" sz="2400" dirty="0" err="1" smtClean="0">
              <a:solidFill>
                <a:schemeClr val="bg1"/>
              </a:solidFill>
            </a:rPr>
            <a:t>trouvés</a:t>
          </a:r>
          <a:endParaRPr lang="en-US" sz="2400" dirty="0">
            <a:solidFill>
              <a:schemeClr val="bg1"/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r>
            <a:rPr lang="en-US" sz="2400" dirty="0" smtClean="0">
              <a:solidFill>
                <a:schemeClr val="bg1"/>
              </a:solidFill>
            </a:rPr>
            <a:t>Repository : </a:t>
          </a:r>
        </a:p>
        <a:p>
          <a:pPr algn="l"/>
          <a:r>
            <a:rPr lang="en-US" sz="240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https://github.com/DidierStevens</a:t>
          </a:r>
          <a:r>
            <a:rPr lang="en-US" sz="1600" dirty="0" smtClean="0">
              <a:solidFill>
                <a:schemeClr val="bg1"/>
              </a:solidFill>
            </a:rPr>
            <a:t> </a:t>
          </a: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/>
      <dgm:spPr/>
      <dgm:t>
        <a:bodyPr/>
        <a:lstStyle/>
        <a:p>
          <a:endParaRPr lang="en-US"/>
        </a:p>
      </dgm:t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/>
      <dgm:spPr/>
      <dgm:t>
        <a:bodyPr/>
        <a:lstStyle/>
        <a:p>
          <a:endParaRPr lang="en-US"/>
        </a:p>
      </dgm:t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pPr algn="l"/>
          <a:endParaRPr lang="en-US" sz="1600" dirty="0" smtClean="0">
            <a:solidFill>
              <a:schemeClr val="bg1"/>
            </a:solidFill>
          </a:endParaRPr>
        </a:p>
        <a:p>
          <a:pPr algn="l"/>
          <a:endParaRPr lang="en-US" sz="1600" dirty="0" smtClean="0">
            <a:solidFill>
              <a:schemeClr val="bg1"/>
            </a:solidFill>
          </a:endParaRPr>
        </a:p>
        <a:p>
          <a:pPr algn="l"/>
          <a:endParaRPr lang="en-US" sz="1600" dirty="0" smtClean="0">
            <a:solidFill>
              <a:schemeClr val="bg1"/>
            </a:solidFill>
          </a:endParaRPr>
        </a:p>
        <a:p>
          <a:pPr algn="l"/>
          <a:endParaRPr lang="en-US" sz="16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1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1" custLinFactY="-45423" custLinFactNeighborX="-7679" custLinFactNeighborY="-100000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</dgm:ptLst>
  <dgm:cxnLst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en-US" sz="2400" dirty="0" err="1" smtClean="0">
              <a:solidFill>
                <a:schemeClr val="bg1"/>
              </a:solidFill>
            </a:rPr>
            <a:t>Identifie</a:t>
          </a:r>
          <a:r>
            <a:rPr lang="en-US" sz="2400" dirty="0" smtClean="0">
              <a:solidFill>
                <a:schemeClr val="bg1"/>
              </a:solidFill>
            </a:rPr>
            <a:t> les types </a:t>
          </a:r>
          <a:r>
            <a:rPr lang="en-US" sz="2400" dirty="0" err="1" smtClean="0">
              <a:solidFill>
                <a:schemeClr val="bg1"/>
              </a:solidFill>
            </a:rPr>
            <a:t>d’objets</a:t>
          </a:r>
          <a:r>
            <a:rPr lang="en-US" sz="2400" dirty="0" smtClean="0">
              <a:solidFill>
                <a:schemeClr val="bg1"/>
              </a:solidFill>
            </a:rPr>
            <a:t> et les </a:t>
          </a:r>
          <a:r>
            <a:rPr lang="en-US" sz="2400" dirty="0" err="1" smtClean="0">
              <a:solidFill>
                <a:schemeClr val="bg1"/>
              </a:solidFill>
            </a:rPr>
            <a:t>filtres</a:t>
          </a:r>
          <a:r>
            <a:rPr lang="en-US" sz="2400" dirty="0" smtClean="0">
              <a:solidFill>
                <a:schemeClr val="bg1"/>
              </a:solidFill>
            </a:rPr>
            <a:t> PDF</a:t>
          </a:r>
          <a:endParaRPr lang="en-US" sz="24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r>
            <a:rPr lang="en-US" sz="2400" dirty="0" err="1" smtClean="0">
              <a:solidFill>
                <a:schemeClr val="bg1"/>
              </a:solidFill>
            </a:rPr>
            <a:t>Pratique</a:t>
          </a:r>
          <a:r>
            <a:rPr lang="en-US" sz="2400" dirty="0" smtClean="0">
              <a:solidFill>
                <a:schemeClr val="bg1"/>
              </a:solidFill>
            </a:rPr>
            <a:t> pour trier les documents PDF</a:t>
          </a:r>
          <a:endParaRPr lang="en-US" sz="2400" dirty="0">
            <a:solidFill>
              <a:schemeClr val="bg1"/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r>
            <a:rPr lang="en-US" sz="2400" dirty="0" smtClean="0">
              <a:solidFill>
                <a:schemeClr val="bg1"/>
              </a:solidFill>
            </a:rPr>
            <a:t>Repository : </a:t>
          </a:r>
        </a:p>
        <a:p>
          <a:pPr algn="l"/>
          <a:r>
            <a:rPr lang="en-US" sz="240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https://github.com/DidierStevens</a:t>
          </a:r>
          <a:r>
            <a:rPr lang="en-US" sz="1600" dirty="0" smtClean="0">
              <a:solidFill>
                <a:schemeClr val="bg1"/>
              </a:solidFill>
            </a:rPr>
            <a:t> </a:t>
          </a: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/>
      <dgm:spPr/>
      <dgm:t>
        <a:bodyPr/>
        <a:lstStyle/>
        <a:p>
          <a:endParaRPr lang="en-US"/>
        </a:p>
      </dgm:t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/>
      <dgm:spPr/>
      <dgm:t>
        <a:bodyPr/>
        <a:lstStyle/>
        <a:p>
          <a:endParaRPr lang="en-US"/>
        </a:p>
      </dgm:t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en-US" sz="2400" dirty="0" err="1" smtClean="0">
              <a:solidFill>
                <a:schemeClr val="bg1"/>
              </a:solidFill>
            </a:rPr>
            <a:t>Analyse</a:t>
          </a:r>
          <a:r>
            <a:rPr lang="en-US" sz="2400" dirty="0" smtClean="0">
              <a:solidFill>
                <a:schemeClr val="bg1"/>
              </a:solidFill>
            </a:rPr>
            <a:t>, </a:t>
          </a:r>
          <a:r>
            <a:rPr lang="en-US" sz="2400" dirty="0" err="1" smtClean="0">
              <a:solidFill>
                <a:schemeClr val="bg1"/>
              </a:solidFill>
            </a:rPr>
            <a:t>cherche</a:t>
          </a:r>
          <a:r>
            <a:rPr lang="en-US" sz="2400" dirty="0" smtClean="0">
              <a:solidFill>
                <a:schemeClr val="bg1"/>
              </a:solidFill>
            </a:rPr>
            <a:t> et </a:t>
          </a:r>
          <a:r>
            <a:rPr lang="en-US" sz="2400" dirty="0" err="1" smtClean="0">
              <a:solidFill>
                <a:schemeClr val="bg1"/>
              </a:solidFill>
            </a:rPr>
            <a:t>extrait</a:t>
          </a:r>
          <a:r>
            <a:rPr lang="en-US" sz="2400" dirty="0" smtClean="0">
              <a:solidFill>
                <a:schemeClr val="bg1"/>
              </a:solidFill>
            </a:rPr>
            <a:t> des </a:t>
          </a:r>
          <a:r>
            <a:rPr lang="en-US" sz="2400" dirty="0" err="1" smtClean="0">
              <a:solidFill>
                <a:schemeClr val="bg1"/>
              </a:solidFill>
            </a:rPr>
            <a:t>données</a:t>
          </a:r>
          <a:r>
            <a:rPr lang="en-US" sz="2400" dirty="0" smtClean="0">
              <a:solidFill>
                <a:schemeClr val="bg1"/>
              </a:solidFill>
            </a:rPr>
            <a:t> des documents PDF</a:t>
          </a:r>
          <a:endParaRPr lang="en-US" sz="24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r>
            <a:rPr lang="en-US" sz="2400" b="1" dirty="0" smtClean="0">
              <a:solidFill>
                <a:srgbClr val="FFFF00"/>
              </a:solidFill>
            </a:rPr>
            <a:t>Options</a:t>
          </a:r>
        </a:p>
        <a:p>
          <a:pPr algn="l"/>
          <a:r>
            <a:rPr lang="en-US" sz="2400" b="1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-s TERM  </a:t>
          </a:r>
          <a:r>
            <a:rPr lang="en-US" sz="2400" dirty="0" err="1" smtClean="0">
              <a:solidFill>
                <a:schemeClr val="bg1"/>
              </a:solidFill>
            </a:rPr>
            <a:t>cherche</a:t>
          </a:r>
          <a:r>
            <a:rPr lang="en-US" sz="2400" dirty="0" smtClean="0">
              <a:solidFill>
                <a:schemeClr val="bg1"/>
              </a:solidFill>
            </a:rPr>
            <a:t> TERM</a:t>
          </a:r>
        </a:p>
        <a:p>
          <a:pPr algn="l"/>
          <a:r>
            <a:rPr lang="en-US" sz="2400" b="1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-o #  </a:t>
          </a:r>
          <a:r>
            <a:rPr lang="en-US" sz="2400" dirty="0" err="1" smtClean="0">
              <a:solidFill>
                <a:schemeClr val="bg1"/>
              </a:solidFill>
            </a:rPr>
            <a:t>recupère</a:t>
          </a:r>
          <a:r>
            <a:rPr lang="en-US" sz="2400" dirty="0" smtClean="0">
              <a:solidFill>
                <a:schemeClr val="bg1"/>
              </a:solidFill>
            </a:rPr>
            <a:t> </a:t>
          </a:r>
          <a:r>
            <a:rPr lang="en-US" sz="2400" dirty="0" err="1" smtClean="0">
              <a:solidFill>
                <a:schemeClr val="bg1"/>
              </a:solidFill>
            </a:rPr>
            <a:t>l’objet</a:t>
          </a:r>
          <a:r>
            <a:rPr lang="en-US" sz="2400" dirty="0" smtClean="0">
              <a:solidFill>
                <a:schemeClr val="bg1"/>
              </a:solidFill>
            </a:rPr>
            <a:t> no #</a:t>
          </a:r>
        </a:p>
        <a:p>
          <a:pPr algn="l"/>
          <a:r>
            <a:rPr lang="en-US" sz="2400" b="1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-f</a:t>
          </a:r>
          <a:r>
            <a:rPr lang="en-US" sz="2400" dirty="0" smtClean="0">
              <a:solidFill>
                <a:schemeClr val="bg1"/>
              </a:solidFill>
            </a:rPr>
            <a:t>      decode les </a:t>
          </a:r>
          <a:r>
            <a:rPr lang="en-US" sz="2400" dirty="0" err="1" smtClean="0">
              <a:solidFill>
                <a:schemeClr val="bg1"/>
              </a:solidFill>
            </a:rPr>
            <a:t>données</a:t>
          </a:r>
          <a:r>
            <a:rPr lang="en-US" sz="2400" dirty="0" smtClean="0">
              <a:solidFill>
                <a:schemeClr val="bg1"/>
              </a:solidFill>
            </a:rPr>
            <a:t> de </a:t>
          </a:r>
          <a:r>
            <a:rPr lang="en-US" sz="2400" dirty="0" err="1" smtClean="0">
              <a:solidFill>
                <a:schemeClr val="bg1"/>
              </a:solidFill>
            </a:rPr>
            <a:t>l’objet</a:t>
          </a:r>
          <a:endParaRPr lang="en-US" sz="2400" dirty="0" smtClean="0">
            <a:solidFill>
              <a:schemeClr val="bg1"/>
            </a:solidFill>
          </a:endParaRPr>
        </a:p>
        <a:p>
          <a:pPr algn="l"/>
          <a:r>
            <a:rPr lang="en-US" sz="2400" b="1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-w</a:t>
          </a:r>
          <a:r>
            <a:rPr lang="en-US" sz="2400" dirty="0" smtClean="0">
              <a:solidFill>
                <a:schemeClr val="bg1"/>
              </a:solidFill>
            </a:rPr>
            <a:t>     </a:t>
          </a:r>
          <a:r>
            <a:rPr lang="en-US" sz="2400" dirty="0" err="1" smtClean="0">
              <a:solidFill>
                <a:schemeClr val="bg1"/>
              </a:solidFill>
            </a:rPr>
            <a:t>affiche</a:t>
          </a:r>
          <a:r>
            <a:rPr lang="en-US" sz="2400" dirty="0" smtClean="0">
              <a:solidFill>
                <a:schemeClr val="bg1"/>
              </a:solidFill>
            </a:rPr>
            <a:t> les </a:t>
          </a:r>
          <a:r>
            <a:rPr lang="en-US" sz="2400" dirty="0" err="1" smtClean="0">
              <a:solidFill>
                <a:schemeClr val="bg1"/>
              </a:solidFill>
            </a:rPr>
            <a:t>données</a:t>
          </a:r>
          <a:r>
            <a:rPr lang="en-US" sz="2400" dirty="0" smtClean="0">
              <a:solidFill>
                <a:schemeClr val="bg1"/>
              </a:solidFill>
            </a:rPr>
            <a:t> brutes de </a:t>
          </a:r>
          <a:r>
            <a:rPr lang="en-US" sz="2400" dirty="0" err="1" smtClean="0">
              <a:solidFill>
                <a:schemeClr val="bg1"/>
              </a:solidFill>
            </a:rPr>
            <a:t>l’objet</a:t>
          </a:r>
          <a:endParaRPr lang="en-US" sz="2400" dirty="0" smtClean="0">
            <a:solidFill>
              <a:schemeClr val="bg1"/>
            </a:solidFill>
          </a:endParaRPr>
        </a:p>
        <a:p>
          <a:pPr algn="l"/>
          <a:endParaRPr lang="en-US" sz="2400" dirty="0">
            <a:solidFill>
              <a:schemeClr val="bg1"/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endParaRPr lang="en-US" sz="1600" dirty="0" smtClean="0">
            <a:solidFill>
              <a:schemeClr val="bg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 custLinFactNeighborX="-514" custLinFactNeighborY="-8645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/>
      <dgm:spPr/>
      <dgm:t>
        <a:bodyPr/>
        <a:lstStyle/>
        <a:p>
          <a:endParaRPr lang="en-US"/>
        </a:p>
      </dgm:t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 custScaleY="6701"/>
      <dgm:spPr/>
      <dgm:t>
        <a:bodyPr/>
        <a:lstStyle/>
        <a:p>
          <a:endParaRPr lang="en-US"/>
        </a:p>
      </dgm:t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en-US" sz="2400" dirty="0" err="1" smtClean="0">
              <a:solidFill>
                <a:schemeClr val="bg1"/>
              </a:solidFill>
            </a:rPr>
            <a:t>C’est</a:t>
          </a:r>
          <a:r>
            <a:rPr lang="en-US" sz="2400" dirty="0" smtClean="0">
              <a:solidFill>
                <a:schemeClr val="bg1"/>
              </a:solidFill>
            </a:rPr>
            <a:t> un </a:t>
          </a:r>
          <a:r>
            <a:rPr lang="en-US" sz="2400" dirty="0" err="1" smtClean="0">
              <a:solidFill>
                <a:schemeClr val="bg1"/>
              </a:solidFill>
            </a:rPr>
            <a:t>vrai</a:t>
          </a:r>
          <a:r>
            <a:rPr lang="en-US" sz="2400" dirty="0" smtClean="0">
              <a:solidFill>
                <a:schemeClr val="bg1"/>
              </a:solidFill>
            </a:rPr>
            <a:t> multi-tool</a:t>
          </a:r>
        </a:p>
        <a:p>
          <a:pPr algn="l"/>
          <a:r>
            <a:rPr lang="en-US" sz="2400" dirty="0" err="1" smtClean="0">
              <a:solidFill>
                <a:schemeClr val="bg1"/>
              </a:solidFill>
            </a:rPr>
            <a:t>Trouve</a:t>
          </a:r>
          <a:r>
            <a:rPr lang="en-US" sz="2400" dirty="0" smtClean="0">
              <a:solidFill>
                <a:schemeClr val="bg1"/>
              </a:solidFill>
            </a:rPr>
            <a:t> les </a:t>
          </a:r>
          <a:r>
            <a:rPr lang="en-US" sz="2400" dirty="0" err="1" smtClean="0">
              <a:solidFill>
                <a:schemeClr val="bg1"/>
              </a:solidFill>
            </a:rPr>
            <a:t>objets</a:t>
          </a:r>
          <a:r>
            <a:rPr lang="en-US" sz="2400" dirty="0" smtClean="0">
              <a:solidFill>
                <a:schemeClr val="bg1"/>
              </a:solidFill>
            </a:rPr>
            <a:t> </a:t>
          </a:r>
          <a:r>
            <a:rPr lang="en-US" sz="2400" dirty="0" err="1" smtClean="0">
              <a:solidFill>
                <a:schemeClr val="bg1"/>
              </a:solidFill>
            </a:rPr>
            <a:t>suspicieux</a:t>
          </a:r>
          <a:endParaRPr lang="en-US" sz="2400" dirty="0" smtClean="0">
            <a:solidFill>
              <a:schemeClr val="bg1"/>
            </a:solidFill>
          </a:endParaRPr>
        </a:p>
        <a:p>
          <a:pPr algn="l"/>
          <a:r>
            <a:rPr lang="en-US" sz="2400" dirty="0" smtClean="0">
              <a:solidFill>
                <a:schemeClr val="bg1"/>
              </a:solidFill>
            </a:rPr>
            <a:t>Decode les </a:t>
          </a:r>
          <a:r>
            <a:rPr lang="en-US" sz="2400" dirty="0" err="1" smtClean="0">
              <a:solidFill>
                <a:schemeClr val="bg1"/>
              </a:solidFill>
            </a:rPr>
            <a:t>données</a:t>
          </a:r>
          <a:endParaRPr lang="en-US" sz="2400" dirty="0" smtClean="0">
            <a:solidFill>
              <a:schemeClr val="bg1"/>
            </a:solidFill>
          </a:endParaRPr>
        </a:p>
        <a:p>
          <a:pPr algn="l"/>
          <a:r>
            <a:rPr lang="en-US" sz="2400" dirty="0" err="1" smtClean="0">
              <a:solidFill>
                <a:schemeClr val="bg1"/>
              </a:solidFill>
            </a:rPr>
            <a:t>Analyseur</a:t>
          </a:r>
          <a:r>
            <a:rPr lang="en-US" sz="2400" dirty="0" smtClean="0">
              <a:solidFill>
                <a:schemeClr val="bg1"/>
              </a:solidFill>
            </a:rPr>
            <a:t> JavaScript </a:t>
          </a:r>
          <a:r>
            <a:rPr lang="en-US" sz="2400" dirty="0" err="1" smtClean="0">
              <a:solidFill>
                <a:schemeClr val="bg1"/>
              </a:solidFill>
            </a:rPr>
            <a:t>incorporée</a:t>
          </a:r>
          <a:endParaRPr lang="en-US" sz="24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r>
            <a:rPr lang="en-US" sz="2400" b="1" dirty="0" smtClean="0">
              <a:solidFill>
                <a:srgbClr val="FFFF00"/>
              </a:solidFill>
            </a:rPr>
            <a:t>Options</a:t>
          </a:r>
        </a:p>
        <a:p>
          <a:pPr algn="l"/>
          <a:r>
            <a:rPr lang="en-US" sz="2400" b="1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-</a:t>
          </a:r>
          <a:r>
            <a:rPr lang="en-US" sz="2400" b="1" dirty="0" err="1" smtClean="0">
              <a:solidFill>
                <a:schemeClr val="accent3">
                  <a:lumMod val="60000"/>
                  <a:lumOff val="40000"/>
                </a:schemeClr>
              </a:solidFill>
            </a:rPr>
            <a:t>i</a:t>
          </a:r>
          <a:r>
            <a:rPr lang="en-US" sz="2400" dirty="0" smtClean="0">
              <a:solidFill>
                <a:schemeClr val="bg1"/>
              </a:solidFill>
            </a:rPr>
            <a:t>    Inline mode</a:t>
          </a:r>
        </a:p>
        <a:p>
          <a:pPr algn="l"/>
          <a:r>
            <a:rPr lang="en-US" sz="2400" b="1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-u</a:t>
          </a:r>
          <a:r>
            <a:rPr lang="en-US" sz="2400" dirty="0" smtClean="0">
              <a:solidFill>
                <a:schemeClr val="bg1"/>
              </a:solidFill>
            </a:rPr>
            <a:t>    Update</a:t>
          </a:r>
          <a:endParaRPr lang="en-US" sz="2400" dirty="0">
            <a:solidFill>
              <a:schemeClr val="bg1"/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endParaRPr lang="en-US" sz="1600" dirty="0" smtClean="0">
            <a:solidFill>
              <a:schemeClr val="bg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 custLinFactNeighborX="-514" custLinFactNeighborY="-8645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/>
      <dgm:spPr/>
      <dgm:t>
        <a:bodyPr/>
        <a:lstStyle/>
        <a:p>
          <a:endParaRPr lang="en-US"/>
        </a:p>
      </dgm:t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 custScaleY="6701"/>
      <dgm:spPr/>
      <dgm:t>
        <a:bodyPr/>
        <a:lstStyle/>
        <a:p>
          <a:endParaRPr lang="en-US"/>
        </a:p>
      </dgm:t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2564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2564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Ecrire</a:t>
          </a:r>
          <a:r>
            <a:rPr lang="en-US" sz="2400" kern="1200" dirty="0" smtClean="0">
              <a:solidFill>
                <a:schemeClr val="bg1"/>
              </a:solidFill>
            </a:rPr>
            <a:t> des signatures pour </a:t>
          </a:r>
          <a:r>
            <a:rPr lang="en-US" sz="2400" kern="1200" dirty="0" err="1" smtClean="0">
              <a:solidFill>
                <a:schemeClr val="bg1"/>
              </a:solidFill>
            </a:rPr>
            <a:t>detecter</a:t>
          </a:r>
          <a:r>
            <a:rPr lang="en-US" sz="2400" kern="1200" dirty="0" smtClean="0">
              <a:solidFill>
                <a:schemeClr val="bg1"/>
              </a:solidFill>
            </a:rPr>
            <a:t> des </a:t>
          </a:r>
          <a:r>
            <a:rPr lang="en-US" sz="2400" kern="1200" dirty="0" err="1" smtClean="0">
              <a:solidFill>
                <a:schemeClr val="bg1"/>
              </a:solidFill>
            </a:rPr>
            <a:t>schémas</a:t>
          </a:r>
          <a:r>
            <a:rPr lang="en-US" sz="2400" kern="1200" dirty="0" smtClean="0">
              <a:solidFill>
                <a:schemeClr val="bg1"/>
              </a:solidFill>
            </a:rPr>
            <a:t> et identifier des malware et des </a:t>
          </a:r>
          <a:r>
            <a:rPr lang="en-US" sz="2400" kern="1200" dirty="0" err="1" smtClean="0">
              <a:solidFill>
                <a:schemeClr val="bg1"/>
              </a:solidFill>
            </a:rPr>
            <a:t>attaques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2564"/>
        <a:ext cx="5341938" cy="1748773"/>
      </dsp:txXfrm>
    </dsp:sp>
    <dsp:sp modelId="{F1AF51EE-E3E4-7A4F-8716-70015E55D922}">
      <dsp:nvSpPr>
        <dsp:cNvPr id="0" name=""/>
        <dsp:cNvSpPr/>
      </dsp:nvSpPr>
      <dsp:spPr>
        <a:xfrm>
          <a:off x="0" y="1751338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1751338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Language </a:t>
          </a:r>
          <a:r>
            <a:rPr lang="en-US" sz="2400" kern="1200" dirty="0" err="1" smtClean="0">
              <a:solidFill>
                <a:schemeClr val="bg1"/>
              </a:solidFill>
            </a:rPr>
            <a:t>robuste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1751338"/>
        <a:ext cx="5341938" cy="1748773"/>
      </dsp:txXfrm>
    </dsp:sp>
    <dsp:sp modelId="{453B5C1B-7479-A64C-A62F-F8FF11789102}">
      <dsp:nvSpPr>
        <dsp:cNvPr id="0" name=""/>
        <dsp:cNvSpPr/>
      </dsp:nvSpPr>
      <dsp:spPr>
        <a:xfrm>
          <a:off x="0" y="3500111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3500111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Repository :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https://github.com/Yara-Rules/rules</a:t>
          </a:r>
          <a:endParaRPr lang="en-US" sz="2400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https://virustotal.github.io/yara/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3500111"/>
        <a:ext cx="5341938" cy="1748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2564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2564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Iteration sur </a:t>
          </a:r>
          <a:r>
            <a:rPr lang="en-US" sz="2400" kern="1200" dirty="0" err="1" smtClean="0">
              <a:solidFill>
                <a:schemeClr val="bg1"/>
              </a:solidFill>
            </a:rPr>
            <a:t>tous</a:t>
          </a:r>
          <a:r>
            <a:rPr lang="en-US" sz="2400" kern="1200" dirty="0" smtClean="0">
              <a:solidFill>
                <a:schemeClr val="bg1"/>
              </a:solidFill>
            </a:rPr>
            <a:t> les </a:t>
          </a:r>
          <a:r>
            <a:rPr lang="en-US" sz="2400" kern="1200" dirty="0" err="1" smtClean="0">
              <a:solidFill>
                <a:schemeClr val="bg1"/>
              </a:solidFill>
            </a:rPr>
            <a:t>fichiers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  <a:r>
            <a:rPr lang="en-US" sz="2400" kern="1200" dirty="0" err="1" smtClean="0">
              <a:solidFill>
                <a:schemeClr val="bg1"/>
              </a:solidFill>
            </a:rPr>
            <a:t>d’une</a:t>
          </a:r>
          <a:r>
            <a:rPr lang="en-US" sz="2400" kern="1200" dirty="0" smtClean="0">
              <a:solidFill>
                <a:schemeClr val="bg1"/>
              </a:solidFill>
            </a:rPr>
            <a:t> archive zip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2564"/>
        <a:ext cx="5341938" cy="1748773"/>
      </dsp:txXfrm>
    </dsp:sp>
    <dsp:sp modelId="{F1AF51EE-E3E4-7A4F-8716-70015E55D922}">
      <dsp:nvSpPr>
        <dsp:cNvPr id="0" name=""/>
        <dsp:cNvSpPr/>
      </dsp:nvSpPr>
      <dsp:spPr>
        <a:xfrm>
          <a:off x="0" y="1751338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1751338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Applique les </a:t>
          </a:r>
          <a:r>
            <a:rPr lang="en-US" sz="2400" kern="1200" dirty="0" err="1" smtClean="0">
              <a:solidFill>
                <a:schemeClr val="bg1"/>
              </a:solidFill>
            </a:rPr>
            <a:t>règles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  <a:r>
            <a:rPr lang="en-US" sz="2400" kern="1200" dirty="0" err="1" smtClean="0">
              <a:solidFill>
                <a:schemeClr val="bg1"/>
              </a:solidFill>
            </a:rPr>
            <a:t>yara</a:t>
          </a:r>
          <a:r>
            <a:rPr lang="en-US" sz="2400" kern="1200" dirty="0" smtClean="0">
              <a:solidFill>
                <a:schemeClr val="bg1"/>
              </a:solidFill>
            </a:rPr>
            <a:t> sur </a:t>
          </a:r>
          <a:r>
            <a:rPr lang="en-US" sz="2400" kern="1200" dirty="0" err="1" smtClean="0">
              <a:solidFill>
                <a:schemeClr val="bg1"/>
              </a:solidFill>
            </a:rPr>
            <a:t>tous</a:t>
          </a:r>
          <a:r>
            <a:rPr lang="en-US" sz="2400" kern="1200" dirty="0" smtClean="0">
              <a:solidFill>
                <a:schemeClr val="bg1"/>
              </a:solidFill>
            </a:rPr>
            <a:t> les </a:t>
          </a:r>
          <a:r>
            <a:rPr lang="en-US" sz="2400" kern="1200" dirty="0" err="1" smtClean="0">
              <a:solidFill>
                <a:schemeClr val="bg1"/>
              </a:solidFill>
            </a:rPr>
            <a:t>fichiers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  <a:r>
            <a:rPr lang="en-US" sz="2400" kern="1200" dirty="0" err="1" smtClean="0">
              <a:solidFill>
                <a:schemeClr val="bg1"/>
              </a:solidFill>
            </a:rPr>
            <a:t>trouvés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1751338"/>
        <a:ext cx="5341938" cy="1748773"/>
      </dsp:txXfrm>
    </dsp:sp>
    <dsp:sp modelId="{453B5C1B-7479-A64C-A62F-F8FF11789102}">
      <dsp:nvSpPr>
        <dsp:cNvPr id="0" name=""/>
        <dsp:cNvSpPr/>
      </dsp:nvSpPr>
      <dsp:spPr>
        <a:xfrm>
          <a:off x="0" y="3500111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3500111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Repository :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https://github.com/DidierStevens</a:t>
          </a:r>
          <a:r>
            <a:rPr lang="en-US" sz="1600" kern="1200" dirty="0" smtClean="0">
              <a:solidFill>
                <a:schemeClr val="bg1"/>
              </a:solidFill>
            </a:rPr>
            <a:t> </a:t>
          </a:r>
        </a:p>
      </dsp:txBody>
      <dsp:txXfrm>
        <a:off x="0" y="3500111"/>
        <a:ext cx="5341938" cy="1748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0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0"/>
          <a:ext cx="5341938" cy="2343550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bg1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bg1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bg1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>
            <a:solidFill>
              <a:schemeClr val="bg1"/>
            </a:solidFill>
          </a:endParaRPr>
        </a:p>
      </dsp:txBody>
      <dsp:txXfrm>
        <a:off x="0" y="0"/>
        <a:ext cx="5341938" cy="23435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2564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2564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Identifie</a:t>
          </a:r>
          <a:r>
            <a:rPr lang="en-US" sz="2400" kern="1200" dirty="0" smtClean="0">
              <a:solidFill>
                <a:schemeClr val="bg1"/>
              </a:solidFill>
            </a:rPr>
            <a:t> les types </a:t>
          </a:r>
          <a:r>
            <a:rPr lang="en-US" sz="2400" kern="1200" dirty="0" err="1" smtClean="0">
              <a:solidFill>
                <a:schemeClr val="bg1"/>
              </a:solidFill>
            </a:rPr>
            <a:t>d’objets</a:t>
          </a:r>
          <a:r>
            <a:rPr lang="en-US" sz="2400" kern="1200" dirty="0" smtClean="0">
              <a:solidFill>
                <a:schemeClr val="bg1"/>
              </a:solidFill>
            </a:rPr>
            <a:t> et les </a:t>
          </a:r>
          <a:r>
            <a:rPr lang="en-US" sz="2400" kern="1200" dirty="0" err="1" smtClean="0">
              <a:solidFill>
                <a:schemeClr val="bg1"/>
              </a:solidFill>
            </a:rPr>
            <a:t>filtres</a:t>
          </a:r>
          <a:r>
            <a:rPr lang="en-US" sz="2400" kern="1200" dirty="0" smtClean="0">
              <a:solidFill>
                <a:schemeClr val="bg1"/>
              </a:solidFill>
            </a:rPr>
            <a:t> PDF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2564"/>
        <a:ext cx="5341938" cy="1748773"/>
      </dsp:txXfrm>
    </dsp:sp>
    <dsp:sp modelId="{F1AF51EE-E3E4-7A4F-8716-70015E55D922}">
      <dsp:nvSpPr>
        <dsp:cNvPr id="0" name=""/>
        <dsp:cNvSpPr/>
      </dsp:nvSpPr>
      <dsp:spPr>
        <a:xfrm>
          <a:off x="0" y="1751338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1751338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Pratique</a:t>
          </a:r>
          <a:r>
            <a:rPr lang="en-US" sz="2400" kern="1200" dirty="0" smtClean="0">
              <a:solidFill>
                <a:schemeClr val="bg1"/>
              </a:solidFill>
            </a:rPr>
            <a:t> pour trier les documents PDF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1751338"/>
        <a:ext cx="5341938" cy="1748773"/>
      </dsp:txXfrm>
    </dsp:sp>
    <dsp:sp modelId="{453B5C1B-7479-A64C-A62F-F8FF11789102}">
      <dsp:nvSpPr>
        <dsp:cNvPr id="0" name=""/>
        <dsp:cNvSpPr/>
      </dsp:nvSpPr>
      <dsp:spPr>
        <a:xfrm>
          <a:off x="0" y="3500111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3500111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Repository :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https://github.com/DidierStevens</a:t>
          </a:r>
          <a:r>
            <a:rPr lang="en-US" sz="1600" kern="1200" dirty="0" smtClean="0">
              <a:solidFill>
                <a:schemeClr val="bg1"/>
              </a:solidFill>
            </a:rPr>
            <a:t> </a:t>
          </a:r>
        </a:p>
      </dsp:txBody>
      <dsp:txXfrm>
        <a:off x="0" y="3500111"/>
        <a:ext cx="5341938" cy="17487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2128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2128"/>
          <a:ext cx="5341938" cy="253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Analyse</a:t>
          </a:r>
          <a:r>
            <a:rPr lang="en-US" sz="2400" kern="1200" dirty="0" smtClean="0">
              <a:solidFill>
                <a:schemeClr val="bg1"/>
              </a:solidFill>
            </a:rPr>
            <a:t>, </a:t>
          </a:r>
          <a:r>
            <a:rPr lang="en-US" sz="2400" kern="1200" dirty="0" err="1" smtClean="0">
              <a:solidFill>
                <a:schemeClr val="bg1"/>
              </a:solidFill>
            </a:rPr>
            <a:t>cherche</a:t>
          </a:r>
          <a:r>
            <a:rPr lang="en-US" sz="2400" kern="1200" dirty="0" smtClean="0">
              <a:solidFill>
                <a:schemeClr val="bg1"/>
              </a:solidFill>
            </a:rPr>
            <a:t> et </a:t>
          </a:r>
          <a:r>
            <a:rPr lang="en-US" sz="2400" kern="1200" dirty="0" err="1" smtClean="0">
              <a:solidFill>
                <a:schemeClr val="bg1"/>
              </a:solidFill>
            </a:rPr>
            <a:t>extrait</a:t>
          </a:r>
          <a:r>
            <a:rPr lang="en-US" sz="2400" kern="1200" dirty="0" smtClean="0">
              <a:solidFill>
                <a:schemeClr val="bg1"/>
              </a:solidFill>
            </a:rPr>
            <a:t> des </a:t>
          </a:r>
          <a:r>
            <a:rPr lang="en-US" sz="2400" kern="1200" dirty="0" err="1" smtClean="0">
              <a:solidFill>
                <a:schemeClr val="bg1"/>
              </a:solidFill>
            </a:rPr>
            <a:t>données</a:t>
          </a:r>
          <a:r>
            <a:rPr lang="en-US" sz="2400" kern="1200" dirty="0" smtClean="0">
              <a:solidFill>
                <a:schemeClr val="bg1"/>
              </a:solidFill>
            </a:rPr>
            <a:t> des documents PDF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2128"/>
        <a:ext cx="5341938" cy="2538542"/>
      </dsp:txXfrm>
    </dsp:sp>
    <dsp:sp modelId="{F1AF51EE-E3E4-7A4F-8716-70015E55D922}">
      <dsp:nvSpPr>
        <dsp:cNvPr id="0" name=""/>
        <dsp:cNvSpPr/>
      </dsp:nvSpPr>
      <dsp:spPr>
        <a:xfrm>
          <a:off x="0" y="2321214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2540671"/>
          <a:ext cx="5341938" cy="253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Options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-s TERM  </a:t>
          </a:r>
          <a:r>
            <a:rPr lang="en-US" sz="2400" kern="1200" dirty="0" err="1" smtClean="0">
              <a:solidFill>
                <a:schemeClr val="bg1"/>
              </a:solidFill>
            </a:rPr>
            <a:t>cherche</a:t>
          </a:r>
          <a:r>
            <a:rPr lang="en-US" sz="2400" kern="1200" dirty="0" smtClean="0">
              <a:solidFill>
                <a:schemeClr val="bg1"/>
              </a:solidFill>
            </a:rPr>
            <a:t> TERM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-o #  </a:t>
          </a:r>
          <a:r>
            <a:rPr lang="en-US" sz="2400" kern="1200" dirty="0" err="1" smtClean="0">
              <a:solidFill>
                <a:schemeClr val="bg1"/>
              </a:solidFill>
            </a:rPr>
            <a:t>recupère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  <a:r>
            <a:rPr lang="en-US" sz="2400" kern="1200" dirty="0" err="1" smtClean="0">
              <a:solidFill>
                <a:schemeClr val="bg1"/>
              </a:solidFill>
            </a:rPr>
            <a:t>l’objet</a:t>
          </a:r>
          <a:r>
            <a:rPr lang="en-US" sz="2400" kern="1200" dirty="0" smtClean="0">
              <a:solidFill>
                <a:schemeClr val="bg1"/>
              </a:solidFill>
            </a:rPr>
            <a:t> no #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-f</a:t>
          </a:r>
          <a:r>
            <a:rPr lang="en-US" sz="2400" kern="1200" dirty="0" smtClean="0">
              <a:solidFill>
                <a:schemeClr val="bg1"/>
              </a:solidFill>
            </a:rPr>
            <a:t>      decode les </a:t>
          </a:r>
          <a:r>
            <a:rPr lang="en-US" sz="2400" kern="1200" dirty="0" err="1" smtClean="0">
              <a:solidFill>
                <a:schemeClr val="bg1"/>
              </a:solidFill>
            </a:rPr>
            <a:t>données</a:t>
          </a:r>
          <a:r>
            <a:rPr lang="en-US" sz="2400" kern="1200" dirty="0" smtClean="0">
              <a:solidFill>
                <a:schemeClr val="bg1"/>
              </a:solidFill>
            </a:rPr>
            <a:t> de </a:t>
          </a:r>
          <a:r>
            <a:rPr lang="en-US" sz="2400" kern="1200" dirty="0" err="1" smtClean="0">
              <a:solidFill>
                <a:schemeClr val="bg1"/>
              </a:solidFill>
            </a:rPr>
            <a:t>l’objet</a:t>
          </a:r>
          <a:endParaRPr lang="en-US" sz="2400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-w</a:t>
          </a:r>
          <a:r>
            <a:rPr lang="en-US" sz="2400" kern="1200" dirty="0" smtClean="0">
              <a:solidFill>
                <a:schemeClr val="bg1"/>
              </a:solidFill>
            </a:rPr>
            <a:t>     </a:t>
          </a:r>
          <a:r>
            <a:rPr lang="en-US" sz="2400" kern="1200" dirty="0" err="1" smtClean="0">
              <a:solidFill>
                <a:schemeClr val="bg1"/>
              </a:solidFill>
            </a:rPr>
            <a:t>affiche</a:t>
          </a:r>
          <a:r>
            <a:rPr lang="en-US" sz="2400" kern="1200" dirty="0" smtClean="0">
              <a:solidFill>
                <a:schemeClr val="bg1"/>
              </a:solidFill>
            </a:rPr>
            <a:t> les </a:t>
          </a:r>
          <a:r>
            <a:rPr lang="en-US" sz="2400" kern="1200" dirty="0" err="1" smtClean="0">
              <a:solidFill>
                <a:schemeClr val="bg1"/>
              </a:solidFill>
            </a:rPr>
            <a:t>données</a:t>
          </a:r>
          <a:r>
            <a:rPr lang="en-US" sz="2400" kern="1200" dirty="0" smtClean="0">
              <a:solidFill>
                <a:schemeClr val="bg1"/>
              </a:solidFill>
            </a:rPr>
            <a:t> brutes de </a:t>
          </a:r>
          <a:r>
            <a:rPr lang="en-US" sz="2400" kern="1200" dirty="0" err="1" smtClean="0">
              <a:solidFill>
                <a:schemeClr val="bg1"/>
              </a:solidFill>
            </a:rPr>
            <a:t>l’objet</a:t>
          </a:r>
          <a:endParaRPr lang="en-US" sz="2400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bg1"/>
            </a:solidFill>
          </a:endParaRPr>
        </a:p>
      </dsp:txBody>
      <dsp:txXfrm>
        <a:off x="0" y="2540671"/>
        <a:ext cx="5341938" cy="2538542"/>
      </dsp:txXfrm>
    </dsp:sp>
    <dsp:sp modelId="{453B5C1B-7479-A64C-A62F-F8FF11789102}">
      <dsp:nvSpPr>
        <dsp:cNvPr id="0" name=""/>
        <dsp:cNvSpPr/>
      </dsp:nvSpPr>
      <dsp:spPr>
        <a:xfrm>
          <a:off x="0" y="5079213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5079213"/>
          <a:ext cx="5341938" cy="170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bg1"/>
            </a:solidFill>
          </a:endParaRPr>
        </a:p>
      </dsp:txBody>
      <dsp:txXfrm>
        <a:off x="0" y="5079213"/>
        <a:ext cx="5341938" cy="1701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2128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2128"/>
          <a:ext cx="5341938" cy="253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C’est</a:t>
          </a:r>
          <a:r>
            <a:rPr lang="en-US" sz="2400" kern="1200" dirty="0" smtClean="0">
              <a:solidFill>
                <a:schemeClr val="bg1"/>
              </a:solidFill>
            </a:rPr>
            <a:t> un </a:t>
          </a:r>
          <a:r>
            <a:rPr lang="en-US" sz="2400" kern="1200" dirty="0" err="1" smtClean="0">
              <a:solidFill>
                <a:schemeClr val="bg1"/>
              </a:solidFill>
            </a:rPr>
            <a:t>vrai</a:t>
          </a:r>
          <a:r>
            <a:rPr lang="en-US" sz="2400" kern="1200" dirty="0" smtClean="0">
              <a:solidFill>
                <a:schemeClr val="bg1"/>
              </a:solidFill>
            </a:rPr>
            <a:t> multi-tool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Trouve</a:t>
          </a:r>
          <a:r>
            <a:rPr lang="en-US" sz="2400" kern="1200" dirty="0" smtClean="0">
              <a:solidFill>
                <a:schemeClr val="bg1"/>
              </a:solidFill>
            </a:rPr>
            <a:t> les </a:t>
          </a:r>
          <a:r>
            <a:rPr lang="en-US" sz="2400" kern="1200" dirty="0" err="1" smtClean="0">
              <a:solidFill>
                <a:schemeClr val="bg1"/>
              </a:solidFill>
            </a:rPr>
            <a:t>objets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  <a:r>
            <a:rPr lang="en-US" sz="2400" kern="1200" dirty="0" err="1" smtClean="0">
              <a:solidFill>
                <a:schemeClr val="bg1"/>
              </a:solidFill>
            </a:rPr>
            <a:t>suspicieux</a:t>
          </a:r>
          <a:endParaRPr lang="en-US" sz="2400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Decode les </a:t>
          </a:r>
          <a:r>
            <a:rPr lang="en-US" sz="2400" kern="1200" dirty="0" err="1" smtClean="0">
              <a:solidFill>
                <a:schemeClr val="bg1"/>
              </a:solidFill>
            </a:rPr>
            <a:t>données</a:t>
          </a:r>
          <a:endParaRPr lang="en-US" sz="2400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Analyseur</a:t>
          </a:r>
          <a:r>
            <a:rPr lang="en-US" sz="2400" kern="1200" dirty="0" smtClean="0">
              <a:solidFill>
                <a:schemeClr val="bg1"/>
              </a:solidFill>
            </a:rPr>
            <a:t> JavaScript </a:t>
          </a:r>
          <a:r>
            <a:rPr lang="en-US" sz="2400" kern="1200" dirty="0" err="1" smtClean="0">
              <a:solidFill>
                <a:schemeClr val="bg1"/>
              </a:solidFill>
            </a:rPr>
            <a:t>incorporée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2128"/>
        <a:ext cx="5341938" cy="2538542"/>
      </dsp:txXfrm>
    </dsp:sp>
    <dsp:sp modelId="{F1AF51EE-E3E4-7A4F-8716-70015E55D922}">
      <dsp:nvSpPr>
        <dsp:cNvPr id="0" name=""/>
        <dsp:cNvSpPr/>
      </dsp:nvSpPr>
      <dsp:spPr>
        <a:xfrm>
          <a:off x="0" y="2321214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2540671"/>
          <a:ext cx="5341938" cy="253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Options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-</a:t>
          </a:r>
          <a:r>
            <a:rPr lang="en-US" sz="2400" b="1" kern="1200" dirty="0" err="1" smtClean="0">
              <a:solidFill>
                <a:schemeClr val="accent3">
                  <a:lumMod val="60000"/>
                  <a:lumOff val="40000"/>
                </a:schemeClr>
              </a:solidFill>
            </a:rPr>
            <a:t>i</a:t>
          </a:r>
          <a:r>
            <a:rPr lang="en-US" sz="2400" kern="1200" dirty="0" smtClean="0">
              <a:solidFill>
                <a:schemeClr val="bg1"/>
              </a:solidFill>
            </a:rPr>
            <a:t>    Inline mode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-u</a:t>
          </a:r>
          <a:r>
            <a:rPr lang="en-US" sz="2400" kern="1200" dirty="0" smtClean="0">
              <a:solidFill>
                <a:schemeClr val="bg1"/>
              </a:solidFill>
            </a:rPr>
            <a:t>    Update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2540671"/>
        <a:ext cx="5341938" cy="2538542"/>
      </dsp:txXfrm>
    </dsp:sp>
    <dsp:sp modelId="{453B5C1B-7479-A64C-A62F-F8FF11789102}">
      <dsp:nvSpPr>
        <dsp:cNvPr id="0" name=""/>
        <dsp:cNvSpPr/>
      </dsp:nvSpPr>
      <dsp:spPr>
        <a:xfrm>
          <a:off x="0" y="5079213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5079213"/>
          <a:ext cx="5341938" cy="170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bg1"/>
            </a:solidFill>
          </a:endParaRPr>
        </a:p>
      </dsp:txBody>
      <dsp:txXfrm>
        <a:off x="0" y="5079213"/>
        <a:ext cx="5341938" cy="170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rechercher les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(indicateurs malveillants) et à analyser ce qu'ils font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concentrer sur les deux documents les plus utilisés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20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utilisés pour télécharger ou déployer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malwares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supplémentaires (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droppers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on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recherche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 indicateurs spécifiques relatifs à la manière dont cela est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réalisé.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emplacements réseau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à partir desquels des fichiers supplémentaires pourraient être téléchargés – souvent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plusieurs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ATTN – il y a aussi des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bénignes.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87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</a:t>
            </a:r>
            <a:r>
              <a:rPr lang="fr-FR" baseline="0" dirty="0" smtClean="0"/>
              <a:t> l’aide</a:t>
            </a:r>
            <a:r>
              <a:rPr lang="fr-FR" dirty="0" smtClean="0"/>
              <a:t> les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langages de script très robustes les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maldoc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exécutent des commandes externes (ex.powershell.exe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wscript.exe) pour dropper le second-stage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12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Découvrir le nom du fichier qu'un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maldoc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utilise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important pour comprendre le second stage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trouver d'autres systèmes compromis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39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 le workshop LF on a parlé des signatures de fichiers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octets au début ou à la fin d'un fichier - qui peuvent être utilisés pour déterminer le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de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fichier (ex.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MZ exécutable Windows)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recherchant diverses signatures de fichiers dans le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maldoc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peut facilement remonter le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kill-chain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80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91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Ici nous allons nous concentrer uniquement sur la partie analyse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45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Cette phase vous permet de déduire les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capacités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malware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91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ouvrir le document dans le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sandbox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observer ce qui se passe sur le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 dit exactement ce que fait le malware, quels fichiers il modifie, qui il contacte sur le réseau,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15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strings -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extraire des mots ou des caractères lisibles d'un fichier (noms de fichiers, clés de registre,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pour obtenir des indices sur les actions possibles du malware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Encoded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strings - rechercher des données ou des chaînes cryptées ou encodées dans le document pour dissimulation (anti-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forensics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d’abord celles liées à des URL (HTTP) ou qui se trouveraient dans des exécutables (kernel32.dll)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55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attaquants sont des créatures d'habitudes, et lorsqu'ils trouvent quelque chose qui fonctionne, ils l'utilisent de manière répétée 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schémas d’utilisation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behavioural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 - MO)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Ex. encodage simple (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clé XOR à un octet 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fois que nous avons trouvé ces schémas, nous pouvons écrire une 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appliquer cette signature à tout document qui nous intéresse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0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outils et des techniques simples et faciles à utiliser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34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Outil multiplateforme pour écrire des signatures pour détecter à peu près n'importe quel type de schéma et le décrire de multiples façons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nombreux endroits sur Internet qui contiennent des répertoires de signatures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04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-w, ne pas afficher les avertissements (ne sont généralement pas liés au fichier analysé)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2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-g –m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imprimer les tags et métadonnées (plus de contexte autour de la règle)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64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   imprimer les éléments de la règle qui sont un match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0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format des documents 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(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docx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xlsx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pptx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sont en fait des archives zip contenant de nombreux fichiers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83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d'itérer sur chaque fichier d'une archive sans avoir à extraire les fichiers au préalable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-y exécutez avec les signatures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720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-y exécutez avec les signatures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Yara</a:t>
            </a:r>
            <a:endParaRPr lang="fr-FR" dirty="0" smtClean="0"/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scanne tous les fichiers à l'intérieur de l'archive à la recherche des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patterns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S’applique aussi sur des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fichiers Java JAR et Android APK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49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 universelle d'analyse statique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 données sur des données (les informations sur le document qui y sont stockées)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 dates et des heures liées à la création du document ou à sa dernière sauvegarde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22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langue de l'ordinateur dans lequel le document a été créé  (origine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geographique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45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informations sur l'auteur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3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connaissances nécessaires pour plonger dans les documents à un niveau plus profond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55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 utilisé pour la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création, nombre de mots qu'il contient,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temps passé à le modifier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88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outil multiplateforme qui peut analyser et extraire des métadonnées à partir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 dizaines de formats de fichiers différents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06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objets forment la structure du PDF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mots clés contrôlent le fonctionnement du PDF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manière dont les données sont stockées ou encodées dans le PDF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91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Objets - éléments constitutifs d'un PDF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l'en-tête du PDF - version minimale de la spécification PDF que le lecteur doit prendre en charge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l'en-tête ne doit être présent uniquement dans les 1 024 premiers octets du document - éviter les détections basées sur les signatures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161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objet contient des données spécifiques et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remplit une fonction spécifique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269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deux nombres suivis du mot-clé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se termine par le mot-clé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endobj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972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premier numéro est 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l'identifiant numérique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l'objet et indique comment les autres objets se réfèrent à l'objet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758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deuxième numéro est la version de l'objet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PDF permet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modifier et d'enregistrer les objets plusieurs fois -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fois le numéro de version est incrémenté d'une unité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certains PDF malveillants contiennent diverses itérations du code d'attaque enregistrées dans différentes versions d'un objet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330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nombreux types d'objets différents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l'objet catalogue - la table des matières du document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peut contenir le mot-clé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OpenAction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qui provoque des actions automatiques à l'ouverture d'un document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650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Stream </a:t>
            </a:r>
            <a:r>
              <a:rPr lang="fr-FR" dirty="0" err="1" smtClean="0"/>
              <a:t>objects</a:t>
            </a:r>
            <a:r>
              <a:rPr lang="fr-FR" dirty="0" smtClean="0"/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contiennent des données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Peuvent contenir des scripts ou des binaires incorporés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31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méthode la plus courante d’utilisation malveillante est celle des scripts intégrés.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61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mots clés  - commencent par un / et décrivent le fonctionnement du PDF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OpenAction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(AA) - pointe vers un autre objet (ex. JavaScript) qui sera automatiquement ouvert ou exécuté lorsque le PDF sera ouvert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présent –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fichier suspect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417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JavaScript, (JS), indiquent la présence de code JavaScript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présent à analyser immédiatement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917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Names</a:t>
            </a:r>
            <a:r>
              <a:rPr lang="fr-FR" dirty="0" smtClean="0"/>
              <a:t> -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certains objets peuvent être désignés par un nom, au lieu de leur numéro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Ex. objets contenant des fichiers portant le nom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binaire droppé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503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EmbeddedFile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fichiers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intégrés à l'intérieur du PDF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vérifier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près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269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SubmitForm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accompagné d'une URL - consultation ou téléchargement lorsque l'objet est chargé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peuvent être utilisés pour diriger l'utilisateur vers un site de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phishing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277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Launch</a:t>
            </a:r>
            <a:r>
              <a:rPr lang="fr-FR" dirty="0" smtClean="0"/>
              <a:t> -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tout objet qui lui est associé est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ouvert dès que le PDF est ouvert (similaire à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OpenAction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souvent vus associés à des mots-clés URI – envoi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une URL malveillante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009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PDF peuvent stocker des données de plusieurs façons - les attaquants peuvent cacher leurs données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375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différentes façons dont la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chaîne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peut être encodée (ici ASCII)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151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Sont case-sensible -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ils peuvent être encodés entièrement ou partiellement en utilisant l'équivalent hexadécimal (#)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2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Ici les trois premières lettres du mot-clé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Lenght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4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attaquants font souvent tout leur possible pour obscurcir (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obfuscate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leur code et cacher son véritable objectif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techniques a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utiliser pour comprendre ce que fait réellement le code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261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 un PDF, le signe # suivi de deux caractères hexadécimaux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 données encodées en hexadécimal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805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peuvent également être encodées en octal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caractère encodé en octal comporte un \ suivi de trois chiffres entre 0 et 7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420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peut mélanger des données hexadécimales, octales et ASCII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634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Et également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 espaces blancs peuvent être ajoutés aux données sans affecter du tout le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rendu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final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nombre de combinaisons possibles pour cacher les données, en particulier JavaScript ou les URL, rend presque impossible la prise efficace d'empreintes statiques (patterns)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003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données dans des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peuvent être modifiées et encodées davantage à l'aide de filtres - algorithmes qui sont appliqués aux données pour les encoder ou les compresser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précédé par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mot-clé « 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616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appliquer plusieurs encodages à une donnée en même temps - plusieurs filtres sont utilisés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l'ordre dans lequel ils sont spécifiés a son importance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46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décoder les données, suivez l'ordre des filtres en sens inverse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899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ASCIIHexDecode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 les données en hexadécimal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155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LZWDecode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utilise l'algorithme LZW pour compresser les données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03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FlateDecode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utilise la compression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Zlib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05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Attaquant -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faire installer ses outils ou un malware sur l'ordinateur de la victime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026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ASCII85Decode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les données en utilisant son équivalent base-85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372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crypte les données en utilisant un algorithme spécifique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ex.AES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867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PDF avec trois objets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498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Catalog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qui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possède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OpenAction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qu'il se réfère à la version 0 de l'objet 7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666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dès que le document est ouvert, l'objet 7 sera exécuté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417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contient le mot-clé JavaScript, mais sans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aucun code JavaScript -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réfère à un autre objet, l'objet 8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049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L'objet 8 est un Stream Object encodé en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ASCIIHex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compressé avec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Zlib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Si nous devions décoder les données présentées ici, nous trouverions le JavaScript à exécuter.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8240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utile pour examiner rapidement un document PDF et voir s'il contient des objets ou des mots clés suspects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7783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permet de rechercher dans un PDF des termes clés et renvoie les objets dans lesquels ce terme est trouvé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peut extraire ces objets et décodera les filtres qui ont été placés sur les données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 permet de rechercher un terme dans le document en renvoyant les objets dans lesquels ce terme se trouve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 suivie d'un nombre affichera un objet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 est utilisée avec l'option -o pour décoder les filtres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 affichera les données brutes de l'objet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7143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la capacité de triage du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pdfid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la possibilité d'examiner et d'extraire les données des PDF en un seul outil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décode automatiquement tout objet - permet de contourner les filtres utilisés par l'attaquant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 pour aller dans une interface en ligne de commande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-u mise à jour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8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Défense périmétrique - les attaques directes sont assez difficiles, voire impossibles, à réaliser.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497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11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utiliser des documents comme leurre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86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maldoc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 sont généralement pas le dernier élément dans le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kill-chain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mais l'un des vecteurs de compromission pour s'introduire dans le système.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0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1/15/2021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1/15/2021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1/15/2021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mnux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MAldoc</a:t>
            </a:r>
            <a:r>
              <a:rPr lang="en-US" dirty="0" smtClean="0"/>
              <a:t> ANALYSIS WORKSHOP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41450" y="5999148"/>
            <a:ext cx="170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Horea Moldovan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Pour </a:t>
            </a:r>
            <a:r>
              <a:rPr lang="en-US" dirty="0" err="1"/>
              <a:t>illustrer</a:t>
            </a:r>
            <a:r>
              <a:rPr lang="en-US" dirty="0"/>
              <a:t> les techniques o</a:t>
            </a:r>
            <a:r>
              <a:rPr lang="en-US" dirty="0" smtClean="0"/>
              <a:t>n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travailler</a:t>
            </a:r>
            <a:r>
              <a:rPr lang="en-US" dirty="0" smtClean="0"/>
              <a:t> avec du malware reel. Il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très</a:t>
            </a:r>
            <a:r>
              <a:rPr lang="en-US" dirty="0" smtClean="0"/>
              <a:t> </a:t>
            </a:r>
            <a:r>
              <a:rPr lang="en-US" dirty="0" err="1" smtClean="0"/>
              <a:t>impotant</a:t>
            </a:r>
            <a:r>
              <a:rPr lang="en-US" dirty="0" smtClean="0"/>
              <a:t> </a:t>
            </a:r>
            <a:r>
              <a:rPr lang="en-US" dirty="0" err="1" smtClean="0"/>
              <a:t>d’apliquer</a:t>
            </a:r>
            <a:r>
              <a:rPr lang="en-US" dirty="0" smtClean="0"/>
              <a:t> </a:t>
            </a:r>
            <a:r>
              <a:rPr lang="en-US" dirty="0" err="1" smtClean="0"/>
              <a:t>scrupuleursement</a:t>
            </a:r>
            <a:r>
              <a:rPr lang="en-US" dirty="0" smtClean="0"/>
              <a:t> les </a:t>
            </a:r>
            <a:r>
              <a:rPr lang="en-US" dirty="0" err="1" smtClean="0"/>
              <a:t>mesurer</a:t>
            </a:r>
            <a:r>
              <a:rPr lang="en-US" dirty="0" smtClean="0"/>
              <a:t> </a:t>
            </a:r>
            <a:r>
              <a:rPr lang="en-US" dirty="0" err="1" smtClean="0"/>
              <a:t>d’isolation</a:t>
            </a:r>
            <a:r>
              <a:rPr lang="en-US" dirty="0" smtClean="0"/>
              <a:t> de </a:t>
            </a:r>
            <a:r>
              <a:rPr lang="en-US" dirty="0" err="1" smtClean="0"/>
              <a:t>l’environnement</a:t>
            </a:r>
            <a:r>
              <a:rPr lang="en-US" dirty="0" smtClean="0"/>
              <a:t> </a:t>
            </a:r>
            <a:r>
              <a:rPr lang="en-US" dirty="0" err="1" smtClean="0"/>
              <a:t>d’analyse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fr-FR" sz="2400" b="1" dirty="0"/>
              <a:t>La sécurité est extrêmement </a:t>
            </a:r>
            <a:r>
              <a:rPr lang="fr-FR" sz="2400" b="1" dirty="0" smtClean="0"/>
              <a:t>importante !</a:t>
            </a:r>
            <a:endParaRPr lang="en-US" sz="2400" b="1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1" y="742772"/>
            <a:ext cx="2800587" cy="280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</a:t>
            </a:r>
            <a:r>
              <a:rPr lang="en-US" dirty="0" err="1" smtClean="0"/>
              <a:t>sont-ils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 les </a:t>
            </a:r>
            <a:r>
              <a:rPr lang="en-US" dirty="0" err="1" smtClean="0"/>
              <a:t>maldocs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93" y="2617107"/>
            <a:ext cx="2406940" cy="24069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6" y="2617107"/>
            <a:ext cx="2666695" cy="266669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4238714" y="3820577"/>
            <a:ext cx="3754579" cy="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9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</a:t>
            </a:r>
            <a:r>
              <a:rPr lang="en-US" dirty="0" err="1" smtClean="0"/>
              <a:t>sont-ils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 les </a:t>
            </a:r>
            <a:r>
              <a:rPr lang="en-US" dirty="0" err="1" smtClean="0"/>
              <a:t>maldocs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93" y="2617107"/>
            <a:ext cx="2406940" cy="24069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6" y="2617107"/>
            <a:ext cx="2666695" cy="266669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4238714" y="3820577"/>
            <a:ext cx="3754579" cy="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844" y="2829417"/>
            <a:ext cx="1982319" cy="198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</a:t>
            </a:r>
            <a:r>
              <a:rPr lang="en-US" dirty="0" err="1" smtClean="0"/>
              <a:t>sont-ils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 les </a:t>
            </a:r>
            <a:r>
              <a:rPr lang="en-US" dirty="0" err="1" smtClean="0"/>
              <a:t>maldocs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93" y="2617107"/>
            <a:ext cx="2406940" cy="24069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6" y="2617107"/>
            <a:ext cx="2666695" cy="2666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19" y="1546382"/>
            <a:ext cx="1444646" cy="1444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19" y="4110120"/>
            <a:ext cx="1495514" cy="149551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998605" y="2461189"/>
            <a:ext cx="1051959" cy="1068224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 flipV="1">
            <a:off x="3998605" y="3649054"/>
            <a:ext cx="1154814" cy="1208823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9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</a:t>
            </a:r>
            <a:r>
              <a:rPr lang="en-US" dirty="0" err="1" smtClean="0"/>
              <a:t>sont-ils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 les </a:t>
            </a:r>
            <a:r>
              <a:rPr lang="en-US" dirty="0" err="1" smtClean="0"/>
              <a:t>maldocs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93" y="2617107"/>
            <a:ext cx="2406940" cy="24069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6" y="2617107"/>
            <a:ext cx="2666695" cy="2666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19" y="1546382"/>
            <a:ext cx="1444646" cy="1444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551" y="4486542"/>
            <a:ext cx="1495514" cy="14955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04" y="2991028"/>
            <a:ext cx="1495514" cy="149551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1"/>
          </p:cNvCxnSpPr>
          <p:nvPr/>
        </p:nvCxnSpPr>
        <p:spPr>
          <a:xfrm flipH="1" flipV="1">
            <a:off x="4713719" y="3799212"/>
            <a:ext cx="3279574" cy="2136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13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Indicateurs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URLs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20588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Indicateurs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URLs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Commandes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externes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8627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Indicateurs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URLs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Commandes</a:t>
            </a:r>
            <a:r>
              <a:rPr lang="en-US" sz="2400" dirty="0" smtClean="0"/>
              <a:t> </a:t>
            </a:r>
            <a:r>
              <a:rPr lang="en-US" sz="2400" dirty="0" err="1" smtClean="0"/>
              <a:t>externes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Noms</a:t>
            </a:r>
            <a:r>
              <a:rPr lang="en-US" sz="2400" b="1" dirty="0" smtClean="0">
                <a:solidFill>
                  <a:srgbClr val="FF0000"/>
                </a:solidFill>
              </a:rPr>
              <a:t> des </a:t>
            </a:r>
            <a:r>
              <a:rPr lang="en-US" sz="2400" b="1" dirty="0" err="1" smtClean="0">
                <a:solidFill>
                  <a:srgbClr val="FF0000"/>
                </a:solidFill>
              </a:rPr>
              <a:t>fichiers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maliciueux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4429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Indicateurs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URLs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Commandes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Noms</a:t>
            </a:r>
            <a:r>
              <a:rPr lang="en-US" sz="2400" dirty="0" smtClean="0"/>
              <a:t> des </a:t>
            </a:r>
            <a:r>
              <a:rPr lang="en-US" sz="2400" dirty="0" err="1" smtClean="0"/>
              <a:t>fichiers</a:t>
            </a:r>
            <a:r>
              <a:rPr lang="en-US" sz="2400" dirty="0" smtClean="0"/>
              <a:t> </a:t>
            </a:r>
            <a:r>
              <a:rPr lang="en-US" sz="2400" dirty="0" err="1" smtClean="0"/>
              <a:t>malicieux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Signatures des </a:t>
            </a:r>
            <a:r>
              <a:rPr lang="en-US" sz="2400" b="1" dirty="0" err="1" smtClean="0">
                <a:solidFill>
                  <a:srgbClr val="FF0000"/>
                </a:solidFill>
              </a:rPr>
              <a:t>fichiers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malicieux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422"/>
                    </a14:imgEffect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22512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01CCBC3-476F-DA4C-A883-93E600EC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56391"/>
            <a:ext cx="4127539" cy="4467523"/>
          </a:xfrm>
        </p:spPr>
        <p:txBody>
          <a:bodyPr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Microsoft Windows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Sandbox pour executer les </a:t>
            </a:r>
            <a:r>
              <a:rPr lang="en-US" dirty="0" err="1" smtClean="0"/>
              <a:t>maldocs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Charge </a:t>
            </a:r>
            <a:r>
              <a:rPr lang="en-US" dirty="0" err="1" smtClean="0"/>
              <a:t>plusieurs</a:t>
            </a:r>
            <a:r>
              <a:rPr lang="en-US" dirty="0" smtClean="0"/>
              <a:t> versions des </a:t>
            </a:r>
            <a:r>
              <a:rPr lang="en-US" dirty="0" err="1" smtClean="0"/>
              <a:t>programmes</a:t>
            </a:r>
            <a:r>
              <a:rPr lang="en-US" dirty="0" smtClean="0"/>
              <a:t> de lecture (Adobe Reader, MS Office)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err="1" smtClean="0"/>
              <a:t>d’analyse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939185" y="1956391"/>
            <a:ext cx="4671624" cy="4467523"/>
          </a:xfrm>
        </p:spPr>
        <p:txBody>
          <a:bodyPr/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REMnux</a:t>
            </a:r>
            <a:endParaRPr lang="fr-FR" sz="2000" b="1" dirty="0" smtClean="0">
              <a:solidFill>
                <a:srgbClr val="FF0000"/>
              </a:solidFill>
            </a:endParaRP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>
                <a:hlinkClick r:id="rId3"/>
              </a:rPr>
              <a:t>www.remnux.org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Machine d’analyse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51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Contenu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Examiner des documents courants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30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2750" hangingPunct="0"/>
            <a:r>
              <a:rPr lang="en-US" kern="0" spc="340" dirty="0" err="1" smtClean="0">
                <a:latin typeface="Garamond" panose="02020404030301010803" pitchFamily="18" charset="0"/>
                <a:sym typeface="Bodoni SvtyTwo ITC TT-Book"/>
              </a:rPr>
              <a:t>methodologie</a:t>
            </a:r>
            <a:r>
              <a:rPr lang="en-US" kern="0" spc="340" dirty="0" smtClean="0">
                <a:latin typeface="Garamond" panose="02020404030301010803" pitchFamily="18" charset="0"/>
                <a:sym typeface="Bodoni SvtyTwo ITC TT-Book"/>
              </a:rPr>
              <a:t> </a:t>
            </a:r>
            <a:r>
              <a:rPr lang="en-US" kern="0" spc="340" dirty="0" err="1" smtClean="0">
                <a:latin typeface="Garamond" panose="02020404030301010803" pitchFamily="18" charset="0"/>
                <a:sym typeface="Bodoni SvtyTwo ITC TT-Book"/>
              </a:rPr>
              <a:t>d’analyse</a:t>
            </a:r>
            <a:endParaRPr lang="en-US" kern="0" spc="340" dirty="0">
              <a:latin typeface="Garamond" panose="02020404030301010803" pitchFamily="18" charset="0"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24350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307507" y="3418318"/>
            <a:ext cx="1717704" cy="1228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ounded Rectangle 3"/>
          <p:cNvSpPr/>
          <p:nvPr/>
        </p:nvSpPr>
        <p:spPr>
          <a:xfrm>
            <a:off x="3683236" y="2905570"/>
            <a:ext cx="5221481" cy="2341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 smtClean="0"/>
              <a:t>Processus</a:t>
            </a:r>
            <a:r>
              <a:rPr lang="en-US" dirty="0" smtClean="0"/>
              <a:t> </a:t>
            </a:r>
            <a:r>
              <a:rPr lang="en-US" dirty="0" err="1" smtClean="0"/>
              <a:t>d’analyse</a:t>
            </a:r>
            <a:r>
              <a:rPr lang="en-US" dirty="0" smtClean="0"/>
              <a:t> des </a:t>
            </a:r>
            <a:r>
              <a:rPr lang="en-US" dirty="0" err="1" smtClean="0"/>
              <a:t>maldocs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80" y="2034107"/>
            <a:ext cx="11029615" cy="4084474"/>
          </a:xfr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                   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</a:rPr>
              <a:t>Sample</a:t>
            </a:r>
            <a:endParaRPr lang="fr-F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41192" y="3283633"/>
            <a:ext cx="3085032" cy="5705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Analyse statique</a:t>
            </a:r>
            <a:endParaRPr lang="en-US" dirty="0"/>
          </a:p>
          <a:p>
            <a:pPr algn="ctr"/>
            <a:endParaRPr lang="fr-FR" dirty="0"/>
          </a:p>
        </p:txBody>
      </p:sp>
      <p:sp>
        <p:nvSpPr>
          <p:cNvPr id="7" name="Rounded Rectangle 6"/>
          <p:cNvSpPr/>
          <p:nvPr/>
        </p:nvSpPr>
        <p:spPr>
          <a:xfrm>
            <a:off x="4841192" y="4076344"/>
            <a:ext cx="3085032" cy="5705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Analyse dynamique</a:t>
            </a:r>
            <a:endParaRPr lang="en-US" dirty="0"/>
          </a:p>
          <a:p>
            <a:pPr algn="ctr"/>
            <a:endParaRPr lang="fr-FR" dirty="0"/>
          </a:p>
        </p:txBody>
      </p:sp>
      <p:cxnSp>
        <p:nvCxnSpPr>
          <p:cNvPr id="10" name="Curved Connector 9"/>
          <p:cNvCxnSpPr>
            <a:stCxn id="5" idx="1"/>
            <a:endCxn id="7" idx="1"/>
          </p:cNvCxnSpPr>
          <p:nvPr/>
        </p:nvCxnSpPr>
        <p:spPr>
          <a:xfrm rot="10800000" flipV="1">
            <a:off x="4841192" y="3568892"/>
            <a:ext cx="12700" cy="792711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3"/>
            <a:endCxn id="5" idx="3"/>
          </p:cNvCxnSpPr>
          <p:nvPr/>
        </p:nvCxnSpPr>
        <p:spPr>
          <a:xfrm flipV="1">
            <a:off x="7926224" y="3568893"/>
            <a:ext cx="12700" cy="792711"/>
          </a:xfrm>
          <a:prstGeom prst="curvedConnector3">
            <a:avLst>
              <a:gd name="adj1" fmla="val 1800000"/>
            </a:avLst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554198" y="3418318"/>
            <a:ext cx="1854438" cy="132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      Rapport</a:t>
            </a:r>
            <a:endParaRPr lang="fr-FR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25211" y="4076344"/>
            <a:ext cx="6580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25" idx="1"/>
          </p:cNvCxnSpPr>
          <p:nvPr/>
        </p:nvCxnSpPr>
        <p:spPr>
          <a:xfrm>
            <a:off x="8904717" y="4076344"/>
            <a:ext cx="649481" cy="42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2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307507" y="3418318"/>
            <a:ext cx="1717704" cy="1228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ounded Rectangle 3"/>
          <p:cNvSpPr/>
          <p:nvPr/>
        </p:nvSpPr>
        <p:spPr>
          <a:xfrm>
            <a:off x="3683236" y="2905570"/>
            <a:ext cx="5221481" cy="2341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 smtClean="0"/>
              <a:t>Processus</a:t>
            </a:r>
            <a:r>
              <a:rPr lang="en-US" dirty="0" smtClean="0"/>
              <a:t> </a:t>
            </a:r>
            <a:r>
              <a:rPr lang="en-US" dirty="0" err="1" smtClean="0"/>
              <a:t>d’analyse</a:t>
            </a:r>
            <a:r>
              <a:rPr lang="en-US" dirty="0" smtClean="0"/>
              <a:t> des </a:t>
            </a:r>
            <a:r>
              <a:rPr lang="en-US" dirty="0" err="1" smtClean="0"/>
              <a:t>maldocs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80" y="2034107"/>
            <a:ext cx="11029615" cy="4084474"/>
          </a:xfr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                    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</a:rPr>
              <a:t>Sample</a:t>
            </a:r>
            <a:endParaRPr lang="fr-F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41192" y="3283633"/>
            <a:ext cx="3085032" cy="570520"/>
          </a:xfrm>
          <a:prstGeom prst="round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Analyse statique</a:t>
            </a:r>
            <a:endParaRPr lang="en-US" dirty="0"/>
          </a:p>
          <a:p>
            <a:pPr algn="ctr"/>
            <a:endParaRPr lang="fr-FR" dirty="0"/>
          </a:p>
        </p:txBody>
      </p:sp>
      <p:sp>
        <p:nvSpPr>
          <p:cNvPr id="7" name="Rounded Rectangle 6"/>
          <p:cNvSpPr/>
          <p:nvPr/>
        </p:nvSpPr>
        <p:spPr>
          <a:xfrm>
            <a:off x="4841192" y="4076344"/>
            <a:ext cx="3085032" cy="5705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Analyse dynamique</a:t>
            </a:r>
            <a:endParaRPr lang="en-US" dirty="0"/>
          </a:p>
          <a:p>
            <a:pPr algn="ctr"/>
            <a:endParaRPr lang="fr-FR" dirty="0"/>
          </a:p>
        </p:txBody>
      </p:sp>
      <p:cxnSp>
        <p:nvCxnSpPr>
          <p:cNvPr id="10" name="Curved Connector 9"/>
          <p:cNvCxnSpPr/>
          <p:nvPr/>
        </p:nvCxnSpPr>
        <p:spPr>
          <a:xfrm rot="10800000" flipV="1">
            <a:off x="4798462" y="3568892"/>
            <a:ext cx="12700" cy="792711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3"/>
            <a:endCxn id="5" idx="3"/>
          </p:cNvCxnSpPr>
          <p:nvPr/>
        </p:nvCxnSpPr>
        <p:spPr>
          <a:xfrm flipV="1">
            <a:off x="7926224" y="3568893"/>
            <a:ext cx="12700" cy="792711"/>
          </a:xfrm>
          <a:prstGeom prst="curvedConnector3">
            <a:avLst>
              <a:gd name="adj1" fmla="val 1800000"/>
            </a:avLst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554198" y="3418318"/>
            <a:ext cx="1854438" cy="132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      Rapport</a:t>
            </a:r>
            <a:endParaRPr lang="fr-FR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25211" y="4076344"/>
            <a:ext cx="6580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25" idx="1"/>
          </p:cNvCxnSpPr>
          <p:nvPr/>
        </p:nvCxnSpPr>
        <p:spPr>
          <a:xfrm>
            <a:off x="8904717" y="4076344"/>
            <a:ext cx="649481" cy="42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93024" y="5366709"/>
            <a:ext cx="5011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Analyse statique </a:t>
            </a:r>
            <a:r>
              <a:rPr lang="fr-FR" dirty="0" smtClean="0"/>
              <a:t>– analyser le malware sans exécution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548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307507" y="3418318"/>
            <a:ext cx="1717704" cy="1228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ounded Rectangle 3"/>
          <p:cNvSpPr/>
          <p:nvPr/>
        </p:nvSpPr>
        <p:spPr>
          <a:xfrm>
            <a:off x="3683236" y="2905570"/>
            <a:ext cx="5221481" cy="2341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 smtClean="0"/>
              <a:t>Processus</a:t>
            </a:r>
            <a:r>
              <a:rPr lang="en-US" dirty="0" smtClean="0"/>
              <a:t> </a:t>
            </a:r>
            <a:r>
              <a:rPr lang="en-US" dirty="0" err="1" smtClean="0"/>
              <a:t>d’analyse</a:t>
            </a:r>
            <a:r>
              <a:rPr lang="en-US" dirty="0" smtClean="0"/>
              <a:t> des </a:t>
            </a:r>
            <a:r>
              <a:rPr lang="en-US" dirty="0" err="1" smtClean="0"/>
              <a:t>maldocs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80" y="1615156"/>
            <a:ext cx="11029615" cy="4806358"/>
          </a:xfr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		    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</a:rPr>
              <a:t>Sample</a:t>
            </a:r>
            <a:endParaRPr lang="fr-F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41192" y="3283633"/>
            <a:ext cx="3085032" cy="57052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Analyse statique</a:t>
            </a:r>
            <a:endParaRPr lang="en-US" dirty="0"/>
          </a:p>
          <a:p>
            <a:pPr algn="ctr"/>
            <a:endParaRPr lang="fr-FR" dirty="0"/>
          </a:p>
        </p:txBody>
      </p:sp>
      <p:sp>
        <p:nvSpPr>
          <p:cNvPr id="7" name="Rounded Rectangle 6"/>
          <p:cNvSpPr/>
          <p:nvPr/>
        </p:nvSpPr>
        <p:spPr>
          <a:xfrm>
            <a:off x="4841192" y="4076344"/>
            <a:ext cx="3085032" cy="570520"/>
          </a:xfrm>
          <a:prstGeom prst="round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Analyse dynamique</a:t>
            </a:r>
            <a:endParaRPr lang="en-US" dirty="0"/>
          </a:p>
          <a:p>
            <a:pPr algn="ctr"/>
            <a:endParaRPr lang="fr-FR" dirty="0"/>
          </a:p>
        </p:txBody>
      </p:sp>
      <p:cxnSp>
        <p:nvCxnSpPr>
          <p:cNvPr id="10" name="Curved Connector 9"/>
          <p:cNvCxnSpPr/>
          <p:nvPr/>
        </p:nvCxnSpPr>
        <p:spPr>
          <a:xfrm rot="10800000" flipV="1">
            <a:off x="4798462" y="3568892"/>
            <a:ext cx="12700" cy="792711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3"/>
            <a:endCxn id="5" idx="3"/>
          </p:cNvCxnSpPr>
          <p:nvPr/>
        </p:nvCxnSpPr>
        <p:spPr>
          <a:xfrm flipV="1">
            <a:off x="7926224" y="3568893"/>
            <a:ext cx="12700" cy="792711"/>
          </a:xfrm>
          <a:prstGeom prst="curvedConnector3">
            <a:avLst>
              <a:gd name="adj1" fmla="val 1800000"/>
            </a:avLst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554198" y="3418318"/>
            <a:ext cx="1854438" cy="132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      Rapport</a:t>
            </a:r>
            <a:endParaRPr lang="fr-FR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25211" y="4076344"/>
            <a:ext cx="6580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25" idx="1"/>
          </p:cNvCxnSpPr>
          <p:nvPr/>
        </p:nvCxnSpPr>
        <p:spPr>
          <a:xfrm>
            <a:off x="8904717" y="4076344"/>
            <a:ext cx="649481" cy="42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77861" y="5221185"/>
            <a:ext cx="5011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Analyse statique </a:t>
            </a:r>
            <a:r>
              <a:rPr lang="fr-FR" dirty="0" smtClean="0"/>
              <a:t>– analyser le malware sans exécution</a:t>
            </a:r>
          </a:p>
          <a:p>
            <a:r>
              <a:rPr lang="fr-FR" b="1" dirty="0" smtClean="0"/>
              <a:t>Analyse dynamique </a:t>
            </a:r>
            <a:r>
              <a:rPr lang="fr-FR" dirty="0" smtClean="0"/>
              <a:t>– analyser le comportement du malware en exécution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38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2EB8-B342-F643-A64F-31E653B4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 smtClean="0"/>
              <a:t>Techniques </a:t>
            </a:r>
            <a:r>
              <a:rPr lang="en-US" dirty="0" err="1" smtClean="0"/>
              <a:t>d’analyse</a:t>
            </a:r>
            <a:r>
              <a:rPr lang="en-US" dirty="0" smtClean="0"/>
              <a:t> </a:t>
            </a:r>
            <a:r>
              <a:rPr lang="en-US" dirty="0" err="1" smtClean="0"/>
              <a:t>statique</a:t>
            </a:r>
            <a:r>
              <a:rPr lang="en-US" dirty="0" smtClean="0"/>
              <a:t> de 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51B4-4FAF-204B-8A15-3D99639B0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674834"/>
            <a:ext cx="4757482" cy="848211"/>
          </a:xfrm>
        </p:spPr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des </a:t>
            </a:r>
            <a:r>
              <a:rPr lang="en-US" dirty="0" err="1" smtClean="0"/>
              <a:t>chaînes</a:t>
            </a:r>
            <a:r>
              <a:rPr lang="en-US" dirty="0" smtClean="0"/>
              <a:t> de </a:t>
            </a:r>
            <a:r>
              <a:rPr lang="en-US" dirty="0" err="1" smtClean="0"/>
              <a:t>caractères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15CA4-1D54-774F-9F25-FC3ED96E9C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defTabSz="412750" hangingPunct="0">
              <a:lnSpc>
                <a:spcPct val="100000"/>
              </a:lnSpc>
              <a:buNone/>
            </a:pPr>
            <a:r>
              <a:rPr lang="en-US" kern="0" dirty="0" err="1" smtClean="0">
                <a:solidFill>
                  <a:schemeClr val="tx2"/>
                </a:solidFill>
              </a:rPr>
              <a:t>Extraire</a:t>
            </a:r>
            <a:r>
              <a:rPr lang="en-US" kern="0" dirty="0" smtClean="0">
                <a:solidFill>
                  <a:schemeClr val="tx2"/>
                </a:solidFill>
              </a:rPr>
              <a:t> et examiner des groups de </a:t>
            </a:r>
            <a:r>
              <a:rPr lang="en-US" kern="0" dirty="0" err="1" smtClean="0">
                <a:solidFill>
                  <a:schemeClr val="tx2"/>
                </a:solidFill>
              </a:rPr>
              <a:t>chaînes</a:t>
            </a:r>
            <a:r>
              <a:rPr lang="en-US" kern="0" dirty="0" smtClean="0">
                <a:solidFill>
                  <a:schemeClr val="tx2"/>
                </a:solidFill>
              </a:rPr>
              <a:t> de </a:t>
            </a:r>
            <a:r>
              <a:rPr lang="en-US" kern="0" dirty="0" err="1" smtClean="0">
                <a:solidFill>
                  <a:schemeClr val="tx2"/>
                </a:solidFill>
              </a:rPr>
              <a:t>caractères</a:t>
            </a:r>
            <a:r>
              <a:rPr lang="en-US" kern="0" dirty="0" smtClean="0">
                <a:solidFill>
                  <a:schemeClr val="tx2"/>
                </a:solidFill>
              </a:rPr>
              <a:t> </a:t>
            </a:r>
            <a:r>
              <a:rPr lang="en-US" kern="0" dirty="0" err="1" smtClean="0">
                <a:solidFill>
                  <a:schemeClr val="tx2"/>
                </a:solidFill>
              </a:rPr>
              <a:t>présentes</a:t>
            </a:r>
            <a:r>
              <a:rPr lang="en-US" kern="0" dirty="0" smtClean="0">
                <a:solidFill>
                  <a:schemeClr val="tx2"/>
                </a:solidFill>
              </a:rPr>
              <a:t> </a:t>
            </a:r>
            <a:r>
              <a:rPr lang="en-US" kern="0" dirty="0" err="1" smtClean="0">
                <a:solidFill>
                  <a:schemeClr val="tx2"/>
                </a:solidFill>
              </a:rPr>
              <a:t>dans</a:t>
            </a:r>
            <a:r>
              <a:rPr lang="en-US" kern="0" dirty="0" smtClean="0">
                <a:solidFill>
                  <a:schemeClr val="tx2"/>
                </a:solidFill>
              </a:rPr>
              <a:t> un document</a:t>
            </a:r>
            <a:endParaRPr lang="en-US" kern="0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4F781-5DDC-744B-9C59-CE60EFE82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Recherche</a:t>
            </a:r>
            <a:r>
              <a:rPr lang="en-US" dirty="0" smtClean="0"/>
              <a:t> des </a:t>
            </a:r>
            <a:r>
              <a:rPr lang="en-US" dirty="0" err="1" smtClean="0"/>
              <a:t>Donnés</a:t>
            </a:r>
            <a:r>
              <a:rPr lang="en-US" dirty="0" smtClean="0"/>
              <a:t> </a:t>
            </a:r>
            <a:r>
              <a:rPr lang="en-US" dirty="0" err="1" smtClean="0"/>
              <a:t>cryptées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FE9F7-6704-114E-AA84-5D397FB644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defTabSz="412750" hangingPunct="0">
              <a:lnSpc>
                <a:spcPct val="100000"/>
              </a:lnSpc>
              <a:buNone/>
            </a:pPr>
            <a:r>
              <a:rPr lang="en-US" kern="0" dirty="0" err="1" smtClean="0">
                <a:solidFill>
                  <a:schemeClr val="tx2"/>
                </a:solidFill>
              </a:rPr>
              <a:t>Chercher</a:t>
            </a:r>
            <a:r>
              <a:rPr lang="en-US" kern="0" dirty="0" smtClean="0">
                <a:solidFill>
                  <a:schemeClr val="tx2"/>
                </a:solidFill>
              </a:rPr>
              <a:t> des </a:t>
            </a:r>
            <a:r>
              <a:rPr lang="en-US" kern="0" dirty="0" err="1" smtClean="0">
                <a:solidFill>
                  <a:schemeClr val="tx2"/>
                </a:solidFill>
              </a:rPr>
              <a:t>données</a:t>
            </a:r>
            <a:r>
              <a:rPr lang="en-US" kern="0" dirty="0" smtClean="0">
                <a:solidFill>
                  <a:schemeClr val="tx2"/>
                </a:solidFill>
              </a:rPr>
              <a:t> </a:t>
            </a:r>
            <a:r>
              <a:rPr lang="en-US" kern="0" dirty="0" err="1" smtClean="0">
                <a:solidFill>
                  <a:schemeClr val="tx2"/>
                </a:solidFill>
              </a:rPr>
              <a:t>ou</a:t>
            </a:r>
            <a:r>
              <a:rPr lang="en-US" kern="0" dirty="0" smtClean="0">
                <a:solidFill>
                  <a:schemeClr val="tx2"/>
                </a:solidFill>
              </a:rPr>
              <a:t> </a:t>
            </a:r>
            <a:r>
              <a:rPr lang="en-US" kern="0" dirty="0" err="1" smtClean="0">
                <a:solidFill>
                  <a:schemeClr val="tx2"/>
                </a:solidFill>
              </a:rPr>
              <a:t>chaînes</a:t>
            </a:r>
            <a:r>
              <a:rPr lang="en-US" kern="0" dirty="0" smtClean="0">
                <a:solidFill>
                  <a:schemeClr val="tx2"/>
                </a:solidFill>
              </a:rPr>
              <a:t> de </a:t>
            </a:r>
            <a:r>
              <a:rPr lang="en-US" kern="0" dirty="0" err="1" smtClean="0">
                <a:solidFill>
                  <a:schemeClr val="tx2"/>
                </a:solidFill>
              </a:rPr>
              <a:t>caractères</a:t>
            </a:r>
            <a:r>
              <a:rPr lang="en-US" kern="0" dirty="0" smtClean="0">
                <a:solidFill>
                  <a:schemeClr val="tx2"/>
                </a:solidFill>
              </a:rPr>
              <a:t> </a:t>
            </a:r>
            <a:r>
              <a:rPr lang="en-US" kern="0" dirty="0" err="1" smtClean="0">
                <a:solidFill>
                  <a:schemeClr val="tx2"/>
                </a:solidFill>
              </a:rPr>
              <a:t>cryptées</a:t>
            </a:r>
            <a:r>
              <a:rPr lang="en-US" kern="0" dirty="0" smtClean="0">
                <a:solidFill>
                  <a:schemeClr val="tx2"/>
                </a:solidFill>
              </a:rPr>
              <a:t> </a:t>
            </a:r>
            <a:r>
              <a:rPr lang="en-US" kern="0" dirty="0" err="1" smtClean="0">
                <a:solidFill>
                  <a:schemeClr val="tx2"/>
                </a:solidFill>
              </a:rPr>
              <a:t>ou</a:t>
            </a:r>
            <a:r>
              <a:rPr lang="en-US" kern="0" dirty="0" smtClean="0">
                <a:solidFill>
                  <a:schemeClr val="tx2"/>
                </a:solidFill>
              </a:rPr>
              <a:t> </a:t>
            </a:r>
            <a:r>
              <a:rPr lang="en-US" kern="0" dirty="0" err="1" smtClean="0">
                <a:solidFill>
                  <a:schemeClr val="tx2"/>
                </a:solidFill>
              </a:rPr>
              <a:t>chiffrés</a:t>
            </a:r>
            <a:r>
              <a:rPr lang="en-US" kern="0" dirty="0" smtClean="0">
                <a:solidFill>
                  <a:schemeClr val="tx2"/>
                </a:solidFill>
              </a:rPr>
              <a:t> </a:t>
            </a:r>
            <a:r>
              <a:rPr lang="en-US" kern="0" dirty="0" err="1" smtClean="0">
                <a:solidFill>
                  <a:schemeClr val="tx2"/>
                </a:solidFill>
              </a:rPr>
              <a:t>dans</a:t>
            </a:r>
            <a:r>
              <a:rPr lang="en-US" kern="0" dirty="0" smtClean="0">
                <a:solidFill>
                  <a:schemeClr val="tx2"/>
                </a:solidFill>
              </a:rPr>
              <a:t> un document</a:t>
            </a:r>
            <a:endParaRPr lang="en-US" kern="0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024" y="4195578"/>
            <a:ext cx="1973774" cy="1973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448" y="4195578"/>
            <a:ext cx="1956682" cy="19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CE8BE5-EAF0-6845-ACA0-E500306A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099" y="3683237"/>
            <a:ext cx="3658324" cy="1965833"/>
          </a:xfrm>
        </p:spPr>
        <p:txBody>
          <a:bodyPr>
            <a:normAutofit fontScale="90000"/>
          </a:bodyPr>
          <a:lstStyle/>
          <a:p>
            <a:pPr defTabSz="412750" hangingPunct="0"/>
            <a:r>
              <a:rPr lang="en-US" kern="0" dirty="0" err="1" smtClean="0">
                <a:solidFill>
                  <a:schemeClr val="tx2"/>
                </a:solidFill>
                <a:latin typeface="Garamond" panose="02020404030301010803" pitchFamily="18" charset="0"/>
                <a:sym typeface="Bodoni SvtyTwo ITC TT-Book"/>
              </a:rPr>
              <a:t>Analyse</a:t>
            </a:r>
            <a:r>
              <a:rPr lang="en-US" kern="0" dirty="0" smtClean="0">
                <a:solidFill>
                  <a:schemeClr val="tx2"/>
                </a:solidFill>
                <a:latin typeface="Garamond" panose="02020404030301010803" pitchFamily="18" charset="0"/>
                <a:sym typeface="Bodoni SvtyTwo ITC TT-Book"/>
              </a:rPr>
              <a:t> des SCHEMAS (patterns) et signatures</a:t>
            </a:r>
            <a:endParaRPr lang="en-US" kern="0" dirty="0">
              <a:solidFill>
                <a:schemeClr val="tx2"/>
              </a:solidFill>
              <a:latin typeface="Garamond" panose="02020404030301010803" pitchFamily="18" charset="0"/>
              <a:sym typeface="Bodoni SvtyTwo ITC TT-Book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D708F5-CF4F-604B-9534-7FAD7F6750E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21696162"/>
              </p:ext>
            </p:extLst>
          </p:nvPr>
        </p:nvGraphicFramePr>
        <p:xfrm>
          <a:off x="493119" y="584044"/>
          <a:ext cx="5755758" cy="582664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18586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1918586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1918586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1748747">
                <a:tc>
                  <a:txBody>
                    <a:bodyPr/>
                    <a:lstStyle/>
                    <a:p>
                      <a:pPr algn="ctr"/>
                      <a:endParaRPr lang="en-US" sz="2400" b="0" cap="all" spc="150" dirty="0">
                        <a:solidFill>
                          <a:schemeClr val="bg1"/>
                        </a:solidFill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cap="all" spc="150" dirty="0">
                        <a:solidFill>
                          <a:schemeClr val="bg1"/>
                        </a:solidFill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cap="all" spc="150" dirty="0">
                        <a:solidFill>
                          <a:schemeClr val="bg1"/>
                        </a:solidFill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20389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Modes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d’attaque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connues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et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reutilises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bg1"/>
                          </a:solidFill>
                        </a:rPr>
                        <a:t>Identifier</a:t>
                      </a:r>
                      <a:r>
                        <a:rPr lang="en-US" sz="2000" b="0" cap="none" spc="0" baseline="0" dirty="0" smtClean="0">
                          <a:solidFill>
                            <a:schemeClr val="bg1"/>
                          </a:solidFill>
                        </a:rPr>
                        <a:t> des </a:t>
                      </a:r>
                      <a:r>
                        <a:rPr lang="en-US" sz="2000" b="0" cap="none" spc="0" baseline="0" dirty="0" err="1" smtClean="0">
                          <a:solidFill>
                            <a:schemeClr val="bg1"/>
                          </a:solidFill>
                        </a:rPr>
                        <a:t>schémas</a:t>
                      </a:r>
                      <a:r>
                        <a:rPr lang="en-US" sz="2000" b="0" cap="none" spc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b="0" cap="none" spc="0" baseline="0" dirty="0" err="1" smtClean="0">
                          <a:solidFill>
                            <a:schemeClr val="bg1"/>
                          </a:solidFill>
                        </a:rPr>
                        <a:t>dans</a:t>
                      </a:r>
                      <a:r>
                        <a:rPr lang="en-US" sz="2000" b="0" cap="none" spc="0" baseline="0" dirty="0" smtClean="0">
                          <a:solidFill>
                            <a:schemeClr val="bg1"/>
                          </a:solidFill>
                        </a:rPr>
                        <a:t> les </a:t>
                      </a:r>
                      <a:r>
                        <a:rPr lang="en-US" sz="2000" b="0" cap="none" spc="0" baseline="0" dirty="0" err="1" smtClean="0">
                          <a:solidFill>
                            <a:schemeClr val="bg1"/>
                          </a:solidFill>
                        </a:rPr>
                        <a:t>attaques</a:t>
                      </a:r>
                      <a:endParaRPr lang="en-US" sz="20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err="1" smtClean="0">
                          <a:solidFill>
                            <a:schemeClr val="bg1"/>
                          </a:solidFill>
                        </a:rPr>
                        <a:t>Ecrire</a:t>
                      </a:r>
                      <a:r>
                        <a:rPr lang="en-US" sz="2000" b="0" cap="none" spc="0" baseline="0" dirty="0" smtClean="0">
                          <a:solidFill>
                            <a:schemeClr val="bg1"/>
                          </a:solidFill>
                        </a:rPr>
                        <a:t> des signatures pour identifier les </a:t>
                      </a:r>
                      <a:r>
                        <a:rPr lang="en-US" sz="2000" b="0" cap="none" spc="0" baseline="0" dirty="0" err="1" smtClean="0">
                          <a:solidFill>
                            <a:schemeClr val="bg1"/>
                          </a:solidFill>
                        </a:rPr>
                        <a:t>attaques</a:t>
                      </a:r>
                      <a:endParaRPr lang="en-US" sz="20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20389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4212" marR="224212" marT="224212" marB="224212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4212" marR="224212" marT="224212" marB="224212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4212" marR="224212" marT="224212" marB="224212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2076628" y="2572284"/>
            <a:ext cx="615297" cy="264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ight Arrow 5"/>
          <p:cNvSpPr/>
          <p:nvPr/>
        </p:nvSpPr>
        <p:spPr>
          <a:xfrm>
            <a:off x="3929641" y="3912550"/>
            <a:ext cx="615297" cy="264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2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Bodoni SvtyTwo ITC TT-Book"/>
              </a:rPr>
              <a:t>yara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84825301"/>
              </p:ext>
            </p:extLst>
          </p:nvPr>
        </p:nvGraphicFramePr>
        <p:xfrm>
          <a:off x="6016625" y="877888"/>
          <a:ext cx="534193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36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Syntaxe</a:t>
            </a:r>
            <a:r>
              <a:rPr lang="en-US" dirty="0" smtClean="0"/>
              <a:t> et options </a:t>
            </a:r>
            <a:r>
              <a:rPr lang="en-US" dirty="0" err="1" smtClean="0"/>
              <a:t>yara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r>
              <a:rPr lang="fr-FR" sz="2400" dirty="0" smtClean="0"/>
              <a:t>       </a:t>
            </a:r>
            <a:r>
              <a:rPr lang="fr-FR" sz="2400" b="1" dirty="0" err="1" smtClean="0"/>
              <a:t>yara</a:t>
            </a:r>
            <a:r>
              <a:rPr lang="fr-FR" sz="2400" b="1" dirty="0" smtClean="0"/>
              <a:t> </a:t>
            </a: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RULES_FILE</a:t>
            </a:r>
            <a:r>
              <a:rPr lang="fr-FR" sz="2400" b="1" dirty="0" smtClean="0"/>
              <a:t> 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FILE_TO_SCAN</a:t>
            </a:r>
          </a:p>
          <a:p>
            <a:endParaRPr lang="fr-FR" dirty="0"/>
          </a:p>
          <a:p>
            <a:r>
              <a:rPr lang="fr-FR" dirty="0" smtClean="0"/>
              <a:t>				</a:t>
            </a:r>
            <a:r>
              <a:rPr lang="fr-FR" sz="2400" b="1" dirty="0" smtClean="0">
                <a:solidFill>
                  <a:srgbClr val="FFC000"/>
                </a:solidFill>
              </a:rPr>
              <a:t>Options</a:t>
            </a:r>
          </a:p>
          <a:p>
            <a:endParaRPr lang="fr-FR" dirty="0"/>
          </a:p>
          <a:p>
            <a:pPr marL="3028950" lvl="6" indent="-285750">
              <a:buFontTx/>
              <a:buChar char="-"/>
            </a:pPr>
            <a:r>
              <a:rPr lang="fr-FR" sz="2400" dirty="0"/>
              <a:t>w</a:t>
            </a:r>
            <a:r>
              <a:rPr lang="fr-FR" sz="2400" dirty="0" smtClean="0"/>
              <a:t>       </a:t>
            </a:r>
            <a:r>
              <a:rPr lang="fr-FR" sz="2400" dirty="0" err="1" smtClean="0"/>
              <a:t>Turn</a:t>
            </a:r>
            <a:r>
              <a:rPr lang="fr-FR" sz="2400" dirty="0" smtClean="0"/>
              <a:t> off warnings</a:t>
            </a:r>
          </a:p>
          <a:p>
            <a:pPr marL="3028950" lvl="6" indent="-285750">
              <a:buFontTx/>
              <a:buChar char="-"/>
            </a:pPr>
            <a:r>
              <a:rPr lang="fr-FR" sz="2400" dirty="0"/>
              <a:t>g</a:t>
            </a:r>
            <a:r>
              <a:rPr lang="fr-FR" sz="2400" dirty="0" smtClean="0"/>
              <a:t>        </a:t>
            </a:r>
            <a:r>
              <a:rPr lang="fr-FR" sz="2400" dirty="0" err="1" smtClean="0"/>
              <a:t>Print</a:t>
            </a:r>
            <a:r>
              <a:rPr lang="fr-FR" sz="2400" dirty="0" smtClean="0"/>
              <a:t> tags</a:t>
            </a:r>
          </a:p>
          <a:p>
            <a:pPr marL="3028950" lvl="6" indent="-285750">
              <a:buFontTx/>
              <a:buChar char="-"/>
            </a:pPr>
            <a:r>
              <a:rPr lang="fr-FR" sz="2400" dirty="0"/>
              <a:t>m</a:t>
            </a:r>
            <a:r>
              <a:rPr lang="fr-FR" sz="2400" dirty="0" smtClean="0"/>
              <a:t>       </a:t>
            </a:r>
            <a:r>
              <a:rPr lang="fr-FR" sz="2400" dirty="0" err="1" smtClean="0"/>
              <a:t>Print</a:t>
            </a:r>
            <a:r>
              <a:rPr lang="fr-FR" sz="2400" dirty="0" smtClean="0"/>
              <a:t> </a:t>
            </a:r>
            <a:r>
              <a:rPr lang="fr-FR" sz="2400" dirty="0" err="1" smtClean="0"/>
              <a:t>metadata</a:t>
            </a:r>
            <a:endParaRPr lang="fr-FR" sz="2400" dirty="0" smtClean="0"/>
          </a:p>
          <a:p>
            <a:pPr marL="3028950" lvl="6" indent="-285750">
              <a:buFontTx/>
              <a:buChar char="-"/>
            </a:pPr>
            <a:r>
              <a:rPr lang="fr-FR" sz="2400" dirty="0"/>
              <a:t>s</a:t>
            </a:r>
            <a:r>
              <a:rPr lang="fr-FR" sz="2400" dirty="0" smtClean="0"/>
              <a:t>         </a:t>
            </a:r>
            <a:r>
              <a:rPr lang="fr-FR" sz="2400" dirty="0" err="1" smtClean="0"/>
              <a:t>Print</a:t>
            </a:r>
            <a:r>
              <a:rPr lang="fr-FR" sz="2400" dirty="0" smtClean="0"/>
              <a:t> </a:t>
            </a:r>
            <a:r>
              <a:rPr lang="fr-FR" sz="2400" dirty="0" err="1" smtClean="0"/>
              <a:t>matching</a:t>
            </a:r>
            <a:r>
              <a:rPr lang="fr-FR" sz="2400" dirty="0" smtClean="0"/>
              <a:t> strings</a:t>
            </a:r>
            <a:endParaRPr lang="fr-FR" sz="2400" dirty="0"/>
          </a:p>
        </p:txBody>
      </p:sp>
      <p:sp>
        <p:nvSpPr>
          <p:cNvPr id="5" name="Right Arrow 4"/>
          <p:cNvSpPr/>
          <p:nvPr/>
        </p:nvSpPr>
        <p:spPr>
          <a:xfrm>
            <a:off x="3802879" y="3205248"/>
            <a:ext cx="487110" cy="68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11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Syntaxe</a:t>
            </a:r>
            <a:r>
              <a:rPr lang="en-US" dirty="0" smtClean="0"/>
              <a:t> et options </a:t>
            </a:r>
            <a:r>
              <a:rPr lang="en-US" dirty="0" err="1" smtClean="0"/>
              <a:t>yara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r>
              <a:rPr lang="fr-FR" sz="2400" dirty="0" smtClean="0"/>
              <a:t>       </a:t>
            </a:r>
            <a:r>
              <a:rPr lang="fr-FR" sz="2400" b="1" dirty="0" err="1" smtClean="0"/>
              <a:t>yara</a:t>
            </a:r>
            <a:r>
              <a:rPr lang="fr-FR" sz="2400" b="1" dirty="0" smtClean="0"/>
              <a:t> </a:t>
            </a: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RULES_FILE</a:t>
            </a:r>
            <a:r>
              <a:rPr lang="fr-FR" sz="2400" b="1" dirty="0" smtClean="0"/>
              <a:t> 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FILE_TO_SCAN</a:t>
            </a:r>
          </a:p>
          <a:p>
            <a:endParaRPr lang="fr-FR" sz="2400" dirty="0"/>
          </a:p>
          <a:p>
            <a:r>
              <a:rPr lang="fr-FR" sz="2400" dirty="0" smtClean="0"/>
              <a:t>				</a:t>
            </a:r>
            <a:r>
              <a:rPr lang="fr-FR" sz="2400" b="1" dirty="0" smtClean="0">
                <a:solidFill>
                  <a:srgbClr val="FFC000"/>
                </a:solidFill>
              </a:rPr>
              <a:t>Options</a:t>
            </a:r>
          </a:p>
          <a:p>
            <a:endParaRPr lang="fr-FR" sz="2400" dirty="0"/>
          </a:p>
          <a:p>
            <a:pPr marL="3028950" lvl="6" indent="-285750">
              <a:buFontTx/>
              <a:buChar char="-"/>
            </a:pPr>
            <a:r>
              <a:rPr lang="fr-FR" sz="2400" dirty="0"/>
              <a:t>w</a:t>
            </a:r>
            <a:r>
              <a:rPr lang="fr-FR" sz="2400" dirty="0" smtClean="0"/>
              <a:t>       </a:t>
            </a:r>
            <a:r>
              <a:rPr lang="fr-FR" sz="2400" dirty="0" err="1" smtClean="0"/>
              <a:t>Turn</a:t>
            </a:r>
            <a:r>
              <a:rPr lang="fr-FR" sz="2400" dirty="0" smtClean="0"/>
              <a:t> off warnings</a:t>
            </a:r>
          </a:p>
          <a:p>
            <a:pPr marL="3028950" lvl="6" indent="-285750">
              <a:buFontTx/>
              <a:buChar char="-"/>
            </a:pPr>
            <a:r>
              <a:rPr lang="fr-FR" sz="2400" dirty="0"/>
              <a:t>g</a:t>
            </a:r>
            <a:r>
              <a:rPr lang="fr-FR" sz="2400" dirty="0" smtClean="0"/>
              <a:t>        </a:t>
            </a:r>
            <a:r>
              <a:rPr lang="fr-FR" sz="2400" dirty="0" err="1" smtClean="0"/>
              <a:t>Print</a:t>
            </a:r>
            <a:r>
              <a:rPr lang="fr-FR" sz="2400" dirty="0" smtClean="0"/>
              <a:t> tags</a:t>
            </a:r>
          </a:p>
          <a:p>
            <a:pPr marL="3028950" lvl="6" indent="-285750">
              <a:buFontTx/>
              <a:buChar char="-"/>
            </a:pPr>
            <a:r>
              <a:rPr lang="fr-FR" sz="2400" dirty="0"/>
              <a:t>m</a:t>
            </a:r>
            <a:r>
              <a:rPr lang="fr-FR" sz="2400" dirty="0" smtClean="0"/>
              <a:t>       </a:t>
            </a:r>
            <a:r>
              <a:rPr lang="fr-FR" sz="2400" dirty="0" err="1" smtClean="0"/>
              <a:t>Print</a:t>
            </a:r>
            <a:r>
              <a:rPr lang="fr-FR" sz="2400" dirty="0" smtClean="0"/>
              <a:t> </a:t>
            </a:r>
            <a:r>
              <a:rPr lang="fr-FR" sz="2400" dirty="0" err="1" smtClean="0"/>
              <a:t>metadata</a:t>
            </a:r>
            <a:endParaRPr lang="fr-FR" sz="2400" dirty="0" smtClean="0"/>
          </a:p>
          <a:p>
            <a:pPr marL="3028950" lvl="6" indent="-285750">
              <a:buFontTx/>
              <a:buChar char="-"/>
            </a:pPr>
            <a:r>
              <a:rPr lang="fr-FR" sz="2400" dirty="0"/>
              <a:t>s</a:t>
            </a:r>
            <a:r>
              <a:rPr lang="fr-FR" sz="2400" dirty="0" smtClean="0"/>
              <a:t>         </a:t>
            </a:r>
            <a:r>
              <a:rPr lang="fr-FR" sz="2400" dirty="0" err="1" smtClean="0"/>
              <a:t>Print</a:t>
            </a:r>
            <a:r>
              <a:rPr lang="fr-FR" sz="2400" dirty="0" smtClean="0"/>
              <a:t> </a:t>
            </a:r>
            <a:r>
              <a:rPr lang="fr-FR" sz="2400" dirty="0" err="1" smtClean="0"/>
              <a:t>matching</a:t>
            </a:r>
            <a:r>
              <a:rPr lang="fr-FR" sz="2400" dirty="0" smtClean="0"/>
              <a:t> strings</a:t>
            </a:r>
            <a:endParaRPr lang="fr-FR" sz="2400" dirty="0"/>
          </a:p>
        </p:txBody>
      </p:sp>
      <p:sp>
        <p:nvSpPr>
          <p:cNvPr id="6" name="Right Arrow 5"/>
          <p:cNvSpPr/>
          <p:nvPr/>
        </p:nvSpPr>
        <p:spPr>
          <a:xfrm>
            <a:off x="3802879" y="4209721"/>
            <a:ext cx="487110" cy="68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ight Arrow 6"/>
          <p:cNvSpPr/>
          <p:nvPr/>
        </p:nvSpPr>
        <p:spPr>
          <a:xfrm>
            <a:off x="3802879" y="3865125"/>
            <a:ext cx="487110" cy="68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33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Syntaxe</a:t>
            </a:r>
            <a:r>
              <a:rPr lang="en-US" dirty="0" smtClean="0"/>
              <a:t> et options </a:t>
            </a:r>
            <a:r>
              <a:rPr lang="en-US" dirty="0" err="1" smtClean="0"/>
              <a:t>yara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r>
              <a:rPr lang="fr-FR" sz="2400" dirty="0" smtClean="0"/>
              <a:t>       </a:t>
            </a:r>
            <a:r>
              <a:rPr lang="fr-FR" sz="2400" b="1" dirty="0" err="1" smtClean="0"/>
              <a:t>yara</a:t>
            </a:r>
            <a:r>
              <a:rPr lang="fr-FR" sz="2400" b="1" dirty="0" smtClean="0"/>
              <a:t> </a:t>
            </a: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RULES_FILE</a:t>
            </a:r>
            <a:r>
              <a:rPr lang="fr-FR" sz="2400" b="1" dirty="0" smtClean="0"/>
              <a:t> 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FILE_TO_SCAN</a:t>
            </a:r>
          </a:p>
          <a:p>
            <a:endParaRPr lang="fr-FR" sz="2400" dirty="0"/>
          </a:p>
          <a:p>
            <a:r>
              <a:rPr lang="fr-FR" sz="2400" dirty="0" smtClean="0"/>
              <a:t>				</a:t>
            </a:r>
            <a:r>
              <a:rPr lang="fr-FR" sz="2400" b="1" dirty="0" smtClean="0">
                <a:solidFill>
                  <a:srgbClr val="FFC000"/>
                </a:solidFill>
              </a:rPr>
              <a:t>Options</a:t>
            </a:r>
          </a:p>
          <a:p>
            <a:endParaRPr lang="fr-FR" sz="2400" dirty="0"/>
          </a:p>
          <a:p>
            <a:pPr marL="3028950" lvl="6" indent="-285750">
              <a:buFontTx/>
              <a:buChar char="-"/>
            </a:pPr>
            <a:r>
              <a:rPr lang="fr-FR" sz="2400" dirty="0"/>
              <a:t>w</a:t>
            </a:r>
            <a:r>
              <a:rPr lang="fr-FR" sz="2400" dirty="0" smtClean="0"/>
              <a:t>       </a:t>
            </a:r>
            <a:r>
              <a:rPr lang="fr-FR" sz="2400" dirty="0" err="1" smtClean="0"/>
              <a:t>Turn</a:t>
            </a:r>
            <a:r>
              <a:rPr lang="fr-FR" sz="2400" dirty="0" smtClean="0"/>
              <a:t> off warnings</a:t>
            </a:r>
          </a:p>
          <a:p>
            <a:pPr marL="3028950" lvl="6" indent="-285750">
              <a:buFontTx/>
              <a:buChar char="-"/>
            </a:pPr>
            <a:r>
              <a:rPr lang="fr-FR" sz="2400" dirty="0"/>
              <a:t>g</a:t>
            </a:r>
            <a:r>
              <a:rPr lang="fr-FR" sz="2400" dirty="0" smtClean="0"/>
              <a:t>        </a:t>
            </a:r>
            <a:r>
              <a:rPr lang="fr-FR" sz="2400" dirty="0" err="1" smtClean="0"/>
              <a:t>Print</a:t>
            </a:r>
            <a:r>
              <a:rPr lang="fr-FR" sz="2400" dirty="0" smtClean="0"/>
              <a:t> tags</a:t>
            </a:r>
          </a:p>
          <a:p>
            <a:pPr marL="3028950" lvl="6" indent="-285750">
              <a:buFontTx/>
              <a:buChar char="-"/>
            </a:pPr>
            <a:r>
              <a:rPr lang="fr-FR" sz="2400" dirty="0"/>
              <a:t>m</a:t>
            </a:r>
            <a:r>
              <a:rPr lang="fr-FR" sz="2400" dirty="0" smtClean="0"/>
              <a:t>       </a:t>
            </a:r>
            <a:r>
              <a:rPr lang="fr-FR" sz="2400" dirty="0" err="1" smtClean="0"/>
              <a:t>Print</a:t>
            </a:r>
            <a:r>
              <a:rPr lang="fr-FR" sz="2400" dirty="0" smtClean="0"/>
              <a:t> </a:t>
            </a:r>
            <a:r>
              <a:rPr lang="fr-FR" sz="2400" dirty="0" err="1" smtClean="0"/>
              <a:t>metadata</a:t>
            </a:r>
            <a:endParaRPr lang="fr-FR" sz="2400" dirty="0" smtClean="0"/>
          </a:p>
          <a:p>
            <a:pPr marL="3028950" lvl="6" indent="-285750">
              <a:buFontTx/>
              <a:buChar char="-"/>
            </a:pPr>
            <a:r>
              <a:rPr lang="fr-FR" sz="2400" dirty="0"/>
              <a:t>s</a:t>
            </a:r>
            <a:r>
              <a:rPr lang="fr-FR" sz="2400" dirty="0" smtClean="0"/>
              <a:t>         </a:t>
            </a:r>
            <a:r>
              <a:rPr lang="fr-FR" sz="2400" dirty="0" err="1" smtClean="0"/>
              <a:t>Print</a:t>
            </a:r>
            <a:r>
              <a:rPr lang="fr-FR" sz="2400" dirty="0" smtClean="0"/>
              <a:t> </a:t>
            </a:r>
            <a:r>
              <a:rPr lang="fr-FR" sz="2400" dirty="0" err="1" smtClean="0"/>
              <a:t>matching</a:t>
            </a:r>
            <a:r>
              <a:rPr lang="fr-FR" sz="2400" dirty="0" smtClean="0"/>
              <a:t> strings</a:t>
            </a:r>
            <a:endParaRPr lang="fr-FR" sz="2400" dirty="0"/>
          </a:p>
        </p:txBody>
      </p:sp>
      <p:sp>
        <p:nvSpPr>
          <p:cNvPr id="8" name="Right Arrow 7"/>
          <p:cNvSpPr/>
          <p:nvPr/>
        </p:nvSpPr>
        <p:spPr>
          <a:xfrm>
            <a:off x="3867047" y="4605957"/>
            <a:ext cx="487110" cy="68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26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Contenu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Examiner des documents courants</a:t>
            </a:r>
          </a:p>
          <a:p>
            <a:pPr>
              <a:buFontTx/>
              <a:buChar char="-"/>
            </a:pPr>
            <a:r>
              <a:rPr lang="en-US" sz="2000" dirty="0" smtClean="0"/>
              <a:t>Adobe PDF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Recherche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des formats archives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68082" y="2350093"/>
            <a:ext cx="1709159" cy="44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  <a:r>
              <a:rPr lang="fr-FR" dirty="0" smtClean="0"/>
              <a:t>ocument.docx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5212935" y="2144994"/>
            <a:ext cx="20829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[Content_Type].xml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Word\document.xml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docProps</a:t>
            </a:r>
            <a:r>
              <a:rPr lang="fr-FR" dirty="0" smtClean="0"/>
              <a:t>\core.xml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Word\</a:t>
            </a:r>
            <a:r>
              <a:rPr lang="fr-FR" dirty="0" err="1" smtClean="0"/>
              <a:t>vbaProject.bin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3623417" y="6144426"/>
            <a:ext cx="284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y</a:t>
            </a:r>
            <a:r>
              <a:rPr lang="fr-FR" i="1" dirty="0" err="1" smtClean="0"/>
              <a:t>ara</a:t>
            </a:r>
            <a:r>
              <a:rPr lang="fr-FR" i="1" dirty="0" smtClean="0"/>
              <a:t>  </a:t>
            </a:r>
            <a:r>
              <a:rPr lang="fr-FR" i="1" dirty="0" err="1" smtClean="0"/>
              <a:t>signature.yar</a:t>
            </a:r>
            <a:r>
              <a:rPr lang="fr-FR" i="1" dirty="0" smtClean="0"/>
              <a:t>  document.docx</a:t>
            </a:r>
            <a:endParaRPr lang="fr-FR" i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623275" y="2281727"/>
            <a:ext cx="51276" cy="258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</p:cNvCxnSpPr>
          <p:nvPr/>
        </p:nvCxnSpPr>
        <p:spPr>
          <a:xfrm>
            <a:off x="3777241" y="2572284"/>
            <a:ext cx="854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14729" y="2281727"/>
            <a:ext cx="59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31821" y="3174763"/>
            <a:ext cx="59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44640" y="4029083"/>
            <a:ext cx="598206" cy="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83097" y="4866830"/>
            <a:ext cx="546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683097" y="5990602"/>
            <a:ext cx="0" cy="23073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3144852" y="6048286"/>
            <a:ext cx="1538245" cy="6411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102123" y="2884206"/>
            <a:ext cx="42729" cy="3116868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520585" y="5007316"/>
            <a:ext cx="0" cy="12054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66046" y="5494946"/>
            <a:ext cx="579277" cy="3589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266046" y="5460763"/>
            <a:ext cx="510911" cy="4272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9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Bodoni SvtyTwo ITC TT-Book"/>
              </a:rPr>
              <a:t>zipdump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70488982"/>
              </p:ext>
            </p:extLst>
          </p:nvPr>
        </p:nvGraphicFramePr>
        <p:xfrm>
          <a:off x="6016625" y="877888"/>
          <a:ext cx="534193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23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Recherche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des formats archives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68082" y="2350093"/>
            <a:ext cx="1709159" cy="44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  <a:r>
              <a:rPr lang="fr-FR" dirty="0" smtClean="0"/>
              <a:t>ocument.docx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5212935" y="2144994"/>
            <a:ext cx="20829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[Content_Type].xml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Word\document.xml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docProps</a:t>
            </a:r>
            <a:r>
              <a:rPr lang="fr-FR" dirty="0" smtClean="0"/>
              <a:t>\core.xml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Word\</a:t>
            </a:r>
            <a:r>
              <a:rPr lang="fr-FR" dirty="0" err="1" smtClean="0"/>
              <a:t>vbaProject.bin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3623417" y="6144426"/>
            <a:ext cx="372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zipdump</a:t>
            </a:r>
            <a:r>
              <a:rPr lang="fr-FR" i="1" dirty="0" smtClean="0"/>
              <a:t>  </a:t>
            </a:r>
            <a:r>
              <a:rPr lang="fr-FR" b="1" i="1" dirty="0" smtClean="0">
                <a:solidFill>
                  <a:schemeClr val="accent3">
                    <a:lumMod val="75000"/>
                  </a:schemeClr>
                </a:solidFill>
              </a:rPr>
              <a:t>-y </a:t>
            </a:r>
            <a:r>
              <a:rPr lang="fr-FR" b="1" i="1" dirty="0" err="1" smtClean="0">
                <a:solidFill>
                  <a:schemeClr val="accent3">
                    <a:lumMod val="75000"/>
                  </a:schemeClr>
                </a:solidFill>
              </a:rPr>
              <a:t>signature.yar</a:t>
            </a:r>
            <a:r>
              <a:rPr lang="fr-FR" b="1" i="1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i="1" dirty="0" smtClean="0"/>
              <a:t>document.docx</a:t>
            </a:r>
            <a:endParaRPr lang="fr-FR" i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623275" y="2281727"/>
            <a:ext cx="51276" cy="258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</p:cNvCxnSpPr>
          <p:nvPr/>
        </p:nvCxnSpPr>
        <p:spPr>
          <a:xfrm>
            <a:off x="3777241" y="2572284"/>
            <a:ext cx="854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14729" y="2281727"/>
            <a:ext cx="59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31821" y="3174763"/>
            <a:ext cx="59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44640" y="4029083"/>
            <a:ext cx="598206" cy="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83097" y="4866830"/>
            <a:ext cx="546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683097" y="5990602"/>
            <a:ext cx="0" cy="23073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3144852" y="6048286"/>
            <a:ext cx="1538245" cy="6411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102123" y="2884206"/>
            <a:ext cx="42729" cy="3116868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7" idx="3"/>
          </p:cNvCxnSpPr>
          <p:nvPr/>
        </p:nvCxnSpPr>
        <p:spPr>
          <a:xfrm>
            <a:off x="7352771" y="6329092"/>
            <a:ext cx="1124657" cy="33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8409063" y="2281727"/>
            <a:ext cx="68365" cy="404736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460479" y="2281727"/>
            <a:ext cx="93149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460479" y="3174763"/>
            <a:ext cx="94858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460479" y="3937942"/>
            <a:ext cx="982767" cy="167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460479" y="4768553"/>
            <a:ext cx="1016949" cy="854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METADONNEES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       </a:t>
            </a:r>
            <a:r>
              <a:rPr lang="fr-FR" sz="2400" b="1" dirty="0" smtClean="0">
                <a:solidFill>
                  <a:srgbClr val="FF0000"/>
                </a:solidFill>
              </a:rPr>
              <a:t>Informations sur un document 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                         contenues à l’intérieur de celui-ci</a:t>
            </a:r>
          </a:p>
          <a:p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751746" y="2837204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Date et horodatage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2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METADONNEES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       </a:t>
            </a:r>
            <a:r>
              <a:rPr lang="fr-FR" sz="2400" b="1" dirty="0" smtClean="0">
                <a:solidFill>
                  <a:srgbClr val="FF0000"/>
                </a:solidFill>
              </a:rPr>
              <a:t>Informations sur un document 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                         contenues à l’intérieur de celui-ci</a:t>
            </a:r>
          </a:p>
          <a:p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751746" y="2837204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Date et horodatage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751746" y="3952522"/>
            <a:ext cx="2119357" cy="71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Langue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44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METADONNEES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       </a:t>
            </a:r>
            <a:r>
              <a:rPr lang="fr-FR" sz="2400" b="1" dirty="0" smtClean="0">
                <a:solidFill>
                  <a:srgbClr val="FF0000"/>
                </a:solidFill>
              </a:rPr>
              <a:t>Informations sur un document 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                        contenues à l’intérieur de celui-ci</a:t>
            </a:r>
          </a:p>
          <a:p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751746" y="2837204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Date et horodatage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751746" y="3952522"/>
            <a:ext cx="2119357" cy="71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Langue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430710" y="2837203"/>
            <a:ext cx="2119357" cy="73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46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METADONNEES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       </a:t>
            </a:r>
            <a:r>
              <a:rPr lang="fr-FR" sz="2400" b="1" dirty="0" smtClean="0">
                <a:solidFill>
                  <a:srgbClr val="FF0000"/>
                </a:solidFill>
              </a:rPr>
              <a:t>Informations sur un document 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                        contenu à l’intérieur de celui-ci</a:t>
            </a:r>
          </a:p>
          <a:p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751746" y="2837204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Date et horodatage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751746" y="3952522"/>
            <a:ext cx="2119357" cy="71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Langue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430710" y="2837203"/>
            <a:ext cx="2119357" cy="73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Auteur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430709" y="3952522"/>
            <a:ext cx="2119357" cy="71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Infos spécifiques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38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Bodoni SvtyTwo ITC TT-Book"/>
              </a:rPr>
              <a:t>exiftool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31665830"/>
              </p:ext>
            </p:extLst>
          </p:nvPr>
        </p:nvGraphicFramePr>
        <p:xfrm>
          <a:off x="6016625" y="3785788"/>
          <a:ext cx="5341938" cy="23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6277" y="1948441"/>
            <a:ext cx="6124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Extrait des métadonnées depuis plusieurs formats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1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2750" hangingPunct="0"/>
            <a:r>
              <a:rPr lang="en-US" kern="0" spc="340" dirty="0" smtClean="0">
                <a:latin typeface="Garamond" panose="02020404030301010803" pitchFamily="18" charset="0"/>
                <a:sym typeface="Bodoni SvtyTwo ITC TT-Book"/>
              </a:rPr>
              <a:t>Demo time</a:t>
            </a:r>
            <a:endParaRPr lang="en-US" kern="0" spc="340" dirty="0">
              <a:latin typeface="Garamond" panose="02020404030301010803" pitchFamily="18" charset="0"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27354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nalyse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statique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des documents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Analyse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des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chaînes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caractères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(strings)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Analyse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XOR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Yara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Metadonnées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21491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Contenu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Examiner des documents courants</a:t>
            </a:r>
          </a:p>
          <a:p>
            <a:pPr>
              <a:buFontTx/>
              <a:buChar char="-"/>
            </a:pPr>
            <a:r>
              <a:rPr lang="en-US" sz="2000" dirty="0" smtClean="0"/>
              <a:t>Adobe PDF</a:t>
            </a:r>
          </a:p>
          <a:p>
            <a:pPr>
              <a:buFontTx/>
              <a:buChar char="-"/>
            </a:pPr>
            <a:r>
              <a:rPr lang="en-US" sz="2000" dirty="0" smtClean="0"/>
              <a:t>Microsoft Office 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9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Badpdf.pdf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Strings : JavaScript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Metadonnées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: N/A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Yara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: Program de creation suspect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19806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Baddoc.doc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Metadonnées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: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	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Ancien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format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	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Crée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en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2015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	--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Origine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russe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probable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Yara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	- VBA macro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21267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2750" hangingPunct="0"/>
            <a:r>
              <a:rPr lang="en-US" kern="0" spc="340" dirty="0" err="1" smtClean="0">
                <a:latin typeface="Garamond" panose="02020404030301010803" pitchFamily="18" charset="0"/>
                <a:sym typeface="Bodoni SvtyTwo ITC TT-Book"/>
              </a:rPr>
              <a:t>Analyse</a:t>
            </a:r>
            <a:r>
              <a:rPr lang="en-US" kern="0" spc="340" dirty="0" smtClean="0">
                <a:latin typeface="Garamond" panose="02020404030301010803" pitchFamily="18" charset="0"/>
                <a:sym typeface="Bodoni SvtyTwo ITC TT-Book"/>
              </a:rPr>
              <a:t> DES </a:t>
            </a:r>
            <a:r>
              <a:rPr lang="en-US" kern="0" spc="340" dirty="0" err="1" smtClean="0">
                <a:latin typeface="Garamond" panose="02020404030301010803" pitchFamily="18" charset="0"/>
                <a:sym typeface="Bodoni SvtyTwo ITC TT-Book"/>
              </a:rPr>
              <a:t>fichiers</a:t>
            </a:r>
            <a:r>
              <a:rPr lang="en-US" kern="0" spc="340" dirty="0" smtClean="0">
                <a:latin typeface="Garamond" panose="02020404030301010803" pitchFamily="18" charset="0"/>
                <a:sym typeface="Bodoni SvtyTwo ITC TT-Book"/>
              </a:rPr>
              <a:t> pdf</a:t>
            </a:r>
            <a:endParaRPr lang="en-US" kern="0" spc="340" dirty="0">
              <a:latin typeface="Garamond" panose="02020404030301010803" pitchFamily="18" charset="0"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20714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 format pdf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372" y="2969387"/>
            <a:ext cx="1484313" cy="1484313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785" y="2692139"/>
            <a:ext cx="2038807" cy="20388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53" y="2692139"/>
            <a:ext cx="1956511" cy="19565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50384" y="551702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OBJETS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9148" y="5517026"/>
            <a:ext cx="15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MOTS CLEF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82411" y="552914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DONNEES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7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053216" y="2137910"/>
            <a:ext cx="359700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53216" y="2137910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%PDF-1.5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1840" y="21379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Header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6940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053216" y="3919651"/>
            <a:ext cx="3597008" cy="17543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le 7"/>
          <p:cNvSpPr/>
          <p:nvPr/>
        </p:nvSpPr>
        <p:spPr>
          <a:xfrm>
            <a:off x="5053216" y="2668262"/>
            <a:ext cx="3597008" cy="10442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5053216" y="2137910"/>
            <a:ext cx="359700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53216" y="2137910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%PDF-1.5</a:t>
            </a:r>
          </a:p>
        </p:txBody>
      </p:sp>
      <p:sp>
        <p:nvSpPr>
          <p:cNvPr id="5" name="Rectangle 4"/>
          <p:cNvSpPr/>
          <p:nvPr/>
        </p:nvSpPr>
        <p:spPr>
          <a:xfrm>
            <a:off x="5053216" y="2668262"/>
            <a:ext cx="32108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1 0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&lt;&lt;/</a:t>
            </a:r>
            <a:r>
              <a:rPr lang="fr-FR" dirty="0"/>
              <a:t>Type/</a:t>
            </a:r>
            <a:r>
              <a:rPr lang="fr-FR" dirty="0" err="1"/>
              <a:t>Catalog</a:t>
            </a:r>
            <a:r>
              <a:rPr lang="fr-FR" dirty="0"/>
              <a:t>/Pages 2 0 &gt;&gt; </a:t>
            </a:r>
            <a:endParaRPr lang="fr-FR" dirty="0" smtClean="0"/>
          </a:p>
          <a:p>
            <a:r>
              <a:rPr lang="fr-FR" dirty="0" err="1" smtClean="0"/>
              <a:t>endobj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053216" y="391965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2 0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&lt;&lt;/</a:t>
            </a:r>
            <a:r>
              <a:rPr lang="fr-FR" dirty="0" err="1"/>
              <a:t>Filter</a:t>
            </a:r>
            <a:r>
              <a:rPr lang="fr-FR" dirty="0"/>
              <a:t>/</a:t>
            </a:r>
            <a:r>
              <a:rPr lang="fr-FR" dirty="0" err="1"/>
              <a:t>FlateDecode</a:t>
            </a:r>
            <a:r>
              <a:rPr lang="fr-FR" dirty="0"/>
              <a:t>/</a:t>
            </a:r>
            <a:r>
              <a:rPr lang="fr-FR" dirty="0" err="1"/>
              <a:t>Length</a:t>
            </a:r>
            <a:r>
              <a:rPr lang="fr-FR" dirty="0"/>
              <a:t> 93&gt;&gt; </a:t>
            </a:r>
            <a:endParaRPr lang="fr-FR" dirty="0" smtClean="0"/>
          </a:p>
          <a:p>
            <a:r>
              <a:rPr lang="fr-FR" dirty="0" err="1" smtClean="0"/>
              <a:t>stream</a:t>
            </a:r>
            <a:r>
              <a:rPr lang="fr-FR" dirty="0" smtClean="0"/>
              <a:t> </a:t>
            </a:r>
          </a:p>
          <a:p>
            <a:r>
              <a:rPr lang="fr-FR" dirty="0" smtClean="0"/>
              <a:t>… </a:t>
            </a:r>
          </a:p>
          <a:p>
            <a:r>
              <a:rPr lang="fr-FR" dirty="0" err="1" smtClean="0"/>
              <a:t>endstream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endobj</a:t>
            </a:r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3291840" y="21379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1106424" y="391965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Objects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48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053216" y="3919651"/>
            <a:ext cx="3597008" cy="17543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le 7"/>
          <p:cNvSpPr/>
          <p:nvPr/>
        </p:nvSpPr>
        <p:spPr>
          <a:xfrm>
            <a:off x="5053216" y="2668262"/>
            <a:ext cx="3597008" cy="10442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5053216" y="2137910"/>
            <a:ext cx="359700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53216" y="2137910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%PDF-1.5</a:t>
            </a:r>
          </a:p>
        </p:txBody>
      </p:sp>
      <p:sp>
        <p:nvSpPr>
          <p:cNvPr id="5" name="Rectangle 4"/>
          <p:cNvSpPr/>
          <p:nvPr/>
        </p:nvSpPr>
        <p:spPr>
          <a:xfrm>
            <a:off x="5053216" y="2668262"/>
            <a:ext cx="32108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1 0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&lt;&lt;/</a:t>
            </a:r>
            <a:r>
              <a:rPr lang="fr-FR" dirty="0"/>
              <a:t>Type/</a:t>
            </a:r>
            <a:r>
              <a:rPr lang="fr-FR" dirty="0" err="1"/>
              <a:t>Catalog</a:t>
            </a:r>
            <a:r>
              <a:rPr lang="fr-FR" dirty="0"/>
              <a:t>/Pages 2 0 &gt;&gt; </a:t>
            </a:r>
            <a:endParaRPr lang="fr-FR" dirty="0" smtClean="0"/>
          </a:p>
          <a:p>
            <a:r>
              <a:rPr lang="fr-FR" dirty="0" err="1" smtClean="0"/>
              <a:t>endobj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053216" y="391965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2 0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&lt;&lt;/</a:t>
            </a:r>
            <a:r>
              <a:rPr lang="fr-FR" dirty="0" err="1"/>
              <a:t>Filter</a:t>
            </a:r>
            <a:r>
              <a:rPr lang="fr-FR" dirty="0"/>
              <a:t>/</a:t>
            </a:r>
            <a:r>
              <a:rPr lang="fr-FR" dirty="0" err="1"/>
              <a:t>FlateDecode</a:t>
            </a:r>
            <a:r>
              <a:rPr lang="fr-FR" dirty="0"/>
              <a:t>/</a:t>
            </a:r>
            <a:r>
              <a:rPr lang="fr-FR" dirty="0" err="1"/>
              <a:t>Length</a:t>
            </a:r>
            <a:r>
              <a:rPr lang="fr-FR" dirty="0"/>
              <a:t> 93&gt;&gt; </a:t>
            </a:r>
            <a:endParaRPr lang="fr-FR" dirty="0" smtClean="0"/>
          </a:p>
          <a:p>
            <a:r>
              <a:rPr lang="fr-FR" dirty="0" err="1" smtClean="0"/>
              <a:t>stream</a:t>
            </a:r>
            <a:r>
              <a:rPr lang="fr-FR" dirty="0" smtClean="0"/>
              <a:t> </a:t>
            </a:r>
          </a:p>
          <a:p>
            <a:r>
              <a:rPr lang="fr-FR" dirty="0" smtClean="0"/>
              <a:t>… </a:t>
            </a:r>
          </a:p>
          <a:p>
            <a:r>
              <a:rPr lang="fr-FR" dirty="0" err="1" smtClean="0"/>
              <a:t>endstream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endobj</a:t>
            </a:r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3291840" y="21379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1106424" y="391965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3" name="Rounded Rectangle 2"/>
          <p:cNvSpPr/>
          <p:nvPr/>
        </p:nvSpPr>
        <p:spPr>
          <a:xfrm>
            <a:off x="5458968" y="2734056"/>
            <a:ext cx="384048" cy="27432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le 9"/>
          <p:cNvSpPr/>
          <p:nvPr/>
        </p:nvSpPr>
        <p:spPr>
          <a:xfrm>
            <a:off x="5120640" y="3291840"/>
            <a:ext cx="722376" cy="29975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ounded Rectangle 10"/>
          <p:cNvSpPr/>
          <p:nvPr/>
        </p:nvSpPr>
        <p:spPr>
          <a:xfrm>
            <a:off x="5458968" y="4005072"/>
            <a:ext cx="384048" cy="21945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unded Rectangle 11"/>
          <p:cNvSpPr/>
          <p:nvPr/>
        </p:nvSpPr>
        <p:spPr>
          <a:xfrm>
            <a:off x="5120640" y="5394960"/>
            <a:ext cx="722376" cy="2011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4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053216" y="3919651"/>
            <a:ext cx="3597008" cy="17543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le 7"/>
          <p:cNvSpPr/>
          <p:nvPr/>
        </p:nvSpPr>
        <p:spPr>
          <a:xfrm>
            <a:off x="5053216" y="2668262"/>
            <a:ext cx="3597008" cy="10442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5053216" y="2137910"/>
            <a:ext cx="359700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53216" y="2137910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%PDF-1.5</a:t>
            </a:r>
          </a:p>
        </p:txBody>
      </p:sp>
      <p:sp>
        <p:nvSpPr>
          <p:cNvPr id="5" name="Rectangle 4"/>
          <p:cNvSpPr/>
          <p:nvPr/>
        </p:nvSpPr>
        <p:spPr>
          <a:xfrm>
            <a:off x="5053216" y="2668262"/>
            <a:ext cx="32108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1 0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&lt;&lt;/</a:t>
            </a:r>
            <a:r>
              <a:rPr lang="fr-FR" dirty="0"/>
              <a:t>Type/</a:t>
            </a:r>
            <a:r>
              <a:rPr lang="fr-FR" dirty="0" err="1"/>
              <a:t>Catalog</a:t>
            </a:r>
            <a:r>
              <a:rPr lang="fr-FR" dirty="0"/>
              <a:t>/Pages 2 0 &gt;&gt; </a:t>
            </a:r>
            <a:endParaRPr lang="fr-FR" dirty="0" smtClean="0"/>
          </a:p>
          <a:p>
            <a:r>
              <a:rPr lang="fr-FR" dirty="0" err="1" smtClean="0"/>
              <a:t>endobj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053216" y="391965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2 0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&lt;&lt;/</a:t>
            </a:r>
            <a:r>
              <a:rPr lang="fr-FR" dirty="0" err="1"/>
              <a:t>Filter</a:t>
            </a:r>
            <a:r>
              <a:rPr lang="fr-FR" dirty="0"/>
              <a:t>/</a:t>
            </a:r>
            <a:r>
              <a:rPr lang="fr-FR" dirty="0" err="1"/>
              <a:t>FlateDecode</a:t>
            </a:r>
            <a:r>
              <a:rPr lang="fr-FR" dirty="0"/>
              <a:t>/</a:t>
            </a:r>
            <a:r>
              <a:rPr lang="fr-FR" dirty="0" err="1"/>
              <a:t>Length</a:t>
            </a:r>
            <a:r>
              <a:rPr lang="fr-FR" dirty="0"/>
              <a:t> 93&gt;&gt; </a:t>
            </a:r>
            <a:endParaRPr lang="fr-FR" dirty="0" smtClean="0"/>
          </a:p>
          <a:p>
            <a:r>
              <a:rPr lang="fr-FR" dirty="0" err="1" smtClean="0"/>
              <a:t>stream</a:t>
            </a:r>
            <a:r>
              <a:rPr lang="fr-FR" dirty="0" smtClean="0"/>
              <a:t> </a:t>
            </a:r>
          </a:p>
          <a:p>
            <a:r>
              <a:rPr lang="fr-FR" dirty="0" smtClean="0"/>
              <a:t>… </a:t>
            </a:r>
          </a:p>
          <a:p>
            <a:r>
              <a:rPr lang="fr-FR" dirty="0" err="1" smtClean="0"/>
              <a:t>endstream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endobj</a:t>
            </a:r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3291840" y="21379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1106424" y="391965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3" name="Rounded Rectangle 2"/>
          <p:cNvSpPr/>
          <p:nvPr/>
        </p:nvSpPr>
        <p:spPr>
          <a:xfrm>
            <a:off x="5120640" y="2743200"/>
            <a:ext cx="164592" cy="202061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unded Rectangle 11"/>
          <p:cNvSpPr/>
          <p:nvPr/>
        </p:nvSpPr>
        <p:spPr>
          <a:xfrm>
            <a:off x="5120640" y="4023360"/>
            <a:ext cx="164592" cy="19202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5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053216" y="3919651"/>
            <a:ext cx="3597008" cy="17543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le 7"/>
          <p:cNvSpPr/>
          <p:nvPr/>
        </p:nvSpPr>
        <p:spPr>
          <a:xfrm>
            <a:off x="5053216" y="2668262"/>
            <a:ext cx="3597008" cy="10442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5053216" y="2137910"/>
            <a:ext cx="359700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53216" y="2137910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%PDF-1.5</a:t>
            </a:r>
          </a:p>
        </p:txBody>
      </p:sp>
      <p:sp>
        <p:nvSpPr>
          <p:cNvPr id="5" name="Rectangle 4"/>
          <p:cNvSpPr/>
          <p:nvPr/>
        </p:nvSpPr>
        <p:spPr>
          <a:xfrm>
            <a:off x="5053216" y="2668262"/>
            <a:ext cx="32108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1 0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&lt;&lt;/</a:t>
            </a:r>
            <a:r>
              <a:rPr lang="fr-FR" dirty="0"/>
              <a:t>Type/</a:t>
            </a:r>
            <a:r>
              <a:rPr lang="fr-FR" dirty="0" err="1"/>
              <a:t>Catalog</a:t>
            </a:r>
            <a:r>
              <a:rPr lang="fr-FR" dirty="0"/>
              <a:t>/Pages 2 0 &gt;&gt; </a:t>
            </a:r>
            <a:endParaRPr lang="fr-FR" dirty="0" smtClean="0"/>
          </a:p>
          <a:p>
            <a:r>
              <a:rPr lang="fr-FR" dirty="0" err="1" smtClean="0"/>
              <a:t>endobj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053216" y="391965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2 0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&lt;&lt;/</a:t>
            </a:r>
            <a:r>
              <a:rPr lang="fr-FR" dirty="0" err="1"/>
              <a:t>Filter</a:t>
            </a:r>
            <a:r>
              <a:rPr lang="fr-FR" dirty="0"/>
              <a:t>/</a:t>
            </a:r>
            <a:r>
              <a:rPr lang="fr-FR" dirty="0" err="1"/>
              <a:t>FlateDecode</a:t>
            </a:r>
            <a:r>
              <a:rPr lang="fr-FR" dirty="0"/>
              <a:t>/</a:t>
            </a:r>
            <a:r>
              <a:rPr lang="fr-FR" dirty="0" err="1"/>
              <a:t>Length</a:t>
            </a:r>
            <a:r>
              <a:rPr lang="fr-FR" dirty="0"/>
              <a:t> 93&gt;&gt; </a:t>
            </a:r>
            <a:endParaRPr lang="fr-FR" dirty="0" smtClean="0"/>
          </a:p>
          <a:p>
            <a:r>
              <a:rPr lang="fr-FR" dirty="0" err="1" smtClean="0"/>
              <a:t>stream</a:t>
            </a:r>
            <a:r>
              <a:rPr lang="fr-FR" dirty="0" smtClean="0"/>
              <a:t> </a:t>
            </a:r>
          </a:p>
          <a:p>
            <a:r>
              <a:rPr lang="fr-FR" dirty="0" smtClean="0"/>
              <a:t>… </a:t>
            </a:r>
          </a:p>
          <a:p>
            <a:r>
              <a:rPr lang="fr-FR" dirty="0" err="1" smtClean="0"/>
              <a:t>endstream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endobj</a:t>
            </a:r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3291840" y="21379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1106424" y="391965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10" name="Rounded Rectangle 9"/>
          <p:cNvSpPr/>
          <p:nvPr/>
        </p:nvSpPr>
        <p:spPr>
          <a:xfrm>
            <a:off x="7406640" y="2999232"/>
            <a:ext cx="201168" cy="2834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5385816" y="3282696"/>
            <a:ext cx="2121408" cy="7132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4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053216" y="3919651"/>
            <a:ext cx="3597008" cy="17543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le 7"/>
          <p:cNvSpPr/>
          <p:nvPr/>
        </p:nvSpPr>
        <p:spPr>
          <a:xfrm>
            <a:off x="5053216" y="2668262"/>
            <a:ext cx="3597008" cy="10442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5053216" y="2137910"/>
            <a:ext cx="359700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53216" y="2137910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%PDF-1.5</a:t>
            </a:r>
          </a:p>
        </p:txBody>
      </p:sp>
      <p:sp>
        <p:nvSpPr>
          <p:cNvPr id="5" name="Rectangle 4"/>
          <p:cNvSpPr/>
          <p:nvPr/>
        </p:nvSpPr>
        <p:spPr>
          <a:xfrm>
            <a:off x="5053216" y="2668262"/>
            <a:ext cx="32108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1 0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&lt;&lt;/</a:t>
            </a:r>
            <a:r>
              <a:rPr lang="fr-FR" dirty="0"/>
              <a:t>Type/</a:t>
            </a:r>
            <a:r>
              <a:rPr lang="fr-FR" dirty="0" err="1"/>
              <a:t>Catalog</a:t>
            </a:r>
            <a:r>
              <a:rPr lang="fr-FR" dirty="0"/>
              <a:t>/Pages 2 0 &gt;&gt; </a:t>
            </a:r>
            <a:endParaRPr lang="fr-FR" dirty="0" smtClean="0"/>
          </a:p>
          <a:p>
            <a:r>
              <a:rPr lang="fr-FR" dirty="0" err="1" smtClean="0"/>
              <a:t>endobj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053216" y="391965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2 0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&lt;&lt;/</a:t>
            </a:r>
            <a:r>
              <a:rPr lang="fr-FR" dirty="0" err="1"/>
              <a:t>Filter</a:t>
            </a:r>
            <a:r>
              <a:rPr lang="fr-FR" dirty="0"/>
              <a:t>/</a:t>
            </a:r>
            <a:r>
              <a:rPr lang="fr-FR" dirty="0" err="1"/>
              <a:t>FlateDecode</a:t>
            </a:r>
            <a:r>
              <a:rPr lang="fr-FR" dirty="0"/>
              <a:t>/</a:t>
            </a:r>
            <a:r>
              <a:rPr lang="fr-FR" dirty="0" err="1"/>
              <a:t>Length</a:t>
            </a:r>
            <a:r>
              <a:rPr lang="fr-FR" dirty="0"/>
              <a:t> 93&gt;&gt; </a:t>
            </a:r>
            <a:endParaRPr lang="fr-FR" dirty="0" smtClean="0"/>
          </a:p>
          <a:p>
            <a:r>
              <a:rPr lang="fr-FR" dirty="0" err="1" smtClean="0"/>
              <a:t>stream</a:t>
            </a:r>
            <a:r>
              <a:rPr lang="fr-FR" dirty="0" smtClean="0"/>
              <a:t> </a:t>
            </a:r>
          </a:p>
          <a:p>
            <a:r>
              <a:rPr lang="fr-FR" dirty="0" smtClean="0"/>
              <a:t>… </a:t>
            </a:r>
          </a:p>
          <a:p>
            <a:r>
              <a:rPr lang="fr-FR" dirty="0" err="1" smtClean="0"/>
              <a:t>endstream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endobj</a:t>
            </a:r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3291840" y="21379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1106424" y="391965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3" name="Rounded Rectangle 2"/>
          <p:cNvSpPr/>
          <p:nvPr/>
        </p:nvSpPr>
        <p:spPr>
          <a:xfrm>
            <a:off x="5276088" y="2734056"/>
            <a:ext cx="164592" cy="237744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unded Rectangle 11"/>
          <p:cNvSpPr/>
          <p:nvPr/>
        </p:nvSpPr>
        <p:spPr>
          <a:xfrm>
            <a:off x="5276088" y="3995928"/>
            <a:ext cx="164592" cy="2286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2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Contenu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Examiner des documents courants</a:t>
            </a:r>
          </a:p>
          <a:p>
            <a:pPr>
              <a:buFontTx/>
              <a:buChar char="-"/>
            </a:pPr>
            <a:r>
              <a:rPr lang="en-US" sz="2000" dirty="0" smtClean="0"/>
              <a:t>Adobe PDF</a:t>
            </a:r>
          </a:p>
          <a:p>
            <a:pPr>
              <a:buFontTx/>
              <a:buChar char="-"/>
            </a:pPr>
            <a:r>
              <a:rPr lang="en-US" sz="2000" dirty="0" smtClean="0"/>
              <a:t>Microsoft Office </a:t>
            </a:r>
          </a:p>
          <a:p>
            <a:r>
              <a:rPr lang="en-US" sz="2000" dirty="0" smtClean="0"/>
              <a:t>Techniques </a:t>
            </a:r>
            <a:r>
              <a:rPr lang="en-US" sz="2000" dirty="0" err="1" smtClean="0"/>
              <a:t>d’analyse</a:t>
            </a:r>
            <a:r>
              <a:rPr lang="en-US" sz="2000" dirty="0"/>
              <a:t> des documents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053216" y="3919651"/>
            <a:ext cx="3597008" cy="17543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le 7"/>
          <p:cNvSpPr/>
          <p:nvPr/>
        </p:nvSpPr>
        <p:spPr>
          <a:xfrm>
            <a:off x="5053216" y="2668262"/>
            <a:ext cx="3597008" cy="10442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5053216" y="2137910"/>
            <a:ext cx="359700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53216" y="2137910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%PDF-1.5</a:t>
            </a:r>
          </a:p>
        </p:txBody>
      </p:sp>
      <p:sp>
        <p:nvSpPr>
          <p:cNvPr id="5" name="Rectangle 4"/>
          <p:cNvSpPr/>
          <p:nvPr/>
        </p:nvSpPr>
        <p:spPr>
          <a:xfrm>
            <a:off x="5053216" y="2668262"/>
            <a:ext cx="32108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1 0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&lt;&lt;/</a:t>
            </a:r>
            <a:r>
              <a:rPr lang="fr-FR" dirty="0"/>
              <a:t>Type/</a:t>
            </a:r>
            <a:r>
              <a:rPr lang="fr-FR" dirty="0" err="1"/>
              <a:t>Catalog</a:t>
            </a:r>
            <a:r>
              <a:rPr lang="fr-FR" dirty="0"/>
              <a:t>/Pages 2 0 &gt;&gt; </a:t>
            </a:r>
            <a:endParaRPr lang="fr-FR" dirty="0" smtClean="0"/>
          </a:p>
          <a:p>
            <a:r>
              <a:rPr lang="fr-FR" dirty="0" err="1" smtClean="0"/>
              <a:t>endobj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053216" y="391965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2 0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&lt;&lt;/</a:t>
            </a:r>
            <a:r>
              <a:rPr lang="fr-FR" dirty="0" err="1"/>
              <a:t>Filter</a:t>
            </a:r>
            <a:r>
              <a:rPr lang="fr-FR" dirty="0"/>
              <a:t>/</a:t>
            </a:r>
            <a:r>
              <a:rPr lang="fr-FR" dirty="0" err="1"/>
              <a:t>FlateDecode</a:t>
            </a:r>
            <a:r>
              <a:rPr lang="fr-FR" dirty="0"/>
              <a:t>/</a:t>
            </a:r>
            <a:r>
              <a:rPr lang="fr-FR" dirty="0" err="1"/>
              <a:t>Length</a:t>
            </a:r>
            <a:r>
              <a:rPr lang="fr-FR" dirty="0"/>
              <a:t> 93&gt;&gt; </a:t>
            </a:r>
            <a:endParaRPr lang="fr-FR" dirty="0" smtClean="0"/>
          </a:p>
          <a:p>
            <a:r>
              <a:rPr lang="fr-FR" dirty="0" err="1" smtClean="0"/>
              <a:t>stream</a:t>
            </a:r>
            <a:r>
              <a:rPr lang="fr-FR" dirty="0" smtClean="0"/>
              <a:t> </a:t>
            </a:r>
          </a:p>
          <a:p>
            <a:r>
              <a:rPr lang="fr-FR" dirty="0" smtClean="0"/>
              <a:t>… </a:t>
            </a:r>
          </a:p>
          <a:p>
            <a:r>
              <a:rPr lang="fr-FR" dirty="0" err="1" smtClean="0"/>
              <a:t>endstream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endobj</a:t>
            </a:r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3291840" y="21379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1106424" y="391965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3291840" y="2945261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Catalog</a:t>
            </a:r>
            <a:endParaRPr lang="fr-FR" dirty="0" smtClean="0"/>
          </a:p>
          <a:p>
            <a:r>
              <a:rPr lang="fr-FR" dirty="0" err="1" smtClean="0"/>
              <a:t>object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21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053216" y="3919651"/>
            <a:ext cx="3597008" cy="17543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le 7"/>
          <p:cNvSpPr/>
          <p:nvPr/>
        </p:nvSpPr>
        <p:spPr>
          <a:xfrm>
            <a:off x="5053216" y="2668262"/>
            <a:ext cx="3597008" cy="10442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5053216" y="2137910"/>
            <a:ext cx="359700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53216" y="2137910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%PDF-1.5</a:t>
            </a:r>
          </a:p>
        </p:txBody>
      </p:sp>
      <p:sp>
        <p:nvSpPr>
          <p:cNvPr id="5" name="Rectangle 4"/>
          <p:cNvSpPr/>
          <p:nvPr/>
        </p:nvSpPr>
        <p:spPr>
          <a:xfrm>
            <a:off x="5053216" y="2668262"/>
            <a:ext cx="32108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1 0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&lt;&lt;/</a:t>
            </a:r>
            <a:r>
              <a:rPr lang="fr-FR" dirty="0"/>
              <a:t>Type/</a:t>
            </a:r>
            <a:r>
              <a:rPr lang="fr-FR" dirty="0" err="1"/>
              <a:t>Catalog</a:t>
            </a:r>
            <a:r>
              <a:rPr lang="fr-FR" dirty="0"/>
              <a:t>/Pages 2 0 &gt;&gt; </a:t>
            </a:r>
            <a:endParaRPr lang="fr-FR" dirty="0" smtClean="0"/>
          </a:p>
          <a:p>
            <a:r>
              <a:rPr lang="fr-FR" dirty="0" err="1" smtClean="0"/>
              <a:t>endobj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053216" y="391965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2 0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&lt;&lt;/</a:t>
            </a:r>
            <a:r>
              <a:rPr lang="fr-FR" dirty="0" err="1"/>
              <a:t>Filter</a:t>
            </a:r>
            <a:r>
              <a:rPr lang="fr-FR" dirty="0"/>
              <a:t>/</a:t>
            </a:r>
            <a:r>
              <a:rPr lang="fr-FR" dirty="0" err="1"/>
              <a:t>FlateDecode</a:t>
            </a:r>
            <a:r>
              <a:rPr lang="fr-FR" dirty="0"/>
              <a:t>/</a:t>
            </a:r>
            <a:r>
              <a:rPr lang="fr-FR" dirty="0" err="1"/>
              <a:t>Length</a:t>
            </a:r>
            <a:r>
              <a:rPr lang="fr-FR" dirty="0"/>
              <a:t> 93&gt;&gt; </a:t>
            </a:r>
            <a:endParaRPr lang="fr-FR" dirty="0" smtClean="0"/>
          </a:p>
          <a:p>
            <a:r>
              <a:rPr lang="fr-FR" dirty="0" err="1" smtClean="0"/>
              <a:t>stream</a:t>
            </a:r>
            <a:r>
              <a:rPr lang="fr-FR" dirty="0" smtClean="0"/>
              <a:t> </a:t>
            </a:r>
          </a:p>
          <a:p>
            <a:r>
              <a:rPr lang="fr-FR" dirty="0" smtClean="0"/>
              <a:t>… </a:t>
            </a:r>
          </a:p>
          <a:p>
            <a:r>
              <a:rPr lang="fr-FR" dirty="0" err="1" smtClean="0"/>
              <a:t>endstream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endobj</a:t>
            </a:r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3291840" y="21379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1106424" y="391965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3291840" y="2945261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Catalog</a:t>
            </a:r>
            <a:endParaRPr lang="fr-FR" dirty="0" smtClean="0"/>
          </a:p>
          <a:p>
            <a:r>
              <a:rPr lang="fr-FR" dirty="0" err="1" smtClean="0"/>
              <a:t>object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335122" y="4473648"/>
            <a:ext cx="81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Stream</a:t>
            </a:r>
          </a:p>
          <a:p>
            <a:r>
              <a:rPr lang="fr-FR" dirty="0" err="1" smtClean="0"/>
              <a:t>object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1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Mots clef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       </a:t>
            </a:r>
            <a:r>
              <a:rPr lang="fr-FR" sz="2400" b="1" dirty="0" smtClean="0">
                <a:solidFill>
                  <a:srgbClr val="FF0000"/>
                </a:solidFill>
              </a:rPr>
              <a:t>Actions et éléments qui spécifient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                         comment le PDF se comporte 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                 </a:t>
            </a:r>
          </a:p>
          <a:p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544738" y="2837204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OpenAction</a:t>
            </a:r>
            <a:endParaRPr lang="fr-FR" dirty="0" smtClean="0"/>
          </a:p>
          <a:p>
            <a:pPr algn="ctr"/>
            <a:r>
              <a:rPr lang="fr-FR" dirty="0" smtClean="0"/>
              <a:t>/AA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51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Mots clef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       </a:t>
            </a:r>
            <a:r>
              <a:rPr lang="fr-FR" sz="2400" b="1" dirty="0" smtClean="0">
                <a:solidFill>
                  <a:srgbClr val="FF0000"/>
                </a:solidFill>
              </a:rPr>
              <a:t>Actions et éléments qui spécifient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                         comment le PDF se comporte 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                 </a:t>
            </a:r>
          </a:p>
          <a:p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544738" y="2837204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OpenAction</a:t>
            </a:r>
            <a:endParaRPr lang="fr-FR" dirty="0" smtClean="0"/>
          </a:p>
          <a:p>
            <a:pPr algn="ctr"/>
            <a:r>
              <a:rPr lang="fr-FR" dirty="0" smtClean="0"/>
              <a:t>/AA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036321" y="2848963"/>
            <a:ext cx="2119357" cy="73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/JavaScript</a:t>
            </a:r>
          </a:p>
          <a:p>
            <a:pPr algn="ctr"/>
            <a:r>
              <a:rPr lang="fr-FR" dirty="0" smtClean="0"/>
              <a:t>/JS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98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Mots clef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       </a:t>
            </a:r>
            <a:r>
              <a:rPr lang="fr-FR" sz="2400" b="1" dirty="0" smtClean="0">
                <a:solidFill>
                  <a:srgbClr val="FF0000"/>
                </a:solidFill>
              </a:rPr>
              <a:t>Actions et éléments qui spécifient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                         comment le PDF se comporte 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                 </a:t>
            </a:r>
          </a:p>
          <a:p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544738" y="2837204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OpenAction</a:t>
            </a:r>
            <a:endParaRPr lang="fr-FR" dirty="0" smtClean="0"/>
          </a:p>
          <a:p>
            <a:pPr algn="ctr"/>
            <a:r>
              <a:rPr lang="fr-FR" dirty="0" smtClean="0"/>
              <a:t>/AA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036321" y="2848963"/>
            <a:ext cx="2119357" cy="73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/JavaScript</a:t>
            </a:r>
          </a:p>
          <a:p>
            <a:pPr algn="ctr"/>
            <a:r>
              <a:rPr lang="fr-FR" dirty="0" smtClean="0"/>
              <a:t>/JS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859966" y="2837203"/>
            <a:ext cx="2119357" cy="73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Names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015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Mots clef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       </a:t>
            </a:r>
            <a:r>
              <a:rPr lang="fr-FR" sz="2400" b="1" dirty="0" smtClean="0">
                <a:solidFill>
                  <a:srgbClr val="FF0000"/>
                </a:solidFill>
              </a:rPr>
              <a:t>Actions et éléments qui spécifient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                         comment le PDF se comporte 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                 </a:t>
            </a:r>
          </a:p>
          <a:p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544738" y="2837204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OpenAction</a:t>
            </a:r>
            <a:endParaRPr lang="fr-FR" dirty="0" smtClean="0"/>
          </a:p>
          <a:p>
            <a:pPr algn="ctr"/>
            <a:r>
              <a:rPr lang="fr-FR" dirty="0" smtClean="0"/>
              <a:t>/AA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544738" y="4008483"/>
            <a:ext cx="2119357" cy="71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EmbeddedFile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036321" y="2848963"/>
            <a:ext cx="2119357" cy="73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/JavaScript</a:t>
            </a:r>
          </a:p>
          <a:p>
            <a:pPr algn="ctr"/>
            <a:r>
              <a:rPr lang="fr-FR" dirty="0" smtClean="0"/>
              <a:t>/JS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859966" y="2837203"/>
            <a:ext cx="2119357" cy="73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Names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665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Mots clef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       </a:t>
            </a:r>
            <a:r>
              <a:rPr lang="fr-FR" sz="2400" b="1" dirty="0" smtClean="0">
                <a:solidFill>
                  <a:srgbClr val="FF0000"/>
                </a:solidFill>
              </a:rPr>
              <a:t>Actions et éléments qui spécifient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                         comment le PDF se comporte 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                 </a:t>
            </a:r>
          </a:p>
          <a:p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544738" y="2837204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OpenAction</a:t>
            </a:r>
            <a:endParaRPr lang="fr-FR" dirty="0" smtClean="0"/>
          </a:p>
          <a:p>
            <a:pPr algn="ctr"/>
            <a:r>
              <a:rPr lang="fr-FR" dirty="0" smtClean="0"/>
              <a:t>/AA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544738" y="4008483"/>
            <a:ext cx="2119357" cy="71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EmbeddedFile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036321" y="2848963"/>
            <a:ext cx="2119357" cy="73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/JavaScript</a:t>
            </a:r>
          </a:p>
          <a:p>
            <a:pPr algn="ctr"/>
            <a:r>
              <a:rPr lang="fr-FR" dirty="0" smtClean="0"/>
              <a:t>/JS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036320" y="4008483"/>
            <a:ext cx="2119357" cy="71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/URI</a:t>
            </a:r>
          </a:p>
          <a:p>
            <a:pPr algn="ctr"/>
            <a:r>
              <a:rPr lang="fr-FR" dirty="0" smtClean="0"/>
              <a:t>/</a:t>
            </a:r>
            <a:r>
              <a:rPr lang="fr-FR" dirty="0" err="1" smtClean="0"/>
              <a:t>SubmitForm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859966" y="2837203"/>
            <a:ext cx="2119357" cy="73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Names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571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Mots clef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       </a:t>
            </a:r>
            <a:r>
              <a:rPr lang="fr-FR" sz="2400" b="1" dirty="0" smtClean="0">
                <a:solidFill>
                  <a:srgbClr val="FF0000"/>
                </a:solidFill>
              </a:rPr>
              <a:t>Actions et éléments qui spécifient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                         comment le PDF se comporte 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                 </a:t>
            </a:r>
          </a:p>
          <a:p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/>
          </a:p>
          <a:p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544738" y="2837204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OpenAction</a:t>
            </a:r>
            <a:endParaRPr lang="fr-FR" dirty="0" smtClean="0"/>
          </a:p>
          <a:p>
            <a:pPr algn="ctr"/>
            <a:r>
              <a:rPr lang="fr-FR" dirty="0" smtClean="0"/>
              <a:t>/AA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544738" y="4008483"/>
            <a:ext cx="2119357" cy="71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EmbeddedFile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036321" y="2848963"/>
            <a:ext cx="2119357" cy="73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/JavaScript</a:t>
            </a:r>
          </a:p>
          <a:p>
            <a:pPr algn="ctr"/>
            <a:r>
              <a:rPr lang="fr-FR" dirty="0" smtClean="0"/>
              <a:t>/JS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036320" y="4008483"/>
            <a:ext cx="2119357" cy="71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/URI</a:t>
            </a:r>
          </a:p>
          <a:p>
            <a:pPr algn="ctr"/>
            <a:r>
              <a:rPr lang="fr-FR" dirty="0" smtClean="0"/>
              <a:t>/</a:t>
            </a:r>
            <a:r>
              <a:rPr lang="fr-FR" dirty="0" err="1" smtClean="0"/>
              <a:t>SubmitForm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859966" y="2837203"/>
            <a:ext cx="2119357" cy="73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Names</a:t>
            </a: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8859965" y="3952522"/>
            <a:ext cx="2119357" cy="73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Launch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746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Bodoni SvtyTwo ITC TT-Book"/>
              </a:rPr>
              <a:t>données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16277" y="1948441"/>
            <a:ext cx="6270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Les PDF peuvent encoder les données de plusieurs</a:t>
            </a:r>
          </a:p>
          <a:p>
            <a:r>
              <a:rPr lang="fr-FR" sz="2400" dirty="0" smtClean="0">
                <a:solidFill>
                  <a:schemeClr val="bg1"/>
                </a:solidFill>
              </a:rPr>
              <a:t> façons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08578" y="3189470"/>
            <a:ext cx="34274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5 0 </a:t>
            </a:r>
            <a:r>
              <a:rPr lang="en-US" dirty="0" err="1">
                <a:solidFill>
                  <a:schemeClr val="bg1"/>
                </a:solidFill>
              </a:rPr>
              <a:t>obj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&lt;&lt; </a:t>
            </a:r>
            <a:r>
              <a:rPr lang="en-US" dirty="0">
                <a:solidFill>
                  <a:schemeClr val="bg1"/>
                </a:solidFill>
              </a:rPr>
              <a:t>/Length 48 &gt;&gt;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stream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</a:t>
            </a:r>
            <a:r>
              <a:rPr lang="en-US" dirty="0">
                <a:solidFill>
                  <a:schemeClr val="bg1"/>
                </a:solidFill>
              </a:rPr>
              <a:t>World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endstream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endobj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7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Bodoni SvtyTwo ITC TT-Book"/>
              </a:rPr>
              <a:t>données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16277" y="1948441"/>
            <a:ext cx="6270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Les PDF peuvent encoder les données de plusieurs</a:t>
            </a:r>
          </a:p>
          <a:p>
            <a:r>
              <a:rPr lang="fr-FR" sz="2400" dirty="0" smtClean="0">
                <a:solidFill>
                  <a:schemeClr val="bg1"/>
                </a:solidFill>
              </a:rPr>
              <a:t> façons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08578" y="3189470"/>
            <a:ext cx="34274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5 0 </a:t>
            </a:r>
            <a:r>
              <a:rPr lang="en-US" dirty="0" err="1">
                <a:solidFill>
                  <a:schemeClr val="bg1"/>
                </a:solidFill>
              </a:rPr>
              <a:t>obj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&lt;&lt; </a:t>
            </a:r>
            <a:r>
              <a:rPr lang="en-US" dirty="0">
                <a:solidFill>
                  <a:schemeClr val="bg1"/>
                </a:solidFill>
              </a:rPr>
              <a:t>/Length 48 &gt;&gt;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stream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</a:t>
            </a:r>
            <a:r>
              <a:rPr lang="en-US" dirty="0">
                <a:solidFill>
                  <a:schemeClr val="bg1"/>
                </a:solidFill>
              </a:rPr>
              <a:t>World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endstream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endobj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908578" y="4035869"/>
            <a:ext cx="1306038" cy="35325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1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Contenu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Examiner des documents courants</a:t>
            </a:r>
          </a:p>
          <a:p>
            <a:pPr>
              <a:buFontTx/>
              <a:buChar char="-"/>
            </a:pPr>
            <a:r>
              <a:rPr lang="en-US" sz="2000" dirty="0" smtClean="0"/>
              <a:t>Adobe PDF</a:t>
            </a:r>
          </a:p>
          <a:p>
            <a:pPr>
              <a:buFontTx/>
              <a:buChar char="-"/>
            </a:pPr>
            <a:r>
              <a:rPr lang="en-US" sz="2000" dirty="0" smtClean="0"/>
              <a:t>Microsoft Office </a:t>
            </a:r>
          </a:p>
          <a:p>
            <a:r>
              <a:rPr lang="en-US" sz="2000" dirty="0" smtClean="0"/>
              <a:t>Techniques </a:t>
            </a:r>
            <a:r>
              <a:rPr lang="en-US" sz="2000" dirty="0" err="1" smtClean="0"/>
              <a:t>d’analyse</a:t>
            </a:r>
            <a:r>
              <a:rPr lang="en-US" sz="2000" dirty="0"/>
              <a:t> des documents</a:t>
            </a:r>
          </a:p>
          <a:p>
            <a:r>
              <a:rPr lang="en-US" sz="2000" dirty="0" smtClean="0"/>
              <a:t>Le format des documents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NAMES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16277" y="1948441"/>
            <a:ext cx="6423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Les noms sont « case sensitive », mais il peuvent être</a:t>
            </a:r>
          </a:p>
          <a:p>
            <a:r>
              <a:rPr lang="fr-FR" sz="2400" dirty="0" err="1">
                <a:solidFill>
                  <a:schemeClr val="bg1"/>
                </a:solidFill>
              </a:rPr>
              <a:t>p</a:t>
            </a:r>
            <a:r>
              <a:rPr lang="fr-FR" sz="2400" dirty="0" err="1" smtClean="0">
                <a:solidFill>
                  <a:schemeClr val="bg1"/>
                </a:solidFill>
              </a:rPr>
              <a:t>artiallement</a:t>
            </a:r>
            <a:r>
              <a:rPr lang="fr-FR" sz="2400" dirty="0" smtClean="0">
                <a:solidFill>
                  <a:schemeClr val="bg1"/>
                </a:solidFill>
              </a:rPr>
              <a:t> ou totalement  encodés en hexa</a:t>
            </a:r>
          </a:p>
        </p:txBody>
      </p:sp>
      <p:sp>
        <p:nvSpPr>
          <p:cNvPr id="6" name="Rectangle 5"/>
          <p:cNvSpPr/>
          <p:nvPr/>
        </p:nvSpPr>
        <p:spPr>
          <a:xfrm>
            <a:off x="5908578" y="3189470"/>
            <a:ext cx="34274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5 0 </a:t>
            </a:r>
            <a:r>
              <a:rPr lang="en-US" dirty="0" err="1">
                <a:solidFill>
                  <a:schemeClr val="bg1"/>
                </a:solidFill>
              </a:rPr>
              <a:t>obj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&lt;&lt; </a:t>
            </a:r>
            <a:r>
              <a:rPr lang="en-US" dirty="0">
                <a:solidFill>
                  <a:schemeClr val="bg1"/>
                </a:solidFill>
              </a:rPr>
              <a:t>/#4C#65#6Egth 48 &gt;&gt;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stream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</a:t>
            </a:r>
            <a:r>
              <a:rPr lang="en-US" dirty="0">
                <a:solidFill>
                  <a:schemeClr val="bg1"/>
                </a:solidFill>
              </a:rPr>
              <a:t>World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endstream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endobj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3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names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96237" y="1549551"/>
            <a:ext cx="6536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Les noms sont « case sensitive », mais ils peuvent être</a:t>
            </a:r>
          </a:p>
          <a:p>
            <a:r>
              <a:rPr lang="fr-FR" sz="2400" dirty="0" smtClean="0">
                <a:solidFill>
                  <a:schemeClr val="bg1"/>
                </a:solidFill>
              </a:rPr>
              <a:t>partiellement ou totalement  encodés en hexa</a:t>
            </a:r>
          </a:p>
        </p:txBody>
      </p:sp>
      <p:sp>
        <p:nvSpPr>
          <p:cNvPr id="6" name="Rectangle 5"/>
          <p:cNvSpPr/>
          <p:nvPr/>
        </p:nvSpPr>
        <p:spPr>
          <a:xfrm>
            <a:off x="5908578" y="3189470"/>
            <a:ext cx="34274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5 0 </a:t>
            </a:r>
            <a:r>
              <a:rPr lang="en-US" dirty="0" err="1">
                <a:solidFill>
                  <a:schemeClr val="bg1"/>
                </a:solidFill>
              </a:rPr>
              <a:t>obj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&lt;&lt; </a:t>
            </a:r>
            <a:r>
              <a:rPr lang="en-US" dirty="0">
                <a:solidFill>
                  <a:schemeClr val="bg1"/>
                </a:solidFill>
              </a:rPr>
              <a:t>/#4C#65#6Egth 48 &gt;&gt;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stream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</a:t>
            </a:r>
            <a:r>
              <a:rPr lang="en-US" dirty="0">
                <a:solidFill>
                  <a:schemeClr val="bg1"/>
                </a:solidFill>
              </a:rPr>
              <a:t>World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endstream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endobj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364224" y="3511296"/>
            <a:ext cx="1645920" cy="30175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6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Encodage</a:t>
            </a:r>
            <a:r>
              <a:rPr lang="en-US" dirty="0" smtClean="0"/>
              <a:t> des </a:t>
            </a:r>
            <a:r>
              <a:rPr lang="en-US" dirty="0" err="1" smtClean="0"/>
              <a:t>chaînes</a:t>
            </a:r>
            <a:r>
              <a:rPr lang="en-US" dirty="0" smtClean="0"/>
              <a:t> de </a:t>
            </a:r>
            <a:r>
              <a:rPr lang="en-US" dirty="0" err="1" smtClean="0"/>
              <a:t>caractères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72370" y="1822220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Hexa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2376" y="1953568"/>
            <a:ext cx="133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Hello World!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6309360" y="2006242"/>
            <a:ext cx="453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#48#65#6c#6c#6f#20#57#6f#72#6c#64#21</a:t>
            </a:r>
            <a:endParaRPr lang="fr-FR" b="1" dirty="0"/>
          </a:p>
        </p:txBody>
      </p: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2056716" y="2138234"/>
            <a:ext cx="1115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3"/>
          </p:cNvCxnSpPr>
          <p:nvPr/>
        </p:nvCxnSpPr>
        <p:spPr>
          <a:xfrm>
            <a:off x="5291727" y="2190908"/>
            <a:ext cx="880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76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Encodage</a:t>
            </a:r>
            <a:r>
              <a:rPr lang="en-US" dirty="0" smtClean="0"/>
              <a:t> des </a:t>
            </a:r>
            <a:r>
              <a:rPr lang="en-US" dirty="0" err="1" smtClean="0"/>
              <a:t>chaînes</a:t>
            </a:r>
            <a:r>
              <a:rPr lang="en-US" dirty="0" smtClean="0"/>
              <a:t> de </a:t>
            </a:r>
            <a:r>
              <a:rPr lang="en-US" dirty="0" err="1" smtClean="0"/>
              <a:t>caractères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72370" y="1822220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Hexa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2370" y="2811296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Octal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722376" y="1953568"/>
            <a:ext cx="133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Hello World!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722376" y="2995318"/>
            <a:ext cx="133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Hello World!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6309360" y="2006242"/>
            <a:ext cx="453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#48#65#6c#6c#6f#20#57#6f#72#6c#64#21</a:t>
            </a:r>
            <a:endParaRPr lang="fr-F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309360" y="299531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\110\145\154\154\157\040\127\157\162\154\144\041</a:t>
            </a:r>
            <a:endParaRPr lang="fr-FR" b="1" dirty="0"/>
          </a:p>
        </p:txBody>
      </p: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2056716" y="2138234"/>
            <a:ext cx="1115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5" idx="1"/>
          </p:cNvCxnSpPr>
          <p:nvPr/>
        </p:nvCxnSpPr>
        <p:spPr>
          <a:xfrm>
            <a:off x="2056716" y="3179984"/>
            <a:ext cx="1115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3"/>
          </p:cNvCxnSpPr>
          <p:nvPr/>
        </p:nvCxnSpPr>
        <p:spPr>
          <a:xfrm>
            <a:off x="5291727" y="2190908"/>
            <a:ext cx="880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</p:cNvCxnSpPr>
          <p:nvPr/>
        </p:nvCxnSpPr>
        <p:spPr>
          <a:xfrm>
            <a:off x="5291727" y="3179984"/>
            <a:ext cx="898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99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Encodage</a:t>
            </a:r>
            <a:r>
              <a:rPr lang="en-US" dirty="0" smtClean="0"/>
              <a:t> des </a:t>
            </a:r>
            <a:r>
              <a:rPr lang="en-US" dirty="0" err="1" smtClean="0"/>
              <a:t>chaînes</a:t>
            </a:r>
            <a:r>
              <a:rPr lang="en-US" dirty="0" smtClean="0"/>
              <a:t> de </a:t>
            </a:r>
            <a:r>
              <a:rPr lang="en-US" dirty="0" err="1" smtClean="0"/>
              <a:t>caractères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72370" y="1822220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Hexa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2370" y="2811296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Octal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172370" y="3846092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Melange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722376" y="1953568"/>
            <a:ext cx="133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Hello World!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722376" y="2995318"/>
            <a:ext cx="133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Hello World!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722376" y="4037069"/>
            <a:ext cx="133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Hello World!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6309360" y="2006242"/>
            <a:ext cx="453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#48#65#6c#6c#6f#20#57#6f#72#6c#64#21</a:t>
            </a:r>
            <a:endParaRPr lang="fr-F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309360" y="299531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\110\145\154\154\157\040\127\157\162\154\144\041</a:t>
            </a:r>
            <a:endParaRPr lang="fr-F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09360" y="4083235"/>
            <a:ext cx="4291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#</a:t>
            </a:r>
            <a:r>
              <a:rPr lang="fr-FR" b="1" dirty="0" smtClean="0"/>
              <a:t>48\145#6c\154#6f\040#57\157#72#6cd</a:t>
            </a:r>
            <a:r>
              <a:rPr lang="fr-FR" dirty="0" smtClean="0"/>
              <a:t>!</a:t>
            </a:r>
            <a:endParaRPr lang="fr-FR" dirty="0"/>
          </a:p>
          <a:p>
            <a:endParaRPr lang="fr-FR" dirty="0"/>
          </a:p>
        </p:txBody>
      </p: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2056716" y="2138234"/>
            <a:ext cx="1115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5" idx="1"/>
          </p:cNvCxnSpPr>
          <p:nvPr/>
        </p:nvCxnSpPr>
        <p:spPr>
          <a:xfrm>
            <a:off x="2056716" y="3179984"/>
            <a:ext cx="1115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6" idx="1"/>
          </p:cNvCxnSpPr>
          <p:nvPr/>
        </p:nvCxnSpPr>
        <p:spPr>
          <a:xfrm flipV="1">
            <a:off x="2056716" y="4214780"/>
            <a:ext cx="1115654" cy="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3"/>
          </p:cNvCxnSpPr>
          <p:nvPr/>
        </p:nvCxnSpPr>
        <p:spPr>
          <a:xfrm>
            <a:off x="5291727" y="2190908"/>
            <a:ext cx="880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</p:cNvCxnSpPr>
          <p:nvPr/>
        </p:nvCxnSpPr>
        <p:spPr>
          <a:xfrm>
            <a:off x="5291727" y="3179984"/>
            <a:ext cx="898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3"/>
          </p:cNvCxnSpPr>
          <p:nvPr/>
        </p:nvCxnSpPr>
        <p:spPr>
          <a:xfrm>
            <a:off x="5291727" y="4214780"/>
            <a:ext cx="94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9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Encodage</a:t>
            </a:r>
            <a:r>
              <a:rPr lang="en-US" dirty="0" smtClean="0"/>
              <a:t> des </a:t>
            </a:r>
            <a:r>
              <a:rPr lang="en-US" dirty="0" err="1" smtClean="0"/>
              <a:t>chaînes</a:t>
            </a:r>
            <a:r>
              <a:rPr lang="en-US" dirty="0" smtClean="0"/>
              <a:t> de </a:t>
            </a:r>
            <a:r>
              <a:rPr lang="en-US" dirty="0" err="1" smtClean="0"/>
              <a:t>caractères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72370" y="1822220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Hexa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2370" y="2811296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Octal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172370" y="3846092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Melange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172370" y="4894798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Espaces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722376" y="1953568"/>
            <a:ext cx="133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Hello World!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722376" y="2995318"/>
            <a:ext cx="133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Hello World!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722376" y="4037069"/>
            <a:ext cx="133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Hello World!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722376" y="5078820"/>
            <a:ext cx="133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Hello World!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6309360" y="2006242"/>
            <a:ext cx="453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#48#65#6c#6c#6f#20#57#6f#72#6c#64#21</a:t>
            </a:r>
            <a:endParaRPr lang="fr-F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309360" y="299531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\110\145\154\154\157\040\127\157\162\154\144\041</a:t>
            </a:r>
            <a:endParaRPr lang="fr-F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09360" y="4083235"/>
            <a:ext cx="4291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#</a:t>
            </a:r>
            <a:r>
              <a:rPr lang="fr-FR" b="1" dirty="0" smtClean="0"/>
              <a:t>48\145#6c\154#6f\040#57\157#72#6cd</a:t>
            </a:r>
            <a:r>
              <a:rPr lang="fr-FR" dirty="0" smtClean="0"/>
              <a:t>!</a:t>
            </a:r>
            <a:endParaRPr lang="fr-FR" dirty="0"/>
          </a:p>
          <a:p>
            <a:endParaRPr lang="fr-FR" dirty="0"/>
          </a:p>
        </p:txBody>
      </p:sp>
      <p:sp>
        <p:nvSpPr>
          <p:cNvPr id="15" name="TextBox 14"/>
          <p:cNvSpPr txBox="1"/>
          <p:nvPr/>
        </p:nvSpPr>
        <p:spPr>
          <a:xfrm>
            <a:off x="6309360" y="4917656"/>
            <a:ext cx="350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#</a:t>
            </a:r>
            <a:r>
              <a:rPr lang="fr-FR" b="1" dirty="0" smtClean="0"/>
              <a:t>48  \145#6c  \154            #6f\040</a:t>
            </a:r>
          </a:p>
          <a:p>
            <a:r>
              <a:rPr lang="fr-FR" b="1" dirty="0" smtClean="0"/>
              <a:t>#57\157         #72#6cd!</a:t>
            </a:r>
            <a:endParaRPr lang="fr-FR" b="1" dirty="0"/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2056716" y="2138234"/>
            <a:ext cx="1115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5" idx="1"/>
          </p:cNvCxnSpPr>
          <p:nvPr/>
        </p:nvCxnSpPr>
        <p:spPr>
          <a:xfrm>
            <a:off x="2056716" y="3179984"/>
            <a:ext cx="1115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6" idx="1"/>
          </p:cNvCxnSpPr>
          <p:nvPr/>
        </p:nvCxnSpPr>
        <p:spPr>
          <a:xfrm flipV="1">
            <a:off x="2056716" y="4214780"/>
            <a:ext cx="1115654" cy="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7" idx="1"/>
          </p:cNvCxnSpPr>
          <p:nvPr/>
        </p:nvCxnSpPr>
        <p:spPr>
          <a:xfrm>
            <a:off x="2056716" y="5263486"/>
            <a:ext cx="1115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3"/>
          </p:cNvCxnSpPr>
          <p:nvPr/>
        </p:nvCxnSpPr>
        <p:spPr>
          <a:xfrm>
            <a:off x="5291727" y="2190908"/>
            <a:ext cx="880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</p:cNvCxnSpPr>
          <p:nvPr/>
        </p:nvCxnSpPr>
        <p:spPr>
          <a:xfrm>
            <a:off x="5291727" y="3179984"/>
            <a:ext cx="898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3"/>
          </p:cNvCxnSpPr>
          <p:nvPr/>
        </p:nvCxnSpPr>
        <p:spPr>
          <a:xfrm>
            <a:off x="5291727" y="4214780"/>
            <a:ext cx="94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3"/>
          </p:cNvCxnSpPr>
          <p:nvPr/>
        </p:nvCxnSpPr>
        <p:spPr>
          <a:xfrm>
            <a:off x="5291727" y="5263486"/>
            <a:ext cx="898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FILTERS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96237" y="1549551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Rajouter un tag /</a:t>
            </a:r>
            <a:r>
              <a:rPr lang="fr-FR" sz="2400" dirty="0" err="1" smtClean="0">
                <a:solidFill>
                  <a:schemeClr val="bg1"/>
                </a:solidFill>
              </a:rPr>
              <a:t>Filter</a:t>
            </a:r>
            <a:r>
              <a:rPr lang="fr-FR" sz="2400" dirty="0" smtClean="0">
                <a:solidFill>
                  <a:schemeClr val="bg1"/>
                </a:solidFill>
              </a:rPr>
              <a:t>  encode les données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908578" y="3189470"/>
            <a:ext cx="5119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5 0 </a:t>
            </a:r>
            <a:r>
              <a:rPr lang="fr-FR" dirty="0" err="1">
                <a:solidFill>
                  <a:schemeClr val="bg1"/>
                </a:solidFill>
              </a:rPr>
              <a:t>obj</a:t>
            </a:r>
            <a:r>
              <a:rPr lang="fr-FR" dirty="0">
                <a:solidFill>
                  <a:schemeClr val="bg1"/>
                </a:solidFill>
              </a:rPr>
              <a:t>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&lt;&lt; </a:t>
            </a:r>
            <a:r>
              <a:rPr lang="fr-FR" dirty="0">
                <a:solidFill>
                  <a:schemeClr val="bg1"/>
                </a:solidFill>
              </a:rPr>
              <a:t>/</a:t>
            </a:r>
            <a:r>
              <a:rPr lang="fr-FR" dirty="0" err="1">
                <a:solidFill>
                  <a:schemeClr val="bg1"/>
                </a:solidFill>
              </a:rPr>
              <a:t>Length</a:t>
            </a:r>
            <a:r>
              <a:rPr lang="fr-FR" dirty="0">
                <a:solidFill>
                  <a:schemeClr val="bg1"/>
                </a:solidFill>
              </a:rPr>
              <a:t> 60 /</a:t>
            </a:r>
            <a:r>
              <a:rPr lang="fr-FR" dirty="0" err="1" smtClean="0">
                <a:solidFill>
                  <a:schemeClr val="bg1"/>
                </a:solidFill>
              </a:rPr>
              <a:t>Filter</a:t>
            </a:r>
            <a:r>
              <a:rPr lang="fr-FR" dirty="0" smtClean="0">
                <a:solidFill>
                  <a:schemeClr val="bg1"/>
                </a:solidFill>
              </a:rPr>
              <a:t>/</a:t>
            </a:r>
            <a:r>
              <a:rPr lang="fr-FR" dirty="0" err="1" smtClean="0">
                <a:solidFill>
                  <a:schemeClr val="bg1"/>
                </a:solidFill>
              </a:rPr>
              <a:t>ASCIIHexDecode</a:t>
            </a:r>
            <a:r>
              <a:rPr lang="fr-FR" dirty="0" smtClean="0">
                <a:solidFill>
                  <a:schemeClr val="bg1"/>
                </a:solidFill>
              </a:rPr>
              <a:t> &gt;&gt;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stream</a:t>
            </a:r>
            <a:r>
              <a:rPr lang="fr-FR" dirty="0">
                <a:solidFill>
                  <a:schemeClr val="bg1"/>
                </a:solidFill>
              </a:rPr>
              <a:t>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48656c6c6f20576f726c6421111111111111 </a:t>
            </a:r>
          </a:p>
          <a:p>
            <a:r>
              <a:rPr lang="fr-FR" dirty="0" err="1" smtClean="0">
                <a:solidFill>
                  <a:schemeClr val="bg1"/>
                </a:solidFill>
              </a:rPr>
              <a:t>endstream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FR" dirty="0" err="1" smtClean="0">
                <a:solidFill>
                  <a:schemeClr val="bg1"/>
                </a:solidFill>
              </a:rPr>
              <a:t>endobj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364224" y="3511296"/>
            <a:ext cx="3447288" cy="30175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6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Stacked FILTERS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96237" y="1549551"/>
            <a:ext cx="4606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Les tags /</a:t>
            </a:r>
            <a:r>
              <a:rPr lang="fr-FR" sz="2400" dirty="0" err="1" smtClean="0">
                <a:solidFill>
                  <a:schemeClr val="bg1"/>
                </a:solidFill>
              </a:rPr>
              <a:t>Filter</a:t>
            </a:r>
            <a:r>
              <a:rPr lang="fr-FR" sz="2400" dirty="0" smtClean="0">
                <a:solidFill>
                  <a:schemeClr val="bg1"/>
                </a:solidFill>
              </a:rPr>
              <a:t>  peuvent être </a:t>
            </a:r>
            <a:r>
              <a:rPr lang="fr-FR" sz="2400" dirty="0" err="1" smtClean="0">
                <a:solidFill>
                  <a:schemeClr val="bg1"/>
                </a:solidFill>
              </a:rPr>
              <a:t>stackés</a:t>
            </a:r>
            <a:r>
              <a:rPr lang="fr-FR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fr-FR" sz="2400" dirty="0" smtClean="0">
                <a:solidFill>
                  <a:schemeClr val="bg1"/>
                </a:solidFill>
              </a:rPr>
              <a:t>Ils seront </a:t>
            </a:r>
            <a:r>
              <a:rPr lang="fr-FR" sz="2400" dirty="0" err="1" smtClean="0">
                <a:solidFill>
                  <a:schemeClr val="bg1"/>
                </a:solidFill>
              </a:rPr>
              <a:t>decodés</a:t>
            </a:r>
            <a:r>
              <a:rPr lang="fr-FR" sz="2400" dirty="0" smtClean="0">
                <a:solidFill>
                  <a:schemeClr val="bg1"/>
                </a:solidFill>
              </a:rPr>
              <a:t> en ordre inverse.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96237" y="278579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5 0 </a:t>
            </a:r>
            <a:r>
              <a:rPr lang="fr-FR" dirty="0" err="1">
                <a:solidFill>
                  <a:schemeClr val="bg1"/>
                </a:solidFill>
              </a:rPr>
              <a:t>obj</a:t>
            </a:r>
            <a:r>
              <a:rPr lang="fr-FR" dirty="0">
                <a:solidFill>
                  <a:schemeClr val="bg1"/>
                </a:solidFill>
              </a:rPr>
              <a:t>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&lt;&lt; </a:t>
            </a:r>
            <a:r>
              <a:rPr lang="fr-FR" dirty="0">
                <a:solidFill>
                  <a:schemeClr val="bg1"/>
                </a:solidFill>
              </a:rPr>
              <a:t>/</a:t>
            </a:r>
            <a:r>
              <a:rPr lang="fr-FR" dirty="0" err="1">
                <a:solidFill>
                  <a:schemeClr val="bg1"/>
                </a:solidFill>
              </a:rPr>
              <a:t>Length</a:t>
            </a:r>
            <a:r>
              <a:rPr lang="fr-FR" dirty="0">
                <a:solidFill>
                  <a:schemeClr val="bg1"/>
                </a:solidFill>
              </a:rPr>
              <a:t> 60 /</a:t>
            </a:r>
            <a:r>
              <a:rPr lang="fr-FR" dirty="0" err="1">
                <a:solidFill>
                  <a:schemeClr val="bg1"/>
                </a:solidFill>
              </a:rPr>
              <a:t>Filter</a:t>
            </a:r>
            <a:r>
              <a:rPr lang="fr-FR" dirty="0">
                <a:solidFill>
                  <a:schemeClr val="bg1"/>
                </a:solidFill>
              </a:rPr>
              <a:t> [/</a:t>
            </a:r>
            <a:r>
              <a:rPr lang="fr-FR" dirty="0" err="1">
                <a:solidFill>
                  <a:schemeClr val="bg1"/>
                </a:solidFill>
              </a:rPr>
              <a:t>ASCIIHexDecode</a:t>
            </a:r>
            <a:r>
              <a:rPr lang="fr-FR" dirty="0">
                <a:solidFill>
                  <a:schemeClr val="bg1"/>
                </a:solidFill>
              </a:rPr>
              <a:t>/</a:t>
            </a:r>
            <a:r>
              <a:rPr lang="fr-FR" dirty="0" err="1">
                <a:solidFill>
                  <a:schemeClr val="bg1"/>
                </a:solidFill>
              </a:rPr>
              <a:t>LZWDecode</a:t>
            </a:r>
            <a:r>
              <a:rPr lang="fr-FR" dirty="0">
                <a:solidFill>
                  <a:schemeClr val="bg1"/>
                </a:solidFill>
              </a:rPr>
              <a:t>] &gt;&gt; </a:t>
            </a:r>
            <a:r>
              <a:rPr lang="fr-FR" dirty="0" err="1" smtClean="0">
                <a:solidFill>
                  <a:schemeClr val="bg1"/>
                </a:solidFill>
              </a:rPr>
              <a:t>stream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J..)6T`?p&amp;&lt;!J9%_[umg"B7Z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err="1" smtClean="0">
                <a:solidFill>
                  <a:schemeClr val="bg1"/>
                </a:solidFill>
              </a:rPr>
              <a:t>endstream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FR" dirty="0" err="1" smtClean="0">
                <a:solidFill>
                  <a:schemeClr val="bg1"/>
                </a:solidFill>
              </a:rPr>
              <a:t>endobj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582912" y="3145536"/>
            <a:ext cx="1197864" cy="24688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4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Stacked FILTERS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96237" y="1549551"/>
            <a:ext cx="4606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Les tags /</a:t>
            </a:r>
            <a:r>
              <a:rPr lang="fr-FR" sz="2400" dirty="0" err="1" smtClean="0">
                <a:solidFill>
                  <a:schemeClr val="bg1"/>
                </a:solidFill>
              </a:rPr>
              <a:t>Filter</a:t>
            </a:r>
            <a:r>
              <a:rPr lang="fr-FR" sz="2400" dirty="0" smtClean="0">
                <a:solidFill>
                  <a:schemeClr val="bg1"/>
                </a:solidFill>
              </a:rPr>
              <a:t>  peuvent être </a:t>
            </a:r>
            <a:r>
              <a:rPr lang="fr-FR" sz="2400" dirty="0" err="1" smtClean="0">
                <a:solidFill>
                  <a:schemeClr val="bg1"/>
                </a:solidFill>
              </a:rPr>
              <a:t>stackés</a:t>
            </a:r>
            <a:r>
              <a:rPr lang="fr-FR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fr-FR" sz="2400" dirty="0" smtClean="0">
                <a:solidFill>
                  <a:schemeClr val="bg1"/>
                </a:solidFill>
              </a:rPr>
              <a:t>Ils seront </a:t>
            </a:r>
            <a:r>
              <a:rPr lang="fr-FR" sz="2400" dirty="0" err="1" smtClean="0">
                <a:solidFill>
                  <a:schemeClr val="bg1"/>
                </a:solidFill>
              </a:rPr>
              <a:t>decodés</a:t>
            </a:r>
            <a:r>
              <a:rPr lang="fr-FR" sz="2400" dirty="0" smtClean="0">
                <a:solidFill>
                  <a:schemeClr val="bg1"/>
                </a:solidFill>
              </a:rPr>
              <a:t> en ordre inverse.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96237" y="278579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5 0 </a:t>
            </a:r>
            <a:r>
              <a:rPr lang="fr-FR" dirty="0" err="1">
                <a:solidFill>
                  <a:schemeClr val="bg1"/>
                </a:solidFill>
              </a:rPr>
              <a:t>obj</a:t>
            </a:r>
            <a:r>
              <a:rPr lang="fr-FR" dirty="0">
                <a:solidFill>
                  <a:schemeClr val="bg1"/>
                </a:solidFill>
              </a:rPr>
              <a:t>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&lt;&lt; </a:t>
            </a:r>
            <a:r>
              <a:rPr lang="fr-FR" dirty="0">
                <a:solidFill>
                  <a:schemeClr val="bg1"/>
                </a:solidFill>
              </a:rPr>
              <a:t>/</a:t>
            </a:r>
            <a:r>
              <a:rPr lang="fr-FR" dirty="0" err="1">
                <a:solidFill>
                  <a:schemeClr val="bg1"/>
                </a:solidFill>
              </a:rPr>
              <a:t>Length</a:t>
            </a:r>
            <a:r>
              <a:rPr lang="fr-FR" dirty="0">
                <a:solidFill>
                  <a:schemeClr val="bg1"/>
                </a:solidFill>
              </a:rPr>
              <a:t> 60 /</a:t>
            </a:r>
            <a:r>
              <a:rPr lang="fr-FR" dirty="0" err="1">
                <a:solidFill>
                  <a:schemeClr val="bg1"/>
                </a:solidFill>
              </a:rPr>
              <a:t>Filter</a:t>
            </a:r>
            <a:r>
              <a:rPr lang="fr-FR" dirty="0">
                <a:solidFill>
                  <a:schemeClr val="bg1"/>
                </a:solidFill>
              </a:rPr>
              <a:t> [/</a:t>
            </a:r>
            <a:r>
              <a:rPr lang="fr-FR" dirty="0" err="1">
                <a:solidFill>
                  <a:schemeClr val="bg1"/>
                </a:solidFill>
              </a:rPr>
              <a:t>ASCIIHexDecode</a:t>
            </a:r>
            <a:r>
              <a:rPr lang="fr-FR" dirty="0">
                <a:solidFill>
                  <a:schemeClr val="bg1"/>
                </a:solidFill>
              </a:rPr>
              <a:t>/</a:t>
            </a:r>
            <a:r>
              <a:rPr lang="fr-FR" dirty="0" err="1">
                <a:solidFill>
                  <a:schemeClr val="bg1"/>
                </a:solidFill>
              </a:rPr>
              <a:t>LZWDecode</a:t>
            </a:r>
            <a:r>
              <a:rPr lang="fr-FR" dirty="0">
                <a:solidFill>
                  <a:schemeClr val="bg1"/>
                </a:solidFill>
              </a:rPr>
              <a:t>] &gt;&gt; </a:t>
            </a:r>
            <a:r>
              <a:rPr lang="fr-FR" dirty="0" err="1" smtClean="0">
                <a:solidFill>
                  <a:schemeClr val="bg1"/>
                </a:solidFill>
              </a:rPr>
              <a:t>stream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J..)6T`?p&amp;&lt;!J9%_[umg"B7Z 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err="1" smtClean="0">
                <a:solidFill>
                  <a:schemeClr val="bg1"/>
                </a:solidFill>
              </a:rPr>
              <a:t>endstream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FR" dirty="0" err="1" smtClean="0">
                <a:solidFill>
                  <a:schemeClr val="bg1"/>
                </a:solidFill>
              </a:rPr>
              <a:t>endobj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582912" y="3145536"/>
            <a:ext cx="1197864" cy="24688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ounded Rectangle 3"/>
          <p:cNvSpPr/>
          <p:nvPr/>
        </p:nvSpPr>
        <p:spPr>
          <a:xfrm>
            <a:off x="7772400" y="3145536"/>
            <a:ext cx="1728216" cy="2468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2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44738" y="2837204"/>
            <a:ext cx="2119357" cy="82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ASCIIHexDecode</a:t>
            </a:r>
            <a:endParaRPr lang="fr-FR" dirty="0" smtClean="0"/>
          </a:p>
          <a:p>
            <a:pPr algn="ctr"/>
            <a:r>
              <a:rPr lang="fr-FR" dirty="0" smtClean="0"/>
              <a:t>Encodage hexa</a:t>
            </a:r>
          </a:p>
        </p:txBody>
      </p:sp>
    </p:spTree>
    <p:extLst>
      <p:ext uri="{BB962C8B-B14F-4D97-AF65-F5344CB8AC3E}">
        <p14:creationId xmlns:p14="http://schemas.microsoft.com/office/powerpoint/2010/main" val="2795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Contenu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Examiner des documents courants</a:t>
            </a:r>
          </a:p>
          <a:p>
            <a:pPr>
              <a:buFontTx/>
              <a:buChar char="-"/>
            </a:pPr>
            <a:r>
              <a:rPr lang="en-US" sz="2000" dirty="0" smtClean="0"/>
              <a:t>Adobe PDF</a:t>
            </a:r>
          </a:p>
          <a:p>
            <a:pPr>
              <a:buFontTx/>
              <a:buChar char="-"/>
            </a:pPr>
            <a:r>
              <a:rPr lang="en-US" sz="2000" dirty="0" smtClean="0"/>
              <a:t>Microsoft Office </a:t>
            </a:r>
          </a:p>
          <a:p>
            <a:r>
              <a:rPr lang="en-US" sz="2000" dirty="0" smtClean="0"/>
              <a:t>Techniques </a:t>
            </a:r>
            <a:r>
              <a:rPr lang="en-US" sz="2000" dirty="0" err="1" smtClean="0"/>
              <a:t>d’analyse</a:t>
            </a:r>
            <a:r>
              <a:rPr lang="en-US" sz="2000" dirty="0"/>
              <a:t> des documents</a:t>
            </a:r>
          </a:p>
          <a:p>
            <a:r>
              <a:rPr lang="en-US" sz="2000" dirty="0" smtClean="0"/>
              <a:t>Le format des documents</a:t>
            </a:r>
          </a:p>
          <a:p>
            <a:r>
              <a:rPr lang="en-US" sz="2000" dirty="0" err="1" smtClean="0"/>
              <a:t>Analyse</a:t>
            </a:r>
            <a:r>
              <a:rPr lang="en-US" sz="2000" dirty="0" smtClean="0"/>
              <a:t> des scripts </a:t>
            </a:r>
            <a:r>
              <a:rPr lang="fr-FR" sz="2000" dirty="0"/>
              <a:t>incorporés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44738" y="2837204"/>
            <a:ext cx="2119357" cy="82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ASCIIHexDecode</a:t>
            </a:r>
            <a:endParaRPr lang="fr-FR" dirty="0" smtClean="0"/>
          </a:p>
          <a:p>
            <a:pPr algn="ctr"/>
            <a:r>
              <a:rPr lang="fr-FR" dirty="0" smtClean="0"/>
              <a:t>Encodage hexa</a:t>
            </a:r>
          </a:p>
        </p:txBody>
      </p:sp>
      <p:sp>
        <p:nvSpPr>
          <p:cNvPr id="8" name="Rectangle 7"/>
          <p:cNvSpPr/>
          <p:nvPr/>
        </p:nvSpPr>
        <p:spPr>
          <a:xfrm>
            <a:off x="5036321" y="2848963"/>
            <a:ext cx="2119357" cy="817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LZWDecode</a:t>
            </a:r>
            <a:endParaRPr lang="fr-FR" dirty="0" smtClean="0"/>
          </a:p>
          <a:p>
            <a:pPr algn="ctr"/>
            <a:r>
              <a:rPr lang="fr-FR" dirty="0" err="1" smtClean="0"/>
              <a:t>Algo</a:t>
            </a:r>
            <a:r>
              <a:rPr lang="fr-FR" dirty="0" smtClean="0"/>
              <a:t> de compression LZW</a:t>
            </a:r>
          </a:p>
        </p:txBody>
      </p:sp>
    </p:spTree>
    <p:extLst>
      <p:ext uri="{BB962C8B-B14F-4D97-AF65-F5344CB8AC3E}">
        <p14:creationId xmlns:p14="http://schemas.microsoft.com/office/powerpoint/2010/main" val="362086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44738" y="2837204"/>
            <a:ext cx="2119357" cy="82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ASCIIHexDecode</a:t>
            </a:r>
            <a:endParaRPr lang="fr-FR" dirty="0" smtClean="0"/>
          </a:p>
          <a:p>
            <a:pPr algn="ctr"/>
            <a:r>
              <a:rPr lang="fr-FR" dirty="0" smtClean="0"/>
              <a:t>Encodage hexa</a:t>
            </a:r>
          </a:p>
        </p:txBody>
      </p:sp>
      <p:sp>
        <p:nvSpPr>
          <p:cNvPr id="8" name="Rectangle 7"/>
          <p:cNvSpPr/>
          <p:nvPr/>
        </p:nvSpPr>
        <p:spPr>
          <a:xfrm>
            <a:off x="5036321" y="2848963"/>
            <a:ext cx="2119357" cy="817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LZWDecode</a:t>
            </a:r>
            <a:endParaRPr lang="fr-FR" dirty="0" smtClean="0"/>
          </a:p>
          <a:p>
            <a:pPr algn="ctr"/>
            <a:r>
              <a:rPr lang="fr-FR" dirty="0" err="1" smtClean="0"/>
              <a:t>Algo</a:t>
            </a:r>
            <a:r>
              <a:rPr lang="fr-FR" dirty="0" smtClean="0"/>
              <a:t> de compression LZW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59966" y="2837203"/>
            <a:ext cx="2119357" cy="829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FlatDecode</a:t>
            </a:r>
            <a:endParaRPr lang="fr-FR" dirty="0" smtClean="0"/>
          </a:p>
          <a:p>
            <a:pPr algn="ctr"/>
            <a:r>
              <a:rPr lang="fr-FR" dirty="0" smtClean="0"/>
              <a:t>Compression </a:t>
            </a:r>
            <a:r>
              <a:rPr lang="fr-FR" dirty="0" err="1" smtClean="0"/>
              <a:t>Zlib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265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44738" y="2837204"/>
            <a:ext cx="2119357" cy="82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ASCIIHexDecode</a:t>
            </a:r>
            <a:endParaRPr lang="fr-FR" dirty="0" smtClean="0"/>
          </a:p>
          <a:p>
            <a:pPr algn="ctr"/>
            <a:r>
              <a:rPr lang="fr-FR" dirty="0" smtClean="0"/>
              <a:t>Encodage hexa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8402" y="4255990"/>
            <a:ext cx="2119357" cy="87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/ASCII85Decode</a:t>
            </a:r>
          </a:p>
          <a:p>
            <a:pPr algn="ctr"/>
            <a:r>
              <a:rPr lang="fr-FR" dirty="0" smtClean="0"/>
              <a:t>Encodage ASCII base-85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036321" y="2848963"/>
            <a:ext cx="2119357" cy="817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LZWDecode</a:t>
            </a:r>
            <a:endParaRPr lang="fr-FR" dirty="0" smtClean="0"/>
          </a:p>
          <a:p>
            <a:pPr algn="ctr"/>
            <a:r>
              <a:rPr lang="fr-FR" dirty="0" err="1" smtClean="0"/>
              <a:t>Algo</a:t>
            </a:r>
            <a:r>
              <a:rPr lang="fr-FR" dirty="0" smtClean="0"/>
              <a:t> de compression LZW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59966" y="2837203"/>
            <a:ext cx="2119357" cy="829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FlatDecode</a:t>
            </a:r>
            <a:endParaRPr lang="fr-FR" dirty="0" smtClean="0"/>
          </a:p>
          <a:p>
            <a:pPr algn="ctr"/>
            <a:r>
              <a:rPr lang="fr-FR" dirty="0" smtClean="0"/>
              <a:t>Compression </a:t>
            </a:r>
            <a:r>
              <a:rPr lang="fr-FR" dirty="0" err="1" smtClean="0"/>
              <a:t>Zlib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115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44738" y="2837204"/>
            <a:ext cx="2119357" cy="82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ASCIIHexDecode</a:t>
            </a:r>
            <a:endParaRPr lang="fr-FR" dirty="0" smtClean="0"/>
          </a:p>
          <a:p>
            <a:pPr algn="ctr"/>
            <a:r>
              <a:rPr lang="fr-FR" dirty="0" smtClean="0"/>
              <a:t>Encodage hexa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8402" y="4255990"/>
            <a:ext cx="2119357" cy="87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/ASCII85Decode</a:t>
            </a:r>
          </a:p>
          <a:p>
            <a:pPr algn="ctr"/>
            <a:r>
              <a:rPr lang="fr-FR" dirty="0" smtClean="0"/>
              <a:t>Encodage ASCII base-85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036321" y="2848963"/>
            <a:ext cx="2119357" cy="817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LZWDecode</a:t>
            </a:r>
            <a:endParaRPr lang="fr-FR" dirty="0" smtClean="0"/>
          </a:p>
          <a:p>
            <a:pPr algn="ctr"/>
            <a:r>
              <a:rPr lang="fr-FR" dirty="0" err="1" smtClean="0"/>
              <a:t>Algo</a:t>
            </a:r>
            <a:r>
              <a:rPr lang="fr-FR" dirty="0" smtClean="0"/>
              <a:t> de compression LZW</a:t>
            </a:r>
          </a:p>
        </p:txBody>
      </p:sp>
      <p:sp>
        <p:nvSpPr>
          <p:cNvPr id="9" name="Rectangle 8"/>
          <p:cNvSpPr/>
          <p:nvPr/>
        </p:nvSpPr>
        <p:spPr>
          <a:xfrm>
            <a:off x="6965704" y="4267748"/>
            <a:ext cx="2119357" cy="86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Crypt</a:t>
            </a:r>
            <a:endParaRPr lang="fr-FR" dirty="0" smtClean="0"/>
          </a:p>
          <a:p>
            <a:pPr algn="ctr"/>
            <a:r>
              <a:rPr lang="fr-FR" dirty="0" smtClean="0"/>
              <a:t>Différents </a:t>
            </a:r>
            <a:r>
              <a:rPr lang="fr-FR" dirty="0" err="1" smtClean="0"/>
              <a:t>algo</a:t>
            </a:r>
            <a:r>
              <a:rPr lang="fr-FR" dirty="0" smtClean="0"/>
              <a:t> d’</a:t>
            </a:r>
            <a:r>
              <a:rPr lang="fr-FR" dirty="0" err="1" smtClean="0"/>
              <a:t>encyption</a:t>
            </a:r>
            <a:r>
              <a:rPr lang="fr-FR" dirty="0" smtClean="0"/>
              <a:t>,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59966" y="2837203"/>
            <a:ext cx="2119357" cy="829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</a:t>
            </a:r>
            <a:r>
              <a:rPr lang="fr-FR" dirty="0" err="1" smtClean="0"/>
              <a:t>FlatDecode</a:t>
            </a:r>
            <a:endParaRPr lang="fr-FR" dirty="0" smtClean="0"/>
          </a:p>
          <a:p>
            <a:pPr algn="ctr"/>
            <a:r>
              <a:rPr lang="fr-FR" dirty="0" smtClean="0"/>
              <a:t>Compression </a:t>
            </a:r>
            <a:r>
              <a:rPr lang="fr-FR" dirty="0" err="1" smtClean="0"/>
              <a:t>Zlib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254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38272" y="187518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1 0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 </a:t>
            </a:r>
            <a:r>
              <a:rPr lang="fr-FR" dirty="0"/>
              <a:t>/Type /</a:t>
            </a:r>
            <a:r>
              <a:rPr lang="fr-FR" dirty="0" err="1"/>
              <a:t>Catalog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/</a:t>
            </a:r>
            <a:r>
              <a:rPr lang="fr-FR" dirty="0" err="1"/>
              <a:t>OpenAction</a:t>
            </a:r>
            <a:r>
              <a:rPr lang="fr-FR" dirty="0"/>
              <a:t> 7 0 R &gt;&gt; </a:t>
            </a:r>
            <a:endParaRPr lang="fr-FR" dirty="0" smtClean="0"/>
          </a:p>
          <a:p>
            <a:r>
              <a:rPr lang="fr-FR" dirty="0" err="1" smtClean="0"/>
              <a:t>Endobj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7 0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 </a:t>
            </a:r>
            <a:r>
              <a:rPr lang="fr-FR" dirty="0"/>
              <a:t>/S/JavaScript/JS 8 0 R &gt;&gt; </a:t>
            </a:r>
            <a:endParaRPr lang="fr-FR" dirty="0" smtClean="0"/>
          </a:p>
          <a:p>
            <a:r>
              <a:rPr lang="fr-FR" dirty="0" err="1" smtClean="0"/>
              <a:t>Endobj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8 0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 </a:t>
            </a:r>
            <a:r>
              <a:rPr lang="fr-FR" dirty="0"/>
              <a:t>/</a:t>
            </a:r>
            <a:r>
              <a:rPr lang="fr-FR" dirty="0" err="1"/>
              <a:t>Filter</a:t>
            </a:r>
            <a:r>
              <a:rPr lang="fr-FR" dirty="0"/>
              <a:t>[/</a:t>
            </a:r>
            <a:r>
              <a:rPr lang="fr-FR" dirty="0" err="1"/>
              <a:t>FlateDecode</a:t>
            </a:r>
            <a:r>
              <a:rPr lang="fr-FR" dirty="0"/>
              <a:t>/</a:t>
            </a:r>
            <a:r>
              <a:rPr lang="fr-FR" dirty="0" err="1"/>
              <a:t>ASCIIHexDecode</a:t>
            </a:r>
            <a:r>
              <a:rPr lang="fr-FR" dirty="0"/>
              <a:t>]/</a:t>
            </a:r>
            <a:r>
              <a:rPr lang="fr-FR" dirty="0" err="1"/>
              <a:t>Length</a:t>
            </a:r>
            <a:r>
              <a:rPr lang="fr-FR" dirty="0"/>
              <a:t> 100 &gt;&gt; </a:t>
            </a:r>
            <a:r>
              <a:rPr lang="fr-FR" dirty="0" err="1"/>
              <a:t>stream</a:t>
            </a:r>
            <a:r>
              <a:rPr lang="fr-FR" dirty="0"/>
              <a:t> 7f454c4602010100000000000000000002003e0001000000904840000000 00004000000000000000... </a:t>
            </a:r>
            <a:endParaRPr lang="fr-FR" dirty="0" smtClean="0"/>
          </a:p>
          <a:p>
            <a:r>
              <a:rPr lang="fr-FR" dirty="0" err="1" smtClean="0"/>
              <a:t>endstream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endobj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88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38272" y="187518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1 0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 </a:t>
            </a:r>
            <a:r>
              <a:rPr lang="fr-FR" dirty="0"/>
              <a:t>/Type /</a:t>
            </a:r>
            <a:r>
              <a:rPr lang="fr-FR" dirty="0" err="1"/>
              <a:t>Catalog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/</a:t>
            </a:r>
            <a:r>
              <a:rPr lang="fr-FR" dirty="0" err="1"/>
              <a:t>OpenAction</a:t>
            </a:r>
            <a:r>
              <a:rPr lang="fr-FR" dirty="0"/>
              <a:t> 7 0 R &gt;&gt; </a:t>
            </a:r>
            <a:endParaRPr lang="fr-FR" dirty="0" smtClean="0"/>
          </a:p>
          <a:p>
            <a:r>
              <a:rPr lang="fr-FR" dirty="0" err="1" smtClean="0"/>
              <a:t>Endobj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7 0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 </a:t>
            </a:r>
            <a:r>
              <a:rPr lang="fr-FR" dirty="0"/>
              <a:t>/S/JavaScript/JS 8 0 R &gt;&gt; </a:t>
            </a:r>
            <a:endParaRPr lang="fr-FR" dirty="0" smtClean="0"/>
          </a:p>
          <a:p>
            <a:r>
              <a:rPr lang="fr-FR" dirty="0" err="1" smtClean="0"/>
              <a:t>Endobj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8 0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 </a:t>
            </a:r>
            <a:r>
              <a:rPr lang="fr-FR" dirty="0"/>
              <a:t>/</a:t>
            </a:r>
            <a:r>
              <a:rPr lang="fr-FR" dirty="0" err="1"/>
              <a:t>Filter</a:t>
            </a:r>
            <a:r>
              <a:rPr lang="fr-FR" dirty="0"/>
              <a:t>[/</a:t>
            </a:r>
            <a:r>
              <a:rPr lang="fr-FR" dirty="0" err="1"/>
              <a:t>FlateDecode</a:t>
            </a:r>
            <a:r>
              <a:rPr lang="fr-FR" dirty="0"/>
              <a:t>/</a:t>
            </a:r>
            <a:r>
              <a:rPr lang="fr-FR" dirty="0" err="1"/>
              <a:t>ASCIIHexDecode</a:t>
            </a:r>
            <a:r>
              <a:rPr lang="fr-FR" dirty="0"/>
              <a:t>]/</a:t>
            </a:r>
            <a:r>
              <a:rPr lang="fr-FR" dirty="0" err="1"/>
              <a:t>Length</a:t>
            </a:r>
            <a:r>
              <a:rPr lang="fr-FR" dirty="0"/>
              <a:t> 100 &gt;&gt; </a:t>
            </a:r>
            <a:r>
              <a:rPr lang="fr-FR" dirty="0" err="1"/>
              <a:t>stream</a:t>
            </a:r>
            <a:r>
              <a:rPr lang="fr-FR" dirty="0"/>
              <a:t> 7f454c4602010100000000000000000002003e0001000000904840000000 00004000000000000000... </a:t>
            </a:r>
            <a:endParaRPr lang="fr-FR" dirty="0" smtClean="0"/>
          </a:p>
          <a:p>
            <a:r>
              <a:rPr lang="fr-FR" dirty="0" err="1" smtClean="0"/>
              <a:t>endstream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endobj</a:t>
            </a:r>
            <a:endParaRPr lang="fr-FR" dirty="0"/>
          </a:p>
        </p:txBody>
      </p:sp>
      <p:sp>
        <p:nvSpPr>
          <p:cNvPr id="3" name="Rounded Rectangle 2"/>
          <p:cNvSpPr/>
          <p:nvPr/>
        </p:nvSpPr>
        <p:spPr>
          <a:xfrm>
            <a:off x="3968496" y="2203704"/>
            <a:ext cx="932688" cy="2651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13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38272" y="187518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1 0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 </a:t>
            </a:r>
            <a:r>
              <a:rPr lang="fr-FR" dirty="0"/>
              <a:t>/Type /</a:t>
            </a:r>
            <a:r>
              <a:rPr lang="fr-FR" dirty="0" err="1"/>
              <a:t>Catalog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/</a:t>
            </a:r>
            <a:r>
              <a:rPr lang="fr-FR" dirty="0" err="1"/>
              <a:t>OpenAction</a:t>
            </a:r>
            <a:r>
              <a:rPr lang="fr-FR" dirty="0"/>
              <a:t> 7 0 R &gt;&gt; </a:t>
            </a:r>
            <a:endParaRPr lang="fr-FR" dirty="0" smtClean="0"/>
          </a:p>
          <a:p>
            <a:r>
              <a:rPr lang="fr-FR" dirty="0" err="1" smtClean="0"/>
              <a:t>Endobj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7 0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 </a:t>
            </a:r>
            <a:r>
              <a:rPr lang="fr-FR" dirty="0"/>
              <a:t>/S/JavaScript/JS 8 0 R &gt;&gt; </a:t>
            </a:r>
            <a:endParaRPr lang="fr-FR" dirty="0" smtClean="0"/>
          </a:p>
          <a:p>
            <a:r>
              <a:rPr lang="fr-FR" dirty="0" err="1" smtClean="0"/>
              <a:t>Endobj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8 0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 </a:t>
            </a:r>
            <a:r>
              <a:rPr lang="fr-FR" dirty="0"/>
              <a:t>/</a:t>
            </a:r>
            <a:r>
              <a:rPr lang="fr-FR" dirty="0" err="1"/>
              <a:t>Filter</a:t>
            </a:r>
            <a:r>
              <a:rPr lang="fr-FR" dirty="0"/>
              <a:t>[/</a:t>
            </a:r>
            <a:r>
              <a:rPr lang="fr-FR" dirty="0" err="1"/>
              <a:t>FlateDecode</a:t>
            </a:r>
            <a:r>
              <a:rPr lang="fr-FR" dirty="0"/>
              <a:t>/</a:t>
            </a:r>
            <a:r>
              <a:rPr lang="fr-FR" dirty="0" err="1"/>
              <a:t>ASCIIHexDecode</a:t>
            </a:r>
            <a:r>
              <a:rPr lang="fr-FR" dirty="0"/>
              <a:t>]/</a:t>
            </a:r>
            <a:r>
              <a:rPr lang="fr-FR" dirty="0" err="1"/>
              <a:t>Length</a:t>
            </a:r>
            <a:r>
              <a:rPr lang="fr-FR" dirty="0"/>
              <a:t> 100 &gt;&gt; </a:t>
            </a:r>
            <a:r>
              <a:rPr lang="fr-FR" dirty="0" err="1"/>
              <a:t>stream</a:t>
            </a:r>
            <a:r>
              <a:rPr lang="fr-FR" dirty="0"/>
              <a:t> 7f454c4602010100000000000000000002003e0001000000904840000000 00004000000000000000... </a:t>
            </a:r>
            <a:endParaRPr lang="fr-FR" dirty="0" smtClean="0"/>
          </a:p>
          <a:p>
            <a:r>
              <a:rPr lang="fr-FR" dirty="0" err="1" smtClean="0"/>
              <a:t>endstream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endobj</a:t>
            </a:r>
            <a:endParaRPr lang="fr-FR" dirty="0"/>
          </a:p>
        </p:txBody>
      </p:sp>
      <p:sp>
        <p:nvSpPr>
          <p:cNvPr id="3" name="Rounded Rectangle 2"/>
          <p:cNvSpPr/>
          <p:nvPr/>
        </p:nvSpPr>
        <p:spPr>
          <a:xfrm>
            <a:off x="2938272" y="2450592"/>
            <a:ext cx="1908048" cy="30175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1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38272" y="187518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1 0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 </a:t>
            </a:r>
            <a:r>
              <a:rPr lang="fr-FR" dirty="0"/>
              <a:t>/Type /</a:t>
            </a:r>
            <a:r>
              <a:rPr lang="fr-FR" dirty="0" err="1"/>
              <a:t>Catalog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/</a:t>
            </a:r>
            <a:r>
              <a:rPr lang="fr-FR" dirty="0" err="1"/>
              <a:t>OpenAction</a:t>
            </a:r>
            <a:r>
              <a:rPr lang="fr-FR" dirty="0"/>
              <a:t> 7 0 R &gt;&gt; </a:t>
            </a:r>
            <a:endParaRPr lang="fr-FR" dirty="0" smtClean="0"/>
          </a:p>
          <a:p>
            <a:r>
              <a:rPr lang="fr-FR" dirty="0" err="1" smtClean="0"/>
              <a:t>Endobj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7 0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 </a:t>
            </a:r>
            <a:r>
              <a:rPr lang="fr-FR" dirty="0"/>
              <a:t>/S/JavaScript/JS 8 0 R &gt;&gt; </a:t>
            </a:r>
            <a:endParaRPr lang="fr-FR" dirty="0" smtClean="0"/>
          </a:p>
          <a:p>
            <a:r>
              <a:rPr lang="fr-FR" dirty="0" err="1" smtClean="0"/>
              <a:t>Endobj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8 0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 </a:t>
            </a:r>
            <a:r>
              <a:rPr lang="fr-FR" dirty="0"/>
              <a:t>/</a:t>
            </a:r>
            <a:r>
              <a:rPr lang="fr-FR" dirty="0" err="1"/>
              <a:t>Filter</a:t>
            </a:r>
            <a:r>
              <a:rPr lang="fr-FR" dirty="0"/>
              <a:t>[/</a:t>
            </a:r>
            <a:r>
              <a:rPr lang="fr-FR" dirty="0" err="1"/>
              <a:t>FlateDecode</a:t>
            </a:r>
            <a:r>
              <a:rPr lang="fr-FR" dirty="0"/>
              <a:t>/</a:t>
            </a:r>
            <a:r>
              <a:rPr lang="fr-FR" dirty="0" err="1"/>
              <a:t>ASCIIHexDecode</a:t>
            </a:r>
            <a:r>
              <a:rPr lang="fr-FR" dirty="0"/>
              <a:t>]/</a:t>
            </a:r>
            <a:r>
              <a:rPr lang="fr-FR" dirty="0" err="1"/>
              <a:t>Length</a:t>
            </a:r>
            <a:r>
              <a:rPr lang="fr-FR" dirty="0"/>
              <a:t> 100 &gt;&gt; </a:t>
            </a:r>
            <a:r>
              <a:rPr lang="fr-FR" dirty="0" err="1"/>
              <a:t>stream</a:t>
            </a:r>
            <a:r>
              <a:rPr lang="fr-FR" dirty="0"/>
              <a:t> 7f454c4602010100000000000000000002003e0001000000904840000000 00004000000000000000... </a:t>
            </a:r>
            <a:endParaRPr lang="fr-FR" dirty="0" smtClean="0"/>
          </a:p>
          <a:p>
            <a:r>
              <a:rPr lang="fr-FR" dirty="0" err="1" smtClean="0"/>
              <a:t>endstream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endobj</a:t>
            </a:r>
            <a:endParaRPr lang="fr-FR" dirty="0"/>
          </a:p>
        </p:txBody>
      </p:sp>
      <p:sp>
        <p:nvSpPr>
          <p:cNvPr id="3" name="Rounded Rectangle 2"/>
          <p:cNvSpPr/>
          <p:nvPr/>
        </p:nvSpPr>
        <p:spPr>
          <a:xfrm>
            <a:off x="3374136" y="3584448"/>
            <a:ext cx="2103120" cy="2651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7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38272" y="187518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1 0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 </a:t>
            </a:r>
            <a:r>
              <a:rPr lang="fr-FR" dirty="0"/>
              <a:t>/Type /</a:t>
            </a:r>
            <a:r>
              <a:rPr lang="fr-FR" dirty="0" err="1"/>
              <a:t>Catalog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/</a:t>
            </a:r>
            <a:r>
              <a:rPr lang="fr-FR" dirty="0" err="1"/>
              <a:t>OpenAction</a:t>
            </a:r>
            <a:r>
              <a:rPr lang="fr-FR" dirty="0"/>
              <a:t> 7 0 R &gt;&gt; </a:t>
            </a:r>
            <a:endParaRPr lang="fr-FR" dirty="0" smtClean="0"/>
          </a:p>
          <a:p>
            <a:r>
              <a:rPr lang="fr-FR" dirty="0" err="1" smtClean="0"/>
              <a:t>Endobj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7 0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 </a:t>
            </a:r>
            <a:r>
              <a:rPr lang="fr-FR" dirty="0"/>
              <a:t>/S/JavaScript/JS 8 0 R &gt;&gt; </a:t>
            </a:r>
            <a:endParaRPr lang="fr-FR" dirty="0" smtClean="0"/>
          </a:p>
          <a:p>
            <a:r>
              <a:rPr lang="fr-FR" dirty="0" err="1" smtClean="0"/>
              <a:t>Endobj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8 0 </a:t>
            </a:r>
            <a:r>
              <a:rPr lang="fr-FR" dirty="0" err="1"/>
              <a:t>obj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&lt;&lt; </a:t>
            </a:r>
            <a:r>
              <a:rPr lang="fr-FR" dirty="0"/>
              <a:t>/</a:t>
            </a:r>
            <a:r>
              <a:rPr lang="fr-FR" dirty="0" err="1"/>
              <a:t>Filter</a:t>
            </a:r>
            <a:r>
              <a:rPr lang="fr-FR" dirty="0"/>
              <a:t>[/</a:t>
            </a:r>
            <a:r>
              <a:rPr lang="fr-FR" dirty="0" err="1"/>
              <a:t>FlateDecode</a:t>
            </a:r>
            <a:r>
              <a:rPr lang="fr-FR" dirty="0"/>
              <a:t>/</a:t>
            </a:r>
            <a:r>
              <a:rPr lang="fr-FR" dirty="0" err="1"/>
              <a:t>ASCIIHexDecode</a:t>
            </a:r>
            <a:r>
              <a:rPr lang="fr-FR" dirty="0"/>
              <a:t>]/</a:t>
            </a:r>
            <a:r>
              <a:rPr lang="fr-FR" dirty="0" err="1"/>
              <a:t>Length</a:t>
            </a:r>
            <a:r>
              <a:rPr lang="fr-FR" dirty="0"/>
              <a:t> 100 &gt;&gt; </a:t>
            </a:r>
            <a:r>
              <a:rPr lang="fr-FR" dirty="0" err="1"/>
              <a:t>stream</a:t>
            </a:r>
            <a:r>
              <a:rPr lang="fr-FR" dirty="0"/>
              <a:t> 7f454c4602010100000000000000000002003e0001000000904840000000 00004000000000000000... </a:t>
            </a:r>
            <a:endParaRPr lang="fr-FR" dirty="0" smtClean="0"/>
          </a:p>
          <a:p>
            <a:r>
              <a:rPr lang="fr-FR" dirty="0" err="1" smtClean="0"/>
              <a:t>endstream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endobj</a:t>
            </a:r>
            <a:endParaRPr lang="fr-FR" dirty="0"/>
          </a:p>
        </p:txBody>
      </p:sp>
      <p:sp>
        <p:nvSpPr>
          <p:cNvPr id="3" name="Rounded Rectangle 2"/>
          <p:cNvSpPr/>
          <p:nvPr/>
        </p:nvSpPr>
        <p:spPr>
          <a:xfrm>
            <a:off x="2938272" y="4992624"/>
            <a:ext cx="792480" cy="21945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Analyser</a:t>
            </a:r>
            <a:r>
              <a:rPr lang="en-US" dirty="0" smtClean="0"/>
              <a:t> les pdf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Cherchez les mots clef suspects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17" y="1621841"/>
            <a:ext cx="1980895" cy="1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7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Contenu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Examiner des documents courants</a:t>
            </a:r>
          </a:p>
          <a:p>
            <a:pPr>
              <a:buFontTx/>
              <a:buChar char="-"/>
            </a:pPr>
            <a:r>
              <a:rPr lang="en-US" sz="2000" dirty="0" smtClean="0"/>
              <a:t>Adobe PDF</a:t>
            </a:r>
          </a:p>
          <a:p>
            <a:pPr>
              <a:buFontTx/>
              <a:buChar char="-"/>
            </a:pPr>
            <a:r>
              <a:rPr lang="en-US" sz="2000" dirty="0" smtClean="0"/>
              <a:t>Microsoft Office </a:t>
            </a:r>
          </a:p>
          <a:p>
            <a:r>
              <a:rPr lang="en-US" sz="2000" dirty="0" smtClean="0"/>
              <a:t>Techniques </a:t>
            </a:r>
            <a:r>
              <a:rPr lang="en-US" sz="2000" dirty="0" err="1" smtClean="0"/>
              <a:t>d’analyse</a:t>
            </a:r>
            <a:r>
              <a:rPr lang="en-US" sz="2000" dirty="0" smtClean="0"/>
              <a:t> des documents</a:t>
            </a:r>
            <a:endParaRPr lang="en-US" sz="2000" dirty="0"/>
          </a:p>
          <a:p>
            <a:r>
              <a:rPr lang="en-US" sz="2000" dirty="0" smtClean="0"/>
              <a:t>Le format des documents</a:t>
            </a:r>
          </a:p>
          <a:p>
            <a:r>
              <a:rPr lang="en-US" sz="2000" dirty="0" err="1"/>
              <a:t>Analyse</a:t>
            </a:r>
            <a:r>
              <a:rPr lang="en-US" sz="2000" dirty="0"/>
              <a:t> des </a:t>
            </a:r>
            <a:r>
              <a:rPr lang="en-US" sz="2000" dirty="0" smtClean="0"/>
              <a:t>scripts </a:t>
            </a:r>
            <a:r>
              <a:rPr lang="fr-FR" sz="2000" dirty="0" smtClean="0"/>
              <a:t>incorporés</a:t>
            </a:r>
            <a:endParaRPr lang="en-US" sz="2000" dirty="0" smtClean="0"/>
          </a:p>
          <a:p>
            <a:r>
              <a:rPr lang="en-US" sz="2000" dirty="0" err="1" smtClean="0"/>
              <a:t>Méthodologie</a:t>
            </a:r>
            <a:r>
              <a:rPr lang="en-US" sz="2000" dirty="0" smtClean="0"/>
              <a:t> </a:t>
            </a:r>
            <a:r>
              <a:rPr lang="en-US" sz="2000" dirty="0" err="1" smtClean="0"/>
              <a:t>générale</a:t>
            </a:r>
            <a:r>
              <a:rPr lang="en-US" sz="2000" dirty="0" smtClean="0"/>
              <a:t> </a:t>
            </a:r>
            <a:r>
              <a:rPr lang="en-US" sz="2000" dirty="0" err="1" smtClean="0"/>
              <a:t>d’analyse</a:t>
            </a:r>
            <a:r>
              <a:rPr lang="en-US" sz="2000" dirty="0" smtClean="0"/>
              <a:t> des malwares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Analyser</a:t>
            </a:r>
            <a:r>
              <a:rPr lang="en-US" dirty="0" smtClean="0"/>
              <a:t> les pdf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Cherchez les mots clef suspects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OpenAction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, AA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17" y="1621841"/>
            <a:ext cx="1980895" cy="1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Analyser</a:t>
            </a:r>
            <a:r>
              <a:rPr lang="en-US" dirty="0" smtClean="0"/>
              <a:t> les pdf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Cherchez les mots clef suspects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OpenAction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, AA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- JavaScript, JS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17" y="1621841"/>
            <a:ext cx="1980895" cy="1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9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Analyser</a:t>
            </a:r>
            <a:r>
              <a:rPr lang="en-US" dirty="0" smtClean="0"/>
              <a:t> les pdf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Cherchez les mots clef suspects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OpenAction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, AA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- JavaScript, 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Cherchez des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filtres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données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17" y="1621841"/>
            <a:ext cx="1980895" cy="1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Analyser</a:t>
            </a:r>
            <a:r>
              <a:rPr lang="en-US" dirty="0" smtClean="0"/>
              <a:t> les pdf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Cherchez les mots clef suspects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OpenAction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, AA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- JavaScript, 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Cherchez des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filtres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données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Outils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et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règles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Yara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pour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trouver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des exploits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17" y="1621841"/>
            <a:ext cx="1980895" cy="1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Bodoni SvtyTwo ITC TT-Book"/>
              </a:rPr>
              <a:t>pdfid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41431768"/>
              </p:ext>
            </p:extLst>
          </p:nvPr>
        </p:nvGraphicFramePr>
        <p:xfrm>
          <a:off x="6016625" y="877888"/>
          <a:ext cx="534193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9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Pdf-parser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17961074"/>
              </p:ext>
            </p:extLst>
          </p:nvPr>
        </p:nvGraphicFramePr>
        <p:xfrm>
          <a:off x="6016625" y="877888"/>
          <a:ext cx="534193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81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Bodoni SvtyTwo ITC TT-Book"/>
              </a:rPr>
              <a:t>peepdf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85194650"/>
              </p:ext>
            </p:extLst>
          </p:nvPr>
        </p:nvGraphicFramePr>
        <p:xfrm>
          <a:off x="6016625" y="877888"/>
          <a:ext cx="534193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630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2750" hangingPunct="0"/>
            <a:r>
              <a:rPr lang="en-US" kern="0" spc="340" dirty="0" smtClean="0">
                <a:latin typeface="Garamond" panose="02020404030301010803" pitchFamily="18" charset="0"/>
                <a:sym typeface="Bodoni SvtyTwo ITC TT-Book"/>
              </a:rPr>
              <a:t>Demo time</a:t>
            </a:r>
            <a:endParaRPr lang="en-US" kern="0" spc="340" dirty="0">
              <a:latin typeface="Garamond" panose="02020404030301010803" pitchFamily="18" charset="0"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37113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Pour </a:t>
            </a:r>
            <a:r>
              <a:rPr lang="en-US" dirty="0" err="1"/>
              <a:t>illustrer</a:t>
            </a:r>
            <a:r>
              <a:rPr lang="en-US" dirty="0"/>
              <a:t> les techniques o</a:t>
            </a:r>
            <a:r>
              <a:rPr lang="en-US" dirty="0" smtClean="0"/>
              <a:t>n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travailler</a:t>
            </a:r>
            <a:r>
              <a:rPr lang="en-US" dirty="0" smtClean="0"/>
              <a:t> avec du malware reel. Il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très</a:t>
            </a:r>
            <a:r>
              <a:rPr lang="en-US" dirty="0" smtClean="0"/>
              <a:t> </a:t>
            </a:r>
            <a:r>
              <a:rPr lang="en-US" dirty="0" err="1" smtClean="0"/>
              <a:t>impotant</a:t>
            </a:r>
            <a:r>
              <a:rPr lang="en-US" dirty="0" smtClean="0"/>
              <a:t> </a:t>
            </a:r>
            <a:r>
              <a:rPr lang="en-US" dirty="0" err="1" smtClean="0"/>
              <a:t>d’apliquer</a:t>
            </a:r>
            <a:r>
              <a:rPr lang="en-US" dirty="0" smtClean="0"/>
              <a:t> </a:t>
            </a:r>
            <a:r>
              <a:rPr lang="en-US" dirty="0" err="1" smtClean="0"/>
              <a:t>scrupuleursement</a:t>
            </a:r>
            <a:r>
              <a:rPr lang="en-US" dirty="0" smtClean="0"/>
              <a:t> les </a:t>
            </a:r>
            <a:r>
              <a:rPr lang="en-US" dirty="0" err="1" smtClean="0"/>
              <a:t>mesurer</a:t>
            </a:r>
            <a:r>
              <a:rPr lang="en-US" dirty="0" smtClean="0"/>
              <a:t> </a:t>
            </a:r>
            <a:r>
              <a:rPr lang="en-US" dirty="0" err="1" smtClean="0"/>
              <a:t>d’isolation</a:t>
            </a:r>
            <a:r>
              <a:rPr lang="en-US" dirty="0" smtClean="0"/>
              <a:t> de </a:t>
            </a:r>
            <a:r>
              <a:rPr lang="en-US" dirty="0" err="1" smtClean="0"/>
              <a:t>l’environnement</a:t>
            </a:r>
            <a:r>
              <a:rPr lang="en-US" dirty="0" smtClean="0"/>
              <a:t> </a:t>
            </a:r>
            <a:r>
              <a:rPr lang="en-US" dirty="0" err="1" smtClean="0"/>
              <a:t>d’analyse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1" y="742772"/>
            <a:ext cx="2800587" cy="280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Maldoc Analysis Workshop p.1</Template>
  <TotalTime>0</TotalTime>
  <Words>3557</Words>
  <Application>Microsoft Office PowerPoint</Application>
  <PresentationFormat>Widescreen</PresentationFormat>
  <Paragraphs>868</Paragraphs>
  <Slides>87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6" baseType="lpstr">
      <vt:lpstr>Arial</vt:lpstr>
      <vt:lpstr>Bodoni SvtyTwo ITC TT-Book</vt:lpstr>
      <vt:lpstr>Calibri</vt:lpstr>
      <vt:lpstr>Garamond</vt:lpstr>
      <vt:lpstr>Helvetica Light</vt:lpstr>
      <vt:lpstr>Open Sans</vt:lpstr>
      <vt:lpstr>Wingdings</vt:lpstr>
      <vt:lpstr>Wingdings 2</vt:lpstr>
      <vt:lpstr>DividendVTI</vt:lpstr>
      <vt:lpstr>MAldoc ANALYSIS WORKSHOP </vt:lpstr>
      <vt:lpstr>Contenu</vt:lpstr>
      <vt:lpstr>Contenu</vt:lpstr>
      <vt:lpstr>Contenu</vt:lpstr>
      <vt:lpstr>Contenu</vt:lpstr>
      <vt:lpstr>Contenu</vt:lpstr>
      <vt:lpstr>Contenu</vt:lpstr>
      <vt:lpstr>Contenu</vt:lpstr>
      <vt:lpstr>Attention</vt:lpstr>
      <vt:lpstr>Attention</vt:lpstr>
      <vt:lpstr>Comment sont-ils utilisés les maldocs ?</vt:lpstr>
      <vt:lpstr>Comment sont-ils utilisés les maldocs ?</vt:lpstr>
      <vt:lpstr>Comment sont-ils utilisés les maldocs ?</vt:lpstr>
      <vt:lpstr>Comment sont-ils utilisés les maldocs ?</vt:lpstr>
      <vt:lpstr>Indicateurs </vt:lpstr>
      <vt:lpstr>Indicateurs </vt:lpstr>
      <vt:lpstr>Indicateurs </vt:lpstr>
      <vt:lpstr>Indicateurs </vt:lpstr>
      <vt:lpstr>Lab d’analyse</vt:lpstr>
      <vt:lpstr>methodologie d’analyse</vt:lpstr>
      <vt:lpstr>Processus d’analyse des maldocs</vt:lpstr>
      <vt:lpstr>Processus d’analyse des maldocs</vt:lpstr>
      <vt:lpstr>Processus d’analyse des maldocs</vt:lpstr>
      <vt:lpstr>Techniques d’analyse statique de base</vt:lpstr>
      <vt:lpstr>Analyse des SCHEMAS (patterns) et signatures</vt:lpstr>
      <vt:lpstr>yara</vt:lpstr>
      <vt:lpstr>Syntaxe et options yara</vt:lpstr>
      <vt:lpstr>Syntaxe et options yara</vt:lpstr>
      <vt:lpstr>Syntaxe et options yara</vt:lpstr>
      <vt:lpstr>Recherche dans des formats archives</vt:lpstr>
      <vt:lpstr>zipdump</vt:lpstr>
      <vt:lpstr>Recherche dans des formats archives</vt:lpstr>
      <vt:lpstr>LES METADONNEES</vt:lpstr>
      <vt:lpstr>LES METADONNEES</vt:lpstr>
      <vt:lpstr>LES METADONNEES</vt:lpstr>
      <vt:lpstr>LES METADONNEES</vt:lpstr>
      <vt:lpstr>exiftool</vt:lpstr>
      <vt:lpstr>Demo time</vt:lpstr>
      <vt:lpstr>Conclusions </vt:lpstr>
      <vt:lpstr>Badpdf.pdf</vt:lpstr>
      <vt:lpstr>Baddoc.doc </vt:lpstr>
      <vt:lpstr>Analyse DES fichiers pdf</vt:lpstr>
      <vt:lpstr>Le format pdf</vt:lpstr>
      <vt:lpstr>OBJETS</vt:lpstr>
      <vt:lpstr>OBJETS</vt:lpstr>
      <vt:lpstr>OBJETS</vt:lpstr>
      <vt:lpstr>OBJETS</vt:lpstr>
      <vt:lpstr>OBJETS</vt:lpstr>
      <vt:lpstr>OBJETS</vt:lpstr>
      <vt:lpstr>OBJETS</vt:lpstr>
      <vt:lpstr>OBJETS</vt:lpstr>
      <vt:lpstr>Mots clef</vt:lpstr>
      <vt:lpstr>Mots clef</vt:lpstr>
      <vt:lpstr>Mots clef</vt:lpstr>
      <vt:lpstr>Mots clef</vt:lpstr>
      <vt:lpstr>Mots clef</vt:lpstr>
      <vt:lpstr>Mots clef</vt:lpstr>
      <vt:lpstr>données</vt:lpstr>
      <vt:lpstr>données</vt:lpstr>
      <vt:lpstr>NAMES</vt:lpstr>
      <vt:lpstr>names</vt:lpstr>
      <vt:lpstr>Encodage des chaînes de caractères</vt:lpstr>
      <vt:lpstr>Encodage des chaînes de caractères</vt:lpstr>
      <vt:lpstr>Encodage des chaînes de caractères</vt:lpstr>
      <vt:lpstr>Encodage des chaînes de caractères</vt:lpstr>
      <vt:lpstr>FILTERS</vt:lpstr>
      <vt:lpstr>Stacked FILTERS</vt:lpstr>
      <vt:lpstr>Stacked FILTERS</vt:lpstr>
      <vt:lpstr>Data filters</vt:lpstr>
      <vt:lpstr>Data filters</vt:lpstr>
      <vt:lpstr>Data filters</vt:lpstr>
      <vt:lpstr>Data filters</vt:lpstr>
      <vt:lpstr>Data filters</vt:lpstr>
      <vt:lpstr>Exemple</vt:lpstr>
      <vt:lpstr>Exemple</vt:lpstr>
      <vt:lpstr>Exemple</vt:lpstr>
      <vt:lpstr>Exemple</vt:lpstr>
      <vt:lpstr>Exemple</vt:lpstr>
      <vt:lpstr>Analyser les pdf</vt:lpstr>
      <vt:lpstr>Analyser les pdf</vt:lpstr>
      <vt:lpstr>Analyser les pdf</vt:lpstr>
      <vt:lpstr>Analyser les pdf</vt:lpstr>
      <vt:lpstr>Analyser les pdf</vt:lpstr>
      <vt:lpstr>pdfid</vt:lpstr>
      <vt:lpstr>Pdf-parser</vt:lpstr>
      <vt:lpstr>peepdf</vt:lpstr>
      <vt:lpstr>Demo time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2021-01-15T11:29:20Z</dcterms:created>
  <dcterms:modified xsi:type="dcterms:W3CDTF">2021-01-15T11:30:08Z</dcterms:modified>
</cp:coreProperties>
</file>