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</p:sldMasterIdLst>
  <p:notesMasterIdLst>
    <p:notesMasterId r:id="rId31"/>
  </p:notesMasterIdLst>
  <p:sldIdLst>
    <p:sldId id="309" r:id="rId2"/>
    <p:sldId id="283" r:id="rId3"/>
    <p:sldId id="310" r:id="rId4"/>
    <p:sldId id="311" r:id="rId5"/>
    <p:sldId id="31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172" autoAdjust="0"/>
  </p:normalViewPr>
  <p:slideViewPr>
    <p:cSldViewPr snapToGrid="0">
      <p:cViewPr varScale="1">
        <p:scale>
          <a:sx n="95" d="100"/>
          <a:sy n="95" d="100"/>
        </p:scale>
        <p:origin x="10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8/layout/Line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/>
      <dgm:t>
        <a:bodyPr anchor="ctr"/>
        <a:lstStyle/>
        <a:p>
          <a:pPr algn="l"/>
          <a:r>
            <a:rPr lang="en-US" sz="2400" dirty="0" err="1" smtClean="0">
              <a:solidFill>
                <a:schemeClr val="bg1"/>
              </a:solidFill>
            </a:rPr>
            <a:t>Moteur</a:t>
          </a:r>
          <a:r>
            <a:rPr lang="en-US" sz="2400" dirty="0" smtClean="0">
              <a:solidFill>
                <a:schemeClr val="bg1"/>
              </a:solidFill>
            </a:rPr>
            <a:t> </a:t>
          </a:r>
          <a:r>
            <a:rPr lang="en-US" sz="2400" dirty="0" err="1" smtClean="0">
              <a:solidFill>
                <a:schemeClr val="bg1"/>
              </a:solidFill>
            </a:rPr>
            <a:t>d’emulation</a:t>
          </a:r>
          <a:r>
            <a:rPr lang="en-US" sz="2400" dirty="0" smtClean="0">
              <a:solidFill>
                <a:schemeClr val="bg1"/>
              </a:solidFill>
            </a:rPr>
            <a:t> VBA</a:t>
          </a:r>
        </a:p>
        <a:p>
          <a:pPr algn="l"/>
          <a:r>
            <a:rPr lang="en-US" sz="2400" dirty="0" smtClean="0">
              <a:solidFill>
                <a:schemeClr val="bg1"/>
              </a:solidFill>
            </a:rPr>
            <a:t>Experimental</a:t>
          </a:r>
        </a:p>
        <a:p>
          <a:pPr algn="l"/>
          <a:r>
            <a:rPr lang="en-US" sz="2400" dirty="0" smtClean="0">
              <a:solidFill>
                <a:schemeClr val="bg1"/>
              </a:solidFill>
            </a:rPr>
            <a:t>	</a:t>
          </a:r>
          <a:endParaRPr lang="en-US" sz="2400" dirty="0">
            <a:solidFill>
              <a:schemeClr val="bg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18935234-F39B-4F64-9D3E-ECC198090598}">
      <dgm:prSet custT="1"/>
      <dgm:spPr/>
      <dgm:t>
        <a:bodyPr anchor="ctr"/>
        <a:lstStyle/>
        <a:p>
          <a:pPr algn="l"/>
          <a:r>
            <a:rPr lang="en-US" sz="2400" b="1" dirty="0" smtClean="0">
              <a:solidFill>
                <a:srgbClr val="FFFF00"/>
              </a:solidFill>
            </a:rPr>
            <a:t>Options</a:t>
          </a:r>
        </a:p>
        <a:p>
          <a:endParaRPr lang="en-US" sz="2400" b="1" dirty="0" smtClean="0">
            <a:solidFill>
              <a:srgbClr val="FFFF00"/>
            </a:solidFill>
          </a:endParaRPr>
        </a:p>
        <a:p>
          <a:r>
            <a:rPr lang="en-US" sz="2400" b="1" dirty="0" smtClean="0">
              <a:solidFill>
                <a:srgbClr val="FFFF00"/>
              </a:solidFill>
            </a:rPr>
            <a:t>          </a:t>
          </a:r>
          <a:r>
            <a:rPr lang="en-US" sz="2400" b="1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python vmonkey.py  DOC</a:t>
          </a:r>
          <a:endParaRPr lang="en-US" sz="2400" b="1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3CA3A262-78E2-46B9-86B9-EC5A18FB14DE}">
      <dgm:prSet custT="1"/>
      <dgm:spPr/>
      <dgm:t>
        <a:bodyPr anchor="ctr"/>
        <a:lstStyle/>
        <a:p>
          <a:pPr algn="l"/>
          <a:endParaRPr lang="en-US" sz="1600" dirty="0" smtClean="0">
            <a:solidFill>
              <a:schemeClr val="bg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D7AA8D21-169A-7847-AE19-449AF2A0AB87}" type="pres">
      <dgm:prSet presAssocID="{64F98948-3320-4B7F-80FB-AB1137B5078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E147F5-92BE-3E41-87A0-D2DD515E3EFE}" type="pres">
      <dgm:prSet presAssocID="{15F858BE-12F3-4653-B340-0B188B98203C}" presName="thickLine" presStyleLbl="alignNode1" presStyleIdx="0" presStyleCnt="3"/>
      <dgm:spPr>
        <a:ln>
          <a:noFill/>
        </a:ln>
      </dgm:spPr>
    </dgm:pt>
    <dgm:pt modelId="{F177C780-64AE-5942-AD6F-16F6F72EB1FC}" type="pres">
      <dgm:prSet presAssocID="{15F858BE-12F3-4653-B340-0B188B98203C}" presName="horz1" presStyleCnt="0"/>
      <dgm:spPr/>
    </dgm:pt>
    <dgm:pt modelId="{7DAF90AF-7CE1-D044-AB67-E772D8B64C31}" type="pres">
      <dgm:prSet presAssocID="{15F858BE-12F3-4653-B340-0B188B98203C}" presName="tx1" presStyleLbl="revTx" presStyleIdx="0" presStyleCnt="3" custScaleY="120634"/>
      <dgm:spPr/>
      <dgm:t>
        <a:bodyPr/>
        <a:lstStyle/>
        <a:p>
          <a:endParaRPr lang="en-US"/>
        </a:p>
      </dgm:t>
    </dgm:pt>
    <dgm:pt modelId="{BE716566-FA79-2C44-957F-53F15A03AB60}" type="pres">
      <dgm:prSet presAssocID="{15F858BE-12F3-4653-B340-0B188B98203C}" presName="vert1" presStyleCnt="0"/>
      <dgm:spPr/>
    </dgm:pt>
    <dgm:pt modelId="{F1AF51EE-E3E4-7A4F-8716-70015E55D922}" type="pres">
      <dgm:prSet presAssocID="{18935234-F39B-4F64-9D3E-ECC198090598}" presName="thickLine" presStyleLbl="alignNode1" presStyleIdx="1" presStyleCnt="3" custLinFactNeighborX="-514" custLinFactNeighborY="-8645"/>
      <dgm:spPr>
        <a:ln>
          <a:solidFill>
            <a:schemeClr val="bg1"/>
          </a:solidFill>
        </a:ln>
      </dgm:spPr>
    </dgm:pt>
    <dgm:pt modelId="{90CCACE4-9B22-3647-8A5E-6709728A511E}" type="pres">
      <dgm:prSet presAssocID="{18935234-F39B-4F64-9D3E-ECC198090598}" presName="horz1" presStyleCnt="0"/>
      <dgm:spPr/>
    </dgm:pt>
    <dgm:pt modelId="{6639C706-905D-3248-BE34-3BE36FC9DC61}" type="pres">
      <dgm:prSet presAssocID="{18935234-F39B-4F64-9D3E-ECC198090598}" presName="tx1" presStyleLbl="revTx" presStyleIdx="1" presStyleCnt="3"/>
      <dgm:spPr/>
      <dgm:t>
        <a:bodyPr/>
        <a:lstStyle/>
        <a:p>
          <a:endParaRPr lang="en-US"/>
        </a:p>
      </dgm:t>
    </dgm:pt>
    <dgm:pt modelId="{D532D148-ED06-2342-BC2E-8CE37A4E8989}" type="pres">
      <dgm:prSet presAssocID="{18935234-F39B-4F64-9D3E-ECC198090598}" presName="vert1" presStyleCnt="0"/>
      <dgm:spPr/>
    </dgm:pt>
    <dgm:pt modelId="{453B5C1B-7479-A64C-A62F-F8FF11789102}" type="pres">
      <dgm:prSet presAssocID="{3CA3A262-78E2-46B9-86B9-EC5A18FB14DE}" presName="thickLine" presStyleLbl="alignNode1" presStyleIdx="2" presStyleCnt="3"/>
      <dgm:spPr>
        <a:ln>
          <a:solidFill>
            <a:schemeClr val="bg1"/>
          </a:solidFill>
        </a:ln>
      </dgm:spPr>
    </dgm:pt>
    <dgm:pt modelId="{89D2E576-A51A-EA46-935A-67D215DADAC5}" type="pres">
      <dgm:prSet presAssocID="{3CA3A262-78E2-46B9-86B9-EC5A18FB14DE}" presName="horz1" presStyleCnt="0"/>
      <dgm:spPr/>
    </dgm:pt>
    <dgm:pt modelId="{957815F8-9C36-1140-BDB3-0407376DDA24}" type="pres">
      <dgm:prSet presAssocID="{3CA3A262-78E2-46B9-86B9-EC5A18FB14DE}" presName="tx1" presStyleLbl="revTx" presStyleIdx="2" presStyleCnt="3" custScaleY="6701"/>
      <dgm:spPr/>
      <dgm:t>
        <a:bodyPr/>
        <a:lstStyle/>
        <a:p>
          <a:endParaRPr lang="en-US"/>
        </a:p>
      </dgm:t>
    </dgm:pt>
    <dgm:pt modelId="{A6EC63B3-C51F-BD4C-AEDE-3C1BEC0C7833}" type="pres">
      <dgm:prSet presAssocID="{3CA3A262-78E2-46B9-86B9-EC5A18FB14DE}" presName="vert1" presStyleCnt="0"/>
      <dgm:spPr/>
    </dgm:pt>
  </dgm:ptLst>
  <dgm:cxnLst>
    <dgm:cxn modelId="{CB779D4E-8EEB-A849-B2AF-50AAE1FB511B}" type="presOf" srcId="{3CA3A262-78E2-46B9-86B9-EC5A18FB14DE}" destId="{957815F8-9C36-1140-BDB3-0407376DDA24}" srcOrd="0" destOrd="0" presId="urn:microsoft.com/office/officeart/2008/layout/LinedList"/>
    <dgm:cxn modelId="{B72B51E5-32C4-3648-ADD5-2B80FE381DE5}" type="presOf" srcId="{15F858BE-12F3-4653-B340-0B188B98203C}" destId="{7DAF90AF-7CE1-D044-AB67-E772D8B64C31}" srcOrd="0" destOrd="0" presId="urn:microsoft.com/office/officeart/2008/layout/LinedList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449BF4EB-8EBD-894C-91D4-10983A9E9D7B}" type="presOf" srcId="{18935234-F39B-4F64-9D3E-ECC198090598}" destId="{6639C706-905D-3248-BE34-3BE36FC9DC61}" srcOrd="0" destOrd="0" presId="urn:microsoft.com/office/officeart/2008/layout/LinedList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A2308A67-38BB-F043-9E6E-F57CB5E4B561}" type="presOf" srcId="{64F98948-3320-4B7F-80FB-AB1137B5078B}" destId="{D7AA8D21-169A-7847-AE19-449AF2A0AB87}" srcOrd="0" destOrd="0" presId="urn:microsoft.com/office/officeart/2008/layout/LinedList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02EB7A7A-8DEE-E045-B8AF-A4CCD3A2734E}" type="presParOf" srcId="{D7AA8D21-169A-7847-AE19-449AF2A0AB87}" destId="{F9E147F5-92BE-3E41-87A0-D2DD515E3EFE}" srcOrd="0" destOrd="0" presId="urn:microsoft.com/office/officeart/2008/layout/LinedList"/>
    <dgm:cxn modelId="{122131D9-A3D0-D74B-B638-18DE07FF143D}" type="presParOf" srcId="{D7AA8D21-169A-7847-AE19-449AF2A0AB87}" destId="{F177C780-64AE-5942-AD6F-16F6F72EB1FC}" srcOrd="1" destOrd="0" presId="urn:microsoft.com/office/officeart/2008/layout/LinedList"/>
    <dgm:cxn modelId="{EDD7763F-C748-A045-94A5-CA8723A57E93}" type="presParOf" srcId="{F177C780-64AE-5942-AD6F-16F6F72EB1FC}" destId="{7DAF90AF-7CE1-D044-AB67-E772D8B64C31}" srcOrd="0" destOrd="0" presId="urn:microsoft.com/office/officeart/2008/layout/LinedList"/>
    <dgm:cxn modelId="{AA643B8F-1448-0344-A49A-62C2577267C4}" type="presParOf" srcId="{F177C780-64AE-5942-AD6F-16F6F72EB1FC}" destId="{BE716566-FA79-2C44-957F-53F15A03AB60}" srcOrd="1" destOrd="0" presId="urn:microsoft.com/office/officeart/2008/layout/LinedList"/>
    <dgm:cxn modelId="{F4997E22-5A15-7C41-A354-41E89AC1DAED}" type="presParOf" srcId="{D7AA8D21-169A-7847-AE19-449AF2A0AB87}" destId="{F1AF51EE-E3E4-7A4F-8716-70015E55D922}" srcOrd="2" destOrd="0" presId="urn:microsoft.com/office/officeart/2008/layout/LinedList"/>
    <dgm:cxn modelId="{16CF5D22-0DA6-B04B-943B-F76B00232359}" type="presParOf" srcId="{D7AA8D21-169A-7847-AE19-449AF2A0AB87}" destId="{90CCACE4-9B22-3647-8A5E-6709728A511E}" srcOrd="3" destOrd="0" presId="urn:microsoft.com/office/officeart/2008/layout/LinedList"/>
    <dgm:cxn modelId="{5A015495-6449-7C45-B7B0-3605798E220C}" type="presParOf" srcId="{90CCACE4-9B22-3647-8A5E-6709728A511E}" destId="{6639C706-905D-3248-BE34-3BE36FC9DC61}" srcOrd="0" destOrd="0" presId="urn:microsoft.com/office/officeart/2008/layout/LinedList"/>
    <dgm:cxn modelId="{34E5689A-D2B8-0F40-97E2-F8F7A8866E4C}" type="presParOf" srcId="{90CCACE4-9B22-3647-8A5E-6709728A511E}" destId="{D532D148-ED06-2342-BC2E-8CE37A4E8989}" srcOrd="1" destOrd="0" presId="urn:microsoft.com/office/officeart/2008/layout/LinedList"/>
    <dgm:cxn modelId="{E3E659C5-43C7-5140-AFE4-78104922EEE4}" type="presParOf" srcId="{D7AA8D21-169A-7847-AE19-449AF2A0AB87}" destId="{453B5C1B-7479-A64C-A62F-F8FF11789102}" srcOrd="4" destOrd="0" presId="urn:microsoft.com/office/officeart/2008/layout/LinedList"/>
    <dgm:cxn modelId="{A027A662-9EAE-DD44-BD05-1DCA0CC5485C}" type="presParOf" srcId="{D7AA8D21-169A-7847-AE19-449AF2A0AB87}" destId="{89D2E576-A51A-EA46-935A-67D215DADAC5}" srcOrd="5" destOrd="0" presId="urn:microsoft.com/office/officeart/2008/layout/LinedList"/>
    <dgm:cxn modelId="{CE592214-9472-B14D-9131-79B4E0A85531}" type="presParOf" srcId="{89D2E576-A51A-EA46-935A-67D215DADAC5}" destId="{957815F8-9C36-1140-BDB3-0407376DDA24}" srcOrd="0" destOrd="0" presId="urn:microsoft.com/office/officeart/2008/layout/LinedList"/>
    <dgm:cxn modelId="{1416C33F-FB31-7242-BEDD-21BE16F290ED}" type="presParOf" srcId="{89D2E576-A51A-EA46-935A-67D215DADAC5}" destId="{A6EC63B3-C51F-BD4C-AEDE-3C1BEC0C7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8/layout/Line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/>
      <dgm:t>
        <a:bodyPr anchor="ctr"/>
        <a:lstStyle/>
        <a:p>
          <a:pPr algn="l"/>
          <a:r>
            <a:rPr lang="en-US" sz="2400" dirty="0" err="1" smtClean="0">
              <a:solidFill>
                <a:schemeClr val="bg1"/>
              </a:solidFill>
            </a:rPr>
            <a:t>Desobfuscation</a:t>
          </a:r>
          <a:r>
            <a:rPr lang="en-US" sz="2400" dirty="0" smtClean="0">
              <a:solidFill>
                <a:schemeClr val="bg1"/>
              </a:solidFill>
            </a:rPr>
            <a:t> et </a:t>
          </a:r>
          <a:r>
            <a:rPr lang="en-US" sz="2400" dirty="0" err="1" smtClean="0">
              <a:solidFill>
                <a:schemeClr val="bg1"/>
              </a:solidFill>
            </a:rPr>
            <a:t>remplacement</a:t>
          </a:r>
          <a:r>
            <a:rPr lang="en-US" sz="2400" dirty="0" smtClean="0">
              <a:solidFill>
                <a:schemeClr val="bg1"/>
              </a:solidFill>
            </a:rPr>
            <a:t> des </a:t>
          </a:r>
          <a:r>
            <a:rPr lang="en-US" sz="2400" dirty="0" err="1" smtClean="0">
              <a:solidFill>
                <a:schemeClr val="bg1"/>
              </a:solidFill>
            </a:rPr>
            <a:t>chaînes</a:t>
          </a:r>
          <a:r>
            <a:rPr lang="en-US" sz="2400" dirty="0" smtClean="0">
              <a:solidFill>
                <a:schemeClr val="bg1"/>
              </a:solidFill>
            </a:rPr>
            <a:t> de </a:t>
          </a:r>
          <a:r>
            <a:rPr lang="en-US" sz="2400" dirty="0" err="1" smtClean="0">
              <a:solidFill>
                <a:schemeClr val="bg1"/>
              </a:solidFill>
            </a:rPr>
            <a:t>charactères</a:t>
          </a:r>
          <a:endParaRPr lang="en-US" sz="2400" dirty="0" smtClean="0">
            <a:solidFill>
              <a:schemeClr val="bg1"/>
            </a:solidFill>
          </a:endParaRPr>
        </a:p>
        <a:p>
          <a:pPr algn="l"/>
          <a:r>
            <a:rPr lang="en-US" sz="2400" dirty="0" smtClean="0">
              <a:solidFill>
                <a:schemeClr val="bg1"/>
              </a:solidFill>
            </a:rPr>
            <a:t>	</a:t>
          </a:r>
          <a:endParaRPr lang="en-US" sz="2400" dirty="0">
            <a:solidFill>
              <a:schemeClr val="bg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18935234-F39B-4F64-9D3E-ECC198090598}">
      <dgm:prSet custT="1"/>
      <dgm:spPr/>
      <dgm:t>
        <a:bodyPr anchor="ctr"/>
        <a:lstStyle/>
        <a:p>
          <a:pPr algn="l"/>
          <a:r>
            <a:rPr lang="en-US" sz="2400" b="1" dirty="0" smtClean="0">
              <a:solidFill>
                <a:srgbClr val="FFFF00"/>
              </a:solidFill>
            </a:rPr>
            <a:t>Options</a:t>
          </a:r>
        </a:p>
        <a:p>
          <a:endParaRPr lang="en-US" sz="2400" b="1" dirty="0" smtClean="0">
            <a:solidFill>
              <a:srgbClr val="FFFF00"/>
            </a:solidFill>
          </a:endParaRPr>
        </a:p>
        <a:p>
          <a:r>
            <a:rPr lang="en-US" sz="2400" b="1" dirty="0" smtClean="0">
              <a:solidFill>
                <a:srgbClr val="FFFF00"/>
              </a:solidFill>
            </a:rPr>
            <a:t>          </a:t>
          </a:r>
          <a:r>
            <a:rPr lang="en-US" sz="2400" b="1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--</a:t>
          </a:r>
          <a:r>
            <a:rPr lang="en-US" sz="2400" b="1" dirty="0" err="1" smtClean="0">
              <a:solidFill>
                <a:schemeClr val="accent3">
                  <a:lumMod val="60000"/>
                  <a:lumOff val="40000"/>
                </a:schemeClr>
              </a:solidFill>
            </a:rPr>
            <a:t>deobf</a:t>
          </a:r>
          <a:r>
            <a:rPr lang="en-US" sz="2400" b="1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 : </a:t>
          </a:r>
          <a:r>
            <a:rPr lang="en-US" sz="2400" b="1" dirty="0" err="1" smtClean="0">
              <a:solidFill>
                <a:schemeClr val="accent3">
                  <a:lumMod val="60000"/>
                  <a:lumOff val="40000"/>
                </a:schemeClr>
              </a:solidFill>
            </a:rPr>
            <a:t>desobfuscation</a:t>
          </a:r>
          <a:endParaRPr lang="en-US" sz="2400" b="1" dirty="0" smtClean="0">
            <a:solidFill>
              <a:schemeClr val="accent3">
                <a:lumMod val="60000"/>
                <a:lumOff val="40000"/>
              </a:schemeClr>
            </a:solidFill>
          </a:endParaRPr>
        </a:p>
        <a:p>
          <a:r>
            <a:rPr lang="en-US" sz="2400" b="1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          --reveal : </a:t>
          </a:r>
          <a:r>
            <a:rPr lang="en-US" sz="2400" b="1" dirty="0" err="1" smtClean="0">
              <a:solidFill>
                <a:schemeClr val="accent3">
                  <a:lumMod val="60000"/>
                  <a:lumOff val="40000"/>
                </a:schemeClr>
              </a:solidFill>
            </a:rPr>
            <a:t>remplace</a:t>
          </a:r>
          <a:r>
            <a:rPr lang="en-US" sz="2400" b="1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 les strings</a:t>
          </a:r>
          <a:endParaRPr lang="en-US" sz="2400" b="1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3CA3A262-78E2-46B9-86B9-EC5A18FB14DE}">
      <dgm:prSet custT="1"/>
      <dgm:spPr/>
      <dgm:t>
        <a:bodyPr anchor="ctr"/>
        <a:lstStyle/>
        <a:p>
          <a:pPr algn="l"/>
          <a:endParaRPr lang="en-US" sz="1600" dirty="0" smtClean="0">
            <a:solidFill>
              <a:schemeClr val="bg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D7AA8D21-169A-7847-AE19-449AF2A0AB87}" type="pres">
      <dgm:prSet presAssocID="{64F98948-3320-4B7F-80FB-AB1137B5078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E147F5-92BE-3E41-87A0-D2DD515E3EFE}" type="pres">
      <dgm:prSet presAssocID="{15F858BE-12F3-4653-B340-0B188B98203C}" presName="thickLine" presStyleLbl="alignNode1" presStyleIdx="0" presStyleCnt="3"/>
      <dgm:spPr>
        <a:ln>
          <a:noFill/>
        </a:ln>
      </dgm:spPr>
    </dgm:pt>
    <dgm:pt modelId="{F177C780-64AE-5942-AD6F-16F6F72EB1FC}" type="pres">
      <dgm:prSet presAssocID="{15F858BE-12F3-4653-B340-0B188B98203C}" presName="horz1" presStyleCnt="0"/>
      <dgm:spPr/>
    </dgm:pt>
    <dgm:pt modelId="{7DAF90AF-7CE1-D044-AB67-E772D8B64C31}" type="pres">
      <dgm:prSet presAssocID="{15F858BE-12F3-4653-B340-0B188B98203C}" presName="tx1" presStyleLbl="revTx" presStyleIdx="0" presStyleCnt="3" custScaleY="120634"/>
      <dgm:spPr/>
      <dgm:t>
        <a:bodyPr/>
        <a:lstStyle/>
        <a:p>
          <a:endParaRPr lang="en-US"/>
        </a:p>
      </dgm:t>
    </dgm:pt>
    <dgm:pt modelId="{BE716566-FA79-2C44-957F-53F15A03AB60}" type="pres">
      <dgm:prSet presAssocID="{15F858BE-12F3-4653-B340-0B188B98203C}" presName="vert1" presStyleCnt="0"/>
      <dgm:spPr/>
    </dgm:pt>
    <dgm:pt modelId="{F1AF51EE-E3E4-7A4F-8716-70015E55D922}" type="pres">
      <dgm:prSet presAssocID="{18935234-F39B-4F64-9D3E-ECC198090598}" presName="thickLine" presStyleLbl="alignNode1" presStyleIdx="1" presStyleCnt="3" custLinFactNeighborX="-514" custLinFactNeighborY="-8645"/>
      <dgm:spPr>
        <a:ln>
          <a:solidFill>
            <a:schemeClr val="bg1"/>
          </a:solidFill>
        </a:ln>
      </dgm:spPr>
    </dgm:pt>
    <dgm:pt modelId="{90CCACE4-9B22-3647-8A5E-6709728A511E}" type="pres">
      <dgm:prSet presAssocID="{18935234-F39B-4F64-9D3E-ECC198090598}" presName="horz1" presStyleCnt="0"/>
      <dgm:spPr/>
    </dgm:pt>
    <dgm:pt modelId="{6639C706-905D-3248-BE34-3BE36FC9DC61}" type="pres">
      <dgm:prSet presAssocID="{18935234-F39B-4F64-9D3E-ECC198090598}" presName="tx1" presStyleLbl="revTx" presStyleIdx="1" presStyleCnt="3"/>
      <dgm:spPr/>
      <dgm:t>
        <a:bodyPr/>
        <a:lstStyle/>
        <a:p>
          <a:endParaRPr lang="en-US"/>
        </a:p>
      </dgm:t>
    </dgm:pt>
    <dgm:pt modelId="{D532D148-ED06-2342-BC2E-8CE37A4E8989}" type="pres">
      <dgm:prSet presAssocID="{18935234-F39B-4F64-9D3E-ECC198090598}" presName="vert1" presStyleCnt="0"/>
      <dgm:spPr/>
    </dgm:pt>
    <dgm:pt modelId="{453B5C1B-7479-A64C-A62F-F8FF11789102}" type="pres">
      <dgm:prSet presAssocID="{3CA3A262-78E2-46B9-86B9-EC5A18FB14DE}" presName="thickLine" presStyleLbl="alignNode1" presStyleIdx="2" presStyleCnt="3"/>
      <dgm:spPr>
        <a:ln>
          <a:solidFill>
            <a:schemeClr val="bg1"/>
          </a:solidFill>
        </a:ln>
      </dgm:spPr>
    </dgm:pt>
    <dgm:pt modelId="{89D2E576-A51A-EA46-935A-67D215DADAC5}" type="pres">
      <dgm:prSet presAssocID="{3CA3A262-78E2-46B9-86B9-EC5A18FB14DE}" presName="horz1" presStyleCnt="0"/>
      <dgm:spPr/>
    </dgm:pt>
    <dgm:pt modelId="{957815F8-9C36-1140-BDB3-0407376DDA24}" type="pres">
      <dgm:prSet presAssocID="{3CA3A262-78E2-46B9-86B9-EC5A18FB14DE}" presName="tx1" presStyleLbl="revTx" presStyleIdx="2" presStyleCnt="3" custScaleY="6701"/>
      <dgm:spPr/>
      <dgm:t>
        <a:bodyPr/>
        <a:lstStyle/>
        <a:p>
          <a:endParaRPr lang="en-US"/>
        </a:p>
      </dgm:t>
    </dgm:pt>
    <dgm:pt modelId="{A6EC63B3-C51F-BD4C-AEDE-3C1BEC0C7833}" type="pres">
      <dgm:prSet presAssocID="{3CA3A262-78E2-46B9-86B9-EC5A18FB14DE}" presName="vert1" presStyleCnt="0"/>
      <dgm:spPr/>
    </dgm:pt>
  </dgm:ptLst>
  <dgm:cxnLst>
    <dgm:cxn modelId="{CB779D4E-8EEB-A849-B2AF-50AAE1FB511B}" type="presOf" srcId="{3CA3A262-78E2-46B9-86B9-EC5A18FB14DE}" destId="{957815F8-9C36-1140-BDB3-0407376DDA24}" srcOrd="0" destOrd="0" presId="urn:microsoft.com/office/officeart/2008/layout/LinedList"/>
    <dgm:cxn modelId="{B72B51E5-32C4-3648-ADD5-2B80FE381DE5}" type="presOf" srcId="{15F858BE-12F3-4653-B340-0B188B98203C}" destId="{7DAF90AF-7CE1-D044-AB67-E772D8B64C31}" srcOrd="0" destOrd="0" presId="urn:microsoft.com/office/officeart/2008/layout/LinedList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449BF4EB-8EBD-894C-91D4-10983A9E9D7B}" type="presOf" srcId="{18935234-F39B-4F64-9D3E-ECC198090598}" destId="{6639C706-905D-3248-BE34-3BE36FC9DC61}" srcOrd="0" destOrd="0" presId="urn:microsoft.com/office/officeart/2008/layout/LinedList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A2308A67-38BB-F043-9E6E-F57CB5E4B561}" type="presOf" srcId="{64F98948-3320-4B7F-80FB-AB1137B5078B}" destId="{D7AA8D21-169A-7847-AE19-449AF2A0AB87}" srcOrd="0" destOrd="0" presId="urn:microsoft.com/office/officeart/2008/layout/LinedList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02EB7A7A-8DEE-E045-B8AF-A4CCD3A2734E}" type="presParOf" srcId="{D7AA8D21-169A-7847-AE19-449AF2A0AB87}" destId="{F9E147F5-92BE-3E41-87A0-D2DD515E3EFE}" srcOrd="0" destOrd="0" presId="urn:microsoft.com/office/officeart/2008/layout/LinedList"/>
    <dgm:cxn modelId="{122131D9-A3D0-D74B-B638-18DE07FF143D}" type="presParOf" srcId="{D7AA8D21-169A-7847-AE19-449AF2A0AB87}" destId="{F177C780-64AE-5942-AD6F-16F6F72EB1FC}" srcOrd="1" destOrd="0" presId="urn:microsoft.com/office/officeart/2008/layout/LinedList"/>
    <dgm:cxn modelId="{EDD7763F-C748-A045-94A5-CA8723A57E93}" type="presParOf" srcId="{F177C780-64AE-5942-AD6F-16F6F72EB1FC}" destId="{7DAF90AF-7CE1-D044-AB67-E772D8B64C31}" srcOrd="0" destOrd="0" presId="urn:microsoft.com/office/officeart/2008/layout/LinedList"/>
    <dgm:cxn modelId="{AA643B8F-1448-0344-A49A-62C2577267C4}" type="presParOf" srcId="{F177C780-64AE-5942-AD6F-16F6F72EB1FC}" destId="{BE716566-FA79-2C44-957F-53F15A03AB60}" srcOrd="1" destOrd="0" presId="urn:microsoft.com/office/officeart/2008/layout/LinedList"/>
    <dgm:cxn modelId="{F4997E22-5A15-7C41-A354-41E89AC1DAED}" type="presParOf" srcId="{D7AA8D21-169A-7847-AE19-449AF2A0AB87}" destId="{F1AF51EE-E3E4-7A4F-8716-70015E55D922}" srcOrd="2" destOrd="0" presId="urn:microsoft.com/office/officeart/2008/layout/LinedList"/>
    <dgm:cxn modelId="{16CF5D22-0DA6-B04B-943B-F76B00232359}" type="presParOf" srcId="{D7AA8D21-169A-7847-AE19-449AF2A0AB87}" destId="{90CCACE4-9B22-3647-8A5E-6709728A511E}" srcOrd="3" destOrd="0" presId="urn:microsoft.com/office/officeart/2008/layout/LinedList"/>
    <dgm:cxn modelId="{5A015495-6449-7C45-B7B0-3605798E220C}" type="presParOf" srcId="{90CCACE4-9B22-3647-8A5E-6709728A511E}" destId="{6639C706-905D-3248-BE34-3BE36FC9DC61}" srcOrd="0" destOrd="0" presId="urn:microsoft.com/office/officeart/2008/layout/LinedList"/>
    <dgm:cxn modelId="{34E5689A-D2B8-0F40-97E2-F8F7A8866E4C}" type="presParOf" srcId="{90CCACE4-9B22-3647-8A5E-6709728A511E}" destId="{D532D148-ED06-2342-BC2E-8CE37A4E8989}" srcOrd="1" destOrd="0" presId="urn:microsoft.com/office/officeart/2008/layout/LinedList"/>
    <dgm:cxn modelId="{E3E659C5-43C7-5140-AFE4-78104922EEE4}" type="presParOf" srcId="{D7AA8D21-169A-7847-AE19-449AF2A0AB87}" destId="{453B5C1B-7479-A64C-A62F-F8FF11789102}" srcOrd="4" destOrd="0" presId="urn:microsoft.com/office/officeart/2008/layout/LinedList"/>
    <dgm:cxn modelId="{A027A662-9EAE-DD44-BD05-1DCA0CC5485C}" type="presParOf" srcId="{D7AA8D21-169A-7847-AE19-449AF2A0AB87}" destId="{89D2E576-A51A-EA46-935A-67D215DADAC5}" srcOrd="5" destOrd="0" presId="urn:microsoft.com/office/officeart/2008/layout/LinedList"/>
    <dgm:cxn modelId="{CE592214-9472-B14D-9131-79B4E0A85531}" type="presParOf" srcId="{89D2E576-A51A-EA46-935A-67D215DADAC5}" destId="{957815F8-9C36-1140-BDB3-0407376DDA24}" srcOrd="0" destOrd="0" presId="urn:microsoft.com/office/officeart/2008/layout/LinedList"/>
    <dgm:cxn modelId="{1416C33F-FB31-7242-BEDD-21BE16F290ED}" type="presParOf" srcId="{89D2E576-A51A-EA46-935A-67D215DADAC5}" destId="{A6EC63B3-C51F-BD4C-AEDE-3C1BEC0C7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147F5-92BE-3E41-87A0-D2DD515E3EFE}">
      <dsp:nvSpPr>
        <dsp:cNvPr id="0" name=""/>
        <dsp:cNvSpPr/>
      </dsp:nvSpPr>
      <dsp:spPr>
        <a:xfrm>
          <a:off x="0" y="2544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90AF-7CE1-D044-AB67-E772D8B64C31}">
      <dsp:nvSpPr>
        <dsp:cNvPr id="0" name=""/>
        <dsp:cNvSpPr/>
      </dsp:nvSpPr>
      <dsp:spPr>
        <a:xfrm>
          <a:off x="0" y="2544"/>
          <a:ext cx="5336721" cy="278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</a:rPr>
            <a:t>Moteur</a:t>
          </a:r>
          <a:r>
            <a:rPr lang="en-US" sz="2400" kern="1200" dirty="0" smtClean="0">
              <a:solidFill>
                <a:schemeClr val="bg1"/>
              </a:solidFill>
            </a:rPr>
            <a:t> </a:t>
          </a:r>
          <a:r>
            <a:rPr lang="en-US" sz="2400" kern="1200" dirty="0" err="1" smtClean="0">
              <a:solidFill>
                <a:schemeClr val="bg1"/>
              </a:solidFill>
            </a:rPr>
            <a:t>d’emulation</a:t>
          </a:r>
          <a:r>
            <a:rPr lang="en-US" sz="2400" kern="1200" dirty="0" smtClean="0">
              <a:solidFill>
                <a:schemeClr val="bg1"/>
              </a:solidFill>
            </a:rPr>
            <a:t> VBA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Experimental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	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0" y="2544"/>
        <a:ext cx="5336721" cy="2783950"/>
      </dsp:txXfrm>
    </dsp:sp>
    <dsp:sp modelId="{F1AF51EE-E3E4-7A4F-8716-70015E55D922}">
      <dsp:nvSpPr>
        <dsp:cNvPr id="0" name=""/>
        <dsp:cNvSpPr/>
      </dsp:nvSpPr>
      <dsp:spPr>
        <a:xfrm>
          <a:off x="0" y="2586989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9C706-905D-3248-BE34-3BE36FC9DC61}">
      <dsp:nvSpPr>
        <dsp:cNvPr id="0" name=""/>
        <dsp:cNvSpPr/>
      </dsp:nvSpPr>
      <dsp:spPr>
        <a:xfrm>
          <a:off x="0" y="2786495"/>
          <a:ext cx="5341938" cy="2307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</a:rPr>
            <a:t>Options</a:t>
          </a:r>
        </a:p>
        <a:p>
          <a:pPr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 smtClean="0">
            <a:solidFill>
              <a:srgbClr val="FFFF00"/>
            </a:solidFill>
          </a:endParaRPr>
        </a:p>
        <a:p>
          <a:pPr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</a:rPr>
            <a:t>          </a:t>
          </a:r>
          <a:r>
            <a:rPr lang="en-US" sz="2400" b="1" kern="120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python vmonkey.py  DOC</a:t>
          </a:r>
          <a:endParaRPr lang="en-US" sz="2400" b="1" kern="1200" dirty="0">
            <a:solidFill>
              <a:schemeClr val="accent3">
                <a:lumMod val="60000"/>
                <a:lumOff val="40000"/>
              </a:schemeClr>
            </a:solidFill>
          </a:endParaRPr>
        </a:p>
      </dsp:txBody>
      <dsp:txXfrm>
        <a:off x="0" y="2786495"/>
        <a:ext cx="5341938" cy="2307766"/>
      </dsp:txXfrm>
    </dsp:sp>
    <dsp:sp modelId="{453B5C1B-7479-A64C-A62F-F8FF11789102}">
      <dsp:nvSpPr>
        <dsp:cNvPr id="0" name=""/>
        <dsp:cNvSpPr/>
      </dsp:nvSpPr>
      <dsp:spPr>
        <a:xfrm>
          <a:off x="0" y="5094261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815F8-9C36-1140-BDB3-0407376DDA24}">
      <dsp:nvSpPr>
        <dsp:cNvPr id="0" name=""/>
        <dsp:cNvSpPr/>
      </dsp:nvSpPr>
      <dsp:spPr>
        <a:xfrm>
          <a:off x="0" y="5094261"/>
          <a:ext cx="5341938" cy="154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chemeClr val="bg1"/>
            </a:solidFill>
          </a:endParaRPr>
        </a:p>
      </dsp:txBody>
      <dsp:txXfrm>
        <a:off x="0" y="5094261"/>
        <a:ext cx="5341938" cy="154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147F5-92BE-3E41-87A0-D2DD515E3EFE}">
      <dsp:nvSpPr>
        <dsp:cNvPr id="0" name=""/>
        <dsp:cNvSpPr/>
      </dsp:nvSpPr>
      <dsp:spPr>
        <a:xfrm>
          <a:off x="0" y="2544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90AF-7CE1-D044-AB67-E772D8B64C31}">
      <dsp:nvSpPr>
        <dsp:cNvPr id="0" name=""/>
        <dsp:cNvSpPr/>
      </dsp:nvSpPr>
      <dsp:spPr>
        <a:xfrm>
          <a:off x="0" y="2544"/>
          <a:ext cx="5336721" cy="278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</a:rPr>
            <a:t>Desobfuscation</a:t>
          </a:r>
          <a:r>
            <a:rPr lang="en-US" sz="2400" kern="1200" dirty="0" smtClean="0">
              <a:solidFill>
                <a:schemeClr val="bg1"/>
              </a:solidFill>
            </a:rPr>
            <a:t> et </a:t>
          </a:r>
          <a:r>
            <a:rPr lang="en-US" sz="2400" kern="1200" dirty="0" err="1" smtClean="0">
              <a:solidFill>
                <a:schemeClr val="bg1"/>
              </a:solidFill>
            </a:rPr>
            <a:t>remplacement</a:t>
          </a:r>
          <a:r>
            <a:rPr lang="en-US" sz="2400" kern="1200" dirty="0" smtClean="0">
              <a:solidFill>
                <a:schemeClr val="bg1"/>
              </a:solidFill>
            </a:rPr>
            <a:t> des </a:t>
          </a:r>
          <a:r>
            <a:rPr lang="en-US" sz="2400" kern="1200" dirty="0" err="1" smtClean="0">
              <a:solidFill>
                <a:schemeClr val="bg1"/>
              </a:solidFill>
            </a:rPr>
            <a:t>chaînes</a:t>
          </a:r>
          <a:r>
            <a:rPr lang="en-US" sz="2400" kern="1200" dirty="0" smtClean="0">
              <a:solidFill>
                <a:schemeClr val="bg1"/>
              </a:solidFill>
            </a:rPr>
            <a:t> de </a:t>
          </a:r>
          <a:r>
            <a:rPr lang="en-US" sz="2400" kern="1200" dirty="0" err="1" smtClean="0">
              <a:solidFill>
                <a:schemeClr val="bg1"/>
              </a:solidFill>
            </a:rPr>
            <a:t>charactères</a:t>
          </a:r>
          <a:endParaRPr lang="en-US" sz="2400" kern="1200" dirty="0" smtClean="0">
            <a:solidFill>
              <a:schemeClr val="bg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	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0" y="2544"/>
        <a:ext cx="5336721" cy="2783950"/>
      </dsp:txXfrm>
    </dsp:sp>
    <dsp:sp modelId="{F1AF51EE-E3E4-7A4F-8716-70015E55D922}">
      <dsp:nvSpPr>
        <dsp:cNvPr id="0" name=""/>
        <dsp:cNvSpPr/>
      </dsp:nvSpPr>
      <dsp:spPr>
        <a:xfrm>
          <a:off x="0" y="2586989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9C706-905D-3248-BE34-3BE36FC9DC61}">
      <dsp:nvSpPr>
        <dsp:cNvPr id="0" name=""/>
        <dsp:cNvSpPr/>
      </dsp:nvSpPr>
      <dsp:spPr>
        <a:xfrm>
          <a:off x="0" y="2786495"/>
          <a:ext cx="5341938" cy="2307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</a:rPr>
            <a:t>Options</a:t>
          </a:r>
        </a:p>
        <a:p>
          <a:pPr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 smtClean="0">
            <a:solidFill>
              <a:srgbClr val="FFFF00"/>
            </a:solidFill>
          </a:endParaRPr>
        </a:p>
        <a:p>
          <a:pPr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</a:rPr>
            <a:t>          </a:t>
          </a:r>
          <a:r>
            <a:rPr lang="en-US" sz="2400" b="1" kern="120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--</a:t>
          </a:r>
          <a:r>
            <a:rPr lang="en-US" sz="2400" b="1" kern="1200" dirty="0" err="1" smtClean="0">
              <a:solidFill>
                <a:schemeClr val="accent3">
                  <a:lumMod val="60000"/>
                  <a:lumOff val="40000"/>
                </a:schemeClr>
              </a:solidFill>
            </a:rPr>
            <a:t>deobf</a:t>
          </a:r>
          <a:r>
            <a:rPr lang="en-US" sz="2400" b="1" kern="120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 : </a:t>
          </a:r>
          <a:r>
            <a:rPr lang="en-US" sz="2400" b="1" kern="1200" dirty="0" err="1" smtClean="0">
              <a:solidFill>
                <a:schemeClr val="accent3">
                  <a:lumMod val="60000"/>
                  <a:lumOff val="40000"/>
                </a:schemeClr>
              </a:solidFill>
            </a:rPr>
            <a:t>desobfuscation</a:t>
          </a:r>
          <a:endParaRPr lang="en-US" sz="2400" b="1" kern="1200" dirty="0" smtClean="0">
            <a:solidFill>
              <a:schemeClr val="accent3">
                <a:lumMod val="60000"/>
                <a:lumOff val="40000"/>
              </a:schemeClr>
            </a:solidFill>
          </a:endParaRPr>
        </a:p>
        <a:p>
          <a:pPr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          --reveal : </a:t>
          </a:r>
          <a:r>
            <a:rPr lang="en-US" sz="2400" b="1" kern="1200" dirty="0" err="1" smtClean="0">
              <a:solidFill>
                <a:schemeClr val="accent3">
                  <a:lumMod val="60000"/>
                  <a:lumOff val="40000"/>
                </a:schemeClr>
              </a:solidFill>
            </a:rPr>
            <a:t>remplace</a:t>
          </a:r>
          <a:r>
            <a:rPr lang="en-US" sz="2400" b="1" kern="120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 les strings</a:t>
          </a:r>
          <a:endParaRPr lang="en-US" sz="2400" b="1" kern="1200" dirty="0">
            <a:solidFill>
              <a:schemeClr val="accent3">
                <a:lumMod val="60000"/>
                <a:lumOff val="40000"/>
              </a:schemeClr>
            </a:solidFill>
          </a:endParaRPr>
        </a:p>
      </dsp:txBody>
      <dsp:txXfrm>
        <a:off x="0" y="2786495"/>
        <a:ext cx="5341938" cy="2307766"/>
      </dsp:txXfrm>
    </dsp:sp>
    <dsp:sp modelId="{453B5C1B-7479-A64C-A62F-F8FF11789102}">
      <dsp:nvSpPr>
        <dsp:cNvPr id="0" name=""/>
        <dsp:cNvSpPr/>
      </dsp:nvSpPr>
      <dsp:spPr>
        <a:xfrm>
          <a:off x="0" y="5094261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815F8-9C36-1140-BDB3-0407376DDA24}">
      <dsp:nvSpPr>
        <dsp:cNvPr id="0" name=""/>
        <dsp:cNvSpPr/>
      </dsp:nvSpPr>
      <dsp:spPr>
        <a:xfrm>
          <a:off x="0" y="5094261"/>
          <a:ext cx="5341938" cy="154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solidFill>
              <a:schemeClr val="bg1"/>
            </a:solidFill>
          </a:endParaRPr>
        </a:p>
      </dsp:txBody>
      <dsp:txXfrm>
        <a:off x="0" y="5094261"/>
        <a:ext cx="5341938" cy="154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A601A-B72F-44CA-8103-EA118EE52913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2B143-4ACA-4BA7-9988-07049B1D05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84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Ecrire sur le </a:t>
            </a:r>
            <a:r>
              <a:rPr lang="fr-FR" dirty="0" err="1" smtClean="0"/>
              <a:t>filesystem</a:t>
            </a:r>
            <a:endParaRPr lang="fr-FR" dirty="0" smtClean="0"/>
          </a:p>
          <a:p>
            <a:r>
              <a:rPr lang="fr-FR" dirty="0" smtClean="0"/>
              <a:t>Ouvrir des connexions réseau</a:t>
            </a:r>
          </a:p>
          <a:p>
            <a:r>
              <a:rPr lang="fr-FR" dirty="0" smtClean="0"/>
              <a:t>Exécuter d’autres programmes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442E7-1E35-4707-8504-AE37222ED5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204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442E7-1E35-4707-8504-AE37222ED5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045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Lorsque les scripts s'exécutent à l'intérieur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d'un document, ils exécutent du code -une partie de ce code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définition de variables) sera exécutée avec les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 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execution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parviennent à un point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script doit appeler une lib externe pour l'exécuter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442E7-1E35-4707-8504-AE37222ED5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474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un moment donnée on parviennent à un point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script doit appeler une bibliothèque externe pour s'exécuter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appel de fonctions externes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contrôle sera transféré à ces fonctions (on ne va pas implémenter les API)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quelles fonctions de l'API à surveiller ?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442E7-1E35-4707-8504-AE37222ED5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470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442E7-1E35-4707-8504-AE37222ED5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379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Débogueurs -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points d'arrêt à différents endroits d'un programme ou lorsqu'une fonction spécifique est appelée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examiner les paramètres qui ont été envoyés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442E7-1E35-4707-8504-AE37222ED5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52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vecteurs de compromission pour s'introduire dans le système. 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Rarement armés avec une charge malveillante (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finale ( vaincre les protection périmétrique - AV, EDR,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-)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maldoc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des carriers ( porteur de signal en lexique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telco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porte-avion en lexique militaire) pour le second-stage infection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442E7-1E35-4707-8504-AE37222ED5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538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objets forment la structure du PDF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mots clés contrôlent le fonctionnement du PDF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manière dont les données sont stockées ou encodées dans le PDF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442E7-1E35-4707-8504-AE37222ED5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853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442E7-1E35-4707-8504-AE37222ED5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586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442E7-1E35-4707-8504-AE37222ED5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255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442E7-1E35-4707-8504-AE37222ED5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511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Ecrire sur le </a:t>
            </a:r>
            <a:r>
              <a:rPr lang="fr-FR" dirty="0" err="1" smtClean="0"/>
              <a:t>filesystem</a:t>
            </a:r>
            <a:endParaRPr lang="fr-FR" dirty="0" smtClean="0"/>
          </a:p>
          <a:p>
            <a:r>
              <a:rPr lang="fr-FR" dirty="0" smtClean="0"/>
              <a:t>Ouvrir des connexions réseau</a:t>
            </a:r>
          </a:p>
          <a:p>
            <a:r>
              <a:rPr lang="fr-FR" dirty="0" smtClean="0"/>
              <a:t>Exécuter d’autres programmes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442E7-1E35-4707-8504-AE37222ED5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389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442E7-1E35-4707-8504-AE37222ED5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408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442E7-1E35-4707-8504-AE37222ED5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427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but de toute analyse est de récupérer les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démarche logique systématique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répétable (« ana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lysis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»)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afin d’assurer la protection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442E7-1E35-4707-8504-AE37222ED5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947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442E7-1E35-4707-8504-AE37222ED5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751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Ecrire sur le </a:t>
            </a:r>
            <a:r>
              <a:rPr lang="fr-FR" dirty="0" err="1" smtClean="0"/>
              <a:t>filesystem</a:t>
            </a:r>
            <a:endParaRPr lang="fr-FR" dirty="0" smtClean="0"/>
          </a:p>
          <a:p>
            <a:r>
              <a:rPr lang="fr-FR" dirty="0" smtClean="0"/>
              <a:t>Ouvrir des connexions réseau</a:t>
            </a:r>
          </a:p>
          <a:p>
            <a:r>
              <a:rPr lang="fr-FR" dirty="0" smtClean="0"/>
              <a:t>Exécuter d’autres programmes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442E7-1E35-4707-8504-AE37222ED5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461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Ecrire sur le </a:t>
            </a:r>
            <a:r>
              <a:rPr lang="fr-FR" dirty="0" err="1" smtClean="0"/>
              <a:t>filesystem</a:t>
            </a:r>
            <a:endParaRPr lang="fr-FR" dirty="0" smtClean="0"/>
          </a:p>
          <a:p>
            <a:r>
              <a:rPr lang="fr-FR" dirty="0" smtClean="0"/>
              <a:t>Ouvrir des connexions réseau</a:t>
            </a:r>
          </a:p>
          <a:p>
            <a:r>
              <a:rPr lang="fr-FR" dirty="0" smtClean="0"/>
              <a:t>Exécuter d’autres programmes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442E7-1E35-4707-8504-AE37222ED5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349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sous-routines le plus utilisées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moyens de contourner les détection comportementales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 prend une valeur numérique et renvoie son équivalent en caractères ASCII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 utilisée pour exécuter des programmes sur le système (lancement du powershell.exe)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442E7-1E35-4707-8504-AE37222ED5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632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Charger des DLL et API externes…</a:t>
            </a:r>
          </a:p>
          <a:p>
            <a:r>
              <a:rPr lang="fr-FR" dirty="0" smtClean="0"/>
              <a:t>Fonction </a:t>
            </a:r>
            <a:r>
              <a:rPr lang="fr-FR" dirty="0" err="1" smtClean="0"/>
              <a:t>Private</a:t>
            </a:r>
            <a:r>
              <a:rPr lang="fr-FR" dirty="0" smtClean="0"/>
              <a:t> </a:t>
            </a:r>
            <a:r>
              <a:rPr lang="fr-FR" dirty="0" err="1" smtClean="0"/>
              <a:t>Declare</a:t>
            </a:r>
            <a:r>
              <a:rPr lang="fr-FR" dirty="0" smtClean="0"/>
              <a:t> -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spécifie l'API qu'ils veulent charger, indiquée ici en jaune, et la DLL dont elle provient, indiquée ici en bleu, ainsi que les paramètres corrects de l'API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injection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442E7-1E35-4707-8504-AE37222ED5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55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…et les exécuter:</a:t>
            </a:r>
            <a:r>
              <a:rPr lang="fr-FR" baseline="0" dirty="0" smtClean="0"/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donc spécifiées dans le code VBA et exécutées par le document.</a:t>
            </a:r>
            <a:endParaRPr lang="fr-FR" dirty="0" smtClean="0"/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grâce à cette capacité, les attaquants peuvent exécuter à peu près n'importe quel code 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à partir d’un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442E7-1E35-4707-8504-AE37222ED5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58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Même techniques d’offuscation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442E7-1E35-4707-8504-AE37222ED5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87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442E7-1E35-4707-8504-AE37222ED5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45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559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3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23018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71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901333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1/29/2021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409714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78659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1/29/2021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745769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1/29/2021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2985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0596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148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6251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770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68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838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7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49671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8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MAldoc</a:t>
            </a:r>
            <a:r>
              <a:rPr lang="en-US" dirty="0" smtClean="0"/>
              <a:t> ANALYSIS WORKSHOP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41450" y="5999148"/>
            <a:ext cx="170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Horea Moldovan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63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360" y="448184"/>
            <a:ext cx="11155053" cy="563231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		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E32D91">
                  <a:lumMod val="50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 smtClean="0">
              <a:ln>
                <a:noFill/>
              </a:ln>
              <a:solidFill>
                <a:srgbClr val="E32D91">
                  <a:lumMod val="50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Dim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hWndAs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Long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Dim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pid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As Long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Dim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pHandle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As Long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hWnd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=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FindWindow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(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vbNullString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, "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Calc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If (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hWnd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= 0)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Then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MsgBox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"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Window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not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found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!“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Exit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Sub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End If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GetWindowThreadProcessId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hWnd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pid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pHandle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=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OpenProcess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(PROCESS_ALL_ACCESS, False,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pid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)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WriteProcessMemory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pHandle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, &amp;H42D120, "", 6, 0&amp; ‘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CloseHandle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hProcess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			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4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D’OBFUSCATION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2247" y="1820254"/>
            <a:ext cx="8477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		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E32D91">
                  <a:lumMod val="50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 smtClean="0">
              <a:ln>
                <a:noFill/>
              </a:ln>
              <a:solidFill>
                <a:srgbClr val="E32D91">
                  <a:lumMod val="50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				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51746" y="2837204"/>
            <a:ext cx="2119357" cy="73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Formatage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51746" y="3952522"/>
            <a:ext cx="2119357" cy="713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Code étranger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30710" y="2837203"/>
            <a:ext cx="2119357" cy="73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Obscurcissement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données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30709" y="3952522"/>
            <a:ext cx="2119357" cy="713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Substitution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4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ym typeface="Bodoni SvtyTwo ITC TT-Book"/>
              </a:rPr>
              <a:t>vipermonkey</a:t>
            </a:r>
            <a:endParaRPr lang="en-US" dirty="0"/>
          </a:p>
        </p:txBody>
      </p:sp>
      <p:graphicFrame>
        <p:nvGraphicFramePr>
          <p:cNvPr id="5" name="Content Placeholder 2" descr="SmartArt Lined List graphic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6016625" y="877888"/>
          <a:ext cx="5341938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60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ym typeface="Bodoni SvtyTwo ITC TT-Book"/>
              </a:rPr>
              <a:t>olevba</a:t>
            </a:r>
            <a:endParaRPr lang="en-US" dirty="0"/>
          </a:p>
        </p:txBody>
      </p:sp>
      <p:graphicFrame>
        <p:nvGraphicFramePr>
          <p:cNvPr id="5" name="Content Placeholder 2" descr="SmartArt Lined List graphic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6016625" y="877888"/>
          <a:ext cx="5341938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277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F6EF-906B-6B42-9DE3-1ACC6B11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12750" hangingPunct="0"/>
            <a:r>
              <a:rPr lang="en-US" kern="0" spc="340" dirty="0" smtClean="0">
                <a:latin typeface="Garamond" panose="02020404030301010803" pitchFamily="18" charset="0"/>
                <a:sym typeface="Bodoni SvtyTwo ITC TT-Book"/>
              </a:rPr>
              <a:t>Demo time</a:t>
            </a:r>
            <a:endParaRPr lang="en-US" kern="0" spc="340" dirty="0">
              <a:latin typeface="Garamond" panose="02020404030301010803" pitchFamily="18" charset="0"/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329156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F6EF-906B-6B42-9DE3-1ACC6B11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12750" hangingPunct="0"/>
            <a:r>
              <a:rPr lang="en-US" kern="0" spc="340" dirty="0" err="1" smtClean="0">
                <a:latin typeface="Garamond" panose="02020404030301010803" pitchFamily="18" charset="0"/>
                <a:sym typeface="Bodoni SvtyTwo ITC TT-Book"/>
              </a:rPr>
              <a:t>Analyse</a:t>
            </a:r>
            <a:r>
              <a:rPr lang="en-US" kern="0" spc="340" dirty="0" smtClean="0">
                <a:latin typeface="Garamond" panose="02020404030301010803" pitchFamily="18" charset="0"/>
                <a:sym typeface="Bodoni SvtyTwo ITC TT-Book"/>
              </a:rPr>
              <a:t> RAPIDE DES MALDOCS</a:t>
            </a:r>
            <a:br>
              <a:rPr lang="en-US" kern="0" spc="340" dirty="0" smtClean="0">
                <a:latin typeface="Garamond" panose="02020404030301010803" pitchFamily="18" charset="0"/>
                <a:sym typeface="Bodoni SvtyTwo ITC TT-Book"/>
              </a:rPr>
            </a:br>
            <a:r>
              <a:rPr lang="en-US" kern="0" spc="340" dirty="0" smtClean="0">
                <a:latin typeface="Garamond" panose="02020404030301010803" pitchFamily="18" charset="0"/>
                <a:sym typeface="Bodoni SvtyTwo ITC TT-Book"/>
              </a:rPr>
              <a:t>(speed analysis)</a:t>
            </a:r>
            <a:endParaRPr lang="en-US" kern="0" spc="340" dirty="0">
              <a:latin typeface="Garamond" panose="02020404030301010803" pitchFamily="18" charset="0"/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37098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PROGRAMMES ET SCRIPTS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5464" y="1899138"/>
            <a:ext cx="50412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D54773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Dim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54773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fso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D54773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as Object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D54773">
                  <a:lumMod val="50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54773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Set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54773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fso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D54773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=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54773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CreateObject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D54773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("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54773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Scripting.FileSystemObject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D54773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")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D54773">
                  <a:lumMod val="50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54773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Dim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54773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oFile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D54773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as Object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D54773">
                  <a:lumMod val="50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Set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oFile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=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FSO.CreateTextFile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(“bad.ps1”)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oFile.WriteLine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“malware code"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oFile.Close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25248" y="4421275"/>
            <a:ext cx="3856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hFile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CreateFileW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(“bad.ps1”, …) 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WriteFile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(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hFile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, “malware code”, …) 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CloseFile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(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hFile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)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98655" y="3617407"/>
            <a:ext cx="50242" cy="1567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848897" y="5174901"/>
            <a:ext cx="5476351" cy="20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86296" y="3315956"/>
            <a:ext cx="40192" cy="1566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5" idx="1"/>
          </p:cNvCxnSpPr>
          <p:nvPr/>
        </p:nvCxnSpPr>
        <p:spPr>
          <a:xfrm>
            <a:off x="3426488" y="4882940"/>
            <a:ext cx="3898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54321" y="2914800"/>
            <a:ext cx="683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37609" y="2914800"/>
            <a:ext cx="60290" cy="1707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767754" y="4590980"/>
            <a:ext cx="1477108" cy="31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2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PROGRAMMES ET SCRIPTS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5464" y="1899138"/>
            <a:ext cx="50412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D54773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Dim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54773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fso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D54773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as Object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D54773">
                  <a:lumMod val="50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54773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Set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54773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fso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D54773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=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54773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CreateObject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D54773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("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54773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Scripting.FileSystemObject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D54773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")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D54773">
                  <a:lumMod val="50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54773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Dim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54773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oFile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D54773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as Object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D54773">
                  <a:lumMod val="50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71E1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Set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971E1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oFile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971E1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=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971E1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FSO.CreateTextFile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971E1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(“bad.ps1”)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8971E1">
                  <a:lumMod val="50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71E1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oFile.WriteLine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71E1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971E1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“malware code"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8971E1">
                  <a:lumMod val="50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71E1">
                    <a:lumMod val="50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oFile.Close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8971E1">
                  <a:lumMod val="50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25248" y="4421275"/>
            <a:ext cx="3856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hFile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CreateFileW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(“bad.ps1”, …) 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WriteFile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(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hFile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, “malware code”, …) 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CloseFile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(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hFile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)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98655" y="3617407"/>
            <a:ext cx="50242" cy="1567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848897" y="5174901"/>
            <a:ext cx="5476351" cy="20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86296" y="3315956"/>
            <a:ext cx="40192" cy="1566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5" idx="1"/>
          </p:cNvCxnSpPr>
          <p:nvPr/>
        </p:nvCxnSpPr>
        <p:spPr>
          <a:xfrm>
            <a:off x="3426488" y="4882940"/>
            <a:ext cx="3898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54321" y="2914800"/>
            <a:ext cx="683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37609" y="2914800"/>
            <a:ext cx="60290" cy="1707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767754" y="4590980"/>
            <a:ext cx="1477108" cy="31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Fonctions</a:t>
            </a:r>
            <a:r>
              <a:rPr lang="en-US" dirty="0" smtClean="0"/>
              <a:t> a </a:t>
            </a:r>
            <a:r>
              <a:rPr lang="en-US" dirty="0" err="1" smtClean="0"/>
              <a:t>surveiller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2247" y="1820254"/>
            <a:ext cx="8477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		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E32D91">
                  <a:lumMod val="50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 smtClean="0">
              <a:ln>
                <a:noFill/>
              </a:ln>
              <a:solidFill>
                <a:srgbClr val="E32D91">
                  <a:lumMod val="50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				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2247" y="2837204"/>
            <a:ext cx="2119357" cy="73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Operations sur les fichiers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32246" y="4037533"/>
            <a:ext cx="2119357" cy="713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CreateFileW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WriteFile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1282" y="2837203"/>
            <a:ext cx="2119357" cy="73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Operations HTTP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11282" y="4037532"/>
            <a:ext cx="2119357" cy="713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InternetCrackURL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HTTPCrackURL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90317" y="2843281"/>
            <a:ext cx="2119357" cy="73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Operations sur les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processus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90317" y="4037532"/>
            <a:ext cx="2119357" cy="713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CreateProcess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9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debogueurs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5464" y="1899138"/>
            <a:ext cx="50412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Dim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fso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as Object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Set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fso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=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CreateObject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("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Scripting.FileSystemObject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")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Dim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oFile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as Object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Set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oFile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=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FSO.CreateTextFile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(“bad.ps1”)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oFile.WriteLine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“malware code"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oFile.Close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25248" y="4421275"/>
            <a:ext cx="3856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hFile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CreateFileW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(“bad.ps1”, …) 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WriteFile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(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hFile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, “malware code”, …) 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CloseFile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(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hFile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)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730" y="702156"/>
            <a:ext cx="2612266" cy="2612266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3" idx="2"/>
          </p:cNvCxnSpPr>
          <p:nvPr/>
        </p:nvCxnSpPr>
        <p:spPr>
          <a:xfrm flipH="1">
            <a:off x="8500905" y="3314422"/>
            <a:ext cx="582958" cy="1106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1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F6EF-906B-6B42-9DE3-1ACC6B11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12750" hangingPunct="0"/>
            <a:r>
              <a:rPr lang="en-US" kern="0" spc="340" dirty="0" err="1" smtClean="0">
                <a:latin typeface="Garamond" panose="02020404030301010803" pitchFamily="18" charset="0"/>
                <a:sym typeface="Bodoni SvtyTwo ITC TT-Book"/>
              </a:rPr>
              <a:t>AnalyseR</a:t>
            </a:r>
            <a:r>
              <a:rPr lang="en-US" kern="0" spc="340" dirty="0" smtClean="0">
                <a:latin typeface="Garamond" panose="02020404030301010803" pitchFamily="18" charset="0"/>
                <a:sym typeface="Bodoni SvtyTwo ITC TT-Book"/>
              </a:rPr>
              <a:t> les scripts </a:t>
            </a:r>
            <a:r>
              <a:rPr lang="en-US" kern="0" spc="340" dirty="0" err="1" smtClean="0">
                <a:latin typeface="Garamond" panose="02020404030301010803" pitchFamily="18" charset="0"/>
                <a:sym typeface="Bodoni SvtyTwo ITC TT-Book"/>
              </a:rPr>
              <a:t>vba</a:t>
            </a:r>
            <a:endParaRPr lang="en-US" kern="0" spc="340" dirty="0">
              <a:latin typeface="Garamond" panose="02020404030301010803" pitchFamily="18" charset="0"/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286546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F6EF-906B-6B42-9DE3-1ACC6B11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12750" hangingPunct="0"/>
            <a:r>
              <a:rPr lang="en-US" kern="0" spc="340" dirty="0" smtClean="0">
                <a:latin typeface="Garamond" panose="02020404030301010803" pitchFamily="18" charset="0"/>
                <a:sym typeface="Bodoni SvtyTwo ITC TT-Book"/>
              </a:rPr>
              <a:t>recap</a:t>
            </a:r>
            <a:endParaRPr lang="en-US" kern="0" spc="340" dirty="0">
              <a:latin typeface="Garamond" panose="02020404030301010803" pitchFamily="18" charset="0"/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11386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maldocs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93" y="2617107"/>
            <a:ext cx="2406940" cy="24069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66" y="2617107"/>
            <a:ext cx="2666695" cy="2666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419" y="1546382"/>
            <a:ext cx="1444646" cy="1444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551" y="4486542"/>
            <a:ext cx="1495514" cy="14955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04" y="2991028"/>
            <a:ext cx="1495514" cy="149551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1"/>
          </p:cNvCxnSpPr>
          <p:nvPr/>
        </p:nvCxnSpPr>
        <p:spPr>
          <a:xfrm flipH="1" flipV="1">
            <a:off x="4713719" y="3799212"/>
            <a:ext cx="3279574" cy="2136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 format pdf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372" y="2969387"/>
            <a:ext cx="1484313" cy="1484313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785" y="2692139"/>
            <a:ext cx="2038807" cy="20388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53" y="2692139"/>
            <a:ext cx="1956511" cy="19565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50384" y="551702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OBJETS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9148" y="5517026"/>
            <a:ext cx="151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32D91">
                    <a:lumMod val="75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MOTS CLEF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E32D91">
                  <a:lumMod val="7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82411" y="552914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A6DC">
                    <a:lumMod val="75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DONNEES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4EA6DC">
                  <a:lumMod val="7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0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FORMATS </a:t>
            </a:r>
            <a:r>
              <a:rPr lang="en-US" dirty="0" err="1" smtClean="0"/>
              <a:t>ms</a:t>
            </a:r>
            <a:r>
              <a:rPr lang="en-US" dirty="0" smtClean="0"/>
              <a:t> office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01894" y="5529145"/>
            <a:ext cx="2941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    OFFICE OPENXML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Archive Zip contenant XML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           .</a:t>
            </a:r>
            <a:r>
              <a:rPr kumimoji="0" lang="fr-F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docx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, .</a:t>
            </a:r>
            <a:r>
              <a:rPr kumimoji="0" lang="fr-F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docm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7167" y="5529145"/>
            <a:ext cx="2942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A6DC">
                    <a:lumMod val="75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STRUCTURED STORAGE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A6DC">
                    <a:lumMod val="75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          Format binaire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A6DC">
                    <a:lumMod val="75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          .doc, .</a:t>
            </a:r>
            <a:r>
              <a:rPr kumimoji="0" lang="fr-F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EA6DC">
                    <a:lumMod val="75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xls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A6DC">
                    <a:lumMod val="75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, .</a:t>
            </a:r>
            <a:r>
              <a:rPr kumimoji="0" lang="fr-F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EA6DC">
                    <a:lumMod val="75000"/>
                  </a:srgbClr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ppt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4EA6DC">
                  <a:lumMod val="7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01" y="2503148"/>
            <a:ext cx="2221389" cy="222138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627" y="2550830"/>
            <a:ext cx="2215782" cy="221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5185775" y="3970751"/>
            <a:ext cx="2059761" cy="1979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1481"/>
          </a:xfrm>
        </p:spPr>
        <p:txBody>
          <a:bodyPr>
            <a:normAutofit/>
          </a:bodyPr>
          <a:lstStyle/>
          <a:p>
            <a:r>
              <a:rPr lang="en-US" dirty="0" smtClean="0"/>
              <a:t>les scripts </a:t>
            </a:r>
            <a:r>
              <a:rPr lang="en-US" dirty="0" err="1" smtClean="0"/>
              <a:t>malicieux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93" y="2617107"/>
            <a:ext cx="2406940" cy="24069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66" y="2617107"/>
            <a:ext cx="2666695" cy="26666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04" y="2991028"/>
            <a:ext cx="1495514" cy="1495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288" y="1529724"/>
            <a:ext cx="1400079" cy="14000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288" y="4222533"/>
            <a:ext cx="1476809" cy="1476809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1"/>
            <a:endCxn id="7" idx="3"/>
          </p:cNvCxnSpPr>
          <p:nvPr/>
        </p:nvCxnSpPr>
        <p:spPr>
          <a:xfrm flipH="1" flipV="1">
            <a:off x="6914367" y="2229764"/>
            <a:ext cx="1078926" cy="15908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>
            <a:off x="4296427" y="2229764"/>
            <a:ext cx="1217861" cy="6011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15" idx="0"/>
          </p:cNvCxnSpPr>
          <p:nvPr/>
        </p:nvCxnSpPr>
        <p:spPr>
          <a:xfrm>
            <a:off x="6214328" y="2929803"/>
            <a:ext cx="1328" cy="104094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19397" y="5787025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EXPLOITS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1215" y="5740800"/>
            <a:ext cx="1765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MALWARE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D’OBFUSCATION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2247" y="1820254"/>
            <a:ext cx="8477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		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E32D91">
                  <a:lumMod val="50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 smtClean="0">
              <a:ln>
                <a:noFill/>
              </a:ln>
              <a:solidFill>
                <a:srgbClr val="E32D91">
                  <a:lumMod val="50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				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51746" y="2837204"/>
            <a:ext cx="2119357" cy="73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Formatage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51746" y="3952522"/>
            <a:ext cx="2119357" cy="713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Code étranger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30710" y="2837203"/>
            <a:ext cx="2119357" cy="73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Obscurcissement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données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30709" y="3952522"/>
            <a:ext cx="2119357" cy="713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Substitution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56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err="1" smtClean="0"/>
              <a:t>statique</a:t>
            </a:r>
            <a:r>
              <a:rPr lang="en-US" dirty="0" smtClean="0"/>
              <a:t> des documents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4" y="2364334"/>
            <a:ext cx="1943214" cy="19432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301" y="2606180"/>
            <a:ext cx="1701368" cy="1701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102" y="2376751"/>
            <a:ext cx="1930797" cy="19307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07074" y="5229570"/>
            <a:ext cx="1951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Analyse des chaînes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    de caractères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54675" y="5229570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Détection 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  signatures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90744" y="5288225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Metadonnées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68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Outils</a:t>
            </a:r>
            <a:r>
              <a:rPr lang="en-US" dirty="0" smtClean="0"/>
              <a:t> </a:t>
            </a:r>
            <a:r>
              <a:rPr lang="en-US" dirty="0" err="1" smtClean="0"/>
              <a:t>d’analyse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2247" y="1820254"/>
            <a:ext cx="8477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		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E32D91">
                  <a:lumMod val="50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 smtClean="0">
              <a:ln>
                <a:noFill/>
              </a:ln>
              <a:solidFill>
                <a:srgbClr val="E32D91">
                  <a:lumMod val="50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				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2247" y="2837204"/>
            <a:ext cx="2119357" cy="737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PDF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32246" y="4037532"/>
            <a:ext cx="2119357" cy="986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p</a:t>
            </a: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df-parser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p</a:t>
            </a: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eepdf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SpiderMonkey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1282" y="2837203"/>
            <a:ext cx="2119357" cy="73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MS Office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11282" y="4037531"/>
            <a:ext cx="2119357" cy="986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o</a:t>
            </a: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letools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o</a:t>
            </a: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levba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ViperMonkey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90317" y="2843281"/>
            <a:ext cx="2119357" cy="73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Debogueur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90317" y="4037532"/>
            <a:ext cx="2119357" cy="986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Lazy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Office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Analyzer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FF0000"/>
                </a:solidFill>
                <a:latin typeface="Garamond" panose="02020404030301010803"/>
              </a:rPr>
              <a:t>Office IDE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4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IOCs </a:t>
            </a:r>
            <a:r>
              <a:rPr lang="en-US" dirty="0" err="1" smtClean="0"/>
              <a:t>maldocs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URLs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</a:rPr>
              <a:t>Commandes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externes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</a:rPr>
              <a:t>Noms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fichiers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Signatures</a:t>
            </a: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9225"/>
          <a:stretch>
            <a:fillRect/>
          </a:stretch>
        </p:blipFill>
        <p:spPr>
          <a:xfrm>
            <a:off x="588963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81434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F6EF-906B-6B42-9DE3-1ACC6B11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12750" hangingPunct="0"/>
            <a:r>
              <a:rPr lang="en-US" kern="0" spc="340" dirty="0" smtClean="0">
                <a:latin typeface="Garamond" panose="02020404030301010803" pitchFamily="18" charset="0"/>
                <a:sym typeface="Bodoni SvtyTwo ITC TT-Book"/>
              </a:rPr>
              <a:t>Thx !</a:t>
            </a:r>
            <a:endParaRPr lang="en-US" kern="0" spc="340" dirty="0">
              <a:latin typeface="Garamond" panose="02020404030301010803" pitchFamily="18" charset="0"/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324479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1481"/>
          </a:xfrm>
        </p:spPr>
        <p:txBody>
          <a:bodyPr>
            <a:normAutofit/>
          </a:bodyPr>
          <a:lstStyle/>
          <a:p>
            <a:r>
              <a:rPr lang="en-US" dirty="0" smtClean="0"/>
              <a:t>Visual basic for applications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775" y="1413637"/>
            <a:ext cx="1725625" cy="1725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555" y="3699815"/>
            <a:ext cx="1580845" cy="1580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351" y="3740189"/>
            <a:ext cx="1540471" cy="15404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847" y="3740189"/>
            <a:ext cx="1632263" cy="1632263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8" idx="2"/>
          </p:cNvCxnSpPr>
          <p:nvPr/>
        </p:nvCxnSpPr>
        <p:spPr>
          <a:xfrm flipH="1">
            <a:off x="5766587" y="3139262"/>
            <a:ext cx="1" cy="56055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" idx="1"/>
            <a:endCxn id="9" idx="0"/>
          </p:cNvCxnSpPr>
          <p:nvPr/>
        </p:nvCxnSpPr>
        <p:spPr>
          <a:xfrm rot="10800000" flipV="1">
            <a:off x="2790979" y="2276449"/>
            <a:ext cx="2112797" cy="1423365"/>
          </a:xfrm>
          <a:prstGeom prst="bentConnector2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3"/>
            <a:endCxn id="13" idx="0"/>
          </p:cNvCxnSpPr>
          <p:nvPr/>
        </p:nvCxnSpPr>
        <p:spPr>
          <a:xfrm>
            <a:off x="6629400" y="2276450"/>
            <a:ext cx="2578579" cy="1463739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5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1481"/>
          </a:xfrm>
        </p:spPr>
        <p:txBody>
          <a:bodyPr>
            <a:normAutofit/>
          </a:bodyPr>
          <a:lstStyle/>
          <a:p>
            <a:r>
              <a:rPr lang="en-US" dirty="0" smtClean="0"/>
              <a:t>Visual basic for applications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775" y="1413637"/>
            <a:ext cx="1725625" cy="1725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555" y="3699815"/>
            <a:ext cx="1580845" cy="1580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351" y="3740189"/>
            <a:ext cx="1540471" cy="15404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847" y="3740189"/>
            <a:ext cx="1632263" cy="1632263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8" idx="2"/>
          </p:cNvCxnSpPr>
          <p:nvPr/>
        </p:nvCxnSpPr>
        <p:spPr>
          <a:xfrm flipH="1">
            <a:off x="5766587" y="3139262"/>
            <a:ext cx="1" cy="560553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" idx="1"/>
            <a:endCxn id="9" idx="0"/>
          </p:cNvCxnSpPr>
          <p:nvPr/>
        </p:nvCxnSpPr>
        <p:spPr>
          <a:xfrm rot="10800000" flipV="1">
            <a:off x="2790979" y="2276449"/>
            <a:ext cx="2112797" cy="1423365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3"/>
            <a:endCxn id="13" idx="0"/>
          </p:cNvCxnSpPr>
          <p:nvPr/>
        </p:nvCxnSpPr>
        <p:spPr>
          <a:xfrm>
            <a:off x="6629400" y="2276450"/>
            <a:ext cx="2578579" cy="1463739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6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1481"/>
          </a:xfrm>
        </p:spPr>
        <p:txBody>
          <a:bodyPr>
            <a:normAutofit/>
          </a:bodyPr>
          <a:lstStyle/>
          <a:p>
            <a:r>
              <a:rPr lang="en-US" dirty="0" smtClean="0"/>
              <a:t>Visual basic for applications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775" y="1413637"/>
            <a:ext cx="1725625" cy="1725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555" y="3699815"/>
            <a:ext cx="1580845" cy="1580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351" y="3740189"/>
            <a:ext cx="1540471" cy="15404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847" y="3740189"/>
            <a:ext cx="1632263" cy="1632263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8" idx="2"/>
          </p:cNvCxnSpPr>
          <p:nvPr/>
        </p:nvCxnSpPr>
        <p:spPr>
          <a:xfrm flipH="1">
            <a:off x="5766587" y="3139262"/>
            <a:ext cx="1" cy="56055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" idx="1"/>
            <a:endCxn id="9" idx="0"/>
          </p:cNvCxnSpPr>
          <p:nvPr/>
        </p:nvCxnSpPr>
        <p:spPr>
          <a:xfrm rot="10800000" flipV="1">
            <a:off x="2790979" y="2276449"/>
            <a:ext cx="2112797" cy="1423365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3"/>
            <a:endCxn id="13" idx="0"/>
          </p:cNvCxnSpPr>
          <p:nvPr/>
        </p:nvCxnSpPr>
        <p:spPr>
          <a:xfrm>
            <a:off x="6629400" y="2276450"/>
            <a:ext cx="2578579" cy="1463739"/>
          </a:xfrm>
          <a:prstGeom prst="bentConnector2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39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1481"/>
          </a:xfrm>
        </p:spPr>
        <p:txBody>
          <a:bodyPr>
            <a:normAutofit/>
          </a:bodyPr>
          <a:lstStyle/>
          <a:p>
            <a:r>
              <a:rPr lang="en-US" dirty="0" smtClean="0"/>
              <a:t>Visual basic for applications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775" y="1413637"/>
            <a:ext cx="1725625" cy="1725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555" y="3699815"/>
            <a:ext cx="1580845" cy="1580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351" y="3740189"/>
            <a:ext cx="1540471" cy="15404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847" y="3740189"/>
            <a:ext cx="1632263" cy="1632263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8" idx="2"/>
          </p:cNvCxnSpPr>
          <p:nvPr/>
        </p:nvCxnSpPr>
        <p:spPr>
          <a:xfrm flipH="1">
            <a:off x="5766587" y="3139262"/>
            <a:ext cx="1" cy="56055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" idx="1"/>
            <a:endCxn id="9" idx="0"/>
          </p:cNvCxnSpPr>
          <p:nvPr/>
        </p:nvCxnSpPr>
        <p:spPr>
          <a:xfrm rot="10800000" flipV="1">
            <a:off x="2790979" y="2276449"/>
            <a:ext cx="2112797" cy="1423365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3"/>
            <a:endCxn id="13" idx="0"/>
          </p:cNvCxnSpPr>
          <p:nvPr/>
        </p:nvCxnSpPr>
        <p:spPr>
          <a:xfrm>
            <a:off x="6629400" y="2276450"/>
            <a:ext cx="2578579" cy="1463739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47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F6EF-906B-6B42-9DE3-1ACC6B11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12750" hangingPunct="0"/>
            <a:r>
              <a:rPr lang="en-US" kern="0" spc="340" dirty="0" smtClean="0">
                <a:latin typeface="Garamond" panose="02020404030301010803" pitchFamily="18" charset="0"/>
                <a:sym typeface="Bodoni SvtyTwo ITC TT-Book"/>
              </a:rPr>
              <a:t>Demo time</a:t>
            </a:r>
            <a:endParaRPr lang="en-US" kern="0" spc="340" dirty="0">
              <a:latin typeface="Garamond" panose="02020404030301010803" pitchFamily="18" charset="0"/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429372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FONCTION VBA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2247" y="1820254"/>
            <a:ext cx="8477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		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E32D91">
                  <a:lumMod val="50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 smtClean="0">
              <a:ln>
                <a:noFill/>
              </a:ln>
              <a:solidFill>
                <a:srgbClr val="E32D91">
                  <a:lumMod val="50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				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51746" y="2837204"/>
            <a:ext cx="2666074" cy="92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AutoOpen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(), </a:t>
            </a:r>
            <a:r>
              <a:rPr kumimoji="0" lang="fr-F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AutoExec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()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Executer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à l’ouverture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51746" y="3952522"/>
            <a:ext cx="2666074" cy="8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Chr()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Retour char du valeur ASCII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30710" y="2837203"/>
            <a:ext cx="2427540" cy="923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Autoclose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()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Executer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à la fermeture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30709" y="3952521"/>
            <a:ext cx="2427541" cy="8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Shell()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Executer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programme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360" y="448184"/>
            <a:ext cx="11155053" cy="572464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		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E32D91">
                  <a:lumMod val="50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 smtClean="0">
              <a:ln>
                <a:noFill/>
              </a:ln>
              <a:solidFill>
                <a:srgbClr val="E32D91">
                  <a:lumMod val="50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Private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Declare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Function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GetWindowThreadProcessId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Lib "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user32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" _ (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ByVal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hWndAs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Long,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lpdwProcessId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As Long) As 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Long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Private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Declare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Function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OpenProcess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Lib "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kernel32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“ _ (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ByVal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dwDesiredAccess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As Long,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ByVal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bInheritHandle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As Long,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ByVal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dwProcessId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As Long) As 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Long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Private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Declare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Function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WriteProcessMemory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Lib "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kernel32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“ _ (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ByVal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hProcess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As Long,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ByVal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lpBaseAddress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As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Any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,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ByVal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lpBuffer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As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Any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,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ByVal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nSize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As Long,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lpNumberOfBytesWritten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As Long) As 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Long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Private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Declare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Function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ReadProcessMemory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Lib "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kernel32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" _ (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ByVal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hProcess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As Long,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ByVal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lpBaseAddress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As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Any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,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ByVal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lpBuffer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As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Any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,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ByVal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nSize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As Long,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lpNumberOfBytesWritten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As Long) As Long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				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03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992</Words>
  <Application>Microsoft Office PowerPoint</Application>
  <PresentationFormat>Widescreen</PresentationFormat>
  <Paragraphs>243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Bodoni SvtyTwo ITC TT-Book</vt:lpstr>
      <vt:lpstr>Calibri</vt:lpstr>
      <vt:lpstr>Garamond</vt:lpstr>
      <vt:lpstr>Helvetica Light</vt:lpstr>
      <vt:lpstr>Open Sans</vt:lpstr>
      <vt:lpstr>Wingdings 2</vt:lpstr>
      <vt:lpstr>DividendVTI</vt:lpstr>
      <vt:lpstr>MAldoc ANALYSIS WORKSHOP </vt:lpstr>
      <vt:lpstr>AnalyseR les scripts vba</vt:lpstr>
      <vt:lpstr>Visual basic for applications</vt:lpstr>
      <vt:lpstr>Visual basic for applications</vt:lpstr>
      <vt:lpstr>Visual basic for applications</vt:lpstr>
      <vt:lpstr>Visual basic for applications</vt:lpstr>
      <vt:lpstr>Demo time</vt:lpstr>
      <vt:lpstr>LES FONCTION VBA</vt:lpstr>
      <vt:lpstr>PowerPoint Presentation</vt:lpstr>
      <vt:lpstr>PowerPoint Presentation</vt:lpstr>
      <vt:lpstr>TECHNIQUES D’OBFUSCATION</vt:lpstr>
      <vt:lpstr>vipermonkey</vt:lpstr>
      <vt:lpstr>olevba</vt:lpstr>
      <vt:lpstr>Demo time</vt:lpstr>
      <vt:lpstr>Analyse RAPIDE DES MALDOCS (speed analysis)</vt:lpstr>
      <vt:lpstr>PROGRAMMES ET SCRIPTS</vt:lpstr>
      <vt:lpstr>PROGRAMMES ET SCRIPTS</vt:lpstr>
      <vt:lpstr>Fonctions a surveiller</vt:lpstr>
      <vt:lpstr>debogueurs</vt:lpstr>
      <vt:lpstr>recap</vt:lpstr>
      <vt:lpstr>Les maldocs</vt:lpstr>
      <vt:lpstr>Le format pdf</vt:lpstr>
      <vt:lpstr>Les FORMATS ms office</vt:lpstr>
      <vt:lpstr>les scripts malicieux</vt:lpstr>
      <vt:lpstr>TECHNIQUES D’OBFUSCATION</vt:lpstr>
      <vt:lpstr>Analyse statique des documents</vt:lpstr>
      <vt:lpstr>Outils d’analyse</vt:lpstr>
      <vt:lpstr>IOCs maldocs </vt:lpstr>
      <vt:lpstr>Thx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2021-01-29T11:59:38Z</dcterms:created>
  <dcterms:modified xsi:type="dcterms:W3CDTF">2021-01-29T12:00:00Z</dcterms:modified>
</cp:coreProperties>
</file>