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38"/>
  </p:notesMasterIdLst>
  <p:handoutMasterIdLst>
    <p:handoutMasterId r:id="rId39"/>
  </p:handoutMasterIdLst>
  <p:sldIdLst>
    <p:sldId id="1044" r:id="rId5"/>
    <p:sldId id="1045" r:id="rId6"/>
    <p:sldId id="1046" r:id="rId7"/>
    <p:sldId id="1098" r:id="rId8"/>
    <p:sldId id="1099" r:id="rId9"/>
    <p:sldId id="915" r:id="rId10"/>
    <p:sldId id="1050" r:id="rId11"/>
    <p:sldId id="1051" r:id="rId12"/>
    <p:sldId id="1052" r:id="rId13"/>
    <p:sldId id="1053" r:id="rId14"/>
    <p:sldId id="1054" r:id="rId15"/>
    <p:sldId id="1055" r:id="rId16"/>
    <p:sldId id="1057" r:id="rId17"/>
    <p:sldId id="1058" r:id="rId18"/>
    <p:sldId id="1100" r:id="rId19"/>
    <p:sldId id="1056" r:id="rId20"/>
    <p:sldId id="1061" r:id="rId21"/>
    <p:sldId id="1060" r:id="rId22"/>
    <p:sldId id="1101" r:id="rId23"/>
    <p:sldId id="1064" r:id="rId24"/>
    <p:sldId id="1066" r:id="rId25"/>
    <p:sldId id="1067" r:id="rId26"/>
    <p:sldId id="1068" r:id="rId27"/>
    <p:sldId id="1071" r:id="rId28"/>
    <p:sldId id="1073" r:id="rId29"/>
    <p:sldId id="1075" r:id="rId30"/>
    <p:sldId id="1076" r:id="rId31"/>
    <p:sldId id="1078" r:id="rId32"/>
    <p:sldId id="1079" r:id="rId33"/>
    <p:sldId id="1080" r:id="rId34"/>
    <p:sldId id="1081" r:id="rId35"/>
    <p:sldId id="1082" r:id="rId36"/>
    <p:sldId id="1083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1046"/>
            <p14:sldId id="1098"/>
            <p14:sldId id="1099"/>
            <p14:sldId id="915"/>
            <p14:sldId id="1050"/>
            <p14:sldId id="1051"/>
            <p14:sldId id="1052"/>
            <p14:sldId id="1053"/>
            <p14:sldId id="1054"/>
            <p14:sldId id="1055"/>
            <p14:sldId id="1057"/>
            <p14:sldId id="1058"/>
            <p14:sldId id="1100"/>
            <p14:sldId id="1056"/>
            <p14:sldId id="1061"/>
            <p14:sldId id="1060"/>
            <p14:sldId id="1101"/>
            <p14:sldId id="1064"/>
            <p14:sldId id="1066"/>
            <p14:sldId id="1067"/>
            <p14:sldId id="1068"/>
            <p14:sldId id="1071"/>
            <p14:sldId id="1073"/>
            <p14:sldId id="1075"/>
            <p14:sldId id="1076"/>
            <p14:sldId id="1078"/>
            <p14:sldId id="1079"/>
            <p14:sldId id="1080"/>
            <p14:sldId id="1081"/>
            <p14:sldId id="1082"/>
            <p14:sldId id="1083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698" y="10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387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957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370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3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606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696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198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29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218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02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590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083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336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264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594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013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009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309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185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21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91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260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11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0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90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40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15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63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3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forensics – part 5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534FA5-C670-4338-B113-6DC03256D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485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rgbClr val="FF0000"/>
                </a:solidFill>
              </a:rPr>
              <a:t>Val</a:t>
            </a:r>
            <a:r>
              <a:rPr lang="fr-FR" noProof="1"/>
              <a:t>ider les documets xml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2D33D6-6F33-4046-B1F3-914E45A1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3184685"/>
            <a:ext cx="507753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7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Afficher la structure des </a:t>
            </a:r>
            <a:r>
              <a:rPr lang="fr-FR" noProof="1">
                <a:solidFill>
                  <a:srgbClr val="FF0000"/>
                </a:solidFill>
              </a:rPr>
              <a:t>el</a:t>
            </a:r>
            <a:r>
              <a:rPr lang="fr-FR" noProof="1"/>
              <a:t>ements xml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5343769-74AD-48B0-826E-F4F9EB90C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0" y="1808517"/>
            <a:ext cx="5668166" cy="431542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C765E1-7E0E-4177-8EA6-943F8C50F2BE}"/>
              </a:ext>
            </a:extLst>
          </p:cNvPr>
          <p:cNvSpPr txBox="1"/>
          <p:nvPr/>
        </p:nvSpPr>
        <p:spPr>
          <a:xfrm>
            <a:off x="6468079" y="2348880"/>
            <a:ext cx="2512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-el </a:t>
            </a:r>
            <a:r>
              <a:rPr lang="fr-FR" dirty="0"/>
              <a:t>: Afficher la structure </a:t>
            </a:r>
          </a:p>
          <a:p>
            <a:r>
              <a:rPr lang="fr-FR" dirty="0"/>
              <a:t>des éléments d’un </a:t>
            </a:r>
          </a:p>
          <a:p>
            <a:r>
              <a:rPr lang="fr-FR" dirty="0"/>
              <a:t>document XML</a:t>
            </a:r>
          </a:p>
          <a:p>
            <a:r>
              <a:rPr lang="fr-FR" b="1" dirty="0">
                <a:solidFill>
                  <a:srgbClr val="FF0000"/>
                </a:solidFill>
              </a:rPr>
              <a:t>-u</a:t>
            </a:r>
            <a:r>
              <a:rPr lang="fr-FR" dirty="0"/>
              <a:t> : imprimer les lignes </a:t>
            </a:r>
          </a:p>
          <a:p>
            <a:r>
              <a:rPr lang="fr-FR" dirty="0"/>
              <a:t>uniques triées</a:t>
            </a:r>
          </a:p>
          <a:p>
            <a:endParaRPr lang="fr-FR" dirty="0"/>
          </a:p>
          <a:p>
            <a:r>
              <a:rPr lang="fr-FR" i="1" dirty="0" err="1">
                <a:solidFill>
                  <a:srgbClr val="FF0000"/>
                </a:solidFill>
              </a:rPr>
              <a:t>xmlstarlet</a:t>
            </a:r>
            <a:r>
              <a:rPr lang="fr-FR" i="1" dirty="0">
                <a:solidFill>
                  <a:srgbClr val="FF0000"/>
                </a:solidFill>
              </a:rPr>
              <a:t> el -help</a:t>
            </a:r>
          </a:p>
        </p:txBody>
      </p:sp>
    </p:spTree>
    <p:extLst>
      <p:ext uri="{BB962C8B-B14F-4D97-AF65-F5344CB8AC3E}">
        <p14:creationId xmlns:p14="http://schemas.microsoft.com/office/powerpoint/2010/main" val="408134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Afficher la structure des </a:t>
            </a:r>
            <a:r>
              <a:rPr lang="fr-FR" noProof="1">
                <a:solidFill>
                  <a:srgbClr val="FF0000"/>
                </a:solidFill>
              </a:rPr>
              <a:t>el</a:t>
            </a:r>
            <a:r>
              <a:rPr lang="fr-FR" noProof="1"/>
              <a:t>ements xml (2)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313F0D-90A4-452B-8EE4-79BF626B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0" y="2060848"/>
            <a:ext cx="6115904" cy="244826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72A5CE-F686-4249-BC19-B24873A1EC52}"/>
              </a:ext>
            </a:extLst>
          </p:cNvPr>
          <p:cNvSpPr txBox="1"/>
          <p:nvPr/>
        </p:nvSpPr>
        <p:spPr>
          <a:xfrm>
            <a:off x="4788024" y="5085184"/>
            <a:ext cx="247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-a </a:t>
            </a:r>
            <a:r>
              <a:rPr lang="fr-FR" dirty="0"/>
              <a:t>: montrer les attributs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C7AD681-523D-462A-969F-278FAD23DA3B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701192" y="4365104"/>
            <a:ext cx="1086832" cy="904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7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Afficher la structure des </a:t>
            </a:r>
            <a:r>
              <a:rPr lang="fr-FR" noProof="1">
                <a:solidFill>
                  <a:srgbClr val="FF0000"/>
                </a:solidFill>
              </a:rPr>
              <a:t>el</a:t>
            </a:r>
            <a:r>
              <a:rPr lang="fr-FR" noProof="1"/>
              <a:t>ements xml (3)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06A6C3-576C-4847-B1A7-79FA92D3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3585"/>
            <a:ext cx="9144000" cy="163082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19120FE-FD2E-409F-AE8A-C0B146E8F4B2}"/>
              </a:ext>
            </a:extLst>
          </p:cNvPr>
          <p:cNvSpPr txBox="1"/>
          <p:nvPr/>
        </p:nvSpPr>
        <p:spPr>
          <a:xfrm>
            <a:off x="4283968" y="4869160"/>
            <a:ext cx="39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-v</a:t>
            </a:r>
            <a:r>
              <a:rPr lang="fr-FR" dirty="0"/>
              <a:t> : montrer les attributs et leurs valeurs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1AD3E1B-6501-46E2-92AC-0A9508E302B2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2686050" y="3501008"/>
            <a:ext cx="1597918" cy="1552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2078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rgbClr val="FF0000"/>
                </a:solidFill>
              </a:rPr>
              <a:t>Fo</a:t>
            </a:r>
            <a:r>
              <a:rPr lang="fr-FR" noProof="1"/>
              <a:t>rmater le document xml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92C4473-57FB-4E3D-86D2-7805A4B37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73" y="1761892"/>
            <a:ext cx="754485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2078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rgbClr val="FF0000"/>
                </a:solidFill>
              </a:rPr>
              <a:t>Fo</a:t>
            </a:r>
            <a:r>
              <a:rPr lang="fr-FR" noProof="1"/>
              <a:t>rmater le document xml (2)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35F00A-C9AC-42DE-817D-34A4A8C0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0658"/>
            <a:ext cx="9144000" cy="31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5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rgbClr val="FF0000"/>
                </a:solidFill>
              </a:rPr>
              <a:t>Sel</a:t>
            </a:r>
            <a:r>
              <a:rPr lang="fr-FR" noProof="1"/>
              <a:t>ectionner les donnes XML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5F497B6-01A9-483C-A1A8-6F22029E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6" y="1706064"/>
            <a:ext cx="696374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0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en-US" i="1" noProof="1"/>
              <a:t>qu'est-ce que xpath expression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7F0ADB-F050-4116-97E9-26A2313F7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606102"/>
            <a:ext cx="7039957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6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20780" cy="1325563"/>
          </a:xfrm>
        </p:spPr>
        <p:txBody>
          <a:bodyPr>
            <a:noAutofit/>
          </a:bodyPr>
          <a:lstStyle/>
          <a:p>
            <a:r>
              <a:rPr lang="en-US" i="1" noProof="1"/>
              <a:t>xpath expression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94C489-AECE-40C1-857B-80FC0363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48" y="2840622"/>
            <a:ext cx="7214318" cy="255584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EA3BD76-D90C-4065-8DE6-3E2DD0138EE6}"/>
              </a:ext>
            </a:extLst>
          </p:cNvPr>
          <p:cNvSpPr txBox="1"/>
          <p:nvPr/>
        </p:nvSpPr>
        <p:spPr>
          <a:xfrm>
            <a:off x="1150239" y="1640293"/>
            <a:ext cx="5938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xPath</a:t>
            </a:r>
            <a:r>
              <a:rPr lang="fr-FR" dirty="0"/>
              <a:t> utilise des expressions pour sélectionner des nœuds </a:t>
            </a:r>
          </a:p>
          <a:p>
            <a:r>
              <a:rPr lang="fr-FR" dirty="0"/>
              <a:t>ou des ensembles de nœuds dans un document XML.</a:t>
            </a:r>
          </a:p>
          <a:p>
            <a:r>
              <a:rPr lang="fr-FR" dirty="0"/>
              <a:t>Elles ressemblent beaucoup aux expressions vues dans un</a:t>
            </a:r>
          </a:p>
          <a:p>
            <a:r>
              <a:rPr lang="fr-FR" dirty="0"/>
              <a:t>file system classique.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D426BD5-E440-4952-B167-044566F46A37}"/>
              </a:ext>
            </a:extLst>
          </p:cNvPr>
          <p:cNvSpPr txBox="1"/>
          <p:nvPr/>
        </p:nvSpPr>
        <p:spPr>
          <a:xfrm>
            <a:off x="1331640" y="5733256"/>
            <a:ext cx="550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</a:t>
            </a:r>
            <a:r>
              <a:rPr lang="fr-FR" dirty="0"/>
              <a:t>ournir un XML </a:t>
            </a:r>
            <a:r>
              <a:rPr lang="fr-FR" dirty="0" err="1"/>
              <a:t>namsespace</a:t>
            </a:r>
            <a:r>
              <a:rPr lang="fr-FR" dirty="0"/>
              <a:t> pour ordonner les données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9651514-8A76-4DB6-8E19-40A2F3DAFBD6}"/>
              </a:ext>
            </a:extLst>
          </p:cNvPr>
          <p:cNvCxnSpPr/>
          <p:nvPr/>
        </p:nvCxnSpPr>
        <p:spPr>
          <a:xfrm flipV="1">
            <a:off x="1763688" y="3789040"/>
            <a:ext cx="216024" cy="1916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3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20780" cy="1325563"/>
          </a:xfrm>
        </p:spPr>
        <p:txBody>
          <a:bodyPr>
            <a:noAutofit/>
          </a:bodyPr>
          <a:lstStyle/>
          <a:p>
            <a:r>
              <a:rPr lang="en-US" i="1" noProof="1"/>
              <a:t>xpath expression (2)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F01855-8168-423B-A75F-15EB87299191}"/>
              </a:ext>
            </a:extLst>
          </p:cNvPr>
          <p:cNvSpPr txBox="1"/>
          <p:nvPr/>
        </p:nvSpPr>
        <p:spPr>
          <a:xfrm>
            <a:off x="827584" y="3348622"/>
            <a:ext cx="4257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Premier </a:t>
            </a:r>
            <a:r>
              <a:rPr lang="fr-FR" b="1" dirty="0" err="1"/>
              <a:t>event</a:t>
            </a:r>
            <a:endParaRPr lang="fr-FR" b="1" dirty="0"/>
          </a:p>
          <a:p>
            <a:r>
              <a:rPr lang="fr-FR" dirty="0"/>
              <a:t>	</a:t>
            </a:r>
            <a:r>
              <a:rPr lang="fr-FR" b="1" dirty="0">
                <a:solidFill>
                  <a:srgbClr val="FF0000"/>
                </a:solidFill>
              </a:rPr>
              <a:t>//</a:t>
            </a:r>
            <a:r>
              <a:rPr lang="fr-FR" b="1" dirty="0" err="1">
                <a:solidFill>
                  <a:srgbClr val="00B0F0"/>
                </a:solidFill>
              </a:rPr>
              <a:t>x</a:t>
            </a:r>
            <a:r>
              <a:rPr lang="fr-FR" dirty="0" err="1"/>
              <a:t>:Event</a:t>
            </a:r>
            <a:r>
              <a:rPr lang="fr-FR" dirty="0"/>
              <a:t>[1]</a:t>
            </a:r>
          </a:p>
          <a:p>
            <a:r>
              <a:rPr lang="fr-FR" b="1" dirty="0"/>
              <a:t>Dernier </a:t>
            </a:r>
            <a:r>
              <a:rPr lang="fr-FR" b="1" dirty="0" err="1"/>
              <a:t>event</a:t>
            </a:r>
            <a:endParaRPr lang="fr-FR" b="1" dirty="0"/>
          </a:p>
          <a:p>
            <a:r>
              <a:rPr lang="fr-FR" dirty="0"/>
              <a:t>	</a:t>
            </a:r>
            <a:r>
              <a:rPr lang="fr-FR" b="1" dirty="0">
                <a:solidFill>
                  <a:srgbClr val="FF0000"/>
                </a:solidFill>
              </a:rPr>
              <a:t>//</a:t>
            </a:r>
            <a:r>
              <a:rPr lang="fr-FR" dirty="0" err="1">
                <a:solidFill>
                  <a:srgbClr val="00B0F0"/>
                </a:solidFill>
              </a:rPr>
              <a:t>x</a:t>
            </a:r>
            <a:r>
              <a:rPr lang="fr-FR" dirty="0" err="1"/>
              <a:t>:Event</a:t>
            </a:r>
            <a:r>
              <a:rPr lang="fr-FR" dirty="0"/>
              <a:t>[last()]</a:t>
            </a:r>
          </a:p>
          <a:p>
            <a:r>
              <a:rPr lang="fr-FR" b="1" dirty="0"/>
              <a:t>Premières deux </a:t>
            </a:r>
            <a:r>
              <a:rPr lang="fr-FR" b="1" dirty="0" err="1"/>
              <a:t>events</a:t>
            </a:r>
            <a:endParaRPr lang="fr-FR" b="1" dirty="0"/>
          </a:p>
          <a:p>
            <a:r>
              <a:rPr lang="fr-FR" dirty="0"/>
              <a:t>	</a:t>
            </a:r>
            <a:r>
              <a:rPr lang="fr-FR" b="1" dirty="0">
                <a:solidFill>
                  <a:srgbClr val="FF0000"/>
                </a:solidFill>
              </a:rPr>
              <a:t>//</a:t>
            </a:r>
            <a:r>
              <a:rPr lang="fr-FR" dirty="0" err="1">
                <a:solidFill>
                  <a:srgbClr val="00B0F0"/>
                </a:solidFill>
              </a:rPr>
              <a:t>x</a:t>
            </a:r>
            <a:r>
              <a:rPr lang="fr-FR" dirty="0" err="1"/>
              <a:t>:Event</a:t>
            </a:r>
            <a:r>
              <a:rPr lang="fr-FR" dirty="0"/>
              <a:t>[position()&lt;3]</a:t>
            </a:r>
          </a:p>
          <a:p>
            <a:r>
              <a:rPr lang="fr-FR" b="1" dirty="0" err="1">
                <a:solidFill>
                  <a:srgbClr val="00B050"/>
                </a:solidFill>
              </a:rPr>
              <a:t>EventID</a:t>
            </a:r>
            <a:r>
              <a:rPr lang="fr-FR" dirty="0"/>
              <a:t> </a:t>
            </a:r>
            <a:r>
              <a:rPr lang="fr-FR" b="1" dirty="0"/>
              <a:t>avec un attribut nommé </a:t>
            </a:r>
            <a:r>
              <a:rPr lang="fr-FR" b="1" dirty="0" err="1">
                <a:solidFill>
                  <a:srgbClr val="00B050"/>
                </a:solidFill>
              </a:rPr>
              <a:t>Qualifiers</a:t>
            </a:r>
            <a:endParaRPr lang="fr-FR" b="1" dirty="0">
              <a:solidFill>
                <a:srgbClr val="00B050"/>
              </a:solidFill>
            </a:endParaRPr>
          </a:p>
          <a:p>
            <a:r>
              <a:rPr lang="fr-FR" dirty="0"/>
              <a:t>	</a:t>
            </a:r>
            <a:r>
              <a:rPr lang="fr-FR" b="1" dirty="0">
                <a:solidFill>
                  <a:srgbClr val="FF0000"/>
                </a:solidFill>
              </a:rPr>
              <a:t>//</a:t>
            </a:r>
            <a:r>
              <a:rPr lang="fr-FR" dirty="0" err="1">
                <a:solidFill>
                  <a:srgbClr val="00B0F0"/>
                </a:solidFill>
              </a:rPr>
              <a:t>x</a:t>
            </a:r>
            <a:r>
              <a:rPr lang="fr-FR" dirty="0" err="1"/>
              <a:t>:EventID</a:t>
            </a:r>
            <a:r>
              <a:rPr lang="fr-FR" dirty="0"/>
              <a:t>[@</a:t>
            </a:r>
            <a:r>
              <a:rPr lang="fr-FR" dirty="0" err="1"/>
              <a:t>Qualifiers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D7BDCC-CE28-449A-8DF0-1904CF5B8B21}"/>
              </a:ext>
            </a:extLst>
          </p:cNvPr>
          <p:cNvSpPr txBox="1"/>
          <p:nvPr/>
        </p:nvSpPr>
        <p:spPr>
          <a:xfrm>
            <a:off x="3040298" y="1556792"/>
            <a:ext cx="58455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</a:t>
            </a:r>
            <a:r>
              <a:rPr lang="fr-FR" b="1" dirty="0">
                <a:solidFill>
                  <a:srgbClr val="FF0000"/>
                </a:solidFill>
              </a:rPr>
              <a:t> // </a:t>
            </a:r>
            <a:r>
              <a:rPr lang="fr-FR" dirty="0"/>
              <a:t>» - </a:t>
            </a:r>
            <a:r>
              <a:rPr lang="fr-FR" i="1" dirty="0"/>
              <a:t>un raccourci pratique </a:t>
            </a:r>
          </a:p>
          <a:p>
            <a:r>
              <a:rPr lang="fr-FR" i="1" dirty="0"/>
              <a:t>pour sélectionner des nœuds</a:t>
            </a:r>
          </a:p>
          <a:p>
            <a:r>
              <a:rPr lang="fr-FR" i="1" dirty="0"/>
              <a:t> à n'importe quel niveau </a:t>
            </a:r>
          </a:p>
          <a:p>
            <a:r>
              <a:rPr lang="fr-FR" i="1" dirty="0"/>
              <a:t>d'un document.</a:t>
            </a:r>
          </a:p>
          <a:p>
            <a:r>
              <a:rPr lang="fr-FR" b="1" dirty="0">
                <a:solidFill>
                  <a:srgbClr val="00B0F0"/>
                </a:solidFill>
              </a:rPr>
              <a:t>X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i="1" dirty="0"/>
              <a:t>– variable </a:t>
            </a:r>
            <a:r>
              <a:rPr lang="fr-FR" i="1" dirty="0" err="1"/>
              <a:t>namespace</a:t>
            </a:r>
            <a:endParaRPr lang="fr-FR" i="1" dirty="0"/>
          </a:p>
          <a:p>
            <a:r>
              <a:rPr lang="fr-FR" i="1" dirty="0"/>
              <a:t>Ex</a:t>
            </a:r>
            <a:r>
              <a:rPr lang="fr-FR" dirty="0"/>
              <a:t>.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x=http://schemas.microsoft.com/win/2004/08/events/…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99769F-5F05-42E2-80BE-8820775E5672}"/>
              </a:ext>
            </a:extLst>
          </p:cNvPr>
          <p:cNvSpPr txBox="1"/>
          <p:nvPr/>
        </p:nvSpPr>
        <p:spPr>
          <a:xfrm>
            <a:off x="3040298" y="5694450"/>
            <a:ext cx="589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https://www.marklogic.com/blog/xpath-punctuation-part-1/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11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20780" cy="1325563"/>
          </a:xfrm>
        </p:spPr>
        <p:txBody>
          <a:bodyPr>
            <a:noAutofit/>
          </a:bodyPr>
          <a:lstStyle/>
          <a:p>
            <a:r>
              <a:rPr lang="fr-FR" dirty="0" err="1"/>
              <a:t>Xpath</a:t>
            </a:r>
            <a:r>
              <a:rPr lang="fr-FR" dirty="0"/>
              <a:t> expression (3)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56287F5-B903-4A0C-B8DD-F295D1C1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645065"/>
            <a:ext cx="9144000" cy="257668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E8D7E2B-3429-47B2-9EFE-DAF826D202BD}"/>
              </a:ext>
            </a:extLst>
          </p:cNvPr>
          <p:cNvSpPr txBox="1"/>
          <p:nvPr/>
        </p:nvSpPr>
        <p:spPr>
          <a:xfrm>
            <a:off x="774678" y="1567762"/>
            <a:ext cx="7594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premier événement en utilisant le </a:t>
            </a:r>
            <a:r>
              <a:rPr lang="fr-FR" dirty="0" err="1"/>
              <a:t>template</a:t>
            </a:r>
            <a:r>
              <a:rPr lang="fr-FR" dirty="0"/>
              <a:t> pour correspondre </a:t>
            </a:r>
          </a:p>
          <a:p>
            <a:r>
              <a:rPr lang="fr-FR" dirty="0"/>
              <a:t>au </a:t>
            </a:r>
            <a:r>
              <a:rPr lang="fr-FR" dirty="0" err="1"/>
              <a:t>xpath</a:t>
            </a:r>
            <a:r>
              <a:rPr lang="fr-FR" dirty="0"/>
              <a:t> et affichez la copie du nœud contextuel.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297CA3-5797-455A-AB47-0C998796EA9A}"/>
              </a:ext>
            </a:extLst>
          </p:cNvPr>
          <p:cNvSpPr txBox="1"/>
          <p:nvPr/>
        </p:nvSpPr>
        <p:spPr>
          <a:xfrm>
            <a:off x="467544" y="2492896"/>
            <a:ext cx="233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</a:t>
            </a:r>
            <a:r>
              <a:rPr lang="fr-FR" b="1" dirty="0"/>
              <a:t>N</a:t>
            </a:r>
            <a:r>
              <a:rPr lang="fr-FR" dirty="0"/>
              <a:t>: </a:t>
            </a:r>
            <a:r>
              <a:rPr lang="fr-FR" dirty="0" err="1"/>
              <a:t>namespace</a:t>
            </a:r>
            <a:endParaRPr lang="fr-FR" dirty="0"/>
          </a:p>
          <a:p>
            <a:r>
              <a:rPr lang="fr-FR" dirty="0"/>
              <a:t>-</a:t>
            </a:r>
            <a:r>
              <a:rPr lang="fr-FR" b="1" dirty="0"/>
              <a:t>x</a:t>
            </a:r>
            <a:r>
              <a:rPr lang="fr-FR" dirty="0"/>
              <a:t>: variable </a:t>
            </a:r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A6BD60-B136-4F5F-A755-A31110B32AE6}"/>
              </a:ext>
            </a:extLst>
          </p:cNvPr>
          <p:cNvSpPr txBox="1"/>
          <p:nvPr/>
        </p:nvSpPr>
        <p:spPr>
          <a:xfrm>
            <a:off x="3094907" y="2492896"/>
            <a:ext cx="168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</a:t>
            </a:r>
            <a:r>
              <a:rPr lang="fr-FR" b="1" dirty="0"/>
              <a:t>t</a:t>
            </a:r>
            <a:r>
              <a:rPr lang="fr-FR" dirty="0"/>
              <a:t> </a:t>
            </a:r>
            <a:r>
              <a:rPr lang="fr-FR" dirty="0" err="1"/>
              <a:t>template</a:t>
            </a:r>
            <a:endParaRPr lang="fr-FR" dirty="0"/>
          </a:p>
          <a:p>
            <a:r>
              <a:rPr lang="fr-FR" dirty="0"/>
              <a:t>-</a:t>
            </a:r>
            <a:r>
              <a:rPr lang="fr-FR" b="1" dirty="0"/>
              <a:t>m</a:t>
            </a:r>
            <a:r>
              <a:rPr lang="fr-FR" dirty="0"/>
              <a:t> match </a:t>
            </a:r>
            <a:r>
              <a:rPr lang="fr-FR" dirty="0" err="1"/>
              <a:t>Xpath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C1CD5F-9A08-442B-939B-1C6029E25856}"/>
              </a:ext>
            </a:extLst>
          </p:cNvPr>
          <p:cNvSpPr txBox="1"/>
          <p:nvPr/>
        </p:nvSpPr>
        <p:spPr>
          <a:xfrm>
            <a:off x="4994814" y="2354396"/>
            <a:ext cx="4142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</a:t>
            </a:r>
            <a:r>
              <a:rPr lang="fr-FR" b="1" dirty="0"/>
              <a:t>c</a:t>
            </a:r>
            <a:r>
              <a:rPr lang="fr-FR" dirty="0"/>
              <a:t> afficher l’</a:t>
            </a:r>
            <a:r>
              <a:rPr lang="fr-FR" dirty="0" err="1"/>
              <a:t>Xpath</a:t>
            </a:r>
            <a:r>
              <a:rPr lang="fr-FR" dirty="0"/>
              <a:t> expression</a:t>
            </a:r>
          </a:p>
          <a:p>
            <a:r>
              <a:rPr lang="fr-FR" dirty="0"/>
              <a:t>- </a:t>
            </a:r>
            <a:r>
              <a:rPr lang="fr-FR" b="1" dirty="0"/>
              <a:t>.</a:t>
            </a:r>
            <a:r>
              <a:rPr lang="fr-FR" dirty="0"/>
              <a:t> : « expression d'élément de contexte" </a:t>
            </a:r>
          </a:p>
          <a:p>
            <a:r>
              <a:rPr lang="fr-FR" dirty="0"/>
              <a:t>elle fait référence à l'élément de contexte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BC2D2DC-FBA4-4BA0-8AB4-56E2969BE042}"/>
              </a:ext>
            </a:extLst>
          </p:cNvPr>
          <p:cNvCxnSpPr>
            <a:stCxn id="11" idx="2"/>
          </p:cNvCxnSpPr>
          <p:nvPr/>
        </p:nvCxnSpPr>
        <p:spPr>
          <a:xfrm>
            <a:off x="1635396" y="3139227"/>
            <a:ext cx="920380" cy="485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F7A656-0F03-471A-B91E-BE1EDC75F416}"/>
              </a:ext>
            </a:extLst>
          </p:cNvPr>
          <p:cNvCxnSpPr>
            <a:stCxn id="12" idx="2"/>
          </p:cNvCxnSpPr>
          <p:nvPr/>
        </p:nvCxnSpPr>
        <p:spPr>
          <a:xfrm>
            <a:off x="3935522" y="3139227"/>
            <a:ext cx="2522428" cy="485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3D92838-4C5A-46D1-BC6B-D9194AD32B1D}"/>
              </a:ext>
            </a:extLst>
          </p:cNvPr>
          <p:cNvCxnSpPr>
            <a:stCxn id="13" idx="2"/>
          </p:cNvCxnSpPr>
          <p:nvPr/>
        </p:nvCxnSpPr>
        <p:spPr>
          <a:xfrm>
            <a:off x="7065958" y="3277726"/>
            <a:ext cx="746402" cy="34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43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7"/>
            <a:ext cx="7020780" cy="1200330"/>
          </a:xfrm>
        </p:spPr>
        <p:txBody>
          <a:bodyPr>
            <a:noAutofit/>
          </a:bodyPr>
          <a:lstStyle/>
          <a:p>
            <a:r>
              <a:rPr lang="fr-FR" dirty="0" err="1"/>
              <a:t>Xpath</a:t>
            </a:r>
            <a:r>
              <a:rPr lang="fr-FR" dirty="0"/>
              <a:t> expression (4)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CF8C63-1234-4882-B3E9-C2B703D12045}"/>
              </a:ext>
            </a:extLst>
          </p:cNvPr>
          <p:cNvSpPr txBox="1"/>
          <p:nvPr/>
        </p:nvSpPr>
        <p:spPr>
          <a:xfrm>
            <a:off x="827584" y="1784299"/>
            <a:ext cx="725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Sélectionner </a:t>
            </a:r>
            <a:r>
              <a:rPr lang="fr-FR" dirty="0" err="1"/>
              <a:t>TimeCreated</a:t>
            </a:r>
            <a:r>
              <a:rPr lang="fr-FR" dirty="0"/>
              <a:t> des événements et imprimer le nœud contextuel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D847D95-D538-4A9D-98E6-0F9AB74EE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2551"/>
            <a:ext cx="9144000" cy="195289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FB56C68-D124-410B-9714-99B143D47F93}"/>
              </a:ext>
            </a:extLst>
          </p:cNvPr>
          <p:cNvSpPr txBox="1"/>
          <p:nvPr/>
        </p:nvSpPr>
        <p:spPr>
          <a:xfrm>
            <a:off x="1871700" y="4941168"/>
            <a:ext cx="134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-n</a:t>
            </a:r>
            <a:r>
              <a:rPr lang="fr-FR" dirty="0"/>
              <a:t> : new line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9DB92B8-1C40-4805-A96C-0F782F0E626B}"/>
              </a:ext>
            </a:extLst>
          </p:cNvPr>
          <p:cNvCxnSpPr>
            <a:stCxn id="11" idx="3"/>
          </p:cNvCxnSpPr>
          <p:nvPr/>
        </p:nvCxnSpPr>
        <p:spPr>
          <a:xfrm flipV="1">
            <a:off x="3214183" y="2564904"/>
            <a:ext cx="4742193" cy="2560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0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7"/>
            <a:ext cx="7020780" cy="1200330"/>
          </a:xfrm>
        </p:spPr>
        <p:txBody>
          <a:bodyPr>
            <a:noAutofit/>
          </a:bodyPr>
          <a:lstStyle/>
          <a:p>
            <a:r>
              <a:rPr lang="fr-FR" dirty="0" err="1"/>
              <a:t>Xpath</a:t>
            </a:r>
            <a:r>
              <a:rPr lang="fr-FR" dirty="0"/>
              <a:t> expression (5)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98CF8A8-EC0E-49BF-9728-38ECAF70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5578"/>
            <a:ext cx="9144000" cy="156684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058183B-4B60-4186-8560-B175F8CDEE7D}"/>
              </a:ext>
            </a:extLst>
          </p:cNvPr>
          <p:cNvSpPr txBox="1"/>
          <p:nvPr/>
        </p:nvSpPr>
        <p:spPr>
          <a:xfrm>
            <a:off x="827584" y="1988840"/>
            <a:ext cx="683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une propriété de </a:t>
            </a:r>
            <a:r>
              <a:rPr lang="fr-FR" dirty="0" err="1"/>
              <a:t>EventID</a:t>
            </a:r>
            <a:r>
              <a:rPr lang="fr-FR" dirty="0"/>
              <a:t> et imprimez le nœud contextuel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8D77EEE-029A-459D-804F-5799A086A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581" y="4360200"/>
            <a:ext cx="416300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Remplacer les résultats de </a:t>
            </a:r>
            <a:r>
              <a:rPr lang="fr-FR" dirty="0" err="1"/>
              <a:t>xmlstarlet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sel</a:t>
            </a:r>
            <a:r>
              <a:rPr lang="fr-FR" dirty="0"/>
              <a:t> en utilisant </a:t>
            </a:r>
            <a:r>
              <a:rPr lang="fr-FR" dirty="0" err="1">
                <a:solidFill>
                  <a:srgbClr val="FF0000"/>
                </a:solidFill>
              </a:rPr>
              <a:t>sed</a:t>
            </a:r>
            <a:endParaRPr lang="en-US" i="1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D9FEA8-A62C-49DA-8B6F-02B1ECF6AF67}"/>
              </a:ext>
            </a:extLst>
          </p:cNvPr>
          <p:cNvSpPr txBox="1"/>
          <p:nvPr/>
        </p:nvSpPr>
        <p:spPr>
          <a:xfrm>
            <a:off x="827584" y="1988840"/>
            <a:ext cx="5620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Sed = </a:t>
            </a:r>
            <a:r>
              <a:rPr lang="fr-FR" dirty="0" err="1"/>
              <a:t>streamline</a:t>
            </a:r>
            <a:r>
              <a:rPr lang="fr-FR" dirty="0"/>
              <a:t> editor</a:t>
            </a:r>
          </a:p>
          <a:p>
            <a:r>
              <a:rPr lang="fr-FR" dirty="0"/>
              <a:t>Utilisé pour effectuer des transformations de texte sur un </a:t>
            </a:r>
          </a:p>
          <a:p>
            <a:r>
              <a:rPr lang="fr-FR" dirty="0"/>
              <a:t>flux d'entrée (un fichier ou l'entrée d'un pipeline).</a:t>
            </a:r>
          </a:p>
          <a:p>
            <a:r>
              <a:rPr lang="fr-FR" dirty="0"/>
              <a:t>Peut appliquer une expression régulière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689A930-BEB6-47BA-9F7B-2AF5C8BEF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15" y="3623595"/>
            <a:ext cx="6344535" cy="7240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A40399-196A-4CE0-A369-4075B5EEA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36" y="4437112"/>
            <a:ext cx="681132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3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Remplacer les résultats de </a:t>
            </a:r>
            <a:r>
              <a:rPr lang="fr-FR" dirty="0" err="1"/>
              <a:t>xmlstarlet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sel</a:t>
            </a:r>
            <a:r>
              <a:rPr lang="fr-FR" dirty="0"/>
              <a:t> en utilisant </a:t>
            </a:r>
            <a:r>
              <a:rPr lang="fr-FR" dirty="0" err="1">
                <a:solidFill>
                  <a:srgbClr val="FF0000"/>
                </a:solidFill>
              </a:rPr>
              <a:t>sed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(2)</a:t>
            </a:r>
            <a:endParaRPr lang="en-US" i="1" noProof="1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049FC2F-C3C4-45F6-BBA5-C5FEDB74B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42" y="2196538"/>
            <a:ext cx="6735115" cy="104789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49542DF-1533-4245-9DD7-C0ED71EE5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18255"/>
            <a:ext cx="9144000" cy="29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98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Ed</a:t>
            </a:r>
            <a:r>
              <a:rPr lang="fr-FR" dirty="0"/>
              <a:t>iter les documents XML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30DA65-82C0-4019-A7A3-5DC244E63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9" y="1462679"/>
            <a:ext cx="8068801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37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ed</a:t>
            </a:r>
            <a:r>
              <a:rPr lang="fr-FR" dirty="0" err="1"/>
              <a:t>iter</a:t>
            </a:r>
            <a:r>
              <a:rPr lang="fr-FR" dirty="0"/>
              <a:t> les documents XML (2)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585220" y="-230809"/>
            <a:ext cx="2456920" cy="1525802"/>
          </a:xfrm>
        </p:spPr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2E35E9-DC05-40C9-9F88-A31971F13EF4}"/>
              </a:ext>
            </a:extLst>
          </p:cNvPr>
          <p:cNvSpPr txBox="1"/>
          <p:nvPr/>
        </p:nvSpPr>
        <p:spPr>
          <a:xfrm>
            <a:off x="971600" y="1706263"/>
            <a:ext cx="460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Montrer le premier événement qu’on changera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C164C6-A149-49F2-A1DC-1BFD6A7D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223" y="2486865"/>
            <a:ext cx="9144000" cy="2825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C09CD9C-4D37-48EA-93C3-0787AD959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92" y="2852936"/>
            <a:ext cx="838317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ed</a:t>
            </a:r>
            <a:r>
              <a:rPr lang="fr-FR" dirty="0" err="1"/>
              <a:t>iter</a:t>
            </a:r>
            <a:r>
              <a:rPr lang="fr-FR" dirty="0"/>
              <a:t> les documents XML (3)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94F8BD-5FE8-48AD-BA9C-14FA9F2E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2787"/>
            <a:ext cx="9144000" cy="257242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3EDFF13-72AA-46F0-8A74-D1C268DCE1C7}"/>
              </a:ext>
            </a:extLst>
          </p:cNvPr>
          <p:cNvSpPr txBox="1"/>
          <p:nvPr/>
        </p:nvSpPr>
        <p:spPr>
          <a:xfrm>
            <a:off x="4833486" y="5222412"/>
            <a:ext cx="420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-d </a:t>
            </a:r>
            <a:r>
              <a:rPr lang="fr-FR" dirty="0"/>
              <a:t>: "supprimer" le </a:t>
            </a:r>
            <a:r>
              <a:rPr lang="fr-FR" dirty="0" err="1"/>
              <a:t>noeud</a:t>
            </a:r>
            <a:r>
              <a:rPr lang="fr-FR" dirty="0"/>
              <a:t> &lt;</a:t>
            </a:r>
            <a:r>
              <a:rPr lang="fr-FR" dirty="0" err="1"/>
              <a:t>Level</a:t>
            </a:r>
            <a:r>
              <a:rPr lang="fr-FR" dirty="0"/>
              <a:t>&gt;&lt;/</a:t>
            </a:r>
            <a:r>
              <a:rPr lang="fr-FR" dirty="0" err="1"/>
              <a:t>Level</a:t>
            </a:r>
            <a:r>
              <a:rPr lang="fr-FR" dirty="0"/>
              <a:t>&gt;.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2554059-4641-407C-87E5-A3A9BDDAE017}"/>
              </a:ext>
            </a:extLst>
          </p:cNvPr>
          <p:cNvCxnSpPr>
            <a:stCxn id="10" idx="0"/>
          </p:cNvCxnSpPr>
          <p:nvPr/>
        </p:nvCxnSpPr>
        <p:spPr>
          <a:xfrm flipV="1">
            <a:off x="6934991" y="2276872"/>
            <a:ext cx="301305" cy="2945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23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ed</a:t>
            </a:r>
            <a:r>
              <a:rPr lang="fr-FR" dirty="0" err="1"/>
              <a:t>iter</a:t>
            </a:r>
            <a:r>
              <a:rPr lang="fr-FR" dirty="0"/>
              <a:t> les documents XML (4)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5231FE-2018-488A-A02B-BDBCDBE17842}"/>
              </a:ext>
            </a:extLst>
          </p:cNvPr>
          <p:cNvSpPr txBox="1"/>
          <p:nvPr/>
        </p:nvSpPr>
        <p:spPr>
          <a:xfrm>
            <a:off x="899592" y="1706263"/>
            <a:ext cx="772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-d</a:t>
            </a:r>
            <a:r>
              <a:rPr lang="fr-FR" dirty="0"/>
              <a:t> : ne supprime pas réellement la </a:t>
            </a:r>
            <a:r>
              <a:rPr lang="fr-FR" dirty="0" err="1"/>
              <a:t>node</a:t>
            </a:r>
            <a:r>
              <a:rPr lang="fr-FR" dirty="0"/>
              <a:t>, seulement montre le </a:t>
            </a:r>
            <a:r>
              <a:rPr lang="fr-FR" dirty="0" err="1"/>
              <a:t>stream</a:t>
            </a:r>
            <a:r>
              <a:rPr lang="fr-FR" dirty="0"/>
              <a:t> supprimé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0F0C68-FC78-4E5E-AD90-A58E755A8E0B}"/>
              </a:ext>
            </a:extLst>
          </p:cNvPr>
          <p:cNvSpPr txBox="1"/>
          <p:nvPr/>
        </p:nvSpPr>
        <p:spPr>
          <a:xfrm>
            <a:off x="628650" y="2170007"/>
            <a:ext cx="826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-O</a:t>
            </a:r>
            <a:r>
              <a:rPr lang="fr-FR" dirty="0"/>
              <a:t> : Omettre la déclaration XML (&lt;?xml ...?&gt;) et "supprimer" le </a:t>
            </a:r>
            <a:r>
              <a:rPr lang="fr-FR" dirty="0" err="1"/>
              <a:t>noeud</a:t>
            </a:r>
            <a:r>
              <a:rPr lang="fr-FR" dirty="0"/>
              <a:t> &lt;</a:t>
            </a:r>
            <a:r>
              <a:rPr lang="fr-FR" dirty="0" err="1"/>
              <a:t>Level</a:t>
            </a:r>
            <a:r>
              <a:rPr lang="fr-FR" dirty="0"/>
              <a:t>&gt;&lt;/</a:t>
            </a:r>
            <a:r>
              <a:rPr lang="fr-FR" dirty="0" err="1"/>
              <a:t>Level</a:t>
            </a:r>
            <a:r>
              <a:rPr lang="fr-FR" dirty="0"/>
              <a:t>&gt;.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29D0FB-61EB-49C9-A9B6-31DE4CD8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2382"/>
            <a:ext cx="9144000" cy="25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Supprimer la déclaration des </a:t>
            </a:r>
            <a:r>
              <a:rPr lang="fr-FR" dirty="0" err="1"/>
              <a:t>namespaces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E1281C-5D58-47D8-BB42-4ADCD41E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4607"/>
            <a:ext cx="9144000" cy="17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948772" cy="1325563"/>
          </a:xfrm>
        </p:spPr>
        <p:txBody>
          <a:bodyPr>
            <a:noAutofit/>
          </a:bodyPr>
          <a:lstStyle/>
          <a:p>
            <a:r>
              <a:rPr lang="en-US" dirty="0"/>
              <a:t>Windows Security Event Logs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8D15A7-689F-4F27-8689-FF6A3BCC5380}"/>
              </a:ext>
            </a:extLst>
          </p:cNvPr>
          <p:cNvSpPr txBox="1"/>
          <p:nvPr/>
        </p:nvSpPr>
        <p:spPr>
          <a:xfrm>
            <a:off x="628650" y="1963458"/>
            <a:ext cx="76279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journal des événements de Windows est un enregistrement détaillé </a:t>
            </a:r>
          </a:p>
          <a:p>
            <a:r>
              <a:rPr lang="fr-FR" dirty="0"/>
              <a:t>des notifications relatives au système, à la sécurité et aux applications stockées </a:t>
            </a:r>
          </a:p>
          <a:p>
            <a:r>
              <a:rPr lang="fr-FR" dirty="0"/>
              <a:t>par le système Windows.</a:t>
            </a:r>
          </a:p>
          <a:p>
            <a:endParaRPr lang="fr-FR" dirty="0"/>
          </a:p>
          <a:p>
            <a:r>
              <a:rPr lang="fr-FR" dirty="0"/>
              <a:t>C'est un outil pratique pour 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dépanner toutes sortes de problèmes Windows</a:t>
            </a:r>
          </a:p>
          <a:p>
            <a:pPr marL="285750" indent="-285750">
              <a:buFontTx/>
              <a:buChar char="-"/>
            </a:pPr>
            <a:r>
              <a:rPr lang="fr-FR" dirty="0"/>
              <a:t>l'analyse forensique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35D984-B787-47B2-A1BA-81BB520C7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21" y="3919625"/>
            <a:ext cx="3065152" cy="18856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9DF1A9-0117-4CAF-8C0E-579966B62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851871"/>
            <a:ext cx="5033041" cy="16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Supprimer la déclaration des </a:t>
            </a:r>
            <a:r>
              <a:rPr lang="fr-FR" dirty="0" err="1"/>
              <a:t>namespaces</a:t>
            </a:r>
            <a:r>
              <a:rPr lang="fr-FR" dirty="0"/>
              <a:t> (2)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5DE0B7-0AB7-43B6-80D2-1F77B12506C2}"/>
              </a:ext>
            </a:extLst>
          </p:cNvPr>
          <p:cNvSpPr txBox="1"/>
          <p:nvPr/>
        </p:nvSpPr>
        <p:spPr>
          <a:xfrm>
            <a:off x="1115616" y="1988840"/>
            <a:ext cx="433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Remplacer </a:t>
            </a:r>
            <a:r>
              <a:rPr lang="fr-FR" dirty="0" err="1"/>
              <a:t>xmlns</a:t>
            </a:r>
            <a:r>
              <a:rPr lang="fr-FR" dirty="0"/>
              <a:t> par rien (supprimer </a:t>
            </a:r>
            <a:r>
              <a:rPr lang="fr-FR" dirty="0" err="1"/>
              <a:t>xmlns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08521E-20F8-43F1-B4C8-963351934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4633"/>
            <a:ext cx="9144000" cy="20287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5B5266-8332-4D32-8A83-9F05DEDABECA}"/>
              </a:ext>
            </a:extLst>
          </p:cNvPr>
          <p:cNvSpPr/>
          <p:nvPr/>
        </p:nvSpPr>
        <p:spPr>
          <a:xfrm>
            <a:off x="2286000" y="446999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-e</a:t>
            </a:r>
            <a:r>
              <a:rPr lang="en-US" sz="1200" dirty="0"/>
              <a:t>: regular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s/</a:t>
            </a:r>
            <a:r>
              <a:rPr lang="en-US" sz="1200" dirty="0">
                <a:solidFill>
                  <a:srgbClr val="7030A0"/>
                </a:solidFill>
              </a:rPr>
              <a:t>e1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>
                <a:solidFill>
                  <a:srgbClr val="7030A0"/>
                </a:solidFill>
              </a:rPr>
              <a:t>e2</a:t>
            </a:r>
            <a:r>
              <a:rPr lang="en-US" sz="1200" dirty="0">
                <a:solidFill>
                  <a:srgbClr val="FF0000"/>
                </a:solidFill>
              </a:rPr>
              <a:t>/g: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s: </a:t>
            </a:r>
            <a:r>
              <a:rPr lang="en-US" sz="1200" dirty="0"/>
              <a:t>substitute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e1: 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e2: regex</a:t>
            </a:r>
            <a:endParaRPr lang="en-US" sz="12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g: </a:t>
            </a:r>
            <a:r>
              <a:rPr lang="en-US" sz="1200" dirty="0"/>
              <a:t>globe</a:t>
            </a:r>
            <a:endParaRPr lang="fr-FR" sz="12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7AA010-66CB-4E2F-B775-F33D5394853F}"/>
              </a:ext>
            </a:extLst>
          </p:cNvPr>
          <p:cNvCxnSpPr>
            <a:cxnSpLocks/>
          </p:cNvCxnSpPr>
          <p:nvPr/>
        </p:nvCxnSpPr>
        <p:spPr>
          <a:xfrm flipV="1">
            <a:off x="4572000" y="2636912"/>
            <a:ext cx="3240360" cy="1944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41579FD9-9F4D-4288-B305-C4D3638D6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01501"/>
            <a:ext cx="9144000" cy="2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39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Transformer un document xml en csv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950645-0358-49C9-99DE-E1759B0523A2}"/>
              </a:ext>
            </a:extLst>
          </p:cNvPr>
          <p:cNvSpPr txBox="1"/>
          <p:nvPr/>
        </p:nvSpPr>
        <p:spPr>
          <a:xfrm>
            <a:off x="827584" y="1916832"/>
            <a:ext cx="620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Nous voulons enregistrer </a:t>
            </a:r>
            <a:r>
              <a:rPr lang="fr-FR" i="1" dirty="0" err="1"/>
              <a:t>EventID</a:t>
            </a:r>
            <a:r>
              <a:rPr lang="fr-FR" dirty="0"/>
              <a:t> et </a:t>
            </a:r>
            <a:r>
              <a:rPr lang="fr-FR" i="1" dirty="0" err="1"/>
              <a:t>TimeCreated</a:t>
            </a:r>
            <a:r>
              <a:rPr lang="fr-FR" dirty="0"/>
              <a:t> au format .csv.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356851-EEDE-44D3-A7F3-896A8AC7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" y="2430070"/>
            <a:ext cx="9144000" cy="30899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1AF7A7-C931-4719-878F-DC364D1DD374}"/>
              </a:ext>
            </a:extLst>
          </p:cNvPr>
          <p:cNvSpPr txBox="1"/>
          <p:nvPr/>
        </p:nvSpPr>
        <p:spPr>
          <a:xfrm>
            <a:off x="6300192" y="5663893"/>
            <a:ext cx="82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.csv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9E4827B-8A2E-44F2-B368-D194E08CE3BD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635896" y="3284984"/>
            <a:ext cx="3074697" cy="2378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351A502-2354-457D-95F8-09DF110C6F4C}"/>
              </a:ext>
            </a:extLst>
          </p:cNvPr>
          <p:cNvCxnSpPr/>
          <p:nvPr/>
        </p:nvCxnSpPr>
        <p:spPr>
          <a:xfrm flipH="1" flipV="1">
            <a:off x="4427984" y="4149080"/>
            <a:ext cx="2160240" cy="151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86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Transformer un document xml en csv (2)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B95D46E-2927-437D-AB5C-FB2309D6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9872"/>
            <a:ext cx="9144000" cy="314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FE793E-11EF-4534-90AC-55660CD02459}"/>
              </a:ext>
            </a:extLst>
          </p:cNvPr>
          <p:cNvSpPr/>
          <p:nvPr/>
        </p:nvSpPr>
        <p:spPr>
          <a:xfrm>
            <a:off x="2339752" y="308219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-T</a:t>
            </a:r>
            <a:r>
              <a:rPr lang="en-US" dirty="0"/>
              <a:t>: text</a:t>
            </a:r>
          </a:p>
          <a:p>
            <a:r>
              <a:rPr lang="en-US" dirty="0">
                <a:solidFill>
                  <a:srgbClr val="FF0000"/>
                </a:solidFill>
              </a:rPr>
              <a:t>-t</a:t>
            </a:r>
            <a:r>
              <a:rPr lang="en-US" dirty="0"/>
              <a:t>: template</a:t>
            </a:r>
          </a:p>
          <a:p>
            <a:r>
              <a:rPr lang="en-US" dirty="0">
                <a:solidFill>
                  <a:srgbClr val="FF0000"/>
                </a:solidFill>
              </a:rPr>
              <a:t>-m</a:t>
            </a:r>
            <a:r>
              <a:rPr lang="en-US" dirty="0"/>
              <a:t>: template</a:t>
            </a:r>
          </a:p>
          <a:p>
            <a:r>
              <a:rPr lang="en-US" dirty="0">
                <a:solidFill>
                  <a:srgbClr val="FF0000"/>
                </a:solidFill>
              </a:rPr>
              <a:t>-v</a:t>
            </a:r>
            <a:r>
              <a:rPr lang="en-US" dirty="0"/>
              <a:t>: </a:t>
            </a:r>
            <a:r>
              <a:rPr lang="en-US" dirty="0" err="1"/>
              <a:t>valeur</a:t>
            </a:r>
            <a:r>
              <a:rPr lang="en-US" dirty="0"/>
              <a:t> du </a:t>
            </a:r>
            <a:r>
              <a:rPr lang="en-US" dirty="0" err="1"/>
              <a:t>xpath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-n</a:t>
            </a:r>
            <a:r>
              <a:rPr lang="en-US" dirty="0"/>
              <a:t>: new line</a:t>
            </a:r>
          </a:p>
        </p:txBody>
      </p:sp>
    </p:spTree>
    <p:extLst>
      <p:ext uri="{BB962C8B-B14F-4D97-AF65-F5344CB8AC3E}">
        <p14:creationId xmlns:p14="http://schemas.microsoft.com/office/powerpoint/2010/main" val="258586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A faire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ADD3D1-B219-40D2-B916-4926A00AAF2A}"/>
              </a:ext>
            </a:extLst>
          </p:cNvPr>
          <p:cNvSpPr txBox="1"/>
          <p:nvPr/>
        </p:nvSpPr>
        <p:spPr>
          <a:xfrm>
            <a:off x="251520" y="2426286"/>
            <a:ext cx="8979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Convertissez tous les </a:t>
            </a:r>
            <a:r>
              <a:rPr lang="fr-FR" dirty="0" err="1"/>
              <a:t>EventID</a:t>
            </a:r>
            <a:r>
              <a:rPr lang="fr-FR" dirty="0"/>
              <a:t> et les timestamp en .csv.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Trouver l'horodatage de la mise en marche et de l'arrêt du système en utilisant </a:t>
            </a:r>
            <a:r>
              <a:rPr lang="fr-FR" dirty="0" err="1"/>
              <a:t>XMLstartlet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Remplacer l’</a:t>
            </a:r>
            <a:r>
              <a:rPr lang="fr-FR" dirty="0" err="1"/>
              <a:t>EventID</a:t>
            </a:r>
            <a:r>
              <a:rPr lang="fr-FR" dirty="0"/>
              <a:t> "4634" par "</a:t>
            </a:r>
            <a:r>
              <a:rPr lang="fr-FR" dirty="0" err="1"/>
              <a:t>logoff</a:t>
            </a:r>
            <a:r>
              <a:rPr lang="fr-FR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05683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948772" cy="1325563"/>
          </a:xfrm>
        </p:spPr>
        <p:txBody>
          <a:bodyPr>
            <a:noAutofit/>
          </a:bodyPr>
          <a:lstStyle/>
          <a:p>
            <a:r>
              <a:rPr lang="en-US" dirty="0"/>
              <a:t>Windows Security Event Logs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E0150C4-06C8-49D6-AC61-1FEB222F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508043"/>
            <a:ext cx="4771671" cy="480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948772" cy="1325563"/>
          </a:xfrm>
        </p:spPr>
        <p:txBody>
          <a:bodyPr>
            <a:noAutofit/>
          </a:bodyPr>
          <a:lstStyle/>
          <a:p>
            <a:r>
              <a:rPr lang="en-US" dirty="0"/>
              <a:t>Comment </a:t>
            </a:r>
            <a:r>
              <a:rPr lang="en-US" dirty="0" err="1"/>
              <a:t>chercher</a:t>
            </a:r>
            <a:r>
              <a:rPr lang="en-US" dirty="0"/>
              <a:t> les id des </a:t>
            </a:r>
            <a:r>
              <a:rPr lang="en-US" dirty="0" err="1"/>
              <a:t>événements</a:t>
            </a:r>
            <a:r>
              <a:rPr lang="en-US" dirty="0"/>
              <a:t>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E6639FC-F00C-4572-8F27-9B8504D6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05855"/>
            <a:ext cx="7884368" cy="42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4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Obtenir une copie du journal des événements de sécurité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8EA293-8B7C-4F11-BEB8-03D79BD8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081941"/>
            <a:ext cx="5706271" cy="2286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9CD61CB-2E01-49AB-BF26-244B58533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513639"/>
            <a:ext cx="7868748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xmlstarlet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3221FB3-F7CC-4BFC-AE81-5B20495D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1868345"/>
            <a:ext cx="5068007" cy="67636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73A8B44-207F-4921-879B-1916BBB9F55F}"/>
              </a:ext>
            </a:extLst>
          </p:cNvPr>
          <p:cNvSpPr txBox="1"/>
          <p:nvPr/>
        </p:nvSpPr>
        <p:spPr>
          <a:xfrm>
            <a:off x="899592" y="3053320"/>
            <a:ext cx="74656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 ensemble d'utilitaires en ligne de commande pour </a:t>
            </a:r>
          </a:p>
          <a:p>
            <a:r>
              <a:rPr lang="fr-FR" dirty="0"/>
              <a:t>transformer, interroger, valider et modifier des documents et des fichiers XML</a:t>
            </a:r>
          </a:p>
          <a:p>
            <a:endParaRPr lang="fr-FR" dirty="0"/>
          </a:p>
          <a:p>
            <a:r>
              <a:rPr lang="fr-FR" dirty="0"/>
              <a:t>Utilise d'un ensemble simple de commandes </a:t>
            </a:r>
            <a:r>
              <a:rPr lang="fr-FR" dirty="0" err="1"/>
              <a:t>shell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Similaire à </a:t>
            </a:r>
            <a:r>
              <a:rPr lang="fr-FR" dirty="0" err="1"/>
              <a:t>grep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, </a:t>
            </a:r>
            <a:r>
              <a:rPr lang="fr-FR" dirty="0" err="1"/>
              <a:t>awk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en-US" dirty="0"/>
              <a:t>http://xmlstar.sourceforge.net/doc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653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Xmlstarlet (2)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CD0478-CEF3-4358-890E-27624846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48" y="1462972"/>
            <a:ext cx="729716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7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Structure du securityevt.xml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62786C-90B3-485C-98FC-E7306920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7" y="1584959"/>
            <a:ext cx="7744906" cy="48393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4CE2B41-FC56-4CAE-93DA-BAC1DDD1CB0D}"/>
              </a:ext>
            </a:extLst>
          </p:cNvPr>
          <p:cNvSpPr txBox="1"/>
          <p:nvPr/>
        </p:nvSpPr>
        <p:spPr>
          <a:xfrm>
            <a:off x="4478591" y="2581235"/>
            <a:ext cx="4069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Les XML </a:t>
            </a:r>
            <a:r>
              <a:rPr lang="fr-FR" dirty="0" err="1">
                <a:solidFill>
                  <a:srgbClr val="FFFF00"/>
                </a:solidFill>
              </a:rPr>
              <a:t>namespaces</a:t>
            </a:r>
            <a:r>
              <a:rPr lang="fr-FR" dirty="0">
                <a:solidFill>
                  <a:srgbClr val="FFFF00"/>
                </a:solidFill>
              </a:rPr>
              <a:t> (</a:t>
            </a:r>
            <a:r>
              <a:rPr lang="fr-FR" dirty="0" err="1">
                <a:solidFill>
                  <a:srgbClr val="FFFF00"/>
                </a:solidFill>
              </a:rPr>
              <a:t>xmlns</a:t>
            </a:r>
            <a:r>
              <a:rPr lang="fr-FR" dirty="0">
                <a:solidFill>
                  <a:srgbClr val="FFFF00"/>
                </a:solidFill>
              </a:rPr>
              <a:t>) fournissent </a:t>
            </a:r>
          </a:p>
          <a:p>
            <a:r>
              <a:rPr lang="fr-FR" dirty="0">
                <a:solidFill>
                  <a:srgbClr val="FFFF00"/>
                </a:solidFill>
              </a:rPr>
              <a:t>une méthode pour éviter les conflits </a:t>
            </a:r>
          </a:p>
          <a:p>
            <a:r>
              <a:rPr lang="fr-FR" dirty="0">
                <a:solidFill>
                  <a:srgbClr val="FFFF00"/>
                </a:solidFill>
              </a:rPr>
              <a:t>sur les noms d'éléments.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DAE5AB4-8AF4-429A-ACED-5E5846B23206}"/>
              </a:ext>
            </a:extLst>
          </p:cNvPr>
          <p:cNvCxnSpPr/>
          <p:nvPr/>
        </p:nvCxnSpPr>
        <p:spPr>
          <a:xfrm flipH="1" flipV="1">
            <a:off x="1691680" y="2420888"/>
            <a:ext cx="2736304" cy="64807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217917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61788</TotalTime>
  <Words>903</Words>
  <Application>Microsoft Office PowerPoint</Application>
  <PresentationFormat>Affichage à l'écran (4:3)</PresentationFormat>
  <Paragraphs>280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Windows forensics – part 5</vt:lpstr>
      <vt:lpstr>Question 12</vt:lpstr>
      <vt:lpstr>Windows Security Event Logs</vt:lpstr>
      <vt:lpstr>Windows Security Event Logs</vt:lpstr>
      <vt:lpstr>Comment chercher les id des événements ?</vt:lpstr>
      <vt:lpstr>Obtenir une copie du journal des événements de sécurité</vt:lpstr>
      <vt:lpstr>xmlstarlet</vt:lpstr>
      <vt:lpstr>Xmlstarlet (2)</vt:lpstr>
      <vt:lpstr>Structure du securityevt.xml</vt:lpstr>
      <vt:lpstr>Valider les documets xml</vt:lpstr>
      <vt:lpstr>Afficher la structure des elements xml</vt:lpstr>
      <vt:lpstr>Afficher la structure des elements xml (2)</vt:lpstr>
      <vt:lpstr>Afficher la structure des elements xml (3)</vt:lpstr>
      <vt:lpstr>Formater le document xml</vt:lpstr>
      <vt:lpstr>Formater le document xml (2)</vt:lpstr>
      <vt:lpstr>Selectionner les donnes XML</vt:lpstr>
      <vt:lpstr>qu'est-ce que xpath expression ?</vt:lpstr>
      <vt:lpstr>xpath expression</vt:lpstr>
      <vt:lpstr>xpath expression (2)</vt:lpstr>
      <vt:lpstr>Xpath expression (3)</vt:lpstr>
      <vt:lpstr>Xpath expression (4)</vt:lpstr>
      <vt:lpstr>Xpath expression (5)</vt:lpstr>
      <vt:lpstr>Remplacer les résultats de xmlstarlet sel en utilisant sed</vt:lpstr>
      <vt:lpstr>Remplacer les résultats de xmlstarlet sel en utilisant sed (2)</vt:lpstr>
      <vt:lpstr>Editer les documents XML</vt:lpstr>
      <vt:lpstr>editer les documents XML (2) </vt:lpstr>
      <vt:lpstr>editer les documents XML (3) </vt:lpstr>
      <vt:lpstr>editer les documents XML (4) </vt:lpstr>
      <vt:lpstr>Supprimer la déclaration des namespaces</vt:lpstr>
      <vt:lpstr>Supprimer la déclaration des namespaces (2)</vt:lpstr>
      <vt:lpstr>Transformer un document xml en csv</vt:lpstr>
      <vt:lpstr>Transformer un document xml en csv (2)</vt:lpstr>
      <vt:lpstr>A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58</cp:revision>
  <dcterms:created xsi:type="dcterms:W3CDTF">2011-05-09T14:18:21Z</dcterms:created>
  <dcterms:modified xsi:type="dcterms:W3CDTF">2022-07-08T15:01:56Z</dcterms:modified>
  <cp:category>Templates</cp:category>
</cp:coreProperties>
</file>